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6"/>
  </p:notesMasterIdLst>
  <p:sldIdLst>
    <p:sldId id="263" r:id="rId2"/>
    <p:sldId id="350" r:id="rId3"/>
    <p:sldId id="424" r:id="rId4"/>
    <p:sldId id="431" r:id="rId5"/>
    <p:sldId id="425" r:id="rId6"/>
    <p:sldId id="426" r:id="rId7"/>
    <p:sldId id="427" r:id="rId8"/>
    <p:sldId id="358" r:id="rId9"/>
    <p:sldId id="360" r:id="rId10"/>
    <p:sldId id="361" r:id="rId11"/>
    <p:sldId id="365" r:id="rId12"/>
    <p:sldId id="366" r:id="rId13"/>
    <p:sldId id="367" r:id="rId14"/>
    <p:sldId id="369" r:id="rId15"/>
    <p:sldId id="370" r:id="rId16"/>
    <p:sldId id="371" r:id="rId17"/>
    <p:sldId id="373" r:id="rId18"/>
    <p:sldId id="372" r:id="rId19"/>
    <p:sldId id="374" r:id="rId20"/>
    <p:sldId id="375" r:id="rId21"/>
    <p:sldId id="376" r:id="rId22"/>
    <p:sldId id="377" r:id="rId23"/>
    <p:sldId id="378" r:id="rId24"/>
    <p:sldId id="379" r:id="rId25"/>
    <p:sldId id="380" r:id="rId26"/>
    <p:sldId id="381" r:id="rId27"/>
    <p:sldId id="385" r:id="rId28"/>
    <p:sldId id="387" r:id="rId29"/>
    <p:sldId id="388" r:id="rId30"/>
    <p:sldId id="389" r:id="rId31"/>
    <p:sldId id="390" r:id="rId32"/>
    <p:sldId id="399" r:id="rId33"/>
    <p:sldId id="400" r:id="rId34"/>
    <p:sldId id="401" r:id="rId35"/>
    <p:sldId id="403" r:id="rId36"/>
    <p:sldId id="404" r:id="rId37"/>
    <p:sldId id="405" r:id="rId38"/>
    <p:sldId id="406" r:id="rId39"/>
    <p:sldId id="409" r:id="rId40"/>
    <p:sldId id="410" r:id="rId41"/>
    <p:sldId id="411" r:id="rId42"/>
    <p:sldId id="412" r:id="rId43"/>
    <p:sldId id="413" r:id="rId44"/>
    <p:sldId id="414" r:id="rId45"/>
    <p:sldId id="415" r:id="rId46"/>
    <p:sldId id="432" r:id="rId47"/>
    <p:sldId id="439" r:id="rId48"/>
    <p:sldId id="440" r:id="rId49"/>
    <p:sldId id="418" r:id="rId50"/>
    <p:sldId id="419" r:id="rId51"/>
    <p:sldId id="433" r:id="rId52"/>
    <p:sldId id="434" r:id="rId53"/>
    <p:sldId id="420" r:id="rId54"/>
    <p:sldId id="421" r:id="rId55"/>
    <p:sldId id="422" r:id="rId56"/>
    <p:sldId id="423" r:id="rId57"/>
    <p:sldId id="435" r:id="rId58"/>
    <p:sldId id="441" r:id="rId59"/>
    <p:sldId id="442" r:id="rId60"/>
    <p:sldId id="443" r:id="rId61"/>
    <p:sldId id="444" r:id="rId62"/>
    <p:sldId id="445" r:id="rId63"/>
    <p:sldId id="438" r:id="rId64"/>
    <p:sldId id="265"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AB7DC6-BB6F-4CFF-9C2C-713D8C3BF51C}" type="datetimeFigureOut">
              <a:rPr lang="en-US" smtClean="0"/>
              <a:t>12/11/2014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4CCBDA-5A06-4B8E-806C-B82DAFBC3CAE}" type="slidenum">
              <a:rPr lang="en-US" smtClean="0"/>
              <a:t>‹#›</a:t>
            </a:fld>
            <a:endParaRPr lang="en-US"/>
          </a:p>
        </p:txBody>
      </p:sp>
    </p:spTree>
    <p:extLst>
      <p:ext uri="{BB962C8B-B14F-4D97-AF65-F5344CB8AC3E}">
        <p14:creationId xmlns:p14="http://schemas.microsoft.com/office/powerpoint/2010/main" val="3697746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E5BD45-B5A0-4654-B232-F8508C108E19}" type="slidenum">
              <a:rPr lang="en-US" smtClean="0"/>
              <a:pPr/>
              <a:t>1</a:t>
            </a:fld>
            <a:endParaRPr lang="en-US" dirty="0"/>
          </a:p>
        </p:txBody>
      </p:sp>
    </p:spTree>
    <p:extLst>
      <p:ext uri="{BB962C8B-B14F-4D97-AF65-F5344CB8AC3E}">
        <p14:creationId xmlns:p14="http://schemas.microsoft.com/office/powerpoint/2010/main" val="3010484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E5BD45-B5A0-4654-B232-F8508C108E19}" type="slidenum">
              <a:rPr lang="en-US" smtClean="0"/>
              <a:pPr/>
              <a:t>64</a:t>
            </a:fld>
            <a:endParaRPr lang="en-US" dirty="0"/>
          </a:p>
        </p:txBody>
      </p:sp>
    </p:spTree>
    <p:extLst>
      <p:ext uri="{BB962C8B-B14F-4D97-AF65-F5344CB8AC3E}">
        <p14:creationId xmlns:p14="http://schemas.microsoft.com/office/powerpoint/2010/main" val="3667135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
          <p:cNvSpPr txBox="1">
            <a:spLocks noGrp="1" noRot="1" noChangeAspect="1" noChangeArrowheads="1" noTextEdit="1"/>
          </p:cNvSpPr>
          <p:nvPr>
            <p:ph type="sldImg"/>
          </p:nvPr>
        </p:nvSpPr>
        <p:spPr>
          <a:xfrm>
            <a:off x="1143000" y="695325"/>
            <a:ext cx="4572000" cy="3429000"/>
          </a:xfrm>
          <a:solidFill>
            <a:srgbClr val="FFFFFF"/>
          </a:solidFill>
          <a:ln/>
        </p:spPr>
      </p:sp>
      <p:sp>
        <p:nvSpPr>
          <p:cNvPr id="83971" name="Rectangle 2"/>
          <p:cNvSpPr txBox="1">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3267F-CF47-44FD-8D13-AE1C8884BDB4}" type="slidenum">
              <a:rPr lang="en-US"/>
              <a:pPr/>
              <a:t>47</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4EC485-48D2-4870-A886-0B9DFD6C0B9C}" type="slidenum">
              <a:rPr lang="en-US"/>
              <a:pPr/>
              <a:t>48</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53723C-6134-4291-BEE5-2640CB167D50}" type="slidenum">
              <a:rPr lang="en-US"/>
              <a:pPr/>
              <a:t>58</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6424EE-CA58-4F93-91E7-7BBFF72E4442}" type="slidenum">
              <a:rPr lang="en-US"/>
              <a:pPr/>
              <a:t>59</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D27615-DC2B-4F54-9939-526344659026}" type="slidenum">
              <a:rPr lang="en-US"/>
              <a:pPr/>
              <a:t>60</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74D937-21A1-4E50-975A-AB1C3B446962}" type="slidenum">
              <a:rPr lang="en-US"/>
              <a:pPr/>
              <a:t>61</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7FDA7E-E6BE-474D-8E46-91670F47209E}" type="slidenum">
              <a:rPr lang="en-US"/>
              <a:pPr/>
              <a:t>62</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41699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3208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536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8366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796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84808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6323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3586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7248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7126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7865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882755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mtiaz.hussain@faculty.muet.edu.pk"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62.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imtiazhussainkalwar.weebly.co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295400"/>
            <a:ext cx="8229600" cy="1143000"/>
          </a:xfrm>
        </p:spPr>
        <p:txBody>
          <a:bodyPr>
            <a:normAutofit/>
          </a:bodyPr>
          <a:lstStyle/>
          <a:p>
            <a:pPr algn="ctr"/>
            <a:r>
              <a:rPr lang="en-US" b="1" dirty="0" smtClean="0"/>
              <a:t>Industrial </a:t>
            </a:r>
            <a:r>
              <a:rPr lang="en-US" b="1" dirty="0" smtClean="0"/>
              <a:t>Electronics</a:t>
            </a:r>
            <a:endParaRPr lang="en-GB" dirty="0"/>
          </a:p>
        </p:txBody>
      </p:sp>
      <p:sp>
        <p:nvSpPr>
          <p:cNvPr id="5" name="Slide Number Placeholder 4"/>
          <p:cNvSpPr>
            <a:spLocks noGrp="1"/>
          </p:cNvSpPr>
          <p:nvPr>
            <p:ph type="sldNum" sz="quarter" idx="12"/>
          </p:nvPr>
        </p:nvSpPr>
        <p:spPr/>
        <p:txBody>
          <a:bodyPr/>
          <a:lstStyle/>
          <a:p>
            <a:fld id="{7A0D5CAB-8BF0-4EA3-BAE4-9835C852A49B}" type="slidenum">
              <a:rPr lang="en-GB" smtClean="0"/>
              <a:pPr/>
              <a:t>1</a:t>
            </a:fld>
            <a:endParaRPr lang="en-GB" dirty="0"/>
          </a:p>
        </p:txBody>
      </p:sp>
      <p:sp>
        <p:nvSpPr>
          <p:cNvPr id="2" name="TextBox 1"/>
          <p:cNvSpPr txBox="1"/>
          <p:nvPr/>
        </p:nvSpPr>
        <p:spPr>
          <a:xfrm>
            <a:off x="1981200" y="4114800"/>
            <a:ext cx="5328592" cy="1508105"/>
          </a:xfrm>
          <a:prstGeom prst="rect">
            <a:avLst/>
          </a:prstGeom>
          <a:noFill/>
        </p:spPr>
        <p:txBody>
          <a:bodyPr wrap="square" rtlCol="0">
            <a:spAutoFit/>
          </a:bodyPr>
          <a:lstStyle/>
          <a:p>
            <a:pPr algn="ctr"/>
            <a:r>
              <a:rPr lang="en-GB" sz="2400" dirty="0" smtClean="0"/>
              <a:t>Dr. Imtiaz Hussain</a:t>
            </a:r>
          </a:p>
          <a:p>
            <a:pPr algn="ctr"/>
            <a:r>
              <a:rPr lang="en-GB" sz="1600" dirty="0" smtClean="0"/>
              <a:t>Assistant Professor</a:t>
            </a:r>
          </a:p>
          <a:p>
            <a:pPr algn="ctr"/>
            <a:r>
              <a:rPr lang="en-GB" sz="1600" dirty="0" smtClean="0"/>
              <a:t>Mehran University of Engineering &amp; Technology Jamshoro</a:t>
            </a:r>
          </a:p>
          <a:p>
            <a:pPr algn="ctr"/>
            <a:r>
              <a:rPr lang="en-GB" dirty="0" smtClean="0"/>
              <a:t>email: </a:t>
            </a:r>
            <a:r>
              <a:rPr lang="en-GB" dirty="0" smtClean="0">
                <a:solidFill>
                  <a:schemeClr val="accent1">
                    <a:lumMod val="75000"/>
                  </a:schemeClr>
                </a:solidFill>
                <a:hlinkClick r:id="rId3"/>
              </a:rPr>
              <a:t>imtiaz.hussain@faculty.muet.edu.pk</a:t>
            </a:r>
            <a:endParaRPr lang="en-GB" dirty="0" smtClean="0">
              <a:solidFill>
                <a:schemeClr val="accent1">
                  <a:lumMod val="75000"/>
                </a:schemeClr>
              </a:solidFill>
            </a:endParaRPr>
          </a:p>
          <a:p>
            <a:pPr algn="ctr"/>
            <a:r>
              <a:rPr lang="en-GB" dirty="0" smtClean="0"/>
              <a:t>URL :</a:t>
            </a:r>
            <a:r>
              <a:rPr lang="en-GB" dirty="0" smtClean="0">
                <a:solidFill>
                  <a:schemeClr val="accent1">
                    <a:lumMod val="75000"/>
                  </a:schemeClr>
                </a:solidFill>
              </a:rPr>
              <a:t>http://imtiazhussainkalwar.weebly.com/</a:t>
            </a:r>
            <a:endParaRPr lang="en-GB" dirty="0" smtClean="0"/>
          </a:p>
        </p:txBody>
      </p:sp>
      <p:sp>
        <p:nvSpPr>
          <p:cNvPr id="6" name="TextBox 5"/>
          <p:cNvSpPr txBox="1"/>
          <p:nvPr/>
        </p:nvSpPr>
        <p:spPr>
          <a:xfrm>
            <a:off x="2606247" y="2514600"/>
            <a:ext cx="3732240" cy="984885"/>
          </a:xfrm>
          <a:prstGeom prst="rect">
            <a:avLst/>
          </a:prstGeom>
          <a:noFill/>
        </p:spPr>
        <p:txBody>
          <a:bodyPr wrap="none" rtlCol="0">
            <a:spAutoFit/>
          </a:bodyPr>
          <a:lstStyle/>
          <a:p>
            <a:pPr algn="ctr"/>
            <a:r>
              <a:rPr lang="en-US" sz="3600" dirty="0" smtClean="0"/>
              <a:t>Lecture-5</a:t>
            </a:r>
          </a:p>
          <a:p>
            <a:pPr algn="ctr"/>
            <a:r>
              <a:rPr lang="en-US" sz="2200" dirty="0" smtClean="0">
                <a:solidFill>
                  <a:schemeClr val="tx1">
                    <a:lumMod val="65000"/>
                    <a:lumOff val="35000"/>
                  </a:schemeClr>
                </a:solidFill>
              </a:rPr>
              <a:t>Programmable </a:t>
            </a:r>
            <a:r>
              <a:rPr lang="en-US" sz="2200" dirty="0" smtClean="0">
                <a:solidFill>
                  <a:schemeClr val="tx1">
                    <a:lumMod val="65000"/>
                    <a:lumOff val="35000"/>
                  </a:schemeClr>
                </a:solidFill>
              </a:rPr>
              <a:t>Logic Controller</a:t>
            </a:r>
            <a:endParaRPr lang="en-GB" sz="2200" dirty="0">
              <a:solidFill>
                <a:schemeClr val="tx1">
                  <a:lumMod val="65000"/>
                  <a:lumOff val="35000"/>
                </a:schemeClr>
              </a:solidFill>
            </a:endParaRPr>
          </a:p>
        </p:txBody>
      </p:sp>
      <p:sp>
        <p:nvSpPr>
          <p:cNvPr id="4" name="Rectangle 3"/>
          <p:cNvSpPr/>
          <p:nvPr/>
        </p:nvSpPr>
        <p:spPr>
          <a:xfrm>
            <a:off x="0" y="0"/>
            <a:ext cx="7950404" cy="1207008"/>
          </a:xfrm>
          <a:prstGeom prst="rect">
            <a:avLst/>
          </a:prstGeom>
          <a:blipFill>
            <a:blip r:embed="rId4"/>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0" y="5688964"/>
            <a:ext cx="9144000" cy="1169036"/>
          </a:xfrm>
          <a:prstGeom prst="rect">
            <a:avLst/>
          </a:prstGeom>
          <a:blipFill>
            <a:blip r:embed="rId4"/>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p:nvPr/>
        </p:nvPicPr>
        <p:blipFill>
          <a:blip r:embed="rId5">
            <a:extLst>
              <a:ext uri="{28A0092B-C50C-407E-A947-70E740481C1C}">
                <a14:useLocalDpi xmlns:a14="http://schemas.microsoft.com/office/drawing/2010/main" val="0"/>
              </a:ext>
            </a:extLst>
          </a:blip>
          <a:srcRect/>
          <a:stretch>
            <a:fillRect/>
          </a:stretch>
        </p:blipFill>
        <p:spPr bwMode="auto">
          <a:xfrm>
            <a:off x="0" y="41565"/>
            <a:ext cx="1184565" cy="1169036"/>
          </a:xfrm>
          <a:prstGeom prst="rect">
            <a:avLst/>
          </a:prstGeom>
          <a:noFill/>
          <a:ln>
            <a:noFill/>
          </a:ln>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50403" y="13854"/>
            <a:ext cx="1193597" cy="1210601"/>
          </a:xfrm>
          <a:prstGeom prst="rect">
            <a:avLst/>
          </a:prstGeom>
        </p:spPr>
      </p:pic>
      <p:sp>
        <p:nvSpPr>
          <p:cNvPr id="10" name="Rectangle 9"/>
          <p:cNvSpPr/>
          <p:nvPr/>
        </p:nvSpPr>
        <p:spPr>
          <a:xfrm>
            <a:off x="0" y="318306"/>
            <a:ext cx="9144000" cy="615553"/>
          </a:xfrm>
          <a:prstGeom prst="rect">
            <a:avLst/>
          </a:prstGeom>
        </p:spPr>
        <p:txBody>
          <a:bodyPr wrap="square">
            <a:spAutoFit/>
          </a:bodyPr>
          <a:lstStyle/>
          <a:p>
            <a:pPr algn="ctr"/>
            <a:r>
              <a:rPr lang="en-US" sz="3400" b="1" dirty="0">
                <a:effectLst>
                  <a:innerShdw blurRad="114300">
                    <a:prstClr val="black"/>
                  </a:innerShdw>
                </a:effectLst>
              </a:rPr>
              <a:t>STEVTA -Training of Trainers Project</a:t>
            </a:r>
            <a:endParaRPr lang="en-US" sz="3400" dirty="0">
              <a:effectLst>
                <a:innerShdw blurRad="114300">
                  <a:prstClr val="black"/>
                </a:innerShdw>
              </a:effectLst>
            </a:endParaRPr>
          </a:p>
        </p:txBody>
      </p:sp>
    </p:spTree>
    <p:extLst>
      <p:ext uri="{BB962C8B-B14F-4D97-AF65-F5344CB8AC3E}">
        <p14:creationId xmlns:p14="http://schemas.microsoft.com/office/powerpoint/2010/main" val="1457632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794BE71-F7FE-4FC9-B486-FF7207B29518}" type="slidenum">
              <a:rPr lang="en-US" sz="1400" b="1">
                <a:solidFill>
                  <a:srgbClr val="800000"/>
                </a:solidFill>
                <a:latin typeface="Arial" pitchFamily="34" charset="0"/>
              </a:rPr>
              <a:pPr/>
              <a:t>10</a:t>
            </a:fld>
            <a:endParaRPr lang="en-US"/>
          </a:p>
        </p:txBody>
      </p:sp>
      <p:sp>
        <p:nvSpPr>
          <p:cNvPr id="36870" name="Text Box 6"/>
          <p:cNvSpPr txBox="1">
            <a:spLocks noChangeArrowheads="1"/>
          </p:cNvSpPr>
          <p:nvPr/>
        </p:nvSpPr>
        <p:spPr bwMode="auto">
          <a:xfrm>
            <a:off x="3200400" y="27709"/>
            <a:ext cx="1921736"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PLC Size</a:t>
            </a:r>
          </a:p>
        </p:txBody>
      </p:sp>
      <p:sp>
        <p:nvSpPr>
          <p:cNvPr id="36871" name="Text Box 7"/>
          <p:cNvSpPr txBox="1">
            <a:spLocks noChangeArrowheads="1"/>
          </p:cNvSpPr>
          <p:nvPr/>
        </p:nvSpPr>
        <p:spPr bwMode="auto">
          <a:xfrm>
            <a:off x="457200" y="1371601"/>
            <a:ext cx="84582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u="sng" dirty="0">
                <a:latin typeface="Arial" pitchFamily="34" charset="0"/>
              </a:rPr>
              <a:t>1.  SMALL</a:t>
            </a:r>
            <a:r>
              <a:rPr lang="en-US" dirty="0">
                <a:latin typeface="Arial" pitchFamily="34" charset="0"/>
              </a:rPr>
              <a:t>	- </a:t>
            </a:r>
            <a:r>
              <a:rPr lang="en-US" dirty="0" smtClean="0">
                <a:latin typeface="Arial" pitchFamily="34" charset="0"/>
              </a:rPr>
              <a:t>It </a:t>
            </a:r>
            <a:r>
              <a:rPr lang="en-US" dirty="0">
                <a:latin typeface="Arial" pitchFamily="34" charset="0"/>
              </a:rPr>
              <a:t>covers units with up to 128 I/O’s and 			</a:t>
            </a:r>
            <a:r>
              <a:rPr lang="en-US" dirty="0" smtClean="0">
                <a:latin typeface="Arial" pitchFamily="34" charset="0"/>
              </a:rPr>
              <a:t> 	  memories </a:t>
            </a:r>
            <a:r>
              <a:rPr lang="en-US" dirty="0">
                <a:latin typeface="Arial" pitchFamily="34" charset="0"/>
              </a:rPr>
              <a:t>up to 2 Kbytes.</a:t>
            </a:r>
          </a:p>
          <a:p>
            <a:r>
              <a:rPr lang="en-US" dirty="0">
                <a:latin typeface="Arial" pitchFamily="34" charset="0"/>
              </a:rPr>
              <a:t>                 	- </a:t>
            </a:r>
            <a:r>
              <a:rPr lang="en-US" dirty="0" smtClean="0">
                <a:latin typeface="Arial" pitchFamily="34" charset="0"/>
              </a:rPr>
              <a:t>These </a:t>
            </a:r>
            <a:r>
              <a:rPr lang="en-US" dirty="0">
                <a:latin typeface="Arial" pitchFamily="34" charset="0"/>
              </a:rPr>
              <a:t>PLC’s are capable of providing 			</a:t>
            </a:r>
            <a:r>
              <a:rPr lang="en-US" dirty="0" smtClean="0">
                <a:latin typeface="Arial" pitchFamily="34" charset="0"/>
              </a:rPr>
              <a:t>  	   simple </a:t>
            </a:r>
            <a:r>
              <a:rPr lang="en-US" dirty="0">
                <a:latin typeface="Arial" pitchFamily="34" charset="0"/>
              </a:rPr>
              <a:t>to advance levels or </a:t>
            </a:r>
            <a:r>
              <a:rPr lang="en-US" dirty="0" smtClean="0">
                <a:latin typeface="Arial" pitchFamily="34" charset="0"/>
              </a:rPr>
              <a:t>machine controls.</a:t>
            </a:r>
          </a:p>
          <a:p>
            <a:endParaRPr lang="en-US" dirty="0">
              <a:latin typeface="Arial" pitchFamily="34" charset="0"/>
            </a:endParaRPr>
          </a:p>
          <a:p>
            <a:pPr marL="457200" indent="-457200">
              <a:buAutoNum type="arabicPeriod" startAt="2"/>
            </a:pPr>
            <a:r>
              <a:rPr lang="en-US" u="sng" dirty="0" smtClean="0">
                <a:latin typeface="Arial" pitchFamily="34" charset="0"/>
              </a:rPr>
              <a:t>MEDIUM</a:t>
            </a:r>
            <a:r>
              <a:rPr lang="en-US" dirty="0">
                <a:latin typeface="Arial" pitchFamily="34" charset="0"/>
              </a:rPr>
              <a:t>	- have up to 2048 I/O’s and memories up 		 	  to 32 Kbytes</a:t>
            </a:r>
            <a:r>
              <a:rPr lang="en-US" dirty="0" smtClean="0">
                <a:latin typeface="Arial" pitchFamily="34" charset="0"/>
              </a:rPr>
              <a:t>.</a:t>
            </a:r>
          </a:p>
          <a:p>
            <a:pPr marL="457200" indent="-457200">
              <a:buAutoNum type="arabicPeriod" startAt="2"/>
            </a:pPr>
            <a:endParaRPr lang="en-US" dirty="0">
              <a:latin typeface="Arial" pitchFamily="34" charset="0"/>
            </a:endParaRPr>
          </a:p>
          <a:p>
            <a:r>
              <a:rPr lang="en-US" u="sng" dirty="0">
                <a:latin typeface="Arial" pitchFamily="34" charset="0"/>
              </a:rPr>
              <a:t>3.  LARGE</a:t>
            </a:r>
            <a:r>
              <a:rPr lang="en-US" dirty="0">
                <a:latin typeface="Arial" pitchFamily="34" charset="0"/>
              </a:rPr>
              <a:t>	- the most sophisticated units of the PLC 		  	  family. They have up to 8192 I/O’s and 			  	  memories up to 750 Kbytes.</a:t>
            </a:r>
          </a:p>
          <a:p>
            <a:r>
              <a:rPr lang="en-US" dirty="0">
                <a:latin typeface="Arial" pitchFamily="34" charset="0"/>
              </a:rPr>
              <a:t>		- can control individual production 			  	  processes or entire plant.</a:t>
            </a:r>
          </a:p>
        </p:txBody>
      </p:sp>
    </p:spTree>
    <p:extLst>
      <p:ext uri="{BB962C8B-B14F-4D97-AF65-F5344CB8AC3E}">
        <p14:creationId xmlns:p14="http://schemas.microsoft.com/office/powerpoint/2010/main" val="3071252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70">
                                            <p:txEl>
                                              <p:pRg st="0" end="0"/>
                                            </p:txEl>
                                          </p:spTgt>
                                        </p:tgtEl>
                                        <p:attrNameLst>
                                          <p:attrName>style.visibility</p:attrName>
                                        </p:attrNameLst>
                                      </p:cBhvr>
                                      <p:to>
                                        <p:strVal val="visible"/>
                                      </p:to>
                                    </p:set>
                                    <p:animEffect transition="in" filter="dissolve">
                                      <p:cBhvr>
                                        <p:cTn id="7" dur="500"/>
                                        <p:tgtEl>
                                          <p:spTgt spid="368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871">
                                            <p:txEl>
                                              <p:pRg st="0" end="0"/>
                                            </p:txEl>
                                          </p:spTgt>
                                        </p:tgtEl>
                                        <p:attrNameLst>
                                          <p:attrName>style.visibility</p:attrName>
                                        </p:attrNameLst>
                                      </p:cBhvr>
                                      <p:to>
                                        <p:strVal val="visible"/>
                                      </p:to>
                                    </p:set>
                                    <p:animEffect transition="in" filter="dissolve">
                                      <p:cBhvr>
                                        <p:cTn id="12" dur="500"/>
                                        <p:tgtEl>
                                          <p:spTgt spid="368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6871">
                                            <p:txEl>
                                              <p:pRg st="1" end="1"/>
                                            </p:txEl>
                                          </p:spTgt>
                                        </p:tgtEl>
                                        <p:attrNameLst>
                                          <p:attrName>style.visibility</p:attrName>
                                        </p:attrNameLst>
                                      </p:cBhvr>
                                      <p:to>
                                        <p:strVal val="visible"/>
                                      </p:to>
                                    </p:set>
                                    <p:animEffect transition="in" filter="dissolve">
                                      <p:cBhvr>
                                        <p:cTn id="17" dur="500"/>
                                        <p:tgtEl>
                                          <p:spTgt spid="368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6871">
                                            <p:txEl>
                                              <p:pRg st="3" end="3"/>
                                            </p:txEl>
                                          </p:spTgt>
                                        </p:tgtEl>
                                        <p:attrNameLst>
                                          <p:attrName>style.visibility</p:attrName>
                                        </p:attrNameLst>
                                      </p:cBhvr>
                                      <p:to>
                                        <p:strVal val="visible"/>
                                      </p:to>
                                    </p:set>
                                    <p:animEffect transition="in" filter="dissolve">
                                      <p:cBhvr>
                                        <p:cTn id="22" dur="500"/>
                                        <p:tgtEl>
                                          <p:spTgt spid="368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6871">
                                            <p:txEl>
                                              <p:pRg st="5" end="5"/>
                                            </p:txEl>
                                          </p:spTgt>
                                        </p:tgtEl>
                                        <p:attrNameLst>
                                          <p:attrName>style.visibility</p:attrName>
                                        </p:attrNameLst>
                                      </p:cBhvr>
                                      <p:to>
                                        <p:strVal val="visible"/>
                                      </p:to>
                                    </p:set>
                                    <p:animEffect transition="in" filter="dissolve">
                                      <p:cBhvr>
                                        <p:cTn id="27" dur="500"/>
                                        <p:tgtEl>
                                          <p:spTgt spid="3687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6871">
                                            <p:txEl>
                                              <p:pRg st="6" end="6"/>
                                            </p:txEl>
                                          </p:spTgt>
                                        </p:tgtEl>
                                        <p:attrNameLst>
                                          <p:attrName>style.visibility</p:attrName>
                                        </p:attrNameLst>
                                      </p:cBhvr>
                                      <p:to>
                                        <p:strVal val="visible"/>
                                      </p:to>
                                    </p:set>
                                    <p:animEffect transition="in" filter="dissolve">
                                      <p:cBhvr>
                                        <p:cTn id="32" dur="500"/>
                                        <p:tgtEl>
                                          <p:spTgt spid="368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build="p" autoUpdateAnimBg="0"/>
      <p:bldP spid="368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FC390A9-8E26-4022-B9B4-4A28F369FE84}" type="slidenum">
              <a:rPr lang="en-US" sz="1400" b="1">
                <a:solidFill>
                  <a:srgbClr val="800000"/>
                </a:solidFill>
                <a:latin typeface="Arial" pitchFamily="34" charset="0"/>
              </a:rPr>
              <a:pPr/>
              <a:t>11</a:t>
            </a:fld>
            <a:endParaRPr lang="en-US"/>
          </a:p>
        </p:txBody>
      </p:sp>
      <p:sp>
        <p:nvSpPr>
          <p:cNvPr id="49158" name="Text Box 6"/>
          <p:cNvSpPr txBox="1">
            <a:spLocks noChangeArrowheads="1"/>
          </p:cNvSpPr>
          <p:nvPr/>
        </p:nvSpPr>
        <p:spPr bwMode="auto">
          <a:xfrm>
            <a:off x="762000" y="106362"/>
            <a:ext cx="7490516"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Major Components of a Common PLC</a:t>
            </a:r>
          </a:p>
        </p:txBody>
      </p:sp>
      <p:sp>
        <p:nvSpPr>
          <p:cNvPr id="21509" name="Freeform 7"/>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grpSp>
        <p:nvGrpSpPr>
          <p:cNvPr id="2" name="Group 62"/>
          <p:cNvGrpSpPr>
            <a:grpSpLocks/>
          </p:cNvGrpSpPr>
          <p:nvPr/>
        </p:nvGrpSpPr>
        <p:grpSpPr bwMode="auto">
          <a:xfrm>
            <a:off x="3657307" y="2895601"/>
            <a:ext cx="1816193" cy="1355725"/>
            <a:chOff x="2304" y="1824"/>
            <a:chExt cx="1144" cy="854"/>
          </a:xfrm>
        </p:grpSpPr>
        <p:sp>
          <p:nvSpPr>
            <p:cNvPr id="21536" name="Rectangle 12"/>
            <p:cNvSpPr>
              <a:spLocks noChangeArrowheads="1"/>
            </p:cNvSpPr>
            <p:nvPr/>
          </p:nvSpPr>
          <p:spPr bwMode="auto">
            <a:xfrm>
              <a:off x="2304" y="1824"/>
              <a:ext cx="1144" cy="854"/>
            </a:xfrm>
            <a:prstGeom prst="rect">
              <a:avLst/>
            </a:prstGeom>
            <a:solidFill>
              <a:srgbClr val="FFCC00"/>
            </a:solidFill>
            <a:ln w="19050">
              <a:solidFill>
                <a:srgbClr val="000000"/>
              </a:solidFill>
              <a:miter lim="800000"/>
              <a:headEnd/>
              <a:tailEnd/>
            </a:ln>
          </p:spPr>
          <p:txBody>
            <a:bodyPr/>
            <a:lstStyle/>
            <a:p>
              <a:pPr eaLnBrk="0" hangingPunct="0"/>
              <a:endParaRPr lang="en-US"/>
            </a:p>
          </p:txBody>
        </p:sp>
        <p:sp>
          <p:nvSpPr>
            <p:cNvPr id="21537" name="Rectangle 24"/>
            <p:cNvSpPr>
              <a:spLocks noChangeArrowheads="1"/>
            </p:cNvSpPr>
            <p:nvPr/>
          </p:nvSpPr>
          <p:spPr bwMode="auto">
            <a:xfrm>
              <a:off x="2448" y="2160"/>
              <a:ext cx="83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p>
              <a:pPr algn="ctr" eaLnBrk="0" hangingPunct="0"/>
              <a:r>
                <a:rPr lang="en-US" sz="1400" b="1">
                  <a:latin typeface="Arial" pitchFamily="34" charset="0"/>
                </a:rPr>
                <a:t>PROCESSOR</a:t>
              </a:r>
            </a:p>
          </p:txBody>
        </p:sp>
      </p:grpSp>
      <p:sp>
        <p:nvSpPr>
          <p:cNvPr id="21511" name="Freeform 28"/>
          <p:cNvSpPr>
            <a:spLocks/>
          </p:cNvSpPr>
          <p:nvPr/>
        </p:nvSpPr>
        <p:spPr bwMode="auto">
          <a:xfrm>
            <a:off x="1505433" y="4651375"/>
            <a:ext cx="146585" cy="1068388"/>
          </a:xfrm>
          <a:custGeom>
            <a:avLst/>
            <a:gdLst>
              <a:gd name="T0" fmla="*/ 1253649 w 20000"/>
              <a:gd name="T1" fmla="*/ 0 h 20000"/>
              <a:gd name="T2" fmla="*/ 0 w 20000"/>
              <a:gd name="T3" fmla="*/ 0 h 20000"/>
              <a:gd name="T4" fmla="*/ 0 w 20000"/>
              <a:gd name="T5" fmla="*/ 56293636 h 20000"/>
              <a:gd name="T6" fmla="*/ 1060799 w 20000"/>
              <a:gd name="T7" fmla="*/ 57024146 h 20000"/>
              <a:gd name="T8" fmla="*/ 0 60000 65536"/>
              <a:gd name="T9" fmla="*/ 0 60000 65536"/>
              <a:gd name="T10" fmla="*/ 0 60000 65536"/>
              <a:gd name="T11" fmla="*/ 0 60000 65536"/>
              <a:gd name="T12" fmla="*/ 0 w 20000"/>
              <a:gd name="T13" fmla="*/ 0 h 20000"/>
              <a:gd name="T14" fmla="*/ 20000 w 20000"/>
              <a:gd name="T15" fmla="*/ 20000 h 20000"/>
            </a:gdLst>
            <a:ahLst/>
            <a:cxnLst>
              <a:cxn ang="T8">
                <a:pos x="T0" y="T1"/>
              </a:cxn>
              <a:cxn ang="T9">
                <a:pos x="T2" y="T3"/>
              </a:cxn>
              <a:cxn ang="T10">
                <a:pos x="T4" y="T5"/>
              </a:cxn>
              <a:cxn ang="T11">
                <a:pos x="T6" y="T7"/>
              </a:cxn>
            </a:cxnLst>
            <a:rect l="T12" t="T13" r="T14" b="T15"/>
            <a:pathLst>
              <a:path w="20000" h="20000">
                <a:moveTo>
                  <a:pt x="19898" y="0"/>
                </a:moveTo>
                <a:lnTo>
                  <a:pt x="0" y="0"/>
                </a:lnTo>
                <a:lnTo>
                  <a:pt x="0" y="19727"/>
                </a:lnTo>
                <a:lnTo>
                  <a:pt x="16837" y="1998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type="none" w="sm" len="sm"/>
                <a:tailEnd type="none" w="sm" len="sm"/>
              </a14:hiddenLine>
            </a:ext>
          </a:extLst>
        </p:spPr>
        <p:txBody>
          <a:bodyPr/>
          <a:lstStyle/>
          <a:p>
            <a:pPr eaLnBrk="0" hangingPunct="0"/>
            <a:endParaRPr lang="en-US"/>
          </a:p>
        </p:txBody>
      </p:sp>
      <p:sp>
        <p:nvSpPr>
          <p:cNvPr id="49192" name="Line 40"/>
          <p:cNvSpPr>
            <a:spLocks noChangeShapeType="1"/>
          </p:cNvSpPr>
          <p:nvPr/>
        </p:nvSpPr>
        <p:spPr bwMode="auto">
          <a:xfrm>
            <a:off x="4572001" y="4267200"/>
            <a:ext cx="1465" cy="60960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9193" name="Line 41"/>
          <p:cNvSpPr>
            <a:spLocks noChangeShapeType="1"/>
          </p:cNvSpPr>
          <p:nvPr/>
        </p:nvSpPr>
        <p:spPr bwMode="auto">
          <a:xfrm rot="16200000" flipH="1">
            <a:off x="3428634" y="3352727"/>
            <a:ext cx="0" cy="457347"/>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9194" name="Line 42"/>
          <p:cNvSpPr>
            <a:spLocks noChangeShapeType="1"/>
          </p:cNvSpPr>
          <p:nvPr/>
        </p:nvSpPr>
        <p:spPr bwMode="auto">
          <a:xfrm rot="16200000" flipH="1">
            <a:off x="5715367" y="3352727"/>
            <a:ext cx="0" cy="457347"/>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3" name="Group 63"/>
          <p:cNvGrpSpPr>
            <a:grpSpLocks/>
          </p:cNvGrpSpPr>
          <p:nvPr/>
        </p:nvGrpSpPr>
        <p:grpSpPr bwMode="auto">
          <a:xfrm>
            <a:off x="3885981" y="1485900"/>
            <a:ext cx="1361778" cy="941388"/>
            <a:chOff x="2448" y="936"/>
            <a:chExt cx="858" cy="593"/>
          </a:xfrm>
        </p:grpSpPr>
        <p:sp>
          <p:nvSpPr>
            <p:cNvPr id="21534" name="Rectangle 11"/>
            <p:cNvSpPr>
              <a:spLocks noChangeArrowheads="1"/>
            </p:cNvSpPr>
            <p:nvPr/>
          </p:nvSpPr>
          <p:spPr bwMode="auto">
            <a:xfrm>
              <a:off x="2448" y="936"/>
              <a:ext cx="858" cy="593"/>
            </a:xfrm>
            <a:prstGeom prst="rect">
              <a:avLst/>
            </a:prstGeom>
            <a:solidFill>
              <a:schemeClr val="accent1"/>
            </a:solidFill>
            <a:ln w="19050">
              <a:solidFill>
                <a:srgbClr val="000000"/>
              </a:solidFill>
              <a:miter lim="800000"/>
              <a:headEnd/>
              <a:tailEnd/>
            </a:ln>
          </p:spPr>
          <p:txBody>
            <a:bodyPr/>
            <a:lstStyle/>
            <a:p>
              <a:pPr eaLnBrk="0" hangingPunct="0"/>
              <a:r>
                <a:rPr lang="en-US"/>
                <a:t>  </a:t>
              </a:r>
            </a:p>
          </p:txBody>
        </p:sp>
        <p:sp>
          <p:nvSpPr>
            <p:cNvPr id="21535" name="Rectangle 25"/>
            <p:cNvSpPr>
              <a:spLocks noChangeArrowheads="1"/>
            </p:cNvSpPr>
            <p:nvPr/>
          </p:nvSpPr>
          <p:spPr bwMode="auto">
            <a:xfrm>
              <a:off x="2496" y="1104"/>
              <a:ext cx="714" cy="31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p>
              <a:pPr algn="ctr" eaLnBrk="0" hangingPunct="0"/>
              <a:r>
                <a:rPr lang="en-US" sz="1400" b="1">
                  <a:latin typeface="Arial" pitchFamily="34" charset="0"/>
                </a:rPr>
                <a:t>POWER</a:t>
              </a:r>
            </a:p>
            <a:p>
              <a:pPr algn="ctr" eaLnBrk="0" hangingPunct="0"/>
              <a:r>
                <a:rPr lang="en-US" sz="1400" b="1">
                  <a:latin typeface="Arial" pitchFamily="34" charset="0"/>
                </a:rPr>
                <a:t>SUPPLY</a:t>
              </a:r>
              <a:endParaRPr lang="en-US" sz="1000"/>
            </a:p>
          </p:txBody>
        </p:sp>
      </p:grpSp>
      <p:sp>
        <p:nvSpPr>
          <p:cNvPr id="49195" name="Line 43"/>
          <p:cNvSpPr>
            <a:spLocks noChangeShapeType="1"/>
          </p:cNvSpPr>
          <p:nvPr/>
        </p:nvSpPr>
        <p:spPr bwMode="auto">
          <a:xfrm rot="10800000" flipH="1" flipV="1">
            <a:off x="4572000" y="2438400"/>
            <a:ext cx="0" cy="4572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4" name="Group 64"/>
          <p:cNvGrpSpPr>
            <a:grpSpLocks/>
          </p:cNvGrpSpPr>
          <p:nvPr/>
        </p:nvGrpSpPr>
        <p:grpSpPr bwMode="auto">
          <a:xfrm>
            <a:off x="2412797" y="2590800"/>
            <a:ext cx="787164" cy="1981200"/>
            <a:chOff x="1520" y="1632"/>
            <a:chExt cx="496" cy="1248"/>
          </a:xfrm>
        </p:grpSpPr>
        <p:sp>
          <p:nvSpPr>
            <p:cNvPr id="21532" name="Rectangle 14"/>
            <p:cNvSpPr>
              <a:spLocks noChangeArrowheads="1"/>
            </p:cNvSpPr>
            <p:nvPr/>
          </p:nvSpPr>
          <p:spPr bwMode="auto">
            <a:xfrm>
              <a:off x="1520" y="1632"/>
              <a:ext cx="496" cy="1248"/>
            </a:xfrm>
            <a:prstGeom prst="rect">
              <a:avLst/>
            </a:prstGeom>
            <a:solidFill>
              <a:srgbClr val="FF9999"/>
            </a:solidFill>
            <a:ln w="19050">
              <a:solidFill>
                <a:srgbClr val="000000"/>
              </a:solidFill>
              <a:miter lim="800000"/>
              <a:headEnd/>
              <a:tailEnd/>
            </a:ln>
          </p:spPr>
          <p:txBody>
            <a:bodyPr/>
            <a:lstStyle/>
            <a:p>
              <a:pPr eaLnBrk="0" hangingPunct="0"/>
              <a:endParaRPr lang="en-US"/>
            </a:p>
          </p:txBody>
        </p:sp>
        <p:sp>
          <p:nvSpPr>
            <p:cNvPr id="21533" name="Rectangle 46"/>
            <p:cNvSpPr>
              <a:spLocks noChangeArrowheads="1"/>
            </p:cNvSpPr>
            <p:nvPr/>
          </p:nvSpPr>
          <p:spPr bwMode="auto">
            <a:xfrm>
              <a:off x="1616" y="1776"/>
              <a:ext cx="336" cy="912"/>
            </a:xfrm>
            <a:prstGeom prst="rect">
              <a:avLst/>
            </a:prstGeom>
            <a:solidFill>
              <a:srgbClr val="FF9999"/>
            </a:solidFill>
            <a:ln>
              <a:noFill/>
            </a:ln>
            <a:extLst>
              <a:ext uri="{91240B29-F687-4F45-9708-019B960494DF}">
                <a14:hiddenLine xmlns:a14="http://schemas.microsoft.com/office/drawing/2010/main" w="19050">
                  <a:solidFill>
                    <a:srgbClr val="000000"/>
                  </a:solidFill>
                  <a:miter lim="800000"/>
                  <a:headEnd/>
                  <a:tailEnd/>
                </a14:hiddenLine>
              </a:ext>
            </a:extLst>
          </p:spPr>
          <p:txBody>
            <a:bodyPr lIns="12700" tIns="12700" rIns="12700" bIns="12700"/>
            <a:lstStyle/>
            <a:p>
              <a:pPr eaLnBrk="0" hangingPunct="0"/>
              <a:r>
                <a:rPr lang="en-US" sz="1400" b="1">
                  <a:latin typeface="Arial" pitchFamily="34" charset="0"/>
                </a:rPr>
                <a:t>I     M</a:t>
              </a:r>
            </a:p>
            <a:p>
              <a:pPr eaLnBrk="0" hangingPunct="0"/>
              <a:r>
                <a:rPr lang="en-US" sz="1400" b="1">
                  <a:latin typeface="Arial" pitchFamily="34" charset="0"/>
                </a:rPr>
                <a:t>N    O </a:t>
              </a:r>
            </a:p>
            <a:p>
              <a:pPr eaLnBrk="0" hangingPunct="0"/>
              <a:r>
                <a:rPr lang="en-US" sz="1400" b="1">
                  <a:latin typeface="Arial" pitchFamily="34" charset="0"/>
                </a:rPr>
                <a:t>P    D </a:t>
              </a:r>
            </a:p>
            <a:p>
              <a:pPr eaLnBrk="0" hangingPunct="0"/>
              <a:r>
                <a:rPr lang="en-US" sz="1400" b="1">
                  <a:latin typeface="Arial" pitchFamily="34" charset="0"/>
                </a:rPr>
                <a:t>U    U</a:t>
              </a:r>
            </a:p>
            <a:p>
              <a:pPr eaLnBrk="0" hangingPunct="0"/>
              <a:r>
                <a:rPr lang="en-US" sz="1400" b="1">
                  <a:latin typeface="Arial" pitchFamily="34" charset="0"/>
                </a:rPr>
                <a:t>T    L</a:t>
              </a:r>
            </a:p>
            <a:p>
              <a:pPr eaLnBrk="0" hangingPunct="0"/>
              <a:r>
                <a:rPr lang="en-US" sz="1400" b="1">
                  <a:latin typeface="Arial" pitchFamily="34" charset="0"/>
                </a:rPr>
                <a:t>      E </a:t>
              </a:r>
            </a:p>
            <a:p>
              <a:pPr eaLnBrk="0" hangingPunct="0"/>
              <a:endParaRPr lang="en-US" sz="1400" b="1">
                <a:latin typeface="Arial" pitchFamily="34" charset="0"/>
              </a:endParaRPr>
            </a:p>
          </p:txBody>
        </p:sp>
      </p:grpSp>
      <p:grpSp>
        <p:nvGrpSpPr>
          <p:cNvPr id="5" name="Group 65"/>
          <p:cNvGrpSpPr>
            <a:grpSpLocks/>
          </p:cNvGrpSpPr>
          <p:nvPr/>
        </p:nvGrpSpPr>
        <p:grpSpPr bwMode="auto">
          <a:xfrm>
            <a:off x="5944041" y="2590800"/>
            <a:ext cx="787163" cy="1981200"/>
            <a:chOff x="3744" y="1632"/>
            <a:chExt cx="496" cy="1248"/>
          </a:xfrm>
        </p:grpSpPr>
        <p:sp>
          <p:nvSpPr>
            <p:cNvPr id="21530" name="Rectangle 50"/>
            <p:cNvSpPr>
              <a:spLocks noChangeArrowheads="1"/>
            </p:cNvSpPr>
            <p:nvPr/>
          </p:nvSpPr>
          <p:spPr bwMode="auto">
            <a:xfrm>
              <a:off x="3744" y="1632"/>
              <a:ext cx="496" cy="1248"/>
            </a:xfrm>
            <a:prstGeom prst="rect">
              <a:avLst/>
            </a:prstGeom>
            <a:solidFill>
              <a:srgbClr val="FF9999"/>
            </a:solidFill>
            <a:ln w="19050">
              <a:solidFill>
                <a:srgbClr val="000000"/>
              </a:solidFill>
              <a:miter lim="800000"/>
              <a:headEnd/>
              <a:tailEnd/>
            </a:ln>
          </p:spPr>
          <p:txBody>
            <a:bodyPr/>
            <a:lstStyle/>
            <a:p>
              <a:pPr eaLnBrk="0" hangingPunct="0"/>
              <a:endParaRPr lang="en-US"/>
            </a:p>
          </p:txBody>
        </p:sp>
        <p:sp>
          <p:nvSpPr>
            <p:cNvPr id="21531" name="Rectangle 51"/>
            <p:cNvSpPr>
              <a:spLocks noChangeArrowheads="1"/>
            </p:cNvSpPr>
            <p:nvPr/>
          </p:nvSpPr>
          <p:spPr bwMode="auto">
            <a:xfrm>
              <a:off x="3840" y="1776"/>
              <a:ext cx="336" cy="912"/>
            </a:xfrm>
            <a:prstGeom prst="rect">
              <a:avLst/>
            </a:prstGeom>
            <a:solidFill>
              <a:srgbClr val="FF9999"/>
            </a:solidFill>
            <a:ln>
              <a:noFill/>
            </a:ln>
            <a:extLst>
              <a:ext uri="{91240B29-F687-4F45-9708-019B960494DF}">
                <a14:hiddenLine xmlns:a14="http://schemas.microsoft.com/office/drawing/2010/main" w="19050">
                  <a:solidFill>
                    <a:srgbClr val="000000"/>
                  </a:solidFill>
                  <a:miter lim="800000"/>
                  <a:headEnd/>
                  <a:tailEnd/>
                </a14:hiddenLine>
              </a:ext>
            </a:extLst>
          </p:spPr>
          <p:txBody>
            <a:bodyPr lIns="12700" tIns="12700" rIns="12700" bIns="12700"/>
            <a:lstStyle/>
            <a:p>
              <a:pPr eaLnBrk="0" hangingPunct="0"/>
              <a:r>
                <a:rPr lang="en-US" sz="1400" b="1">
                  <a:latin typeface="Arial" pitchFamily="34" charset="0"/>
                </a:rPr>
                <a:t>O  M      </a:t>
              </a:r>
            </a:p>
            <a:p>
              <a:pPr eaLnBrk="0" hangingPunct="0"/>
              <a:r>
                <a:rPr lang="en-US" sz="1400" b="1">
                  <a:latin typeface="Arial" pitchFamily="34" charset="0"/>
                </a:rPr>
                <a:t>U  O</a:t>
              </a:r>
            </a:p>
            <a:p>
              <a:pPr eaLnBrk="0" hangingPunct="0"/>
              <a:r>
                <a:rPr lang="en-US" sz="1400" b="1">
                  <a:latin typeface="Arial" pitchFamily="34" charset="0"/>
                </a:rPr>
                <a:t>T  D</a:t>
              </a:r>
            </a:p>
            <a:p>
              <a:pPr eaLnBrk="0" hangingPunct="0"/>
              <a:r>
                <a:rPr lang="en-US" sz="1400" b="1">
                  <a:latin typeface="Arial" pitchFamily="34" charset="0"/>
                </a:rPr>
                <a:t>P  U</a:t>
              </a:r>
            </a:p>
            <a:p>
              <a:pPr eaLnBrk="0" hangingPunct="0"/>
              <a:r>
                <a:rPr lang="en-US" sz="1400" b="1">
                  <a:latin typeface="Arial" pitchFamily="34" charset="0"/>
                </a:rPr>
                <a:t>U  L</a:t>
              </a:r>
            </a:p>
            <a:p>
              <a:pPr eaLnBrk="0" hangingPunct="0"/>
              <a:r>
                <a:rPr lang="en-US" sz="1400" b="1">
                  <a:latin typeface="Arial" pitchFamily="34" charset="0"/>
                </a:rPr>
                <a:t>T  E</a:t>
              </a:r>
            </a:p>
            <a:p>
              <a:pPr eaLnBrk="0" hangingPunct="0"/>
              <a:endParaRPr lang="en-US" sz="1400" b="1">
                <a:latin typeface="Arial" pitchFamily="34" charset="0"/>
              </a:endParaRPr>
            </a:p>
          </p:txBody>
        </p:sp>
      </p:grpSp>
      <p:grpSp>
        <p:nvGrpSpPr>
          <p:cNvPr id="6" name="Group 66"/>
          <p:cNvGrpSpPr>
            <a:grpSpLocks/>
          </p:cNvGrpSpPr>
          <p:nvPr/>
        </p:nvGrpSpPr>
        <p:grpSpPr bwMode="auto">
          <a:xfrm>
            <a:off x="3733532" y="4876800"/>
            <a:ext cx="1646154" cy="914400"/>
            <a:chOff x="2352" y="3072"/>
            <a:chExt cx="1037" cy="576"/>
          </a:xfrm>
        </p:grpSpPr>
        <p:sp>
          <p:nvSpPr>
            <p:cNvPr id="21528" name="Rectangle 13"/>
            <p:cNvSpPr>
              <a:spLocks noChangeArrowheads="1"/>
            </p:cNvSpPr>
            <p:nvPr/>
          </p:nvSpPr>
          <p:spPr bwMode="auto">
            <a:xfrm>
              <a:off x="2352" y="3072"/>
              <a:ext cx="1037" cy="576"/>
            </a:xfrm>
            <a:prstGeom prst="rect">
              <a:avLst/>
            </a:prstGeom>
            <a:solidFill>
              <a:srgbClr val="9900FF"/>
            </a:solidFill>
            <a:ln w="19050">
              <a:solidFill>
                <a:srgbClr val="000000"/>
              </a:solidFill>
              <a:miter lim="800000"/>
              <a:headEnd/>
              <a:tailEnd/>
            </a:ln>
          </p:spPr>
          <p:txBody>
            <a:bodyPr/>
            <a:lstStyle/>
            <a:p>
              <a:pPr eaLnBrk="0" hangingPunct="0"/>
              <a:endParaRPr lang="en-US"/>
            </a:p>
          </p:txBody>
        </p:sp>
        <p:sp>
          <p:nvSpPr>
            <p:cNvPr id="21529" name="Rectangle 52"/>
            <p:cNvSpPr>
              <a:spLocks noChangeArrowheads="1"/>
            </p:cNvSpPr>
            <p:nvPr/>
          </p:nvSpPr>
          <p:spPr bwMode="auto">
            <a:xfrm>
              <a:off x="2352" y="3216"/>
              <a:ext cx="1008"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12700" tIns="12700" rIns="12700" bIns="12700"/>
            <a:lstStyle/>
            <a:p>
              <a:pPr algn="ctr" eaLnBrk="0" hangingPunct="0"/>
              <a:r>
                <a:rPr lang="en-US" sz="1400" b="1">
                  <a:latin typeface="Arial" pitchFamily="34" charset="0"/>
                </a:rPr>
                <a:t>PROGRAMMING DEVICE</a:t>
              </a:r>
            </a:p>
          </p:txBody>
        </p:sp>
      </p:grpSp>
      <p:grpSp>
        <p:nvGrpSpPr>
          <p:cNvPr id="7" name="Group 55"/>
          <p:cNvGrpSpPr>
            <a:grpSpLocks/>
          </p:cNvGrpSpPr>
          <p:nvPr/>
        </p:nvGrpSpPr>
        <p:grpSpPr bwMode="auto">
          <a:xfrm>
            <a:off x="990918" y="3352800"/>
            <a:ext cx="1295815" cy="1835150"/>
            <a:chOff x="624" y="2016"/>
            <a:chExt cx="816" cy="1156"/>
          </a:xfrm>
        </p:grpSpPr>
        <p:sp>
          <p:nvSpPr>
            <p:cNvPr id="21525" name="Rectangle 27"/>
            <p:cNvSpPr>
              <a:spLocks noChangeArrowheads="1"/>
            </p:cNvSpPr>
            <p:nvPr/>
          </p:nvSpPr>
          <p:spPr bwMode="auto">
            <a:xfrm>
              <a:off x="672" y="2352"/>
              <a:ext cx="629"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p>
              <a:pPr eaLnBrk="0" hangingPunct="0"/>
              <a:r>
                <a:rPr lang="en-US" sz="1400" b="1">
                  <a:latin typeface="Arial" pitchFamily="34" charset="0"/>
                </a:rPr>
                <a:t>From SENSORS</a:t>
              </a:r>
              <a:endParaRPr lang="en-US" sz="1000">
                <a:latin typeface="Arial" pitchFamily="34" charset="0"/>
              </a:endParaRPr>
            </a:p>
            <a:p>
              <a:pPr eaLnBrk="0" hangingPunct="0"/>
              <a:endParaRPr lang="en-US" sz="1000"/>
            </a:p>
          </p:txBody>
        </p:sp>
        <p:sp>
          <p:nvSpPr>
            <p:cNvPr id="21526" name="Rectangle 33"/>
            <p:cNvSpPr>
              <a:spLocks noChangeArrowheads="1"/>
            </p:cNvSpPr>
            <p:nvPr/>
          </p:nvSpPr>
          <p:spPr bwMode="auto">
            <a:xfrm>
              <a:off x="624" y="2688"/>
              <a:ext cx="732" cy="484"/>
            </a:xfrm>
            <a:prstGeom prst="rect">
              <a:avLst/>
            </a:prstGeom>
            <a:noFill/>
            <a:ln w="12700">
              <a:solidFill>
                <a:srgbClr val="FFFFFF"/>
              </a:solidFill>
              <a:prstDash val="sysDot"/>
              <a:miter lim="800000"/>
              <a:headEnd/>
              <a:tailEnd/>
            </a:ln>
            <a:extLst>
              <a:ext uri="{909E8E84-426E-40DD-AFC4-6F175D3DCCD1}">
                <a14:hiddenFill xmlns:a14="http://schemas.microsoft.com/office/drawing/2010/main">
                  <a:solidFill>
                    <a:srgbClr val="FFFFFF"/>
                  </a:solidFill>
                </a14:hiddenFill>
              </a:ext>
            </a:extLst>
          </p:spPr>
          <p:txBody>
            <a:bodyPr lIns="12700" tIns="12700" rIns="12700" bIns="12700"/>
            <a:lstStyle/>
            <a:p>
              <a:pPr algn="ctr" eaLnBrk="0" hangingPunct="0"/>
              <a:r>
                <a:rPr lang="en-US" sz="1200" b="1">
                  <a:solidFill>
                    <a:srgbClr val="993300"/>
                  </a:solidFill>
                  <a:latin typeface="Arial" pitchFamily="34" charset="0"/>
                </a:rPr>
                <a:t>Pushbuttons,</a:t>
              </a:r>
            </a:p>
            <a:p>
              <a:pPr algn="ctr" eaLnBrk="0" hangingPunct="0"/>
              <a:r>
                <a:rPr lang="en-US" sz="1200" b="1">
                  <a:solidFill>
                    <a:srgbClr val="993300"/>
                  </a:solidFill>
                  <a:latin typeface="Arial" pitchFamily="34" charset="0"/>
                </a:rPr>
                <a:t>contacts,</a:t>
              </a:r>
            </a:p>
            <a:p>
              <a:pPr algn="ctr" eaLnBrk="0" hangingPunct="0"/>
              <a:r>
                <a:rPr lang="en-US" sz="1200" b="1">
                  <a:solidFill>
                    <a:srgbClr val="993300"/>
                  </a:solidFill>
                  <a:latin typeface="Arial" pitchFamily="34" charset="0"/>
                </a:rPr>
                <a:t>limit switches,</a:t>
              </a:r>
            </a:p>
            <a:p>
              <a:pPr algn="ctr" eaLnBrk="0" hangingPunct="0"/>
              <a:r>
                <a:rPr lang="en-US" sz="1200" b="1">
                  <a:solidFill>
                    <a:srgbClr val="993300"/>
                  </a:solidFill>
                  <a:latin typeface="Arial" pitchFamily="34" charset="0"/>
                </a:rPr>
                <a:t>etc.</a:t>
              </a:r>
              <a:endParaRPr lang="en-US" sz="1000" b="1">
                <a:solidFill>
                  <a:srgbClr val="993300"/>
                </a:solidFill>
              </a:endParaRPr>
            </a:p>
          </p:txBody>
        </p:sp>
        <p:sp>
          <p:nvSpPr>
            <p:cNvPr id="21527" name="AutoShape 54"/>
            <p:cNvSpPr>
              <a:spLocks noChangeArrowheads="1"/>
            </p:cNvSpPr>
            <p:nvPr/>
          </p:nvSpPr>
          <p:spPr bwMode="auto">
            <a:xfrm>
              <a:off x="672" y="2016"/>
              <a:ext cx="768" cy="288"/>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99"/>
            </a:solidFill>
            <a:ln w="9525">
              <a:solidFill>
                <a:schemeClr val="tx1"/>
              </a:solidFill>
              <a:miter lim="800000"/>
              <a:headEnd/>
              <a:tailEnd/>
            </a:ln>
          </p:spPr>
          <p:txBody>
            <a:bodyPr wrap="none" anchor="ctr"/>
            <a:lstStyle/>
            <a:p>
              <a:pPr eaLnBrk="0" hangingPunct="0"/>
              <a:endParaRPr lang="en-US"/>
            </a:p>
          </p:txBody>
        </p:sp>
      </p:grpSp>
      <p:grpSp>
        <p:nvGrpSpPr>
          <p:cNvPr id="8" name="Group 67"/>
          <p:cNvGrpSpPr>
            <a:grpSpLocks/>
          </p:cNvGrpSpPr>
          <p:nvPr/>
        </p:nvGrpSpPr>
        <p:grpSpPr bwMode="auto">
          <a:xfrm>
            <a:off x="6858733" y="3429000"/>
            <a:ext cx="1218125" cy="1828800"/>
            <a:chOff x="4320" y="2160"/>
            <a:chExt cx="768" cy="1152"/>
          </a:xfrm>
        </p:grpSpPr>
        <p:sp>
          <p:nvSpPr>
            <p:cNvPr id="21522" name="Rectangle 57"/>
            <p:cNvSpPr>
              <a:spLocks noChangeArrowheads="1"/>
            </p:cNvSpPr>
            <p:nvPr/>
          </p:nvSpPr>
          <p:spPr bwMode="auto">
            <a:xfrm>
              <a:off x="4368" y="2504"/>
              <a:ext cx="629"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12700" tIns="12700" rIns="12700" bIns="12700"/>
            <a:lstStyle/>
            <a:p>
              <a:pPr eaLnBrk="0" hangingPunct="0"/>
              <a:r>
                <a:rPr lang="en-US" sz="1400" b="1">
                  <a:latin typeface="Arial" pitchFamily="34" charset="0"/>
                </a:rPr>
                <a:t>To</a:t>
              </a:r>
            </a:p>
            <a:p>
              <a:pPr eaLnBrk="0" hangingPunct="0"/>
              <a:r>
                <a:rPr lang="en-US" sz="1400" b="1">
                  <a:latin typeface="Arial" pitchFamily="34" charset="0"/>
                </a:rPr>
                <a:t>OUTPUT</a:t>
              </a:r>
              <a:endParaRPr lang="en-US" sz="1000">
                <a:latin typeface="Arial" pitchFamily="34" charset="0"/>
              </a:endParaRPr>
            </a:p>
            <a:p>
              <a:pPr eaLnBrk="0" hangingPunct="0"/>
              <a:endParaRPr lang="en-US" sz="1000"/>
            </a:p>
          </p:txBody>
        </p:sp>
        <p:sp>
          <p:nvSpPr>
            <p:cNvPr id="21523" name="Rectangle 58"/>
            <p:cNvSpPr>
              <a:spLocks noChangeArrowheads="1"/>
            </p:cNvSpPr>
            <p:nvPr/>
          </p:nvSpPr>
          <p:spPr bwMode="auto">
            <a:xfrm>
              <a:off x="4356" y="2828"/>
              <a:ext cx="732" cy="484"/>
            </a:xfrm>
            <a:prstGeom prst="rect">
              <a:avLst/>
            </a:prstGeom>
            <a:noFill/>
            <a:ln w="12700">
              <a:solidFill>
                <a:srgbClr val="FFFFFF"/>
              </a:solidFill>
              <a:prstDash val="sysDot"/>
              <a:miter lim="800000"/>
              <a:headEnd/>
              <a:tailEnd/>
            </a:ln>
            <a:extLst>
              <a:ext uri="{909E8E84-426E-40DD-AFC4-6F175D3DCCD1}">
                <a14:hiddenFill xmlns:a14="http://schemas.microsoft.com/office/drawing/2010/main">
                  <a:solidFill>
                    <a:srgbClr val="FFFFFF"/>
                  </a:solidFill>
                </a14:hiddenFill>
              </a:ext>
            </a:extLst>
          </p:spPr>
          <p:txBody>
            <a:bodyPr lIns="12700" tIns="12700" rIns="12700" bIns="12700"/>
            <a:lstStyle/>
            <a:p>
              <a:pPr algn="ctr" eaLnBrk="0" hangingPunct="0"/>
              <a:r>
                <a:rPr lang="en-US" sz="1200" b="1">
                  <a:solidFill>
                    <a:srgbClr val="993300"/>
                  </a:solidFill>
                  <a:latin typeface="Arial" pitchFamily="34" charset="0"/>
                </a:rPr>
                <a:t>Solenoids, contactors, alarms</a:t>
              </a:r>
            </a:p>
            <a:p>
              <a:pPr algn="ctr" eaLnBrk="0" hangingPunct="0"/>
              <a:r>
                <a:rPr lang="en-US" sz="1200" b="1">
                  <a:solidFill>
                    <a:srgbClr val="993300"/>
                  </a:solidFill>
                  <a:latin typeface="Arial" pitchFamily="34" charset="0"/>
                </a:rPr>
                <a:t>etc.</a:t>
              </a:r>
              <a:endParaRPr lang="en-US" sz="1000" b="1">
                <a:solidFill>
                  <a:srgbClr val="993300"/>
                </a:solidFill>
              </a:endParaRPr>
            </a:p>
          </p:txBody>
        </p:sp>
        <p:sp>
          <p:nvSpPr>
            <p:cNvPr id="21524" name="AutoShape 59"/>
            <p:cNvSpPr>
              <a:spLocks noChangeArrowheads="1"/>
            </p:cNvSpPr>
            <p:nvPr/>
          </p:nvSpPr>
          <p:spPr bwMode="auto">
            <a:xfrm>
              <a:off x="4320" y="2160"/>
              <a:ext cx="768" cy="288"/>
            </a:xfrm>
            <a:custGeom>
              <a:avLst/>
              <a:gdLst>
                <a:gd name="T0" fmla="*/ 1 w 21600"/>
                <a:gd name="T1" fmla="*/ 0 h 21600"/>
                <a:gd name="T2" fmla="*/ 0 w 21600"/>
                <a:gd name="T3" fmla="*/ 0 h 21600"/>
                <a:gd name="T4" fmla="*/ 1 w 21600"/>
                <a:gd name="T5" fmla="*/ 0 h 21600"/>
                <a:gd name="T6" fmla="*/ 1 w 21600"/>
                <a:gd name="T7" fmla="*/ 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99"/>
            </a:solidFill>
            <a:ln w="9525">
              <a:solidFill>
                <a:schemeClr val="tx1"/>
              </a:solidFill>
              <a:miter lim="800000"/>
              <a:headEnd/>
              <a:tailEnd/>
            </a:ln>
          </p:spPr>
          <p:txBody>
            <a:bodyPr wrap="none" anchor="ctr"/>
            <a:lstStyle/>
            <a:p>
              <a:pPr eaLnBrk="0" hangingPunct="0"/>
              <a:endParaRPr lang="en-US"/>
            </a:p>
          </p:txBody>
        </p:sp>
      </p:grpSp>
    </p:spTree>
    <p:extLst>
      <p:ext uri="{BB962C8B-B14F-4D97-AF65-F5344CB8AC3E}">
        <p14:creationId xmlns:p14="http://schemas.microsoft.com/office/powerpoint/2010/main" val="2326234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8"/>
                                        </p:tgtEl>
                                        <p:attrNameLst>
                                          <p:attrName>style.visibility</p:attrName>
                                        </p:attrNameLst>
                                      </p:cBhvr>
                                      <p:to>
                                        <p:strVal val="visible"/>
                                      </p:to>
                                    </p:set>
                                    <p:animEffect transition="in" filter="dissolve">
                                      <p:cBhvr>
                                        <p:cTn id="7" dur="500"/>
                                        <p:tgtEl>
                                          <p:spTgt spid="49158"/>
                                        </p:tgtEl>
                                      </p:cBhvr>
                                    </p:animEffect>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HIMES.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49195"/>
                                        </p:tgtEl>
                                        <p:attrNameLst>
                                          <p:attrName>style.visibility</p:attrName>
                                        </p:attrNameLst>
                                      </p:cBhvr>
                                      <p:to>
                                        <p:strVal val="visible"/>
                                      </p:to>
                                    </p:set>
                                    <p:animEffect transition="in" filter="slide(fromTop)">
                                      <p:cBhvr>
                                        <p:cTn id="22" dur="500"/>
                                        <p:tgtEl>
                                          <p:spTgt spid="4919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audio>
                                      <p:cMediaNode>
                                        <p:cTn display="0" masterRel="sameClick">
                                          <p:stCondLst>
                                            <p:cond evt="begin" delay="0">
                                              <p:tn val="25"/>
                                            </p:cond>
                                          </p:stCondLst>
                                          <p:endCondLst>
                                            <p:cond evt="onStopAudio" delay="0">
                                              <p:tgtEl>
                                                <p:sldTgt/>
                                              </p:tgtEl>
                                            </p:cond>
                                          </p:endCondLst>
                                        </p:cTn>
                                        <p:tgtEl>
                                          <p:sndTgt r:embed="rId3" name="CHIMES.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49192"/>
                                        </p:tgtEl>
                                        <p:attrNameLst>
                                          <p:attrName>style.visibility</p:attrName>
                                        </p:attrNameLst>
                                      </p:cBhvr>
                                      <p:to>
                                        <p:strVal val="visible"/>
                                      </p:to>
                                    </p:set>
                                    <p:animEffect transition="in" filter="slide(fromTop)">
                                      <p:cBhvr>
                                        <p:cTn id="32" dur="500"/>
                                        <p:tgtEl>
                                          <p:spTgt spid="4919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500"/>
                                        <p:tgtEl>
                                          <p:spTgt spid="4"/>
                                        </p:tgtEl>
                                      </p:cBhvr>
                                    </p:animEffect>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8" fill="hold" grpId="0" nodeType="clickEffect">
                                  <p:stCondLst>
                                    <p:cond delay="0"/>
                                  </p:stCondLst>
                                  <p:childTnLst>
                                    <p:set>
                                      <p:cBhvr>
                                        <p:cTn id="41" dur="1" fill="hold">
                                          <p:stCondLst>
                                            <p:cond delay="0"/>
                                          </p:stCondLst>
                                        </p:cTn>
                                        <p:tgtEl>
                                          <p:spTgt spid="49193"/>
                                        </p:tgtEl>
                                        <p:attrNameLst>
                                          <p:attrName>style.visibility</p:attrName>
                                        </p:attrNameLst>
                                      </p:cBhvr>
                                      <p:to>
                                        <p:strVal val="visible"/>
                                      </p:to>
                                    </p:set>
                                    <p:animEffect transition="in" filter="slide(fromLeft)">
                                      <p:cBhvr>
                                        <p:cTn id="42" dur="500"/>
                                        <p:tgtEl>
                                          <p:spTgt spid="4919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8"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slide(fromLeft)">
                                      <p:cBhvr>
                                        <p:cTn id="47" dur="500"/>
                                        <p:tgtEl>
                                          <p:spTgt spid="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49194"/>
                                        </p:tgtEl>
                                        <p:attrNameLst>
                                          <p:attrName>style.visibility</p:attrName>
                                        </p:attrNameLst>
                                      </p:cBhvr>
                                      <p:to>
                                        <p:strVal val="visible"/>
                                      </p:to>
                                    </p:set>
                                    <p:animEffect transition="in" filter="slide(fromLeft)">
                                      <p:cBhvr>
                                        <p:cTn id="52" dur="500"/>
                                        <p:tgtEl>
                                          <p:spTgt spid="4919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dissolve">
                                      <p:cBhvr>
                                        <p:cTn id="57" dur="500"/>
                                        <p:tgtEl>
                                          <p:spTgt spid="5"/>
                                        </p:tgtEl>
                                      </p:cBhvr>
                                    </p:animEffect>
                                  </p:childTnLst>
                                  <p:subTnLst>
                                    <p:audio>
                                      <p:cMediaNode>
                                        <p:cTn display="0" masterRel="sameClick">
                                          <p:stCondLst>
                                            <p:cond evt="begin" delay="0">
                                              <p:tn val="55"/>
                                            </p:cond>
                                          </p:stCondLst>
                                          <p:endCondLst>
                                            <p:cond evt="onStopAudio" delay="0">
                                              <p:tgtEl>
                                                <p:sldTgt/>
                                              </p:tgtEl>
                                            </p:cond>
                                          </p:endCondLst>
                                        </p:cTn>
                                        <p:tgtEl>
                                          <p:sndTgt r:embed="rId3" name="CHIMES.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8" fill="hold"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slide(fromLeft)">
                                      <p:cBhvr>
                                        <p:cTn id="6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autoUpdateAnimBg="0"/>
      <p:bldP spid="49192" grpId="0" animBg="1"/>
      <p:bldP spid="49193" grpId="0" animBg="1"/>
      <p:bldP spid="49194" grpId="0" animBg="1"/>
      <p:bldP spid="4919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87EA454-44E1-414F-A09A-050610D57E20}" type="slidenum">
              <a:rPr lang="en-US" sz="1400" b="1">
                <a:solidFill>
                  <a:srgbClr val="800000"/>
                </a:solidFill>
                <a:latin typeface="Arial" pitchFamily="34" charset="0"/>
              </a:rPr>
              <a:pPr/>
              <a:t>12</a:t>
            </a:fld>
            <a:endParaRPr lang="en-US"/>
          </a:p>
        </p:txBody>
      </p:sp>
      <p:sp>
        <p:nvSpPr>
          <p:cNvPr id="45062" name="Text Box 6"/>
          <p:cNvSpPr txBox="1">
            <a:spLocks noChangeArrowheads="1"/>
          </p:cNvSpPr>
          <p:nvPr/>
        </p:nvSpPr>
        <p:spPr bwMode="auto">
          <a:xfrm>
            <a:off x="967464" y="182562"/>
            <a:ext cx="7490516"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Major Components of a Common PLC</a:t>
            </a:r>
          </a:p>
        </p:txBody>
      </p:sp>
      <p:sp>
        <p:nvSpPr>
          <p:cNvPr id="22533" name="Freeform 7"/>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45064" name="Text Box 8"/>
          <p:cNvSpPr txBox="1">
            <a:spLocks noChangeArrowheads="1"/>
          </p:cNvSpPr>
          <p:nvPr/>
        </p:nvSpPr>
        <p:spPr bwMode="auto">
          <a:xfrm>
            <a:off x="381000" y="1577976"/>
            <a:ext cx="838419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r>
              <a:rPr lang="en-US" b="1" dirty="0">
                <a:latin typeface="Arial" pitchFamily="34" charset="0"/>
              </a:rPr>
              <a:t>POWER SUPPLY </a:t>
            </a:r>
          </a:p>
          <a:p>
            <a:pPr algn="just"/>
            <a:endParaRPr lang="en-US" dirty="0">
              <a:latin typeface="Arial" pitchFamily="34" charset="0"/>
            </a:endParaRPr>
          </a:p>
          <a:p>
            <a:pPr algn="just"/>
            <a:r>
              <a:rPr lang="en-US" dirty="0">
                <a:latin typeface="Arial" pitchFamily="34" charset="0"/>
              </a:rPr>
              <a:t>Provides the voltage needed to run the primary PLC components</a:t>
            </a:r>
          </a:p>
          <a:p>
            <a:pPr algn="just"/>
            <a:endParaRPr lang="en-US" b="1" dirty="0">
              <a:latin typeface="Arial" pitchFamily="34" charset="0"/>
            </a:endParaRPr>
          </a:p>
          <a:p>
            <a:pPr algn="just"/>
            <a:endParaRPr lang="en-US" b="1" dirty="0">
              <a:latin typeface="Arial" pitchFamily="34" charset="0"/>
            </a:endParaRPr>
          </a:p>
          <a:p>
            <a:pPr algn="just"/>
            <a:r>
              <a:rPr lang="en-US" b="1" dirty="0">
                <a:latin typeface="Arial" pitchFamily="34" charset="0"/>
              </a:rPr>
              <a:t>I/O MODULES </a:t>
            </a:r>
          </a:p>
          <a:p>
            <a:pPr algn="just"/>
            <a:endParaRPr lang="en-US" dirty="0">
              <a:latin typeface="Arial" pitchFamily="34" charset="0"/>
            </a:endParaRPr>
          </a:p>
          <a:p>
            <a:pPr algn="just"/>
            <a:r>
              <a:rPr lang="en-US" dirty="0">
                <a:latin typeface="Arial" pitchFamily="34" charset="0"/>
              </a:rPr>
              <a:t>Provides signal conversion and  isolation between the internal logic-	  level signals inside the PLC and the field’s high level signal</a:t>
            </a:r>
            <a:r>
              <a:rPr lang="en-US" dirty="0"/>
              <a:t>.</a:t>
            </a:r>
          </a:p>
          <a:p>
            <a:pPr algn="just"/>
            <a:endParaRPr lang="en-US" dirty="0">
              <a:latin typeface="Arial" pitchFamily="34" charset="0"/>
            </a:endParaRPr>
          </a:p>
        </p:txBody>
      </p:sp>
    </p:spTree>
    <p:extLst>
      <p:ext uri="{BB962C8B-B14F-4D97-AF65-F5344CB8AC3E}">
        <p14:creationId xmlns:p14="http://schemas.microsoft.com/office/powerpoint/2010/main" val="450642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5062">
                                            <p:txEl>
                                              <p:pRg st="0" end="0"/>
                                            </p:txEl>
                                          </p:spTgt>
                                        </p:tgtEl>
                                        <p:attrNameLst>
                                          <p:attrName>style.visibility</p:attrName>
                                        </p:attrNameLst>
                                      </p:cBhvr>
                                      <p:to>
                                        <p:strVal val="visible"/>
                                      </p:to>
                                    </p:set>
                                    <p:animEffect transition="in" filter="dissolve">
                                      <p:cBhvr>
                                        <p:cTn id="7" dur="500"/>
                                        <p:tgtEl>
                                          <p:spTgt spid="450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064">
                                            <p:txEl>
                                              <p:pRg st="0" end="0"/>
                                            </p:txEl>
                                          </p:spTgt>
                                        </p:tgtEl>
                                        <p:attrNameLst>
                                          <p:attrName>style.visibility</p:attrName>
                                        </p:attrNameLst>
                                      </p:cBhvr>
                                      <p:to>
                                        <p:strVal val="visible"/>
                                      </p:to>
                                    </p:set>
                                    <p:animEffect transition="in" filter="dissolve">
                                      <p:cBhvr>
                                        <p:cTn id="12" dur="500"/>
                                        <p:tgtEl>
                                          <p:spTgt spid="4506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5064">
                                            <p:txEl>
                                              <p:pRg st="2" end="2"/>
                                            </p:txEl>
                                          </p:spTgt>
                                        </p:tgtEl>
                                        <p:attrNameLst>
                                          <p:attrName>style.visibility</p:attrName>
                                        </p:attrNameLst>
                                      </p:cBhvr>
                                      <p:to>
                                        <p:strVal val="visible"/>
                                      </p:to>
                                    </p:set>
                                    <p:animEffect transition="in" filter="dissolve">
                                      <p:cBhvr>
                                        <p:cTn id="17" dur="500"/>
                                        <p:tgtEl>
                                          <p:spTgt spid="4506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5064">
                                            <p:txEl>
                                              <p:pRg st="5" end="5"/>
                                            </p:txEl>
                                          </p:spTgt>
                                        </p:tgtEl>
                                        <p:attrNameLst>
                                          <p:attrName>style.visibility</p:attrName>
                                        </p:attrNameLst>
                                      </p:cBhvr>
                                      <p:to>
                                        <p:strVal val="visible"/>
                                      </p:to>
                                    </p:set>
                                    <p:animEffect transition="in" filter="dissolve">
                                      <p:cBhvr>
                                        <p:cTn id="22" dur="500"/>
                                        <p:tgtEl>
                                          <p:spTgt spid="45064">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5064">
                                            <p:txEl>
                                              <p:pRg st="7" end="7"/>
                                            </p:txEl>
                                          </p:spTgt>
                                        </p:tgtEl>
                                        <p:attrNameLst>
                                          <p:attrName>style.visibility</p:attrName>
                                        </p:attrNameLst>
                                      </p:cBhvr>
                                      <p:to>
                                        <p:strVal val="visible"/>
                                      </p:to>
                                    </p:set>
                                    <p:animEffect transition="in" filter="dissolve">
                                      <p:cBhvr>
                                        <p:cTn id="27" dur="500"/>
                                        <p:tgtEl>
                                          <p:spTgt spid="4506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build="p" autoUpdateAnimBg="0"/>
      <p:bldP spid="4506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69669C8-3F97-4922-8F45-77C71493A50C}" type="slidenum">
              <a:rPr lang="en-US" sz="1400" b="1">
                <a:solidFill>
                  <a:srgbClr val="800000"/>
                </a:solidFill>
                <a:latin typeface="Arial" pitchFamily="34" charset="0"/>
              </a:rPr>
              <a:pPr/>
              <a:t>13</a:t>
            </a:fld>
            <a:endParaRPr lang="en-US"/>
          </a:p>
        </p:txBody>
      </p:sp>
      <p:sp>
        <p:nvSpPr>
          <p:cNvPr id="47110" name="Text Box 6"/>
          <p:cNvSpPr txBox="1">
            <a:spLocks noChangeArrowheads="1"/>
          </p:cNvSpPr>
          <p:nvPr/>
        </p:nvSpPr>
        <p:spPr bwMode="auto">
          <a:xfrm>
            <a:off x="891240" y="182562"/>
            <a:ext cx="7490516"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Major Components of a Common PLC</a:t>
            </a:r>
          </a:p>
        </p:txBody>
      </p:sp>
      <p:sp>
        <p:nvSpPr>
          <p:cNvPr id="23557" name="Freeform 7"/>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47112" name="Text Box 8"/>
          <p:cNvSpPr txBox="1">
            <a:spLocks noChangeArrowheads="1"/>
          </p:cNvSpPr>
          <p:nvPr/>
        </p:nvSpPr>
        <p:spPr bwMode="auto">
          <a:xfrm>
            <a:off x="686020" y="1517651"/>
            <a:ext cx="777196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r>
              <a:rPr lang="en-US" b="1">
                <a:latin typeface="Arial" pitchFamily="34" charset="0"/>
              </a:rPr>
              <a:t>PROCESSOR </a:t>
            </a:r>
          </a:p>
          <a:p>
            <a:pPr algn="just"/>
            <a:endParaRPr lang="en-US">
              <a:latin typeface="Arial" pitchFamily="34" charset="0"/>
            </a:endParaRPr>
          </a:p>
          <a:p>
            <a:pPr algn="just"/>
            <a:r>
              <a:rPr lang="en-US">
                <a:latin typeface="Arial" pitchFamily="34" charset="0"/>
              </a:rPr>
              <a:t>Provides intelligence to command and govern the activities of the entire PLC systems.</a:t>
            </a:r>
          </a:p>
          <a:p>
            <a:pPr algn="just"/>
            <a:endParaRPr lang="en-US" b="1">
              <a:latin typeface="Arial" pitchFamily="34" charset="0"/>
            </a:endParaRPr>
          </a:p>
          <a:p>
            <a:pPr algn="just"/>
            <a:endParaRPr lang="en-US" b="1">
              <a:latin typeface="Arial" pitchFamily="34" charset="0"/>
            </a:endParaRPr>
          </a:p>
          <a:p>
            <a:pPr algn="just"/>
            <a:r>
              <a:rPr lang="en-US" b="1">
                <a:latin typeface="Arial" pitchFamily="34" charset="0"/>
              </a:rPr>
              <a:t>PROGRAMMING DEVICE </a:t>
            </a:r>
          </a:p>
          <a:p>
            <a:pPr algn="just"/>
            <a:endParaRPr lang="en-US">
              <a:latin typeface="Arial" pitchFamily="34" charset="0"/>
            </a:endParaRPr>
          </a:p>
          <a:p>
            <a:pPr algn="just"/>
            <a:r>
              <a:rPr lang="en-US">
                <a:latin typeface="Arial" pitchFamily="34" charset="0"/>
              </a:rPr>
              <a:t>used to enter the desired program that will determine the sequence of operation and control of process equipment  or driven machine.</a:t>
            </a:r>
          </a:p>
          <a:p>
            <a:pPr algn="just"/>
            <a:endParaRPr lang="en-US">
              <a:latin typeface="Arial" pitchFamily="34" charset="0"/>
            </a:endParaRPr>
          </a:p>
        </p:txBody>
      </p:sp>
    </p:spTree>
    <p:extLst>
      <p:ext uri="{BB962C8B-B14F-4D97-AF65-F5344CB8AC3E}">
        <p14:creationId xmlns:p14="http://schemas.microsoft.com/office/powerpoint/2010/main" val="1430687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10">
                                            <p:txEl>
                                              <p:pRg st="0" end="0"/>
                                            </p:txEl>
                                          </p:spTgt>
                                        </p:tgtEl>
                                        <p:attrNameLst>
                                          <p:attrName>style.visibility</p:attrName>
                                        </p:attrNameLst>
                                      </p:cBhvr>
                                      <p:to>
                                        <p:strVal val="visible"/>
                                      </p:to>
                                    </p:set>
                                    <p:animEffect transition="in" filter="dissolve">
                                      <p:cBhvr>
                                        <p:cTn id="7" dur="500"/>
                                        <p:tgtEl>
                                          <p:spTgt spid="471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12">
                                            <p:txEl>
                                              <p:pRg st="0" end="0"/>
                                            </p:txEl>
                                          </p:spTgt>
                                        </p:tgtEl>
                                        <p:attrNameLst>
                                          <p:attrName>style.visibility</p:attrName>
                                        </p:attrNameLst>
                                      </p:cBhvr>
                                      <p:to>
                                        <p:strVal val="visible"/>
                                      </p:to>
                                    </p:set>
                                    <p:animEffect transition="in" filter="dissolve">
                                      <p:cBhvr>
                                        <p:cTn id="12" dur="500"/>
                                        <p:tgtEl>
                                          <p:spTgt spid="4711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12">
                                            <p:txEl>
                                              <p:pRg st="2" end="2"/>
                                            </p:txEl>
                                          </p:spTgt>
                                        </p:tgtEl>
                                        <p:attrNameLst>
                                          <p:attrName>style.visibility</p:attrName>
                                        </p:attrNameLst>
                                      </p:cBhvr>
                                      <p:to>
                                        <p:strVal val="visible"/>
                                      </p:to>
                                    </p:set>
                                    <p:animEffect transition="in" filter="dissolve">
                                      <p:cBhvr>
                                        <p:cTn id="17" dur="500"/>
                                        <p:tgtEl>
                                          <p:spTgt spid="4711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12">
                                            <p:txEl>
                                              <p:pRg st="5" end="5"/>
                                            </p:txEl>
                                          </p:spTgt>
                                        </p:tgtEl>
                                        <p:attrNameLst>
                                          <p:attrName>style.visibility</p:attrName>
                                        </p:attrNameLst>
                                      </p:cBhvr>
                                      <p:to>
                                        <p:strVal val="visible"/>
                                      </p:to>
                                    </p:set>
                                    <p:animEffect transition="in" filter="dissolve">
                                      <p:cBhvr>
                                        <p:cTn id="22" dur="500"/>
                                        <p:tgtEl>
                                          <p:spTgt spid="47112">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12">
                                            <p:txEl>
                                              <p:pRg st="7" end="7"/>
                                            </p:txEl>
                                          </p:spTgt>
                                        </p:tgtEl>
                                        <p:attrNameLst>
                                          <p:attrName>style.visibility</p:attrName>
                                        </p:attrNameLst>
                                      </p:cBhvr>
                                      <p:to>
                                        <p:strVal val="visible"/>
                                      </p:to>
                                    </p:set>
                                    <p:animEffect transition="in" filter="dissolve">
                                      <p:cBhvr>
                                        <p:cTn id="27" dur="500"/>
                                        <p:tgtEl>
                                          <p:spTgt spid="471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build="p" autoUpdateAnimBg="0"/>
      <p:bldP spid="4711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1027"/>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4AD2115-B5BC-44FD-B93D-E107FCF95E58}" type="slidenum">
              <a:rPr lang="en-US" sz="1400" b="1">
                <a:solidFill>
                  <a:srgbClr val="800000"/>
                </a:solidFill>
                <a:latin typeface="Arial" pitchFamily="34" charset="0"/>
              </a:rPr>
              <a:pPr/>
              <a:t>14</a:t>
            </a:fld>
            <a:endParaRPr lang="en-US"/>
          </a:p>
        </p:txBody>
      </p:sp>
      <p:sp>
        <p:nvSpPr>
          <p:cNvPr id="63494" name="Text Box 1030"/>
          <p:cNvSpPr txBox="1">
            <a:spLocks noChangeArrowheads="1"/>
          </p:cNvSpPr>
          <p:nvPr/>
        </p:nvSpPr>
        <p:spPr bwMode="auto">
          <a:xfrm>
            <a:off x="2448709" y="152400"/>
            <a:ext cx="4246581"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Programming Device</a:t>
            </a:r>
          </a:p>
        </p:txBody>
      </p:sp>
      <p:sp>
        <p:nvSpPr>
          <p:cNvPr id="25605" name="Freeform 1031"/>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63496" name="Text Box 1032"/>
          <p:cNvSpPr txBox="1">
            <a:spLocks noChangeArrowheads="1"/>
          </p:cNvSpPr>
          <p:nvPr/>
        </p:nvSpPr>
        <p:spPr bwMode="auto">
          <a:xfrm>
            <a:off x="686020" y="1317626"/>
            <a:ext cx="777196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2"/>
            <a:r>
              <a:rPr lang="en-US" u="sng" dirty="0">
                <a:latin typeface="Arial" pitchFamily="34" charset="0"/>
              </a:rPr>
              <a:t>Types:</a:t>
            </a:r>
            <a:endParaRPr lang="en-US" dirty="0">
              <a:latin typeface="Arial" pitchFamily="34" charset="0"/>
            </a:endParaRPr>
          </a:p>
          <a:p>
            <a:pPr lvl="2"/>
            <a:endParaRPr lang="en-US" dirty="0">
              <a:latin typeface="Arial" pitchFamily="34" charset="0"/>
            </a:endParaRPr>
          </a:p>
          <a:p>
            <a:pPr lvl="2">
              <a:buSzPct val="50000"/>
              <a:buFont typeface="Wingdings" pitchFamily="2" charset="2"/>
              <a:buChar char="¥"/>
            </a:pPr>
            <a:r>
              <a:rPr lang="en-US" dirty="0">
                <a:latin typeface="Arial" pitchFamily="34" charset="0"/>
              </a:rPr>
              <a:t> Hand held unit with LED / LCD display</a:t>
            </a:r>
          </a:p>
          <a:p>
            <a:pPr lvl="2">
              <a:buSzPct val="50000"/>
              <a:buFont typeface="Wingdings" pitchFamily="2" charset="2"/>
              <a:buChar char="¥"/>
            </a:pPr>
            <a:endParaRPr lang="en-US" dirty="0">
              <a:latin typeface="Arial" pitchFamily="34" charset="0"/>
            </a:endParaRPr>
          </a:p>
          <a:p>
            <a:pPr lvl="2">
              <a:buSzPct val="50000"/>
              <a:buFont typeface="Wingdings" pitchFamily="2" charset="2"/>
              <a:buChar char="¥"/>
            </a:pPr>
            <a:r>
              <a:rPr lang="en-US" dirty="0">
                <a:latin typeface="Arial" pitchFamily="34" charset="0"/>
              </a:rPr>
              <a:t> Desktop type with a CRT display </a:t>
            </a:r>
          </a:p>
          <a:p>
            <a:pPr lvl="2">
              <a:buSzPct val="50000"/>
              <a:buFont typeface="Wingdings" pitchFamily="2" charset="2"/>
              <a:buChar char="¥"/>
            </a:pPr>
            <a:endParaRPr lang="en-US" dirty="0">
              <a:latin typeface="Arial" pitchFamily="34" charset="0"/>
            </a:endParaRPr>
          </a:p>
          <a:p>
            <a:pPr lvl="2">
              <a:buSzPct val="50000"/>
              <a:buFont typeface="Wingdings" pitchFamily="2" charset="2"/>
              <a:buChar char="¥"/>
            </a:pPr>
            <a:r>
              <a:rPr lang="en-US" dirty="0">
                <a:latin typeface="Arial" pitchFamily="34" charset="0"/>
              </a:rPr>
              <a:t> Compatible computer terminal</a:t>
            </a:r>
          </a:p>
          <a:p>
            <a:pPr lvl="2">
              <a:buClr>
                <a:srgbClr val="FFFF66"/>
              </a:buClr>
              <a:buFontTx/>
              <a:buChar char="•"/>
            </a:pPr>
            <a:endParaRPr lang="en-US" dirty="0">
              <a:latin typeface="Arial" pitchFamily="34" charset="0"/>
            </a:endParaRPr>
          </a:p>
          <a:p>
            <a:r>
              <a:rPr lang="en-US" dirty="0">
                <a:latin typeface="Arial" pitchFamily="34" charset="0"/>
              </a:rPr>
              <a:t/>
            </a:r>
            <a:br>
              <a:rPr lang="en-US" dirty="0">
                <a:latin typeface="Arial" pitchFamily="34" charset="0"/>
              </a:rPr>
            </a:br>
            <a:endParaRPr lang="en-US" dirty="0">
              <a:latin typeface="Arial" pitchFamily="34" charset="0"/>
            </a:endParaRPr>
          </a:p>
        </p:txBody>
      </p:sp>
    </p:spTree>
    <p:extLst>
      <p:ext uri="{BB962C8B-B14F-4D97-AF65-F5344CB8AC3E}">
        <p14:creationId xmlns:p14="http://schemas.microsoft.com/office/powerpoint/2010/main" val="1344945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494">
                                            <p:txEl>
                                              <p:pRg st="0" end="0"/>
                                            </p:txEl>
                                          </p:spTgt>
                                        </p:tgtEl>
                                        <p:attrNameLst>
                                          <p:attrName>style.visibility</p:attrName>
                                        </p:attrNameLst>
                                      </p:cBhvr>
                                      <p:to>
                                        <p:strVal val="visible"/>
                                      </p:to>
                                    </p:set>
                                    <p:animEffect transition="in" filter="dissolve">
                                      <p:cBhvr>
                                        <p:cTn id="7" dur="500"/>
                                        <p:tgtEl>
                                          <p:spTgt spid="634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3496">
                                            <p:txEl>
                                              <p:pRg st="0" end="0"/>
                                            </p:txEl>
                                          </p:spTgt>
                                        </p:tgtEl>
                                        <p:attrNameLst>
                                          <p:attrName>style.visibility</p:attrName>
                                        </p:attrNameLst>
                                      </p:cBhvr>
                                      <p:to>
                                        <p:strVal val="visible"/>
                                      </p:to>
                                    </p:set>
                                    <p:animEffect transition="in" filter="dissolve">
                                      <p:cBhvr>
                                        <p:cTn id="12" dur="500"/>
                                        <p:tgtEl>
                                          <p:spTgt spid="63496">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3496">
                                            <p:txEl>
                                              <p:pRg st="2" end="2"/>
                                            </p:txEl>
                                          </p:spTgt>
                                        </p:tgtEl>
                                        <p:attrNameLst>
                                          <p:attrName>style.visibility</p:attrName>
                                        </p:attrNameLst>
                                      </p:cBhvr>
                                      <p:to>
                                        <p:strVal val="visible"/>
                                      </p:to>
                                    </p:set>
                                    <p:animEffect transition="in" filter="dissolve">
                                      <p:cBhvr>
                                        <p:cTn id="15" dur="500"/>
                                        <p:tgtEl>
                                          <p:spTgt spid="63496">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3496">
                                            <p:txEl>
                                              <p:pRg st="4" end="4"/>
                                            </p:txEl>
                                          </p:spTgt>
                                        </p:tgtEl>
                                        <p:attrNameLst>
                                          <p:attrName>style.visibility</p:attrName>
                                        </p:attrNameLst>
                                      </p:cBhvr>
                                      <p:to>
                                        <p:strVal val="visible"/>
                                      </p:to>
                                    </p:set>
                                    <p:animEffect transition="in" filter="dissolve">
                                      <p:cBhvr>
                                        <p:cTn id="18" dur="500"/>
                                        <p:tgtEl>
                                          <p:spTgt spid="63496">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3496">
                                            <p:txEl>
                                              <p:pRg st="6" end="6"/>
                                            </p:txEl>
                                          </p:spTgt>
                                        </p:tgtEl>
                                        <p:attrNameLst>
                                          <p:attrName>style.visibility</p:attrName>
                                        </p:attrNameLst>
                                      </p:cBhvr>
                                      <p:to>
                                        <p:strVal val="visible"/>
                                      </p:to>
                                    </p:set>
                                    <p:animEffect transition="in" filter="dissolve">
                                      <p:cBhvr>
                                        <p:cTn id="21" dur="500"/>
                                        <p:tgtEl>
                                          <p:spTgt spid="63496">
                                            <p:txEl>
                                              <p:pRg st="6" end="6"/>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63496">
                                            <p:txEl>
                                              <p:pRg st="8" end="8"/>
                                            </p:txEl>
                                          </p:spTgt>
                                        </p:tgtEl>
                                        <p:attrNameLst>
                                          <p:attrName>style.visibility</p:attrName>
                                        </p:attrNameLst>
                                      </p:cBhvr>
                                      <p:to>
                                        <p:strVal val="visible"/>
                                      </p:to>
                                    </p:set>
                                    <p:animEffect transition="in" filter="dissolve">
                                      <p:cBhvr>
                                        <p:cTn id="26" dur="500"/>
                                        <p:tgtEl>
                                          <p:spTgt spid="6349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build="p" autoUpdateAnimBg="0"/>
      <p:bldP spid="6349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D046E77-FAB7-46DC-95C7-C8F0FB1CDE72}" type="slidenum">
              <a:rPr lang="en-US" sz="1400" b="1">
                <a:solidFill>
                  <a:srgbClr val="800000"/>
                </a:solidFill>
                <a:latin typeface="Arial" pitchFamily="34" charset="0"/>
              </a:rPr>
              <a:pPr/>
              <a:t>15</a:t>
            </a:fld>
            <a:endParaRPr lang="en-US"/>
          </a:p>
        </p:txBody>
      </p:sp>
      <p:sp>
        <p:nvSpPr>
          <p:cNvPr id="51206" name="Text Box 6"/>
          <p:cNvSpPr txBox="1">
            <a:spLocks noChangeArrowheads="1"/>
          </p:cNvSpPr>
          <p:nvPr/>
        </p:nvSpPr>
        <p:spPr bwMode="auto">
          <a:xfrm>
            <a:off x="3276600" y="152400"/>
            <a:ext cx="2257416"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3200" b="1" dirty="0">
                <a:latin typeface="Arial" pitchFamily="34" charset="0"/>
              </a:rPr>
              <a:t>I/O Module</a:t>
            </a:r>
          </a:p>
        </p:txBody>
      </p:sp>
      <p:sp>
        <p:nvSpPr>
          <p:cNvPr id="26629" name="Freeform 7"/>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51208" name="Text Box 8"/>
          <p:cNvSpPr txBox="1">
            <a:spLocks noChangeArrowheads="1"/>
          </p:cNvSpPr>
          <p:nvPr/>
        </p:nvSpPr>
        <p:spPr bwMode="auto">
          <a:xfrm>
            <a:off x="686020" y="1165225"/>
            <a:ext cx="8079174"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66688" indent="-166688" algn="just">
              <a:buFontTx/>
              <a:buChar char="•"/>
            </a:pPr>
            <a:r>
              <a:rPr lang="en-US" dirty="0" smtClean="0">
                <a:latin typeface="Arial" pitchFamily="34" charset="0"/>
              </a:rPr>
              <a:t>The </a:t>
            </a:r>
            <a:r>
              <a:rPr lang="en-US" dirty="0">
                <a:latin typeface="Arial" pitchFamily="34" charset="0"/>
              </a:rPr>
              <a:t>I/O interface section of a PLC connects it </a:t>
            </a:r>
            <a:r>
              <a:rPr lang="en-US" dirty="0" smtClean="0">
                <a:latin typeface="Arial" pitchFamily="34" charset="0"/>
              </a:rPr>
              <a:t>to               external </a:t>
            </a:r>
            <a:r>
              <a:rPr lang="en-US" dirty="0">
                <a:latin typeface="Arial" pitchFamily="34" charset="0"/>
              </a:rPr>
              <a:t>field devices. </a:t>
            </a:r>
          </a:p>
          <a:p>
            <a:pPr algn="just">
              <a:buFontTx/>
              <a:buChar char="•"/>
            </a:pPr>
            <a:endParaRPr lang="en-US" dirty="0">
              <a:latin typeface="Arial" pitchFamily="34" charset="0"/>
            </a:endParaRPr>
          </a:p>
          <a:p>
            <a:pPr marL="166688" indent="-166688" algn="just">
              <a:buFontTx/>
              <a:buChar char="•"/>
            </a:pPr>
            <a:r>
              <a:rPr lang="en-US" dirty="0">
                <a:latin typeface="Arial" pitchFamily="34" charset="0"/>
              </a:rPr>
              <a:t> The main purpose of the I/O interface is to condition the various signals received from or sent to the external input and output devices. </a:t>
            </a:r>
          </a:p>
          <a:p>
            <a:pPr algn="just">
              <a:buFontTx/>
              <a:buChar char="•"/>
            </a:pPr>
            <a:endParaRPr lang="en-US" dirty="0">
              <a:latin typeface="Arial" pitchFamily="34" charset="0"/>
            </a:endParaRPr>
          </a:p>
          <a:p>
            <a:pPr marL="166688" indent="-166688" algn="just">
              <a:buFontTx/>
              <a:buChar char="•"/>
            </a:pPr>
            <a:r>
              <a:rPr lang="en-US" dirty="0" smtClean="0">
                <a:latin typeface="Arial" pitchFamily="34" charset="0"/>
              </a:rPr>
              <a:t>Input </a:t>
            </a:r>
            <a:r>
              <a:rPr lang="en-US" dirty="0">
                <a:latin typeface="Arial" pitchFamily="34" charset="0"/>
              </a:rPr>
              <a:t>modules converts signals from discrete or analog input devices to logic levels acceptable to PLC’s processor. </a:t>
            </a:r>
          </a:p>
          <a:p>
            <a:pPr algn="just">
              <a:buFontTx/>
              <a:buChar char="•"/>
            </a:pPr>
            <a:endParaRPr lang="en-US" dirty="0">
              <a:latin typeface="Arial" pitchFamily="34" charset="0"/>
            </a:endParaRPr>
          </a:p>
          <a:p>
            <a:pPr marL="166688" indent="-166688" algn="just">
              <a:buFontTx/>
              <a:buChar char="•"/>
            </a:pPr>
            <a:r>
              <a:rPr lang="en-US" dirty="0" smtClean="0">
                <a:latin typeface="Arial" pitchFamily="34" charset="0"/>
              </a:rPr>
              <a:t>Output </a:t>
            </a:r>
            <a:r>
              <a:rPr lang="en-US" dirty="0">
                <a:latin typeface="Arial" pitchFamily="34" charset="0"/>
              </a:rPr>
              <a:t>modules converts signal from the processor to levels capable of driving the connected discrete or analog output devices</a:t>
            </a:r>
            <a:r>
              <a:rPr lang="en-US" dirty="0" smtClean="0">
                <a:latin typeface="Arial" pitchFamily="34" charset="0"/>
              </a:rPr>
              <a:t>.</a:t>
            </a:r>
            <a:endParaRPr lang="en-US" dirty="0">
              <a:latin typeface="Arial" pitchFamily="34" charset="0"/>
            </a:endParaRPr>
          </a:p>
        </p:txBody>
      </p:sp>
    </p:spTree>
    <p:extLst>
      <p:ext uri="{BB962C8B-B14F-4D97-AF65-F5344CB8AC3E}">
        <p14:creationId xmlns:p14="http://schemas.microsoft.com/office/powerpoint/2010/main" val="147104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06"/>
                                        </p:tgtEl>
                                        <p:attrNameLst>
                                          <p:attrName>style.visibility</p:attrName>
                                        </p:attrNameLst>
                                      </p:cBhvr>
                                      <p:to>
                                        <p:strVal val="visible"/>
                                      </p:to>
                                    </p:set>
                                    <p:animEffect transition="in" filter="dissolve">
                                      <p:cBhvr>
                                        <p:cTn id="7" dur="500"/>
                                        <p:tgtEl>
                                          <p:spTgt spid="512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08">
                                            <p:txEl>
                                              <p:pRg st="0" end="0"/>
                                            </p:txEl>
                                          </p:spTgt>
                                        </p:tgtEl>
                                        <p:attrNameLst>
                                          <p:attrName>style.visibility</p:attrName>
                                        </p:attrNameLst>
                                      </p:cBhvr>
                                      <p:to>
                                        <p:strVal val="visible"/>
                                      </p:to>
                                    </p:set>
                                    <p:animEffect transition="in" filter="dissolve">
                                      <p:cBhvr>
                                        <p:cTn id="12" dur="500"/>
                                        <p:tgtEl>
                                          <p:spTgt spid="51208">
                                            <p:txEl>
                                              <p:pRg st="0" end="0"/>
                                            </p:txEl>
                                          </p:spTgt>
                                        </p:tgtEl>
                                      </p:cBhvr>
                                    </p:animEffect>
                                  </p:childTnLst>
                                  <p:subTnLst>
                                    <p:animClr clrSpc="rgb" dir="cw">
                                      <p:cBhvr override="childStyle">
                                        <p:cTn dur="1" fill="hold" display="0" masterRel="nextClick" afterEffect="1"/>
                                        <p:tgtEl>
                                          <p:spTgt spid="51208">
                                            <p:txEl>
                                              <p:pRg st="0" end="0"/>
                                            </p:txEl>
                                          </p:spTgt>
                                        </p:tgtEl>
                                        <p:attrNameLst>
                                          <p:attrName>ppt_c</p:attrName>
                                        </p:attrNameLst>
                                      </p:cBhvr>
                                      <p:to>
                                        <a:srgbClr val="CCEC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08">
                                            <p:txEl>
                                              <p:pRg st="2" end="2"/>
                                            </p:txEl>
                                          </p:spTgt>
                                        </p:tgtEl>
                                        <p:attrNameLst>
                                          <p:attrName>style.visibility</p:attrName>
                                        </p:attrNameLst>
                                      </p:cBhvr>
                                      <p:to>
                                        <p:strVal val="visible"/>
                                      </p:to>
                                    </p:set>
                                    <p:animEffect transition="in" filter="dissolve">
                                      <p:cBhvr>
                                        <p:cTn id="17" dur="500"/>
                                        <p:tgtEl>
                                          <p:spTgt spid="51208">
                                            <p:txEl>
                                              <p:pRg st="2" end="2"/>
                                            </p:txEl>
                                          </p:spTgt>
                                        </p:tgtEl>
                                      </p:cBhvr>
                                    </p:animEffect>
                                  </p:childTnLst>
                                  <p:subTnLst>
                                    <p:animClr clrSpc="rgb" dir="cw">
                                      <p:cBhvr override="childStyle">
                                        <p:cTn dur="1" fill="hold" display="0" masterRel="nextClick" afterEffect="1"/>
                                        <p:tgtEl>
                                          <p:spTgt spid="51208">
                                            <p:txEl>
                                              <p:pRg st="2" end="2"/>
                                            </p:txEl>
                                          </p:spTgt>
                                        </p:tgtEl>
                                        <p:attrNameLst>
                                          <p:attrName>ppt_c</p:attrName>
                                        </p:attrNameLst>
                                      </p:cBhvr>
                                      <p:to>
                                        <a:srgbClr val="CCEC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08">
                                            <p:txEl>
                                              <p:pRg st="4" end="4"/>
                                            </p:txEl>
                                          </p:spTgt>
                                        </p:tgtEl>
                                        <p:attrNameLst>
                                          <p:attrName>style.visibility</p:attrName>
                                        </p:attrNameLst>
                                      </p:cBhvr>
                                      <p:to>
                                        <p:strVal val="visible"/>
                                      </p:to>
                                    </p:set>
                                    <p:animEffect transition="in" filter="dissolve">
                                      <p:cBhvr>
                                        <p:cTn id="22" dur="500"/>
                                        <p:tgtEl>
                                          <p:spTgt spid="51208">
                                            <p:txEl>
                                              <p:pRg st="4" end="4"/>
                                            </p:txEl>
                                          </p:spTgt>
                                        </p:tgtEl>
                                      </p:cBhvr>
                                    </p:animEffect>
                                  </p:childTnLst>
                                  <p:subTnLst>
                                    <p:animClr clrSpc="rgb" dir="cw">
                                      <p:cBhvr override="childStyle">
                                        <p:cTn dur="1" fill="hold" display="0" masterRel="nextClick" afterEffect="1"/>
                                        <p:tgtEl>
                                          <p:spTgt spid="51208">
                                            <p:txEl>
                                              <p:pRg st="4" end="4"/>
                                            </p:txEl>
                                          </p:spTgt>
                                        </p:tgtEl>
                                        <p:attrNameLst>
                                          <p:attrName>ppt_c</p:attrName>
                                        </p:attrNameLst>
                                      </p:cBhvr>
                                      <p:to>
                                        <a:srgbClr val="CCEC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08">
                                            <p:txEl>
                                              <p:pRg st="6" end="6"/>
                                            </p:txEl>
                                          </p:spTgt>
                                        </p:tgtEl>
                                        <p:attrNameLst>
                                          <p:attrName>style.visibility</p:attrName>
                                        </p:attrNameLst>
                                      </p:cBhvr>
                                      <p:to>
                                        <p:strVal val="visible"/>
                                      </p:to>
                                    </p:set>
                                    <p:animEffect transition="in" filter="dissolve">
                                      <p:cBhvr>
                                        <p:cTn id="27" dur="500"/>
                                        <p:tgtEl>
                                          <p:spTgt spid="51208">
                                            <p:txEl>
                                              <p:pRg st="6" end="6"/>
                                            </p:txEl>
                                          </p:spTgt>
                                        </p:tgtEl>
                                      </p:cBhvr>
                                    </p:animEffect>
                                  </p:childTnLst>
                                  <p:subTnLst>
                                    <p:animClr clrSpc="rgb" dir="cw">
                                      <p:cBhvr override="childStyle">
                                        <p:cTn dur="1" fill="hold" display="0" masterRel="nextClick" afterEffect="1"/>
                                        <p:tgtEl>
                                          <p:spTgt spid="51208">
                                            <p:txEl>
                                              <p:pRg st="6" end="6"/>
                                            </p:txEl>
                                          </p:spTgt>
                                        </p:tgtEl>
                                        <p:attrNameLst>
                                          <p:attrName>ppt_c</p:attrName>
                                        </p:attrNameLst>
                                      </p:cBhvr>
                                      <p:to>
                                        <a:srgbClr val="CCE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utoUpdateAnimBg="0"/>
      <p:bldP spid="5120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1027"/>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8D50F23-B00F-4DEB-9710-D9ABC514A716}" type="slidenum">
              <a:rPr lang="en-US" sz="1400" b="1">
                <a:solidFill>
                  <a:srgbClr val="800000"/>
                </a:solidFill>
                <a:latin typeface="Arial" pitchFamily="34" charset="0"/>
              </a:rPr>
              <a:pPr/>
              <a:t>16</a:t>
            </a:fld>
            <a:endParaRPr lang="en-US"/>
          </a:p>
        </p:txBody>
      </p:sp>
      <p:sp>
        <p:nvSpPr>
          <p:cNvPr id="53254" name="Text Box 1030"/>
          <p:cNvSpPr txBox="1">
            <a:spLocks noChangeArrowheads="1"/>
          </p:cNvSpPr>
          <p:nvPr/>
        </p:nvSpPr>
        <p:spPr bwMode="auto">
          <a:xfrm>
            <a:off x="3076493" y="71726"/>
            <a:ext cx="2257416"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I/O Module</a:t>
            </a:r>
          </a:p>
        </p:txBody>
      </p:sp>
      <p:sp>
        <p:nvSpPr>
          <p:cNvPr id="27653" name="Freeform 1031"/>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53256" name="Text Box 1032"/>
          <p:cNvSpPr txBox="1">
            <a:spLocks noChangeArrowheads="1"/>
          </p:cNvSpPr>
          <p:nvPr/>
        </p:nvSpPr>
        <p:spPr bwMode="auto">
          <a:xfrm>
            <a:off x="686020" y="1317625"/>
            <a:ext cx="777196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latin typeface="Arial" pitchFamily="34" charset="0"/>
              </a:rPr>
              <a:t>DC INPUT MODULE</a:t>
            </a:r>
            <a:endParaRPr lang="en-US">
              <a:latin typeface="Arial" pitchFamily="34" charset="0"/>
            </a:endParaRPr>
          </a:p>
        </p:txBody>
      </p:sp>
      <p:grpSp>
        <p:nvGrpSpPr>
          <p:cNvPr id="2" name="Group 1093"/>
          <p:cNvGrpSpPr>
            <a:grpSpLocks/>
          </p:cNvGrpSpPr>
          <p:nvPr/>
        </p:nvGrpSpPr>
        <p:grpSpPr bwMode="auto">
          <a:xfrm>
            <a:off x="3962205" y="1905000"/>
            <a:ext cx="3497529" cy="3557588"/>
            <a:chOff x="2496" y="1200"/>
            <a:chExt cx="2203" cy="2241"/>
          </a:xfrm>
        </p:grpSpPr>
        <p:sp>
          <p:nvSpPr>
            <p:cNvPr id="27681" name="Rectangle 1034"/>
            <p:cNvSpPr>
              <a:spLocks noChangeArrowheads="1"/>
            </p:cNvSpPr>
            <p:nvPr/>
          </p:nvSpPr>
          <p:spPr bwMode="auto">
            <a:xfrm>
              <a:off x="2688" y="2586"/>
              <a:ext cx="580" cy="855"/>
            </a:xfrm>
            <a:prstGeom prst="rect">
              <a:avLst/>
            </a:prstGeom>
            <a:solidFill>
              <a:srgbClr val="FF9966"/>
            </a:solidFill>
            <a:ln w="19050">
              <a:solidFill>
                <a:srgbClr val="000000"/>
              </a:solidFill>
              <a:miter lim="800000"/>
              <a:headEnd/>
              <a:tailEnd/>
            </a:ln>
          </p:spPr>
          <p:txBody>
            <a:bodyPr/>
            <a:lstStyle/>
            <a:p>
              <a:pPr eaLnBrk="0" hangingPunct="0"/>
              <a:endParaRPr lang="en-US"/>
            </a:p>
          </p:txBody>
        </p:sp>
        <p:sp>
          <p:nvSpPr>
            <p:cNvPr id="27682" name="Rectangle 1035"/>
            <p:cNvSpPr>
              <a:spLocks noChangeArrowheads="1"/>
            </p:cNvSpPr>
            <p:nvPr/>
          </p:nvSpPr>
          <p:spPr bwMode="auto">
            <a:xfrm>
              <a:off x="2756" y="2855"/>
              <a:ext cx="460"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12700" tIns="12700" rIns="12700" bIns="12700"/>
            <a:lstStyle/>
            <a:p>
              <a:pPr algn="ctr" eaLnBrk="0" hangingPunct="0"/>
              <a:r>
                <a:rPr lang="en-US" sz="1000" b="1">
                  <a:latin typeface="Arial" pitchFamily="34" charset="0"/>
                </a:rPr>
                <a:t>OPTO</a:t>
              </a:r>
              <a:r>
                <a:rPr lang="en-US" sz="1400" b="1"/>
                <a:t>-</a:t>
              </a:r>
            </a:p>
            <a:p>
              <a:pPr algn="ctr" eaLnBrk="0" hangingPunct="0"/>
              <a:r>
                <a:rPr lang="en-US" sz="1000" b="1">
                  <a:latin typeface="Arial" pitchFamily="34" charset="0"/>
                </a:rPr>
                <a:t>ISOLATOR</a:t>
              </a:r>
              <a:endParaRPr lang="en-US" sz="1000"/>
            </a:p>
          </p:txBody>
        </p:sp>
        <p:sp>
          <p:nvSpPr>
            <p:cNvPr id="27683" name="AutoShape 1058"/>
            <p:cNvSpPr>
              <a:spLocks/>
            </p:cNvSpPr>
            <p:nvPr/>
          </p:nvSpPr>
          <p:spPr bwMode="auto">
            <a:xfrm>
              <a:off x="3787" y="1200"/>
              <a:ext cx="912" cy="1104"/>
            </a:xfrm>
            <a:prstGeom prst="callout1">
              <a:avLst>
                <a:gd name="adj1" fmla="val 7157"/>
                <a:gd name="adj2" fmla="val -5264"/>
                <a:gd name="adj3" fmla="val 126356"/>
                <a:gd name="adj4" fmla="val -88597"/>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12700" tIns="12700" rIns="12700" bIns="12700"/>
            <a:lstStyle/>
            <a:p>
              <a:pPr eaLnBrk="0" hangingPunct="0"/>
              <a:r>
                <a:rPr lang="en-US" sz="1400">
                  <a:latin typeface="Arial" pitchFamily="34" charset="0"/>
                </a:rPr>
                <a:t>IS NEEDED TO:</a:t>
              </a:r>
            </a:p>
            <a:p>
              <a:pPr eaLnBrk="0" hangingPunct="0">
                <a:buFont typeface="Symbol" pitchFamily="18" charset="2"/>
                <a:buChar char="·"/>
              </a:pPr>
              <a:r>
                <a:rPr lang="en-US" sz="1400">
                  <a:latin typeface="Arial" pitchFamily="34" charset="0"/>
                </a:rPr>
                <a:t> Prevent voltage      transients from damaging the processor.</a:t>
              </a:r>
            </a:p>
            <a:p>
              <a:pPr eaLnBrk="0" hangingPunct="0">
                <a:buFont typeface="Symbol" pitchFamily="18" charset="2"/>
                <a:buChar char="·"/>
              </a:pPr>
              <a:r>
                <a:rPr lang="en-US" sz="1400">
                  <a:latin typeface="Arial" pitchFamily="34" charset="0"/>
                </a:rPr>
                <a:t>Helps reduce the effects of electrical noise</a:t>
              </a:r>
              <a:endParaRPr lang="en-US" sz="800">
                <a:latin typeface="Arial" pitchFamily="34" charset="0"/>
              </a:endParaRPr>
            </a:p>
          </p:txBody>
        </p:sp>
        <p:sp>
          <p:nvSpPr>
            <p:cNvPr id="27684" name="Line 1072"/>
            <p:cNvSpPr>
              <a:spLocks noChangeShapeType="1"/>
            </p:cNvSpPr>
            <p:nvPr/>
          </p:nvSpPr>
          <p:spPr bwMode="auto">
            <a:xfrm>
              <a:off x="2496" y="3018"/>
              <a:ext cx="192"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5" name="Line 1073"/>
            <p:cNvSpPr>
              <a:spLocks noChangeShapeType="1"/>
            </p:cNvSpPr>
            <p:nvPr/>
          </p:nvSpPr>
          <p:spPr bwMode="auto">
            <a:xfrm>
              <a:off x="3264" y="3018"/>
              <a:ext cx="192"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 name="Group 1092"/>
          <p:cNvGrpSpPr>
            <a:grpSpLocks/>
          </p:cNvGrpSpPr>
          <p:nvPr/>
        </p:nvGrpSpPr>
        <p:grpSpPr bwMode="auto">
          <a:xfrm>
            <a:off x="1905611" y="2047875"/>
            <a:ext cx="2046333" cy="3733800"/>
            <a:chOff x="1200" y="1290"/>
            <a:chExt cx="1289" cy="2352"/>
          </a:xfrm>
        </p:grpSpPr>
        <p:grpSp>
          <p:nvGrpSpPr>
            <p:cNvPr id="27668" name="Group 1074"/>
            <p:cNvGrpSpPr>
              <a:grpSpLocks/>
            </p:cNvGrpSpPr>
            <p:nvPr/>
          </p:nvGrpSpPr>
          <p:grpSpPr bwMode="auto">
            <a:xfrm>
              <a:off x="1872" y="2405"/>
              <a:ext cx="617" cy="1237"/>
              <a:chOff x="1799" y="2448"/>
              <a:chExt cx="617" cy="1237"/>
            </a:xfrm>
          </p:grpSpPr>
          <p:sp>
            <p:nvSpPr>
              <p:cNvPr id="27679" name="Rectangle 1037"/>
              <p:cNvSpPr>
                <a:spLocks noChangeArrowheads="1"/>
              </p:cNvSpPr>
              <p:nvPr/>
            </p:nvSpPr>
            <p:spPr bwMode="auto">
              <a:xfrm>
                <a:off x="1799" y="2448"/>
                <a:ext cx="617" cy="1237"/>
              </a:xfrm>
              <a:prstGeom prst="rect">
                <a:avLst/>
              </a:prstGeom>
              <a:solidFill>
                <a:srgbClr val="FFFF99"/>
              </a:solidFill>
              <a:ln w="25400">
                <a:solidFill>
                  <a:srgbClr val="000000"/>
                </a:solidFill>
                <a:miter lim="800000"/>
                <a:headEnd/>
                <a:tailEnd/>
              </a:ln>
            </p:spPr>
            <p:txBody>
              <a:bodyPr/>
              <a:lstStyle/>
              <a:p>
                <a:pPr eaLnBrk="0" hangingPunct="0"/>
                <a:endParaRPr lang="en-US"/>
              </a:p>
            </p:txBody>
          </p:sp>
          <p:sp>
            <p:nvSpPr>
              <p:cNvPr id="27680" name="Rectangle 1045"/>
              <p:cNvSpPr>
                <a:spLocks noChangeArrowheads="1"/>
              </p:cNvSpPr>
              <p:nvPr/>
            </p:nvSpPr>
            <p:spPr bwMode="auto">
              <a:xfrm>
                <a:off x="1915" y="2736"/>
                <a:ext cx="437"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p>
                <a:pPr eaLnBrk="0" hangingPunct="0"/>
                <a:r>
                  <a:rPr lang="en-US" sz="1400">
                    <a:latin typeface="Arial" pitchFamily="34" charset="0"/>
                  </a:rPr>
                  <a:t>Current</a:t>
                </a:r>
              </a:p>
              <a:p>
                <a:pPr eaLnBrk="0" hangingPunct="0"/>
                <a:r>
                  <a:rPr lang="en-US" sz="1400">
                    <a:latin typeface="Arial" pitchFamily="34" charset="0"/>
                  </a:rPr>
                  <a:t>Limiting</a:t>
                </a:r>
              </a:p>
              <a:p>
                <a:pPr eaLnBrk="0" hangingPunct="0"/>
                <a:r>
                  <a:rPr lang="en-US" sz="1400">
                    <a:latin typeface="Arial" pitchFamily="34" charset="0"/>
                  </a:rPr>
                  <a:t>Resistor</a:t>
                </a:r>
                <a:endParaRPr lang="en-US" sz="800">
                  <a:latin typeface="Arial" pitchFamily="34" charset="0"/>
                </a:endParaRPr>
              </a:p>
            </p:txBody>
          </p:sp>
        </p:grpSp>
        <p:sp>
          <p:nvSpPr>
            <p:cNvPr id="27669" name="Rectangle 1057"/>
            <p:cNvSpPr>
              <a:spLocks noChangeArrowheads="1"/>
            </p:cNvSpPr>
            <p:nvPr/>
          </p:nvSpPr>
          <p:spPr bwMode="auto">
            <a:xfrm>
              <a:off x="1200" y="2826"/>
              <a:ext cx="641"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p>
              <a:pPr eaLnBrk="0" hangingPunct="0"/>
              <a:r>
                <a:rPr lang="en-US" sz="1400" b="1">
                  <a:solidFill>
                    <a:srgbClr val="993300"/>
                  </a:solidFill>
                  <a:latin typeface="Arial" pitchFamily="34" charset="0"/>
                </a:rPr>
                <a:t>FROM INPUT</a:t>
              </a:r>
            </a:p>
            <a:p>
              <a:pPr eaLnBrk="0" hangingPunct="0"/>
              <a:r>
                <a:rPr lang="en-US" sz="1400" b="1">
                  <a:solidFill>
                    <a:srgbClr val="993300"/>
                  </a:solidFill>
                  <a:latin typeface="Arial" pitchFamily="34" charset="0"/>
                </a:rPr>
                <a:t>DEVICE</a:t>
              </a:r>
              <a:endParaRPr lang="en-US" sz="800">
                <a:latin typeface="Arial" pitchFamily="34" charset="0"/>
              </a:endParaRPr>
            </a:p>
          </p:txBody>
        </p:sp>
        <p:sp>
          <p:nvSpPr>
            <p:cNvPr id="27670" name="Rectangle 1059"/>
            <p:cNvSpPr>
              <a:spLocks noChangeArrowheads="1"/>
            </p:cNvSpPr>
            <p:nvPr/>
          </p:nvSpPr>
          <p:spPr bwMode="auto">
            <a:xfrm>
              <a:off x="1659" y="1384"/>
              <a:ext cx="649"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p>
              <a:pPr eaLnBrk="0" hangingPunct="0"/>
              <a:r>
                <a:rPr lang="en-US" sz="1400">
                  <a:latin typeface="Arial" pitchFamily="34" charset="0"/>
                </a:rPr>
                <a:t>USE TO DROP THE VOLTAGE TO LOGIC LEVEL</a:t>
              </a:r>
              <a:endParaRPr lang="en-US" sz="1800"/>
            </a:p>
          </p:txBody>
        </p:sp>
        <p:sp>
          <p:nvSpPr>
            <p:cNvPr id="27671" name="Freeform 1060"/>
            <p:cNvSpPr>
              <a:spLocks/>
            </p:cNvSpPr>
            <p:nvPr/>
          </p:nvSpPr>
          <p:spPr bwMode="auto">
            <a:xfrm>
              <a:off x="1536" y="1290"/>
              <a:ext cx="887" cy="1111"/>
            </a:xfrm>
            <a:custGeom>
              <a:avLst/>
              <a:gdLst>
                <a:gd name="T0" fmla="*/ 0 w 20000"/>
                <a:gd name="T1" fmla="*/ 0 h 20000"/>
                <a:gd name="T2" fmla="*/ 0 w 20000"/>
                <a:gd name="T3" fmla="*/ 46 h 20000"/>
                <a:gd name="T4" fmla="*/ 14 w 20000"/>
                <a:gd name="T5" fmla="*/ 46 h 20000"/>
                <a:gd name="T6" fmla="*/ 29 w 20000"/>
                <a:gd name="T7" fmla="*/ 62 h 20000"/>
                <a:gd name="T8" fmla="*/ 25 w 20000"/>
                <a:gd name="T9" fmla="*/ 48 h 20000"/>
                <a:gd name="T10" fmla="*/ 39 w 20000"/>
                <a:gd name="T11" fmla="*/ 48 h 20000"/>
                <a:gd name="T12" fmla="*/ 39 w 20000"/>
                <a:gd name="T13" fmla="*/ 0 h 20000"/>
                <a:gd name="T14" fmla="*/ 0 w 20000"/>
                <a:gd name="T15" fmla="*/ 0 h 20000"/>
                <a:gd name="T16" fmla="*/ 0 60000 65536"/>
                <a:gd name="T17" fmla="*/ 0 60000 65536"/>
                <a:gd name="T18" fmla="*/ 0 60000 65536"/>
                <a:gd name="T19" fmla="*/ 0 60000 65536"/>
                <a:gd name="T20" fmla="*/ 0 60000 65536"/>
                <a:gd name="T21" fmla="*/ 0 60000 65536"/>
                <a:gd name="T22" fmla="*/ 0 60000 65536"/>
                <a:gd name="T23" fmla="*/ 0 60000 65536"/>
                <a:gd name="T24" fmla="*/ 0 w 20000"/>
                <a:gd name="T25" fmla="*/ 0 h 20000"/>
                <a:gd name="T26" fmla="*/ 20000 w 20000"/>
                <a:gd name="T27" fmla="*/ 20000 h 200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000" h="20000">
                  <a:moveTo>
                    <a:pt x="0" y="0"/>
                  </a:moveTo>
                  <a:lnTo>
                    <a:pt x="0" y="14883"/>
                  </a:lnTo>
                  <a:lnTo>
                    <a:pt x="7218" y="14883"/>
                  </a:lnTo>
                  <a:lnTo>
                    <a:pt x="14806" y="19986"/>
                  </a:lnTo>
                  <a:lnTo>
                    <a:pt x="12585" y="15521"/>
                  </a:lnTo>
                  <a:lnTo>
                    <a:pt x="19988" y="15521"/>
                  </a:lnTo>
                  <a:lnTo>
                    <a:pt x="19988" y="0"/>
                  </a:lnTo>
                  <a:lnTo>
                    <a:pt x="0" y="0"/>
                  </a:lnTo>
                  <a:close/>
                </a:path>
              </a:pathLst>
            </a:custGeom>
            <a:noFill/>
            <a:ln w="9525">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27672" name="Line 1078"/>
            <p:cNvSpPr>
              <a:spLocks noChangeShapeType="1"/>
            </p:cNvSpPr>
            <p:nvPr/>
          </p:nvSpPr>
          <p:spPr bwMode="auto">
            <a:xfrm flipH="1">
              <a:off x="1488" y="3450"/>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673" name="Group 1080"/>
            <p:cNvGrpSpPr>
              <a:grpSpLocks/>
            </p:cNvGrpSpPr>
            <p:nvPr/>
          </p:nvGrpSpPr>
          <p:grpSpPr bwMode="auto">
            <a:xfrm>
              <a:off x="1392" y="2586"/>
              <a:ext cx="480" cy="96"/>
              <a:chOff x="1296" y="2688"/>
              <a:chExt cx="480" cy="96"/>
            </a:xfrm>
          </p:grpSpPr>
          <p:sp>
            <p:nvSpPr>
              <p:cNvPr id="27677" name="Line 1077"/>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8" name="Oval 1079"/>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grpSp>
          <p:nvGrpSpPr>
            <p:cNvPr id="27674" name="Group 1081"/>
            <p:cNvGrpSpPr>
              <a:grpSpLocks/>
            </p:cNvGrpSpPr>
            <p:nvPr/>
          </p:nvGrpSpPr>
          <p:grpSpPr bwMode="auto">
            <a:xfrm>
              <a:off x="1392" y="3402"/>
              <a:ext cx="480" cy="96"/>
              <a:chOff x="1296" y="2688"/>
              <a:chExt cx="480" cy="96"/>
            </a:xfrm>
          </p:grpSpPr>
          <p:sp>
            <p:nvSpPr>
              <p:cNvPr id="27675" name="Line 1082"/>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6" name="Oval 1083"/>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grpSp>
      <p:grpSp>
        <p:nvGrpSpPr>
          <p:cNvPr id="7" name="Group 1094"/>
          <p:cNvGrpSpPr>
            <a:grpSpLocks/>
          </p:cNvGrpSpPr>
          <p:nvPr/>
        </p:nvGrpSpPr>
        <p:grpSpPr bwMode="auto">
          <a:xfrm>
            <a:off x="5496954" y="3817939"/>
            <a:ext cx="2503679" cy="1963737"/>
            <a:chOff x="3463" y="2405"/>
            <a:chExt cx="1577" cy="1237"/>
          </a:xfrm>
        </p:grpSpPr>
        <p:grpSp>
          <p:nvGrpSpPr>
            <p:cNvPr id="27658" name="Group 1076"/>
            <p:cNvGrpSpPr>
              <a:grpSpLocks/>
            </p:cNvGrpSpPr>
            <p:nvPr/>
          </p:nvGrpSpPr>
          <p:grpSpPr bwMode="auto">
            <a:xfrm>
              <a:off x="3463" y="2405"/>
              <a:ext cx="617" cy="1237"/>
              <a:chOff x="3367" y="2459"/>
              <a:chExt cx="617" cy="1237"/>
            </a:xfrm>
          </p:grpSpPr>
          <p:sp>
            <p:nvSpPr>
              <p:cNvPr id="27666" name="Rectangle 1063"/>
              <p:cNvSpPr>
                <a:spLocks noChangeArrowheads="1"/>
              </p:cNvSpPr>
              <p:nvPr/>
            </p:nvSpPr>
            <p:spPr bwMode="auto">
              <a:xfrm flipH="1">
                <a:off x="3367" y="2459"/>
                <a:ext cx="617" cy="1237"/>
              </a:xfrm>
              <a:prstGeom prst="rect">
                <a:avLst/>
              </a:prstGeom>
              <a:solidFill>
                <a:srgbClr val="9999FF"/>
              </a:solidFill>
              <a:ln w="25400">
                <a:solidFill>
                  <a:srgbClr val="000000"/>
                </a:solidFill>
                <a:miter lim="800000"/>
                <a:headEnd/>
                <a:tailEnd/>
              </a:ln>
            </p:spPr>
            <p:txBody>
              <a:bodyPr/>
              <a:lstStyle/>
              <a:p>
                <a:pPr eaLnBrk="0" hangingPunct="0"/>
                <a:endParaRPr lang="en-US"/>
              </a:p>
            </p:txBody>
          </p:sp>
          <p:sp>
            <p:nvSpPr>
              <p:cNvPr id="27667" name="Rectangle 1071"/>
              <p:cNvSpPr>
                <a:spLocks noChangeArrowheads="1"/>
              </p:cNvSpPr>
              <p:nvPr/>
            </p:nvSpPr>
            <p:spPr bwMode="auto">
              <a:xfrm flipH="1">
                <a:off x="3408" y="2716"/>
                <a:ext cx="541"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p>
                <a:pPr eaLnBrk="0" hangingPunct="0"/>
                <a:r>
                  <a:rPr lang="en-US" sz="1400">
                    <a:latin typeface="Arial" pitchFamily="34" charset="0"/>
                  </a:rPr>
                  <a:t>Buffer, Filter, hysteresis Circuits</a:t>
                </a:r>
                <a:endParaRPr lang="en-US" sz="800">
                  <a:latin typeface="Arial" pitchFamily="34" charset="0"/>
                </a:endParaRPr>
              </a:p>
            </p:txBody>
          </p:sp>
        </p:grpSp>
        <p:grpSp>
          <p:nvGrpSpPr>
            <p:cNvPr id="27659" name="Group 1084"/>
            <p:cNvGrpSpPr>
              <a:grpSpLocks/>
            </p:cNvGrpSpPr>
            <p:nvPr/>
          </p:nvGrpSpPr>
          <p:grpSpPr bwMode="auto">
            <a:xfrm flipH="1">
              <a:off x="4080" y="2586"/>
              <a:ext cx="480" cy="96"/>
              <a:chOff x="1296" y="2688"/>
              <a:chExt cx="480" cy="96"/>
            </a:xfrm>
          </p:grpSpPr>
          <p:sp>
            <p:nvSpPr>
              <p:cNvPr id="27664" name="Line 1085"/>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5" name="Oval 1086"/>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grpSp>
          <p:nvGrpSpPr>
            <p:cNvPr id="27660" name="Group 1087"/>
            <p:cNvGrpSpPr>
              <a:grpSpLocks/>
            </p:cNvGrpSpPr>
            <p:nvPr/>
          </p:nvGrpSpPr>
          <p:grpSpPr bwMode="auto">
            <a:xfrm flipH="1">
              <a:off x="4080" y="3402"/>
              <a:ext cx="480" cy="96"/>
              <a:chOff x="1296" y="2688"/>
              <a:chExt cx="480" cy="96"/>
            </a:xfrm>
          </p:grpSpPr>
          <p:sp>
            <p:nvSpPr>
              <p:cNvPr id="27662" name="Line 1088"/>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3" name="Oval 1089"/>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sp>
          <p:nvSpPr>
            <p:cNvPr id="27661" name="Rectangle 1090"/>
            <p:cNvSpPr>
              <a:spLocks noChangeArrowheads="1"/>
            </p:cNvSpPr>
            <p:nvPr/>
          </p:nvSpPr>
          <p:spPr bwMode="auto">
            <a:xfrm>
              <a:off x="4272" y="2874"/>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p>
              <a:pPr eaLnBrk="0" hangingPunct="0"/>
              <a:r>
                <a:rPr lang="en-US" sz="1400" b="1">
                  <a:solidFill>
                    <a:srgbClr val="993300"/>
                  </a:solidFill>
                  <a:latin typeface="Arial" pitchFamily="34" charset="0"/>
                </a:rPr>
                <a:t>TO</a:t>
              </a:r>
            </a:p>
            <a:p>
              <a:pPr eaLnBrk="0" hangingPunct="0"/>
              <a:r>
                <a:rPr lang="en-US" sz="1400" b="1">
                  <a:solidFill>
                    <a:srgbClr val="993300"/>
                  </a:solidFill>
                  <a:latin typeface="Arial" pitchFamily="34" charset="0"/>
                </a:rPr>
                <a:t>PROCESSOR</a:t>
              </a:r>
              <a:endParaRPr lang="en-US" sz="800">
                <a:latin typeface="Arial" pitchFamily="34" charset="0"/>
              </a:endParaRPr>
            </a:p>
          </p:txBody>
        </p:sp>
      </p:grpSp>
    </p:spTree>
    <p:extLst>
      <p:ext uri="{BB962C8B-B14F-4D97-AF65-F5344CB8AC3E}">
        <p14:creationId xmlns:p14="http://schemas.microsoft.com/office/powerpoint/2010/main" val="159973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4">
                                            <p:txEl>
                                              <p:pRg st="0" end="0"/>
                                            </p:txEl>
                                          </p:spTgt>
                                        </p:tgtEl>
                                        <p:attrNameLst>
                                          <p:attrName>style.visibility</p:attrName>
                                        </p:attrNameLst>
                                      </p:cBhvr>
                                      <p:to>
                                        <p:strVal val="visible"/>
                                      </p:to>
                                    </p:set>
                                    <p:animEffect transition="in" filter="dissolve">
                                      <p:cBhvr>
                                        <p:cTn id="7" dur="500"/>
                                        <p:tgtEl>
                                          <p:spTgt spid="532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56"/>
                                        </p:tgtEl>
                                        <p:attrNameLst>
                                          <p:attrName>style.visibility</p:attrName>
                                        </p:attrNameLst>
                                      </p:cBhvr>
                                      <p:to>
                                        <p:strVal val="visible"/>
                                      </p:to>
                                    </p:set>
                                    <p:animEffect transition="in" filter="dissolve">
                                      <p:cBhvr>
                                        <p:cTn id="12" dur="500"/>
                                        <p:tgtEl>
                                          <p:spTgt spid="532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lide(fromLeft)">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lide(fromLef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Left)">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build="p" autoUpdateAnimBg="0"/>
      <p:bldP spid="5325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BB08658-16E3-4729-A0BC-8FF42D73A06E}" type="slidenum">
              <a:rPr lang="en-US" sz="1400" smtClean="0"/>
              <a:pPr/>
              <a:t>17</a:t>
            </a:fld>
            <a:endParaRPr lang="en-US" sz="1400" smtClean="0"/>
          </a:p>
        </p:txBody>
      </p:sp>
      <p:pic>
        <p:nvPicPr>
          <p:cNvPr id="2969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0303" t="7761" b="14745"/>
          <a:stretch/>
        </p:blipFill>
        <p:spPr bwMode="auto">
          <a:xfrm>
            <a:off x="1752600" y="685801"/>
            <a:ext cx="5458691" cy="4842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6865" t="88692" b="2439"/>
          <a:stretch/>
        </p:blipFill>
        <p:spPr bwMode="auto">
          <a:xfrm>
            <a:off x="3200400" y="5943600"/>
            <a:ext cx="3029816" cy="554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9036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1027"/>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7952930-972F-4A08-9017-FC6E4E1F23F4}" type="slidenum">
              <a:rPr lang="en-US" sz="1400" b="1">
                <a:solidFill>
                  <a:srgbClr val="800000"/>
                </a:solidFill>
                <a:latin typeface="Arial" pitchFamily="34" charset="0"/>
              </a:rPr>
              <a:pPr/>
              <a:t>18</a:t>
            </a:fld>
            <a:endParaRPr lang="en-US"/>
          </a:p>
        </p:txBody>
      </p:sp>
      <p:sp>
        <p:nvSpPr>
          <p:cNvPr id="55302" name="Text Box 1030"/>
          <p:cNvSpPr txBox="1">
            <a:spLocks noChangeArrowheads="1"/>
          </p:cNvSpPr>
          <p:nvPr/>
        </p:nvSpPr>
        <p:spPr bwMode="auto">
          <a:xfrm>
            <a:off x="3156687" y="30162"/>
            <a:ext cx="2257416"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I/O Module</a:t>
            </a:r>
          </a:p>
        </p:txBody>
      </p:sp>
      <p:sp>
        <p:nvSpPr>
          <p:cNvPr id="28677" name="Freeform 1031"/>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55304" name="Text Box 1032"/>
          <p:cNvSpPr txBox="1">
            <a:spLocks noChangeArrowheads="1"/>
          </p:cNvSpPr>
          <p:nvPr/>
        </p:nvSpPr>
        <p:spPr bwMode="auto">
          <a:xfrm>
            <a:off x="686020" y="1317625"/>
            <a:ext cx="777196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latin typeface="Arial" pitchFamily="34" charset="0"/>
              </a:rPr>
              <a:t>AC INPUT MODULE</a:t>
            </a:r>
            <a:endParaRPr lang="en-US">
              <a:latin typeface="Arial" pitchFamily="34" charset="0"/>
            </a:endParaRPr>
          </a:p>
        </p:txBody>
      </p:sp>
      <p:grpSp>
        <p:nvGrpSpPr>
          <p:cNvPr id="2" name="Group 1063"/>
          <p:cNvGrpSpPr>
            <a:grpSpLocks/>
          </p:cNvGrpSpPr>
          <p:nvPr/>
        </p:nvGrpSpPr>
        <p:grpSpPr bwMode="auto">
          <a:xfrm>
            <a:off x="3657308" y="1981200"/>
            <a:ext cx="3497529" cy="3557588"/>
            <a:chOff x="2304" y="1248"/>
            <a:chExt cx="2203" cy="2241"/>
          </a:xfrm>
        </p:grpSpPr>
        <p:sp>
          <p:nvSpPr>
            <p:cNvPr id="28704" name="Rectangle 1033"/>
            <p:cNvSpPr>
              <a:spLocks noChangeArrowheads="1"/>
            </p:cNvSpPr>
            <p:nvPr/>
          </p:nvSpPr>
          <p:spPr bwMode="auto">
            <a:xfrm>
              <a:off x="2496" y="2634"/>
              <a:ext cx="580" cy="855"/>
            </a:xfrm>
            <a:prstGeom prst="rect">
              <a:avLst/>
            </a:prstGeom>
            <a:solidFill>
              <a:srgbClr val="FF9966"/>
            </a:solidFill>
            <a:ln w="19050">
              <a:solidFill>
                <a:srgbClr val="000000"/>
              </a:solidFill>
              <a:miter lim="800000"/>
              <a:headEnd/>
              <a:tailEnd/>
            </a:ln>
          </p:spPr>
          <p:txBody>
            <a:bodyPr/>
            <a:lstStyle/>
            <a:p>
              <a:pPr eaLnBrk="0" hangingPunct="0"/>
              <a:endParaRPr lang="en-US"/>
            </a:p>
          </p:txBody>
        </p:sp>
        <p:sp>
          <p:nvSpPr>
            <p:cNvPr id="28705" name="Rectangle 1034"/>
            <p:cNvSpPr>
              <a:spLocks noChangeArrowheads="1"/>
            </p:cNvSpPr>
            <p:nvPr/>
          </p:nvSpPr>
          <p:spPr bwMode="auto">
            <a:xfrm>
              <a:off x="2564" y="2903"/>
              <a:ext cx="460"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12700" tIns="12700" rIns="12700" bIns="12700"/>
            <a:lstStyle/>
            <a:p>
              <a:pPr algn="ctr" eaLnBrk="0" hangingPunct="0"/>
              <a:r>
                <a:rPr lang="en-US" sz="1000" b="1">
                  <a:latin typeface="Arial" pitchFamily="34" charset="0"/>
                </a:rPr>
                <a:t>OPTO</a:t>
              </a:r>
              <a:r>
                <a:rPr lang="en-US" sz="1400" b="1"/>
                <a:t>-</a:t>
              </a:r>
            </a:p>
            <a:p>
              <a:pPr algn="ctr" eaLnBrk="0" hangingPunct="0"/>
              <a:r>
                <a:rPr lang="en-US" sz="1000" b="1">
                  <a:latin typeface="Arial" pitchFamily="34" charset="0"/>
                </a:rPr>
                <a:t>ISOLATOR</a:t>
              </a:r>
              <a:endParaRPr lang="en-US" sz="1000"/>
            </a:p>
          </p:txBody>
        </p:sp>
        <p:sp>
          <p:nvSpPr>
            <p:cNvPr id="28706" name="AutoShape 1039"/>
            <p:cNvSpPr>
              <a:spLocks/>
            </p:cNvSpPr>
            <p:nvPr/>
          </p:nvSpPr>
          <p:spPr bwMode="auto">
            <a:xfrm>
              <a:off x="3595" y="1248"/>
              <a:ext cx="912" cy="1104"/>
            </a:xfrm>
            <a:prstGeom prst="callout1">
              <a:avLst>
                <a:gd name="adj1" fmla="val 7157"/>
                <a:gd name="adj2" fmla="val -5264"/>
                <a:gd name="adj3" fmla="val 126356"/>
                <a:gd name="adj4" fmla="val -88597"/>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12700" tIns="12700" rIns="12700" bIns="12700"/>
            <a:lstStyle/>
            <a:p>
              <a:pPr eaLnBrk="0" hangingPunct="0"/>
              <a:r>
                <a:rPr lang="en-US" sz="1400">
                  <a:latin typeface="Arial" pitchFamily="34" charset="0"/>
                </a:rPr>
                <a:t>IS NEEDED TO:</a:t>
              </a:r>
            </a:p>
            <a:p>
              <a:pPr eaLnBrk="0" hangingPunct="0">
                <a:buFont typeface="Symbol" pitchFamily="18" charset="2"/>
                <a:buChar char="·"/>
              </a:pPr>
              <a:r>
                <a:rPr lang="en-US" sz="1400">
                  <a:latin typeface="Arial" pitchFamily="34" charset="0"/>
                </a:rPr>
                <a:t> Prevent voltage      transients from damaging the processor.</a:t>
              </a:r>
            </a:p>
            <a:p>
              <a:pPr eaLnBrk="0" hangingPunct="0">
                <a:buFont typeface="Symbol" pitchFamily="18" charset="2"/>
                <a:buChar char="·"/>
              </a:pPr>
              <a:r>
                <a:rPr lang="en-US" sz="1400">
                  <a:latin typeface="Arial" pitchFamily="34" charset="0"/>
                </a:rPr>
                <a:t>Helps reduce the effects of electrical noise</a:t>
              </a:r>
              <a:endParaRPr lang="en-US" sz="800">
                <a:latin typeface="Arial" pitchFamily="34" charset="0"/>
              </a:endParaRPr>
            </a:p>
          </p:txBody>
        </p:sp>
        <p:sp>
          <p:nvSpPr>
            <p:cNvPr id="28707" name="Line 1045"/>
            <p:cNvSpPr>
              <a:spLocks noChangeShapeType="1"/>
            </p:cNvSpPr>
            <p:nvPr/>
          </p:nvSpPr>
          <p:spPr bwMode="auto">
            <a:xfrm>
              <a:off x="2304" y="3066"/>
              <a:ext cx="192"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8" name="Line 1046"/>
            <p:cNvSpPr>
              <a:spLocks noChangeShapeType="1"/>
            </p:cNvSpPr>
            <p:nvPr/>
          </p:nvSpPr>
          <p:spPr bwMode="auto">
            <a:xfrm>
              <a:off x="3072" y="3066"/>
              <a:ext cx="192"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 name="Group 1062"/>
          <p:cNvGrpSpPr>
            <a:grpSpLocks/>
          </p:cNvGrpSpPr>
          <p:nvPr/>
        </p:nvGrpSpPr>
        <p:grpSpPr bwMode="auto">
          <a:xfrm>
            <a:off x="1600713" y="2112963"/>
            <a:ext cx="2132819" cy="3744912"/>
            <a:chOff x="1008" y="1331"/>
            <a:chExt cx="1344" cy="2359"/>
          </a:xfrm>
        </p:grpSpPr>
        <p:sp>
          <p:nvSpPr>
            <p:cNvPr id="28692" name="Rectangle 1036"/>
            <p:cNvSpPr>
              <a:spLocks noChangeArrowheads="1"/>
            </p:cNvSpPr>
            <p:nvPr/>
          </p:nvSpPr>
          <p:spPr bwMode="auto">
            <a:xfrm>
              <a:off x="1680" y="2453"/>
              <a:ext cx="617" cy="1237"/>
            </a:xfrm>
            <a:prstGeom prst="rect">
              <a:avLst/>
            </a:prstGeom>
            <a:solidFill>
              <a:srgbClr val="00CC00"/>
            </a:solidFill>
            <a:ln w="25400">
              <a:solidFill>
                <a:srgbClr val="000000"/>
              </a:solidFill>
              <a:miter lim="800000"/>
              <a:headEnd/>
              <a:tailEnd/>
            </a:ln>
          </p:spPr>
          <p:txBody>
            <a:bodyPr/>
            <a:lstStyle/>
            <a:p>
              <a:pPr eaLnBrk="0" hangingPunct="0"/>
              <a:endParaRPr lang="en-US"/>
            </a:p>
          </p:txBody>
        </p:sp>
        <p:sp>
          <p:nvSpPr>
            <p:cNvPr id="28693" name="Rectangle 1037"/>
            <p:cNvSpPr>
              <a:spLocks noChangeArrowheads="1"/>
            </p:cNvSpPr>
            <p:nvPr/>
          </p:nvSpPr>
          <p:spPr bwMode="auto">
            <a:xfrm>
              <a:off x="1728" y="2741"/>
              <a:ext cx="505"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p>
              <a:pPr eaLnBrk="0" hangingPunct="0"/>
              <a:r>
                <a:rPr lang="en-US" sz="1400">
                  <a:latin typeface="Arial" pitchFamily="34" charset="0"/>
                </a:rPr>
                <a:t>Rectifier,</a:t>
              </a:r>
            </a:p>
            <a:p>
              <a:pPr eaLnBrk="0" hangingPunct="0"/>
              <a:r>
                <a:rPr lang="en-US" sz="1400">
                  <a:latin typeface="Arial" pitchFamily="34" charset="0"/>
                </a:rPr>
                <a:t>Resistor</a:t>
              </a:r>
            </a:p>
            <a:p>
              <a:pPr eaLnBrk="0" hangingPunct="0"/>
              <a:r>
                <a:rPr lang="en-US" sz="1400">
                  <a:latin typeface="Arial" pitchFamily="34" charset="0"/>
                </a:rPr>
                <a:t>Network</a:t>
              </a:r>
              <a:endParaRPr lang="en-US" sz="800">
                <a:latin typeface="Arial" pitchFamily="34" charset="0"/>
              </a:endParaRPr>
            </a:p>
          </p:txBody>
        </p:sp>
        <p:sp>
          <p:nvSpPr>
            <p:cNvPr id="28694" name="Rectangle 1038"/>
            <p:cNvSpPr>
              <a:spLocks noChangeArrowheads="1"/>
            </p:cNvSpPr>
            <p:nvPr/>
          </p:nvSpPr>
          <p:spPr bwMode="auto">
            <a:xfrm>
              <a:off x="1008" y="2874"/>
              <a:ext cx="641"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p>
              <a:pPr eaLnBrk="0" hangingPunct="0"/>
              <a:r>
                <a:rPr lang="en-US" sz="1400" b="1">
                  <a:solidFill>
                    <a:srgbClr val="993300"/>
                  </a:solidFill>
                  <a:latin typeface="Arial" pitchFamily="34" charset="0"/>
                </a:rPr>
                <a:t>FROM INPUT</a:t>
              </a:r>
            </a:p>
            <a:p>
              <a:pPr eaLnBrk="0" hangingPunct="0"/>
              <a:r>
                <a:rPr lang="en-US" sz="1400" b="1">
                  <a:solidFill>
                    <a:srgbClr val="993300"/>
                  </a:solidFill>
                  <a:latin typeface="Arial" pitchFamily="34" charset="0"/>
                </a:rPr>
                <a:t>DEVICE</a:t>
              </a:r>
              <a:endParaRPr lang="en-US" sz="800">
                <a:latin typeface="Arial" pitchFamily="34" charset="0"/>
              </a:endParaRPr>
            </a:p>
          </p:txBody>
        </p:sp>
        <p:sp>
          <p:nvSpPr>
            <p:cNvPr id="28695" name="Rectangle 1040"/>
            <p:cNvSpPr>
              <a:spLocks noChangeArrowheads="1"/>
            </p:cNvSpPr>
            <p:nvPr/>
          </p:nvSpPr>
          <p:spPr bwMode="auto">
            <a:xfrm>
              <a:off x="1104" y="1386"/>
              <a:ext cx="1125"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p>
              <a:pPr eaLnBrk="0" hangingPunct="0"/>
              <a:r>
                <a:rPr lang="en-US" sz="1400">
                  <a:latin typeface="Arial" pitchFamily="34" charset="0"/>
                </a:rPr>
                <a:t>CONVERTS THE </a:t>
              </a:r>
              <a:r>
                <a:rPr lang="en-US" sz="1400" u="sng">
                  <a:latin typeface="Arial" pitchFamily="34" charset="0"/>
                </a:rPr>
                <a:t>AC</a:t>
              </a:r>
              <a:r>
                <a:rPr lang="en-US" sz="1400">
                  <a:latin typeface="Arial" pitchFamily="34" charset="0"/>
                </a:rPr>
                <a:t> INPUT TO </a:t>
              </a:r>
              <a:r>
                <a:rPr lang="en-US" sz="1400" u="sng">
                  <a:latin typeface="Arial" pitchFamily="34" charset="0"/>
                </a:rPr>
                <a:t>DC</a:t>
              </a:r>
              <a:r>
                <a:rPr lang="en-US" sz="1400">
                  <a:latin typeface="Arial" pitchFamily="34" charset="0"/>
                </a:rPr>
                <a:t> AND DROPS THE VOLTAGE TO LOGIC LEVEL</a:t>
              </a:r>
              <a:endParaRPr lang="en-US" sz="1800"/>
            </a:p>
          </p:txBody>
        </p:sp>
        <p:sp>
          <p:nvSpPr>
            <p:cNvPr id="28696" name="Freeform 1041"/>
            <p:cNvSpPr>
              <a:spLocks/>
            </p:cNvSpPr>
            <p:nvPr/>
          </p:nvSpPr>
          <p:spPr bwMode="auto">
            <a:xfrm>
              <a:off x="1008" y="1331"/>
              <a:ext cx="1344" cy="1111"/>
            </a:xfrm>
            <a:custGeom>
              <a:avLst/>
              <a:gdLst>
                <a:gd name="T0" fmla="*/ 0 w 20000"/>
                <a:gd name="T1" fmla="*/ 0 h 20000"/>
                <a:gd name="T2" fmla="*/ 0 w 20000"/>
                <a:gd name="T3" fmla="*/ 46 h 20000"/>
                <a:gd name="T4" fmla="*/ 33 w 20000"/>
                <a:gd name="T5" fmla="*/ 46 h 20000"/>
                <a:gd name="T6" fmla="*/ 67 w 20000"/>
                <a:gd name="T7" fmla="*/ 62 h 20000"/>
                <a:gd name="T8" fmla="*/ 57 w 20000"/>
                <a:gd name="T9" fmla="*/ 48 h 20000"/>
                <a:gd name="T10" fmla="*/ 90 w 20000"/>
                <a:gd name="T11" fmla="*/ 48 h 20000"/>
                <a:gd name="T12" fmla="*/ 90 w 20000"/>
                <a:gd name="T13" fmla="*/ 0 h 20000"/>
                <a:gd name="T14" fmla="*/ 0 w 20000"/>
                <a:gd name="T15" fmla="*/ 0 h 20000"/>
                <a:gd name="T16" fmla="*/ 0 60000 65536"/>
                <a:gd name="T17" fmla="*/ 0 60000 65536"/>
                <a:gd name="T18" fmla="*/ 0 60000 65536"/>
                <a:gd name="T19" fmla="*/ 0 60000 65536"/>
                <a:gd name="T20" fmla="*/ 0 60000 65536"/>
                <a:gd name="T21" fmla="*/ 0 60000 65536"/>
                <a:gd name="T22" fmla="*/ 0 60000 65536"/>
                <a:gd name="T23" fmla="*/ 0 60000 65536"/>
                <a:gd name="T24" fmla="*/ 0 w 20000"/>
                <a:gd name="T25" fmla="*/ 0 h 20000"/>
                <a:gd name="T26" fmla="*/ 20000 w 20000"/>
                <a:gd name="T27" fmla="*/ 20000 h 200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000" h="20000">
                  <a:moveTo>
                    <a:pt x="0" y="0"/>
                  </a:moveTo>
                  <a:lnTo>
                    <a:pt x="0" y="14883"/>
                  </a:lnTo>
                  <a:lnTo>
                    <a:pt x="7218" y="14883"/>
                  </a:lnTo>
                  <a:lnTo>
                    <a:pt x="14806" y="19986"/>
                  </a:lnTo>
                  <a:lnTo>
                    <a:pt x="12585" y="15521"/>
                  </a:lnTo>
                  <a:lnTo>
                    <a:pt x="19988" y="15521"/>
                  </a:lnTo>
                  <a:lnTo>
                    <a:pt x="19988" y="0"/>
                  </a:lnTo>
                  <a:lnTo>
                    <a:pt x="0" y="0"/>
                  </a:lnTo>
                  <a:close/>
                </a:path>
              </a:pathLst>
            </a:custGeom>
            <a:noFill/>
            <a:ln w="9525">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28697" name="Line 1047"/>
            <p:cNvSpPr>
              <a:spLocks noChangeShapeType="1"/>
            </p:cNvSpPr>
            <p:nvPr/>
          </p:nvSpPr>
          <p:spPr bwMode="auto">
            <a:xfrm flipH="1">
              <a:off x="1296" y="3498"/>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8698" name="Group 1048"/>
            <p:cNvGrpSpPr>
              <a:grpSpLocks/>
            </p:cNvGrpSpPr>
            <p:nvPr/>
          </p:nvGrpSpPr>
          <p:grpSpPr bwMode="auto">
            <a:xfrm>
              <a:off x="1200" y="2634"/>
              <a:ext cx="480" cy="96"/>
              <a:chOff x="1296" y="2688"/>
              <a:chExt cx="480" cy="96"/>
            </a:xfrm>
          </p:grpSpPr>
          <p:sp>
            <p:nvSpPr>
              <p:cNvPr id="28702" name="Line 1049"/>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3" name="Oval 1050"/>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grpSp>
          <p:nvGrpSpPr>
            <p:cNvPr id="28699" name="Group 1051"/>
            <p:cNvGrpSpPr>
              <a:grpSpLocks/>
            </p:cNvGrpSpPr>
            <p:nvPr/>
          </p:nvGrpSpPr>
          <p:grpSpPr bwMode="auto">
            <a:xfrm>
              <a:off x="1200" y="3450"/>
              <a:ext cx="480" cy="96"/>
              <a:chOff x="1296" y="2688"/>
              <a:chExt cx="480" cy="96"/>
            </a:xfrm>
          </p:grpSpPr>
          <p:sp>
            <p:nvSpPr>
              <p:cNvPr id="28700" name="Line 1052"/>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1" name="Oval 1053"/>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grpSp>
      <p:grpSp>
        <p:nvGrpSpPr>
          <p:cNvPr id="6" name="Group 1064"/>
          <p:cNvGrpSpPr>
            <a:grpSpLocks/>
          </p:cNvGrpSpPr>
          <p:nvPr/>
        </p:nvGrpSpPr>
        <p:grpSpPr bwMode="auto">
          <a:xfrm>
            <a:off x="5192057" y="3894139"/>
            <a:ext cx="2503679" cy="1963737"/>
            <a:chOff x="3271" y="2453"/>
            <a:chExt cx="1577" cy="1237"/>
          </a:xfrm>
        </p:grpSpPr>
        <p:grpSp>
          <p:nvGrpSpPr>
            <p:cNvPr id="28682" name="Group 1042"/>
            <p:cNvGrpSpPr>
              <a:grpSpLocks/>
            </p:cNvGrpSpPr>
            <p:nvPr/>
          </p:nvGrpSpPr>
          <p:grpSpPr bwMode="auto">
            <a:xfrm>
              <a:off x="3271" y="2453"/>
              <a:ext cx="617" cy="1237"/>
              <a:chOff x="3367" y="2459"/>
              <a:chExt cx="617" cy="1237"/>
            </a:xfrm>
          </p:grpSpPr>
          <p:sp>
            <p:nvSpPr>
              <p:cNvPr id="28690" name="Rectangle 1043"/>
              <p:cNvSpPr>
                <a:spLocks noChangeArrowheads="1"/>
              </p:cNvSpPr>
              <p:nvPr/>
            </p:nvSpPr>
            <p:spPr bwMode="auto">
              <a:xfrm flipH="1">
                <a:off x="3367" y="2459"/>
                <a:ext cx="617" cy="1237"/>
              </a:xfrm>
              <a:prstGeom prst="rect">
                <a:avLst/>
              </a:prstGeom>
              <a:solidFill>
                <a:srgbClr val="9999FF"/>
              </a:solidFill>
              <a:ln w="25400">
                <a:solidFill>
                  <a:srgbClr val="000000"/>
                </a:solidFill>
                <a:miter lim="800000"/>
                <a:headEnd/>
                <a:tailEnd/>
              </a:ln>
            </p:spPr>
            <p:txBody>
              <a:bodyPr/>
              <a:lstStyle/>
              <a:p>
                <a:pPr eaLnBrk="0" hangingPunct="0"/>
                <a:endParaRPr lang="en-US"/>
              </a:p>
            </p:txBody>
          </p:sp>
          <p:sp>
            <p:nvSpPr>
              <p:cNvPr id="28691" name="Rectangle 1044"/>
              <p:cNvSpPr>
                <a:spLocks noChangeArrowheads="1"/>
              </p:cNvSpPr>
              <p:nvPr/>
            </p:nvSpPr>
            <p:spPr bwMode="auto">
              <a:xfrm flipH="1">
                <a:off x="3408" y="2716"/>
                <a:ext cx="541"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p>
                <a:pPr eaLnBrk="0" hangingPunct="0"/>
                <a:r>
                  <a:rPr lang="en-US" sz="1400">
                    <a:latin typeface="Arial" pitchFamily="34" charset="0"/>
                  </a:rPr>
                  <a:t>Buffer, Filter, Hysteresis Circuits</a:t>
                </a:r>
                <a:endParaRPr lang="en-US" sz="800">
                  <a:latin typeface="Arial" pitchFamily="34" charset="0"/>
                </a:endParaRPr>
              </a:p>
            </p:txBody>
          </p:sp>
        </p:grpSp>
        <p:grpSp>
          <p:nvGrpSpPr>
            <p:cNvPr id="28683" name="Group 1054"/>
            <p:cNvGrpSpPr>
              <a:grpSpLocks/>
            </p:cNvGrpSpPr>
            <p:nvPr/>
          </p:nvGrpSpPr>
          <p:grpSpPr bwMode="auto">
            <a:xfrm flipH="1">
              <a:off x="3888" y="2634"/>
              <a:ext cx="480" cy="96"/>
              <a:chOff x="1296" y="2688"/>
              <a:chExt cx="480" cy="96"/>
            </a:xfrm>
          </p:grpSpPr>
          <p:sp>
            <p:nvSpPr>
              <p:cNvPr id="28688" name="Line 1055"/>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9" name="Oval 1056"/>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grpSp>
          <p:nvGrpSpPr>
            <p:cNvPr id="28684" name="Group 1057"/>
            <p:cNvGrpSpPr>
              <a:grpSpLocks/>
            </p:cNvGrpSpPr>
            <p:nvPr/>
          </p:nvGrpSpPr>
          <p:grpSpPr bwMode="auto">
            <a:xfrm flipH="1">
              <a:off x="3888" y="3450"/>
              <a:ext cx="480" cy="96"/>
              <a:chOff x="1296" y="2688"/>
              <a:chExt cx="480" cy="96"/>
            </a:xfrm>
          </p:grpSpPr>
          <p:sp>
            <p:nvSpPr>
              <p:cNvPr id="28686" name="Line 1058"/>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7" name="Oval 1059"/>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sp>
          <p:nvSpPr>
            <p:cNvPr id="28685" name="Rectangle 1060"/>
            <p:cNvSpPr>
              <a:spLocks noChangeArrowheads="1"/>
            </p:cNvSpPr>
            <p:nvPr/>
          </p:nvSpPr>
          <p:spPr bwMode="auto">
            <a:xfrm>
              <a:off x="4080" y="2922"/>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p>
              <a:pPr eaLnBrk="0" hangingPunct="0"/>
              <a:r>
                <a:rPr lang="en-US" sz="1400" b="1">
                  <a:solidFill>
                    <a:srgbClr val="993300"/>
                  </a:solidFill>
                  <a:latin typeface="Arial" pitchFamily="34" charset="0"/>
                </a:rPr>
                <a:t>TO</a:t>
              </a:r>
            </a:p>
            <a:p>
              <a:pPr eaLnBrk="0" hangingPunct="0"/>
              <a:r>
                <a:rPr lang="en-US" sz="1400" b="1">
                  <a:solidFill>
                    <a:srgbClr val="993300"/>
                  </a:solidFill>
                  <a:latin typeface="Arial" pitchFamily="34" charset="0"/>
                </a:rPr>
                <a:t>PROCESSOR</a:t>
              </a:r>
              <a:endParaRPr lang="en-US" sz="800">
                <a:latin typeface="Arial" pitchFamily="34" charset="0"/>
              </a:endParaRPr>
            </a:p>
          </p:txBody>
        </p:sp>
      </p:grpSp>
    </p:spTree>
    <p:extLst>
      <p:ext uri="{BB962C8B-B14F-4D97-AF65-F5344CB8AC3E}">
        <p14:creationId xmlns:p14="http://schemas.microsoft.com/office/powerpoint/2010/main" val="1700624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302">
                                            <p:txEl>
                                              <p:pRg st="0" end="0"/>
                                            </p:txEl>
                                          </p:spTgt>
                                        </p:tgtEl>
                                        <p:attrNameLst>
                                          <p:attrName>style.visibility</p:attrName>
                                        </p:attrNameLst>
                                      </p:cBhvr>
                                      <p:to>
                                        <p:strVal val="visible"/>
                                      </p:to>
                                    </p:set>
                                    <p:animEffect transition="in" filter="dissolve">
                                      <p:cBhvr>
                                        <p:cTn id="7" dur="500"/>
                                        <p:tgtEl>
                                          <p:spTgt spid="553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5304">
                                            <p:txEl>
                                              <p:pRg st="0" end="0"/>
                                            </p:txEl>
                                          </p:spTgt>
                                        </p:tgtEl>
                                        <p:attrNameLst>
                                          <p:attrName>style.visibility</p:attrName>
                                        </p:attrNameLst>
                                      </p:cBhvr>
                                      <p:to>
                                        <p:strVal val="visible"/>
                                      </p:to>
                                    </p:set>
                                    <p:animEffect transition="in" filter="dissolve">
                                      <p:cBhvr>
                                        <p:cTn id="12" dur="500"/>
                                        <p:tgtEl>
                                          <p:spTgt spid="5530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lide(fromLeft)">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lide(fromLef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lide(fromLef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build="p" autoUpdateAnimBg="0"/>
      <p:bldP spid="5530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4106E18-1BBE-4E79-A377-8A6A22DA7CEC}" type="slidenum">
              <a:rPr lang="en-US" sz="1400" smtClean="0"/>
              <a:pPr/>
              <a:t>19</a:t>
            </a:fld>
            <a:endParaRPr lang="en-US" sz="1400" smtClean="0"/>
          </a:p>
        </p:txBody>
      </p:sp>
      <p:pic>
        <p:nvPicPr>
          <p:cNvPr id="3072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11289"/>
          <a:stretch/>
        </p:blipFill>
        <p:spPr bwMode="auto">
          <a:xfrm>
            <a:off x="0" y="476250"/>
            <a:ext cx="9144000" cy="566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41667" t="93270"/>
          <a:stretch/>
        </p:blipFill>
        <p:spPr bwMode="auto">
          <a:xfrm>
            <a:off x="2438400" y="6234542"/>
            <a:ext cx="5334000" cy="429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571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Text Box 6"/>
          <p:cNvSpPr txBox="1">
            <a:spLocks noChangeArrowheads="1"/>
          </p:cNvSpPr>
          <p:nvPr/>
        </p:nvSpPr>
        <p:spPr bwMode="auto">
          <a:xfrm>
            <a:off x="686020" y="762000"/>
            <a:ext cx="159530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smtClean="0">
                <a:solidFill>
                  <a:srgbClr val="FF0000"/>
                </a:solidFill>
                <a:latin typeface="Arial" pitchFamily="34" charset="0"/>
              </a:rPr>
              <a:t>Outline</a:t>
            </a:r>
            <a:endParaRPr lang="en-US" dirty="0"/>
          </a:p>
        </p:txBody>
      </p:sp>
      <p:sp>
        <p:nvSpPr>
          <p:cNvPr id="22535" name="Text Box 7"/>
          <p:cNvSpPr txBox="1">
            <a:spLocks noChangeArrowheads="1"/>
          </p:cNvSpPr>
          <p:nvPr/>
        </p:nvSpPr>
        <p:spPr bwMode="auto">
          <a:xfrm>
            <a:off x="609600" y="1524000"/>
            <a:ext cx="7467063" cy="4565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514350" indent="-514350">
              <a:lnSpc>
                <a:spcPct val="200000"/>
              </a:lnSpc>
              <a:buClr>
                <a:schemeClr val="tx1"/>
              </a:buClr>
              <a:buSzPct val="100000"/>
              <a:buFont typeface="Wingdings" pitchFamily="2" charset="2"/>
              <a:buChar char="§"/>
            </a:pPr>
            <a:r>
              <a:rPr lang="en-US" sz="3000" dirty="0" smtClean="0">
                <a:latin typeface="Arial" pitchFamily="34" charset="0"/>
              </a:rPr>
              <a:t>Introduction to PLCs</a:t>
            </a:r>
            <a:endParaRPr lang="en-US" sz="3000" dirty="0">
              <a:latin typeface="Arial" pitchFamily="34" charset="0"/>
            </a:endParaRPr>
          </a:p>
          <a:p>
            <a:pPr marL="514350" indent="-514350">
              <a:lnSpc>
                <a:spcPct val="200000"/>
              </a:lnSpc>
              <a:buClr>
                <a:schemeClr val="tx1"/>
              </a:buClr>
              <a:buSzPct val="100000"/>
              <a:buFont typeface="Wingdings" pitchFamily="2" charset="2"/>
              <a:buChar char="§"/>
            </a:pPr>
            <a:r>
              <a:rPr lang="en-US" sz="3000" dirty="0">
                <a:latin typeface="Arial" pitchFamily="34" charset="0"/>
              </a:rPr>
              <a:t> </a:t>
            </a:r>
            <a:r>
              <a:rPr lang="en-US" sz="3000" dirty="0" smtClean="0">
                <a:latin typeface="Arial" pitchFamily="34" charset="0"/>
              </a:rPr>
              <a:t>Structure of PLC</a:t>
            </a:r>
            <a:endParaRPr lang="en-US" sz="3000" dirty="0">
              <a:latin typeface="Arial" pitchFamily="34" charset="0"/>
            </a:endParaRPr>
          </a:p>
          <a:p>
            <a:pPr marL="1257300" lvl="1" indent="-514350">
              <a:lnSpc>
                <a:spcPct val="200000"/>
              </a:lnSpc>
              <a:buClr>
                <a:schemeClr val="tx1"/>
              </a:buClr>
              <a:buSzPct val="100000"/>
              <a:buFont typeface="Wingdings" pitchFamily="2" charset="2"/>
              <a:buChar char="§"/>
            </a:pPr>
            <a:r>
              <a:rPr lang="en-US" sz="3000" dirty="0">
                <a:latin typeface="Arial" pitchFamily="34" charset="0"/>
              </a:rPr>
              <a:t> </a:t>
            </a:r>
            <a:r>
              <a:rPr lang="en-US" sz="3000" dirty="0" smtClean="0">
                <a:latin typeface="Arial" pitchFamily="34" charset="0"/>
              </a:rPr>
              <a:t>Central </a:t>
            </a:r>
            <a:r>
              <a:rPr lang="en-US" sz="3000" dirty="0">
                <a:latin typeface="Arial" pitchFamily="34" charset="0"/>
              </a:rPr>
              <a:t>Processing Unit</a:t>
            </a:r>
          </a:p>
          <a:p>
            <a:pPr marL="1257300" lvl="1" indent="-514350">
              <a:lnSpc>
                <a:spcPct val="200000"/>
              </a:lnSpc>
              <a:buClr>
                <a:schemeClr val="tx1"/>
              </a:buClr>
              <a:buSzPct val="100000"/>
              <a:buFont typeface="Wingdings" pitchFamily="2" charset="2"/>
              <a:buChar char="§"/>
            </a:pPr>
            <a:r>
              <a:rPr lang="en-US" sz="3000" dirty="0">
                <a:latin typeface="Arial" pitchFamily="34" charset="0"/>
              </a:rPr>
              <a:t> </a:t>
            </a:r>
            <a:r>
              <a:rPr lang="en-US" sz="3000" dirty="0" smtClean="0">
                <a:latin typeface="Arial" pitchFamily="34" charset="0"/>
              </a:rPr>
              <a:t>Input/output </a:t>
            </a:r>
            <a:r>
              <a:rPr lang="en-US" sz="3000" dirty="0">
                <a:latin typeface="Arial" pitchFamily="34" charset="0"/>
              </a:rPr>
              <a:t>System</a:t>
            </a:r>
          </a:p>
          <a:p>
            <a:pPr marL="514350" indent="-514350">
              <a:lnSpc>
                <a:spcPct val="200000"/>
              </a:lnSpc>
              <a:buClr>
                <a:schemeClr val="tx1"/>
              </a:buClr>
              <a:buSzPct val="100000"/>
              <a:buFont typeface="Wingdings" pitchFamily="2" charset="2"/>
              <a:buChar char="§"/>
            </a:pPr>
            <a:r>
              <a:rPr lang="en-US" sz="3000" dirty="0" smtClean="0">
                <a:latin typeface="Arial" pitchFamily="34" charset="0"/>
              </a:rPr>
              <a:t>Programming Concepts</a:t>
            </a:r>
            <a:endParaRPr lang="en-US" sz="3000" dirty="0">
              <a:latin typeface="Arial" pitchFamily="34" charset="0"/>
            </a:endParaRPr>
          </a:p>
        </p:txBody>
      </p:sp>
    </p:spTree>
    <p:extLst>
      <p:ext uri="{BB962C8B-B14F-4D97-AF65-F5344CB8AC3E}">
        <p14:creationId xmlns:p14="http://schemas.microsoft.com/office/powerpoint/2010/main" val="3279517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dissolve">
                                      <p:cBhvr>
                                        <p:cTn id="7" dur="500"/>
                                        <p:tgtEl>
                                          <p:spTgt spid="225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5">
                                            <p:txEl>
                                              <p:pRg st="0" end="0"/>
                                            </p:txEl>
                                          </p:spTgt>
                                        </p:tgtEl>
                                        <p:attrNameLst>
                                          <p:attrName>style.visibility</p:attrName>
                                        </p:attrNameLst>
                                      </p:cBhvr>
                                      <p:to>
                                        <p:strVal val="visible"/>
                                      </p:to>
                                    </p:set>
                                    <p:animEffect transition="in" filter="dissolve">
                                      <p:cBhvr>
                                        <p:cTn id="12" dur="500"/>
                                        <p:tgtEl>
                                          <p:spTgt spid="225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35">
                                            <p:txEl>
                                              <p:pRg st="1" end="1"/>
                                            </p:txEl>
                                          </p:spTgt>
                                        </p:tgtEl>
                                        <p:attrNameLst>
                                          <p:attrName>style.visibility</p:attrName>
                                        </p:attrNameLst>
                                      </p:cBhvr>
                                      <p:to>
                                        <p:strVal val="visible"/>
                                      </p:to>
                                    </p:set>
                                    <p:animEffect transition="in" filter="dissolve">
                                      <p:cBhvr>
                                        <p:cTn id="17" dur="500"/>
                                        <p:tgtEl>
                                          <p:spTgt spid="22535">
                                            <p:txEl>
                                              <p:pRg st="1" end="1"/>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22535">
                                            <p:txEl>
                                              <p:pRg st="2" end="2"/>
                                            </p:txEl>
                                          </p:spTgt>
                                        </p:tgtEl>
                                        <p:attrNameLst>
                                          <p:attrName>style.visibility</p:attrName>
                                        </p:attrNameLst>
                                      </p:cBhvr>
                                      <p:to>
                                        <p:strVal val="visible"/>
                                      </p:to>
                                    </p:set>
                                    <p:animEffect transition="in" filter="dissolve">
                                      <p:cBhvr>
                                        <p:cTn id="20" dur="500"/>
                                        <p:tgtEl>
                                          <p:spTgt spid="22535">
                                            <p:txEl>
                                              <p:pRg st="2" end="2"/>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2535">
                                            <p:txEl>
                                              <p:pRg st="3" end="3"/>
                                            </p:txEl>
                                          </p:spTgt>
                                        </p:tgtEl>
                                        <p:attrNameLst>
                                          <p:attrName>style.visibility</p:attrName>
                                        </p:attrNameLst>
                                      </p:cBhvr>
                                      <p:to>
                                        <p:strVal val="visible"/>
                                      </p:to>
                                    </p:set>
                                    <p:animEffect transition="in" filter="dissolve">
                                      <p:cBhvr>
                                        <p:cTn id="23" dur="500"/>
                                        <p:tgtEl>
                                          <p:spTgt spid="2253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2535">
                                            <p:txEl>
                                              <p:pRg st="4" end="4"/>
                                            </p:txEl>
                                          </p:spTgt>
                                        </p:tgtEl>
                                        <p:attrNameLst>
                                          <p:attrName>style.visibility</p:attrName>
                                        </p:attrNameLst>
                                      </p:cBhvr>
                                      <p:to>
                                        <p:strVal val="visible"/>
                                      </p:to>
                                    </p:set>
                                    <p:animEffect transition="in" filter="dissolve">
                                      <p:cBhvr>
                                        <p:cTn id="28" dur="500"/>
                                        <p:tgtEl>
                                          <p:spTgt spid="225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autoUpdateAnimBg="0"/>
      <p:bldP spid="2253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A209D33-C404-498C-A310-A9A0211A107B}" type="slidenum">
              <a:rPr lang="en-US" sz="1400" smtClean="0"/>
              <a:pPr/>
              <a:t>20</a:t>
            </a:fld>
            <a:endParaRPr lang="en-US" sz="1400" smtClean="0"/>
          </a:p>
        </p:txBody>
      </p:sp>
      <p:pic>
        <p:nvPicPr>
          <p:cNvPr id="317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910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6451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2051"/>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539CC80-3C24-4DDF-870C-A179332C13DD}" type="slidenum">
              <a:rPr lang="en-US" sz="1400" b="1">
                <a:solidFill>
                  <a:srgbClr val="800000"/>
                </a:solidFill>
                <a:latin typeface="Arial" pitchFamily="34" charset="0"/>
              </a:rPr>
              <a:pPr/>
              <a:t>21</a:t>
            </a:fld>
            <a:endParaRPr lang="en-US"/>
          </a:p>
        </p:txBody>
      </p:sp>
      <p:sp>
        <p:nvSpPr>
          <p:cNvPr id="57350" name="Text Box 2054"/>
          <p:cNvSpPr txBox="1">
            <a:spLocks noChangeArrowheads="1"/>
          </p:cNvSpPr>
          <p:nvPr/>
        </p:nvSpPr>
        <p:spPr bwMode="auto">
          <a:xfrm>
            <a:off x="2984791" y="30162"/>
            <a:ext cx="2257416"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I/O Module</a:t>
            </a:r>
          </a:p>
        </p:txBody>
      </p:sp>
      <p:sp>
        <p:nvSpPr>
          <p:cNvPr id="32773" name="Freeform 2055"/>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57352" name="Text Box 2056"/>
          <p:cNvSpPr txBox="1">
            <a:spLocks noChangeArrowheads="1"/>
          </p:cNvSpPr>
          <p:nvPr/>
        </p:nvSpPr>
        <p:spPr bwMode="auto">
          <a:xfrm>
            <a:off x="686020" y="1317625"/>
            <a:ext cx="777196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latin typeface="Arial" pitchFamily="34" charset="0"/>
              </a:rPr>
              <a:t>DC / AC OUTPUT MODULE</a:t>
            </a:r>
            <a:endParaRPr lang="en-US">
              <a:latin typeface="Arial" pitchFamily="34" charset="0"/>
            </a:endParaRPr>
          </a:p>
        </p:txBody>
      </p:sp>
      <p:grpSp>
        <p:nvGrpSpPr>
          <p:cNvPr id="2" name="Group 2086"/>
          <p:cNvGrpSpPr>
            <a:grpSpLocks/>
          </p:cNvGrpSpPr>
          <p:nvPr/>
        </p:nvGrpSpPr>
        <p:grpSpPr bwMode="auto">
          <a:xfrm>
            <a:off x="3657308" y="1752600"/>
            <a:ext cx="3497529" cy="3557588"/>
            <a:chOff x="2304" y="1104"/>
            <a:chExt cx="2203" cy="2241"/>
          </a:xfrm>
        </p:grpSpPr>
        <p:sp>
          <p:nvSpPr>
            <p:cNvPr id="32797" name="Rectangle 2057"/>
            <p:cNvSpPr>
              <a:spLocks noChangeArrowheads="1"/>
            </p:cNvSpPr>
            <p:nvPr/>
          </p:nvSpPr>
          <p:spPr bwMode="auto">
            <a:xfrm>
              <a:off x="2496" y="2490"/>
              <a:ext cx="580" cy="855"/>
            </a:xfrm>
            <a:prstGeom prst="rect">
              <a:avLst/>
            </a:prstGeom>
            <a:solidFill>
              <a:srgbClr val="FF9966"/>
            </a:solidFill>
            <a:ln w="19050">
              <a:solidFill>
                <a:srgbClr val="000000"/>
              </a:solidFill>
              <a:miter lim="800000"/>
              <a:headEnd/>
              <a:tailEnd/>
            </a:ln>
          </p:spPr>
          <p:txBody>
            <a:bodyPr/>
            <a:lstStyle/>
            <a:p>
              <a:pPr eaLnBrk="0" hangingPunct="0"/>
              <a:endParaRPr lang="en-US"/>
            </a:p>
          </p:txBody>
        </p:sp>
        <p:sp>
          <p:nvSpPr>
            <p:cNvPr id="32798" name="Rectangle 2058"/>
            <p:cNvSpPr>
              <a:spLocks noChangeArrowheads="1"/>
            </p:cNvSpPr>
            <p:nvPr/>
          </p:nvSpPr>
          <p:spPr bwMode="auto">
            <a:xfrm>
              <a:off x="2564" y="2759"/>
              <a:ext cx="460"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12700" tIns="12700" rIns="12700" bIns="12700"/>
            <a:lstStyle/>
            <a:p>
              <a:pPr algn="ctr" eaLnBrk="0" hangingPunct="0"/>
              <a:r>
                <a:rPr lang="en-US" sz="1000" b="1">
                  <a:latin typeface="Arial" pitchFamily="34" charset="0"/>
                </a:rPr>
                <a:t>OPTO</a:t>
              </a:r>
              <a:r>
                <a:rPr lang="en-US" sz="1400" b="1"/>
                <a:t>-</a:t>
              </a:r>
            </a:p>
            <a:p>
              <a:pPr algn="ctr" eaLnBrk="0" hangingPunct="0"/>
              <a:r>
                <a:rPr lang="en-US" sz="1000" b="1">
                  <a:latin typeface="Arial" pitchFamily="34" charset="0"/>
                </a:rPr>
                <a:t>ISOLATOR</a:t>
              </a:r>
              <a:endParaRPr lang="en-US" sz="1000"/>
            </a:p>
          </p:txBody>
        </p:sp>
        <p:sp>
          <p:nvSpPr>
            <p:cNvPr id="32799" name="AutoShape 2062"/>
            <p:cNvSpPr>
              <a:spLocks/>
            </p:cNvSpPr>
            <p:nvPr/>
          </p:nvSpPr>
          <p:spPr bwMode="auto">
            <a:xfrm>
              <a:off x="3595" y="1104"/>
              <a:ext cx="912" cy="1104"/>
            </a:xfrm>
            <a:prstGeom prst="callout1">
              <a:avLst>
                <a:gd name="adj1" fmla="val 7157"/>
                <a:gd name="adj2" fmla="val -5264"/>
                <a:gd name="adj3" fmla="val 126356"/>
                <a:gd name="adj4" fmla="val -88597"/>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12700" tIns="12700" rIns="12700" bIns="12700"/>
            <a:lstStyle/>
            <a:p>
              <a:pPr eaLnBrk="0" hangingPunct="0"/>
              <a:r>
                <a:rPr lang="en-US" sz="1400">
                  <a:latin typeface="Arial" pitchFamily="34" charset="0"/>
                </a:rPr>
                <a:t>IS NEEDED TO:</a:t>
              </a:r>
            </a:p>
            <a:p>
              <a:pPr eaLnBrk="0" hangingPunct="0">
                <a:buFont typeface="Symbol" pitchFamily="18" charset="2"/>
                <a:buChar char="·"/>
              </a:pPr>
              <a:r>
                <a:rPr lang="en-US" sz="1400">
                  <a:latin typeface="Arial" pitchFamily="34" charset="0"/>
                </a:rPr>
                <a:t> Prevent voltage      transients from damaging the processor.</a:t>
              </a:r>
            </a:p>
            <a:p>
              <a:pPr eaLnBrk="0" hangingPunct="0">
                <a:buFont typeface="Symbol" pitchFamily="18" charset="2"/>
                <a:buChar char="·"/>
              </a:pPr>
              <a:r>
                <a:rPr lang="en-US" sz="1400">
                  <a:latin typeface="Arial" pitchFamily="34" charset="0"/>
                </a:rPr>
                <a:t>Helps reduce the effects of electrical noise</a:t>
              </a:r>
              <a:endParaRPr lang="en-US" sz="800">
                <a:latin typeface="Arial" pitchFamily="34" charset="0"/>
              </a:endParaRPr>
            </a:p>
          </p:txBody>
        </p:sp>
        <p:sp>
          <p:nvSpPr>
            <p:cNvPr id="32800" name="Line 2068"/>
            <p:cNvSpPr>
              <a:spLocks noChangeShapeType="1"/>
            </p:cNvSpPr>
            <p:nvPr/>
          </p:nvSpPr>
          <p:spPr bwMode="auto">
            <a:xfrm>
              <a:off x="2304" y="2922"/>
              <a:ext cx="192"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1" name="Line 2069"/>
            <p:cNvSpPr>
              <a:spLocks noChangeShapeType="1"/>
            </p:cNvSpPr>
            <p:nvPr/>
          </p:nvSpPr>
          <p:spPr bwMode="auto">
            <a:xfrm>
              <a:off x="3072" y="2922"/>
              <a:ext cx="192"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7357" name="Rectangle 2061"/>
          <p:cNvSpPr>
            <a:spLocks noChangeArrowheads="1"/>
          </p:cNvSpPr>
          <p:nvPr/>
        </p:nvSpPr>
        <p:spPr bwMode="auto">
          <a:xfrm>
            <a:off x="1336860" y="4333875"/>
            <a:ext cx="128115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p>
            <a:pPr eaLnBrk="0" hangingPunct="0"/>
            <a:r>
              <a:rPr lang="en-US" sz="1400" b="1">
                <a:solidFill>
                  <a:srgbClr val="993300"/>
                </a:solidFill>
                <a:latin typeface="Arial" pitchFamily="34" charset="0"/>
              </a:rPr>
              <a:t>FROM PROCESSOR</a:t>
            </a:r>
            <a:endParaRPr lang="en-US" sz="800">
              <a:latin typeface="Arial" pitchFamily="34" charset="0"/>
            </a:endParaRPr>
          </a:p>
        </p:txBody>
      </p:sp>
      <p:grpSp>
        <p:nvGrpSpPr>
          <p:cNvPr id="3" name="Group 2088"/>
          <p:cNvGrpSpPr>
            <a:grpSpLocks/>
          </p:cNvGrpSpPr>
          <p:nvPr/>
        </p:nvGrpSpPr>
        <p:grpSpPr bwMode="auto">
          <a:xfrm>
            <a:off x="1905611" y="3665539"/>
            <a:ext cx="1741435" cy="1963737"/>
            <a:chOff x="1300" y="2309"/>
            <a:chExt cx="1188" cy="1237"/>
          </a:xfrm>
        </p:grpSpPr>
        <p:sp>
          <p:nvSpPr>
            <p:cNvPr id="32788" name="Rectangle 2059"/>
            <p:cNvSpPr>
              <a:spLocks noChangeArrowheads="1"/>
            </p:cNvSpPr>
            <p:nvPr/>
          </p:nvSpPr>
          <p:spPr bwMode="auto">
            <a:xfrm>
              <a:off x="1820" y="2309"/>
              <a:ext cx="668" cy="1237"/>
            </a:xfrm>
            <a:prstGeom prst="rect">
              <a:avLst/>
            </a:prstGeom>
            <a:solidFill>
              <a:srgbClr val="CC9900"/>
            </a:solidFill>
            <a:ln w="25400">
              <a:solidFill>
                <a:srgbClr val="000000"/>
              </a:solidFill>
              <a:miter lim="800000"/>
              <a:headEnd/>
              <a:tailEnd/>
            </a:ln>
          </p:spPr>
          <p:txBody>
            <a:bodyPr/>
            <a:lstStyle/>
            <a:p>
              <a:pPr eaLnBrk="0" hangingPunct="0"/>
              <a:endParaRPr lang="en-US"/>
            </a:p>
          </p:txBody>
        </p:sp>
        <p:sp>
          <p:nvSpPr>
            <p:cNvPr id="32789" name="Rectangle 2060"/>
            <p:cNvSpPr>
              <a:spLocks noChangeArrowheads="1"/>
            </p:cNvSpPr>
            <p:nvPr/>
          </p:nvSpPr>
          <p:spPr bwMode="auto">
            <a:xfrm>
              <a:off x="1872" y="2758"/>
              <a:ext cx="547" cy="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p>
              <a:pPr eaLnBrk="0" hangingPunct="0"/>
              <a:r>
                <a:rPr lang="en-US" sz="1400">
                  <a:latin typeface="Arial" pitchFamily="34" charset="0"/>
                </a:rPr>
                <a:t>TTL</a:t>
              </a:r>
            </a:p>
            <a:p>
              <a:pPr eaLnBrk="0" hangingPunct="0"/>
              <a:r>
                <a:rPr lang="en-US" sz="1400">
                  <a:latin typeface="Arial" pitchFamily="34" charset="0"/>
                </a:rPr>
                <a:t>Circuits</a:t>
              </a:r>
              <a:endParaRPr lang="en-US" sz="800">
                <a:latin typeface="Arial" pitchFamily="34" charset="0"/>
              </a:endParaRPr>
            </a:p>
          </p:txBody>
        </p:sp>
        <p:sp>
          <p:nvSpPr>
            <p:cNvPr id="32790" name="Line 2070"/>
            <p:cNvSpPr>
              <a:spLocks noChangeShapeType="1"/>
            </p:cNvSpPr>
            <p:nvPr/>
          </p:nvSpPr>
          <p:spPr bwMode="auto">
            <a:xfrm flipH="1">
              <a:off x="1404" y="3354"/>
              <a:ext cx="416"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2791" name="Group 2071"/>
            <p:cNvGrpSpPr>
              <a:grpSpLocks/>
            </p:cNvGrpSpPr>
            <p:nvPr/>
          </p:nvGrpSpPr>
          <p:grpSpPr bwMode="auto">
            <a:xfrm>
              <a:off x="1300" y="2490"/>
              <a:ext cx="520" cy="96"/>
              <a:chOff x="1296" y="2688"/>
              <a:chExt cx="480" cy="96"/>
            </a:xfrm>
          </p:grpSpPr>
          <p:sp>
            <p:nvSpPr>
              <p:cNvPr id="32795" name="Line 2072"/>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6" name="Oval 2073"/>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grpSp>
          <p:nvGrpSpPr>
            <p:cNvPr id="32792" name="Group 2074"/>
            <p:cNvGrpSpPr>
              <a:grpSpLocks/>
            </p:cNvGrpSpPr>
            <p:nvPr/>
          </p:nvGrpSpPr>
          <p:grpSpPr bwMode="auto">
            <a:xfrm>
              <a:off x="1300" y="3306"/>
              <a:ext cx="520" cy="96"/>
              <a:chOff x="1296" y="2688"/>
              <a:chExt cx="480" cy="96"/>
            </a:xfrm>
          </p:grpSpPr>
          <p:sp>
            <p:nvSpPr>
              <p:cNvPr id="32793" name="Line 2075"/>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4" name="Oval 2076"/>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grpSp>
      <p:grpSp>
        <p:nvGrpSpPr>
          <p:cNvPr id="6" name="Group 2089"/>
          <p:cNvGrpSpPr>
            <a:grpSpLocks/>
          </p:cNvGrpSpPr>
          <p:nvPr/>
        </p:nvGrpSpPr>
        <p:grpSpPr bwMode="auto">
          <a:xfrm>
            <a:off x="5192056" y="3665539"/>
            <a:ext cx="1741435" cy="1963737"/>
            <a:chOff x="3542" y="2309"/>
            <a:chExt cx="1188" cy="1237"/>
          </a:xfrm>
        </p:grpSpPr>
        <p:sp>
          <p:nvSpPr>
            <p:cNvPr id="32780" name="Rectangle 2066"/>
            <p:cNvSpPr>
              <a:spLocks noChangeArrowheads="1"/>
            </p:cNvSpPr>
            <p:nvPr/>
          </p:nvSpPr>
          <p:spPr bwMode="auto">
            <a:xfrm flipH="1">
              <a:off x="3542" y="2309"/>
              <a:ext cx="668" cy="1237"/>
            </a:xfrm>
            <a:prstGeom prst="rect">
              <a:avLst/>
            </a:prstGeom>
            <a:solidFill>
              <a:srgbClr val="FF99CC"/>
            </a:solidFill>
            <a:ln w="25400">
              <a:solidFill>
                <a:srgbClr val="000000"/>
              </a:solidFill>
              <a:miter lim="800000"/>
              <a:headEnd/>
              <a:tailEnd/>
            </a:ln>
          </p:spPr>
          <p:txBody>
            <a:bodyPr/>
            <a:lstStyle/>
            <a:p>
              <a:pPr eaLnBrk="0" hangingPunct="0"/>
              <a:endParaRPr lang="en-US"/>
            </a:p>
          </p:txBody>
        </p:sp>
        <p:sp>
          <p:nvSpPr>
            <p:cNvPr id="32781" name="Rectangle 2067"/>
            <p:cNvSpPr>
              <a:spLocks noChangeArrowheads="1"/>
            </p:cNvSpPr>
            <p:nvPr/>
          </p:nvSpPr>
          <p:spPr bwMode="auto">
            <a:xfrm flipH="1">
              <a:off x="3586" y="2566"/>
              <a:ext cx="586" cy="596"/>
            </a:xfrm>
            <a:prstGeom prst="rect">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12700" tIns="12700" rIns="12700" bIns="12700"/>
            <a:lstStyle/>
            <a:p>
              <a:pPr eaLnBrk="0" hangingPunct="0"/>
              <a:r>
                <a:rPr lang="en-US" sz="1400" u="sng">
                  <a:latin typeface="Arial" pitchFamily="34" charset="0"/>
                </a:rPr>
                <a:t>Amplifier</a:t>
              </a:r>
            </a:p>
            <a:p>
              <a:pPr eaLnBrk="0" hangingPunct="0"/>
              <a:r>
                <a:rPr lang="en-US" sz="1400">
                  <a:latin typeface="Arial" pitchFamily="34" charset="0"/>
                </a:rPr>
                <a:t>RELAY</a:t>
              </a:r>
            </a:p>
            <a:p>
              <a:pPr eaLnBrk="0" hangingPunct="0"/>
              <a:r>
                <a:rPr lang="en-US" sz="1400">
                  <a:latin typeface="Arial" pitchFamily="34" charset="0"/>
                </a:rPr>
                <a:t>TRIAC</a:t>
              </a:r>
            </a:p>
            <a:p>
              <a:pPr eaLnBrk="0" hangingPunct="0"/>
              <a:r>
                <a:rPr lang="en-US" sz="1400">
                  <a:latin typeface="Arial" pitchFamily="34" charset="0"/>
                </a:rPr>
                <a:t>X’SISTOR</a:t>
              </a:r>
              <a:endParaRPr lang="en-US" sz="800">
                <a:latin typeface="Arial" pitchFamily="34" charset="0"/>
              </a:endParaRPr>
            </a:p>
          </p:txBody>
        </p:sp>
        <p:grpSp>
          <p:nvGrpSpPr>
            <p:cNvPr id="32782" name="Group 2077"/>
            <p:cNvGrpSpPr>
              <a:grpSpLocks/>
            </p:cNvGrpSpPr>
            <p:nvPr/>
          </p:nvGrpSpPr>
          <p:grpSpPr bwMode="auto">
            <a:xfrm flipH="1">
              <a:off x="4210" y="2490"/>
              <a:ext cx="520" cy="96"/>
              <a:chOff x="1296" y="2688"/>
              <a:chExt cx="480" cy="96"/>
            </a:xfrm>
          </p:grpSpPr>
          <p:sp>
            <p:nvSpPr>
              <p:cNvPr id="32786" name="Line 2078"/>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7" name="Oval 2079"/>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grpSp>
          <p:nvGrpSpPr>
            <p:cNvPr id="32783" name="Group 2080"/>
            <p:cNvGrpSpPr>
              <a:grpSpLocks/>
            </p:cNvGrpSpPr>
            <p:nvPr/>
          </p:nvGrpSpPr>
          <p:grpSpPr bwMode="auto">
            <a:xfrm flipH="1">
              <a:off x="4210" y="3306"/>
              <a:ext cx="520" cy="96"/>
              <a:chOff x="1296" y="2688"/>
              <a:chExt cx="480" cy="96"/>
            </a:xfrm>
          </p:grpSpPr>
          <p:sp>
            <p:nvSpPr>
              <p:cNvPr id="32784" name="Line 2081"/>
              <p:cNvSpPr>
                <a:spLocks noChangeShapeType="1"/>
              </p:cNvSpPr>
              <p:nvPr/>
            </p:nvSpPr>
            <p:spPr bwMode="auto">
              <a:xfrm flipH="1">
                <a:off x="1392" y="2736"/>
                <a:ext cx="384" cy="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5" name="Oval 2082"/>
              <p:cNvSpPr>
                <a:spLocks noChangeArrowheads="1"/>
              </p:cNvSpPr>
              <p:nvPr/>
            </p:nvSpPr>
            <p:spPr bwMode="auto">
              <a:xfrm>
                <a:off x="1296" y="2688"/>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p>
            </p:txBody>
          </p:sp>
        </p:grpSp>
      </p:grpSp>
      <p:sp>
        <p:nvSpPr>
          <p:cNvPr id="57379" name="Rectangle 2083"/>
          <p:cNvSpPr>
            <a:spLocks noChangeArrowheads="1"/>
          </p:cNvSpPr>
          <p:nvPr/>
        </p:nvSpPr>
        <p:spPr bwMode="auto">
          <a:xfrm>
            <a:off x="6476145" y="4410075"/>
            <a:ext cx="1219591"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lstStyle/>
          <a:p>
            <a:pPr eaLnBrk="0" hangingPunct="0"/>
            <a:r>
              <a:rPr lang="en-US" sz="1400" b="1">
                <a:solidFill>
                  <a:srgbClr val="993300"/>
                </a:solidFill>
                <a:latin typeface="Arial" pitchFamily="34" charset="0"/>
              </a:rPr>
              <a:t>TO</a:t>
            </a:r>
          </a:p>
          <a:p>
            <a:pPr eaLnBrk="0" hangingPunct="0"/>
            <a:r>
              <a:rPr lang="en-US" sz="1400" b="1">
                <a:solidFill>
                  <a:srgbClr val="993300"/>
                </a:solidFill>
                <a:latin typeface="Arial" pitchFamily="34" charset="0"/>
              </a:rPr>
              <a:t>OUTPUT</a:t>
            </a:r>
          </a:p>
          <a:p>
            <a:pPr eaLnBrk="0" hangingPunct="0"/>
            <a:r>
              <a:rPr lang="en-US" sz="1400" b="1">
                <a:solidFill>
                  <a:srgbClr val="993300"/>
                </a:solidFill>
                <a:latin typeface="Arial" pitchFamily="34" charset="0"/>
              </a:rPr>
              <a:t>DEVICE</a:t>
            </a:r>
            <a:endParaRPr lang="en-US" sz="800">
              <a:latin typeface="Arial" pitchFamily="34" charset="0"/>
            </a:endParaRPr>
          </a:p>
        </p:txBody>
      </p:sp>
    </p:spTree>
    <p:extLst>
      <p:ext uri="{BB962C8B-B14F-4D97-AF65-F5344CB8AC3E}">
        <p14:creationId xmlns:p14="http://schemas.microsoft.com/office/powerpoint/2010/main" val="252582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350">
                                            <p:txEl>
                                              <p:pRg st="0" end="0"/>
                                            </p:txEl>
                                          </p:spTgt>
                                        </p:tgtEl>
                                        <p:attrNameLst>
                                          <p:attrName>style.visibility</p:attrName>
                                        </p:attrNameLst>
                                      </p:cBhvr>
                                      <p:to>
                                        <p:strVal val="visible"/>
                                      </p:to>
                                    </p:set>
                                    <p:animEffect transition="in" filter="dissolve">
                                      <p:cBhvr>
                                        <p:cTn id="7" dur="500"/>
                                        <p:tgtEl>
                                          <p:spTgt spid="57350">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7352">
                                            <p:txEl>
                                              <p:pRg st="0" end="0"/>
                                            </p:txEl>
                                          </p:spTgt>
                                        </p:tgtEl>
                                        <p:attrNameLst>
                                          <p:attrName>style.visibility</p:attrName>
                                        </p:attrNameLst>
                                      </p:cBhvr>
                                      <p:to>
                                        <p:strVal val="visible"/>
                                      </p:to>
                                    </p:set>
                                    <p:animEffect transition="in" filter="dissolve">
                                      <p:cBhvr>
                                        <p:cTn id="11" dur="500"/>
                                        <p:tgtEl>
                                          <p:spTgt spid="5735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57357"/>
                                        </p:tgtEl>
                                        <p:attrNameLst>
                                          <p:attrName>style.visibility</p:attrName>
                                        </p:attrNameLst>
                                      </p:cBhvr>
                                      <p:to>
                                        <p:strVal val="visible"/>
                                      </p:to>
                                    </p:set>
                                    <p:anim calcmode="lin" valueType="num">
                                      <p:cBhvr additive="base">
                                        <p:cTn id="16" dur="500" fill="hold"/>
                                        <p:tgtEl>
                                          <p:spTgt spid="57357"/>
                                        </p:tgtEl>
                                        <p:attrNameLst>
                                          <p:attrName>ppt_x</p:attrName>
                                        </p:attrNameLst>
                                      </p:cBhvr>
                                      <p:tavLst>
                                        <p:tav tm="0">
                                          <p:val>
                                            <p:strVal val="0-#ppt_w/2"/>
                                          </p:val>
                                        </p:tav>
                                        <p:tav tm="100000">
                                          <p:val>
                                            <p:strVal val="#ppt_x"/>
                                          </p:val>
                                        </p:tav>
                                      </p:tavLst>
                                    </p:anim>
                                    <p:anim calcmode="lin" valueType="num">
                                      <p:cBhvr additive="base">
                                        <p:cTn id="17" dur="500" fill="hold"/>
                                        <p:tgtEl>
                                          <p:spTgt spid="57357"/>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0-#ppt_w/2"/>
                                          </p:val>
                                        </p:tav>
                                        <p:tav tm="100000">
                                          <p:val>
                                            <p:strVal val="#ppt_x"/>
                                          </p:val>
                                        </p:tav>
                                      </p:tavLst>
                                    </p:anim>
                                    <p:anim calcmode="lin" valueType="num">
                                      <p:cBhvr additive="base">
                                        <p:cTn id="2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8"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slide(fromLeft)">
                                      <p:cBhvr>
                                        <p:cTn id="28" dur="500"/>
                                        <p:tgtEl>
                                          <p:spTgt spid="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0-#ppt_w/2"/>
                                          </p:val>
                                        </p:tav>
                                        <p:tav tm="100000">
                                          <p:val>
                                            <p:strVal val="#ppt_x"/>
                                          </p:val>
                                        </p:tav>
                                      </p:tavLst>
                                    </p:anim>
                                    <p:anim calcmode="lin" valueType="num">
                                      <p:cBhvr additive="base">
                                        <p:cTn id="3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57379"/>
                                        </p:tgtEl>
                                        <p:attrNameLst>
                                          <p:attrName>style.visibility</p:attrName>
                                        </p:attrNameLst>
                                      </p:cBhvr>
                                      <p:to>
                                        <p:strVal val="visible"/>
                                      </p:to>
                                    </p:set>
                                    <p:anim calcmode="lin" valueType="num">
                                      <p:cBhvr additive="base">
                                        <p:cTn id="39" dur="500" fill="hold"/>
                                        <p:tgtEl>
                                          <p:spTgt spid="57379"/>
                                        </p:tgtEl>
                                        <p:attrNameLst>
                                          <p:attrName>ppt_x</p:attrName>
                                        </p:attrNameLst>
                                      </p:cBhvr>
                                      <p:tavLst>
                                        <p:tav tm="0">
                                          <p:val>
                                            <p:strVal val="0-#ppt_w/2"/>
                                          </p:val>
                                        </p:tav>
                                        <p:tav tm="100000">
                                          <p:val>
                                            <p:strVal val="#ppt_x"/>
                                          </p:val>
                                        </p:tav>
                                      </p:tavLst>
                                    </p:anim>
                                    <p:anim calcmode="lin" valueType="num">
                                      <p:cBhvr additive="base">
                                        <p:cTn id="40" dur="500" fill="hold"/>
                                        <p:tgtEl>
                                          <p:spTgt spid="573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build="p" autoUpdateAnimBg="0"/>
      <p:bldP spid="57352" grpId="0" build="p" autoUpdateAnimBg="0" advAuto="0"/>
      <p:bldP spid="57357" grpId="0" autoUpdateAnimBg="0"/>
      <p:bldP spid="5737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F4E01D3-F241-4EED-B0C8-67E052A9165E}" type="slidenum">
              <a:rPr lang="en-US" sz="1400" smtClean="0"/>
              <a:pPr/>
              <a:t>22</a:t>
            </a:fld>
            <a:endParaRPr lang="en-US" sz="1400" smtClean="0"/>
          </a:p>
        </p:txBody>
      </p:sp>
      <p:pic>
        <p:nvPicPr>
          <p:cNvPr id="337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81" y="419100"/>
            <a:ext cx="8988619" cy="643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796" name="Straight Connector 4"/>
          <p:cNvCxnSpPr>
            <a:cxnSpLocks noChangeShapeType="1"/>
          </p:cNvCxnSpPr>
          <p:nvPr/>
        </p:nvCxnSpPr>
        <p:spPr bwMode="auto">
          <a:xfrm>
            <a:off x="7027306" y="2292350"/>
            <a:ext cx="350340" cy="1588"/>
          </a:xfrm>
          <a:prstGeom prst="line">
            <a:avLst/>
          </a:prstGeom>
          <a:noFill/>
          <a:ln w="9525" algn="ctr">
            <a:solidFill>
              <a:schemeClr val="tx1"/>
            </a:solidFill>
            <a:round/>
            <a:headEnd/>
            <a:tailEnd/>
          </a:ln>
        </p:spPr>
      </p:cxnSp>
      <p:cxnSp>
        <p:nvCxnSpPr>
          <p:cNvPr id="7" name="Straight Connector 6"/>
          <p:cNvCxnSpPr/>
          <p:nvPr/>
        </p:nvCxnSpPr>
        <p:spPr bwMode="auto">
          <a:xfrm rot="5400000" flipH="1" flipV="1">
            <a:off x="-1468692" y="2413061"/>
            <a:ext cx="3249612" cy="146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0181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0AAFBEC-2752-4801-A173-85251DFBFA79}" type="slidenum">
              <a:rPr lang="en-US" sz="1400" b="1">
                <a:solidFill>
                  <a:srgbClr val="800000"/>
                </a:solidFill>
                <a:latin typeface="Arial" pitchFamily="34" charset="0"/>
              </a:rPr>
              <a:pPr/>
              <a:t>23</a:t>
            </a:fld>
            <a:endParaRPr lang="en-US"/>
          </a:p>
        </p:txBody>
      </p:sp>
      <p:sp>
        <p:nvSpPr>
          <p:cNvPr id="92166" name="Text Box 6"/>
          <p:cNvSpPr txBox="1">
            <a:spLocks noChangeArrowheads="1"/>
          </p:cNvSpPr>
          <p:nvPr/>
        </p:nvSpPr>
        <p:spPr bwMode="auto">
          <a:xfrm>
            <a:off x="2895600" y="76200"/>
            <a:ext cx="234976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a:latin typeface="Arial" pitchFamily="34" charset="0"/>
              </a:rPr>
              <a:t>I/O Circuits</a:t>
            </a:r>
          </a:p>
        </p:txBody>
      </p:sp>
      <p:sp>
        <p:nvSpPr>
          <p:cNvPr id="34821" name="Freeform 7"/>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92168" name="Text Box 8"/>
          <p:cNvSpPr txBox="1">
            <a:spLocks noChangeArrowheads="1"/>
          </p:cNvSpPr>
          <p:nvPr/>
        </p:nvSpPr>
        <p:spPr bwMode="auto">
          <a:xfrm>
            <a:off x="686020" y="1143000"/>
            <a:ext cx="777196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a:latin typeface="Arial" pitchFamily="34" charset="0"/>
              </a:rPr>
              <a:t>DIFFERENT TYPES OF I/O CIRCUITS</a:t>
            </a:r>
            <a:r>
              <a:rPr lang="en-US">
                <a:latin typeface="Arial" pitchFamily="34" charset="0"/>
              </a:rPr>
              <a:t> </a:t>
            </a:r>
          </a:p>
          <a:p>
            <a:endParaRPr lang="en-US">
              <a:latin typeface="Arial" pitchFamily="34" charset="0"/>
            </a:endParaRPr>
          </a:p>
          <a:p>
            <a:r>
              <a:rPr lang="en-US" u="sng">
                <a:latin typeface="Arial" pitchFamily="34" charset="0"/>
              </a:rPr>
              <a:t>1. Pilot Duty Outputs</a:t>
            </a:r>
          </a:p>
          <a:p>
            <a:pPr algn="just"/>
            <a:r>
              <a:rPr lang="en-US">
                <a:latin typeface="Arial" pitchFamily="34" charset="0"/>
              </a:rPr>
              <a:t>Outputs of this type typically are used to drive high-current electromagnetic loads such as solenoids, relays, valves, and motor starters. </a:t>
            </a:r>
          </a:p>
          <a:p>
            <a:pPr algn="just"/>
            <a:endParaRPr lang="en-US">
              <a:latin typeface="Arial" pitchFamily="34" charset="0"/>
            </a:endParaRPr>
          </a:p>
          <a:p>
            <a:pPr algn="just"/>
            <a:r>
              <a:rPr lang="en-US">
                <a:latin typeface="Arial" pitchFamily="34" charset="0"/>
              </a:rPr>
              <a:t>These loads are highly inductive and exhibit a large inrush current. </a:t>
            </a:r>
          </a:p>
          <a:p>
            <a:pPr algn="just"/>
            <a:endParaRPr lang="en-US">
              <a:latin typeface="Arial" pitchFamily="34" charset="0"/>
            </a:endParaRPr>
          </a:p>
          <a:p>
            <a:pPr algn="just"/>
            <a:r>
              <a:rPr lang="en-US">
                <a:latin typeface="Arial" pitchFamily="34" charset="0"/>
              </a:rPr>
              <a:t>Pilot duty outputs should be capable of withstanding an inrush current of 10 times the rated load for a short period of time without failure. </a:t>
            </a:r>
          </a:p>
        </p:txBody>
      </p:sp>
    </p:spTree>
    <p:extLst>
      <p:ext uri="{BB962C8B-B14F-4D97-AF65-F5344CB8AC3E}">
        <p14:creationId xmlns:p14="http://schemas.microsoft.com/office/powerpoint/2010/main" val="196260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66">
                                            <p:txEl>
                                              <p:pRg st="0" end="0"/>
                                            </p:txEl>
                                          </p:spTgt>
                                        </p:tgtEl>
                                        <p:attrNameLst>
                                          <p:attrName>style.visibility</p:attrName>
                                        </p:attrNameLst>
                                      </p:cBhvr>
                                      <p:to>
                                        <p:strVal val="visible"/>
                                      </p:to>
                                    </p:set>
                                    <p:animEffect transition="in" filter="dissolve">
                                      <p:cBhvr>
                                        <p:cTn id="7" dur="500"/>
                                        <p:tgtEl>
                                          <p:spTgt spid="921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68">
                                            <p:txEl>
                                              <p:pRg st="0" end="0"/>
                                            </p:txEl>
                                          </p:spTgt>
                                        </p:tgtEl>
                                        <p:attrNameLst>
                                          <p:attrName>style.visibility</p:attrName>
                                        </p:attrNameLst>
                                      </p:cBhvr>
                                      <p:to>
                                        <p:strVal val="visible"/>
                                      </p:to>
                                    </p:set>
                                    <p:animEffect transition="in" filter="dissolve">
                                      <p:cBhvr>
                                        <p:cTn id="12" dur="500"/>
                                        <p:tgtEl>
                                          <p:spTgt spid="92168">
                                            <p:txEl>
                                              <p:pRg st="0" end="0"/>
                                            </p:txEl>
                                          </p:spTgt>
                                        </p:tgtEl>
                                      </p:cBhvr>
                                    </p:animEffect>
                                  </p:childTnLst>
                                  <p:subTnLst>
                                    <p:animClr clrSpc="rgb" dir="cw">
                                      <p:cBhvr override="childStyle">
                                        <p:cTn dur="1" fill="hold" display="0" masterRel="nextClick" afterEffect="1"/>
                                        <p:tgtEl>
                                          <p:spTgt spid="92168">
                                            <p:txEl>
                                              <p:pRg st="0" end="0"/>
                                            </p:txEl>
                                          </p:spTgt>
                                        </p:tgtEl>
                                        <p:attrNameLst>
                                          <p:attrName>ppt_c</p:attrName>
                                        </p:attrNameLst>
                                      </p:cBhvr>
                                      <p:to>
                                        <a:srgbClr val="FFFF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168">
                                            <p:txEl>
                                              <p:pRg st="2" end="2"/>
                                            </p:txEl>
                                          </p:spTgt>
                                        </p:tgtEl>
                                        <p:attrNameLst>
                                          <p:attrName>style.visibility</p:attrName>
                                        </p:attrNameLst>
                                      </p:cBhvr>
                                      <p:to>
                                        <p:strVal val="visible"/>
                                      </p:to>
                                    </p:set>
                                    <p:animEffect transition="in" filter="dissolve">
                                      <p:cBhvr>
                                        <p:cTn id="17" dur="500"/>
                                        <p:tgtEl>
                                          <p:spTgt spid="92168">
                                            <p:txEl>
                                              <p:pRg st="2" end="2"/>
                                            </p:txEl>
                                          </p:spTgt>
                                        </p:tgtEl>
                                      </p:cBhvr>
                                    </p:animEffect>
                                  </p:childTnLst>
                                  <p:subTnLst>
                                    <p:animClr clrSpc="rgb" dir="cw">
                                      <p:cBhvr override="childStyle">
                                        <p:cTn dur="1" fill="hold" display="0" masterRel="nextClick" afterEffect="1"/>
                                        <p:tgtEl>
                                          <p:spTgt spid="92168">
                                            <p:txEl>
                                              <p:pRg st="2" end="2"/>
                                            </p:txEl>
                                          </p:spTgt>
                                        </p:tgtEl>
                                        <p:attrNameLst>
                                          <p:attrName>ppt_c</p:attrName>
                                        </p:attrNameLst>
                                      </p:cBhvr>
                                      <p:to>
                                        <a:srgbClr val="FFFF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168">
                                            <p:txEl>
                                              <p:pRg st="3" end="3"/>
                                            </p:txEl>
                                          </p:spTgt>
                                        </p:tgtEl>
                                        <p:attrNameLst>
                                          <p:attrName>style.visibility</p:attrName>
                                        </p:attrNameLst>
                                      </p:cBhvr>
                                      <p:to>
                                        <p:strVal val="visible"/>
                                      </p:to>
                                    </p:set>
                                    <p:animEffect transition="in" filter="dissolve">
                                      <p:cBhvr>
                                        <p:cTn id="22" dur="500"/>
                                        <p:tgtEl>
                                          <p:spTgt spid="92168">
                                            <p:txEl>
                                              <p:pRg st="3" end="3"/>
                                            </p:txEl>
                                          </p:spTgt>
                                        </p:tgtEl>
                                      </p:cBhvr>
                                    </p:animEffect>
                                  </p:childTnLst>
                                  <p:subTnLst>
                                    <p:animClr clrSpc="rgb" dir="cw">
                                      <p:cBhvr override="childStyle">
                                        <p:cTn dur="1" fill="hold" display="0" masterRel="nextClick" afterEffect="1"/>
                                        <p:tgtEl>
                                          <p:spTgt spid="92168">
                                            <p:txEl>
                                              <p:pRg st="3" end="3"/>
                                            </p:txEl>
                                          </p:spTgt>
                                        </p:tgtEl>
                                        <p:attrNameLst>
                                          <p:attrName>ppt_c</p:attrName>
                                        </p:attrNameLst>
                                      </p:cBhvr>
                                      <p:to>
                                        <a:srgbClr val="FFFF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168">
                                            <p:txEl>
                                              <p:pRg st="5" end="5"/>
                                            </p:txEl>
                                          </p:spTgt>
                                        </p:tgtEl>
                                        <p:attrNameLst>
                                          <p:attrName>style.visibility</p:attrName>
                                        </p:attrNameLst>
                                      </p:cBhvr>
                                      <p:to>
                                        <p:strVal val="visible"/>
                                      </p:to>
                                    </p:set>
                                    <p:animEffect transition="in" filter="dissolve">
                                      <p:cBhvr>
                                        <p:cTn id="27" dur="500"/>
                                        <p:tgtEl>
                                          <p:spTgt spid="92168">
                                            <p:txEl>
                                              <p:pRg st="5" end="5"/>
                                            </p:txEl>
                                          </p:spTgt>
                                        </p:tgtEl>
                                      </p:cBhvr>
                                    </p:animEffect>
                                  </p:childTnLst>
                                  <p:subTnLst>
                                    <p:animClr clrSpc="rgb" dir="cw">
                                      <p:cBhvr override="childStyle">
                                        <p:cTn dur="1" fill="hold" display="0" masterRel="nextClick" afterEffect="1"/>
                                        <p:tgtEl>
                                          <p:spTgt spid="92168">
                                            <p:txEl>
                                              <p:pRg st="5" end="5"/>
                                            </p:txEl>
                                          </p:spTgt>
                                        </p:tgtEl>
                                        <p:attrNameLst>
                                          <p:attrName>ppt_c</p:attrName>
                                        </p:attrNameLst>
                                      </p:cBhvr>
                                      <p:to>
                                        <a:srgbClr val="FFFFFF"/>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168">
                                            <p:txEl>
                                              <p:pRg st="7" end="7"/>
                                            </p:txEl>
                                          </p:spTgt>
                                        </p:tgtEl>
                                        <p:attrNameLst>
                                          <p:attrName>style.visibility</p:attrName>
                                        </p:attrNameLst>
                                      </p:cBhvr>
                                      <p:to>
                                        <p:strVal val="visible"/>
                                      </p:to>
                                    </p:set>
                                    <p:animEffect transition="in" filter="dissolve">
                                      <p:cBhvr>
                                        <p:cTn id="32" dur="500"/>
                                        <p:tgtEl>
                                          <p:spTgt spid="92168">
                                            <p:txEl>
                                              <p:pRg st="7" end="7"/>
                                            </p:txEl>
                                          </p:spTgt>
                                        </p:tgtEl>
                                      </p:cBhvr>
                                    </p:animEffect>
                                  </p:childTnLst>
                                  <p:subTnLst>
                                    <p:animClr clrSpc="rgb" dir="cw">
                                      <p:cBhvr override="childStyle">
                                        <p:cTn dur="1" fill="hold" display="0" masterRel="nextClick" afterEffect="1"/>
                                        <p:tgtEl>
                                          <p:spTgt spid="92168">
                                            <p:txEl>
                                              <p:pRg st="7" end="7"/>
                                            </p:txEl>
                                          </p:spTgt>
                                        </p:tgtEl>
                                        <p:attrNameLst>
                                          <p:attrName>ppt_c</p:attrName>
                                        </p:attrNameLst>
                                      </p:cBhvr>
                                      <p:to>
                                        <a:srgbClr val="FFFF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6" grpId="0" build="p" autoUpdateAnimBg="0"/>
      <p:bldP spid="92168"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1027"/>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0435715-468A-4766-B2C2-884D5DA49787}" type="slidenum">
              <a:rPr lang="en-US" sz="1400" b="1">
                <a:solidFill>
                  <a:srgbClr val="800000"/>
                </a:solidFill>
                <a:latin typeface="Arial" pitchFamily="34" charset="0"/>
              </a:rPr>
              <a:pPr/>
              <a:t>24</a:t>
            </a:fld>
            <a:endParaRPr lang="en-US"/>
          </a:p>
        </p:txBody>
      </p:sp>
      <p:sp>
        <p:nvSpPr>
          <p:cNvPr id="94214" name="Text Box 1030"/>
          <p:cNvSpPr txBox="1">
            <a:spLocks noChangeArrowheads="1"/>
          </p:cNvSpPr>
          <p:nvPr/>
        </p:nvSpPr>
        <p:spPr bwMode="auto">
          <a:xfrm>
            <a:off x="3035785" y="48491"/>
            <a:ext cx="234976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I/O Circuits</a:t>
            </a:r>
          </a:p>
        </p:txBody>
      </p:sp>
      <p:sp>
        <p:nvSpPr>
          <p:cNvPr id="35845" name="Freeform 1031"/>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94216" name="Text Box 1032"/>
          <p:cNvSpPr txBox="1">
            <a:spLocks noChangeArrowheads="1"/>
          </p:cNvSpPr>
          <p:nvPr/>
        </p:nvSpPr>
        <p:spPr bwMode="auto">
          <a:xfrm>
            <a:off x="686020" y="1143000"/>
            <a:ext cx="777196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u="sng">
                <a:latin typeface="Arial" pitchFamily="34" charset="0"/>
              </a:rPr>
              <a:t>2. General - Purpose Outputs</a:t>
            </a:r>
          </a:p>
          <a:p>
            <a:pPr algn="just"/>
            <a:r>
              <a:rPr lang="en-US">
                <a:latin typeface="Arial" pitchFamily="34" charset="0"/>
              </a:rPr>
              <a:t>These are usually low- voltage and low-current and are used to drive indicating lights and other non-inductive loads. Noise suppression may or may not be included on this types of modules.</a:t>
            </a:r>
          </a:p>
          <a:p>
            <a:endParaRPr lang="en-US">
              <a:latin typeface="Arial" pitchFamily="34" charset="0"/>
            </a:endParaRPr>
          </a:p>
          <a:p>
            <a:r>
              <a:rPr lang="en-US" u="sng">
                <a:latin typeface="Arial" pitchFamily="34" charset="0"/>
              </a:rPr>
              <a:t>3. Discrete Inputs</a:t>
            </a:r>
          </a:p>
          <a:p>
            <a:pPr algn="just"/>
            <a:r>
              <a:rPr lang="en-US">
                <a:latin typeface="Arial" pitchFamily="34" charset="0"/>
              </a:rPr>
              <a:t>Circuits of this type are used to sense the status of limit switches, push buttons, and other discrete sensors. Noise suppression is of great importance in preventing false indication of inputs turning on or off because of noise.</a:t>
            </a:r>
          </a:p>
          <a:p>
            <a:endParaRPr lang="en-US">
              <a:latin typeface="Arial" pitchFamily="34" charset="0"/>
            </a:endParaRPr>
          </a:p>
        </p:txBody>
      </p:sp>
    </p:spTree>
    <p:extLst>
      <p:ext uri="{BB962C8B-B14F-4D97-AF65-F5344CB8AC3E}">
        <p14:creationId xmlns:p14="http://schemas.microsoft.com/office/powerpoint/2010/main" val="1040142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4214">
                                            <p:txEl>
                                              <p:pRg st="0" end="0"/>
                                            </p:txEl>
                                          </p:spTgt>
                                        </p:tgtEl>
                                        <p:attrNameLst>
                                          <p:attrName>style.visibility</p:attrName>
                                        </p:attrNameLst>
                                      </p:cBhvr>
                                      <p:to>
                                        <p:strVal val="visible"/>
                                      </p:to>
                                    </p:set>
                                    <p:animEffect transition="in" filter="dissolve">
                                      <p:cBhvr>
                                        <p:cTn id="7" dur="500"/>
                                        <p:tgtEl>
                                          <p:spTgt spid="942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6">
                                            <p:txEl>
                                              <p:pRg st="0" end="0"/>
                                            </p:txEl>
                                          </p:spTgt>
                                        </p:tgtEl>
                                        <p:attrNameLst>
                                          <p:attrName>style.visibility</p:attrName>
                                        </p:attrNameLst>
                                      </p:cBhvr>
                                      <p:to>
                                        <p:strVal val="visible"/>
                                      </p:to>
                                    </p:set>
                                    <p:animEffect transition="in" filter="dissolve">
                                      <p:cBhvr>
                                        <p:cTn id="12" dur="500"/>
                                        <p:tgtEl>
                                          <p:spTgt spid="94216">
                                            <p:txEl>
                                              <p:pRg st="0" end="0"/>
                                            </p:txEl>
                                          </p:spTgt>
                                        </p:tgtEl>
                                      </p:cBhvr>
                                    </p:animEffect>
                                  </p:childTnLst>
                                  <p:subTnLst>
                                    <p:animClr clrSpc="rgb" dir="cw">
                                      <p:cBhvr override="childStyle">
                                        <p:cTn dur="1" fill="hold" display="0" masterRel="nextClick" afterEffect="1"/>
                                        <p:tgtEl>
                                          <p:spTgt spid="94216">
                                            <p:txEl>
                                              <p:pRg st="0" end="0"/>
                                            </p:txEl>
                                          </p:spTgt>
                                        </p:tgtEl>
                                        <p:attrNameLst>
                                          <p:attrName>ppt_c</p:attrName>
                                        </p:attrNameLst>
                                      </p:cBhvr>
                                      <p:to>
                                        <a:srgbClr val="FFFF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216">
                                            <p:txEl>
                                              <p:pRg st="1" end="1"/>
                                            </p:txEl>
                                          </p:spTgt>
                                        </p:tgtEl>
                                        <p:attrNameLst>
                                          <p:attrName>style.visibility</p:attrName>
                                        </p:attrNameLst>
                                      </p:cBhvr>
                                      <p:to>
                                        <p:strVal val="visible"/>
                                      </p:to>
                                    </p:set>
                                    <p:animEffect transition="in" filter="dissolve">
                                      <p:cBhvr>
                                        <p:cTn id="17" dur="500"/>
                                        <p:tgtEl>
                                          <p:spTgt spid="94216">
                                            <p:txEl>
                                              <p:pRg st="1" end="1"/>
                                            </p:txEl>
                                          </p:spTgt>
                                        </p:tgtEl>
                                      </p:cBhvr>
                                    </p:animEffect>
                                  </p:childTnLst>
                                  <p:subTnLst>
                                    <p:animClr clrSpc="rgb" dir="cw">
                                      <p:cBhvr override="childStyle">
                                        <p:cTn dur="1" fill="hold" display="0" masterRel="nextClick" afterEffect="1"/>
                                        <p:tgtEl>
                                          <p:spTgt spid="94216">
                                            <p:txEl>
                                              <p:pRg st="1" end="1"/>
                                            </p:txEl>
                                          </p:spTgt>
                                        </p:tgtEl>
                                        <p:attrNameLst>
                                          <p:attrName>ppt_c</p:attrName>
                                        </p:attrNameLst>
                                      </p:cBhvr>
                                      <p:to>
                                        <a:srgbClr val="FFFF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4216">
                                            <p:txEl>
                                              <p:pRg st="3" end="3"/>
                                            </p:txEl>
                                          </p:spTgt>
                                        </p:tgtEl>
                                        <p:attrNameLst>
                                          <p:attrName>style.visibility</p:attrName>
                                        </p:attrNameLst>
                                      </p:cBhvr>
                                      <p:to>
                                        <p:strVal val="visible"/>
                                      </p:to>
                                    </p:set>
                                    <p:animEffect transition="in" filter="dissolve">
                                      <p:cBhvr>
                                        <p:cTn id="22" dur="500"/>
                                        <p:tgtEl>
                                          <p:spTgt spid="94216">
                                            <p:txEl>
                                              <p:pRg st="3" end="3"/>
                                            </p:txEl>
                                          </p:spTgt>
                                        </p:tgtEl>
                                      </p:cBhvr>
                                    </p:animEffect>
                                  </p:childTnLst>
                                  <p:subTnLst>
                                    <p:animClr clrSpc="rgb" dir="cw">
                                      <p:cBhvr override="childStyle">
                                        <p:cTn dur="1" fill="hold" display="0" masterRel="nextClick" afterEffect="1"/>
                                        <p:tgtEl>
                                          <p:spTgt spid="94216">
                                            <p:txEl>
                                              <p:pRg st="3" end="3"/>
                                            </p:txEl>
                                          </p:spTgt>
                                        </p:tgtEl>
                                        <p:attrNameLst>
                                          <p:attrName>ppt_c</p:attrName>
                                        </p:attrNameLst>
                                      </p:cBhvr>
                                      <p:to>
                                        <a:srgbClr val="FFFF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4216">
                                            <p:txEl>
                                              <p:pRg st="4" end="4"/>
                                            </p:txEl>
                                          </p:spTgt>
                                        </p:tgtEl>
                                        <p:attrNameLst>
                                          <p:attrName>style.visibility</p:attrName>
                                        </p:attrNameLst>
                                      </p:cBhvr>
                                      <p:to>
                                        <p:strVal val="visible"/>
                                      </p:to>
                                    </p:set>
                                    <p:animEffect transition="in" filter="dissolve">
                                      <p:cBhvr>
                                        <p:cTn id="27" dur="500"/>
                                        <p:tgtEl>
                                          <p:spTgt spid="94216">
                                            <p:txEl>
                                              <p:pRg st="4" end="4"/>
                                            </p:txEl>
                                          </p:spTgt>
                                        </p:tgtEl>
                                      </p:cBhvr>
                                    </p:animEffect>
                                  </p:childTnLst>
                                  <p:subTnLst>
                                    <p:animClr clrSpc="rgb" dir="cw">
                                      <p:cBhvr override="childStyle">
                                        <p:cTn dur="1" fill="hold" display="0" masterRel="nextClick" afterEffect="1"/>
                                        <p:tgtEl>
                                          <p:spTgt spid="94216">
                                            <p:txEl>
                                              <p:pRg st="4" end="4"/>
                                            </p:txEl>
                                          </p:spTgt>
                                        </p:tgtEl>
                                        <p:attrNameLst>
                                          <p:attrName>ppt_c</p:attrName>
                                        </p:attrNameLst>
                                      </p:cBhvr>
                                      <p:to>
                                        <a:srgbClr val="FFFF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4" grpId="0" build="p" autoUpdateAnimBg="0"/>
      <p:bldP spid="94216"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79E315B-4FD6-4525-8F6F-0C524AAF812A}" type="slidenum">
              <a:rPr lang="en-US" sz="1400" b="1">
                <a:solidFill>
                  <a:srgbClr val="800000"/>
                </a:solidFill>
                <a:latin typeface="Arial" pitchFamily="34" charset="0"/>
              </a:rPr>
              <a:pPr/>
              <a:t>25</a:t>
            </a:fld>
            <a:endParaRPr lang="en-US"/>
          </a:p>
        </p:txBody>
      </p:sp>
      <p:sp>
        <p:nvSpPr>
          <p:cNvPr id="96262" name="Text Box 6"/>
          <p:cNvSpPr txBox="1">
            <a:spLocks noChangeArrowheads="1"/>
          </p:cNvSpPr>
          <p:nvPr/>
        </p:nvSpPr>
        <p:spPr bwMode="auto">
          <a:xfrm>
            <a:off x="3049640" y="152400"/>
            <a:ext cx="234976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I/O Circuits</a:t>
            </a:r>
          </a:p>
        </p:txBody>
      </p:sp>
      <p:sp>
        <p:nvSpPr>
          <p:cNvPr id="36869" name="Freeform 7"/>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96264" name="Text Box 8"/>
          <p:cNvSpPr txBox="1">
            <a:spLocks noChangeArrowheads="1"/>
          </p:cNvSpPr>
          <p:nvPr/>
        </p:nvSpPr>
        <p:spPr bwMode="auto">
          <a:xfrm>
            <a:off x="686020" y="1143001"/>
            <a:ext cx="8079174"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u="sng" dirty="0">
                <a:latin typeface="Arial" pitchFamily="34" charset="0"/>
              </a:rPr>
              <a:t>4. Analog I/O</a:t>
            </a:r>
          </a:p>
          <a:p>
            <a:pPr algn="just"/>
            <a:endParaRPr lang="en-US" dirty="0">
              <a:latin typeface="Arial" pitchFamily="34" charset="0"/>
            </a:endParaRPr>
          </a:p>
          <a:p>
            <a:pPr algn="just"/>
            <a:r>
              <a:rPr lang="en-US" dirty="0">
                <a:latin typeface="Arial" pitchFamily="34" charset="0"/>
              </a:rPr>
              <a:t>Circuits of this type sense or drive analog signals. </a:t>
            </a:r>
          </a:p>
          <a:p>
            <a:pPr algn="just"/>
            <a:endParaRPr lang="en-US" sz="800" dirty="0">
              <a:latin typeface="Arial" pitchFamily="34" charset="0"/>
            </a:endParaRPr>
          </a:p>
          <a:p>
            <a:pPr algn="just"/>
            <a:r>
              <a:rPr lang="en-US" dirty="0">
                <a:latin typeface="Arial" pitchFamily="34" charset="0"/>
              </a:rPr>
              <a:t>Analog inputs come from devices, such as thermocouples, strain gages, or pressure sensors, that provide a signal voltage or current that is derived from the process variable. </a:t>
            </a:r>
          </a:p>
          <a:p>
            <a:pPr algn="just"/>
            <a:r>
              <a:rPr lang="en-US" dirty="0">
                <a:latin typeface="Arial" pitchFamily="34" charset="0"/>
              </a:rPr>
              <a:t>Standard Analog Input signals: </a:t>
            </a:r>
            <a:r>
              <a:rPr lang="en-US" dirty="0">
                <a:solidFill>
                  <a:srgbClr val="FF0000"/>
                </a:solidFill>
                <a:latin typeface="Arial" pitchFamily="34" charset="0"/>
              </a:rPr>
              <a:t>4-20mA; 0-10V</a:t>
            </a:r>
          </a:p>
          <a:p>
            <a:pPr algn="just"/>
            <a:endParaRPr lang="en-US" dirty="0">
              <a:solidFill>
                <a:srgbClr val="FF0000"/>
              </a:solidFill>
              <a:latin typeface="Arial" pitchFamily="34" charset="0"/>
            </a:endParaRPr>
          </a:p>
          <a:p>
            <a:pPr algn="just"/>
            <a:r>
              <a:rPr lang="en-US" dirty="0">
                <a:latin typeface="Arial" pitchFamily="34" charset="0"/>
              </a:rPr>
              <a:t>Analog outputs can be used to drive devices such as voltmeters, X-Y recorders, servomotor drives, and valves through the use of transducers. </a:t>
            </a:r>
          </a:p>
          <a:p>
            <a:pPr algn="just"/>
            <a:r>
              <a:rPr lang="en-US" dirty="0">
                <a:latin typeface="Arial" pitchFamily="34" charset="0"/>
              </a:rPr>
              <a:t>Standard Analog Output signals: </a:t>
            </a:r>
            <a:r>
              <a:rPr lang="en-US" dirty="0">
                <a:solidFill>
                  <a:srgbClr val="FF0000"/>
                </a:solidFill>
                <a:latin typeface="Arial" pitchFamily="34" charset="0"/>
              </a:rPr>
              <a:t>4-20mA; 0-5V; 0-10V</a:t>
            </a:r>
          </a:p>
          <a:p>
            <a:endParaRPr lang="en-US" dirty="0">
              <a:latin typeface="Arial" pitchFamily="34" charset="0"/>
            </a:endParaRPr>
          </a:p>
          <a:p>
            <a:endParaRPr lang="en-US" dirty="0">
              <a:latin typeface="Arial" pitchFamily="34" charset="0"/>
            </a:endParaRPr>
          </a:p>
          <a:p>
            <a:endParaRPr lang="en-US" dirty="0">
              <a:latin typeface="Arial" pitchFamily="34" charset="0"/>
            </a:endParaRPr>
          </a:p>
          <a:p>
            <a:pPr algn="just"/>
            <a:endParaRPr lang="en-US" dirty="0">
              <a:latin typeface="Arial" pitchFamily="34" charset="0"/>
            </a:endParaRPr>
          </a:p>
          <a:p>
            <a:endParaRPr lang="en-US" dirty="0">
              <a:latin typeface="Arial" pitchFamily="34" charset="0"/>
            </a:endParaRPr>
          </a:p>
        </p:txBody>
      </p:sp>
    </p:spTree>
    <p:extLst>
      <p:ext uri="{BB962C8B-B14F-4D97-AF65-F5344CB8AC3E}">
        <p14:creationId xmlns:p14="http://schemas.microsoft.com/office/powerpoint/2010/main" val="176314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6262">
                                            <p:txEl>
                                              <p:pRg st="0" end="0"/>
                                            </p:txEl>
                                          </p:spTgt>
                                        </p:tgtEl>
                                        <p:attrNameLst>
                                          <p:attrName>style.visibility</p:attrName>
                                        </p:attrNameLst>
                                      </p:cBhvr>
                                      <p:to>
                                        <p:strVal val="visible"/>
                                      </p:to>
                                    </p:set>
                                    <p:animEffect transition="in" filter="dissolve">
                                      <p:cBhvr>
                                        <p:cTn id="7" dur="500"/>
                                        <p:tgtEl>
                                          <p:spTgt spid="962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6264">
                                            <p:txEl>
                                              <p:pRg st="0" end="0"/>
                                            </p:txEl>
                                          </p:spTgt>
                                        </p:tgtEl>
                                        <p:attrNameLst>
                                          <p:attrName>style.visibility</p:attrName>
                                        </p:attrNameLst>
                                      </p:cBhvr>
                                      <p:to>
                                        <p:strVal val="visible"/>
                                      </p:to>
                                    </p:set>
                                    <p:animEffect transition="in" filter="dissolve">
                                      <p:cBhvr>
                                        <p:cTn id="12" dur="500"/>
                                        <p:tgtEl>
                                          <p:spTgt spid="96264">
                                            <p:txEl>
                                              <p:pRg st="0" end="0"/>
                                            </p:txEl>
                                          </p:spTgt>
                                        </p:tgtEl>
                                      </p:cBhvr>
                                    </p:animEffect>
                                  </p:childTnLst>
                                  <p:subTnLst>
                                    <p:animClr clrSpc="rgb" dir="cw">
                                      <p:cBhvr override="childStyle">
                                        <p:cTn dur="1" fill="hold" display="0" masterRel="nextClick" afterEffect="1"/>
                                        <p:tgtEl>
                                          <p:spTgt spid="96264">
                                            <p:txEl>
                                              <p:pRg st="0" end="0"/>
                                            </p:txEl>
                                          </p:spTgt>
                                        </p:tgtEl>
                                        <p:attrNameLst>
                                          <p:attrName>ppt_c</p:attrName>
                                        </p:attrNameLst>
                                      </p:cBhvr>
                                      <p:to>
                                        <a:srgbClr val="FFFF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6264">
                                            <p:txEl>
                                              <p:pRg st="2" end="2"/>
                                            </p:txEl>
                                          </p:spTgt>
                                        </p:tgtEl>
                                        <p:attrNameLst>
                                          <p:attrName>style.visibility</p:attrName>
                                        </p:attrNameLst>
                                      </p:cBhvr>
                                      <p:to>
                                        <p:strVal val="visible"/>
                                      </p:to>
                                    </p:set>
                                    <p:animEffect transition="in" filter="dissolve">
                                      <p:cBhvr>
                                        <p:cTn id="17" dur="500"/>
                                        <p:tgtEl>
                                          <p:spTgt spid="96264">
                                            <p:txEl>
                                              <p:pRg st="2" end="2"/>
                                            </p:txEl>
                                          </p:spTgt>
                                        </p:tgtEl>
                                      </p:cBhvr>
                                    </p:animEffect>
                                  </p:childTnLst>
                                  <p:subTnLst>
                                    <p:animClr clrSpc="rgb" dir="cw">
                                      <p:cBhvr override="childStyle">
                                        <p:cTn dur="1" fill="hold" display="0" masterRel="nextClick" afterEffect="1"/>
                                        <p:tgtEl>
                                          <p:spTgt spid="96264">
                                            <p:txEl>
                                              <p:pRg st="2" end="2"/>
                                            </p:txEl>
                                          </p:spTgt>
                                        </p:tgtEl>
                                        <p:attrNameLst>
                                          <p:attrName>ppt_c</p:attrName>
                                        </p:attrNameLst>
                                      </p:cBhvr>
                                      <p:to>
                                        <a:srgbClr val="FFFF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6264">
                                            <p:txEl>
                                              <p:pRg st="4" end="4"/>
                                            </p:txEl>
                                          </p:spTgt>
                                        </p:tgtEl>
                                        <p:attrNameLst>
                                          <p:attrName>style.visibility</p:attrName>
                                        </p:attrNameLst>
                                      </p:cBhvr>
                                      <p:to>
                                        <p:strVal val="visible"/>
                                      </p:to>
                                    </p:set>
                                    <p:animEffect transition="in" filter="dissolve">
                                      <p:cBhvr>
                                        <p:cTn id="22" dur="500"/>
                                        <p:tgtEl>
                                          <p:spTgt spid="96264">
                                            <p:txEl>
                                              <p:pRg st="4" end="4"/>
                                            </p:txEl>
                                          </p:spTgt>
                                        </p:tgtEl>
                                      </p:cBhvr>
                                    </p:animEffect>
                                  </p:childTnLst>
                                  <p:subTnLst>
                                    <p:animClr clrSpc="rgb" dir="cw">
                                      <p:cBhvr override="childStyle">
                                        <p:cTn dur="1" fill="hold" display="0" masterRel="nextClick" afterEffect="1"/>
                                        <p:tgtEl>
                                          <p:spTgt spid="96264">
                                            <p:txEl>
                                              <p:pRg st="4" end="4"/>
                                            </p:txEl>
                                          </p:spTgt>
                                        </p:tgtEl>
                                        <p:attrNameLst>
                                          <p:attrName>ppt_c</p:attrName>
                                        </p:attrNameLst>
                                      </p:cBhvr>
                                      <p:to>
                                        <a:srgbClr val="FFFF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6264">
                                            <p:txEl>
                                              <p:pRg st="5" end="5"/>
                                            </p:txEl>
                                          </p:spTgt>
                                        </p:tgtEl>
                                        <p:attrNameLst>
                                          <p:attrName>style.visibility</p:attrName>
                                        </p:attrNameLst>
                                      </p:cBhvr>
                                      <p:to>
                                        <p:strVal val="visible"/>
                                      </p:to>
                                    </p:set>
                                    <p:animEffect transition="in" filter="dissolve">
                                      <p:cBhvr>
                                        <p:cTn id="27" dur="500"/>
                                        <p:tgtEl>
                                          <p:spTgt spid="96264">
                                            <p:txEl>
                                              <p:pRg st="5" end="5"/>
                                            </p:txEl>
                                          </p:spTgt>
                                        </p:tgtEl>
                                      </p:cBhvr>
                                    </p:animEffect>
                                  </p:childTnLst>
                                  <p:subTnLst>
                                    <p:animClr clrSpc="rgb" dir="cw">
                                      <p:cBhvr override="childStyle">
                                        <p:cTn dur="1" fill="hold" display="0" masterRel="nextClick" afterEffect="1"/>
                                        <p:tgtEl>
                                          <p:spTgt spid="96264">
                                            <p:txEl>
                                              <p:pRg st="5" end="5"/>
                                            </p:txEl>
                                          </p:spTgt>
                                        </p:tgtEl>
                                        <p:attrNameLst>
                                          <p:attrName>ppt_c</p:attrName>
                                        </p:attrNameLst>
                                      </p:cBhvr>
                                      <p:to>
                                        <a:srgbClr val="FFFFFF"/>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6264">
                                            <p:txEl>
                                              <p:pRg st="7" end="7"/>
                                            </p:txEl>
                                          </p:spTgt>
                                        </p:tgtEl>
                                        <p:attrNameLst>
                                          <p:attrName>style.visibility</p:attrName>
                                        </p:attrNameLst>
                                      </p:cBhvr>
                                      <p:to>
                                        <p:strVal val="visible"/>
                                      </p:to>
                                    </p:set>
                                    <p:animEffect transition="in" filter="dissolve">
                                      <p:cBhvr>
                                        <p:cTn id="32" dur="500"/>
                                        <p:tgtEl>
                                          <p:spTgt spid="96264">
                                            <p:txEl>
                                              <p:pRg st="7" end="7"/>
                                            </p:txEl>
                                          </p:spTgt>
                                        </p:tgtEl>
                                      </p:cBhvr>
                                    </p:animEffect>
                                  </p:childTnLst>
                                  <p:subTnLst>
                                    <p:animClr clrSpc="rgb" dir="cw">
                                      <p:cBhvr override="childStyle">
                                        <p:cTn dur="1" fill="hold" display="0" masterRel="nextClick" afterEffect="1"/>
                                        <p:tgtEl>
                                          <p:spTgt spid="96264">
                                            <p:txEl>
                                              <p:pRg st="7" end="7"/>
                                            </p:txEl>
                                          </p:spTgt>
                                        </p:tgtEl>
                                        <p:attrNameLst>
                                          <p:attrName>ppt_c</p:attrName>
                                        </p:attrNameLst>
                                      </p:cBhvr>
                                      <p:to>
                                        <a:srgbClr val="FFFFFF"/>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6264">
                                            <p:txEl>
                                              <p:pRg st="8" end="8"/>
                                            </p:txEl>
                                          </p:spTgt>
                                        </p:tgtEl>
                                        <p:attrNameLst>
                                          <p:attrName>style.visibility</p:attrName>
                                        </p:attrNameLst>
                                      </p:cBhvr>
                                      <p:to>
                                        <p:strVal val="visible"/>
                                      </p:to>
                                    </p:set>
                                    <p:animEffect transition="in" filter="dissolve">
                                      <p:cBhvr>
                                        <p:cTn id="37" dur="500"/>
                                        <p:tgtEl>
                                          <p:spTgt spid="96264">
                                            <p:txEl>
                                              <p:pRg st="8" end="8"/>
                                            </p:txEl>
                                          </p:spTgt>
                                        </p:tgtEl>
                                      </p:cBhvr>
                                    </p:animEffect>
                                  </p:childTnLst>
                                  <p:subTnLst>
                                    <p:animClr clrSpc="rgb" dir="cw">
                                      <p:cBhvr override="childStyle">
                                        <p:cTn dur="1" fill="hold" display="0" masterRel="nextClick" afterEffect="1"/>
                                        <p:tgtEl>
                                          <p:spTgt spid="96264">
                                            <p:txEl>
                                              <p:pRg st="8" end="8"/>
                                            </p:txEl>
                                          </p:spTgt>
                                        </p:tgtEl>
                                        <p:attrNameLst>
                                          <p:attrName>ppt_c</p:attrName>
                                        </p:attrNameLst>
                                      </p:cBhvr>
                                      <p:to>
                                        <a:srgbClr val="FFFF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2" grpId="0" build="p" autoUpdateAnimBg="0"/>
      <p:bldP spid="96264"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209C461-411D-4BE4-ADA5-73CDC53FA893}" type="slidenum">
              <a:rPr lang="en-US" sz="1400" b="1">
                <a:solidFill>
                  <a:srgbClr val="800000"/>
                </a:solidFill>
                <a:latin typeface="Arial" pitchFamily="34" charset="0"/>
              </a:rPr>
              <a:pPr/>
              <a:t>26</a:t>
            </a:fld>
            <a:endParaRPr lang="en-US"/>
          </a:p>
        </p:txBody>
      </p:sp>
      <p:sp>
        <p:nvSpPr>
          <p:cNvPr id="98310" name="Text Box 6"/>
          <p:cNvSpPr txBox="1">
            <a:spLocks noChangeArrowheads="1"/>
          </p:cNvSpPr>
          <p:nvPr/>
        </p:nvSpPr>
        <p:spPr bwMode="auto">
          <a:xfrm>
            <a:off x="3035785" y="152400"/>
            <a:ext cx="234976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I/O Circuits</a:t>
            </a:r>
          </a:p>
        </p:txBody>
      </p:sp>
      <p:sp>
        <p:nvSpPr>
          <p:cNvPr id="37893" name="Freeform 7"/>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98312" name="Text Box 8"/>
          <p:cNvSpPr txBox="1">
            <a:spLocks noChangeArrowheads="1"/>
          </p:cNvSpPr>
          <p:nvPr/>
        </p:nvSpPr>
        <p:spPr bwMode="auto">
          <a:xfrm>
            <a:off x="457200" y="1139825"/>
            <a:ext cx="8229454"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u="sng" dirty="0">
                <a:latin typeface="Arial" pitchFamily="34" charset="0"/>
              </a:rPr>
              <a:t>5. Special - Purpose I/O</a:t>
            </a:r>
          </a:p>
          <a:p>
            <a:endParaRPr lang="en-US" dirty="0">
              <a:latin typeface="Arial" pitchFamily="34" charset="0"/>
            </a:endParaRPr>
          </a:p>
          <a:p>
            <a:pPr algn="just"/>
            <a:r>
              <a:rPr lang="en-US" dirty="0">
                <a:latin typeface="Arial" pitchFamily="34" charset="0"/>
              </a:rPr>
              <a:t>Circuits of this type are used to interface PLCs to very specific types of circuits such as servomotors, stepping motors PID (proportional plus integral plus derivative) loops, high-speed pulse counting, resolver and decoder inputs, multiplexed displays, and keyboards. </a:t>
            </a:r>
          </a:p>
          <a:p>
            <a:pPr algn="just"/>
            <a:endParaRPr lang="en-US" dirty="0">
              <a:latin typeface="Arial" pitchFamily="34" charset="0"/>
            </a:endParaRPr>
          </a:p>
          <a:p>
            <a:pPr algn="just"/>
            <a:r>
              <a:rPr lang="en-US" dirty="0">
                <a:latin typeface="Arial" pitchFamily="34" charset="0"/>
              </a:rPr>
              <a:t>This module allows for limited access to timer and counter presets and other PLC variables without requiring a program loader. </a:t>
            </a:r>
          </a:p>
        </p:txBody>
      </p:sp>
    </p:spTree>
    <p:extLst>
      <p:ext uri="{BB962C8B-B14F-4D97-AF65-F5344CB8AC3E}">
        <p14:creationId xmlns:p14="http://schemas.microsoft.com/office/powerpoint/2010/main" val="2518482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8310">
                                            <p:txEl>
                                              <p:pRg st="0" end="0"/>
                                            </p:txEl>
                                          </p:spTgt>
                                        </p:tgtEl>
                                        <p:attrNameLst>
                                          <p:attrName>style.visibility</p:attrName>
                                        </p:attrNameLst>
                                      </p:cBhvr>
                                      <p:to>
                                        <p:strVal val="visible"/>
                                      </p:to>
                                    </p:set>
                                    <p:animEffect transition="in" filter="dissolve">
                                      <p:cBhvr>
                                        <p:cTn id="7" dur="500"/>
                                        <p:tgtEl>
                                          <p:spTgt spid="983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8312">
                                            <p:txEl>
                                              <p:pRg st="0" end="0"/>
                                            </p:txEl>
                                          </p:spTgt>
                                        </p:tgtEl>
                                        <p:attrNameLst>
                                          <p:attrName>style.visibility</p:attrName>
                                        </p:attrNameLst>
                                      </p:cBhvr>
                                      <p:to>
                                        <p:strVal val="visible"/>
                                      </p:to>
                                    </p:set>
                                    <p:animEffect transition="in" filter="dissolve">
                                      <p:cBhvr>
                                        <p:cTn id="12" dur="500"/>
                                        <p:tgtEl>
                                          <p:spTgt spid="98312">
                                            <p:txEl>
                                              <p:pRg st="0" end="0"/>
                                            </p:txEl>
                                          </p:spTgt>
                                        </p:tgtEl>
                                      </p:cBhvr>
                                    </p:animEffect>
                                  </p:childTnLst>
                                  <p:subTnLst>
                                    <p:animClr clrSpc="rgb" dir="cw">
                                      <p:cBhvr override="childStyle">
                                        <p:cTn dur="1" fill="hold" display="0" masterRel="nextClick" afterEffect="1"/>
                                        <p:tgtEl>
                                          <p:spTgt spid="98312">
                                            <p:txEl>
                                              <p:pRg st="0" end="0"/>
                                            </p:txEl>
                                          </p:spTgt>
                                        </p:tgtEl>
                                        <p:attrNameLst>
                                          <p:attrName>ppt_c</p:attrName>
                                        </p:attrNameLst>
                                      </p:cBhvr>
                                      <p:to>
                                        <a:srgbClr val="FFFF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8312">
                                            <p:txEl>
                                              <p:pRg st="2" end="2"/>
                                            </p:txEl>
                                          </p:spTgt>
                                        </p:tgtEl>
                                        <p:attrNameLst>
                                          <p:attrName>style.visibility</p:attrName>
                                        </p:attrNameLst>
                                      </p:cBhvr>
                                      <p:to>
                                        <p:strVal val="visible"/>
                                      </p:to>
                                    </p:set>
                                    <p:animEffect transition="in" filter="dissolve">
                                      <p:cBhvr>
                                        <p:cTn id="17" dur="500"/>
                                        <p:tgtEl>
                                          <p:spTgt spid="98312">
                                            <p:txEl>
                                              <p:pRg st="2" end="2"/>
                                            </p:txEl>
                                          </p:spTgt>
                                        </p:tgtEl>
                                      </p:cBhvr>
                                    </p:animEffect>
                                  </p:childTnLst>
                                  <p:subTnLst>
                                    <p:animClr clrSpc="rgb" dir="cw">
                                      <p:cBhvr override="childStyle">
                                        <p:cTn dur="1" fill="hold" display="0" masterRel="nextClick" afterEffect="1"/>
                                        <p:tgtEl>
                                          <p:spTgt spid="98312">
                                            <p:txEl>
                                              <p:pRg st="2" end="2"/>
                                            </p:txEl>
                                          </p:spTgt>
                                        </p:tgtEl>
                                        <p:attrNameLst>
                                          <p:attrName>ppt_c</p:attrName>
                                        </p:attrNameLst>
                                      </p:cBhvr>
                                      <p:to>
                                        <a:srgbClr val="FFFF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8312">
                                            <p:txEl>
                                              <p:pRg st="4" end="4"/>
                                            </p:txEl>
                                          </p:spTgt>
                                        </p:tgtEl>
                                        <p:attrNameLst>
                                          <p:attrName>style.visibility</p:attrName>
                                        </p:attrNameLst>
                                      </p:cBhvr>
                                      <p:to>
                                        <p:strVal val="visible"/>
                                      </p:to>
                                    </p:set>
                                    <p:animEffect transition="in" filter="dissolve">
                                      <p:cBhvr>
                                        <p:cTn id="22" dur="500"/>
                                        <p:tgtEl>
                                          <p:spTgt spid="98312">
                                            <p:txEl>
                                              <p:pRg st="4" end="4"/>
                                            </p:txEl>
                                          </p:spTgt>
                                        </p:tgtEl>
                                      </p:cBhvr>
                                    </p:animEffect>
                                  </p:childTnLst>
                                  <p:subTnLst>
                                    <p:animClr clrSpc="rgb" dir="cw">
                                      <p:cBhvr override="childStyle">
                                        <p:cTn dur="1" fill="hold" display="0" masterRel="nextClick" afterEffect="1"/>
                                        <p:tgtEl>
                                          <p:spTgt spid="98312">
                                            <p:txEl>
                                              <p:pRg st="4" end="4"/>
                                            </p:txEl>
                                          </p:spTgt>
                                        </p:tgtEl>
                                        <p:attrNameLst>
                                          <p:attrName>ppt_c</p:attrName>
                                        </p:attrNameLst>
                                      </p:cBhvr>
                                      <p:to>
                                        <a:srgbClr val="FFFF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0" grpId="0" build="p" autoUpdateAnimBg="0"/>
      <p:bldP spid="98312"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E9F779E-BA9A-41F9-9697-C4895E26DF47}" type="slidenum">
              <a:rPr lang="en-US" sz="1400" smtClean="0"/>
              <a:pPr/>
              <a:t>27</a:t>
            </a:fld>
            <a:endParaRPr lang="en-US" sz="1400" smtClean="0"/>
          </a:p>
        </p:txBody>
      </p:sp>
      <p:sp>
        <p:nvSpPr>
          <p:cNvPr id="41987" name="TextBox 3"/>
          <p:cNvSpPr txBox="1">
            <a:spLocks noChangeArrowheads="1"/>
          </p:cNvSpPr>
          <p:nvPr/>
        </p:nvSpPr>
        <p:spPr bwMode="auto">
          <a:xfrm>
            <a:off x="3218590" y="152400"/>
            <a:ext cx="22365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dirty="0">
                <a:latin typeface="Arial" pitchFamily="34" charset="0"/>
                <a:cs typeface="Arial" pitchFamily="34" charset="0"/>
              </a:rPr>
              <a:t>Discrete Input</a:t>
            </a:r>
          </a:p>
        </p:txBody>
      </p:sp>
      <p:sp>
        <p:nvSpPr>
          <p:cNvPr id="41988" name="TextBox 4"/>
          <p:cNvSpPr txBox="1">
            <a:spLocks noChangeArrowheads="1"/>
          </p:cNvSpPr>
          <p:nvPr/>
        </p:nvSpPr>
        <p:spPr bwMode="auto">
          <a:xfrm>
            <a:off x="228600" y="685800"/>
            <a:ext cx="864570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dirty="0">
                <a:latin typeface="Arial" pitchFamily="34" charset="0"/>
                <a:cs typeface="Arial" pitchFamily="34" charset="0"/>
              </a:rPr>
              <a:t>A discrete input also referred as digital input is an input that is either ON or OFF are connected to the PLC digital input. In the ON condition it is referred to as logic 1 or a logic high and in the OFF condition maybe referred to as logic </a:t>
            </a:r>
            <a:r>
              <a:rPr lang="en-US" dirty="0" smtClean="0">
                <a:latin typeface="Arial" pitchFamily="34" charset="0"/>
                <a:cs typeface="Arial" pitchFamily="34" charset="0"/>
              </a:rPr>
              <a:t>0 </a:t>
            </a:r>
            <a:r>
              <a:rPr lang="en-US" dirty="0">
                <a:latin typeface="Arial" pitchFamily="34" charset="0"/>
                <a:cs typeface="Arial" pitchFamily="34" charset="0"/>
              </a:rPr>
              <a:t>or logic low.</a:t>
            </a:r>
          </a:p>
        </p:txBody>
      </p:sp>
      <p:grpSp>
        <p:nvGrpSpPr>
          <p:cNvPr id="41989" name="Group 124"/>
          <p:cNvGrpSpPr>
            <a:grpSpLocks/>
          </p:cNvGrpSpPr>
          <p:nvPr/>
        </p:nvGrpSpPr>
        <p:grpSpPr bwMode="auto">
          <a:xfrm>
            <a:off x="1752600" y="2590800"/>
            <a:ext cx="5186193" cy="3906837"/>
            <a:chOff x="1381592" y="2436871"/>
            <a:chExt cx="5615393" cy="4362575"/>
          </a:xfrm>
        </p:grpSpPr>
        <p:cxnSp>
          <p:nvCxnSpPr>
            <p:cNvPr id="41991" name="Straight Connector 77"/>
            <p:cNvCxnSpPr>
              <a:cxnSpLocks noChangeShapeType="1"/>
            </p:cNvCxnSpPr>
            <p:nvPr/>
          </p:nvCxnSpPr>
          <p:spPr bwMode="auto">
            <a:xfrm rot="16200000" flipH="1">
              <a:off x="4927445" y="4729906"/>
              <a:ext cx="4137491" cy="1588"/>
            </a:xfrm>
            <a:prstGeom prst="line">
              <a:avLst/>
            </a:prstGeom>
            <a:noFill/>
            <a:ln w="9525" algn="ctr">
              <a:solidFill>
                <a:schemeClr val="tx1"/>
              </a:solidFill>
              <a:round/>
              <a:headEnd/>
              <a:tailEnd/>
            </a:ln>
          </p:spPr>
        </p:cxnSp>
        <p:grpSp>
          <p:nvGrpSpPr>
            <p:cNvPr id="41992" name="Group 78"/>
            <p:cNvGrpSpPr>
              <a:grpSpLocks/>
            </p:cNvGrpSpPr>
            <p:nvPr/>
          </p:nvGrpSpPr>
          <p:grpSpPr bwMode="auto">
            <a:xfrm>
              <a:off x="4625780" y="2436871"/>
              <a:ext cx="2368028" cy="456859"/>
              <a:chOff x="3581813" y="844855"/>
              <a:chExt cx="2368028" cy="456859"/>
            </a:xfrm>
          </p:grpSpPr>
          <p:cxnSp>
            <p:nvCxnSpPr>
              <p:cNvPr id="42030" name="Straight Connector 79"/>
              <p:cNvCxnSpPr>
                <a:cxnSpLocks noChangeShapeType="1"/>
              </p:cNvCxnSpPr>
              <p:nvPr/>
            </p:nvCxnSpPr>
            <p:spPr bwMode="auto">
              <a:xfrm>
                <a:off x="3581813" y="1254407"/>
                <a:ext cx="844062" cy="1588"/>
              </a:xfrm>
              <a:prstGeom prst="line">
                <a:avLst/>
              </a:prstGeom>
              <a:noFill/>
              <a:ln w="9525" algn="ctr">
                <a:solidFill>
                  <a:schemeClr val="tx1"/>
                </a:solidFill>
                <a:round/>
                <a:headEnd/>
                <a:tailEnd/>
              </a:ln>
            </p:spPr>
          </p:cxnSp>
          <p:cxnSp>
            <p:nvCxnSpPr>
              <p:cNvPr id="42031" name="Straight Connector 80"/>
              <p:cNvCxnSpPr>
                <a:cxnSpLocks noChangeShapeType="1"/>
              </p:cNvCxnSpPr>
              <p:nvPr/>
            </p:nvCxnSpPr>
            <p:spPr bwMode="auto">
              <a:xfrm>
                <a:off x="4839286" y="1253613"/>
                <a:ext cx="1110555" cy="1588"/>
              </a:xfrm>
              <a:prstGeom prst="line">
                <a:avLst/>
              </a:prstGeom>
              <a:noFill/>
              <a:ln w="9525" algn="ctr">
                <a:solidFill>
                  <a:schemeClr val="tx1"/>
                </a:solidFill>
                <a:round/>
                <a:headEnd/>
                <a:tailEnd/>
              </a:ln>
            </p:spPr>
          </p:cxnSp>
          <p:sp>
            <p:nvSpPr>
              <p:cNvPr id="42032" name="Oval 81"/>
              <p:cNvSpPr>
                <a:spLocks noChangeArrowheads="1"/>
              </p:cNvSpPr>
              <p:nvPr/>
            </p:nvSpPr>
            <p:spPr bwMode="auto">
              <a:xfrm flipH="1" flipV="1">
                <a:off x="4380156" y="1255995"/>
                <a:ext cx="45719" cy="45719"/>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42033" name="Oval 82"/>
              <p:cNvSpPr>
                <a:spLocks noChangeArrowheads="1"/>
              </p:cNvSpPr>
              <p:nvPr/>
            </p:nvSpPr>
            <p:spPr bwMode="auto">
              <a:xfrm flipH="1" flipV="1">
                <a:off x="4793567" y="1232341"/>
                <a:ext cx="45719" cy="45719"/>
              </a:xfrm>
              <a:prstGeom prst="ellipse">
                <a:avLst/>
              </a:prstGeom>
              <a:solidFill>
                <a:schemeClr val="accent1"/>
              </a:solidFill>
              <a:ln w="9525" algn="ctr">
                <a:solidFill>
                  <a:schemeClr val="tx1"/>
                </a:solidFill>
                <a:round/>
                <a:headEnd/>
                <a:tailEnd/>
              </a:ln>
            </p:spPr>
            <p:txBody>
              <a:bodyPr/>
              <a:lstStyle/>
              <a:p>
                <a:pPr eaLnBrk="0" hangingPunct="0"/>
                <a:endParaRPr lang="en-US"/>
              </a:p>
            </p:txBody>
          </p:sp>
          <p:cxnSp>
            <p:nvCxnSpPr>
              <p:cNvPr id="42034" name="Straight Connector 83"/>
              <p:cNvCxnSpPr>
                <a:cxnSpLocks noChangeShapeType="1"/>
              </p:cNvCxnSpPr>
              <p:nvPr/>
            </p:nvCxnSpPr>
            <p:spPr bwMode="auto">
              <a:xfrm>
                <a:off x="4563208" y="1069939"/>
                <a:ext cx="276078" cy="1588"/>
              </a:xfrm>
              <a:prstGeom prst="line">
                <a:avLst/>
              </a:prstGeom>
              <a:noFill/>
              <a:ln w="9525" algn="ctr">
                <a:solidFill>
                  <a:schemeClr val="tx1"/>
                </a:solidFill>
                <a:round/>
                <a:headEnd/>
                <a:tailEnd/>
              </a:ln>
            </p:spPr>
          </p:cxnSp>
          <p:cxnSp>
            <p:nvCxnSpPr>
              <p:cNvPr id="42035" name="Straight Connector 84"/>
              <p:cNvCxnSpPr>
                <a:cxnSpLocks noChangeShapeType="1"/>
              </p:cNvCxnSpPr>
              <p:nvPr/>
            </p:nvCxnSpPr>
            <p:spPr bwMode="auto">
              <a:xfrm rot="5400000" flipH="1" flipV="1">
                <a:off x="4608927" y="1069939"/>
                <a:ext cx="1588" cy="1588"/>
              </a:xfrm>
              <a:prstGeom prst="line">
                <a:avLst/>
              </a:prstGeom>
              <a:noFill/>
              <a:ln w="9525" algn="ctr">
                <a:solidFill>
                  <a:schemeClr val="tx1"/>
                </a:solidFill>
                <a:round/>
                <a:headEnd/>
                <a:tailEnd/>
              </a:ln>
            </p:spPr>
          </p:cxnSp>
          <p:cxnSp>
            <p:nvCxnSpPr>
              <p:cNvPr id="42036" name="Straight Connector 85"/>
              <p:cNvCxnSpPr>
                <a:cxnSpLocks noChangeShapeType="1"/>
              </p:cNvCxnSpPr>
              <p:nvPr/>
            </p:nvCxnSpPr>
            <p:spPr bwMode="auto">
              <a:xfrm>
                <a:off x="4425875" y="1071527"/>
                <a:ext cx="183052" cy="1588"/>
              </a:xfrm>
              <a:prstGeom prst="line">
                <a:avLst/>
              </a:prstGeom>
              <a:noFill/>
              <a:ln w="9525" algn="ctr">
                <a:solidFill>
                  <a:schemeClr val="tx1"/>
                </a:solidFill>
                <a:round/>
                <a:headEnd/>
                <a:tailEnd/>
              </a:ln>
            </p:spPr>
          </p:cxnSp>
          <p:cxnSp>
            <p:nvCxnSpPr>
              <p:cNvPr id="42037" name="Straight Connector 86"/>
              <p:cNvCxnSpPr>
                <a:cxnSpLocks noChangeShapeType="1"/>
              </p:cNvCxnSpPr>
              <p:nvPr/>
            </p:nvCxnSpPr>
            <p:spPr bwMode="auto">
              <a:xfrm rot="5400000">
                <a:off x="4498769" y="956603"/>
                <a:ext cx="225083" cy="1588"/>
              </a:xfrm>
              <a:prstGeom prst="line">
                <a:avLst/>
              </a:prstGeom>
              <a:noFill/>
              <a:ln w="9525" algn="ctr">
                <a:solidFill>
                  <a:schemeClr val="tx1"/>
                </a:solidFill>
                <a:round/>
                <a:headEnd/>
                <a:tailEnd/>
              </a:ln>
            </p:spPr>
          </p:cxnSp>
        </p:grpSp>
        <p:cxnSp>
          <p:nvCxnSpPr>
            <p:cNvPr id="41993" name="Straight Connector 87"/>
            <p:cNvCxnSpPr>
              <a:cxnSpLocks noChangeShapeType="1"/>
            </p:cNvCxnSpPr>
            <p:nvPr/>
          </p:nvCxnSpPr>
          <p:spPr bwMode="auto">
            <a:xfrm>
              <a:off x="4627368" y="3485085"/>
              <a:ext cx="844062" cy="1588"/>
            </a:xfrm>
            <a:prstGeom prst="line">
              <a:avLst/>
            </a:prstGeom>
            <a:noFill/>
            <a:ln w="9525" algn="ctr">
              <a:solidFill>
                <a:schemeClr val="tx1"/>
              </a:solidFill>
              <a:round/>
              <a:headEnd/>
              <a:tailEnd/>
            </a:ln>
          </p:spPr>
        </p:cxnSp>
        <p:cxnSp>
          <p:nvCxnSpPr>
            <p:cNvPr id="41994" name="Straight Connector 88"/>
            <p:cNvCxnSpPr>
              <a:cxnSpLocks noChangeShapeType="1"/>
            </p:cNvCxnSpPr>
            <p:nvPr/>
          </p:nvCxnSpPr>
          <p:spPr bwMode="auto">
            <a:xfrm>
              <a:off x="5884841" y="3484291"/>
              <a:ext cx="1110555" cy="1588"/>
            </a:xfrm>
            <a:prstGeom prst="line">
              <a:avLst/>
            </a:prstGeom>
            <a:noFill/>
            <a:ln w="9525" algn="ctr">
              <a:solidFill>
                <a:schemeClr val="tx1"/>
              </a:solidFill>
              <a:round/>
              <a:headEnd/>
              <a:tailEnd/>
            </a:ln>
          </p:spPr>
        </p:cxnSp>
        <p:sp>
          <p:nvSpPr>
            <p:cNvPr id="41995" name="Oval 89"/>
            <p:cNvSpPr>
              <a:spLocks noChangeArrowheads="1"/>
            </p:cNvSpPr>
            <p:nvPr/>
          </p:nvSpPr>
          <p:spPr bwMode="auto">
            <a:xfrm flipH="1" flipV="1">
              <a:off x="5425711" y="3486673"/>
              <a:ext cx="45719" cy="45719"/>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41996" name="Oval 90"/>
            <p:cNvSpPr>
              <a:spLocks noChangeArrowheads="1"/>
            </p:cNvSpPr>
            <p:nvPr/>
          </p:nvSpPr>
          <p:spPr bwMode="auto">
            <a:xfrm flipH="1" flipV="1">
              <a:off x="5839122" y="3463019"/>
              <a:ext cx="45719" cy="45719"/>
            </a:xfrm>
            <a:prstGeom prst="ellipse">
              <a:avLst/>
            </a:prstGeom>
            <a:solidFill>
              <a:schemeClr val="accent1"/>
            </a:solidFill>
            <a:ln w="9525" algn="ctr">
              <a:solidFill>
                <a:schemeClr val="tx1"/>
              </a:solidFill>
              <a:round/>
              <a:headEnd/>
              <a:tailEnd/>
            </a:ln>
          </p:spPr>
          <p:txBody>
            <a:bodyPr/>
            <a:lstStyle/>
            <a:p>
              <a:pPr eaLnBrk="0" hangingPunct="0"/>
              <a:endParaRPr lang="en-US"/>
            </a:p>
          </p:txBody>
        </p:sp>
        <p:cxnSp>
          <p:nvCxnSpPr>
            <p:cNvPr id="41997" name="Straight Connector 91"/>
            <p:cNvCxnSpPr>
              <a:cxnSpLocks noChangeShapeType="1"/>
            </p:cNvCxnSpPr>
            <p:nvPr/>
          </p:nvCxnSpPr>
          <p:spPr bwMode="auto">
            <a:xfrm>
              <a:off x="5424917" y="3533981"/>
              <a:ext cx="460718" cy="1588"/>
            </a:xfrm>
            <a:prstGeom prst="line">
              <a:avLst/>
            </a:prstGeom>
            <a:noFill/>
            <a:ln w="9525" algn="ctr">
              <a:solidFill>
                <a:schemeClr val="tx1"/>
              </a:solidFill>
              <a:round/>
              <a:headEnd/>
              <a:tailEnd/>
            </a:ln>
          </p:spPr>
        </p:cxnSp>
        <p:cxnSp>
          <p:nvCxnSpPr>
            <p:cNvPr id="41998" name="Straight Connector 92"/>
            <p:cNvCxnSpPr>
              <a:cxnSpLocks noChangeShapeType="1"/>
            </p:cNvCxnSpPr>
            <p:nvPr/>
          </p:nvCxnSpPr>
          <p:spPr bwMode="auto">
            <a:xfrm rot="5400000" flipH="1" flipV="1">
              <a:off x="5655276" y="3532393"/>
              <a:ext cx="1588" cy="1588"/>
            </a:xfrm>
            <a:prstGeom prst="line">
              <a:avLst/>
            </a:prstGeom>
            <a:noFill/>
            <a:ln w="9525" algn="ctr">
              <a:solidFill>
                <a:schemeClr val="tx1"/>
              </a:solidFill>
              <a:round/>
              <a:headEnd/>
              <a:tailEnd/>
            </a:ln>
          </p:spPr>
        </p:cxnSp>
        <p:cxnSp>
          <p:nvCxnSpPr>
            <p:cNvPr id="41999" name="Straight Connector 93"/>
            <p:cNvCxnSpPr>
              <a:cxnSpLocks noChangeShapeType="1"/>
            </p:cNvCxnSpPr>
            <p:nvPr/>
          </p:nvCxnSpPr>
          <p:spPr bwMode="auto">
            <a:xfrm rot="5400000">
              <a:off x="5545118" y="3419057"/>
              <a:ext cx="225083" cy="1588"/>
            </a:xfrm>
            <a:prstGeom prst="line">
              <a:avLst/>
            </a:prstGeom>
            <a:noFill/>
            <a:ln w="9525" algn="ctr">
              <a:solidFill>
                <a:schemeClr val="tx1"/>
              </a:solidFill>
              <a:round/>
              <a:headEnd/>
              <a:tailEnd/>
            </a:ln>
          </p:spPr>
        </p:cxnSp>
        <p:cxnSp>
          <p:nvCxnSpPr>
            <p:cNvPr id="42000" name="Straight Connector 94"/>
            <p:cNvCxnSpPr>
              <a:cxnSpLocks noChangeShapeType="1"/>
            </p:cNvCxnSpPr>
            <p:nvPr/>
          </p:nvCxnSpPr>
          <p:spPr bwMode="auto">
            <a:xfrm>
              <a:off x="5837534" y="4226363"/>
              <a:ext cx="1110555" cy="1588"/>
            </a:xfrm>
            <a:prstGeom prst="line">
              <a:avLst/>
            </a:prstGeom>
            <a:noFill/>
            <a:ln w="9525" algn="ctr">
              <a:solidFill>
                <a:schemeClr val="tx1"/>
              </a:solidFill>
              <a:round/>
              <a:headEnd/>
              <a:tailEnd/>
            </a:ln>
          </p:spPr>
        </p:cxnSp>
        <p:cxnSp>
          <p:nvCxnSpPr>
            <p:cNvPr id="42001" name="Straight Connector 95"/>
            <p:cNvCxnSpPr>
              <a:cxnSpLocks noChangeShapeType="1"/>
            </p:cNvCxnSpPr>
            <p:nvPr/>
          </p:nvCxnSpPr>
          <p:spPr bwMode="auto">
            <a:xfrm>
              <a:off x="4580061" y="4223187"/>
              <a:ext cx="844062" cy="1588"/>
            </a:xfrm>
            <a:prstGeom prst="line">
              <a:avLst/>
            </a:prstGeom>
            <a:noFill/>
            <a:ln w="9525" algn="ctr">
              <a:solidFill>
                <a:schemeClr val="tx1"/>
              </a:solidFill>
              <a:round/>
              <a:headEnd/>
              <a:tailEnd/>
            </a:ln>
          </p:spPr>
        </p:cxnSp>
        <p:cxnSp>
          <p:nvCxnSpPr>
            <p:cNvPr id="42002" name="Straight Connector 96"/>
            <p:cNvCxnSpPr>
              <a:cxnSpLocks noChangeShapeType="1"/>
            </p:cNvCxnSpPr>
            <p:nvPr/>
          </p:nvCxnSpPr>
          <p:spPr bwMode="auto">
            <a:xfrm>
              <a:off x="5837534" y="4966053"/>
              <a:ext cx="1110555" cy="1588"/>
            </a:xfrm>
            <a:prstGeom prst="line">
              <a:avLst/>
            </a:prstGeom>
            <a:noFill/>
            <a:ln w="9525" algn="ctr">
              <a:solidFill>
                <a:schemeClr val="tx1"/>
              </a:solidFill>
              <a:round/>
              <a:headEnd/>
              <a:tailEnd/>
            </a:ln>
          </p:spPr>
        </p:cxnSp>
        <p:cxnSp>
          <p:nvCxnSpPr>
            <p:cNvPr id="42003" name="Straight Connector 97"/>
            <p:cNvCxnSpPr>
              <a:cxnSpLocks noChangeShapeType="1"/>
            </p:cNvCxnSpPr>
            <p:nvPr/>
          </p:nvCxnSpPr>
          <p:spPr bwMode="auto">
            <a:xfrm flipV="1">
              <a:off x="5425711" y="4025727"/>
              <a:ext cx="411823" cy="197460"/>
            </a:xfrm>
            <a:prstGeom prst="line">
              <a:avLst/>
            </a:prstGeom>
            <a:noFill/>
            <a:ln w="9525" algn="ctr">
              <a:solidFill>
                <a:schemeClr val="tx1"/>
              </a:solidFill>
              <a:round/>
              <a:headEnd/>
              <a:tailEnd/>
            </a:ln>
          </p:spPr>
        </p:cxnSp>
        <p:sp>
          <p:nvSpPr>
            <p:cNvPr id="42004" name="Oval 98"/>
            <p:cNvSpPr>
              <a:spLocks noChangeArrowheads="1"/>
            </p:cNvSpPr>
            <p:nvPr/>
          </p:nvSpPr>
          <p:spPr bwMode="auto">
            <a:xfrm flipH="1" flipV="1">
              <a:off x="5378404" y="4205091"/>
              <a:ext cx="45719" cy="45719"/>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42005" name="Oval 99"/>
            <p:cNvSpPr>
              <a:spLocks noChangeArrowheads="1"/>
            </p:cNvSpPr>
            <p:nvPr/>
          </p:nvSpPr>
          <p:spPr bwMode="auto">
            <a:xfrm flipH="1" flipV="1">
              <a:off x="5860393" y="4223187"/>
              <a:ext cx="45719" cy="45719"/>
            </a:xfrm>
            <a:prstGeom prst="ellipse">
              <a:avLst/>
            </a:prstGeom>
            <a:solidFill>
              <a:schemeClr val="accent1"/>
            </a:solidFill>
            <a:ln w="9525" algn="ctr">
              <a:solidFill>
                <a:schemeClr val="tx1"/>
              </a:solidFill>
              <a:round/>
              <a:headEnd/>
              <a:tailEnd/>
            </a:ln>
          </p:spPr>
          <p:txBody>
            <a:bodyPr/>
            <a:lstStyle/>
            <a:p>
              <a:pPr eaLnBrk="0" hangingPunct="0"/>
              <a:endParaRPr lang="en-US"/>
            </a:p>
          </p:txBody>
        </p:sp>
        <p:sp>
          <p:nvSpPr>
            <p:cNvPr id="42006" name="Oval 100"/>
            <p:cNvSpPr>
              <a:spLocks noChangeArrowheads="1"/>
            </p:cNvSpPr>
            <p:nvPr/>
          </p:nvSpPr>
          <p:spPr bwMode="auto">
            <a:xfrm flipH="1" flipV="1">
              <a:off x="5814674" y="4944781"/>
              <a:ext cx="45719" cy="45719"/>
            </a:xfrm>
            <a:prstGeom prst="ellipse">
              <a:avLst/>
            </a:prstGeom>
            <a:solidFill>
              <a:schemeClr val="accent1"/>
            </a:solidFill>
            <a:ln w="9525" algn="ctr">
              <a:solidFill>
                <a:schemeClr val="tx1"/>
              </a:solidFill>
              <a:round/>
              <a:headEnd/>
              <a:tailEnd/>
            </a:ln>
          </p:spPr>
          <p:txBody>
            <a:bodyPr/>
            <a:lstStyle/>
            <a:p>
              <a:pPr eaLnBrk="0" hangingPunct="0"/>
              <a:endParaRPr lang="en-US"/>
            </a:p>
          </p:txBody>
        </p:sp>
        <p:cxnSp>
          <p:nvCxnSpPr>
            <p:cNvPr id="42007" name="Straight Connector 101"/>
            <p:cNvCxnSpPr>
              <a:cxnSpLocks noChangeShapeType="1"/>
            </p:cNvCxnSpPr>
            <p:nvPr/>
          </p:nvCxnSpPr>
          <p:spPr bwMode="auto">
            <a:xfrm>
              <a:off x="4580061" y="4967641"/>
              <a:ext cx="844062" cy="1588"/>
            </a:xfrm>
            <a:prstGeom prst="line">
              <a:avLst/>
            </a:prstGeom>
            <a:noFill/>
            <a:ln w="9525" algn="ctr">
              <a:solidFill>
                <a:schemeClr val="tx1"/>
              </a:solidFill>
              <a:round/>
              <a:headEnd/>
              <a:tailEnd/>
            </a:ln>
          </p:spPr>
        </p:cxnSp>
        <p:sp>
          <p:nvSpPr>
            <p:cNvPr id="42008" name="Oval 102"/>
            <p:cNvSpPr>
              <a:spLocks noChangeArrowheads="1"/>
            </p:cNvSpPr>
            <p:nvPr/>
          </p:nvSpPr>
          <p:spPr bwMode="auto">
            <a:xfrm flipH="1" flipV="1">
              <a:off x="5355544" y="4921922"/>
              <a:ext cx="45719" cy="45719"/>
            </a:xfrm>
            <a:prstGeom prst="ellipse">
              <a:avLst/>
            </a:prstGeom>
            <a:solidFill>
              <a:schemeClr val="accent1"/>
            </a:solidFill>
            <a:ln w="9525" algn="ctr">
              <a:solidFill>
                <a:schemeClr val="tx1"/>
              </a:solidFill>
              <a:round/>
              <a:headEnd/>
              <a:tailEnd/>
            </a:ln>
          </p:spPr>
          <p:txBody>
            <a:bodyPr/>
            <a:lstStyle/>
            <a:p>
              <a:pPr eaLnBrk="0" hangingPunct="0"/>
              <a:endParaRPr lang="en-US"/>
            </a:p>
          </p:txBody>
        </p:sp>
        <p:cxnSp>
          <p:nvCxnSpPr>
            <p:cNvPr id="42009" name="Straight Connector 103"/>
            <p:cNvCxnSpPr>
              <a:cxnSpLocks noChangeShapeType="1"/>
              <a:endCxn id="42006" idx="6"/>
            </p:cNvCxnSpPr>
            <p:nvPr/>
          </p:nvCxnSpPr>
          <p:spPr bwMode="auto">
            <a:xfrm>
              <a:off x="5378404" y="4921922"/>
              <a:ext cx="436270" cy="45718"/>
            </a:xfrm>
            <a:prstGeom prst="line">
              <a:avLst/>
            </a:prstGeom>
            <a:noFill/>
            <a:ln w="9525" algn="ctr">
              <a:solidFill>
                <a:schemeClr val="tx1"/>
              </a:solidFill>
              <a:round/>
              <a:headEnd/>
              <a:tailEnd/>
            </a:ln>
          </p:spPr>
        </p:cxnSp>
        <p:cxnSp>
          <p:nvCxnSpPr>
            <p:cNvPr id="42010" name="Straight Connector 104"/>
            <p:cNvCxnSpPr>
              <a:cxnSpLocks noChangeShapeType="1"/>
            </p:cNvCxnSpPr>
            <p:nvPr/>
          </p:nvCxnSpPr>
          <p:spPr bwMode="auto">
            <a:xfrm rot="5400000">
              <a:off x="5512219" y="5931106"/>
              <a:ext cx="239150" cy="1588"/>
            </a:xfrm>
            <a:prstGeom prst="line">
              <a:avLst/>
            </a:prstGeom>
            <a:noFill/>
            <a:ln w="9525" algn="ctr">
              <a:solidFill>
                <a:schemeClr val="tx1"/>
              </a:solidFill>
              <a:round/>
              <a:headEnd/>
              <a:tailEnd/>
            </a:ln>
          </p:spPr>
        </p:cxnSp>
        <p:cxnSp>
          <p:nvCxnSpPr>
            <p:cNvPr id="42011" name="Straight Connector 105"/>
            <p:cNvCxnSpPr>
              <a:cxnSpLocks noChangeShapeType="1"/>
            </p:cNvCxnSpPr>
            <p:nvPr/>
          </p:nvCxnSpPr>
          <p:spPr bwMode="auto">
            <a:xfrm rot="5400000" flipH="1" flipV="1">
              <a:off x="5634176" y="5812325"/>
              <a:ext cx="1588" cy="1588"/>
            </a:xfrm>
            <a:prstGeom prst="line">
              <a:avLst/>
            </a:prstGeom>
            <a:noFill/>
            <a:ln w="9525" algn="ctr">
              <a:solidFill>
                <a:schemeClr val="tx1"/>
              </a:solidFill>
              <a:round/>
              <a:headEnd/>
              <a:tailEnd/>
            </a:ln>
          </p:spPr>
        </p:cxnSp>
        <p:cxnSp>
          <p:nvCxnSpPr>
            <p:cNvPr id="42012" name="Straight Connector 106"/>
            <p:cNvCxnSpPr>
              <a:cxnSpLocks noChangeShapeType="1"/>
            </p:cNvCxnSpPr>
            <p:nvPr/>
          </p:nvCxnSpPr>
          <p:spPr bwMode="auto">
            <a:xfrm rot="16200000" flipH="1">
              <a:off x="5379936" y="5798821"/>
              <a:ext cx="493957" cy="12935"/>
            </a:xfrm>
            <a:prstGeom prst="line">
              <a:avLst/>
            </a:prstGeom>
            <a:noFill/>
            <a:ln w="9525" algn="ctr">
              <a:solidFill>
                <a:schemeClr val="tx1"/>
              </a:solidFill>
              <a:round/>
              <a:headEnd/>
              <a:tailEnd/>
            </a:ln>
          </p:spPr>
        </p:cxnSp>
        <p:cxnSp>
          <p:nvCxnSpPr>
            <p:cNvPr id="42013" name="Straight Connector 107"/>
            <p:cNvCxnSpPr>
              <a:cxnSpLocks noChangeShapeType="1"/>
            </p:cNvCxnSpPr>
            <p:nvPr/>
          </p:nvCxnSpPr>
          <p:spPr bwMode="auto">
            <a:xfrm rot="5400000">
              <a:off x="5567298" y="5804099"/>
              <a:ext cx="493164" cy="1588"/>
            </a:xfrm>
            <a:prstGeom prst="line">
              <a:avLst/>
            </a:prstGeom>
            <a:noFill/>
            <a:ln w="9525" algn="ctr">
              <a:solidFill>
                <a:schemeClr val="tx1"/>
              </a:solidFill>
              <a:round/>
              <a:headEnd/>
              <a:tailEnd/>
            </a:ln>
          </p:spPr>
        </p:cxnSp>
        <p:cxnSp>
          <p:nvCxnSpPr>
            <p:cNvPr id="42014" name="Straight Connector 108"/>
            <p:cNvCxnSpPr>
              <a:cxnSpLocks noChangeShapeType="1"/>
            </p:cNvCxnSpPr>
            <p:nvPr/>
          </p:nvCxnSpPr>
          <p:spPr bwMode="auto">
            <a:xfrm>
              <a:off x="5813086" y="5813913"/>
              <a:ext cx="1182310" cy="3970"/>
            </a:xfrm>
            <a:prstGeom prst="line">
              <a:avLst/>
            </a:prstGeom>
            <a:noFill/>
            <a:ln w="9525" algn="ctr">
              <a:solidFill>
                <a:schemeClr val="tx1"/>
              </a:solidFill>
              <a:round/>
              <a:headEnd/>
              <a:tailEnd/>
            </a:ln>
          </p:spPr>
        </p:cxnSp>
        <p:cxnSp>
          <p:nvCxnSpPr>
            <p:cNvPr id="42015" name="Straight Connector 109"/>
            <p:cNvCxnSpPr>
              <a:cxnSpLocks noChangeShapeType="1"/>
            </p:cNvCxnSpPr>
            <p:nvPr/>
          </p:nvCxnSpPr>
          <p:spPr bwMode="auto">
            <a:xfrm flipV="1">
              <a:off x="4625780" y="5817089"/>
              <a:ext cx="995461" cy="794"/>
            </a:xfrm>
            <a:prstGeom prst="line">
              <a:avLst/>
            </a:prstGeom>
            <a:noFill/>
            <a:ln w="9525" algn="ctr">
              <a:solidFill>
                <a:schemeClr val="tx1"/>
              </a:solidFill>
              <a:round/>
              <a:headEnd/>
              <a:tailEnd/>
            </a:ln>
          </p:spPr>
        </p:cxnSp>
        <p:cxnSp>
          <p:nvCxnSpPr>
            <p:cNvPr id="42016" name="Straight Connector 110"/>
            <p:cNvCxnSpPr>
              <a:cxnSpLocks noChangeShapeType="1"/>
            </p:cNvCxnSpPr>
            <p:nvPr/>
          </p:nvCxnSpPr>
          <p:spPr bwMode="auto">
            <a:xfrm rot="5400000" flipH="1" flipV="1">
              <a:off x="5622035" y="5813119"/>
              <a:ext cx="1588" cy="1588"/>
            </a:xfrm>
            <a:prstGeom prst="line">
              <a:avLst/>
            </a:prstGeom>
            <a:noFill/>
            <a:ln w="9525" algn="ctr">
              <a:solidFill>
                <a:schemeClr val="tx1"/>
              </a:solidFill>
              <a:round/>
              <a:headEnd/>
              <a:tailEnd/>
            </a:ln>
          </p:spPr>
        </p:cxnSp>
        <p:cxnSp>
          <p:nvCxnSpPr>
            <p:cNvPr id="42017" name="Straight Connector 111"/>
            <p:cNvCxnSpPr>
              <a:cxnSpLocks noChangeShapeType="1"/>
            </p:cNvCxnSpPr>
            <p:nvPr/>
          </p:nvCxnSpPr>
          <p:spPr bwMode="auto">
            <a:xfrm rot="5400000">
              <a:off x="5513807" y="6678285"/>
              <a:ext cx="239150" cy="1588"/>
            </a:xfrm>
            <a:prstGeom prst="line">
              <a:avLst/>
            </a:prstGeom>
            <a:noFill/>
            <a:ln w="9525" algn="ctr">
              <a:solidFill>
                <a:schemeClr val="tx1"/>
              </a:solidFill>
              <a:round/>
              <a:headEnd/>
              <a:tailEnd/>
            </a:ln>
          </p:spPr>
        </p:cxnSp>
        <p:cxnSp>
          <p:nvCxnSpPr>
            <p:cNvPr id="42018" name="Straight Connector 112"/>
            <p:cNvCxnSpPr>
              <a:cxnSpLocks noChangeShapeType="1"/>
            </p:cNvCxnSpPr>
            <p:nvPr/>
          </p:nvCxnSpPr>
          <p:spPr bwMode="auto">
            <a:xfrm rot="5400000" flipH="1" flipV="1">
              <a:off x="5635764" y="6559504"/>
              <a:ext cx="1588" cy="1588"/>
            </a:xfrm>
            <a:prstGeom prst="line">
              <a:avLst/>
            </a:prstGeom>
            <a:noFill/>
            <a:ln w="9525" algn="ctr">
              <a:solidFill>
                <a:schemeClr val="tx1"/>
              </a:solidFill>
              <a:round/>
              <a:headEnd/>
              <a:tailEnd/>
            </a:ln>
          </p:spPr>
        </p:cxnSp>
        <p:cxnSp>
          <p:nvCxnSpPr>
            <p:cNvPr id="42019" name="Straight Connector 113"/>
            <p:cNvCxnSpPr>
              <a:cxnSpLocks noChangeShapeType="1"/>
            </p:cNvCxnSpPr>
            <p:nvPr/>
          </p:nvCxnSpPr>
          <p:spPr bwMode="auto">
            <a:xfrm rot="16200000" flipH="1">
              <a:off x="5381524" y="6546000"/>
              <a:ext cx="493957" cy="12935"/>
            </a:xfrm>
            <a:prstGeom prst="line">
              <a:avLst/>
            </a:prstGeom>
            <a:noFill/>
            <a:ln w="9525" algn="ctr">
              <a:solidFill>
                <a:schemeClr val="tx1"/>
              </a:solidFill>
              <a:round/>
              <a:headEnd/>
              <a:tailEnd/>
            </a:ln>
          </p:spPr>
        </p:cxnSp>
        <p:cxnSp>
          <p:nvCxnSpPr>
            <p:cNvPr id="42020" name="Straight Connector 114"/>
            <p:cNvCxnSpPr>
              <a:cxnSpLocks noChangeShapeType="1"/>
            </p:cNvCxnSpPr>
            <p:nvPr/>
          </p:nvCxnSpPr>
          <p:spPr bwMode="auto">
            <a:xfrm rot="5400000">
              <a:off x="5568886" y="6551278"/>
              <a:ext cx="493164" cy="1588"/>
            </a:xfrm>
            <a:prstGeom prst="line">
              <a:avLst/>
            </a:prstGeom>
            <a:noFill/>
            <a:ln w="9525" algn="ctr">
              <a:solidFill>
                <a:schemeClr val="tx1"/>
              </a:solidFill>
              <a:round/>
              <a:headEnd/>
              <a:tailEnd/>
            </a:ln>
          </p:spPr>
        </p:cxnSp>
        <p:cxnSp>
          <p:nvCxnSpPr>
            <p:cNvPr id="42021" name="Straight Connector 115"/>
            <p:cNvCxnSpPr>
              <a:cxnSpLocks noChangeShapeType="1"/>
            </p:cNvCxnSpPr>
            <p:nvPr/>
          </p:nvCxnSpPr>
          <p:spPr bwMode="auto">
            <a:xfrm>
              <a:off x="5814674" y="6561092"/>
              <a:ext cx="1182310" cy="3970"/>
            </a:xfrm>
            <a:prstGeom prst="line">
              <a:avLst/>
            </a:prstGeom>
            <a:noFill/>
            <a:ln w="9525" algn="ctr">
              <a:solidFill>
                <a:schemeClr val="tx1"/>
              </a:solidFill>
              <a:round/>
              <a:headEnd/>
              <a:tailEnd/>
            </a:ln>
          </p:spPr>
        </p:cxnSp>
        <p:cxnSp>
          <p:nvCxnSpPr>
            <p:cNvPr id="42022" name="Straight Connector 116"/>
            <p:cNvCxnSpPr>
              <a:cxnSpLocks noChangeShapeType="1"/>
            </p:cNvCxnSpPr>
            <p:nvPr/>
          </p:nvCxnSpPr>
          <p:spPr bwMode="auto">
            <a:xfrm flipV="1">
              <a:off x="4580061" y="6564268"/>
              <a:ext cx="1042768" cy="794"/>
            </a:xfrm>
            <a:prstGeom prst="line">
              <a:avLst/>
            </a:prstGeom>
            <a:noFill/>
            <a:ln w="9525" algn="ctr">
              <a:solidFill>
                <a:schemeClr val="tx1"/>
              </a:solidFill>
              <a:round/>
              <a:headEnd/>
              <a:tailEnd/>
            </a:ln>
          </p:spPr>
        </p:cxnSp>
        <p:cxnSp>
          <p:nvCxnSpPr>
            <p:cNvPr id="42023" name="Straight Connector 117"/>
            <p:cNvCxnSpPr>
              <a:cxnSpLocks noChangeShapeType="1"/>
            </p:cNvCxnSpPr>
            <p:nvPr/>
          </p:nvCxnSpPr>
          <p:spPr bwMode="auto">
            <a:xfrm rot="5400000" flipH="1" flipV="1">
              <a:off x="5623623" y="6560298"/>
              <a:ext cx="1588" cy="1588"/>
            </a:xfrm>
            <a:prstGeom prst="line">
              <a:avLst/>
            </a:prstGeom>
            <a:noFill/>
            <a:ln w="9525" algn="ctr">
              <a:solidFill>
                <a:schemeClr val="tx1"/>
              </a:solidFill>
              <a:round/>
              <a:headEnd/>
              <a:tailEnd/>
            </a:ln>
          </p:spPr>
        </p:cxnSp>
        <p:sp>
          <p:nvSpPr>
            <p:cNvPr id="42024" name="TextBox 118"/>
            <p:cNvSpPr txBox="1">
              <a:spLocks noChangeArrowheads="1"/>
            </p:cNvSpPr>
            <p:nvPr/>
          </p:nvSpPr>
          <p:spPr bwMode="auto">
            <a:xfrm>
              <a:off x="1381592" y="2645574"/>
              <a:ext cx="3198469" cy="41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dirty="0"/>
                <a:t>Normally Open Pushbutton</a:t>
              </a:r>
            </a:p>
          </p:txBody>
        </p:sp>
        <p:sp>
          <p:nvSpPr>
            <p:cNvPr id="42025" name="TextBox 119"/>
            <p:cNvSpPr txBox="1">
              <a:spLocks noChangeArrowheads="1"/>
            </p:cNvSpPr>
            <p:nvPr/>
          </p:nvSpPr>
          <p:spPr bwMode="auto">
            <a:xfrm>
              <a:off x="1381592" y="3262964"/>
              <a:ext cx="3353960" cy="41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dirty="0"/>
                <a:t>Normally Closed Pushbutton</a:t>
              </a:r>
            </a:p>
          </p:txBody>
        </p:sp>
        <p:sp>
          <p:nvSpPr>
            <p:cNvPr id="42026" name="TextBox 120"/>
            <p:cNvSpPr txBox="1">
              <a:spLocks noChangeArrowheads="1"/>
            </p:cNvSpPr>
            <p:nvPr/>
          </p:nvSpPr>
          <p:spPr bwMode="auto">
            <a:xfrm>
              <a:off x="1577316" y="4027896"/>
              <a:ext cx="2477141" cy="41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dirty="0"/>
                <a:t>Normally Open switch</a:t>
              </a:r>
            </a:p>
          </p:txBody>
        </p:sp>
        <p:sp>
          <p:nvSpPr>
            <p:cNvPr id="42027" name="TextBox 121"/>
            <p:cNvSpPr txBox="1">
              <a:spLocks noChangeArrowheads="1"/>
            </p:cNvSpPr>
            <p:nvPr/>
          </p:nvSpPr>
          <p:spPr bwMode="auto">
            <a:xfrm>
              <a:off x="1623035" y="4721867"/>
              <a:ext cx="2629879" cy="41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dirty="0"/>
                <a:t>Normally Closed switch</a:t>
              </a:r>
            </a:p>
          </p:txBody>
        </p:sp>
        <p:sp>
          <p:nvSpPr>
            <p:cNvPr id="42028" name="TextBox 122"/>
            <p:cNvSpPr txBox="1">
              <a:spLocks noChangeArrowheads="1"/>
            </p:cNvSpPr>
            <p:nvPr/>
          </p:nvSpPr>
          <p:spPr bwMode="auto">
            <a:xfrm>
              <a:off x="1624622" y="5617828"/>
              <a:ext cx="2546567" cy="41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t>Normally Open contact</a:t>
              </a:r>
            </a:p>
          </p:txBody>
        </p:sp>
        <p:sp>
          <p:nvSpPr>
            <p:cNvPr id="42029" name="TextBox 123"/>
            <p:cNvSpPr txBox="1">
              <a:spLocks noChangeArrowheads="1"/>
            </p:cNvSpPr>
            <p:nvPr/>
          </p:nvSpPr>
          <p:spPr bwMode="auto">
            <a:xfrm>
              <a:off x="1624622" y="6305490"/>
              <a:ext cx="2643764" cy="41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t>Normally closed contact</a:t>
              </a:r>
            </a:p>
          </p:txBody>
        </p:sp>
      </p:grpSp>
      <p:cxnSp>
        <p:nvCxnSpPr>
          <p:cNvPr id="41990" name="Straight Connector 53"/>
          <p:cNvCxnSpPr>
            <a:cxnSpLocks noChangeShapeType="1"/>
          </p:cNvCxnSpPr>
          <p:nvPr/>
        </p:nvCxnSpPr>
        <p:spPr bwMode="auto">
          <a:xfrm flipV="1">
            <a:off x="5528641" y="6186486"/>
            <a:ext cx="401644" cy="311150"/>
          </a:xfrm>
          <a:prstGeom prst="line">
            <a:avLst/>
          </a:prstGeom>
          <a:noFill/>
          <a:ln w="9525" algn="ctr">
            <a:solidFill>
              <a:schemeClr val="tx1"/>
            </a:solidFill>
            <a:round/>
            <a:headEnd/>
            <a:tailEnd/>
          </a:ln>
        </p:spPr>
      </p:cxnSp>
    </p:spTree>
    <p:extLst>
      <p:ext uri="{BB962C8B-B14F-4D97-AF65-F5344CB8AC3E}">
        <p14:creationId xmlns:p14="http://schemas.microsoft.com/office/powerpoint/2010/main" val="4274554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DEE7082-61F8-4913-8435-BA0595898978}" type="slidenum">
              <a:rPr lang="en-US" sz="1400" smtClean="0"/>
              <a:pPr/>
              <a:t>28</a:t>
            </a:fld>
            <a:endParaRPr lang="en-US" sz="1400" smtClean="0"/>
          </a:p>
        </p:txBody>
      </p:sp>
      <p:sp>
        <p:nvSpPr>
          <p:cNvPr id="44035" name="Rectangle 7"/>
          <p:cNvSpPr>
            <a:spLocks noChangeArrowheads="1"/>
          </p:cNvSpPr>
          <p:nvPr/>
        </p:nvSpPr>
        <p:spPr bwMode="auto">
          <a:xfrm>
            <a:off x="3286275" y="5461000"/>
            <a:ext cx="1414550" cy="1320800"/>
          </a:xfrm>
          <a:prstGeom prst="rect">
            <a:avLst/>
          </a:prstGeom>
          <a:solidFill>
            <a:srgbClr val="DDDDDD"/>
          </a:solidFill>
          <a:ln w="9525" algn="ctr">
            <a:solidFill>
              <a:schemeClr val="tx1"/>
            </a:solidFill>
            <a:round/>
            <a:headEnd/>
            <a:tailEnd/>
          </a:ln>
        </p:spPr>
        <p:txBody>
          <a:bodyPr/>
          <a:lstStyle/>
          <a:p>
            <a:pPr eaLnBrk="0" hangingPunct="0"/>
            <a:endParaRPr lang="en-US"/>
          </a:p>
        </p:txBody>
      </p:sp>
      <p:sp>
        <p:nvSpPr>
          <p:cNvPr id="44036" name="Rectangle 11"/>
          <p:cNvSpPr>
            <a:spLocks noChangeArrowheads="1"/>
          </p:cNvSpPr>
          <p:nvPr/>
        </p:nvSpPr>
        <p:spPr bwMode="auto">
          <a:xfrm>
            <a:off x="3293605" y="4838700"/>
            <a:ext cx="1416015" cy="622300"/>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cxnSp>
        <p:nvCxnSpPr>
          <p:cNvPr id="17" name="Straight Connector 16"/>
          <p:cNvCxnSpPr/>
          <p:nvPr/>
        </p:nvCxnSpPr>
        <p:spPr bwMode="auto">
          <a:xfrm rot="5400000">
            <a:off x="2863129" y="5576156"/>
            <a:ext cx="2263775" cy="1465"/>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44038" name="Rectangle 19"/>
          <p:cNvSpPr>
            <a:spLocks noChangeArrowheads="1"/>
          </p:cNvSpPr>
          <p:nvPr/>
        </p:nvSpPr>
        <p:spPr bwMode="auto">
          <a:xfrm>
            <a:off x="3890207" y="4352925"/>
            <a:ext cx="209618" cy="184150"/>
          </a:xfrm>
          <a:prstGeom prst="rect">
            <a:avLst/>
          </a:prstGeom>
          <a:solidFill>
            <a:schemeClr val="accent1"/>
          </a:solidFill>
          <a:ln w="9525" algn="ctr">
            <a:solidFill>
              <a:schemeClr val="tx1"/>
            </a:solidFill>
            <a:round/>
            <a:headEnd/>
            <a:tailEnd/>
          </a:ln>
        </p:spPr>
        <p:txBody>
          <a:bodyPr/>
          <a:lstStyle/>
          <a:p>
            <a:pPr eaLnBrk="0" hangingPunct="0"/>
            <a:endParaRPr lang="en-US"/>
          </a:p>
        </p:txBody>
      </p:sp>
      <p:cxnSp>
        <p:nvCxnSpPr>
          <p:cNvPr id="44039" name="Straight Connector 21"/>
          <p:cNvCxnSpPr>
            <a:cxnSpLocks noChangeShapeType="1"/>
            <a:stCxn id="44038" idx="3"/>
          </p:cNvCxnSpPr>
          <p:nvPr/>
        </p:nvCxnSpPr>
        <p:spPr bwMode="auto">
          <a:xfrm>
            <a:off x="4099825" y="4445000"/>
            <a:ext cx="1927598" cy="9525"/>
          </a:xfrm>
          <a:prstGeom prst="line">
            <a:avLst/>
          </a:prstGeom>
          <a:noFill/>
          <a:ln w="9525" algn="ctr">
            <a:solidFill>
              <a:schemeClr val="tx1"/>
            </a:solidFill>
            <a:round/>
            <a:headEnd/>
            <a:tailEnd/>
          </a:ln>
        </p:spPr>
      </p:cxnSp>
      <p:grpSp>
        <p:nvGrpSpPr>
          <p:cNvPr id="44040" name="Group 26"/>
          <p:cNvGrpSpPr>
            <a:grpSpLocks/>
          </p:cNvGrpSpPr>
          <p:nvPr/>
        </p:nvGrpSpPr>
        <p:grpSpPr bwMode="auto">
          <a:xfrm>
            <a:off x="5690275" y="4094164"/>
            <a:ext cx="1472525" cy="1851025"/>
            <a:chOff x="5010115" y="1270659"/>
            <a:chExt cx="1593866" cy="1852369"/>
          </a:xfrm>
        </p:grpSpPr>
        <p:sp>
          <p:nvSpPr>
            <p:cNvPr id="44046" name="Rectangle 22"/>
            <p:cNvSpPr>
              <a:spLocks noChangeArrowheads="1"/>
            </p:cNvSpPr>
            <p:nvPr/>
          </p:nvSpPr>
          <p:spPr bwMode="auto">
            <a:xfrm>
              <a:off x="5377493" y="1453669"/>
              <a:ext cx="1144696" cy="1669359"/>
            </a:xfrm>
            <a:prstGeom prst="rect">
              <a:avLst/>
            </a:prstGeom>
            <a:solidFill>
              <a:schemeClr val="accent1"/>
            </a:solidFill>
            <a:ln w="9525" algn="ctr">
              <a:solidFill>
                <a:schemeClr val="tx1"/>
              </a:solidFill>
              <a:round/>
              <a:headEnd/>
              <a:tailEnd/>
            </a:ln>
          </p:spPr>
          <p:txBody>
            <a:bodyPr/>
            <a:lstStyle/>
            <a:p>
              <a:pPr eaLnBrk="0" hangingPunct="0"/>
              <a:endParaRPr lang="en-US">
                <a:latin typeface="Arial" pitchFamily="34" charset="0"/>
                <a:cs typeface="Arial" pitchFamily="34" charset="0"/>
              </a:endParaRPr>
            </a:p>
          </p:txBody>
        </p:sp>
        <p:sp>
          <p:nvSpPr>
            <p:cNvPr id="44047" name="TextBox 23"/>
            <p:cNvSpPr txBox="1">
              <a:spLocks noChangeArrowheads="1"/>
            </p:cNvSpPr>
            <p:nvPr/>
          </p:nvSpPr>
          <p:spPr bwMode="auto">
            <a:xfrm>
              <a:off x="5010115" y="1270659"/>
              <a:ext cx="394213" cy="3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cs typeface="Arial" pitchFamily="34" charset="0"/>
                </a:rPr>
                <a:t>IN</a:t>
              </a:r>
            </a:p>
          </p:txBody>
        </p:sp>
        <p:sp>
          <p:nvSpPr>
            <p:cNvPr id="44048" name="TextBox 24"/>
            <p:cNvSpPr txBox="1">
              <a:spLocks noChangeArrowheads="1"/>
            </p:cNvSpPr>
            <p:nvPr/>
          </p:nvSpPr>
          <p:spPr bwMode="auto">
            <a:xfrm>
              <a:off x="5529610" y="1631733"/>
              <a:ext cx="1074371" cy="1201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cs typeface="Arial" pitchFamily="34" charset="0"/>
                </a:rPr>
                <a:t>PLC</a:t>
              </a:r>
            </a:p>
            <a:p>
              <a:r>
                <a:rPr lang="en-US" sz="1800" b="1">
                  <a:latin typeface="Arial" pitchFamily="34" charset="0"/>
                  <a:cs typeface="Arial" pitchFamily="34" charset="0"/>
                </a:rPr>
                <a:t>Analog</a:t>
              </a:r>
            </a:p>
            <a:p>
              <a:r>
                <a:rPr lang="en-US" sz="1800" b="1">
                  <a:latin typeface="Arial" pitchFamily="34" charset="0"/>
                  <a:cs typeface="Arial" pitchFamily="34" charset="0"/>
                </a:rPr>
                <a:t>Input</a:t>
              </a:r>
            </a:p>
            <a:p>
              <a:r>
                <a:rPr lang="en-US" sz="1800" b="1">
                  <a:latin typeface="Arial" pitchFamily="34" charset="0"/>
                  <a:cs typeface="Arial" pitchFamily="34" charset="0"/>
                </a:rPr>
                <a:t>Module</a:t>
              </a:r>
            </a:p>
          </p:txBody>
        </p:sp>
        <p:sp>
          <p:nvSpPr>
            <p:cNvPr id="44049" name="TextBox 25"/>
            <p:cNvSpPr txBox="1">
              <a:spLocks noChangeArrowheads="1"/>
            </p:cNvSpPr>
            <p:nvPr/>
          </p:nvSpPr>
          <p:spPr bwMode="auto">
            <a:xfrm>
              <a:off x="5377494" y="2758123"/>
              <a:ext cx="199953" cy="3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sz="1400" b="1">
                <a:latin typeface="Arial" pitchFamily="34" charset="0"/>
                <a:cs typeface="Arial" pitchFamily="34" charset="0"/>
              </a:endParaRPr>
            </a:p>
          </p:txBody>
        </p:sp>
      </p:grpSp>
      <p:sp>
        <p:nvSpPr>
          <p:cNvPr id="44041" name="TextBox 28"/>
          <p:cNvSpPr txBox="1">
            <a:spLocks noChangeArrowheads="1"/>
          </p:cNvSpPr>
          <p:nvPr/>
        </p:nvSpPr>
        <p:spPr bwMode="auto">
          <a:xfrm>
            <a:off x="2522566" y="4999038"/>
            <a:ext cx="835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cs typeface="Arial" pitchFamily="34" charset="0"/>
              </a:rPr>
              <a:t>Tank</a:t>
            </a:r>
          </a:p>
        </p:txBody>
      </p:sp>
      <p:cxnSp>
        <p:nvCxnSpPr>
          <p:cNvPr id="44042" name="Straight Arrow Connector 30"/>
          <p:cNvCxnSpPr>
            <a:cxnSpLocks noChangeShapeType="1"/>
          </p:cNvCxnSpPr>
          <p:nvPr/>
        </p:nvCxnSpPr>
        <p:spPr bwMode="auto">
          <a:xfrm>
            <a:off x="3293605" y="4276725"/>
            <a:ext cx="596602" cy="177800"/>
          </a:xfrm>
          <a:prstGeom prst="straightConnector1">
            <a:avLst/>
          </a:prstGeom>
          <a:noFill/>
          <a:ln w="9525" algn="ctr">
            <a:solidFill>
              <a:schemeClr val="tx1"/>
            </a:solidFill>
            <a:round/>
            <a:headEnd/>
            <a:tailEnd type="arrow" w="med" len="med"/>
          </a:ln>
        </p:spPr>
      </p:cxnSp>
      <p:sp>
        <p:nvSpPr>
          <p:cNvPr id="44043" name="TextBox 31"/>
          <p:cNvSpPr txBox="1">
            <a:spLocks noChangeArrowheads="1"/>
          </p:cNvSpPr>
          <p:nvPr/>
        </p:nvSpPr>
        <p:spPr bwMode="auto">
          <a:xfrm>
            <a:off x="1445162" y="4044950"/>
            <a:ext cx="2154806"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a:latin typeface="Arial" pitchFamily="34" charset="0"/>
                <a:cs typeface="Arial" pitchFamily="34" charset="0"/>
              </a:rPr>
              <a:t>Level Transmitter</a:t>
            </a:r>
          </a:p>
        </p:txBody>
      </p:sp>
      <p:sp>
        <p:nvSpPr>
          <p:cNvPr id="44044" name="TextBox 33"/>
          <p:cNvSpPr txBox="1">
            <a:spLocks noChangeArrowheads="1"/>
          </p:cNvSpPr>
          <p:nvPr/>
        </p:nvSpPr>
        <p:spPr bwMode="auto">
          <a:xfrm>
            <a:off x="228600" y="762000"/>
            <a:ext cx="8544539"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algn="just">
              <a:buFont typeface="Arial" pitchFamily="34" charset="0"/>
              <a:buChar char="•"/>
            </a:pPr>
            <a:r>
              <a:rPr lang="en-US" dirty="0">
                <a:latin typeface="Arial" pitchFamily="34" charset="0"/>
                <a:cs typeface="Arial" pitchFamily="34" charset="0"/>
              </a:rPr>
              <a:t>An analog input is an input signal that has a </a:t>
            </a:r>
            <a:r>
              <a:rPr lang="en-US" dirty="0" smtClean="0">
                <a:latin typeface="Arial" pitchFamily="34" charset="0"/>
                <a:cs typeface="Arial" pitchFamily="34" charset="0"/>
              </a:rPr>
              <a:t>continuous signal</a:t>
            </a:r>
            <a:r>
              <a:rPr lang="en-US" dirty="0">
                <a:latin typeface="Arial" pitchFamily="34" charset="0"/>
                <a:cs typeface="Arial" pitchFamily="34" charset="0"/>
              </a:rPr>
              <a:t>. Typical inputs may vary from 0 to 20mA, 4 to </a:t>
            </a:r>
            <a:r>
              <a:rPr lang="en-US" dirty="0" smtClean="0">
                <a:latin typeface="Arial" pitchFamily="34" charset="0"/>
                <a:cs typeface="Arial" pitchFamily="34" charset="0"/>
              </a:rPr>
              <a:t>20mA or </a:t>
            </a:r>
            <a:r>
              <a:rPr lang="en-US" dirty="0">
                <a:latin typeface="Arial" pitchFamily="34" charset="0"/>
                <a:cs typeface="Arial" pitchFamily="34" charset="0"/>
              </a:rPr>
              <a:t>0 to10V. </a:t>
            </a:r>
            <a:endParaRPr lang="en-US" dirty="0" smtClean="0">
              <a:latin typeface="Arial" pitchFamily="34" charset="0"/>
              <a:cs typeface="Arial" pitchFamily="34" charset="0"/>
            </a:endParaRPr>
          </a:p>
          <a:p>
            <a:pPr algn="just"/>
            <a:endParaRPr lang="en-US" dirty="0" smtClean="0">
              <a:latin typeface="Arial" pitchFamily="34" charset="0"/>
              <a:cs typeface="Arial" pitchFamily="34" charset="0"/>
            </a:endParaRPr>
          </a:p>
          <a:p>
            <a:pPr marL="342900" indent="-342900" algn="just">
              <a:buFont typeface="Arial" pitchFamily="34" charset="0"/>
              <a:buChar char="•"/>
            </a:pPr>
            <a:r>
              <a:rPr lang="en-US" dirty="0" smtClean="0">
                <a:latin typeface="Arial" pitchFamily="34" charset="0"/>
                <a:cs typeface="Arial" pitchFamily="34" charset="0"/>
              </a:rPr>
              <a:t>Below</a:t>
            </a:r>
            <a:r>
              <a:rPr lang="en-US" dirty="0">
                <a:latin typeface="Arial" pitchFamily="34" charset="0"/>
                <a:cs typeface="Arial" pitchFamily="34" charset="0"/>
              </a:rPr>
              <a:t>, a level transmitter monitors the level of </a:t>
            </a:r>
            <a:r>
              <a:rPr lang="en-US" dirty="0" smtClean="0">
                <a:latin typeface="Arial" pitchFamily="34" charset="0"/>
                <a:cs typeface="Arial" pitchFamily="34" charset="0"/>
              </a:rPr>
              <a:t>liquid </a:t>
            </a:r>
            <a:r>
              <a:rPr lang="en-US" dirty="0">
                <a:latin typeface="Arial" pitchFamily="34" charset="0"/>
                <a:cs typeface="Arial" pitchFamily="34" charset="0"/>
              </a:rPr>
              <a:t>in the tank. Depending on the level </a:t>
            </a:r>
            <a:r>
              <a:rPr lang="en-US" dirty="0" err="1">
                <a:latin typeface="Arial" pitchFamily="34" charset="0"/>
                <a:cs typeface="Arial" pitchFamily="34" charset="0"/>
              </a:rPr>
              <a:t>Tx</a:t>
            </a:r>
            <a:r>
              <a:rPr lang="en-US" dirty="0">
                <a:latin typeface="Arial" pitchFamily="34" charset="0"/>
                <a:cs typeface="Arial" pitchFamily="34" charset="0"/>
              </a:rPr>
              <a:t>, the signal to </a:t>
            </a:r>
            <a:r>
              <a:rPr lang="en-US" dirty="0" smtClean="0">
                <a:latin typeface="Arial" pitchFamily="34" charset="0"/>
                <a:cs typeface="Arial" pitchFamily="34" charset="0"/>
              </a:rPr>
              <a:t>the PLC </a:t>
            </a:r>
            <a:r>
              <a:rPr lang="en-US" dirty="0">
                <a:latin typeface="Arial" pitchFamily="34" charset="0"/>
                <a:cs typeface="Arial" pitchFamily="34" charset="0"/>
              </a:rPr>
              <a:t>can either increase or decrease as the level </a:t>
            </a:r>
            <a:r>
              <a:rPr lang="en-US" dirty="0" smtClean="0">
                <a:latin typeface="Arial" pitchFamily="34" charset="0"/>
                <a:cs typeface="Arial" pitchFamily="34" charset="0"/>
              </a:rPr>
              <a:t>increases or </a:t>
            </a:r>
            <a:r>
              <a:rPr lang="en-US" dirty="0">
                <a:latin typeface="Arial" pitchFamily="34" charset="0"/>
                <a:cs typeface="Arial" pitchFamily="34" charset="0"/>
              </a:rPr>
              <a:t>decreases.</a:t>
            </a:r>
          </a:p>
        </p:txBody>
      </p:sp>
      <p:sp>
        <p:nvSpPr>
          <p:cNvPr id="44045" name="TextBox 34"/>
          <p:cNvSpPr txBox="1">
            <a:spLocks noChangeArrowheads="1"/>
          </p:cNvSpPr>
          <p:nvPr/>
        </p:nvSpPr>
        <p:spPr bwMode="auto">
          <a:xfrm>
            <a:off x="3298906" y="151111"/>
            <a:ext cx="20617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dirty="0">
                <a:latin typeface="Arial" pitchFamily="34" charset="0"/>
                <a:cs typeface="Arial" pitchFamily="34" charset="0"/>
              </a:rPr>
              <a:t>Analog Input</a:t>
            </a:r>
          </a:p>
        </p:txBody>
      </p:sp>
    </p:spTree>
    <p:extLst>
      <p:ext uri="{BB962C8B-B14F-4D97-AF65-F5344CB8AC3E}">
        <p14:creationId xmlns:p14="http://schemas.microsoft.com/office/powerpoint/2010/main" val="2744217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4D7C398-D500-448E-A3D5-523DB1A3BF06}" type="slidenum">
              <a:rPr lang="en-US" sz="1400" smtClean="0"/>
              <a:pPr/>
              <a:t>29</a:t>
            </a:fld>
            <a:endParaRPr lang="en-US" sz="1400" smtClean="0"/>
          </a:p>
        </p:txBody>
      </p:sp>
      <p:sp>
        <p:nvSpPr>
          <p:cNvPr id="45059" name="Rectangle 13"/>
          <p:cNvSpPr>
            <a:spLocks noChangeArrowheads="1"/>
          </p:cNvSpPr>
          <p:nvPr/>
        </p:nvSpPr>
        <p:spPr bwMode="auto">
          <a:xfrm>
            <a:off x="3383192" y="4068762"/>
            <a:ext cx="1056882" cy="1951038"/>
          </a:xfrm>
          <a:prstGeom prst="rect">
            <a:avLst/>
          </a:prstGeom>
          <a:solidFill>
            <a:schemeClr val="accent1"/>
          </a:solidFill>
          <a:ln w="9525" algn="ctr">
            <a:solidFill>
              <a:schemeClr val="tx1"/>
            </a:solidFill>
            <a:round/>
            <a:headEnd/>
            <a:tailEnd/>
          </a:ln>
        </p:spPr>
        <p:txBody>
          <a:bodyPr/>
          <a:lstStyle/>
          <a:p>
            <a:pPr eaLnBrk="0" hangingPunct="0"/>
            <a:endParaRPr lang="en-US">
              <a:latin typeface="Arial" pitchFamily="34" charset="0"/>
              <a:cs typeface="Arial" pitchFamily="34" charset="0"/>
            </a:endParaRPr>
          </a:p>
        </p:txBody>
      </p:sp>
      <p:cxnSp>
        <p:nvCxnSpPr>
          <p:cNvPr id="45060" name="Straight Connector 15"/>
          <p:cNvCxnSpPr>
            <a:cxnSpLocks noChangeShapeType="1"/>
          </p:cNvCxnSpPr>
          <p:nvPr/>
        </p:nvCxnSpPr>
        <p:spPr bwMode="auto">
          <a:xfrm>
            <a:off x="4440074" y="4248151"/>
            <a:ext cx="1133105" cy="1587"/>
          </a:xfrm>
          <a:prstGeom prst="line">
            <a:avLst/>
          </a:prstGeom>
          <a:noFill/>
          <a:ln w="9525" algn="ctr">
            <a:solidFill>
              <a:schemeClr val="tx1"/>
            </a:solidFill>
            <a:round/>
            <a:headEnd/>
            <a:tailEnd/>
          </a:ln>
        </p:spPr>
      </p:cxnSp>
      <p:sp>
        <p:nvSpPr>
          <p:cNvPr id="45061" name="TextBox 17"/>
          <p:cNvSpPr txBox="1">
            <a:spLocks noChangeArrowheads="1"/>
          </p:cNvSpPr>
          <p:nvPr/>
        </p:nvSpPr>
        <p:spPr bwMode="auto">
          <a:xfrm>
            <a:off x="4440073" y="3914776"/>
            <a:ext cx="5629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cs typeface="Arial" pitchFamily="34" charset="0"/>
              </a:rPr>
              <a:t>OUT</a:t>
            </a:r>
          </a:p>
        </p:txBody>
      </p:sp>
      <p:sp>
        <p:nvSpPr>
          <p:cNvPr id="45062" name="TextBox 18"/>
          <p:cNvSpPr txBox="1">
            <a:spLocks noChangeArrowheads="1"/>
          </p:cNvSpPr>
          <p:nvPr/>
        </p:nvSpPr>
        <p:spPr bwMode="auto">
          <a:xfrm>
            <a:off x="3523914" y="4248151"/>
            <a:ext cx="992579"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cs typeface="Arial" pitchFamily="34" charset="0"/>
              </a:rPr>
              <a:t>PLC</a:t>
            </a:r>
          </a:p>
          <a:p>
            <a:endParaRPr lang="en-US" sz="1800" b="1">
              <a:latin typeface="Arial" pitchFamily="34" charset="0"/>
              <a:cs typeface="Arial" pitchFamily="34" charset="0"/>
            </a:endParaRPr>
          </a:p>
          <a:p>
            <a:r>
              <a:rPr lang="en-US" sz="1800" b="1">
                <a:latin typeface="Arial" pitchFamily="34" charset="0"/>
                <a:cs typeface="Arial" pitchFamily="34" charset="0"/>
              </a:rPr>
              <a:t>Digital </a:t>
            </a:r>
          </a:p>
          <a:p>
            <a:r>
              <a:rPr lang="en-US" sz="1800" b="1">
                <a:latin typeface="Arial" pitchFamily="34" charset="0"/>
                <a:cs typeface="Arial" pitchFamily="34" charset="0"/>
              </a:rPr>
              <a:t>Output</a:t>
            </a:r>
          </a:p>
          <a:p>
            <a:r>
              <a:rPr lang="en-US" sz="1800" b="1">
                <a:latin typeface="Arial" pitchFamily="34" charset="0"/>
                <a:cs typeface="Arial" pitchFamily="34" charset="0"/>
              </a:rPr>
              <a:t>Module</a:t>
            </a:r>
          </a:p>
        </p:txBody>
      </p:sp>
      <p:sp>
        <p:nvSpPr>
          <p:cNvPr id="45063" name="Oval 21"/>
          <p:cNvSpPr>
            <a:spLocks noChangeArrowheads="1"/>
          </p:cNvSpPr>
          <p:nvPr/>
        </p:nvSpPr>
        <p:spPr bwMode="auto">
          <a:xfrm>
            <a:off x="5573179" y="4068762"/>
            <a:ext cx="323954" cy="390525"/>
          </a:xfrm>
          <a:prstGeom prst="ellipse">
            <a:avLst/>
          </a:prstGeom>
          <a:solidFill>
            <a:srgbClr val="FFFFFF"/>
          </a:solidFill>
          <a:ln w="9525" algn="ctr">
            <a:solidFill>
              <a:schemeClr val="tx1"/>
            </a:solidFill>
            <a:round/>
            <a:headEnd/>
            <a:tailEnd/>
          </a:ln>
        </p:spPr>
        <p:txBody>
          <a:bodyPr/>
          <a:lstStyle/>
          <a:p>
            <a:pPr eaLnBrk="0" hangingPunct="0"/>
            <a:endParaRPr lang="en-US"/>
          </a:p>
        </p:txBody>
      </p:sp>
      <p:cxnSp>
        <p:nvCxnSpPr>
          <p:cNvPr id="45064" name="Straight Connector 23"/>
          <p:cNvCxnSpPr>
            <a:cxnSpLocks noChangeShapeType="1"/>
            <a:stCxn id="45063" idx="7"/>
          </p:cNvCxnSpPr>
          <p:nvPr/>
        </p:nvCxnSpPr>
        <p:spPr bwMode="auto">
          <a:xfrm rot="5400000" flipH="1" flipV="1">
            <a:off x="5845104" y="4073884"/>
            <a:ext cx="57150" cy="46907"/>
          </a:xfrm>
          <a:prstGeom prst="line">
            <a:avLst/>
          </a:prstGeom>
          <a:noFill/>
          <a:ln w="9525" algn="ctr">
            <a:solidFill>
              <a:schemeClr val="tx1"/>
            </a:solidFill>
            <a:round/>
            <a:headEnd/>
            <a:tailEnd/>
          </a:ln>
        </p:spPr>
      </p:cxnSp>
      <p:cxnSp>
        <p:nvCxnSpPr>
          <p:cNvPr id="45065" name="Straight Connector 25"/>
          <p:cNvCxnSpPr>
            <a:cxnSpLocks noChangeShapeType="1"/>
            <a:endCxn id="45063" idx="3"/>
          </p:cNvCxnSpPr>
          <p:nvPr/>
        </p:nvCxnSpPr>
        <p:spPr bwMode="auto">
          <a:xfrm rot="5400000" flipH="1" flipV="1">
            <a:off x="5568057" y="4407259"/>
            <a:ext cx="57150" cy="46907"/>
          </a:xfrm>
          <a:prstGeom prst="line">
            <a:avLst/>
          </a:prstGeom>
          <a:noFill/>
          <a:ln w="9525" algn="ctr">
            <a:solidFill>
              <a:schemeClr val="tx1"/>
            </a:solidFill>
            <a:round/>
            <a:headEnd/>
            <a:tailEnd/>
          </a:ln>
        </p:spPr>
      </p:cxnSp>
      <p:cxnSp>
        <p:nvCxnSpPr>
          <p:cNvPr id="45066" name="Straight Connector 28"/>
          <p:cNvCxnSpPr>
            <a:cxnSpLocks noChangeShapeType="1"/>
            <a:stCxn id="45063" idx="1"/>
          </p:cNvCxnSpPr>
          <p:nvPr/>
        </p:nvCxnSpPr>
        <p:spPr bwMode="auto">
          <a:xfrm rot="16200000" flipV="1">
            <a:off x="5568057" y="4073884"/>
            <a:ext cx="57150" cy="46907"/>
          </a:xfrm>
          <a:prstGeom prst="line">
            <a:avLst/>
          </a:prstGeom>
          <a:noFill/>
          <a:ln w="9525" algn="ctr">
            <a:solidFill>
              <a:schemeClr val="tx1"/>
            </a:solidFill>
            <a:round/>
            <a:headEnd/>
            <a:tailEnd/>
          </a:ln>
        </p:spPr>
      </p:cxnSp>
      <p:cxnSp>
        <p:nvCxnSpPr>
          <p:cNvPr id="45067" name="Straight Connector 30"/>
          <p:cNvCxnSpPr>
            <a:cxnSpLocks noChangeShapeType="1"/>
            <a:stCxn id="45063" idx="5"/>
          </p:cNvCxnSpPr>
          <p:nvPr/>
        </p:nvCxnSpPr>
        <p:spPr bwMode="auto">
          <a:xfrm rot="5400000">
            <a:off x="5820917" y="4429979"/>
            <a:ext cx="57150" cy="1466"/>
          </a:xfrm>
          <a:prstGeom prst="line">
            <a:avLst/>
          </a:prstGeom>
          <a:noFill/>
          <a:ln w="9525" algn="ctr">
            <a:solidFill>
              <a:schemeClr val="tx1"/>
            </a:solidFill>
            <a:round/>
            <a:headEnd/>
            <a:tailEnd/>
          </a:ln>
        </p:spPr>
      </p:cxnSp>
      <p:cxnSp>
        <p:nvCxnSpPr>
          <p:cNvPr id="45068" name="Straight Connector 32"/>
          <p:cNvCxnSpPr>
            <a:cxnSpLocks noChangeShapeType="1"/>
            <a:stCxn id="45063" idx="6"/>
          </p:cNvCxnSpPr>
          <p:nvPr/>
        </p:nvCxnSpPr>
        <p:spPr bwMode="auto">
          <a:xfrm>
            <a:off x="5897134" y="4264026"/>
            <a:ext cx="493992" cy="1587"/>
          </a:xfrm>
          <a:prstGeom prst="line">
            <a:avLst/>
          </a:prstGeom>
          <a:noFill/>
          <a:ln w="9525" algn="ctr">
            <a:solidFill>
              <a:schemeClr val="tx1"/>
            </a:solidFill>
            <a:round/>
            <a:headEnd/>
            <a:tailEnd/>
          </a:ln>
        </p:spPr>
      </p:cxnSp>
      <p:sp>
        <p:nvSpPr>
          <p:cNvPr id="45069" name="TextBox 34"/>
          <p:cNvSpPr txBox="1">
            <a:spLocks noChangeArrowheads="1"/>
          </p:cNvSpPr>
          <p:nvPr/>
        </p:nvSpPr>
        <p:spPr bwMode="auto">
          <a:xfrm>
            <a:off x="5407538" y="4459287"/>
            <a:ext cx="8258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a:latin typeface="Arial" pitchFamily="34" charset="0"/>
                <a:cs typeface="Arial" pitchFamily="34" charset="0"/>
              </a:rPr>
              <a:t>Lamp</a:t>
            </a:r>
          </a:p>
        </p:txBody>
      </p:sp>
      <p:sp>
        <p:nvSpPr>
          <p:cNvPr id="45070" name="TextBox 35"/>
          <p:cNvSpPr txBox="1">
            <a:spLocks noChangeArrowheads="1"/>
          </p:cNvSpPr>
          <p:nvPr/>
        </p:nvSpPr>
        <p:spPr bwMode="auto">
          <a:xfrm>
            <a:off x="179568" y="1085364"/>
            <a:ext cx="852101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algn="just">
              <a:buFont typeface="Arial" pitchFamily="34" charset="0"/>
              <a:buChar char="•"/>
            </a:pPr>
            <a:r>
              <a:rPr lang="en-US" dirty="0">
                <a:latin typeface="Arial" pitchFamily="34" charset="0"/>
                <a:cs typeface="Arial" pitchFamily="34" charset="0"/>
              </a:rPr>
              <a:t>A discrete output is </a:t>
            </a:r>
            <a:r>
              <a:rPr lang="en-US" dirty="0" smtClean="0">
                <a:latin typeface="Arial" pitchFamily="34" charset="0"/>
                <a:cs typeface="Arial" pitchFamily="34" charset="0"/>
              </a:rPr>
              <a:t>either </a:t>
            </a:r>
            <a:r>
              <a:rPr lang="en-US" dirty="0">
                <a:latin typeface="Arial" pitchFamily="34" charset="0"/>
                <a:cs typeface="Arial" pitchFamily="34" charset="0"/>
              </a:rPr>
              <a:t>in </a:t>
            </a:r>
            <a:r>
              <a:rPr lang="en-US" dirty="0" smtClean="0">
                <a:latin typeface="Arial" pitchFamily="34" charset="0"/>
                <a:cs typeface="Arial" pitchFamily="34" charset="0"/>
              </a:rPr>
              <a:t>ON </a:t>
            </a:r>
            <a:r>
              <a:rPr lang="en-US" dirty="0">
                <a:latin typeface="Arial" pitchFamily="34" charset="0"/>
                <a:cs typeface="Arial" pitchFamily="34" charset="0"/>
              </a:rPr>
              <a:t>or OFF condition. </a:t>
            </a:r>
            <a:endParaRPr lang="en-US" dirty="0" smtClean="0">
              <a:latin typeface="Arial" pitchFamily="34" charset="0"/>
              <a:cs typeface="Arial" pitchFamily="34" charset="0"/>
            </a:endParaRPr>
          </a:p>
          <a:p>
            <a:pPr marL="342900" indent="-342900" algn="just">
              <a:buFont typeface="Arial" pitchFamily="34" charset="0"/>
              <a:buChar char="•"/>
            </a:pPr>
            <a:r>
              <a:rPr lang="en-US" dirty="0" smtClean="0">
                <a:latin typeface="Arial" pitchFamily="34" charset="0"/>
                <a:cs typeface="Arial" pitchFamily="34" charset="0"/>
              </a:rPr>
              <a:t>Solenoids</a:t>
            </a:r>
            <a:r>
              <a:rPr lang="en-US" dirty="0">
                <a:latin typeface="Arial" pitchFamily="34" charset="0"/>
                <a:cs typeface="Arial" pitchFamily="34" charset="0"/>
              </a:rPr>
              <a:t>, </a:t>
            </a:r>
            <a:r>
              <a:rPr lang="en-US" dirty="0" smtClean="0">
                <a:latin typeface="Arial" pitchFamily="34" charset="0"/>
                <a:cs typeface="Arial" pitchFamily="34" charset="0"/>
              </a:rPr>
              <a:t>contactors </a:t>
            </a:r>
            <a:r>
              <a:rPr lang="en-US" dirty="0">
                <a:latin typeface="Arial" pitchFamily="34" charset="0"/>
                <a:cs typeface="Arial" pitchFamily="34" charset="0"/>
              </a:rPr>
              <a:t>coils, lamps are example of devices connected to the </a:t>
            </a:r>
          </a:p>
          <a:p>
            <a:pPr marL="342900" indent="-342900" algn="just">
              <a:buFont typeface="Arial" pitchFamily="34" charset="0"/>
              <a:buChar char="•"/>
            </a:pPr>
            <a:r>
              <a:rPr lang="en-US" dirty="0">
                <a:latin typeface="Arial" pitchFamily="34" charset="0"/>
                <a:cs typeface="Arial" pitchFamily="34" charset="0"/>
              </a:rPr>
              <a:t>Discrete or digital outputs. Below, the lamp can be turned ON or OFF by the PLC output it is connected to.</a:t>
            </a:r>
          </a:p>
        </p:txBody>
      </p:sp>
      <p:sp>
        <p:nvSpPr>
          <p:cNvPr id="45071" name="TextBox 36"/>
          <p:cNvSpPr txBox="1">
            <a:spLocks noChangeArrowheads="1"/>
          </p:cNvSpPr>
          <p:nvPr/>
        </p:nvSpPr>
        <p:spPr bwMode="auto">
          <a:xfrm>
            <a:off x="3350050" y="95548"/>
            <a:ext cx="20505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dirty="0">
                <a:latin typeface="Arial" pitchFamily="34" charset="0"/>
                <a:cs typeface="Arial" pitchFamily="34" charset="0"/>
              </a:rPr>
              <a:t>Digital Output</a:t>
            </a:r>
          </a:p>
        </p:txBody>
      </p:sp>
    </p:spTree>
    <p:extLst>
      <p:ext uri="{BB962C8B-B14F-4D97-AF65-F5344CB8AC3E}">
        <p14:creationId xmlns:p14="http://schemas.microsoft.com/office/powerpoint/2010/main" val="2251360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228600"/>
            <a:ext cx="7793037" cy="1455738"/>
          </a:xfrm>
        </p:spPr>
        <p:txBody>
          <a:bodyPr/>
          <a:lstStyle/>
          <a:p>
            <a:pPr algn="ctr" eaLnBrk="1" hangingPunct="1"/>
            <a:r>
              <a:rPr lang="en-US" dirty="0" smtClean="0"/>
              <a:t>Definition of PLC</a:t>
            </a:r>
            <a:br>
              <a:rPr lang="en-US" dirty="0" smtClean="0"/>
            </a:br>
            <a:endParaRPr lang="en-US" dirty="0" smtClean="0"/>
          </a:p>
        </p:txBody>
      </p:sp>
      <p:sp>
        <p:nvSpPr>
          <p:cNvPr id="5123" name="Rectangle 3"/>
          <p:cNvSpPr>
            <a:spLocks noGrp="1" noChangeArrowheads="1"/>
          </p:cNvSpPr>
          <p:nvPr>
            <p:ph idx="1"/>
          </p:nvPr>
        </p:nvSpPr>
        <p:spPr>
          <a:xfrm>
            <a:off x="457200" y="1905000"/>
            <a:ext cx="8001000" cy="4038600"/>
          </a:xfrm>
        </p:spPr>
        <p:txBody>
          <a:bodyPr/>
          <a:lstStyle/>
          <a:p>
            <a:pPr algn="just" eaLnBrk="1" hangingPunct="1">
              <a:buFont typeface="Wingdings" pitchFamily="2" charset="2"/>
              <a:buChar char="v"/>
            </a:pPr>
            <a:r>
              <a:rPr lang="en-US" sz="2400" dirty="0" smtClean="0"/>
              <a:t>Programmable Logic Controllers are solid state devices that can be programmed to performed sequential and discrete state operation on external equipment</a:t>
            </a:r>
            <a:endParaRPr lang="en-US" sz="2400" dirty="0" smtClean="0">
              <a:latin typeface="Times New Roman" pitchFamily="18" charset="0"/>
              <a:cs typeface="Times New Roman" pitchFamily="18" charset="0"/>
              <a:sym typeface="Symbol" pitchFamily="18" charset="2"/>
            </a:endParaRPr>
          </a:p>
          <a:p>
            <a:pPr algn="just" eaLnBrk="1" hangingPunct="1">
              <a:buFont typeface="Wingdings" pitchFamily="2" charset="2"/>
              <a:buChar char="v"/>
            </a:pPr>
            <a:endParaRPr lang="en-US" sz="2400" dirty="0" smtClean="0"/>
          </a:p>
          <a:p>
            <a:pPr algn="just" eaLnBrk="1" hangingPunct="1">
              <a:buFont typeface="Wingdings" pitchFamily="2" charset="2"/>
              <a:buChar char="v"/>
            </a:pPr>
            <a:r>
              <a:rPr lang="en-US" sz="2400" dirty="0" smtClean="0"/>
              <a:t>They are designed to perform the logic functions previously accomplished by electromechanical relays, drum switches, mechanical and electronic timers and counters, standalone digital PID controllers etc. </a:t>
            </a:r>
          </a:p>
          <a:p>
            <a:pPr algn="just" eaLnBrk="1" hangingPunct="1">
              <a:buFont typeface="Wingdings" pitchFamily="2" charset="2"/>
              <a:buNone/>
            </a:pPr>
            <a:endParaRPr lang="en-US" sz="4400" b="1" dirty="0" smtClean="0"/>
          </a:p>
        </p:txBody>
      </p:sp>
      <p:sp>
        <p:nvSpPr>
          <p:cNvPr id="51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879FAB43-B16C-4B3A-ABEE-134312C18293}" type="slidenum">
              <a:rPr lang="en-US" sz="1400" smtClean="0"/>
              <a:pPr eaLnBrk="1" hangingPunct="1"/>
              <a:t>3</a:t>
            </a:fld>
            <a:endParaRPr lang="en-US" sz="1400" smtClean="0"/>
          </a:p>
        </p:txBody>
      </p:sp>
    </p:spTree>
    <p:extLst>
      <p:ext uri="{BB962C8B-B14F-4D97-AF65-F5344CB8AC3E}">
        <p14:creationId xmlns:p14="http://schemas.microsoft.com/office/powerpoint/2010/main" val="1716197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61348D3-7BE8-4699-9710-F79071408CE6}" type="slidenum">
              <a:rPr lang="en-US" sz="1400" smtClean="0"/>
              <a:pPr/>
              <a:t>30</a:t>
            </a:fld>
            <a:endParaRPr lang="en-US" sz="1400" smtClean="0"/>
          </a:p>
        </p:txBody>
      </p:sp>
      <p:sp>
        <p:nvSpPr>
          <p:cNvPr id="46083" name="Rectangle 13"/>
          <p:cNvSpPr>
            <a:spLocks noChangeArrowheads="1"/>
          </p:cNvSpPr>
          <p:nvPr/>
        </p:nvSpPr>
        <p:spPr bwMode="auto">
          <a:xfrm>
            <a:off x="1752600" y="3687762"/>
            <a:ext cx="1056882" cy="1951038"/>
          </a:xfrm>
          <a:prstGeom prst="rect">
            <a:avLst/>
          </a:prstGeom>
          <a:solidFill>
            <a:schemeClr val="accent1"/>
          </a:solidFill>
          <a:ln w="9525" algn="ctr">
            <a:solidFill>
              <a:schemeClr val="tx1"/>
            </a:solidFill>
            <a:round/>
            <a:headEnd/>
            <a:tailEnd/>
          </a:ln>
        </p:spPr>
        <p:txBody>
          <a:bodyPr/>
          <a:lstStyle/>
          <a:p>
            <a:pPr eaLnBrk="0" hangingPunct="0"/>
            <a:endParaRPr lang="en-US">
              <a:latin typeface="Arial" pitchFamily="34" charset="0"/>
              <a:cs typeface="Arial" pitchFamily="34" charset="0"/>
            </a:endParaRPr>
          </a:p>
        </p:txBody>
      </p:sp>
      <p:cxnSp>
        <p:nvCxnSpPr>
          <p:cNvPr id="46084" name="Straight Connector 15"/>
          <p:cNvCxnSpPr>
            <a:cxnSpLocks noChangeShapeType="1"/>
          </p:cNvCxnSpPr>
          <p:nvPr/>
        </p:nvCxnSpPr>
        <p:spPr bwMode="auto">
          <a:xfrm>
            <a:off x="2809482" y="3867151"/>
            <a:ext cx="1133105" cy="1587"/>
          </a:xfrm>
          <a:prstGeom prst="line">
            <a:avLst/>
          </a:prstGeom>
          <a:noFill/>
          <a:ln w="9525" algn="ctr">
            <a:solidFill>
              <a:schemeClr val="tx1"/>
            </a:solidFill>
            <a:round/>
            <a:headEnd/>
            <a:tailEnd/>
          </a:ln>
        </p:spPr>
      </p:cxnSp>
      <p:sp>
        <p:nvSpPr>
          <p:cNvPr id="46085" name="TextBox 17"/>
          <p:cNvSpPr txBox="1">
            <a:spLocks noChangeArrowheads="1"/>
          </p:cNvSpPr>
          <p:nvPr/>
        </p:nvSpPr>
        <p:spPr bwMode="auto">
          <a:xfrm>
            <a:off x="2809481" y="3533776"/>
            <a:ext cx="5629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cs typeface="Arial" pitchFamily="34" charset="0"/>
              </a:rPr>
              <a:t>OUT</a:t>
            </a:r>
          </a:p>
        </p:txBody>
      </p:sp>
      <p:sp>
        <p:nvSpPr>
          <p:cNvPr id="46086" name="TextBox 18"/>
          <p:cNvSpPr txBox="1">
            <a:spLocks noChangeArrowheads="1"/>
          </p:cNvSpPr>
          <p:nvPr/>
        </p:nvSpPr>
        <p:spPr bwMode="auto">
          <a:xfrm>
            <a:off x="1893322" y="3867151"/>
            <a:ext cx="992579"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cs typeface="Arial" pitchFamily="34" charset="0"/>
              </a:rPr>
              <a:t>PLC</a:t>
            </a:r>
          </a:p>
          <a:p>
            <a:endParaRPr lang="en-US" sz="1800" b="1">
              <a:latin typeface="Arial" pitchFamily="34" charset="0"/>
              <a:cs typeface="Arial" pitchFamily="34" charset="0"/>
            </a:endParaRPr>
          </a:p>
          <a:p>
            <a:r>
              <a:rPr lang="en-US" sz="1800" b="1">
                <a:latin typeface="Arial" pitchFamily="34" charset="0"/>
                <a:cs typeface="Arial" pitchFamily="34" charset="0"/>
              </a:rPr>
              <a:t>Analog</a:t>
            </a:r>
          </a:p>
          <a:p>
            <a:r>
              <a:rPr lang="en-US" sz="1800" b="1">
                <a:latin typeface="Arial" pitchFamily="34" charset="0"/>
                <a:cs typeface="Arial" pitchFamily="34" charset="0"/>
              </a:rPr>
              <a:t>Output</a:t>
            </a:r>
          </a:p>
          <a:p>
            <a:r>
              <a:rPr lang="en-US" sz="1800" b="1">
                <a:latin typeface="Arial" pitchFamily="34" charset="0"/>
                <a:cs typeface="Arial" pitchFamily="34" charset="0"/>
              </a:rPr>
              <a:t>Module</a:t>
            </a:r>
          </a:p>
        </p:txBody>
      </p:sp>
      <p:cxnSp>
        <p:nvCxnSpPr>
          <p:cNvPr id="46087" name="Straight Connector 32"/>
          <p:cNvCxnSpPr>
            <a:cxnSpLocks noChangeShapeType="1"/>
          </p:cNvCxnSpPr>
          <p:nvPr/>
        </p:nvCxnSpPr>
        <p:spPr bwMode="auto">
          <a:xfrm>
            <a:off x="4266541" y="3883026"/>
            <a:ext cx="656703" cy="1587"/>
          </a:xfrm>
          <a:prstGeom prst="line">
            <a:avLst/>
          </a:prstGeom>
          <a:noFill/>
          <a:ln w="9525" algn="ctr">
            <a:solidFill>
              <a:schemeClr val="tx1"/>
            </a:solidFill>
            <a:round/>
            <a:headEnd/>
            <a:tailEnd/>
          </a:ln>
        </p:spPr>
      </p:cxnSp>
      <p:sp>
        <p:nvSpPr>
          <p:cNvPr id="46088" name="TextBox 35"/>
          <p:cNvSpPr txBox="1">
            <a:spLocks noChangeArrowheads="1"/>
          </p:cNvSpPr>
          <p:nvPr/>
        </p:nvSpPr>
        <p:spPr bwMode="auto">
          <a:xfrm>
            <a:off x="152400" y="914400"/>
            <a:ext cx="8839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algn="just">
              <a:buFont typeface="Arial" pitchFamily="34" charset="0"/>
              <a:buChar char="•"/>
            </a:pPr>
            <a:r>
              <a:rPr lang="en-US" dirty="0">
                <a:latin typeface="Arial" pitchFamily="34" charset="0"/>
                <a:cs typeface="Arial" pitchFamily="34" charset="0"/>
              </a:rPr>
              <a:t>An analog output is an output signal that has a </a:t>
            </a:r>
            <a:r>
              <a:rPr lang="en-US" dirty="0" smtClean="0">
                <a:latin typeface="Arial" pitchFamily="34" charset="0"/>
                <a:cs typeface="Arial" pitchFamily="34" charset="0"/>
              </a:rPr>
              <a:t>continuous signal</a:t>
            </a:r>
            <a:r>
              <a:rPr lang="en-US" dirty="0">
                <a:latin typeface="Arial" pitchFamily="34" charset="0"/>
                <a:cs typeface="Arial" pitchFamily="34" charset="0"/>
              </a:rPr>
              <a:t>. </a:t>
            </a:r>
            <a:endParaRPr lang="en-US" dirty="0" smtClean="0">
              <a:latin typeface="Arial" pitchFamily="34" charset="0"/>
              <a:cs typeface="Arial" pitchFamily="34" charset="0"/>
            </a:endParaRPr>
          </a:p>
          <a:p>
            <a:pPr algn="just"/>
            <a:endParaRPr lang="en-US" dirty="0" smtClean="0">
              <a:latin typeface="Arial" pitchFamily="34" charset="0"/>
              <a:cs typeface="Arial" pitchFamily="34" charset="0"/>
            </a:endParaRPr>
          </a:p>
          <a:p>
            <a:pPr marL="342900" indent="-342900" algn="just">
              <a:buFont typeface="Arial" pitchFamily="34" charset="0"/>
              <a:buChar char="•"/>
            </a:pPr>
            <a:r>
              <a:rPr lang="en-US" dirty="0" smtClean="0">
                <a:latin typeface="Arial" pitchFamily="34" charset="0"/>
                <a:cs typeface="Arial" pitchFamily="34" charset="0"/>
              </a:rPr>
              <a:t>Typical </a:t>
            </a:r>
            <a:r>
              <a:rPr lang="en-US" dirty="0">
                <a:latin typeface="Arial" pitchFamily="34" charset="0"/>
                <a:cs typeface="Arial" pitchFamily="34" charset="0"/>
              </a:rPr>
              <a:t>outputs may vary from 0 to 20mA, 4 to </a:t>
            </a:r>
            <a:r>
              <a:rPr lang="en-US" dirty="0" smtClean="0">
                <a:latin typeface="Arial" pitchFamily="34" charset="0"/>
                <a:cs typeface="Arial" pitchFamily="34" charset="0"/>
              </a:rPr>
              <a:t>20mA or </a:t>
            </a:r>
            <a:r>
              <a:rPr lang="en-US" dirty="0">
                <a:latin typeface="Arial" pitchFamily="34" charset="0"/>
                <a:cs typeface="Arial" pitchFamily="34" charset="0"/>
              </a:rPr>
              <a:t>0 to10V.</a:t>
            </a:r>
          </a:p>
        </p:txBody>
      </p:sp>
      <p:sp>
        <p:nvSpPr>
          <p:cNvPr id="46089" name="TextBox 36"/>
          <p:cNvSpPr txBox="1">
            <a:spLocks noChangeArrowheads="1"/>
          </p:cNvSpPr>
          <p:nvPr/>
        </p:nvSpPr>
        <p:spPr bwMode="auto">
          <a:xfrm>
            <a:off x="3157671" y="84725"/>
            <a:ext cx="21531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dirty="0">
                <a:latin typeface="Arial" pitchFamily="34" charset="0"/>
                <a:cs typeface="Arial" pitchFamily="34" charset="0"/>
              </a:rPr>
              <a:t>Analog Output</a:t>
            </a:r>
          </a:p>
        </p:txBody>
      </p:sp>
      <p:sp>
        <p:nvSpPr>
          <p:cNvPr id="17" name="Rectangle 16"/>
          <p:cNvSpPr/>
          <p:nvPr/>
        </p:nvSpPr>
        <p:spPr bwMode="auto">
          <a:xfrm>
            <a:off x="3801865" y="3687762"/>
            <a:ext cx="507186" cy="450850"/>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cxnSp>
        <p:nvCxnSpPr>
          <p:cNvPr id="46091" name="Straight Connector 20"/>
          <p:cNvCxnSpPr>
            <a:cxnSpLocks noChangeShapeType="1"/>
          </p:cNvCxnSpPr>
          <p:nvPr/>
        </p:nvCxnSpPr>
        <p:spPr bwMode="auto">
          <a:xfrm flipV="1">
            <a:off x="3801865" y="3687762"/>
            <a:ext cx="507186" cy="450850"/>
          </a:xfrm>
          <a:prstGeom prst="line">
            <a:avLst/>
          </a:prstGeom>
          <a:noFill/>
          <a:ln w="9525" algn="ctr">
            <a:solidFill>
              <a:schemeClr val="tx1"/>
            </a:solidFill>
            <a:round/>
            <a:headEnd/>
            <a:tailEnd/>
          </a:ln>
        </p:spPr>
      </p:cxnSp>
      <p:sp>
        <p:nvSpPr>
          <p:cNvPr id="46092" name="TextBox 24"/>
          <p:cNvSpPr txBox="1">
            <a:spLocks noChangeArrowheads="1"/>
          </p:cNvSpPr>
          <p:nvPr/>
        </p:nvSpPr>
        <p:spPr bwMode="auto">
          <a:xfrm>
            <a:off x="3801865" y="3687763"/>
            <a:ext cx="32542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cs typeface="Arial" pitchFamily="34" charset="0"/>
              </a:rPr>
              <a:t>E</a:t>
            </a:r>
          </a:p>
        </p:txBody>
      </p:sp>
      <p:sp>
        <p:nvSpPr>
          <p:cNvPr id="46093" name="TextBox 26"/>
          <p:cNvSpPr txBox="1">
            <a:spLocks noChangeArrowheads="1"/>
          </p:cNvSpPr>
          <p:nvPr/>
        </p:nvSpPr>
        <p:spPr bwMode="auto">
          <a:xfrm>
            <a:off x="4127284" y="3841751"/>
            <a:ext cx="4251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cs typeface="Arial" pitchFamily="34" charset="0"/>
              </a:rPr>
              <a:t>P</a:t>
            </a:r>
          </a:p>
        </p:txBody>
      </p:sp>
      <p:grpSp>
        <p:nvGrpSpPr>
          <p:cNvPr id="46094" name="Group 42"/>
          <p:cNvGrpSpPr>
            <a:grpSpLocks/>
          </p:cNvGrpSpPr>
          <p:nvPr/>
        </p:nvGrpSpPr>
        <p:grpSpPr bwMode="auto">
          <a:xfrm rot="5400000">
            <a:off x="4708137" y="3710617"/>
            <a:ext cx="430213" cy="263854"/>
            <a:chOff x="7096920" y="4487594"/>
            <a:chExt cx="303480" cy="287158"/>
          </a:xfrm>
        </p:grpSpPr>
        <p:cxnSp>
          <p:nvCxnSpPr>
            <p:cNvPr id="46111" name="Straight Connector 31"/>
            <p:cNvCxnSpPr>
              <a:cxnSpLocks noChangeShapeType="1"/>
            </p:cNvCxnSpPr>
            <p:nvPr/>
          </p:nvCxnSpPr>
          <p:spPr bwMode="auto">
            <a:xfrm>
              <a:off x="7097713" y="4487594"/>
              <a:ext cx="301893" cy="285569"/>
            </a:xfrm>
            <a:prstGeom prst="line">
              <a:avLst/>
            </a:prstGeom>
            <a:noFill/>
            <a:ln w="9525" algn="ctr">
              <a:solidFill>
                <a:schemeClr val="tx1"/>
              </a:solidFill>
              <a:round/>
              <a:headEnd/>
              <a:tailEnd/>
            </a:ln>
          </p:spPr>
        </p:cxnSp>
        <p:cxnSp>
          <p:nvCxnSpPr>
            <p:cNvPr id="46112" name="Straight Connector 37"/>
            <p:cNvCxnSpPr>
              <a:cxnSpLocks noChangeShapeType="1"/>
            </p:cNvCxnSpPr>
            <p:nvPr/>
          </p:nvCxnSpPr>
          <p:spPr bwMode="auto">
            <a:xfrm flipV="1">
              <a:off x="7097713" y="4487594"/>
              <a:ext cx="301893" cy="285569"/>
            </a:xfrm>
            <a:prstGeom prst="line">
              <a:avLst/>
            </a:prstGeom>
            <a:noFill/>
            <a:ln w="9525" algn="ctr">
              <a:solidFill>
                <a:schemeClr val="tx1"/>
              </a:solidFill>
              <a:round/>
              <a:headEnd/>
              <a:tailEnd/>
            </a:ln>
          </p:spPr>
        </p:cxnSp>
        <p:cxnSp>
          <p:nvCxnSpPr>
            <p:cNvPr id="46113" name="Straight Connector 39"/>
            <p:cNvCxnSpPr>
              <a:cxnSpLocks noChangeShapeType="1"/>
            </p:cNvCxnSpPr>
            <p:nvPr/>
          </p:nvCxnSpPr>
          <p:spPr bwMode="auto">
            <a:xfrm rot="5400000" flipH="1" flipV="1">
              <a:off x="6954929" y="4630379"/>
              <a:ext cx="285569" cy="1588"/>
            </a:xfrm>
            <a:prstGeom prst="line">
              <a:avLst/>
            </a:prstGeom>
            <a:noFill/>
            <a:ln w="9525" algn="ctr">
              <a:solidFill>
                <a:schemeClr val="tx1"/>
              </a:solidFill>
              <a:round/>
              <a:headEnd/>
              <a:tailEnd/>
            </a:ln>
          </p:spPr>
        </p:cxnSp>
        <p:cxnSp>
          <p:nvCxnSpPr>
            <p:cNvPr id="46114" name="Straight Connector 41"/>
            <p:cNvCxnSpPr>
              <a:cxnSpLocks noChangeShapeType="1"/>
            </p:cNvCxnSpPr>
            <p:nvPr/>
          </p:nvCxnSpPr>
          <p:spPr bwMode="auto">
            <a:xfrm rot="5400000" flipH="1" flipV="1">
              <a:off x="7256821" y="4631173"/>
              <a:ext cx="285570" cy="1588"/>
            </a:xfrm>
            <a:prstGeom prst="line">
              <a:avLst/>
            </a:prstGeom>
            <a:noFill/>
            <a:ln w="9525" algn="ctr">
              <a:solidFill>
                <a:schemeClr val="tx1"/>
              </a:solidFill>
              <a:round/>
              <a:headEnd/>
              <a:tailEnd/>
            </a:ln>
          </p:spPr>
        </p:cxnSp>
      </p:grpSp>
      <p:grpSp>
        <p:nvGrpSpPr>
          <p:cNvPr id="46095" name="Group 43"/>
          <p:cNvGrpSpPr>
            <a:grpSpLocks/>
          </p:cNvGrpSpPr>
          <p:nvPr/>
        </p:nvGrpSpPr>
        <p:grpSpPr bwMode="auto">
          <a:xfrm flipH="1">
            <a:off x="4731217" y="4840288"/>
            <a:ext cx="382588" cy="265113"/>
            <a:chOff x="7096920" y="4487594"/>
            <a:chExt cx="303480" cy="287158"/>
          </a:xfrm>
        </p:grpSpPr>
        <p:cxnSp>
          <p:nvCxnSpPr>
            <p:cNvPr id="46107" name="Straight Connector 44"/>
            <p:cNvCxnSpPr>
              <a:cxnSpLocks noChangeShapeType="1"/>
            </p:cNvCxnSpPr>
            <p:nvPr/>
          </p:nvCxnSpPr>
          <p:spPr bwMode="auto">
            <a:xfrm>
              <a:off x="7097713" y="4487594"/>
              <a:ext cx="301893" cy="285569"/>
            </a:xfrm>
            <a:prstGeom prst="line">
              <a:avLst/>
            </a:prstGeom>
            <a:noFill/>
            <a:ln w="9525" algn="ctr">
              <a:solidFill>
                <a:schemeClr val="tx1"/>
              </a:solidFill>
              <a:round/>
              <a:headEnd/>
              <a:tailEnd/>
            </a:ln>
          </p:spPr>
        </p:cxnSp>
        <p:cxnSp>
          <p:nvCxnSpPr>
            <p:cNvPr id="46108" name="Straight Connector 45"/>
            <p:cNvCxnSpPr>
              <a:cxnSpLocks noChangeShapeType="1"/>
            </p:cNvCxnSpPr>
            <p:nvPr/>
          </p:nvCxnSpPr>
          <p:spPr bwMode="auto">
            <a:xfrm flipV="1">
              <a:off x="7097713" y="4487594"/>
              <a:ext cx="301893" cy="285569"/>
            </a:xfrm>
            <a:prstGeom prst="line">
              <a:avLst/>
            </a:prstGeom>
            <a:noFill/>
            <a:ln w="9525" algn="ctr">
              <a:solidFill>
                <a:schemeClr val="tx1"/>
              </a:solidFill>
              <a:round/>
              <a:headEnd/>
              <a:tailEnd/>
            </a:ln>
          </p:spPr>
        </p:cxnSp>
        <p:cxnSp>
          <p:nvCxnSpPr>
            <p:cNvPr id="46109" name="Straight Connector 46"/>
            <p:cNvCxnSpPr>
              <a:cxnSpLocks noChangeShapeType="1"/>
            </p:cNvCxnSpPr>
            <p:nvPr/>
          </p:nvCxnSpPr>
          <p:spPr bwMode="auto">
            <a:xfrm rot="5400000" flipH="1" flipV="1">
              <a:off x="6954929" y="4630379"/>
              <a:ext cx="285569" cy="1588"/>
            </a:xfrm>
            <a:prstGeom prst="line">
              <a:avLst/>
            </a:prstGeom>
            <a:noFill/>
            <a:ln w="9525" algn="ctr">
              <a:solidFill>
                <a:schemeClr val="tx1"/>
              </a:solidFill>
              <a:round/>
              <a:headEnd/>
              <a:tailEnd/>
            </a:ln>
          </p:spPr>
        </p:cxnSp>
        <p:cxnSp>
          <p:nvCxnSpPr>
            <p:cNvPr id="46110" name="Straight Connector 47"/>
            <p:cNvCxnSpPr>
              <a:cxnSpLocks noChangeShapeType="1"/>
            </p:cNvCxnSpPr>
            <p:nvPr/>
          </p:nvCxnSpPr>
          <p:spPr bwMode="auto">
            <a:xfrm rot="5400000" flipH="1" flipV="1">
              <a:off x="7256821" y="4631173"/>
              <a:ext cx="285570" cy="1588"/>
            </a:xfrm>
            <a:prstGeom prst="line">
              <a:avLst/>
            </a:prstGeom>
            <a:noFill/>
            <a:ln w="9525" algn="ctr">
              <a:solidFill>
                <a:schemeClr val="tx1"/>
              </a:solidFill>
              <a:round/>
              <a:headEnd/>
              <a:tailEnd/>
            </a:ln>
          </p:spPr>
        </p:cxnSp>
      </p:grpSp>
      <p:cxnSp>
        <p:nvCxnSpPr>
          <p:cNvPr id="46096" name="Straight Connector 49"/>
          <p:cNvCxnSpPr>
            <a:cxnSpLocks noChangeShapeType="1"/>
          </p:cNvCxnSpPr>
          <p:nvPr/>
        </p:nvCxnSpPr>
        <p:spPr bwMode="auto">
          <a:xfrm rot="5400000">
            <a:off x="4766021" y="4214873"/>
            <a:ext cx="315912" cy="1465"/>
          </a:xfrm>
          <a:prstGeom prst="line">
            <a:avLst/>
          </a:prstGeom>
          <a:noFill/>
          <a:ln w="9525" algn="ctr">
            <a:solidFill>
              <a:schemeClr val="tx1"/>
            </a:solidFill>
            <a:round/>
            <a:headEnd/>
            <a:tailEnd/>
          </a:ln>
        </p:spPr>
      </p:cxnSp>
      <p:grpSp>
        <p:nvGrpSpPr>
          <p:cNvPr id="5" name="Group 60"/>
          <p:cNvGrpSpPr/>
          <p:nvPr/>
        </p:nvGrpSpPr>
        <p:grpSpPr>
          <a:xfrm>
            <a:off x="4616265" y="3992713"/>
            <a:ext cx="501958" cy="980381"/>
            <a:chOff x="5236719" y="4773164"/>
            <a:chExt cx="543614" cy="980381"/>
          </a:xfrm>
          <a:noFill/>
        </p:grpSpPr>
        <p:sp>
          <p:nvSpPr>
            <p:cNvPr id="52" name="Arc 51"/>
            <p:cNvSpPr/>
            <p:nvPr/>
          </p:nvSpPr>
          <p:spPr bwMode="auto">
            <a:xfrm>
              <a:off x="5358299" y="5105946"/>
              <a:ext cx="422034" cy="647599"/>
            </a:xfrm>
            <a:prstGeom prst="arc">
              <a:avLst>
                <a:gd name="adj1" fmla="val 15945241"/>
                <a:gd name="adj2" fmla="val 0"/>
              </a:avLst>
            </a:prstGeom>
            <a:grp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sp>
          <p:nvSpPr>
            <p:cNvPr id="53" name="Arc 52"/>
            <p:cNvSpPr/>
            <p:nvPr/>
          </p:nvSpPr>
          <p:spPr bwMode="auto">
            <a:xfrm rot="17046848">
              <a:off x="5181045" y="5217325"/>
              <a:ext cx="596643" cy="470644"/>
            </a:xfrm>
            <a:prstGeom prst="arc">
              <a:avLst/>
            </a:prstGeom>
            <a:grpFill/>
            <a:ln w="9525" cap="flat" cmpd="sng" algn="ctr">
              <a:solidFill>
                <a:schemeClr val="tx1"/>
              </a:solidFill>
              <a:prstDash val="solid"/>
              <a:round/>
              <a:headEnd type="none" w="med" len="med"/>
              <a:tailEnd type="none" w="med" len="med"/>
            </a:ln>
            <a:effectLst/>
          </p:spPr>
          <p:txBody>
            <a:bodyPr/>
            <a:lstStyle/>
            <a:p>
              <a:pPr eaLnBrk="0" hangingPunct="0">
                <a:defRPr/>
              </a:pPr>
              <a:endParaRPr lang="en-US"/>
            </a:p>
          </p:txBody>
        </p:sp>
        <p:cxnSp>
          <p:nvCxnSpPr>
            <p:cNvPr id="56" name="Straight Connector 55"/>
            <p:cNvCxnSpPr/>
            <p:nvPr/>
          </p:nvCxnSpPr>
          <p:spPr bwMode="auto">
            <a:xfrm>
              <a:off x="5236719" y="5435406"/>
              <a:ext cx="543613" cy="34484"/>
            </a:xfrm>
            <a:prstGeom prst="line">
              <a:avLst/>
            </a:prstGeom>
            <a:grpFill/>
            <a:ln w="9525" cap="flat" cmpd="sng" algn="ctr">
              <a:solidFill>
                <a:schemeClr val="tx1"/>
              </a:solidFill>
              <a:prstDash val="solid"/>
              <a:round/>
              <a:headEnd type="none" w="med" len="med"/>
              <a:tailEnd type="none" w="med" len="med"/>
            </a:ln>
            <a:effectLst/>
          </p:spPr>
        </p:cxnSp>
        <p:cxnSp>
          <p:nvCxnSpPr>
            <p:cNvPr id="58" name="Straight Connector 57"/>
            <p:cNvCxnSpPr/>
            <p:nvPr/>
          </p:nvCxnSpPr>
          <p:spPr bwMode="auto">
            <a:xfrm rot="5400000">
              <a:off x="5380191" y="4946175"/>
              <a:ext cx="354824" cy="8801"/>
            </a:xfrm>
            <a:prstGeom prst="line">
              <a:avLst/>
            </a:prstGeom>
            <a:grpFill/>
            <a:ln w="9525" cap="flat" cmpd="sng" algn="ctr">
              <a:solidFill>
                <a:schemeClr val="tx1"/>
              </a:solidFill>
              <a:prstDash val="solid"/>
              <a:round/>
              <a:headEnd type="none" w="med" len="med"/>
              <a:tailEnd type="none" w="med" len="med"/>
            </a:ln>
            <a:effectLst/>
          </p:spPr>
        </p:cxnSp>
      </p:grpSp>
      <p:cxnSp>
        <p:nvCxnSpPr>
          <p:cNvPr id="46098" name="Straight Connector 62"/>
          <p:cNvCxnSpPr>
            <a:cxnSpLocks noChangeShapeType="1"/>
          </p:cNvCxnSpPr>
          <p:nvPr/>
        </p:nvCxnSpPr>
        <p:spPr bwMode="auto">
          <a:xfrm rot="5400000" flipH="1" flipV="1">
            <a:off x="4778231" y="4827159"/>
            <a:ext cx="284162" cy="8795"/>
          </a:xfrm>
          <a:prstGeom prst="line">
            <a:avLst/>
          </a:prstGeom>
          <a:noFill/>
          <a:ln w="9525" algn="ctr">
            <a:solidFill>
              <a:schemeClr val="tx1"/>
            </a:solidFill>
            <a:round/>
            <a:headEnd/>
            <a:tailEnd/>
          </a:ln>
        </p:spPr>
      </p:cxnSp>
      <p:cxnSp>
        <p:nvCxnSpPr>
          <p:cNvPr id="46099" name="Straight Connector 64"/>
          <p:cNvCxnSpPr>
            <a:cxnSpLocks noChangeShapeType="1"/>
          </p:cNvCxnSpPr>
          <p:nvPr/>
        </p:nvCxnSpPr>
        <p:spPr bwMode="auto">
          <a:xfrm>
            <a:off x="4924710" y="3881437"/>
            <a:ext cx="485198" cy="1588"/>
          </a:xfrm>
          <a:prstGeom prst="line">
            <a:avLst/>
          </a:prstGeom>
          <a:noFill/>
          <a:ln w="9525" algn="ctr">
            <a:solidFill>
              <a:schemeClr val="tx1"/>
            </a:solidFill>
            <a:round/>
            <a:headEnd/>
            <a:tailEnd/>
          </a:ln>
        </p:spPr>
      </p:cxnSp>
      <p:sp>
        <p:nvSpPr>
          <p:cNvPr id="46100" name="TextBox 65"/>
          <p:cNvSpPr txBox="1">
            <a:spLocks noChangeArrowheads="1"/>
          </p:cNvSpPr>
          <p:nvPr/>
        </p:nvSpPr>
        <p:spPr bwMode="auto">
          <a:xfrm>
            <a:off x="4728285" y="5103812"/>
            <a:ext cx="28392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cs typeface="Arial" pitchFamily="34" charset="0"/>
              </a:rPr>
              <a:t>Pneumatic control valve</a:t>
            </a:r>
          </a:p>
        </p:txBody>
      </p:sp>
      <p:cxnSp>
        <p:nvCxnSpPr>
          <p:cNvPr id="46101" name="Straight Arrow Connector 73"/>
          <p:cNvCxnSpPr>
            <a:cxnSpLocks noChangeShapeType="1"/>
          </p:cNvCxnSpPr>
          <p:nvPr/>
        </p:nvCxnSpPr>
        <p:spPr bwMode="auto">
          <a:xfrm>
            <a:off x="5409907" y="3881437"/>
            <a:ext cx="285841" cy="1588"/>
          </a:xfrm>
          <a:prstGeom prst="straightConnector1">
            <a:avLst/>
          </a:prstGeom>
          <a:noFill/>
          <a:ln w="9525" algn="ctr">
            <a:solidFill>
              <a:schemeClr val="tx1"/>
            </a:solidFill>
            <a:round/>
            <a:headEnd/>
            <a:tailEnd type="arrow" w="med" len="med"/>
          </a:ln>
        </p:spPr>
      </p:cxnSp>
      <p:sp>
        <p:nvSpPr>
          <p:cNvPr id="46102" name="TextBox 74"/>
          <p:cNvSpPr txBox="1">
            <a:spLocks noChangeArrowheads="1"/>
          </p:cNvSpPr>
          <p:nvPr/>
        </p:nvSpPr>
        <p:spPr bwMode="auto">
          <a:xfrm>
            <a:off x="5695749" y="3700462"/>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a:latin typeface="Arial" pitchFamily="34" charset="0"/>
                <a:cs typeface="Arial" pitchFamily="34" charset="0"/>
              </a:rPr>
              <a:t>Supply air</a:t>
            </a:r>
          </a:p>
        </p:txBody>
      </p:sp>
      <p:cxnSp>
        <p:nvCxnSpPr>
          <p:cNvPr id="46103" name="Straight Connector 38"/>
          <p:cNvCxnSpPr>
            <a:cxnSpLocks noChangeShapeType="1"/>
          </p:cNvCxnSpPr>
          <p:nvPr/>
        </p:nvCxnSpPr>
        <p:spPr bwMode="auto">
          <a:xfrm rot="5400000" flipH="1" flipV="1">
            <a:off x="3997171" y="3405249"/>
            <a:ext cx="258762" cy="1465"/>
          </a:xfrm>
          <a:prstGeom prst="line">
            <a:avLst/>
          </a:prstGeom>
          <a:noFill/>
          <a:ln w="9525" algn="ctr">
            <a:solidFill>
              <a:schemeClr val="tx1"/>
            </a:solidFill>
            <a:round/>
            <a:headEnd/>
            <a:tailEnd/>
          </a:ln>
        </p:spPr>
      </p:cxnSp>
      <p:cxnSp>
        <p:nvCxnSpPr>
          <p:cNvPr id="46104" name="Straight Arrow Connector 42"/>
          <p:cNvCxnSpPr>
            <a:cxnSpLocks noChangeShapeType="1"/>
          </p:cNvCxnSpPr>
          <p:nvPr/>
        </p:nvCxnSpPr>
        <p:spPr bwMode="auto">
          <a:xfrm rot="5400000">
            <a:off x="3996498" y="3406042"/>
            <a:ext cx="257175" cy="1466"/>
          </a:xfrm>
          <a:prstGeom prst="straightConnector1">
            <a:avLst/>
          </a:prstGeom>
          <a:noFill/>
          <a:ln w="9525" algn="ctr">
            <a:solidFill>
              <a:schemeClr val="tx1"/>
            </a:solidFill>
            <a:round/>
            <a:headEnd/>
            <a:tailEnd type="arrow" w="med" len="med"/>
          </a:ln>
        </p:spPr>
      </p:cxnSp>
      <p:sp>
        <p:nvSpPr>
          <p:cNvPr id="46105" name="TextBox 43"/>
          <p:cNvSpPr txBox="1">
            <a:spLocks noChangeArrowheads="1"/>
          </p:cNvSpPr>
          <p:nvPr/>
        </p:nvSpPr>
        <p:spPr bwMode="auto">
          <a:xfrm>
            <a:off x="3164219" y="2970212"/>
            <a:ext cx="33794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cs typeface="Arial" pitchFamily="34" charset="0"/>
              </a:rPr>
              <a:t>Electric to pneumatic transducer</a:t>
            </a:r>
          </a:p>
        </p:txBody>
      </p:sp>
      <p:sp>
        <p:nvSpPr>
          <p:cNvPr id="46106" name="TextBox 48"/>
          <p:cNvSpPr txBox="1">
            <a:spLocks noChangeArrowheads="1"/>
          </p:cNvSpPr>
          <p:nvPr/>
        </p:nvSpPr>
        <p:spPr bwMode="auto">
          <a:xfrm>
            <a:off x="2809482" y="3883026"/>
            <a:ext cx="8707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a:latin typeface="Arial" pitchFamily="34" charset="0"/>
                <a:cs typeface="Arial" pitchFamily="34" charset="0"/>
              </a:rPr>
              <a:t>0 to 10V</a:t>
            </a:r>
          </a:p>
        </p:txBody>
      </p:sp>
    </p:spTree>
    <p:extLst>
      <p:ext uri="{BB962C8B-B14F-4D97-AF65-F5344CB8AC3E}">
        <p14:creationId xmlns:p14="http://schemas.microsoft.com/office/powerpoint/2010/main" val="1640971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ext Box 1027"/>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427D7C5-A693-4E2E-9E20-F0EB1BBA327C}" type="slidenum">
              <a:rPr lang="en-US" sz="1400" b="1">
                <a:solidFill>
                  <a:srgbClr val="800000"/>
                </a:solidFill>
                <a:latin typeface="Arial" pitchFamily="34" charset="0"/>
              </a:rPr>
              <a:pPr/>
              <a:t>31</a:t>
            </a:fld>
            <a:endParaRPr lang="en-US"/>
          </a:p>
        </p:txBody>
      </p:sp>
      <p:sp>
        <p:nvSpPr>
          <p:cNvPr id="65542" name="Text Box 1030"/>
          <p:cNvSpPr txBox="1">
            <a:spLocks noChangeArrowheads="1"/>
          </p:cNvSpPr>
          <p:nvPr/>
        </p:nvSpPr>
        <p:spPr bwMode="auto">
          <a:xfrm>
            <a:off x="2971800" y="44017"/>
            <a:ext cx="216946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Processor</a:t>
            </a:r>
          </a:p>
        </p:txBody>
      </p:sp>
      <p:sp>
        <p:nvSpPr>
          <p:cNvPr id="47109" name="Freeform 1031"/>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0" hangingPunct="0"/>
            <a:endParaRPr lang="en-US" sz="2200"/>
          </a:p>
        </p:txBody>
      </p:sp>
      <p:sp>
        <p:nvSpPr>
          <p:cNvPr id="65544" name="Text Box 1032"/>
          <p:cNvSpPr txBox="1">
            <a:spLocks noChangeArrowheads="1"/>
          </p:cNvSpPr>
          <p:nvPr/>
        </p:nvSpPr>
        <p:spPr bwMode="auto">
          <a:xfrm>
            <a:off x="381220" y="1066800"/>
            <a:ext cx="8383974" cy="5170646"/>
          </a:xfrm>
          <a:prstGeom prst="rect">
            <a:avLst/>
          </a:prstGeom>
          <a:noFill/>
          <a:ln w="9525">
            <a:noFill/>
            <a:miter lim="800000"/>
            <a:headEnd/>
            <a:tailEnd/>
          </a:ln>
        </p:spPr>
        <p:txBody>
          <a:bodyPr wrap="square">
            <a:spAutoFit/>
          </a:bodyPr>
          <a:lstStyle/>
          <a:p>
            <a:pPr marL="342900" indent="-342900" algn="just" eaLnBrk="0" hangingPunct="0">
              <a:buFont typeface="Arial" pitchFamily="34" charset="0"/>
              <a:buChar char="•"/>
              <a:defRPr/>
            </a:pPr>
            <a:r>
              <a:rPr lang="en-US" sz="2200" dirty="0">
                <a:latin typeface="Arial" pitchFamily="34" charset="0"/>
              </a:rPr>
              <a:t>The processor module contains the PLC’s </a:t>
            </a:r>
            <a:r>
              <a:rPr lang="en-US" sz="2200" u="sng" dirty="0">
                <a:latin typeface="Arial" pitchFamily="34" charset="0"/>
              </a:rPr>
              <a:t>microprocessor</a:t>
            </a:r>
            <a:r>
              <a:rPr lang="en-US" sz="2200" dirty="0">
                <a:latin typeface="Arial" pitchFamily="34" charset="0"/>
              </a:rPr>
              <a:t>, its </a:t>
            </a:r>
            <a:r>
              <a:rPr lang="en-US" sz="2200" u="sng" dirty="0">
                <a:latin typeface="Arial" pitchFamily="34" charset="0"/>
              </a:rPr>
              <a:t>supporting circuitry</a:t>
            </a:r>
            <a:r>
              <a:rPr lang="en-US" sz="2200" dirty="0">
                <a:latin typeface="Arial" pitchFamily="34" charset="0"/>
              </a:rPr>
              <a:t>, and its </a:t>
            </a:r>
            <a:r>
              <a:rPr lang="en-US" sz="2200" u="sng" dirty="0">
                <a:latin typeface="Arial" pitchFamily="34" charset="0"/>
              </a:rPr>
              <a:t>memory system.</a:t>
            </a:r>
          </a:p>
          <a:p>
            <a:pPr marL="342900" indent="-342900" algn="just" eaLnBrk="0" hangingPunct="0">
              <a:buFont typeface="Arial" pitchFamily="34" charset="0"/>
              <a:buChar char="•"/>
              <a:defRPr/>
            </a:pPr>
            <a:endParaRPr lang="en-US" sz="2200" u="sng" dirty="0">
              <a:latin typeface="Arial" pitchFamily="34" charset="0"/>
            </a:endParaRPr>
          </a:p>
          <a:p>
            <a:pPr marL="342900" indent="-342900" algn="just" eaLnBrk="0" hangingPunct="0">
              <a:buFont typeface="Arial" pitchFamily="34" charset="0"/>
              <a:buChar char="•"/>
              <a:defRPr/>
            </a:pPr>
            <a:r>
              <a:rPr lang="en-US" sz="2200" dirty="0">
                <a:latin typeface="Arial" pitchFamily="34" charset="0"/>
              </a:rPr>
              <a:t>The main function of the </a:t>
            </a:r>
            <a:r>
              <a:rPr lang="en-US" sz="2200" u="sng" dirty="0">
                <a:latin typeface="Arial" pitchFamily="34" charset="0"/>
              </a:rPr>
              <a:t>microprocessor</a:t>
            </a:r>
            <a:r>
              <a:rPr lang="en-US" sz="2200" dirty="0">
                <a:latin typeface="Arial" pitchFamily="34" charset="0"/>
              </a:rPr>
              <a:t> is to analyze data coming from field sensors through input modules, make decisions based on the user’s defined control program and return signal back through output modules to the field devices. </a:t>
            </a:r>
            <a:endParaRPr lang="en-US" sz="2200" dirty="0" smtClean="0">
              <a:latin typeface="Arial" pitchFamily="34" charset="0"/>
            </a:endParaRPr>
          </a:p>
          <a:p>
            <a:pPr marL="342900" indent="-342900" algn="just" eaLnBrk="0" hangingPunct="0">
              <a:buFont typeface="Arial" pitchFamily="34" charset="0"/>
              <a:buChar char="•"/>
              <a:defRPr/>
            </a:pPr>
            <a:endParaRPr lang="en-US" sz="2200" u="sng" dirty="0">
              <a:latin typeface="Arial" pitchFamily="34" charset="0"/>
            </a:endParaRPr>
          </a:p>
          <a:p>
            <a:pPr marL="342900" indent="-342900" algn="just" eaLnBrk="0" hangingPunct="0">
              <a:buFont typeface="Arial" pitchFamily="34" charset="0"/>
              <a:buChar char="•"/>
              <a:defRPr/>
            </a:pPr>
            <a:r>
              <a:rPr lang="en-US" sz="2200" u="sng" dirty="0" smtClean="0">
                <a:latin typeface="Arial" pitchFamily="34" charset="0"/>
              </a:rPr>
              <a:t>Field </a:t>
            </a:r>
            <a:r>
              <a:rPr lang="en-US" sz="2200" u="sng" dirty="0">
                <a:latin typeface="Arial" pitchFamily="34" charset="0"/>
              </a:rPr>
              <a:t>sensors</a:t>
            </a:r>
            <a:r>
              <a:rPr lang="en-US" sz="2200" dirty="0">
                <a:latin typeface="Arial" pitchFamily="34" charset="0"/>
              </a:rPr>
              <a:t>: </a:t>
            </a:r>
            <a:r>
              <a:rPr lang="en-US" sz="2200" dirty="0">
                <a:solidFill>
                  <a:srgbClr val="FF0000"/>
                </a:solidFill>
                <a:latin typeface="Arial" pitchFamily="34" charset="0"/>
              </a:rPr>
              <a:t>switches, flow, level, pressure, temp. transmitters, etc. </a:t>
            </a:r>
            <a:r>
              <a:rPr lang="en-US" sz="2200" u="sng" dirty="0">
                <a:solidFill>
                  <a:schemeClr val="accent4"/>
                </a:solidFill>
                <a:latin typeface="Arial" pitchFamily="34" charset="0"/>
              </a:rPr>
              <a:t>Field output devices</a:t>
            </a:r>
            <a:r>
              <a:rPr lang="en-US" sz="2200" dirty="0">
                <a:solidFill>
                  <a:schemeClr val="accent4"/>
                </a:solidFill>
                <a:latin typeface="Arial" pitchFamily="34" charset="0"/>
              </a:rPr>
              <a:t>: </a:t>
            </a:r>
            <a:r>
              <a:rPr lang="en-US" sz="2200" dirty="0">
                <a:solidFill>
                  <a:srgbClr val="FF0000"/>
                </a:solidFill>
                <a:latin typeface="Arial" pitchFamily="34" charset="0"/>
              </a:rPr>
              <a:t>motors, valves, solenoids, lamps, or audible devices.</a:t>
            </a:r>
          </a:p>
          <a:p>
            <a:pPr marL="342900" indent="-342900" algn="just" eaLnBrk="0" hangingPunct="0">
              <a:buFont typeface="Arial" pitchFamily="34" charset="0"/>
              <a:buChar char="•"/>
              <a:defRPr/>
            </a:pPr>
            <a:endParaRPr lang="en-US" sz="2200" dirty="0">
              <a:latin typeface="Arial" pitchFamily="34" charset="0"/>
            </a:endParaRPr>
          </a:p>
          <a:p>
            <a:pPr marL="342900" indent="-342900" algn="just" eaLnBrk="0" hangingPunct="0">
              <a:buFont typeface="Arial" pitchFamily="34" charset="0"/>
              <a:buChar char="•"/>
              <a:defRPr/>
            </a:pPr>
            <a:r>
              <a:rPr lang="en-US" sz="2200" dirty="0">
                <a:latin typeface="Arial" pitchFamily="34" charset="0"/>
              </a:rPr>
              <a:t>The </a:t>
            </a:r>
            <a:r>
              <a:rPr lang="en-US" sz="2200" u="sng" dirty="0">
                <a:latin typeface="Arial" pitchFamily="34" charset="0"/>
              </a:rPr>
              <a:t>memory system</a:t>
            </a:r>
            <a:r>
              <a:rPr lang="en-US" sz="2200" dirty="0">
                <a:latin typeface="Arial" pitchFamily="34" charset="0"/>
              </a:rPr>
              <a:t> in the processor module has two parts: a </a:t>
            </a:r>
            <a:r>
              <a:rPr lang="en-US" sz="2200" i="1" dirty="0">
                <a:solidFill>
                  <a:srgbClr val="993300"/>
                </a:solidFill>
                <a:latin typeface="Arial" pitchFamily="34" charset="0"/>
              </a:rPr>
              <a:t>system memory</a:t>
            </a:r>
            <a:r>
              <a:rPr lang="en-US" sz="2200" dirty="0">
                <a:latin typeface="Arial" pitchFamily="34" charset="0"/>
              </a:rPr>
              <a:t> and an </a:t>
            </a:r>
            <a:r>
              <a:rPr lang="en-US" sz="2200" i="1" dirty="0">
                <a:solidFill>
                  <a:srgbClr val="993300"/>
                </a:solidFill>
                <a:latin typeface="Arial" pitchFamily="34" charset="0"/>
              </a:rPr>
              <a:t>application memory</a:t>
            </a:r>
            <a:r>
              <a:rPr lang="en-US" sz="2200" i="1" dirty="0">
                <a:latin typeface="Arial" pitchFamily="34" charset="0"/>
              </a:rPr>
              <a:t>.</a:t>
            </a:r>
            <a:endParaRPr lang="en-US" sz="2200" dirty="0">
              <a:latin typeface="Arial" pitchFamily="34" charset="0"/>
            </a:endParaRPr>
          </a:p>
          <a:p>
            <a:pPr marL="342900" indent="-342900" algn="just" eaLnBrk="0" hangingPunct="0">
              <a:buFont typeface="Arial" pitchFamily="34" charset="0"/>
              <a:buChar char="•"/>
              <a:defRPr/>
            </a:pPr>
            <a:endParaRPr lang="en-US" sz="2200" dirty="0">
              <a:latin typeface="Arial" pitchFamily="34" charset="0"/>
            </a:endParaRPr>
          </a:p>
        </p:txBody>
      </p:sp>
    </p:spTree>
    <p:extLst>
      <p:ext uri="{BB962C8B-B14F-4D97-AF65-F5344CB8AC3E}">
        <p14:creationId xmlns:p14="http://schemas.microsoft.com/office/powerpoint/2010/main" val="1379847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animEffect transition="in" filter="dissolve">
                                      <p:cBhvr>
                                        <p:cTn id="7" dur="500"/>
                                        <p:tgtEl>
                                          <p:spTgt spid="655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5544">
                                            <p:txEl>
                                              <p:pRg st="0" end="0"/>
                                            </p:txEl>
                                          </p:spTgt>
                                        </p:tgtEl>
                                        <p:attrNameLst>
                                          <p:attrName>style.visibility</p:attrName>
                                        </p:attrNameLst>
                                      </p:cBhvr>
                                      <p:to>
                                        <p:strVal val="visible"/>
                                      </p:to>
                                    </p:set>
                                    <p:animEffect transition="in" filter="dissolve">
                                      <p:cBhvr>
                                        <p:cTn id="12" dur="500"/>
                                        <p:tgtEl>
                                          <p:spTgt spid="65544">
                                            <p:txEl>
                                              <p:pRg st="0" end="0"/>
                                            </p:txEl>
                                          </p:spTgt>
                                        </p:tgtEl>
                                      </p:cBhvr>
                                    </p:animEffect>
                                  </p:childTnLst>
                                  <p:subTnLst>
                                    <p:animClr clrSpc="rgb" dir="cw">
                                      <p:cBhvr override="childStyle">
                                        <p:cTn dur="1" fill="hold" display="0" masterRel="nextClick" afterEffect="1"/>
                                        <p:tgtEl>
                                          <p:spTgt spid="65544">
                                            <p:txEl>
                                              <p:pRg st="0" end="0"/>
                                            </p:txEl>
                                          </p:spTgt>
                                        </p:tgtEl>
                                        <p:attrNameLst>
                                          <p:attrName>ppt_c</p:attrName>
                                        </p:attrNameLst>
                                      </p:cBhvr>
                                      <p:to>
                                        <a:srgbClr val="FFFF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5544">
                                            <p:txEl>
                                              <p:pRg st="2" end="2"/>
                                            </p:txEl>
                                          </p:spTgt>
                                        </p:tgtEl>
                                        <p:attrNameLst>
                                          <p:attrName>style.visibility</p:attrName>
                                        </p:attrNameLst>
                                      </p:cBhvr>
                                      <p:to>
                                        <p:strVal val="visible"/>
                                      </p:to>
                                    </p:set>
                                    <p:animEffect transition="in" filter="dissolve">
                                      <p:cBhvr>
                                        <p:cTn id="17" dur="500"/>
                                        <p:tgtEl>
                                          <p:spTgt spid="65544">
                                            <p:txEl>
                                              <p:pRg st="2" end="2"/>
                                            </p:txEl>
                                          </p:spTgt>
                                        </p:tgtEl>
                                      </p:cBhvr>
                                    </p:animEffect>
                                  </p:childTnLst>
                                  <p:subTnLst>
                                    <p:animClr clrSpc="rgb" dir="cw">
                                      <p:cBhvr override="childStyle">
                                        <p:cTn dur="1" fill="hold" display="0" masterRel="nextClick" afterEffect="1"/>
                                        <p:tgtEl>
                                          <p:spTgt spid="65544">
                                            <p:txEl>
                                              <p:pRg st="2" end="2"/>
                                            </p:txEl>
                                          </p:spTgt>
                                        </p:tgtEl>
                                        <p:attrNameLst>
                                          <p:attrName>ppt_c</p:attrName>
                                        </p:attrNameLst>
                                      </p:cBhvr>
                                      <p:to>
                                        <a:srgbClr val="FFFFFF"/>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5544">
                                            <p:txEl>
                                              <p:pRg st="4" end="4"/>
                                            </p:txEl>
                                          </p:spTgt>
                                        </p:tgtEl>
                                        <p:attrNameLst>
                                          <p:attrName>style.visibility</p:attrName>
                                        </p:attrNameLst>
                                      </p:cBhvr>
                                      <p:to>
                                        <p:strVal val="visible"/>
                                      </p:to>
                                    </p:set>
                                    <p:animEffect transition="in" filter="dissolve">
                                      <p:cBhvr>
                                        <p:cTn id="22" dur="500"/>
                                        <p:tgtEl>
                                          <p:spTgt spid="65544">
                                            <p:txEl>
                                              <p:pRg st="4" end="4"/>
                                            </p:txEl>
                                          </p:spTgt>
                                        </p:tgtEl>
                                      </p:cBhvr>
                                    </p:animEffect>
                                  </p:childTnLst>
                                  <p:subTnLst>
                                    <p:animClr clrSpc="rgb" dir="cw">
                                      <p:cBhvr override="childStyle">
                                        <p:cTn dur="1" fill="hold" display="0" masterRel="nextClick" afterEffect="1"/>
                                        <p:tgtEl>
                                          <p:spTgt spid="65544">
                                            <p:txEl>
                                              <p:pRg st="4" end="4"/>
                                            </p:txEl>
                                          </p:spTgt>
                                        </p:tgtEl>
                                        <p:attrNameLst>
                                          <p:attrName>ppt_c</p:attrName>
                                        </p:attrNameLst>
                                      </p:cBhvr>
                                      <p:to>
                                        <a:srgbClr val="FFFF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5544">
                                            <p:txEl>
                                              <p:pRg st="6" end="6"/>
                                            </p:txEl>
                                          </p:spTgt>
                                        </p:tgtEl>
                                        <p:attrNameLst>
                                          <p:attrName>style.visibility</p:attrName>
                                        </p:attrNameLst>
                                      </p:cBhvr>
                                      <p:to>
                                        <p:strVal val="visible"/>
                                      </p:to>
                                    </p:set>
                                    <p:animEffect transition="in" filter="dissolve">
                                      <p:cBhvr>
                                        <p:cTn id="27" dur="500"/>
                                        <p:tgtEl>
                                          <p:spTgt spid="65544">
                                            <p:txEl>
                                              <p:pRg st="6" end="6"/>
                                            </p:txEl>
                                          </p:spTgt>
                                        </p:tgtEl>
                                      </p:cBhvr>
                                    </p:animEffect>
                                  </p:childTnLst>
                                  <p:subTnLst>
                                    <p:animClr clrSpc="rgb" dir="cw">
                                      <p:cBhvr override="childStyle">
                                        <p:cTn dur="1" fill="hold" display="0" masterRel="nextClick" afterEffect="1"/>
                                        <p:tgtEl>
                                          <p:spTgt spid="65544">
                                            <p:txEl>
                                              <p:pRg st="6" end="6"/>
                                            </p:txEl>
                                          </p:spTgt>
                                        </p:tgtEl>
                                        <p:attrNameLst>
                                          <p:attrName>ppt_c</p:attrName>
                                        </p:attrNameLst>
                                      </p:cBhvr>
                                      <p:to>
                                        <a:srgbClr val="FFFF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autoUpdateAnimBg="0"/>
      <p:bldP spid="65544"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E024DE9-F814-4D00-BCC8-E165F32E1732}" type="slidenum">
              <a:rPr lang="en-US" sz="1400" b="1">
                <a:solidFill>
                  <a:srgbClr val="800000"/>
                </a:solidFill>
                <a:latin typeface="Arial" pitchFamily="34" charset="0"/>
              </a:rPr>
              <a:pPr/>
              <a:t>32</a:t>
            </a:fld>
            <a:endParaRPr lang="en-US"/>
          </a:p>
        </p:txBody>
      </p:sp>
      <p:sp>
        <p:nvSpPr>
          <p:cNvPr id="75782" name="Text Box 6"/>
          <p:cNvSpPr txBox="1">
            <a:spLocks noChangeArrowheads="1"/>
          </p:cNvSpPr>
          <p:nvPr/>
        </p:nvSpPr>
        <p:spPr bwMode="auto">
          <a:xfrm>
            <a:off x="2743200" y="44017"/>
            <a:ext cx="3025524"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PLC Operation</a:t>
            </a:r>
          </a:p>
        </p:txBody>
      </p:sp>
      <p:sp>
        <p:nvSpPr>
          <p:cNvPr id="56325" name="Freeform 7"/>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75784" name="Text Box 8"/>
          <p:cNvSpPr txBox="1">
            <a:spLocks noChangeArrowheads="1"/>
          </p:cNvSpPr>
          <p:nvPr/>
        </p:nvSpPr>
        <p:spPr bwMode="auto">
          <a:xfrm>
            <a:off x="381000" y="1317625"/>
            <a:ext cx="807698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algn="just">
              <a:buFont typeface="Arial" pitchFamily="34" charset="0"/>
              <a:buChar char="•"/>
            </a:pPr>
            <a:r>
              <a:rPr lang="en-US" dirty="0">
                <a:latin typeface="Arial" pitchFamily="34" charset="0"/>
              </a:rPr>
              <a:t>Basic Function of a Typical PLC </a:t>
            </a:r>
          </a:p>
          <a:p>
            <a:pPr marL="342900" indent="-342900" algn="just">
              <a:buFont typeface="Arial" pitchFamily="34" charset="0"/>
              <a:buChar char="•"/>
            </a:pPr>
            <a:endParaRPr lang="en-US" dirty="0">
              <a:latin typeface="Arial" pitchFamily="34" charset="0"/>
            </a:endParaRPr>
          </a:p>
          <a:p>
            <a:pPr marL="342900" indent="-342900" algn="just">
              <a:buFont typeface="Arial" pitchFamily="34" charset="0"/>
              <a:buChar char="•"/>
            </a:pPr>
            <a:r>
              <a:rPr lang="en-US" dirty="0">
                <a:latin typeface="Arial" pitchFamily="34" charset="0"/>
              </a:rPr>
              <a:t>Read all field input devices via the input interfaces, execute the user program stored in application memory, then, based on whatever control scheme has been programmed by the user, turn the field output devices on or off, or perform whatever control is necessary for the process application. </a:t>
            </a:r>
          </a:p>
          <a:p>
            <a:pPr marL="342900" indent="-342900" algn="just">
              <a:buFont typeface="Arial" pitchFamily="34" charset="0"/>
              <a:buChar char="•"/>
            </a:pPr>
            <a:endParaRPr lang="en-US" dirty="0">
              <a:latin typeface="Arial" pitchFamily="34" charset="0"/>
            </a:endParaRPr>
          </a:p>
          <a:p>
            <a:pPr marL="342900" indent="-342900" algn="just">
              <a:buFont typeface="Arial" pitchFamily="34" charset="0"/>
              <a:buChar char="•"/>
            </a:pPr>
            <a:r>
              <a:rPr lang="en-US" dirty="0">
                <a:latin typeface="Arial" pitchFamily="34" charset="0"/>
              </a:rPr>
              <a:t>This process of sequentially reading the inputs, executing the program in memory, and updating the outputs is known as scanning.</a:t>
            </a:r>
          </a:p>
          <a:p>
            <a:pPr marL="342900" indent="-342900" algn="just">
              <a:buFont typeface="Arial" pitchFamily="34" charset="0"/>
              <a:buChar char="•"/>
            </a:pPr>
            <a:endParaRPr lang="en-US" dirty="0">
              <a:latin typeface="Arial" pitchFamily="34" charset="0"/>
            </a:endParaRPr>
          </a:p>
        </p:txBody>
      </p:sp>
    </p:spTree>
    <p:extLst>
      <p:ext uri="{BB962C8B-B14F-4D97-AF65-F5344CB8AC3E}">
        <p14:creationId xmlns:p14="http://schemas.microsoft.com/office/powerpoint/2010/main" val="1650833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5782"/>
                                        </p:tgtEl>
                                        <p:attrNameLst>
                                          <p:attrName>style.visibility</p:attrName>
                                        </p:attrNameLst>
                                      </p:cBhvr>
                                      <p:to>
                                        <p:strVal val="visible"/>
                                      </p:to>
                                    </p:set>
                                    <p:animEffect transition="in" filter="dissolve">
                                      <p:cBhvr>
                                        <p:cTn id="7" dur="500"/>
                                        <p:tgtEl>
                                          <p:spTgt spid="757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5784">
                                            <p:txEl>
                                              <p:pRg st="0" end="0"/>
                                            </p:txEl>
                                          </p:spTgt>
                                        </p:tgtEl>
                                        <p:attrNameLst>
                                          <p:attrName>style.visibility</p:attrName>
                                        </p:attrNameLst>
                                      </p:cBhvr>
                                      <p:to>
                                        <p:strVal val="visible"/>
                                      </p:to>
                                    </p:set>
                                    <p:animEffect transition="in" filter="dissolve">
                                      <p:cBhvr>
                                        <p:cTn id="12" dur="500"/>
                                        <p:tgtEl>
                                          <p:spTgt spid="7578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5784">
                                            <p:txEl>
                                              <p:pRg st="2" end="2"/>
                                            </p:txEl>
                                          </p:spTgt>
                                        </p:tgtEl>
                                        <p:attrNameLst>
                                          <p:attrName>style.visibility</p:attrName>
                                        </p:attrNameLst>
                                      </p:cBhvr>
                                      <p:to>
                                        <p:strVal val="visible"/>
                                      </p:to>
                                    </p:set>
                                    <p:animEffect transition="in" filter="dissolve">
                                      <p:cBhvr>
                                        <p:cTn id="17" dur="500"/>
                                        <p:tgtEl>
                                          <p:spTgt spid="7578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5784">
                                            <p:txEl>
                                              <p:pRg st="4" end="4"/>
                                            </p:txEl>
                                          </p:spTgt>
                                        </p:tgtEl>
                                        <p:attrNameLst>
                                          <p:attrName>style.visibility</p:attrName>
                                        </p:attrNameLst>
                                      </p:cBhvr>
                                      <p:to>
                                        <p:strVal val="visible"/>
                                      </p:to>
                                    </p:set>
                                    <p:animEffect transition="in" filter="dissolve">
                                      <p:cBhvr>
                                        <p:cTn id="22" dur="500"/>
                                        <p:tgtEl>
                                          <p:spTgt spid="7578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2" grpId="0" autoUpdateAnimBg="0"/>
      <p:bldP spid="75784"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04C4B4F-E93E-49AC-B54D-6C7D7D8DF8B8}" type="slidenum">
              <a:rPr lang="en-US" sz="1400" b="1">
                <a:solidFill>
                  <a:srgbClr val="800000"/>
                </a:solidFill>
                <a:latin typeface="Arial" pitchFamily="34" charset="0"/>
              </a:rPr>
              <a:pPr/>
              <a:t>33</a:t>
            </a:fld>
            <a:endParaRPr lang="en-US"/>
          </a:p>
        </p:txBody>
      </p:sp>
      <p:sp>
        <p:nvSpPr>
          <p:cNvPr id="57348" name="Freeform 7"/>
          <p:cNvSpPr>
            <a:spLocks/>
          </p:cNvSpPr>
          <p:nvPr/>
        </p:nvSpPr>
        <p:spPr bwMode="auto">
          <a:xfrm>
            <a:off x="4957520" y="2698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71688" name="Text Box 8"/>
          <p:cNvSpPr txBox="1">
            <a:spLocks noChangeArrowheads="1"/>
          </p:cNvSpPr>
          <p:nvPr/>
        </p:nvSpPr>
        <p:spPr bwMode="auto">
          <a:xfrm>
            <a:off x="304800" y="914400"/>
            <a:ext cx="8610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algn="just">
              <a:buFont typeface="Arial" pitchFamily="34" charset="0"/>
              <a:buChar char="•"/>
            </a:pPr>
            <a:r>
              <a:rPr lang="en-US" dirty="0">
                <a:latin typeface="Arial" pitchFamily="34" charset="0"/>
              </a:rPr>
              <a:t>While the PLC is running, the scanning process includes the following four phases, which are repeated continuously as individual cycles of operation:</a:t>
            </a:r>
          </a:p>
        </p:txBody>
      </p:sp>
      <p:grpSp>
        <p:nvGrpSpPr>
          <p:cNvPr id="2" name="Group 40"/>
          <p:cNvGrpSpPr>
            <a:grpSpLocks/>
          </p:cNvGrpSpPr>
          <p:nvPr/>
        </p:nvGrpSpPr>
        <p:grpSpPr bwMode="auto">
          <a:xfrm>
            <a:off x="3710078" y="3429000"/>
            <a:ext cx="1852840" cy="990600"/>
            <a:chOff x="2337" y="1920"/>
            <a:chExt cx="1167" cy="624"/>
          </a:xfrm>
        </p:grpSpPr>
        <p:sp>
          <p:nvSpPr>
            <p:cNvPr id="57365" name="Rectangle 10"/>
            <p:cNvSpPr>
              <a:spLocks noChangeArrowheads="1"/>
            </p:cNvSpPr>
            <p:nvPr/>
          </p:nvSpPr>
          <p:spPr bwMode="auto">
            <a:xfrm>
              <a:off x="2337" y="1920"/>
              <a:ext cx="1167" cy="624"/>
            </a:xfrm>
            <a:prstGeom prst="rect">
              <a:avLst/>
            </a:prstGeom>
            <a:solidFill>
              <a:srgbClr val="66CCFF"/>
            </a:solidFill>
            <a:ln w="9525">
              <a:solidFill>
                <a:schemeClr val="tx1"/>
              </a:solidFill>
              <a:miter lim="800000"/>
              <a:headEnd/>
              <a:tailEnd/>
            </a:ln>
          </p:spPr>
          <p:txBody>
            <a:bodyPr wrap="none" anchor="ctr"/>
            <a:lstStyle/>
            <a:p>
              <a:pPr algn="ctr" eaLnBrk="0" hangingPunct="0"/>
              <a:endParaRPr lang="en-US"/>
            </a:p>
          </p:txBody>
        </p:sp>
        <p:sp>
          <p:nvSpPr>
            <p:cNvPr id="57366" name="Text Box 11"/>
            <p:cNvSpPr txBox="1">
              <a:spLocks noChangeArrowheads="1"/>
            </p:cNvSpPr>
            <p:nvPr/>
          </p:nvSpPr>
          <p:spPr bwMode="auto">
            <a:xfrm>
              <a:off x="2466" y="1920"/>
              <a:ext cx="1027"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b="1" u="sng">
                  <a:latin typeface="Arial" pitchFamily="34" charset="0"/>
                </a:rPr>
                <a:t>PHASE 2</a:t>
              </a:r>
              <a:endParaRPr lang="en-US" sz="2000" b="1">
                <a:latin typeface="Arial" pitchFamily="34" charset="0"/>
              </a:endParaRPr>
            </a:p>
            <a:p>
              <a:pPr algn="ctr"/>
              <a:r>
                <a:rPr lang="en-US" sz="2000" b="1">
                  <a:latin typeface="Arial" pitchFamily="34" charset="0"/>
                </a:rPr>
                <a:t>Program</a:t>
              </a:r>
            </a:p>
            <a:p>
              <a:pPr algn="ctr"/>
              <a:r>
                <a:rPr lang="en-US" sz="2000" b="1">
                  <a:latin typeface="Arial" pitchFamily="34" charset="0"/>
                </a:rPr>
                <a:t>Execution</a:t>
              </a:r>
              <a:endParaRPr lang="en-US"/>
            </a:p>
          </p:txBody>
        </p:sp>
      </p:grpSp>
      <p:sp>
        <p:nvSpPr>
          <p:cNvPr id="71695" name="AutoShape 15"/>
          <p:cNvSpPr>
            <a:spLocks noChangeArrowheads="1"/>
          </p:cNvSpPr>
          <p:nvPr/>
        </p:nvSpPr>
        <p:spPr bwMode="auto">
          <a:xfrm rot="5400000" flipV="1">
            <a:off x="2898345" y="3492393"/>
            <a:ext cx="660400" cy="666963"/>
          </a:xfrm>
          <a:prstGeom prst="notchedRightArrow">
            <a:avLst>
              <a:gd name="adj1" fmla="val 50000"/>
              <a:gd name="adj2" fmla="val 25000"/>
            </a:avLst>
          </a:prstGeom>
          <a:solidFill>
            <a:srgbClr val="FFFF66"/>
          </a:solidFill>
          <a:ln w="9525">
            <a:solidFill>
              <a:schemeClr val="tx1"/>
            </a:solidFill>
            <a:miter lim="800000"/>
            <a:headEnd/>
            <a:tailEnd/>
          </a:ln>
        </p:spPr>
        <p:txBody>
          <a:bodyPr wrap="none" anchor="ctr"/>
          <a:lstStyle/>
          <a:p>
            <a:pPr eaLnBrk="0" hangingPunct="0"/>
            <a:endParaRPr lang="en-US"/>
          </a:p>
        </p:txBody>
      </p:sp>
      <p:grpSp>
        <p:nvGrpSpPr>
          <p:cNvPr id="3" name="Group 41"/>
          <p:cNvGrpSpPr>
            <a:grpSpLocks/>
          </p:cNvGrpSpPr>
          <p:nvPr/>
        </p:nvGrpSpPr>
        <p:grpSpPr bwMode="auto">
          <a:xfrm>
            <a:off x="3683693" y="4419600"/>
            <a:ext cx="1879225" cy="990600"/>
            <a:chOff x="2320" y="2544"/>
            <a:chExt cx="1184" cy="624"/>
          </a:xfrm>
        </p:grpSpPr>
        <p:sp>
          <p:nvSpPr>
            <p:cNvPr id="57363" name="Rectangle 24"/>
            <p:cNvSpPr>
              <a:spLocks noChangeArrowheads="1"/>
            </p:cNvSpPr>
            <p:nvPr/>
          </p:nvSpPr>
          <p:spPr bwMode="auto">
            <a:xfrm>
              <a:off x="2337" y="2544"/>
              <a:ext cx="1167" cy="624"/>
            </a:xfrm>
            <a:prstGeom prst="rect">
              <a:avLst/>
            </a:prstGeom>
            <a:solidFill>
              <a:srgbClr val="00CC99"/>
            </a:solidFill>
            <a:ln w="9525">
              <a:solidFill>
                <a:schemeClr val="tx1"/>
              </a:solidFill>
              <a:miter lim="800000"/>
              <a:headEnd/>
              <a:tailEnd/>
            </a:ln>
          </p:spPr>
          <p:txBody>
            <a:bodyPr wrap="none" anchor="ctr"/>
            <a:lstStyle/>
            <a:p>
              <a:pPr algn="ctr" eaLnBrk="0" hangingPunct="0"/>
              <a:endParaRPr lang="en-US"/>
            </a:p>
          </p:txBody>
        </p:sp>
        <p:sp>
          <p:nvSpPr>
            <p:cNvPr id="57364" name="Text Box 25"/>
            <p:cNvSpPr txBox="1">
              <a:spLocks noChangeArrowheads="1"/>
            </p:cNvSpPr>
            <p:nvPr/>
          </p:nvSpPr>
          <p:spPr bwMode="auto">
            <a:xfrm>
              <a:off x="2320" y="2544"/>
              <a:ext cx="1173"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b="1" u="sng">
                  <a:latin typeface="Arial" pitchFamily="34" charset="0"/>
                </a:rPr>
                <a:t>PHASE 3</a:t>
              </a:r>
              <a:endParaRPr lang="en-US" sz="2000" b="1">
                <a:latin typeface="Arial" pitchFamily="34" charset="0"/>
              </a:endParaRPr>
            </a:p>
            <a:p>
              <a:pPr algn="ctr"/>
              <a:r>
                <a:rPr lang="en-US" sz="2000" b="1">
                  <a:latin typeface="Arial" pitchFamily="34" charset="0"/>
                </a:rPr>
                <a:t>Diagnostics/ </a:t>
              </a:r>
            </a:p>
            <a:p>
              <a:pPr algn="ctr"/>
              <a:r>
                <a:rPr lang="en-US" sz="2000" b="1">
                  <a:latin typeface="Arial" pitchFamily="34" charset="0"/>
                </a:rPr>
                <a:t>Comm</a:t>
              </a:r>
              <a:endParaRPr lang="en-US"/>
            </a:p>
          </p:txBody>
        </p:sp>
      </p:grpSp>
      <p:sp>
        <p:nvSpPr>
          <p:cNvPr id="71706" name="AutoShape 26"/>
          <p:cNvSpPr>
            <a:spLocks noChangeArrowheads="1"/>
          </p:cNvSpPr>
          <p:nvPr/>
        </p:nvSpPr>
        <p:spPr bwMode="auto">
          <a:xfrm rot="5400000" flipV="1">
            <a:off x="2898345" y="4482994"/>
            <a:ext cx="660400" cy="666963"/>
          </a:xfrm>
          <a:prstGeom prst="notchedRightArrow">
            <a:avLst>
              <a:gd name="adj1" fmla="val 50000"/>
              <a:gd name="adj2" fmla="val 25000"/>
            </a:avLst>
          </a:prstGeom>
          <a:solidFill>
            <a:srgbClr val="FFFF66"/>
          </a:solidFill>
          <a:ln w="9525">
            <a:solidFill>
              <a:schemeClr val="tx1"/>
            </a:solidFill>
            <a:miter lim="800000"/>
            <a:headEnd/>
            <a:tailEnd/>
          </a:ln>
        </p:spPr>
        <p:txBody>
          <a:bodyPr wrap="none" anchor="ctr"/>
          <a:lstStyle/>
          <a:p>
            <a:pPr eaLnBrk="0" hangingPunct="0"/>
            <a:endParaRPr lang="en-US"/>
          </a:p>
        </p:txBody>
      </p:sp>
      <p:grpSp>
        <p:nvGrpSpPr>
          <p:cNvPr id="4" name="Group 42"/>
          <p:cNvGrpSpPr>
            <a:grpSpLocks/>
          </p:cNvGrpSpPr>
          <p:nvPr/>
        </p:nvGrpSpPr>
        <p:grpSpPr bwMode="auto">
          <a:xfrm>
            <a:off x="3710078" y="5410200"/>
            <a:ext cx="1852840" cy="990600"/>
            <a:chOff x="2337" y="3168"/>
            <a:chExt cx="1167" cy="624"/>
          </a:xfrm>
        </p:grpSpPr>
        <p:sp>
          <p:nvSpPr>
            <p:cNvPr id="57361" name="Rectangle 28"/>
            <p:cNvSpPr>
              <a:spLocks noChangeArrowheads="1"/>
            </p:cNvSpPr>
            <p:nvPr/>
          </p:nvSpPr>
          <p:spPr bwMode="auto">
            <a:xfrm>
              <a:off x="2337" y="3168"/>
              <a:ext cx="1167" cy="624"/>
            </a:xfrm>
            <a:prstGeom prst="rect">
              <a:avLst/>
            </a:prstGeom>
            <a:solidFill>
              <a:srgbClr val="CCCC00"/>
            </a:solidFill>
            <a:ln w="9525">
              <a:solidFill>
                <a:schemeClr val="tx1"/>
              </a:solidFill>
              <a:miter lim="800000"/>
              <a:headEnd/>
              <a:tailEnd/>
            </a:ln>
          </p:spPr>
          <p:txBody>
            <a:bodyPr wrap="none" anchor="ctr"/>
            <a:lstStyle/>
            <a:p>
              <a:pPr algn="ctr" eaLnBrk="0" hangingPunct="0"/>
              <a:endParaRPr lang="en-US"/>
            </a:p>
          </p:txBody>
        </p:sp>
        <p:sp>
          <p:nvSpPr>
            <p:cNvPr id="57362" name="Text Box 29"/>
            <p:cNvSpPr txBox="1">
              <a:spLocks noChangeArrowheads="1"/>
            </p:cNvSpPr>
            <p:nvPr/>
          </p:nvSpPr>
          <p:spPr bwMode="auto">
            <a:xfrm>
              <a:off x="2345" y="3168"/>
              <a:ext cx="1148"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b="1" u="sng">
                  <a:latin typeface="Arial" pitchFamily="34" charset="0"/>
                </a:rPr>
                <a:t>PHASE 4</a:t>
              </a:r>
              <a:endParaRPr lang="en-US" sz="2000" b="1">
                <a:latin typeface="Arial" pitchFamily="34" charset="0"/>
              </a:endParaRPr>
            </a:p>
            <a:p>
              <a:pPr algn="ctr"/>
              <a:r>
                <a:rPr lang="en-US" sz="2000" b="1">
                  <a:latin typeface="Arial" pitchFamily="34" charset="0"/>
                </a:rPr>
                <a:t>Output </a:t>
              </a:r>
            </a:p>
            <a:p>
              <a:pPr algn="ctr"/>
              <a:r>
                <a:rPr lang="en-US" sz="2000" b="1">
                  <a:latin typeface="Arial" pitchFamily="34" charset="0"/>
                </a:rPr>
                <a:t>Scan</a:t>
              </a:r>
              <a:endParaRPr lang="en-US"/>
            </a:p>
          </p:txBody>
        </p:sp>
      </p:grpSp>
      <p:sp>
        <p:nvSpPr>
          <p:cNvPr id="71710" name="AutoShape 30"/>
          <p:cNvSpPr>
            <a:spLocks noChangeArrowheads="1"/>
          </p:cNvSpPr>
          <p:nvPr/>
        </p:nvSpPr>
        <p:spPr bwMode="auto">
          <a:xfrm rot="5400000" flipV="1">
            <a:off x="2898345" y="5473594"/>
            <a:ext cx="660400" cy="666963"/>
          </a:xfrm>
          <a:prstGeom prst="notchedRightArrow">
            <a:avLst>
              <a:gd name="adj1" fmla="val 50000"/>
              <a:gd name="adj2" fmla="val 25000"/>
            </a:avLst>
          </a:prstGeom>
          <a:solidFill>
            <a:srgbClr val="FFFF66"/>
          </a:solidFill>
          <a:ln w="9525">
            <a:solidFill>
              <a:schemeClr val="tx1"/>
            </a:solidFill>
            <a:miter lim="800000"/>
            <a:headEnd/>
            <a:tailEnd/>
          </a:ln>
        </p:spPr>
        <p:txBody>
          <a:bodyPr wrap="none" anchor="ctr"/>
          <a:lstStyle/>
          <a:p>
            <a:pPr eaLnBrk="0" hangingPunct="0"/>
            <a:endParaRPr lang="en-US"/>
          </a:p>
        </p:txBody>
      </p:sp>
      <p:grpSp>
        <p:nvGrpSpPr>
          <p:cNvPr id="5" name="Group 39"/>
          <p:cNvGrpSpPr>
            <a:grpSpLocks/>
          </p:cNvGrpSpPr>
          <p:nvPr/>
        </p:nvGrpSpPr>
        <p:grpSpPr bwMode="auto">
          <a:xfrm>
            <a:off x="3710078" y="2438400"/>
            <a:ext cx="1852840" cy="990600"/>
            <a:chOff x="2337" y="1296"/>
            <a:chExt cx="1167" cy="624"/>
          </a:xfrm>
        </p:grpSpPr>
        <p:sp>
          <p:nvSpPr>
            <p:cNvPr id="57359" name="Rectangle 32"/>
            <p:cNvSpPr>
              <a:spLocks noChangeArrowheads="1"/>
            </p:cNvSpPr>
            <p:nvPr/>
          </p:nvSpPr>
          <p:spPr bwMode="auto">
            <a:xfrm>
              <a:off x="2337" y="1296"/>
              <a:ext cx="1167" cy="624"/>
            </a:xfrm>
            <a:prstGeom prst="rect">
              <a:avLst/>
            </a:prstGeom>
            <a:solidFill>
              <a:srgbClr val="9999FF"/>
            </a:solidFill>
            <a:ln w="9525">
              <a:solidFill>
                <a:schemeClr val="tx1"/>
              </a:solidFill>
              <a:miter lim="800000"/>
              <a:headEnd/>
              <a:tailEnd/>
            </a:ln>
          </p:spPr>
          <p:txBody>
            <a:bodyPr wrap="none" anchor="ctr"/>
            <a:lstStyle/>
            <a:p>
              <a:pPr algn="ctr" eaLnBrk="0" hangingPunct="0"/>
              <a:endParaRPr lang="en-US"/>
            </a:p>
          </p:txBody>
        </p:sp>
        <p:sp>
          <p:nvSpPr>
            <p:cNvPr id="57360" name="Text Box 33"/>
            <p:cNvSpPr txBox="1">
              <a:spLocks noChangeArrowheads="1"/>
            </p:cNvSpPr>
            <p:nvPr/>
          </p:nvSpPr>
          <p:spPr bwMode="auto">
            <a:xfrm>
              <a:off x="2386" y="1296"/>
              <a:ext cx="1107"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b="1" u="sng">
                  <a:latin typeface="Arial" pitchFamily="34" charset="0"/>
                </a:rPr>
                <a:t>PHASE 1</a:t>
              </a:r>
              <a:endParaRPr lang="en-US" sz="2000" b="1">
                <a:latin typeface="Arial" pitchFamily="34" charset="0"/>
              </a:endParaRPr>
            </a:p>
            <a:p>
              <a:pPr algn="ctr"/>
              <a:r>
                <a:rPr lang="en-US" sz="2000" b="1">
                  <a:latin typeface="Arial" pitchFamily="34" charset="0"/>
                </a:rPr>
                <a:t>Read Inputs</a:t>
              </a:r>
            </a:p>
            <a:p>
              <a:pPr algn="ctr"/>
              <a:r>
                <a:rPr lang="en-US" sz="2000" b="1">
                  <a:latin typeface="Arial" pitchFamily="34" charset="0"/>
                </a:rPr>
                <a:t>Scan</a:t>
              </a:r>
              <a:endParaRPr lang="en-US"/>
            </a:p>
          </p:txBody>
        </p:sp>
      </p:grpSp>
      <p:sp>
        <p:nvSpPr>
          <p:cNvPr id="71714" name="AutoShape 34"/>
          <p:cNvSpPr>
            <a:spLocks noChangeArrowheads="1"/>
          </p:cNvSpPr>
          <p:nvPr/>
        </p:nvSpPr>
        <p:spPr bwMode="auto">
          <a:xfrm rot="5400000" flipV="1">
            <a:off x="2898345" y="2501794"/>
            <a:ext cx="660400" cy="666963"/>
          </a:xfrm>
          <a:prstGeom prst="notchedRightArrow">
            <a:avLst>
              <a:gd name="adj1" fmla="val 50000"/>
              <a:gd name="adj2" fmla="val 25000"/>
            </a:avLst>
          </a:prstGeom>
          <a:solidFill>
            <a:srgbClr val="FFFF66"/>
          </a:solidFill>
          <a:ln w="9525">
            <a:solidFill>
              <a:schemeClr val="tx1"/>
            </a:solidFill>
            <a:miter lim="800000"/>
            <a:headEnd/>
            <a:tailEnd/>
          </a:ln>
        </p:spPr>
        <p:txBody>
          <a:bodyPr wrap="none" anchor="ctr"/>
          <a:lstStyle/>
          <a:p>
            <a:pPr eaLnBrk="0" hangingPunct="0"/>
            <a:endParaRPr lang="en-US"/>
          </a:p>
        </p:txBody>
      </p:sp>
      <p:sp>
        <p:nvSpPr>
          <p:cNvPr id="57358" name="Curved Up Arrow 24"/>
          <p:cNvSpPr>
            <a:spLocks noChangeArrowheads="1"/>
          </p:cNvSpPr>
          <p:nvPr/>
        </p:nvSpPr>
        <p:spPr bwMode="auto">
          <a:xfrm rot="-5400000">
            <a:off x="4553862" y="3898490"/>
            <a:ext cx="3438525" cy="1042223"/>
          </a:xfrm>
          <a:prstGeom prst="curvedUpArrow">
            <a:avLst>
              <a:gd name="adj1" fmla="val 25006"/>
              <a:gd name="adj2" fmla="val 49998"/>
              <a:gd name="adj3" fmla="val 25000"/>
            </a:avLst>
          </a:prstGeom>
          <a:solidFill>
            <a:srgbClr val="FFFF00"/>
          </a:solidFill>
          <a:ln w="9525" algn="ctr">
            <a:solidFill>
              <a:schemeClr val="tx1"/>
            </a:solidFill>
            <a:round/>
            <a:headEnd/>
            <a:tailEnd/>
          </a:ln>
        </p:spPr>
        <p:txBody>
          <a:bodyPr/>
          <a:lstStyle/>
          <a:p>
            <a:pPr eaLnBrk="0" hangingPunct="0"/>
            <a:endParaRPr lang="en-US"/>
          </a:p>
        </p:txBody>
      </p:sp>
      <p:sp>
        <p:nvSpPr>
          <p:cNvPr id="23" name="Text Box 6"/>
          <p:cNvSpPr txBox="1">
            <a:spLocks noChangeArrowheads="1"/>
          </p:cNvSpPr>
          <p:nvPr/>
        </p:nvSpPr>
        <p:spPr bwMode="auto">
          <a:xfrm>
            <a:off x="2743200" y="44017"/>
            <a:ext cx="3025524"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PLC Operation</a:t>
            </a:r>
          </a:p>
        </p:txBody>
      </p:sp>
    </p:spTree>
    <p:extLst>
      <p:ext uri="{BB962C8B-B14F-4D97-AF65-F5344CB8AC3E}">
        <p14:creationId xmlns:p14="http://schemas.microsoft.com/office/powerpoint/2010/main" val="3288448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8">
                                            <p:txEl>
                                              <p:pRg st="0" end="0"/>
                                            </p:txEl>
                                          </p:spTgt>
                                        </p:tgtEl>
                                        <p:attrNameLst>
                                          <p:attrName>style.visibility</p:attrName>
                                        </p:attrNameLst>
                                      </p:cBhvr>
                                      <p:to>
                                        <p:strVal val="visible"/>
                                      </p:to>
                                    </p:set>
                                    <p:animEffect transition="in" filter="dissolve">
                                      <p:cBhvr>
                                        <p:cTn id="7" dur="500"/>
                                        <p:tgtEl>
                                          <p:spTgt spid="716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1714"/>
                                        </p:tgtEl>
                                        <p:attrNameLst>
                                          <p:attrName>style.visibility</p:attrName>
                                        </p:attrNameLst>
                                      </p:cBhvr>
                                      <p:to>
                                        <p:strVal val="visible"/>
                                      </p:to>
                                    </p:set>
                                    <p:animEffect transition="in" filter="slide(fromTop)">
                                      <p:cBhvr>
                                        <p:cTn id="12" dur="500"/>
                                        <p:tgtEl>
                                          <p:spTgt spid="717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Top)">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71695"/>
                                        </p:tgtEl>
                                        <p:attrNameLst>
                                          <p:attrName>style.visibility</p:attrName>
                                        </p:attrNameLst>
                                      </p:cBhvr>
                                      <p:to>
                                        <p:strVal val="visible"/>
                                      </p:to>
                                    </p:set>
                                    <p:animEffect transition="in" filter="slide(fromTop)">
                                      <p:cBhvr>
                                        <p:cTn id="22" dur="500"/>
                                        <p:tgtEl>
                                          <p:spTgt spid="7169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slide(fromTop)">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71706"/>
                                        </p:tgtEl>
                                        <p:attrNameLst>
                                          <p:attrName>style.visibility</p:attrName>
                                        </p:attrNameLst>
                                      </p:cBhvr>
                                      <p:to>
                                        <p:strVal val="visible"/>
                                      </p:to>
                                    </p:set>
                                    <p:animEffect transition="in" filter="slide(fromTop)">
                                      <p:cBhvr>
                                        <p:cTn id="32" dur="500"/>
                                        <p:tgtEl>
                                          <p:spTgt spid="7170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1"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slide(fromTop)">
                                      <p:cBhvr>
                                        <p:cTn id="37" dur="5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71710"/>
                                        </p:tgtEl>
                                        <p:attrNameLst>
                                          <p:attrName>style.visibility</p:attrName>
                                        </p:attrNameLst>
                                      </p:cBhvr>
                                      <p:to>
                                        <p:strVal val="visible"/>
                                      </p:to>
                                    </p:set>
                                    <p:animEffect transition="in" filter="slide(fromTop)">
                                      <p:cBhvr>
                                        <p:cTn id="42" dur="500"/>
                                        <p:tgtEl>
                                          <p:spTgt spid="717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1"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slide(fromTop)">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dissolve">
                                      <p:cBhvr>
                                        <p:cTn id="5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8" grpId="0" build="p" autoUpdateAnimBg="0"/>
      <p:bldP spid="71695" grpId="0" animBg="1"/>
      <p:bldP spid="71706" grpId="0" animBg="1"/>
      <p:bldP spid="71710" grpId="0" animBg="1"/>
      <p:bldP spid="71714" grpId="0" animBg="1"/>
      <p:bldP spid="23"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ext Box 3075"/>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EC00546-10D2-45B0-945D-2ECEFFE34997}" type="slidenum">
              <a:rPr lang="en-US" sz="1400" b="1">
                <a:solidFill>
                  <a:srgbClr val="800000"/>
                </a:solidFill>
                <a:latin typeface="Arial" pitchFamily="34" charset="0"/>
              </a:rPr>
              <a:pPr/>
              <a:t>34</a:t>
            </a:fld>
            <a:endParaRPr lang="en-US"/>
          </a:p>
        </p:txBody>
      </p:sp>
      <p:sp>
        <p:nvSpPr>
          <p:cNvPr id="114694" name="Text Box 3078"/>
          <p:cNvSpPr txBox="1">
            <a:spLocks noChangeArrowheads="1"/>
          </p:cNvSpPr>
          <p:nvPr/>
        </p:nvSpPr>
        <p:spPr bwMode="auto">
          <a:xfrm>
            <a:off x="609625" y="228600"/>
            <a:ext cx="335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dirty="0">
                <a:solidFill>
                  <a:srgbClr val="CC6600"/>
                </a:solidFill>
                <a:latin typeface="Arial" pitchFamily="34" charset="0"/>
              </a:rPr>
              <a:t>PHASE 1 – Input Status scan</a:t>
            </a:r>
            <a:endParaRPr lang="en-US" sz="1800" b="1" dirty="0">
              <a:solidFill>
                <a:srgbClr val="FF0000"/>
              </a:solidFill>
              <a:latin typeface="Arial" pitchFamily="34" charset="0"/>
            </a:endParaRPr>
          </a:p>
        </p:txBody>
      </p:sp>
      <p:sp>
        <p:nvSpPr>
          <p:cNvPr id="58373" name="Freeform 3079"/>
          <p:cNvSpPr>
            <a:spLocks/>
          </p:cNvSpPr>
          <p:nvPr/>
        </p:nvSpPr>
        <p:spPr bwMode="auto">
          <a:xfrm>
            <a:off x="4804900" y="1599684"/>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114696" name="Text Box 3080"/>
          <p:cNvSpPr txBox="1">
            <a:spLocks noChangeArrowheads="1"/>
          </p:cNvSpPr>
          <p:nvPr/>
        </p:nvSpPr>
        <p:spPr bwMode="auto">
          <a:xfrm>
            <a:off x="533400" y="533400"/>
            <a:ext cx="7924409"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2">
              <a:buFont typeface="Symbol" pitchFamily="18" charset="2"/>
              <a:buChar char="·"/>
            </a:pPr>
            <a:r>
              <a:rPr lang="en-US">
                <a:latin typeface="Arial" pitchFamily="34" charset="0"/>
              </a:rPr>
              <a:t>  A PLC scan cycle begins with the CPU reading the status    of its inputs. </a:t>
            </a:r>
          </a:p>
        </p:txBody>
      </p:sp>
      <p:sp>
        <p:nvSpPr>
          <p:cNvPr id="58375" name="Rectangle 6"/>
          <p:cNvSpPr>
            <a:spLocks noChangeArrowheads="1"/>
          </p:cNvSpPr>
          <p:nvPr/>
        </p:nvSpPr>
        <p:spPr bwMode="auto">
          <a:xfrm>
            <a:off x="533400" y="1600200"/>
            <a:ext cx="7695736"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b="1" dirty="0">
                <a:solidFill>
                  <a:srgbClr val="CC6600"/>
                </a:solidFill>
                <a:latin typeface="Arial" pitchFamily="34" charset="0"/>
              </a:rPr>
              <a:t>PHASE 2– Logic Solve/Program Execution</a:t>
            </a:r>
            <a:r>
              <a:rPr lang="en-US" sz="2800" b="1" dirty="0">
                <a:solidFill>
                  <a:srgbClr val="FF0000"/>
                </a:solidFill>
                <a:latin typeface="Arial" pitchFamily="34" charset="0"/>
              </a:rPr>
              <a:t> </a:t>
            </a:r>
          </a:p>
        </p:txBody>
      </p:sp>
      <p:sp>
        <p:nvSpPr>
          <p:cNvPr id="8" name="Text Box 3080"/>
          <p:cNvSpPr txBox="1">
            <a:spLocks noChangeArrowheads="1"/>
          </p:cNvSpPr>
          <p:nvPr/>
        </p:nvSpPr>
        <p:spPr bwMode="auto">
          <a:xfrm>
            <a:off x="609625" y="2209800"/>
            <a:ext cx="792440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2">
              <a:buFont typeface="Symbol" pitchFamily="18" charset="2"/>
              <a:buChar char="·"/>
            </a:pPr>
            <a:r>
              <a:rPr lang="en-US" dirty="0">
                <a:latin typeface="Arial" pitchFamily="34" charset="0"/>
              </a:rPr>
              <a:t>  The application program is executed using the status of the inputs</a:t>
            </a:r>
          </a:p>
        </p:txBody>
      </p:sp>
      <p:sp>
        <p:nvSpPr>
          <p:cNvPr id="58377" name="Rectangle 8"/>
          <p:cNvSpPr>
            <a:spLocks noChangeArrowheads="1"/>
          </p:cNvSpPr>
          <p:nvPr/>
        </p:nvSpPr>
        <p:spPr bwMode="auto">
          <a:xfrm>
            <a:off x="533400" y="3124200"/>
            <a:ext cx="7467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b="1" dirty="0">
                <a:solidFill>
                  <a:srgbClr val="CC6600"/>
                </a:solidFill>
                <a:latin typeface="Arial" pitchFamily="34" charset="0"/>
              </a:rPr>
              <a:t>PHASE 3– Logic Solve/Program Execution</a:t>
            </a:r>
            <a:r>
              <a:rPr lang="en-US" sz="2800" b="1" dirty="0">
                <a:solidFill>
                  <a:srgbClr val="FF0000"/>
                </a:solidFill>
                <a:latin typeface="Arial" pitchFamily="34" charset="0"/>
              </a:rPr>
              <a:t> </a:t>
            </a:r>
          </a:p>
        </p:txBody>
      </p:sp>
      <p:sp>
        <p:nvSpPr>
          <p:cNvPr id="10" name="Text Box 3080"/>
          <p:cNvSpPr txBox="1">
            <a:spLocks noChangeArrowheads="1"/>
          </p:cNvSpPr>
          <p:nvPr/>
        </p:nvSpPr>
        <p:spPr bwMode="auto">
          <a:xfrm>
            <a:off x="656532" y="3733800"/>
            <a:ext cx="792440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2">
              <a:buFont typeface="Symbol" pitchFamily="18" charset="2"/>
              <a:buChar char="·"/>
            </a:pPr>
            <a:r>
              <a:rPr lang="en-US" dirty="0">
                <a:latin typeface="Arial" pitchFamily="34" charset="0"/>
              </a:rPr>
              <a:t>  Once the program is executed, the CPU performs diagnostics and communication tasks</a:t>
            </a:r>
          </a:p>
        </p:txBody>
      </p:sp>
      <p:sp>
        <p:nvSpPr>
          <p:cNvPr id="11" name="Text Box 3078"/>
          <p:cNvSpPr txBox="1">
            <a:spLocks noChangeArrowheads="1"/>
          </p:cNvSpPr>
          <p:nvPr/>
        </p:nvSpPr>
        <p:spPr bwMode="auto">
          <a:xfrm>
            <a:off x="686020" y="4704140"/>
            <a:ext cx="35830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dirty="0">
                <a:solidFill>
                  <a:srgbClr val="CC6600"/>
                </a:solidFill>
                <a:latin typeface="Arial" pitchFamily="34" charset="0"/>
              </a:rPr>
              <a:t>PHASE 4 - Output Status Scan</a:t>
            </a:r>
            <a:r>
              <a:rPr lang="en-US" sz="1800" b="1" dirty="0">
                <a:solidFill>
                  <a:srgbClr val="FF0000"/>
                </a:solidFill>
                <a:latin typeface="Arial" pitchFamily="34" charset="0"/>
              </a:rPr>
              <a:t> </a:t>
            </a:r>
          </a:p>
        </p:txBody>
      </p:sp>
      <p:sp>
        <p:nvSpPr>
          <p:cNvPr id="12" name="Text Box 3080"/>
          <p:cNvSpPr txBox="1">
            <a:spLocks noChangeArrowheads="1"/>
          </p:cNvSpPr>
          <p:nvPr/>
        </p:nvSpPr>
        <p:spPr bwMode="auto">
          <a:xfrm>
            <a:off x="686020" y="5181600"/>
            <a:ext cx="792440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2" algn="just">
              <a:buFont typeface="Arial" pitchFamily="34" charset="0"/>
              <a:buChar char="•"/>
            </a:pPr>
            <a:r>
              <a:rPr lang="en-US" dirty="0">
                <a:latin typeface="Arial" pitchFamily="34" charset="0"/>
              </a:rPr>
              <a:t>An output status scan is then performed, whereby the stored output values are sent to actuators and other field output devices. The cycle ends by updating the outputs</a:t>
            </a:r>
            <a:r>
              <a:rPr lang="en-US" dirty="0" smtClean="0">
                <a:latin typeface="Arial" pitchFamily="34" charset="0"/>
              </a:rPr>
              <a:t>.</a:t>
            </a:r>
            <a:endParaRPr lang="en-US" dirty="0">
              <a:latin typeface="Arial" pitchFamily="34" charset="0"/>
            </a:endParaRPr>
          </a:p>
        </p:txBody>
      </p:sp>
    </p:spTree>
    <p:extLst>
      <p:ext uri="{BB962C8B-B14F-4D97-AF65-F5344CB8AC3E}">
        <p14:creationId xmlns:p14="http://schemas.microsoft.com/office/powerpoint/2010/main" val="2506744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694">
                                            <p:txEl>
                                              <p:pRg st="0" end="0"/>
                                            </p:txEl>
                                          </p:spTgt>
                                        </p:tgtEl>
                                        <p:attrNameLst>
                                          <p:attrName>style.visibility</p:attrName>
                                        </p:attrNameLst>
                                      </p:cBhvr>
                                      <p:to>
                                        <p:strVal val="visible"/>
                                      </p:to>
                                    </p:set>
                                    <p:animEffect transition="in" filter="dissolve">
                                      <p:cBhvr>
                                        <p:cTn id="7" dur="500"/>
                                        <p:tgtEl>
                                          <p:spTgt spid="1146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4696">
                                            <p:txEl>
                                              <p:pRg st="0" end="0"/>
                                            </p:txEl>
                                          </p:spTgt>
                                        </p:tgtEl>
                                        <p:attrNameLst>
                                          <p:attrName>style.visibility</p:attrName>
                                        </p:attrNameLst>
                                      </p:cBhvr>
                                      <p:to>
                                        <p:strVal val="visible"/>
                                      </p:to>
                                    </p:set>
                                    <p:animEffect transition="in" filter="dissolve">
                                      <p:cBhvr>
                                        <p:cTn id="12" dur="500"/>
                                        <p:tgtEl>
                                          <p:spTgt spid="11469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dissolve">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dissolve">
                                      <p:cBhvr>
                                        <p:cTn id="2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4" grpId="0" build="p" autoUpdateAnimBg="0"/>
      <p:bldP spid="114696" grpId="0" build="p" autoUpdateAnimBg="0"/>
      <p:bldP spid="8" grpId="0" build="p" autoUpdateAnimBg="0"/>
      <p:bldP spid="10" grpId="0" build="p" autoUpdateAnimBg="0"/>
      <p:bldP spid="1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1027"/>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7593D13-ABDE-4DA2-BEE1-0AA8C7DBCDB7}" type="slidenum">
              <a:rPr lang="en-US" sz="1400" b="1">
                <a:solidFill>
                  <a:srgbClr val="800000"/>
                </a:solidFill>
                <a:latin typeface="Arial" pitchFamily="34" charset="0"/>
              </a:rPr>
              <a:pPr/>
              <a:t>35</a:t>
            </a:fld>
            <a:endParaRPr lang="en-US"/>
          </a:p>
        </p:txBody>
      </p:sp>
      <p:sp>
        <p:nvSpPr>
          <p:cNvPr id="60420" name="Freeform 1031"/>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117768" name="Text Box 1032"/>
          <p:cNvSpPr txBox="1">
            <a:spLocks noChangeArrowheads="1"/>
          </p:cNvSpPr>
          <p:nvPr/>
        </p:nvSpPr>
        <p:spPr bwMode="auto">
          <a:xfrm>
            <a:off x="647908" y="1022350"/>
            <a:ext cx="792440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r>
              <a:rPr lang="en-US" dirty="0">
                <a:latin typeface="Arial" pitchFamily="34" charset="0"/>
              </a:rPr>
              <a:t>As soon as </a:t>
            </a:r>
            <a:r>
              <a:rPr lang="en-US" u="sng" dirty="0">
                <a:latin typeface="Arial" pitchFamily="34" charset="0"/>
              </a:rPr>
              <a:t>Phase 4</a:t>
            </a:r>
            <a:r>
              <a:rPr lang="en-US" dirty="0">
                <a:latin typeface="Arial" pitchFamily="34" charset="0"/>
              </a:rPr>
              <a:t> are completed, the entire cycle begins again with Phase 1  input scan.</a:t>
            </a:r>
          </a:p>
          <a:p>
            <a:pPr algn="just"/>
            <a:endParaRPr lang="en-US" dirty="0">
              <a:latin typeface="Arial" pitchFamily="34" charset="0"/>
            </a:endParaRPr>
          </a:p>
          <a:p>
            <a:pPr algn="just"/>
            <a:r>
              <a:rPr lang="en-US" dirty="0">
                <a:latin typeface="Arial" pitchFamily="34" charset="0"/>
              </a:rPr>
              <a:t>The time it takes to implement a scan cycle is called </a:t>
            </a:r>
            <a:r>
              <a:rPr lang="en-US" u="sng" dirty="0">
                <a:latin typeface="Arial" pitchFamily="34" charset="0"/>
              </a:rPr>
              <a:t>SCAN TIME</a:t>
            </a:r>
            <a:r>
              <a:rPr lang="en-US" dirty="0">
                <a:latin typeface="Arial" pitchFamily="34" charset="0"/>
              </a:rPr>
              <a:t>. The scan time composed  of the </a:t>
            </a:r>
            <a:r>
              <a:rPr lang="en-US" u="sng" dirty="0">
                <a:latin typeface="Arial" pitchFamily="34" charset="0"/>
              </a:rPr>
              <a:t>program scan time</a:t>
            </a:r>
            <a:r>
              <a:rPr lang="en-US" dirty="0">
                <a:latin typeface="Arial" pitchFamily="34" charset="0"/>
              </a:rPr>
              <a:t>, which is the time required for solving the control program, and the </a:t>
            </a:r>
            <a:r>
              <a:rPr lang="en-US" u="sng" dirty="0">
                <a:latin typeface="Arial" pitchFamily="34" charset="0"/>
              </a:rPr>
              <a:t>I/O update time</a:t>
            </a:r>
            <a:r>
              <a:rPr lang="en-US" dirty="0">
                <a:latin typeface="Arial" pitchFamily="34" charset="0"/>
              </a:rPr>
              <a:t>, or time required to read inputs and update outputs. The program scan time generally depends on the amount of memory taken by the control program and type of instructions used in the program. The time to make a single scan can vary from 1 </a:t>
            </a:r>
            <a:r>
              <a:rPr lang="en-US" dirty="0" err="1">
                <a:latin typeface="Arial" pitchFamily="34" charset="0"/>
              </a:rPr>
              <a:t>ms</a:t>
            </a:r>
            <a:r>
              <a:rPr lang="en-US" dirty="0">
                <a:latin typeface="Arial" pitchFamily="34" charset="0"/>
              </a:rPr>
              <a:t> to 100 </a:t>
            </a:r>
            <a:r>
              <a:rPr lang="en-US" dirty="0" err="1">
                <a:latin typeface="Arial" pitchFamily="34" charset="0"/>
              </a:rPr>
              <a:t>ms.</a:t>
            </a:r>
            <a:r>
              <a:rPr lang="en-US" dirty="0">
                <a:latin typeface="Arial" pitchFamily="34" charset="0"/>
              </a:rPr>
              <a:t> </a:t>
            </a:r>
          </a:p>
        </p:txBody>
      </p:sp>
    </p:spTree>
    <p:extLst>
      <p:ext uri="{BB962C8B-B14F-4D97-AF65-F5344CB8AC3E}">
        <p14:creationId xmlns:p14="http://schemas.microsoft.com/office/powerpoint/2010/main" val="1620313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768">
                                            <p:txEl>
                                              <p:pRg st="0" end="0"/>
                                            </p:txEl>
                                          </p:spTgt>
                                        </p:tgtEl>
                                        <p:attrNameLst>
                                          <p:attrName>style.visibility</p:attrName>
                                        </p:attrNameLst>
                                      </p:cBhvr>
                                      <p:to>
                                        <p:strVal val="visible"/>
                                      </p:to>
                                    </p:set>
                                    <p:animEffect transition="in" filter="dissolve">
                                      <p:cBhvr>
                                        <p:cTn id="7" dur="500"/>
                                        <p:tgtEl>
                                          <p:spTgt spid="11776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7768">
                                            <p:txEl>
                                              <p:pRg st="2" end="2"/>
                                            </p:txEl>
                                          </p:spTgt>
                                        </p:tgtEl>
                                        <p:attrNameLst>
                                          <p:attrName>style.visibility</p:attrName>
                                        </p:attrNameLst>
                                      </p:cBhvr>
                                      <p:to>
                                        <p:strVal val="visible"/>
                                      </p:to>
                                    </p:set>
                                    <p:animEffect transition="in" filter="dissolve">
                                      <p:cBhvr>
                                        <p:cTn id="12" dur="500"/>
                                        <p:tgtEl>
                                          <p:spTgt spid="11776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8"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Box 4099"/>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67C01B0-946C-4F39-9D0F-9E2BDD365C8D}" type="slidenum">
              <a:rPr lang="en-US" sz="1400" b="1">
                <a:solidFill>
                  <a:srgbClr val="800000"/>
                </a:solidFill>
                <a:latin typeface="Arial" pitchFamily="34" charset="0"/>
              </a:rPr>
              <a:pPr/>
              <a:t>36</a:t>
            </a:fld>
            <a:endParaRPr lang="en-US"/>
          </a:p>
        </p:txBody>
      </p:sp>
      <p:sp>
        <p:nvSpPr>
          <p:cNvPr id="61444" name="Text Box 4101"/>
          <p:cNvSpPr txBox="1">
            <a:spLocks noChangeArrowheads="1"/>
          </p:cNvSpPr>
          <p:nvPr/>
        </p:nvSpPr>
        <p:spPr bwMode="auto">
          <a:xfrm>
            <a:off x="2311965" y="177225"/>
            <a:ext cx="444384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PLC Communications</a:t>
            </a:r>
            <a:endParaRPr lang="en-US" dirty="0"/>
          </a:p>
        </p:txBody>
      </p:sp>
      <p:sp>
        <p:nvSpPr>
          <p:cNvPr id="61445" name="Text Box 4102"/>
          <p:cNvSpPr txBox="1">
            <a:spLocks noChangeArrowheads="1"/>
          </p:cNvSpPr>
          <p:nvPr/>
        </p:nvSpPr>
        <p:spPr bwMode="auto">
          <a:xfrm>
            <a:off x="304800" y="1276350"/>
            <a:ext cx="8460393"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Clr>
                <a:srgbClr val="FFFF00"/>
              </a:buClr>
              <a:buSzPct val="50000"/>
              <a:buFont typeface="Wingdings" pitchFamily="2" charset="2"/>
              <a:buNone/>
            </a:pPr>
            <a:r>
              <a:rPr lang="en-US" b="1" dirty="0">
                <a:latin typeface="Arial" pitchFamily="34" charset="0"/>
              </a:rPr>
              <a:t>Common Uses of PLC Communications Ports</a:t>
            </a:r>
            <a:endParaRPr lang="en-US" dirty="0">
              <a:latin typeface="Arial" pitchFamily="34" charset="0"/>
            </a:endParaRPr>
          </a:p>
          <a:p>
            <a:pPr>
              <a:buClr>
                <a:srgbClr val="FFFF00"/>
              </a:buClr>
              <a:buSzPct val="50000"/>
              <a:buFont typeface="Wingdings" pitchFamily="2" charset="2"/>
              <a:buNone/>
            </a:pPr>
            <a:endParaRPr lang="en-US" dirty="0">
              <a:latin typeface="Arial" pitchFamily="34" charset="0"/>
            </a:endParaRPr>
          </a:p>
          <a:p>
            <a:pPr marL="342900" indent="-342900" algn="just">
              <a:buSzPct val="50000"/>
              <a:buFont typeface="Courier New" pitchFamily="49" charset="0"/>
              <a:buChar char="o"/>
            </a:pPr>
            <a:r>
              <a:rPr lang="en-US" dirty="0">
                <a:latin typeface="Arial" pitchFamily="34" charset="0"/>
              </a:rPr>
              <a:t> </a:t>
            </a:r>
            <a:r>
              <a:rPr lang="en-US" sz="2300" dirty="0">
                <a:latin typeface="Arial" pitchFamily="34" charset="0"/>
              </a:rPr>
              <a:t>Changing resident PLC programs - uploading/downloading from a supervisory controller (Laptop or desktop computer).</a:t>
            </a:r>
          </a:p>
          <a:p>
            <a:pPr marL="342900" indent="-342900" algn="just">
              <a:buSzPct val="50000"/>
              <a:buFont typeface="Courier New" pitchFamily="49" charset="0"/>
              <a:buChar char="o"/>
            </a:pPr>
            <a:endParaRPr lang="en-US" sz="2300" dirty="0">
              <a:latin typeface="Arial" pitchFamily="34" charset="0"/>
            </a:endParaRPr>
          </a:p>
          <a:p>
            <a:pPr marL="342900" indent="-342900" algn="just">
              <a:buSzPct val="50000"/>
              <a:buFont typeface="Courier New" pitchFamily="49" charset="0"/>
              <a:buChar char="o"/>
            </a:pPr>
            <a:r>
              <a:rPr lang="en-US" sz="2300" dirty="0">
                <a:latin typeface="Arial" pitchFamily="34" charset="0"/>
              </a:rPr>
              <a:t> Forcing I/O points and memory elements from a remote terminal.</a:t>
            </a:r>
          </a:p>
          <a:p>
            <a:pPr marL="342900" indent="-342900" algn="just">
              <a:buSzPct val="50000"/>
              <a:buFont typeface="Courier New" pitchFamily="49" charset="0"/>
              <a:buChar char="o"/>
            </a:pPr>
            <a:endParaRPr lang="en-US" sz="2300" dirty="0">
              <a:latin typeface="Arial" pitchFamily="34" charset="0"/>
            </a:endParaRPr>
          </a:p>
          <a:p>
            <a:pPr marL="342900" indent="-342900" algn="just">
              <a:buSzPct val="50000"/>
              <a:buFont typeface="Courier New" pitchFamily="49" charset="0"/>
              <a:buChar char="o"/>
            </a:pPr>
            <a:r>
              <a:rPr lang="en-US" sz="2300" dirty="0">
                <a:latin typeface="Arial" pitchFamily="34" charset="0"/>
              </a:rPr>
              <a:t> Linking a PLC into a control hierarchy containing several sizes of PLC and computer.</a:t>
            </a:r>
          </a:p>
          <a:p>
            <a:pPr marL="342900" indent="-342900" algn="just">
              <a:buSzPct val="50000"/>
              <a:buFont typeface="Courier New" pitchFamily="49" charset="0"/>
              <a:buChar char="o"/>
            </a:pPr>
            <a:endParaRPr lang="en-US" sz="2300" dirty="0">
              <a:latin typeface="Arial" pitchFamily="34" charset="0"/>
            </a:endParaRPr>
          </a:p>
          <a:p>
            <a:pPr marL="342900" indent="-342900" algn="just">
              <a:buSzPct val="50000"/>
              <a:buFont typeface="Courier New" pitchFamily="49" charset="0"/>
              <a:buChar char="o"/>
            </a:pPr>
            <a:r>
              <a:rPr lang="en-US" sz="2300" dirty="0">
                <a:latin typeface="Arial" pitchFamily="34" charset="0"/>
              </a:rPr>
              <a:t>Monitoring data and alarms, etc. via printers   or Operator Interface Units (OIUs</a:t>
            </a:r>
            <a:r>
              <a:rPr lang="en-US" sz="2300" dirty="0" smtClean="0">
                <a:latin typeface="Arial" pitchFamily="34" charset="0"/>
              </a:rPr>
              <a:t>).</a:t>
            </a:r>
            <a:endParaRPr lang="en-US" sz="2300" dirty="0">
              <a:latin typeface="Arial" pitchFamily="34" charset="0"/>
            </a:endParaRPr>
          </a:p>
        </p:txBody>
      </p:sp>
    </p:spTree>
    <p:extLst>
      <p:ext uri="{BB962C8B-B14F-4D97-AF65-F5344CB8AC3E}">
        <p14:creationId xmlns:p14="http://schemas.microsoft.com/office/powerpoint/2010/main" val="1087359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AD1FBD3-22D1-4F38-B63C-A0341746B2FE}" type="slidenum">
              <a:rPr lang="en-US" sz="1400" b="1">
                <a:solidFill>
                  <a:srgbClr val="800000"/>
                </a:solidFill>
                <a:latin typeface="Arial" pitchFamily="34" charset="0"/>
              </a:rPr>
              <a:pPr/>
              <a:t>37</a:t>
            </a:fld>
            <a:endParaRPr lang="en-US"/>
          </a:p>
        </p:txBody>
      </p:sp>
      <p:sp>
        <p:nvSpPr>
          <p:cNvPr id="62468" name="Text Box 5"/>
          <p:cNvSpPr txBox="1">
            <a:spLocks noChangeArrowheads="1"/>
          </p:cNvSpPr>
          <p:nvPr/>
        </p:nvSpPr>
        <p:spPr bwMode="auto">
          <a:xfrm>
            <a:off x="2109355" y="24825"/>
            <a:ext cx="444384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PLC Communications</a:t>
            </a:r>
            <a:endParaRPr lang="en-US" dirty="0"/>
          </a:p>
        </p:txBody>
      </p:sp>
      <p:sp>
        <p:nvSpPr>
          <p:cNvPr id="62469" name="Text Box 6"/>
          <p:cNvSpPr txBox="1">
            <a:spLocks noChangeArrowheads="1"/>
          </p:cNvSpPr>
          <p:nvPr/>
        </p:nvSpPr>
        <p:spPr bwMode="auto">
          <a:xfrm>
            <a:off x="686020" y="1276350"/>
            <a:ext cx="7695736"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Clr>
                <a:srgbClr val="FFFF00"/>
              </a:buClr>
              <a:buSzPct val="50000"/>
              <a:buFont typeface="Wingdings" pitchFamily="2" charset="2"/>
              <a:buNone/>
            </a:pPr>
            <a:r>
              <a:rPr lang="en-US" b="1" u="sng" dirty="0">
                <a:latin typeface="Arial" pitchFamily="34" charset="0"/>
              </a:rPr>
              <a:t>Serial Communications</a:t>
            </a:r>
            <a:endParaRPr lang="en-US" dirty="0">
              <a:latin typeface="Arial" pitchFamily="34" charset="0"/>
            </a:endParaRPr>
          </a:p>
          <a:p>
            <a:pPr>
              <a:buClr>
                <a:srgbClr val="FFFF00"/>
              </a:buClr>
              <a:buSzPct val="50000"/>
              <a:buFont typeface="Wingdings" pitchFamily="2" charset="2"/>
              <a:buNone/>
            </a:pPr>
            <a:endParaRPr lang="en-US" dirty="0">
              <a:latin typeface="Arial" pitchFamily="34" charset="0"/>
            </a:endParaRPr>
          </a:p>
          <a:p>
            <a:pPr>
              <a:buClr>
                <a:srgbClr val="FFFF00"/>
              </a:buClr>
              <a:buSzPct val="50000"/>
              <a:buFont typeface="Wingdings" pitchFamily="2" charset="2"/>
              <a:buNone/>
            </a:pPr>
            <a:r>
              <a:rPr lang="en-US" dirty="0">
                <a:latin typeface="Arial" pitchFamily="34" charset="0"/>
              </a:rPr>
              <a:t>PLC communications facilities normally provides serial transmission of information.</a:t>
            </a:r>
          </a:p>
          <a:p>
            <a:pPr>
              <a:buClr>
                <a:srgbClr val="FFFF00"/>
              </a:buClr>
              <a:buSzPct val="50000"/>
              <a:buFont typeface="Wingdings" pitchFamily="2" charset="2"/>
              <a:buNone/>
            </a:pPr>
            <a:endParaRPr lang="en-US" dirty="0">
              <a:latin typeface="Arial" pitchFamily="34" charset="0"/>
            </a:endParaRPr>
          </a:p>
          <a:p>
            <a:pPr>
              <a:buClr>
                <a:srgbClr val="FFFF00"/>
              </a:buClr>
              <a:buSzPct val="50000"/>
              <a:buFont typeface="Wingdings" pitchFamily="2" charset="2"/>
              <a:buNone/>
            </a:pPr>
            <a:r>
              <a:rPr lang="en-US" u="sng" dirty="0">
                <a:latin typeface="Arial" pitchFamily="34" charset="0"/>
              </a:rPr>
              <a:t>Common Standards</a:t>
            </a:r>
          </a:p>
          <a:p>
            <a:pPr>
              <a:buClr>
                <a:srgbClr val="FFFF00"/>
              </a:buClr>
              <a:buSzPct val="50000"/>
              <a:buFont typeface="Wingdings" pitchFamily="2" charset="2"/>
              <a:buNone/>
            </a:pPr>
            <a:endParaRPr lang="en-US" u="sng" dirty="0">
              <a:latin typeface="Arial" pitchFamily="34" charset="0"/>
            </a:endParaRPr>
          </a:p>
          <a:p>
            <a:pPr>
              <a:buClr>
                <a:srgbClr val="FFFF00"/>
              </a:buClr>
              <a:buSzPct val="50000"/>
              <a:buFont typeface="Wingdings" pitchFamily="2" charset="2"/>
              <a:buNone/>
            </a:pPr>
            <a:r>
              <a:rPr lang="en-US" b="1" dirty="0">
                <a:latin typeface="Arial" pitchFamily="34" charset="0"/>
              </a:rPr>
              <a:t>RS 232</a:t>
            </a:r>
            <a:r>
              <a:rPr lang="en-US" dirty="0">
                <a:latin typeface="Arial" pitchFamily="34" charset="0"/>
              </a:rPr>
              <a:t>  </a:t>
            </a:r>
          </a:p>
          <a:p>
            <a:pPr>
              <a:buClr>
                <a:srgbClr val="FFFF00"/>
              </a:buClr>
              <a:buSzPct val="50000"/>
              <a:buFont typeface="Wingdings" pitchFamily="2" charset="2"/>
              <a:buNone/>
            </a:pPr>
            <a:endParaRPr lang="en-US" dirty="0">
              <a:latin typeface="Arial" pitchFamily="34" charset="0"/>
            </a:endParaRPr>
          </a:p>
          <a:p>
            <a:pPr marL="342900" indent="-342900">
              <a:buClr>
                <a:schemeClr val="tx1"/>
              </a:buClr>
              <a:buSzPct val="50000"/>
              <a:buFont typeface="Arial" pitchFamily="34" charset="0"/>
              <a:buChar char="•"/>
            </a:pPr>
            <a:r>
              <a:rPr lang="en-US" dirty="0">
                <a:latin typeface="Arial" pitchFamily="34" charset="0"/>
              </a:rPr>
              <a:t> Used in short-distance computer communications, with the majority of computer hardware and peripherals.</a:t>
            </a:r>
          </a:p>
          <a:p>
            <a:pPr marL="342900" indent="-342900">
              <a:buClr>
                <a:schemeClr val="tx1"/>
              </a:buClr>
              <a:buSzPct val="50000"/>
              <a:buFont typeface="Arial" pitchFamily="34" charset="0"/>
              <a:buChar char="•"/>
            </a:pPr>
            <a:r>
              <a:rPr lang="en-US" dirty="0">
                <a:latin typeface="Arial" pitchFamily="34" charset="0"/>
              </a:rPr>
              <a:t> Has a maximum effective distance of approx. 30 m at 9600 baud.  </a:t>
            </a:r>
          </a:p>
        </p:txBody>
      </p:sp>
    </p:spTree>
    <p:extLst>
      <p:ext uri="{BB962C8B-B14F-4D97-AF65-F5344CB8AC3E}">
        <p14:creationId xmlns:p14="http://schemas.microsoft.com/office/powerpoint/2010/main" val="3236057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ext Box 2051"/>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656A03F-1C5E-441A-8C0A-1F132E3D1AE1}" type="slidenum">
              <a:rPr lang="en-US" sz="1400" b="1">
                <a:solidFill>
                  <a:srgbClr val="800000"/>
                </a:solidFill>
                <a:latin typeface="Arial" pitchFamily="34" charset="0"/>
              </a:rPr>
              <a:pPr/>
              <a:t>38</a:t>
            </a:fld>
            <a:endParaRPr lang="en-US"/>
          </a:p>
        </p:txBody>
      </p:sp>
      <p:sp>
        <p:nvSpPr>
          <p:cNvPr id="63492" name="Text Box 2053"/>
          <p:cNvSpPr txBox="1">
            <a:spLocks noChangeArrowheads="1"/>
          </p:cNvSpPr>
          <p:nvPr/>
        </p:nvSpPr>
        <p:spPr bwMode="auto">
          <a:xfrm>
            <a:off x="2057400" y="0"/>
            <a:ext cx="444384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3200" b="1" dirty="0">
                <a:latin typeface="Arial" pitchFamily="34" charset="0"/>
              </a:rPr>
              <a:t>PLC Communications</a:t>
            </a:r>
            <a:endParaRPr lang="en-US" dirty="0"/>
          </a:p>
        </p:txBody>
      </p:sp>
      <p:sp>
        <p:nvSpPr>
          <p:cNvPr id="63493" name="Text Box 2054"/>
          <p:cNvSpPr txBox="1">
            <a:spLocks noChangeArrowheads="1"/>
          </p:cNvSpPr>
          <p:nvPr/>
        </p:nvSpPr>
        <p:spPr bwMode="auto">
          <a:xfrm>
            <a:off x="279005" y="877140"/>
            <a:ext cx="829447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buClr>
                <a:srgbClr val="FFFF00"/>
              </a:buClr>
              <a:buSzPct val="50000"/>
              <a:buFont typeface="Wingdings" pitchFamily="2" charset="2"/>
              <a:buNone/>
            </a:pPr>
            <a:r>
              <a:rPr lang="en-US" b="1" u="sng" dirty="0">
                <a:latin typeface="Arial" pitchFamily="34" charset="0"/>
              </a:rPr>
              <a:t>Local Area Network (LAN)</a:t>
            </a:r>
            <a:endParaRPr lang="en-US" dirty="0">
              <a:latin typeface="Arial" pitchFamily="34" charset="0"/>
            </a:endParaRPr>
          </a:p>
          <a:p>
            <a:pPr algn="just">
              <a:buClr>
                <a:srgbClr val="FFFF00"/>
              </a:buClr>
              <a:buSzPct val="50000"/>
              <a:buFont typeface="Wingdings" pitchFamily="2" charset="2"/>
              <a:buNone/>
            </a:pPr>
            <a:endParaRPr lang="en-US" dirty="0">
              <a:latin typeface="Arial" pitchFamily="34" charset="0"/>
            </a:endParaRPr>
          </a:p>
          <a:p>
            <a:pPr algn="just">
              <a:buClr>
                <a:srgbClr val="FFFF00"/>
              </a:buClr>
              <a:buSzPct val="50000"/>
              <a:buFont typeface="Wingdings" pitchFamily="2" charset="2"/>
              <a:buNone/>
            </a:pPr>
            <a:r>
              <a:rPr lang="en-US" dirty="0">
                <a:latin typeface="Arial" pitchFamily="34" charset="0"/>
              </a:rPr>
              <a:t>Local Area Network provides a physical link between all devices plus providing overall data exchange management or protocol, ensuring that each device can “talk” to other machines and understand data received from them.</a:t>
            </a:r>
          </a:p>
          <a:p>
            <a:pPr algn="just">
              <a:buClr>
                <a:srgbClr val="FFFF00"/>
              </a:buClr>
              <a:buSzPct val="50000"/>
              <a:buFont typeface="Wingdings" pitchFamily="2" charset="2"/>
              <a:buNone/>
            </a:pPr>
            <a:endParaRPr lang="en-US" dirty="0">
              <a:latin typeface="Arial" pitchFamily="34" charset="0"/>
            </a:endParaRPr>
          </a:p>
          <a:p>
            <a:pPr algn="just">
              <a:buClr>
                <a:srgbClr val="FFFF00"/>
              </a:buClr>
              <a:buSzPct val="50000"/>
              <a:buFont typeface="Wingdings" pitchFamily="2" charset="2"/>
              <a:buNone/>
            </a:pPr>
            <a:r>
              <a:rPr lang="en-US" dirty="0">
                <a:latin typeface="Arial" pitchFamily="34" charset="0"/>
              </a:rPr>
              <a:t>LANs provide the common, high-speed data communications bus which interconnects any or all devices within the local area.</a:t>
            </a:r>
          </a:p>
          <a:p>
            <a:pPr algn="just">
              <a:buClr>
                <a:srgbClr val="FFFF00"/>
              </a:buClr>
              <a:buSzPct val="50000"/>
              <a:buFont typeface="Wingdings" pitchFamily="2" charset="2"/>
              <a:buNone/>
            </a:pPr>
            <a:endParaRPr lang="en-US" dirty="0">
              <a:latin typeface="Arial" pitchFamily="34" charset="0"/>
            </a:endParaRPr>
          </a:p>
          <a:p>
            <a:pPr algn="just">
              <a:buClr>
                <a:srgbClr val="FFFF00"/>
              </a:buClr>
              <a:buSzPct val="50000"/>
              <a:buFont typeface="Wingdings" pitchFamily="2" charset="2"/>
              <a:buNone/>
            </a:pPr>
            <a:r>
              <a:rPr lang="en-US" dirty="0">
                <a:latin typeface="Arial" pitchFamily="34" charset="0"/>
              </a:rPr>
              <a:t>LANs are commonly used in business applications to allow several users to share costly software packages and peripheral equipment such as printers and hard disk storage.</a:t>
            </a:r>
          </a:p>
        </p:txBody>
      </p:sp>
    </p:spTree>
    <p:extLst>
      <p:ext uri="{BB962C8B-B14F-4D97-AF65-F5344CB8AC3E}">
        <p14:creationId xmlns:p14="http://schemas.microsoft.com/office/powerpoint/2010/main" val="704825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6EBAD95-C25A-475C-A292-BF3051900480}" type="slidenum">
              <a:rPr lang="en-US" sz="1400" b="1">
                <a:solidFill>
                  <a:srgbClr val="800000"/>
                </a:solidFill>
                <a:latin typeface="Arial" pitchFamily="34" charset="0"/>
              </a:rPr>
              <a:pPr/>
              <a:t>39</a:t>
            </a:fld>
            <a:endParaRPr lang="en-US"/>
          </a:p>
        </p:txBody>
      </p:sp>
      <p:sp>
        <p:nvSpPr>
          <p:cNvPr id="118790" name="Text Box 6"/>
          <p:cNvSpPr txBox="1">
            <a:spLocks noChangeArrowheads="1"/>
          </p:cNvSpPr>
          <p:nvPr/>
        </p:nvSpPr>
        <p:spPr bwMode="auto">
          <a:xfrm>
            <a:off x="2590800" y="71726"/>
            <a:ext cx="29331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Specifications</a:t>
            </a:r>
          </a:p>
        </p:txBody>
      </p:sp>
      <p:sp>
        <p:nvSpPr>
          <p:cNvPr id="65541" name="Freeform 7"/>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118792" name="Text Box 8"/>
          <p:cNvSpPr txBox="1">
            <a:spLocks noChangeArrowheads="1"/>
          </p:cNvSpPr>
          <p:nvPr/>
        </p:nvSpPr>
        <p:spPr bwMode="auto">
          <a:xfrm>
            <a:off x="686020" y="1317626"/>
            <a:ext cx="788629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rPr>
              <a:t>Several factors are used for evaluating the quality and performance of programmable controllers when selecting a unit for a particular application. These are listed below.</a:t>
            </a:r>
          </a:p>
          <a:p>
            <a:endParaRPr lang="en-US">
              <a:latin typeface="Arial" pitchFamily="34" charset="0"/>
            </a:endParaRPr>
          </a:p>
          <a:p>
            <a:r>
              <a:rPr lang="en-US" u="sng">
                <a:latin typeface="Arial" pitchFamily="34" charset="0"/>
              </a:rPr>
              <a:t>NUMBER OF I /O PORTS</a:t>
            </a:r>
          </a:p>
          <a:p>
            <a:endParaRPr lang="en-US">
              <a:latin typeface="Arial" pitchFamily="34" charset="0"/>
            </a:endParaRPr>
          </a:p>
          <a:p>
            <a:r>
              <a:rPr lang="en-US">
                <a:latin typeface="Arial" pitchFamily="34" charset="0"/>
              </a:rPr>
              <a:t>This specifies the number of I/O devices that can be connected to the controller. There should be sufficient I/O ports to meet present requirements with enough spares to provide for moderate future expansion.</a:t>
            </a:r>
          </a:p>
          <a:p>
            <a:endParaRPr lang="en-US">
              <a:latin typeface="Arial" pitchFamily="34" charset="0"/>
            </a:endParaRPr>
          </a:p>
          <a:p>
            <a:endParaRPr lang="en-US">
              <a:latin typeface="Arial" pitchFamily="34" charset="0"/>
            </a:endParaRPr>
          </a:p>
        </p:txBody>
      </p:sp>
    </p:spTree>
    <p:extLst>
      <p:ext uri="{BB962C8B-B14F-4D97-AF65-F5344CB8AC3E}">
        <p14:creationId xmlns:p14="http://schemas.microsoft.com/office/powerpoint/2010/main" val="1897986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790"/>
                                        </p:tgtEl>
                                        <p:attrNameLst>
                                          <p:attrName>style.visibility</p:attrName>
                                        </p:attrNameLst>
                                      </p:cBhvr>
                                      <p:to>
                                        <p:strVal val="visible"/>
                                      </p:to>
                                    </p:set>
                                    <p:animEffect transition="in" filter="dissolve">
                                      <p:cBhvr>
                                        <p:cTn id="7" dur="500"/>
                                        <p:tgtEl>
                                          <p:spTgt spid="1187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8792">
                                            <p:txEl>
                                              <p:pRg st="0" end="0"/>
                                            </p:txEl>
                                          </p:spTgt>
                                        </p:tgtEl>
                                        <p:attrNameLst>
                                          <p:attrName>style.visibility</p:attrName>
                                        </p:attrNameLst>
                                      </p:cBhvr>
                                      <p:to>
                                        <p:strVal val="visible"/>
                                      </p:to>
                                    </p:set>
                                    <p:animEffect transition="in" filter="dissolve">
                                      <p:cBhvr>
                                        <p:cTn id="12" dur="500"/>
                                        <p:tgtEl>
                                          <p:spTgt spid="118792">
                                            <p:txEl>
                                              <p:pRg st="0" end="0"/>
                                            </p:txEl>
                                          </p:spTgt>
                                        </p:tgtEl>
                                      </p:cBhvr>
                                    </p:animEffect>
                                  </p:childTnLst>
                                  <p:subTnLst>
                                    <p:animClr clrSpc="rgb" dir="cw">
                                      <p:cBhvr override="childStyle">
                                        <p:cTn dur="1" fill="hold" display="0" masterRel="nextClick" afterEffect="1"/>
                                        <p:tgtEl>
                                          <p:spTgt spid="118792">
                                            <p:txEl>
                                              <p:pRg st="0" end="0"/>
                                            </p:txEl>
                                          </p:spTgt>
                                        </p:tgtEl>
                                        <p:attrNameLst>
                                          <p:attrName>ppt_c</p:attrName>
                                        </p:attrNameLst>
                                      </p:cBhvr>
                                      <p:to>
                                        <a:srgbClr val="FFFF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8792">
                                            <p:txEl>
                                              <p:pRg st="2" end="2"/>
                                            </p:txEl>
                                          </p:spTgt>
                                        </p:tgtEl>
                                        <p:attrNameLst>
                                          <p:attrName>style.visibility</p:attrName>
                                        </p:attrNameLst>
                                      </p:cBhvr>
                                      <p:to>
                                        <p:strVal val="visible"/>
                                      </p:to>
                                    </p:set>
                                    <p:animEffect transition="in" filter="dissolve">
                                      <p:cBhvr>
                                        <p:cTn id="17" dur="500"/>
                                        <p:tgtEl>
                                          <p:spTgt spid="118792">
                                            <p:txEl>
                                              <p:pRg st="2" end="2"/>
                                            </p:txEl>
                                          </p:spTgt>
                                        </p:tgtEl>
                                      </p:cBhvr>
                                    </p:animEffect>
                                  </p:childTnLst>
                                  <p:subTnLst>
                                    <p:animClr clrSpc="rgb" dir="cw">
                                      <p:cBhvr override="childStyle">
                                        <p:cTn dur="1" fill="hold" display="0" masterRel="nextClick" afterEffect="1"/>
                                        <p:tgtEl>
                                          <p:spTgt spid="118792">
                                            <p:txEl>
                                              <p:pRg st="2" end="2"/>
                                            </p:txEl>
                                          </p:spTgt>
                                        </p:tgtEl>
                                        <p:attrNameLst>
                                          <p:attrName>ppt_c</p:attrName>
                                        </p:attrNameLst>
                                      </p:cBhvr>
                                      <p:to>
                                        <a:srgbClr val="FFFF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8792">
                                            <p:txEl>
                                              <p:pRg st="4" end="4"/>
                                            </p:txEl>
                                          </p:spTgt>
                                        </p:tgtEl>
                                        <p:attrNameLst>
                                          <p:attrName>style.visibility</p:attrName>
                                        </p:attrNameLst>
                                      </p:cBhvr>
                                      <p:to>
                                        <p:strVal val="visible"/>
                                      </p:to>
                                    </p:set>
                                    <p:animEffect transition="in" filter="dissolve">
                                      <p:cBhvr>
                                        <p:cTn id="22" dur="500"/>
                                        <p:tgtEl>
                                          <p:spTgt spid="118792">
                                            <p:txEl>
                                              <p:pRg st="4" end="4"/>
                                            </p:txEl>
                                          </p:spTgt>
                                        </p:tgtEl>
                                      </p:cBhvr>
                                    </p:animEffect>
                                  </p:childTnLst>
                                  <p:subTnLst>
                                    <p:animClr clrSpc="rgb" dir="cw">
                                      <p:cBhvr override="childStyle">
                                        <p:cTn dur="1" fill="hold" display="0" masterRel="nextClick" afterEffect="1"/>
                                        <p:tgtEl>
                                          <p:spTgt spid="118792">
                                            <p:txEl>
                                              <p:pRg st="4" end="4"/>
                                            </p:txEl>
                                          </p:spTgt>
                                        </p:tgtEl>
                                        <p:attrNameLst>
                                          <p:attrName>ppt_c</p:attrName>
                                        </p:attrNameLst>
                                      </p:cBhvr>
                                      <p:to>
                                        <a:srgbClr val="FFFF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0" grpId="0" autoUpdateAnimBg="0"/>
      <p:bldP spid="11879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solidFill>
                  <a:schemeClr val="accent2"/>
                </a:solidFill>
              </a:rPr>
              <a:t>PLC’s Are...</a:t>
            </a:r>
            <a:endParaRPr lang="en-US"/>
          </a:p>
        </p:txBody>
      </p:sp>
      <p:sp>
        <p:nvSpPr>
          <p:cNvPr id="4099" name="Rectangle 3"/>
          <p:cNvSpPr>
            <a:spLocks noGrp="1" noChangeArrowheads="1"/>
          </p:cNvSpPr>
          <p:nvPr>
            <p:ph type="body" idx="1"/>
          </p:nvPr>
        </p:nvSpPr>
        <p:spPr/>
        <p:txBody>
          <a:bodyPr/>
          <a:lstStyle/>
          <a:p>
            <a:r>
              <a:rPr lang="en-US"/>
              <a:t>Dissimilar to Microcontrollers:</a:t>
            </a:r>
          </a:p>
          <a:p>
            <a:pPr lvl="1"/>
            <a:r>
              <a:rPr lang="en-US"/>
              <a:t>Intended for Industrial Applications</a:t>
            </a:r>
          </a:p>
          <a:p>
            <a:pPr lvl="1"/>
            <a:r>
              <a:rPr lang="en-US"/>
              <a:t>I/O Designed to interface with Control Relays</a:t>
            </a:r>
          </a:p>
          <a:p>
            <a:pPr lvl="1"/>
            <a:r>
              <a:rPr lang="en-US"/>
              <a:t>Emphasis on Maximum Reliability</a:t>
            </a:r>
          </a:p>
        </p:txBody>
      </p:sp>
    </p:spTree>
    <p:extLst>
      <p:ext uri="{BB962C8B-B14F-4D97-AF65-F5344CB8AC3E}">
        <p14:creationId xmlns:p14="http://schemas.microsoft.com/office/powerpoint/2010/main" val="27650738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517448" y="422276"/>
            <a:ext cx="28777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800" b="1">
                <a:latin typeface="Arial" pitchFamily="34" charset="0"/>
                <a:cs typeface="Arial" pitchFamily="34" charset="0"/>
              </a:rPr>
              <a:t>Selecting</a:t>
            </a:r>
            <a:r>
              <a:rPr lang="en-US"/>
              <a:t> </a:t>
            </a:r>
            <a:r>
              <a:rPr lang="en-US" sz="2800" b="1">
                <a:latin typeface="Arial" pitchFamily="34" charset="0"/>
                <a:cs typeface="Arial" pitchFamily="34" charset="0"/>
              </a:rPr>
              <a:t>a PLC</a:t>
            </a:r>
          </a:p>
        </p:txBody>
      </p:sp>
      <p:sp>
        <p:nvSpPr>
          <p:cNvPr id="66563" name="Text Box 5"/>
          <p:cNvSpPr txBox="1">
            <a:spLocks noChangeArrowheads="1"/>
          </p:cNvSpPr>
          <p:nvPr/>
        </p:nvSpPr>
        <p:spPr bwMode="auto">
          <a:xfrm>
            <a:off x="914693" y="1524000"/>
            <a:ext cx="7314614"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2"/>
            <a:r>
              <a:rPr lang="en-US" b="1">
                <a:latin typeface="Arial" pitchFamily="34" charset="0"/>
                <a:cs typeface="Arial" pitchFamily="34" charset="0"/>
              </a:rPr>
              <a:t>Criteria</a:t>
            </a:r>
          </a:p>
          <a:p>
            <a:pPr lvl="2"/>
            <a:endParaRPr lang="en-US" b="1">
              <a:latin typeface="Arial" pitchFamily="34" charset="0"/>
              <a:cs typeface="Arial" pitchFamily="34" charset="0"/>
            </a:endParaRPr>
          </a:p>
          <a:p>
            <a:pPr lvl="2"/>
            <a:r>
              <a:rPr lang="en-US" b="1">
                <a:latin typeface="Arial" pitchFamily="34" charset="0"/>
                <a:cs typeface="Arial" pitchFamily="34" charset="0"/>
              </a:rPr>
              <a:t>•	 </a:t>
            </a:r>
            <a:r>
              <a:rPr lang="en-US">
                <a:latin typeface="Arial" pitchFamily="34" charset="0"/>
                <a:cs typeface="Arial" pitchFamily="34" charset="0"/>
              </a:rPr>
              <a:t>Number of logical inputs and outputs.</a:t>
            </a:r>
          </a:p>
          <a:p>
            <a:pPr lvl="2"/>
            <a:r>
              <a:rPr lang="en-US">
                <a:latin typeface="Arial" pitchFamily="34" charset="0"/>
                <a:cs typeface="Arial" pitchFamily="34" charset="0"/>
              </a:rPr>
              <a:t>•	 Memory</a:t>
            </a:r>
          </a:p>
          <a:p>
            <a:pPr lvl="2"/>
            <a:r>
              <a:rPr lang="en-US">
                <a:latin typeface="Arial" pitchFamily="34" charset="0"/>
                <a:cs typeface="Arial" pitchFamily="34" charset="0"/>
              </a:rPr>
              <a:t>•	 Number of special I/O modules</a:t>
            </a:r>
          </a:p>
          <a:p>
            <a:pPr lvl="2"/>
            <a:r>
              <a:rPr lang="en-US">
                <a:latin typeface="Arial" pitchFamily="34" charset="0"/>
                <a:cs typeface="Arial" pitchFamily="34" charset="0"/>
              </a:rPr>
              <a:t>•	 Scan Time</a:t>
            </a:r>
          </a:p>
          <a:p>
            <a:pPr lvl="2"/>
            <a:r>
              <a:rPr lang="en-US">
                <a:latin typeface="Arial" pitchFamily="34" charset="0"/>
                <a:cs typeface="Arial" pitchFamily="34" charset="0"/>
              </a:rPr>
              <a:t>•	 Communications</a:t>
            </a:r>
          </a:p>
          <a:p>
            <a:pPr lvl="2"/>
            <a:r>
              <a:rPr lang="en-US">
                <a:latin typeface="Arial" pitchFamily="34" charset="0"/>
                <a:cs typeface="Arial" pitchFamily="34" charset="0"/>
              </a:rPr>
              <a:t>•	 Software</a:t>
            </a:r>
          </a:p>
          <a:p>
            <a:pPr>
              <a:spcBef>
                <a:spcPct val="50000"/>
              </a:spcBef>
            </a:pPr>
            <a:endParaRPr lang="en-US"/>
          </a:p>
        </p:txBody>
      </p:sp>
    </p:spTree>
    <p:extLst>
      <p:ext uri="{BB962C8B-B14F-4D97-AF65-F5344CB8AC3E}">
        <p14:creationId xmlns:p14="http://schemas.microsoft.com/office/powerpoint/2010/main" val="3042476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686020" y="762001"/>
            <a:ext cx="8000634"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latin typeface="Arial" pitchFamily="34" charset="0"/>
                <a:cs typeface="Arial" pitchFamily="34" charset="0"/>
              </a:rPr>
              <a:t>A Detailed Design Process</a:t>
            </a:r>
          </a:p>
          <a:p>
            <a:pPr>
              <a:spcBef>
                <a:spcPct val="50000"/>
              </a:spcBef>
            </a:pPr>
            <a:endParaRPr lang="en-US" b="1">
              <a:latin typeface="Arial" pitchFamily="34" charset="0"/>
              <a:cs typeface="Arial" pitchFamily="34" charset="0"/>
            </a:endParaRPr>
          </a:p>
          <a:p>
            <a:pPr lvl="1">
              <a:lnSpc>
                <a:spcPct val="60000"/>
              </a:lnSpc>
              <a:spcBef>
                <a:spcPct val="50000"/>
              </a:spcBef>
            </a:pPr>
            <a:r>
              <a:rPr lang="en-US" b="1">
                <a:latin typeface="Arial" pitchFamily="34" charset="0"/>
                <a:cs typeface="Arial" pitchFamily="34" charset="0"/>
              </a:rPr>
              <a:t>1. </a:t>
            </a:r>
            <a:r>
              <a:rPr lang="en-US">
                <a:latin typeface="Arial" pitchFamily="34" charset="0"/>
                <a:cs typeface="Arial" pitchFamily="34" charset="0"/>
              </a:rPr>
              <a:t>Understand the process</a:t>
            </a:r>
          </a:p>
          <a:p>
            <a:pPr lvl="1">
              <a:lnSpc>
                <a:spcPct val="60000"/>
              </a:lnSpc>
              <a:spcBef>
                <a:spcPct val="50000"/>
              </a:spcBef>
            </a:pPr>
            <a:r>
              <a:rPr lang="en-US">
                <a:latin typeface="Arial" pitchFamily="34" charset="0"/>
                <a:cs typeface="Arial" pitchFamily="34" charset="0"/>
              </a:rPr>
              <a:t>2. Hardware/software selection</a:t>
            </a:r>
          </a:p>
          <a:p>
            <a:pPr lvl="1">
              <a:lnSpc>
                <a:spcPct val="60000"/>
              </a:lnSpc>
              <a:spcBef>
                <a:spcPct val="50000"/>
              </a:spcBef>
            </a:pPr>
            <a:r>
              <a:rPr lang="en-US">
                <a:latin typeface="Arial" pitchFamily="34" charset="0"/>
                <a:cs typeface="Arial" pitchFamily="34" charset="0"/>
              </a:rPr>
              <a:t>3. Develop ladder logic</a:t>
            </a:r>
          </a:p>
          <a:p>
            <a:pPr lvl="1">
              <a:lnSpc>
                <a:spcPct val="60000"/>
              </a:lnSpc>
              <a:spcBef>
                <a:spcPct val="50000"/>
              </a:spcBef>
            </a:pPr>
            <a:r>
              <a:rPr lang="en-US">
                <a:latin typeface="Arial" pitchFamily="34" charset="0"/>
                <a:cs typeface="Arial" pitchFamily="34" charset="0"/>
              </a:rPr>
              <a:t>4. Determine scan times and memory requirements</a:t>
            </a:r>
          </a:p>
          <a:p>
            <a:pPr lvl="1">
              <a:lnSpc>
                <a:spcPct val="60000"/>
              </a:lnSpc>
              <a:spcBef>
                <a:spcPct val="50000"/>
              </a:spcBef>
            </a:pPr>
            <a:endParaRPr lang="en-US" b="1">
              <a:latin typeface="Arial" pitchFamily="34" charset="0"/>
              <a:cs typeface="Arial" pitchFamily="34" charset="0"/>
            </a:endParaRPr>
          </a:p>
        </p:txBody>
      </p:sp>
    </p:spTree>
    <p:extLst>
      <p:ext uri="{BB962C8B-B14F-4D97-AF65-F5344CB8AC3E}">
        <p14:creationId xmlns:p14="http://schemas.microsoft.com/office/powerpoint/2010/main" val="91693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1027"/>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60444F7-4ED7-4200-AF5C-CC5003EBA9CF}" type="slidenum">
              <a:rPr lang="en-US" sz="1400" b="1">
                <a:solidFill>
                  <a:srgbClr val="800000"/>
                </a:solidFill>
                <a:latin typeface="Arial" pitchFamily="34" charset="0"/>
              </a:rPr>
              <a:pPr/>
              <a:t>42</a:t>
            </a:fld>
            <a:endParaRPr lang="en-US"/>
          </a:p>
        </p:txBody>
      </p:sp>
      <p:sp>
        <p:nvSpPr>
          <p:cNvPr id="119814" name="Text Box 1030"/>
          <p:cNvSpPr txBox="1">
            <a:spLocks noChangeArrowheads="1"/>
          </p:cNvSpPr>
          <p:nvPr/>
        </p:nvSpPr>
        <p:spPr bwMode="auto">
          <a:xfrm>
            <a:off x="2590800" y="44017"/>
            <a:ext cx="29331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Specifications</a:t>
            </a:r>
          </a:p>
        </p:txBody>
      </p:sp>
      <p:sp>
        <p:nvSpPr>
          <p:cNvPr id="68613" name="Freeform 1031"/>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119816" name="Text Box 1032"/>
          <p:cNvSpPr txBox="1">
            <a:spLocks noChangeArrowheads="1"/>
          </p:cNvSpPr>
          <p:nvPr/>
        </p:nvSpPr>
        <p:spPr bwMode="auto">
          <a:xfrm>
            <a:off x="686020" y="1317626"/>
            <a:ext cx="788629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u="sng" dirty="0">
                <a:latin typeface="Arial" pitchFamily="34" charset="0"/>
              </a:rPr>
              <a:t>OUTPUT-PORT POWER RATINGS</a:t>
            </a:r>
          </a:p>
          <a:p>
            <a:endParaRPr lang="en-US" dirty="0">
              <a:latin typeface="Arial" pitchFamily="34" charset="0"/>
            </a:endParaRPr>
          </a:p>
          <a:p>
            <a:pPr algn="just"/>
            <a:r>
              <a:rPr lang="en-US" dirty="0">
                <a:latin typeface="Arial" pitchFamily="34" charset="0"/>
              </a:rPr>
              <a:t>Each output port should be capable of supplying sufficient voltage and current to drive the output peripheral connected to it.</a:t>
            </a:r>
          </a:p>
          <a:p>
            <a:endParaRPr lang="en-US" dirty="0">
              <a:latin typeface="Arial" pitchFamily="34" charset="0"/>
            </a:endParaRPr>
          </a:p>
          <a:p>
            <a:r>
              <a:rPr lang="en-US" u="sng" dirty="0">
                <a:latin typeface="Arial" pitchFamily="34" charset="0"/>
              </a:rPr>
              <a:t>SCAN TIME</a:t>
            </a:r>
          </a:p>
          <a:p>
            <a:endParaRPr lang="en-US" dirty="0">
              <a:latin typeface="Arial" pitchFamily="34" charset="0"/>
            </a:endParaRPr>
          </a:p>
          <a:p>
            <a:pPr algn="just"/>
            <a:r>
              <a:rPr lang="en-US" dirty="0">
                <a:latin typeface="Arial" pitchFamily="34" charset="0"/>
              </a:rPr>
              <a:t>This is the speed at which the controller executes the relay-ladder logic program. This variable is usually specified as the scan time per 1000 logic nodes and typically ranges from 1 to 200 milliseconds</a:t>
            </a:r>
            <a:r>
              <a:rPr lang="en-US" dirty="0" smtClean="0">
                <a:latin typeface="Arial" pitchFamily="34" charset="0"/>
              </a:rPr>
              <a:t>.</a:t>
            </a:r>
            <a:endParaRPr lang="en-US" dirty="0">
              <a:latin typeface="Arial" pitchFamily="34" charset="0"/>
            </a:endParaRPr>
          </a:p>
        </p:txBody>
      </p:sp>
    </p:spTree>
    <p:extLst>
      <p:ext uri="{BB962C8B-B14F-4D97-AF65-F5344CB8AC3E}">
        <p14:creationId xmlns:p14="http://schemas.microsoft.com/office/powerpoint/2010/main" val="1590088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9814"/>
                                        </p:tgtEl>
                                        <p:attrNameLst>
                                          <p:attrName>style.visibility</p:attrName>
                                        </p:attrNameLst>
                                      </p:cBhvr>
                                      <p:to>
                                        <p:strVal val="visible"/>
                                      </p:to>
                                    </p:set>
                                    <p:animEffect transition="in" filter="dissolve">
                                      <p:cBhvr>
                                        <p:cTn id="7" dur="500"/>
                                        <p:tgtEl>
                                          <p:spTgt spid="1198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9816">
                                            <p:txEl>
                                              <p:pRg st="0" end="0"/>
                                            </p:txEl>
                                          </p:spTgt>
                                        </p:tgtEl>
                                        <p:attrNameLst>
                                          <p:attrName>style.visibility</p:attrName>
                                        </p:attrNameLst>
                                      </p:cBhvr>
                                      <p:to>
                                        <p:strVal val="visible"/>
                                      </p:to>
                                    </p:set>
                                    <p:animEffect transition="in" filter="dissolve">
                                      <p:cBhvr>
                                        <p:cTn id="12" dur="500"/>
                                        <p:tgtEl>
                                          <p:spTgt spid="119816">
                                            <p:txEl>
                                              <p:pRg st="0" end="0"/>
                                            </p:txEl>
                                          </p:spTgt>
                                        </p:tgtEl>
                                      </p:cBhvr>
                                    </p:animEffect>
                                  </p:childTnLst>
                                  <p:subTnLst>
                                    <p:animClr clrSpc="rgb" dir="cw">
                                      <p:cBhvr override="childStyle">
                                        <p:cTn dur="1" fill="hold" display="0" masterRel="nextClick" afterEffect="1"/>
                                        <p:tgtEl>
                                          <p:spTgt spid="119816">
                                            <p:txEl>
                                              <p:pRg st="0" end="0"/>
                                            </p:txEl>
                                          </p:spTgt>
                                        </p:tgtEl>
                                        <p:attrNameLst>
                                          <p:attrName>ppt_c</p:attrName>
                                        </p:attrNameLst>
                                      </p:cBhvr>
                                      <p:to>
                                        <a:srgbClr val="FFFF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9816">
                                            <p:txEl>
                                              <p:pRg st="2" end="2"/>
                                            </p:txEl>
                                          </p:spTgt>
                                        </p:tgtEl>
                                        <p:attrNameLst>
                                          <p:attrName>style.visibility</p:attrName>
                                        </p:attrNameLst>
                                      </p:cBhvr>
                                      <p:to>
                                        <p:strVal val="visible"/>
                                      </p:to>
                                    </p:set>
                                    <p:animEffect transition="in" filter="dissolve">
                                      <p:cBhvr>
                                        <p:cTn id="17" dur="500"/>
                                        <p:tgtEl>
                                          <p:spTgt spid="119816">
                                            <p:txEl>
                                              <p:pRg st="2" end="2"/>
                                            </p:txEl>
                                          </p:spTgt>
                                        </p:tgtEl>
                                      </p:cBhvr>
                                    </p:animEffect>
                                  </p:childTnLst>
                                  <p:subTnLst>
                                    <p:animClr clrSpc="rgb" dir="cw">
                                      <p:cBhvr override="childStyle">
                                        <p:cTn dur="1" fill="hold" display="0" masterRel="nextClick" afterEffect="1"/>
                                        <p:tgtEl>
                                          <p:spTgt spid="119816">
                                            <p:txEl>
                                              <p:pRg st="2" end="2"/>
                                            </p:txEl>
                                          </p:spTgt>
                                        </p:tgtEl>
                                        <p:attrNameLst>
                                          <p:attrName>ppt_c</p:attrName>
                                        </p:attrNameLst>
                                      </p:cBhvr>
                                      <p:to>
                                        <a:srgbClr val="FFFF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9816">
                                            <p:txEl>
                                              <p:pRg st="4" end="4"/>
                                            </p:txEl>
                                          </p:spTgt>
                                        </p:tgtEl>
                                        <p:attrNameLst>
                                          <p:attrName>style.visibility</p:attrName>
                                        </p:attrNameLst>
                                      </p:cBhvr>
                                      <p:to>
                                        <p:strVal val="visible"/>
                                      </p:to>
                                    </p:set>
                                    <p:animEffect transition="in" filter="dissolve">
                                      <p:cBhvr>
                                        <p:cTn id="22" dur="500"/>
                                        <p:tgtEl>
                                          <p:spTgt spid="119816">
                                            <p:txEl>
                                              <p:pRg st="4" end="4"/>
                                            </p:txEl>
                                          </p:spTgt>
                                        </p:tgtEl>
                                      </p:cBhvr>
                                    </p:animEffect>
                                  </p:childTnLst>
                                  <p:subTnLst>
                                    <p:animClr clrSpc="rgb" dir="cw">
                                      <p:cBhvr override="childStyle">
                                        <p:cTn dur="1" fill="hold" display="0" masterRel="nextClick" afterEffect="1"/>
                                        <p:tgtEl>
                                          <p:spTgt spid="119816">
                                            <p:txEl>
                                              <p:pRg st="4" end="4"/>
                                            </p:txEl>
                                          </p:spTgt>
                                        </p:tgtEl>
                                        <p:attrNameLst>
                                          <p:attrName>ppt_c</p:attrName>
                                        </p:attrNameLst>
                                      </p:cBhvr>
                                      <p:to>
                                        <a:srgbClr val="FFFF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9816">
                                            <p:txEl>
                                              <p:pRg st="6" end="6"/>
                                            </p:txEl>
                                          </p:spTgt>
                                        </p:tgtEl>
                                        <p:attrNameLst>
                                          <p:attrName>style.visibility</p:attrName>
                                        </p:attrNameLst>
                                      </p:cBhvr>
                                      <p:to>
                                        <p:strVal val="visible"/>
                                      </p:to>
                                    </p:set>
                                    <p:animEffect transition="in" filter="dissolve">
                                      <p:cBhvr>
                                        <p:cTn id="27" dur="500"/>
                                        <p:tgtEl>
                                          <p:spTgt spid="119816">
                                            <p:txEl>
                                              <p:pRg st="6" end="6"/>
                                            </p:txEl>
                                          </p:spTgt>
                                        </p:tgtEl>
                                      </p:cBhvr>
                                    </p:animEffect>
                                  </p:childTnLst>
                                  <p:subTnLst>
                                    <p:animClr clrSpc="rgb" dir="cw">
                                      <p:cBhvr override="childStyle">
                                        <p:cTn dur="1" fill="hold" display="0" masterRel="nextClick" afterEffect="1"/>
                                        <p:tgtEl>
                                          <p:spTgt spid="119816">
                                            <p:txEl>
                                              <p:pRg st="6" end="6"/>
                                            </p:txEl>
                                          </p:spTgt>
                                        </p:tgtEl>
                                        <p:attrNameLst>
                                          <p:attrName>ppt_c</p:attrName>
                                        </p:attrNameLst>
                                      </p:cBhvr>
                                      <p:to>
                                        <a:srgbClr val="FFFF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4" grpId="0" autoUpdateAnimBg="0"/>
      <p:bldP spid="119816"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F92C6EF-5338-4BEA-8095-D21B49379B52}" type="slidenum">
              <a:rPr lang="en-US" sz="1400" b="1">
                <a:solidFill>
                  <a:srgbClr val="800000"/>
                </a:solidFill>
                <a:latin typeface="Arial" pitchFamily="34" charset="0"/>
              </a:rPr>
              <a:pPr/>
              <a:t>43</a:t>
            </a:fld>
            <a:endParaRPr lang="en-US"/>
          </a:p>
        </p:txBody>
      </p:sp>
      <p:sp>
        <p:nvSpPr>
          <p:cNvPr id="120838" name="Text Box 6"/>
          <p:cNvSpPr txBox="1">
            <a:spLocks noChangeArrowheads="1"/>
          </p:cNvSpPr>
          <p:nvPr/>
        </p:nvSpPr>
        <p:spPr bwMode="auto">
          <a:xfrm>
            <a:off x="2819400" y="30162"/>
            <a:ext cx="29331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Specifications</a:t>
            </a:r>
          </a:p>
        </p:txBody>
      </p:sp>
      <p:sp>
        <p:nvSpPr>
          <p:cNvPr id="69637" name="Freeform 7"/>
          <p:cNvSpPr>
            <a:spLocks/>
          </p:cNvSpPr>
          <p:nvPr/>
        </p:nvSpPr>
        <p:spPr bwMode="auto">
          <a:xfrm>
            <a:off x="4957520" y="2317750"/>
            <a:ext cx="1466" cy="2681288"/>
          </a:xfrm>
          <a:custGeom>
            <a:avLst/>
            <a:gdLst>
              <a:gd name="T0" fmla="*/ 0 w 1588"/>
              <a:gd name="T1" fmla="*/ 0 h 1689"/>
              <a:gd name="T2" fmla="*/ 0 w 1588"/>
              <a:gd name="T3" fmla="*/ 2147483647 h 1689"/>
              <a:gd name="T4" fmla="*/ 0 w 1588"/>
              <a:gd name="T5" fmla="*/ 2147483647 h 1689"/>
              <a:gd name="T6" fmla="*/ 0 w 1588"/>
              <a:gd name="T7" fmla="*/ 0 h 1689"/>
              <a:gd name="T8" fmla="*/ 0 60000 65536"/>
              <a:gd name="T9" fmla="*/ 0 60000 65536"/>
              <a:gd name="T10" fmla="*/ 0 60000 65536"/>
              <a:gd name="T11" fmla="*/ 0 60000 65536"/>
              <a:gd name="T12" fmla="*/ 0 w 1588"/>
              <a:gd name="T13" fmla="*/ 0 h 1689"/>
              <a:gd name="T14" fmla="*/ 1588 w 1588"/>
              <a:gd name="T15" fmla="*/ 1689 h 1689"/>
            </a:gdLst>
            <a:ahLst/>
            <a:cxnLst>
              <a:cxn ang="T8">
                <a:pos x="T0" y="T1"/>
              </a:cxn>
              <a:cxn ang="T9">
                <a:pos x="T2" y="T3"/>
              </a:cxn>
              <a:cxn ang="T10">
                <a:pos x="T4" y="T5"/>
              </a:cxn>
              <a:cxn ang="T11">
                <a:pos x="T6" y="T7"/>
              </a:cxn>
            </a:cxnLst>
            <a:rect l="T12" t="T13" r="T14" b="T15"/>
            <a:pathLst>
              <a:path w="1588" h="1689">
                <a:moveTo>
                  <a:pt x="0" y="0"/>
                </a:moveTo>
                <a:lnTo>
                  <a:pt x="0" y="1689"/>
                </a:lnTo>
                <a:lnTo>
                  <a:pt x="0" y="1684"/>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p>
        </p:txBody>
      </p:sp>
      <p:sp>
        <p:nvSpPr>
          <p:cNvPr id="69638" name="Text Box 8"/>
          <p:cNvSpPr txBox="1">
            <a:spLocks noChangeArrowheads="1"/>
          </p:cNvSpPr>
          <p:nvPr/>
        </p:nvSpPr>
        <p:spPr bwMode="auto">
          <a:xfrm>
            <a:off x="686020" y="1317625"/>
            <a:ext cx="788629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pitchFamily="34" charset="0"/>
            </a:endParaRPr>
          </a:p>
        </p:txBody>
      </p:sp>
      <p:sp>
        <p:nvSpPr>
          <p:cNvPr id="69639" name="Text Box 9"/>
          <p:cNvSpPr txBox="1">
            <a:spLocks noChangeArrowheads="1"/>
          </p:cNvSpPr>
          <p:nvPr/>
        </p:nvSpPr>
        <p:spPr bwMode="auto">
          <a:xfrm>
            <a:off x="686020" y="1304925"/>
            <a:ext cx="788629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atin typeface="Arial" pitchFamily="34" charset="0"/>
            </a:endParaRPr>
          </a:p>
          <a:p>
            <a:endParaRPr lang="en-US">
              <a:latin typeface="Arial" pitchFamily="34" charset="0"/>
            </a:endParaRPr>
          </a:p>
          <a:p>
            <a:endParaRPr lang="en-US">
              <a:latin typeface="Arial" pitchFamily="34" charset="0"/>
            </a:endParaRPr>
          </a:p>
        </p:txBody>
      </p:sp>
      <p:sp>
        <p:nvSpPr>
          <p:cNvPr id="120843" name="Text Box 11"/>
          <p:cNvSpPr txBox="1">
            <a:spLocks noChangeArrowheads="1"/>
          </p:cNvSpPr>
          <p:nvPr/>
        </p:nvSpPr>
        <p:spPr bwMode="auto">
          <a:xfrm>
            <a:off x="686020" y="1381125"/>
            <a:ext cx="788629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u="sng" dirty="0">
                <a:latin typeface="Arial" pitchFamily="34" charset="0"/>
              </a:rPr>
              <a:t>MEMORY CAPACITY</a:t>
            </a:r>
          </a:p>
          <a:p>
            <a:endParaRPr lang="en-US" dirty="0">
              <a:latin typeface="Arial" pitchFamily="34" charset="0"/>
            </a:endParaRPr>
          </a:p>
          <a:p>
            <a:pPr algn="just"/>
            <a:r>
              <a:rPr lang="en-US" dirty="0">
                <a:latin typeface="Arial" pitchFamily="34" charset="0"/>
              </a:rPr>
              <a:t>The amount of memory required for a particular application is related to the length of the program and the complexity of the control system. Simple applications having just a few relays do not require significant amount of memory. Program length tend to expand after the system have been used for a while. It is advantageous to a acquire a controller that has more memory than is presently needed</a:t>
            </a:r>
            <a:r>
              <a:rPr lang="en-US" dirty="0" smtClean="0">
                <a:latin typeface="Arial" pitchFamily="34" charset="0"/>
              </a:rPr>
              <a:t>.</a:t>
            </a:r>
            <a:endParaRPr lang="en-US" dirty="0">
              <a:latin typeface="Arial" pitchFamily="34" charset="0"/>
            </a:endParaRPr>
          </a:p>
        </p:txBody>
      </p:sp>
    </p:spTree>
    <p:extLst>
      <p:ext uri="{BB962C8B-B14F-4D97-AF65-F5344CB8AC3E}">
        <p14:creationId xmlns:p14="http://schemas.microsoft.com/office/powerpoint/2010/main" val="2994560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0838">
                                            <p:txEl>
                                              <p:pRg st="0" end="0"/>
                                            </p:txEl>
                                          </p:spTgt>
                                        </p:tgtEl>
                                        <p:attrNameLst>
                                          <p:attrName>style.visibility</p:attrName>
                                        </p:attrNameLst>
                                      </p:cBhvr>
                                      <p:to>
                                        <p:strVal val="visible"/>
                                      </p:to>
                                    </p:set>
                                    <p:animEffect transition="in" filter="dissolve">
                                      <p:cBhvr>
                                        <p:cTn id="7" dur="500"/>
                                        <p:tgtEl>
                                          <p:spTgt spid="1208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0843">
                                            <p:txEl>
                                              <p:pRg st="0" end="0"/>
                                            </p:txEl>
                                          </p:spTgt>
                                        </p:tgtEl>
                                        <p:attrNameLst>
                                          <p:attrName>style.visibility</p:attrName>
                                        </p:attrNameLst>
                                      </p:cBhvr>
                                      <p:to>
                                        <p:strVal val="visible"/>
                                      </p:to>
                                    </p:set>
                                    <p:animEffect transition="in" filter="dissolve">
                                      <p:cBhvr>
                                        <p:cTn id="12" dur="500"/>
                                        <p:tgtEl>
                                          <p:spTgt spid="120843">
                                            <p:txEl>
                                              <p:pRg st="0" end="0"/>
                                            </p:txEl>
                                          </p:spTgt>
                                        </p:tgtEl>
                                      </p:cBhvr>
                                    </p:animEffect>
                                  </p:childTnLst>
                                  <p:subTnLst>
                                    <p:animClr clrSpc="rgb" dir="cw">
                                      <p:cBhvr override="childStyle">
                                        <p:cTn dur="1" fill="hold" display="0" masterRel="nextClick" afterEffect="1"/>
                                        <p:tgtEl>
                                          <p:spTgt spid="120843">
                                            <p:txEl>
                                              <p:pRg st="0" end="0"/>
                                            </p:txEl>
                                          </p:spTgt>
                                        </p:tgtEl>
                                        <p:attrNameLst>
                                          <p:attrName>ppt_c</p:attrName>
                                        </p:attrNameLst>
                                      </p:cBhvr>
                                      <p:to>
                                        <a:srgbClr val="FFFF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0843">
                                            <p:txEl>
                                              <p:pRg st="2" end="2"/>
                                            </p:txEl>
                                          </p:spTgt>
                                        </p:tgtEl>
                                        <p:attrNameLst>
                                          <p:attrName>style.visibility</p:attrName>
                                        </p:attrNameLst>
                                      </p:cBhvr>
                                      <p:to>
                                        <p:strVal val="visible"/>
                                      </p:to>
                                    </p:set>
                                    <p:animEffect transition="in" filter="dissolve">
                                      <p:cBhvr>
                                        <p:cTn id="17" dur="500"/>
                                        <p:tgtEl>
                                          <p:spTgt spid="120843">
                                            <p:txEl>
                                              <p:pRg st="2" end="2"/>
                                            </p:txEl>
                                          </p:spTgt>
                                        </p:tgtEl>
                                      </p:cBhvr>
                                    </p:animEffect>
                                  </p:childTnLst>
                                  <p:subTnLst>
                                    <p:animClr clrSpc="rgb" dir="cw">
                                      <p:cBhvr override="childStyle">
                                        <p:cTn dur="1" fill="hold" display="0" masterRel="nextClick" afterEffect="1"/>
                                        <p:tgtEl>
                                          <p:spTgt spid="120843">
                                            <p:txEl>
                                              <p:pRg st="2" end="2"/>
                                            </p:txEl>
                                          </p:spTgt>
                                        </p:tgtEl>
                                        <p:attrNameLst>
                                          <p:attrName>ppt_c</p:attrName>
                                        </p:attrNameLst>
                                      </p:cBhvr>
                                      <p:to>
                                        <a:srgbClr val="FFFF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build="p" autoUpdateAnimBg="0"/>
      <p:bldP spid="12084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1"/>
          <p:cNvSpPr txBox="1">
            <a:spLocks noChangeArrowheads="1"/>
          </p:cNvSpPr>
          <p:nvPr/>
        </p:nvSpPr>
        <p:spPr bwMode="auto">
          <a:xfrm>
            <a:off x="442688" y="498476"/>
            <a:ext cx="3657068"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r>
              <a:rPr lang="en-GB" sz="2800">
                <a:solidFill>
                  <a:srgbClr val="000000"/>
                </a:solidFill>
                <a:latin typeface="Arial" pitchFamily="34" charset="0"/>
                <a:cs typeface="Arial" pitchFamily="34" charset="0"/>
              </a:rPr>
              <a:t>PLC Status Indicators</a:t>
            </a:r>
          </a:p>
        </p:txBody>
      </p:sp>
      <p:sp>
        <p:nvSpPr>
          <p:cNvPr id="70659" name="Text Box 2"/>
          <p:cNvSpPr txBox="1">
            <a:spLocks noChangeArrowheads="1"/>
          </p:cNvSpPr>
          <p:nvPr/>
        </p:nvSpPr>
        <p:spPr bwMode="auto">
          <a:xfrm>
            <a:off x="1600714" y="1144589"/>
            <a:ext cx="5029347" cy="239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itchFamily="18" charset="0"/>
              </a:defRPr>
            </a:lvl9pPr>
          </a:lstStyle>
          <a:p>
            <a:pPr>
              <a:spcBef>
                <a:spcPts val="1500"/>
              </a:spcBef>
              <a:buFont typeface="Arial" pitchFamily="34" charset="0"/>
              <a:buChar char="•"/>
            </a:pPr>
            <a:r>
              <a:rPr lang="en-GB" sz="2800">
                <a:solidFill>
                  <a:srgbClr val="000000"/>
                </a:solidFill>
                <a:latin typeface="Arial" pitchFamily="34" charset="0"/>
                <a:cs typeface="Arial" pitchFamily="34" charset="0"/>
              </a:rPr>
              <a:t>Power On</a:t>
            </a:r>
          </a:p>
          <a:p>
            <a:pPr>
              <a:spcBef>
                <a:spcPts val="1500"/>
              </a:spcBef>
              <a:buFont typeface="Arial" pitchFamily="34" charset="0"/>
              <a:buChar char="•"/>
            </a:pPr>
            <a:r>
              <a:rPr lang="en-GB" sz="2800">
                <a:solidFill>
                  <a:srgbClr val="000000"/>
                </a:solidFill>
                <a:latin typeface="Arial" pitchFamily="34" charset="0"/>
                <a:cs typeface="Arial" pitchFamily="34" charset="0"/>
              </a:rPr>
              <a:t>Run Mode</a:t>
            </a:r>
          </a:p>
          <a:p>
            <a:pPr>
              <a:spcBef>
                <a:spcPts val="1500"/>
              </a:spcBef>
              <a:buFont typeface="Arial" pitchFamily="34" charset="0"/>
              <a:buChar char="•"/>
            </a:pPr>
            <a:r>
              <a:rPr lang="en-GB" sz="2800">
                <a:solidFill>
                  <a:srgbClr val="000000"/>
                </a:solidFill>
                <a:latin typeface="Arial" pitchFamily="34" charset="0"/>
                <a:cs typeface="Arial" pitchFamily="34" charset="0"/>
              </a:rPr>
              <a:t>Programming Mode</a:t>
            </a:r>
          </a:p>
          <a:p>
            <a:pPr>
              <a:spcBef>
                <a:spcPts val="1500"/>
              </a:spcBef>
              <a:buFont typeface="Arial" pitchFamily="34" charset="0"/>
              <a:buChar char="•"/>
            </a:pPr>
            <a:r>
              <a:rPr lang="en-GB" sz="2800">
                <a:solidFill>
                  <a:srgbClr val="000000"/>
                </a:solidFill>
                <a:latin typeface="Arial" pitchFamily="34" charset="0"/>
                <a:cs typeface="Arial" pitchFamily="34" charset="0"/>
              </a:rPr>
              <a:t>Fault</a:t>
            </a:r>
          </a:p>
        </p:txBody>
      </p:sp>
    </p:spTree>
    <p:extLst>
      <p:ext uri="{BB962C8B-B14F-4D97-AF65-F5344CB8AC3E}">
        <p14:creationId xmlns:p14="http://schemas.microsoft.com/office/powerpoint/2010/main" val="2322697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152400" y="1143000"/>
            <a:ext cx="86106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eaLnBrk="0" hangingPunct="0">
              <a:defRPr sz="2400">
                <a:solidFill>
                  <a:schemeClr val="tx1"/>
                </a:solidFill>
                <a:latin typeface="Times New Roman" pitchFamily="18" charset="0"/>
              </a:defRPr>
            </a:lvl3pPr>
            <a:lvl4pPr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dirty="0">
                <a:latin typeface="Arial" pitchFamily="34" charset="0"/>
                <a:cs typeface="Arial" pitchFamily="34" charset="0"/>
              </a:rPr>
              <a:t>Troubleshooting</a:t>
            </a:r>
          </a:p>
          <a:p>
            <a:endParaRPr lang="en-US" dirty="0"/>
          </a:p>
          <a:p>
            <a:pPr lvl="2"/>
            <a:r>
              <a:rPr lang="en-US" dirty="0"/>
              <a:t>1</a:t>
            </a:r>
            <a:r>
              <a:rPr lang="en-US" dirty="0">
                <a:latin typeface="Arial" pitchFamily="34" charset="0"/>
                <a:cs typeface="Arial" pitchFamily="34" charset="0"/>
              </a:rPr>
              <a:t>. Look at the process</a:t>
            </a:r>
          </a:p>
          <a:p>
            <a:pPr lvl="2"/>
            <a:r>
              <a:rPr lang="en-US" dirty="0">
                <a:latin typeface="Arial" pitchFamily="34" charset="0"/>
                <a:cs typeface="Arial" pitchFamily="34" charset="0"/>
              </a:rPr>
              <a:t>2. PLC status lights</a:t>
            </a:r>
          </a:p>
          <a:p>
            <a:pPr lvl="3"/>
            <a:r>
              <a:rPr lang="en-US" dirty="0">
                <a:latin typeface="Arial" pitchFamily="34" charset="0"/>
                <a:cs typeface="Arial" pitchFamily="34" charset="0"/>
              </a:rPr>
              <a:t>HALT - something has stopped the CPU</a:t>
            </a:r>
          </a:p>
          <a:p>
            <a:pPr lvl="3"/>
            <a:r>
              <a:rPr lang="en-US" dirty="0">
                <a:latin typeface="Arial" pitchFamily="34" charset="0"/>
                <a:cs typeface="Arial" pitchFamily="34" charset="0"/>
              </a:rPr>
              <a:t>RUN - the PLC thinks it is OK (and probably is)</a:t>
            </a:r>
          </a:p>
          <a:p>
            <a:pPr lvl="3"/>
            <a:r>
              <a:rPr lang="en-US" dirty="0">
                <a:latin typeface="Arial" pitchFamily="34" charset="0"/>
                <a:cs typeface="Arial" pitchFamily="34" charset="0"/>
              </a:rPr>
              <a:t>ERROR - a physical problem has occurred with the PLC</a:t>
            </a:r>
          </a:p>
          <a:p>
            <a:pPr lvl="2"/>
            <a:r>
              <a:rPr lang="en-US" dirty="0">
                <a:latin typeface="Arial" pitchFamily="34" charset="0"/>
                <a:cs typeface="Arial" pitchFamily="34" charset="0"/>
              </a:rPr>
              <a:t>3. Indicator lights on I/O cards and sensors</a:t>
            </a:r>
          </a:p>
          <a:p>
            <a:pPr lvl="2"/>
            <a:r>
              <a:rPr lang="en-US" dirty="0">
                <a:latin typeface="Arial" pitchFamily="34" charset="0"/>
                <a:cs typeface="Arial" pitchFamily="34" charset="0"/>
              </a:rPr>
              <a:t>4. Consult the manuals, or use software if available.</a:t>
            </a:r>
          </a:p>
          <a:p>
            <a:pPr lvl="2"/>
            <a:r>
              <a:rPr lang="en-US" dirty="0">
                <a:latin typeface="Arial" pitchFamily="34" charset="0"/>
                <a:cs typeface="Arial" pitchFamily="34" charset="0"/>
              </a:rPr>
              <a:t>5. Use programming terminal / laptop.</a:t>
            </a:r>
          </a:p>
          <a:p>
            <a:endParaRPr lang="en-US" dirty="0"/>
          </a:p>
          <a:p>
            <a:endParaRPr lang="en-US" dirty="0"/>
          </a:p>
        </p:txBody>
      </p:sp>
    </p:spTree>
    <p:extLst>
      <p:ext uri="{BB962C8B-B14F-4D97-AF65-F5344CB8AC3E}">
        <p14:creationId xmlns:p14="http://schemas.microsoft.com/office/powerpoint/2010/main" val="51409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PLC’s Use Ladder Logic</a:t>
            </a:r>
          </a:p>
        </p:txBody>
      </p:sp>
      <p:sp>
        <p:nvSpPr>
          <p:cNvPr id="14339" name="Rectangle 3"/>
          <p:cNvSpPr>
            <a:spLocks noGrp="1" noChangeArrowheads="1"/>
          </p:cNvSpPr>
          <p:nvPr>
            <p:ph type="body" idx="1"/>
          </p:nvPr>
        </p:nvSpPr>
        <p:spPr/>
        <p:txBody>
          <a:bodyPr/>
          <a:lstStyle/>
          <a:p>
            <a:pPr algn="just"/>
            <a:r>
              <a:rPr lang="en-US" dirty="0"/>
              <a:t>Ladder Logic Diagrams Provide a Method to Symbolically Show How Relay Control Schemes are Implemented</a:t>
            </a:r>
          </a:p>
          <a:p>
            <a:pPr algn="just"/>
            <a:r>
              <a:rPr lang="en-US" dirty="0"/>
              <a:t>Relay Contacts and Coils, Inputs and Outputs lie on “Rungs” Between the Positive and Ground Rails</a:t>
            </a:r>
          </a:p>
        </p:txBody>
      </p:sp>
    </p:spTree>
    <p:extLst>
      <p:ext uri="{BB962C8B-B14F-4D97-AF65-F5344CB8AC3E}">
        <p14:creationId xmlns:p14="http://schemas.microsoft.com/office/powerpoint/2010/main" val="7304478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55800" y="541338"/>
            <a:ext cx="5118100" cy="720725"/>
          </a:xfrm>
          <a:noFill/>
          <a:ln/>
          <a:extLst>
            <a:ext uri="{91240B29-F687-4F45-9708-019B960494DF}">
              <a14:hiddenLine xmlns:a14="http://schemas.microsoft.com/office/drawing/2010/main" w="12700">
                <a:solidFill>
                  <a:schemeClr val="tx1"/>
                </a:solidFill>
                <a:miter lim="800000"/>
                <a:headEnd/>
                <a:tailEnd/>
              </a14:hiddenLine>
            </a:ext>
          </a:extLst>
        </p:spPr>
        <p:txBody>
          <a:bodyPr wrap="none" lIns="63595" tIns="25438" rIns="63595" bIns="25438" anchor="t">
            <a:spAutoFit/>
          </a:bodyPr>
          <a:lstStyle/>
          <a:p>
            <a:r>
              <a:rPr lang="en-US"/>
              <a:t>PLC INSTRUCTIONS</a:t>
            </a:r>
          </a:p>
        </p:txBody>
      </p:sp>
      <p:sp>
        <p:nvSpPr>
          <p:cNvPr id="27651" name="Rectangle 3"/>
          <p:cNvSpPr>
            <a:spLocks noGrp="1" noChangeArrowheads="1"/>
          </p:cNvSpPr>
          <p:nvPr>
            <p:ph type="body" idx="1"/>
          </p:nvPr>
        </p:nvSpPr>
        <p:spPr>
          <a:xfrm>
            <a:off x="617538" y="1381125"/>
            <a:ext cx="7616825" cy="4502150"/>
          </a:xfrm>
          <a:noFill/>
          <a:ln/>
          <a:extLst>
            <a:ext uri="{91240B29-F687-4F45-9708-019B960494DF}">
              <a14:hiddenLine xmlns:a14="http://schemas.microsoft.com/office/drawing/2010/main" w="12700">
                <a:solidFill>
                  <a:schemeClr val="tx1"/>
                </a:solidFill>
                <a:miter lim="800000"/>
                <a:headEnd/>
                <a:tailEnd/>
              </a14:hiddenLine>
            </a:ext>
          </a:extLst>
        </p:spPr>
        <p:txBody>
          <a:bodyPr lIns="63595" tIns="25438" rIns="63595" bIns="25438">
            <a:spAutoFit/>
          </a:bodyPr>
          <a:lstStyle/>
          <a:p>
            <a:pPr defTabSz="912813">
              <a:lnSpc>
                <a:spcPct val="91000"/>
              </a:lnSpc>
              <a:spcBef>
                <a:spcPct val="46000"/>
              </a:spcBef>
              <a:buFontTx/>
              <a:buNone/>
            </a:pPr>
            <a:r>
              <a:rPr lang="en-US"/>
              <a:t>1) Relay,</a:t>
            </a:r>
          </a:p>
          <a:p>
            <a:pPr defTabSz="912813">
              <a:lnSpc>
                <a:spcPct val="91000"/>
              </a:lnSpc>
              <a:spcBef>
                <a:spcPct val="46000"/>
              </a:spcBef>
              <a:buFontTx/>
              <a:buNone/>
            </a:pPr>
            <a:r>
              <a:rPr lang="en-US"/>
              <a:t>2) Timer and counter,</a:t>
            </a:r>
          </a:p>
          <a:p>
            <a:pPr defTabSz="912813">
              <a:lnSpc>
                <a:spcPct val="91000"/>
              </a:lnSpc>
              <a:spcBef>
                <a:spcPct val="46000"/>
              </a:spcBef>
              <a:buFontTx/>
              <a:buNone/>
            </a:pPr>
            <a:r>
              <a:rPr lang="en-US"/>
              <a:t>3) Program control,</a:t>
            </a:r>
          </a:p>
          <a:p>
            <a:pPr defTabSz="912813">
              <a:lnSpc>
                <a:spcPct val="91000"/>
              </a:lnSpc>
              <a:spcBef>
                <a:spcPct val="46000"/>
              </a:spcBef>
              <a:buFontTx/>
              <a:buNone/>
            </a:pPr>
            <a:r>
              <a:rPr lang="en-US"/>
              <a:t>4) Arithmetic,</a:t>
            </a:r>
          </a:p>
          <a:p>
            <a:pPr defTabSz="912813">
              <a:lnSpc>
                <a:spcPct val="91000"/>
              </a:lnSpc>
              <a:spcBef>
                <a:spcPct val="46000"/>
              </a:spcBef>
              <a:buFontTx/>
              <a:buNone/>
            </a:pPr>
            <a:r>
              <a:rPr lang="en-US"/>
              <a:t>5) Data manipulation,</a:t>
            </a:r>
          </a:p>
          <a:p>
            <a:pPr defTabSz="912813">
              <a:lnSpc>
                <a:spcPct val="91000"/>
              </a:lnSpc>
              <a:spcBef>
                <a:spcPct val="46000"/>
              </a:spcBef>
              <a:buFontTx/>
              <a:buNone/>
            </a:pPr>
            <a:r>
              <a:rPr lang="en-US"/>
              <a:t>6) Data transfer, and</a:t>
            </a:r>
          </a:p>
          <a:p>
            <a:pPr defTabSz="912813">
              <a:lnSpc>
                <a:spcPct val="91000"/>
              </a:lnSpc>
              <a:spcBef>
                <a:spcPct val="46000"/>
              </a:spcBef>
              <a:buFontTx/>
              <a:buNone/>
            </a:pPr>
            <a:r>
              <a:rPr lang="en-US"/>
              <a:t>7) Others, such as sequencers. </a:t>
            </a:r>
          </a:p>
        </p:txBody>
      </p:sp>
    </p:spTree>
    <p:extLst>
      <p:ext uri="{BB962C8B-B14F-4D97-AF65-F5344CB8AC3E}">
        <p14:creationId xmlns:p14="http://schemas.microsoft.com/office/powerpoint/2010/main" val="4086618602"/>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621088" y="541338"/>
            <a:ext cx="1776412" cy="720725"/>
          </a:xfrm>
          <a:noFill/>
          <a:ln/>
          <a:extLst>
            <a:ext uri="{91240B29-F687-4F45-9708-019B960494DF}">
              <a14:hiddenLine xmlns:a14="http://schemas.microsoft.com/office/drawing/2010/main" w="12700">
                <a:solidFill>
                  <a:schemeClr val="tx1"/>
                </a:solidFill>
                <a:miter lim="800000"/>
                <a:headEnd/>
                <a:tailEnd/>
              </a14:hiddenLine>
            </a:ext>
          </a:extLst>
        </p:spPr>
        <p:txBody>
          <a:bodyPr wrap="none" lIns="63595" tIns="25438" rIns="63595" bIns="25438" anchor="t">
            <a:spAutoFit/>
          </a:bodyPr>
          <a:lstStyle/>
          <a:p>
            <a:r>
              <a:rPr lang="en-US"/>
              <a:t>RELAY</a:t>
            </a:r>
          </a:p>
        </p:txBody>
      </p:sp>
      <p:sp>
        <p:nvSpPr>
          <p:cNvPr id="31747" name="Rectangle 3"/>
          <p:cNvSpPr>
            <a:spLocks noChangeArrowheads="1"/>
          </p:cNvSpPr>
          <p:nvPr/>
        </p:nvSpPr>
        <p:spPr bwMode="auto">
          <a:xfrm>
            <a:off x="769938" y="1227138"/>
            <a:ext cx="7540625"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95" tIns="25438" rIns="63595" bIns="25438">
            <a:spAutoFit/>
          </a:bodyPr>
          <a:lstStyle/>
          <a:p>
            <a:pPr marL="342900" indent="-342900" defTabSz="915988" eaLnBrk="0" hangingPunct="0">
              <a:lnSpc>
                <a:spcPct val="102000"/>
              </a:lnSpc>
              <a:spcBef>
                <a:spcPct val="51000"/>
              </a:spcBef>
            </a:pPr>
            <a:r>
              <a:rPr lang="en-US" sz="1800" b="1">
                <a:latin typeface="Arial" pitchFamily="34" charset="0"/>
              </a:rPr>
              <a:t>A Relay consists of two parts, the coil and the contact(s). </a:t>
            </a:r>
          </a:p>
        </p:txBody>
      </p:sp>
      <p:sp>
        <p:nvSpPr>
          <p:cNvPr id="31748" name="Rectangle 4"/>
          <p:cNvSpPr>
            <a:spLocks noGrp="1" noChangeArrowheads="1"/>
          </p:cNvSpPr>
          <p:nvPr>
            <p:ph type="body" idx="1"/>
          </p:nvPr>
        </p:nvSpPr>
        <p:spPr>
          <a:xfrm>
            <a:off x="846138" y="1914525"/>
            <a:ext cx="6702425" cy="4648200"/>
          </a:xfrm>
          <a:noFill/>
          <a:ln/>
          <a:extLst>
            <a:ext uri="{91240B29-F687-4F45-9708-019B960494DF}">
              <a14:hiddenLine xmlns:a14="http://schemas.microsoft.com/office/drawing/2010/main" w="12700">
                <a:solidFill>
                  <a:schemeClr val="tx1"/>
                </a:solidFill>
                <a:miter lim="800000"/>
                <a:headEnd/>
                <a:tailEnd/>
              </a14:hiddenLine>
            </a:ext>
          </a:extLst>
        </p:spPr>
        <p:txBody>
          <a:bodyPr lIns="63595" tIns="25438" rIns="63595" bIns="25438">
            <a:spAutoFit/>
          </a:bodyPr>
          <a:lstStyle/>
          <a:p>
            <a:pPr defTabSz="912813">
              <a:lnSpc>
                <a:spcPct val="89000"/>
              </a:lnSpc>
              <a:spcBef>
                <a:spcPct val="43000"/>
              </a:spcBef>
              <a:buFontTx/>
              <a:buNone/>
              <a:tabLst>
                <a:tab pos="3187700" algn="l"/>
              </a:tabLst>
            </a:pPr>
            <a:r>
              <a:rPr lang="en-US" sz="1800"/>
              <a:t>Contacts: </a:t>
            </a:r>
          </a:p>
          <a:p>
            <a:pPr defTabSz="912813">
              <a:lnSpc>
                <a:spcPct val="89000"/>
              </a:lnSpc>
              <a:spcBef>
                <a:spcPct val="43000"/>
              </a:spcBef>
              <a:buFontTx/>
              <a:buNone/>
              <a:tabLst>
                <a:tab pos="3187700" algn="l"/>
              </a:tabLst>
            </a:pPr>
            <a:endParaRPr lang="en-US" sz="1800"/>
          </a:p>
          <a:p>
            <a:pPr defTabSz="912813">
              <a:lnSpc>
                <a:spcPct val="89000"/>
              </a:lnSpc>
              <a:spcBef>
                <a:spcPct val="43000"/>
              </a:spcBef>
              <a:buFontTx/>
              <a:buNone/>
              <a:tabLst>
                <a:tab pos="3187700" algn="l"/>
              </a:tabLst>
            </a:pPr>
            <a:r>
              <a:rPr lang="en-US" sz="1800"/>
              <a:t>	a.  Normally open	-|  |-</a:t>
            </a:r>
          </a:p>
          <a:p>
            <a:pPr defTabSz="912813">
              <a:lnSpc>
                <a:spcPct val="89000"/>
              </a:lnSpc>
              <a:spcBef>
                <a:spcPct val="43000"/>
              </a:spcBef>
              <a:buFontTx/>
              <a:buNone/>
              <a:tabLst>
                <a:tab pos="3187700" algn="l"/>
              </a:tabLst>
            </a:pPr>
            <a:r>
              <a:rPr lang="en-US" sz="1800"/>
              <a:t>	b.  Normally closed	-|/|-</a:t>
            </a:r>
          </a:p>
          <a:p>
            <a:pPr defTabSz="912813">
              <a:lnSpc>
                <a:spcPct val="89000"/>
              </a:lnSpc>
              <a:spcBef>
                <a:spcPct val="43000"/>
              </a:spcBef>
              <a:buFontTx/>
              <a:buNone/>
              <a:tabLst>
                <a:tab pos="3187700" algn="l"/>
              </a:tabLst>
            </a:pPr>
            <a:r>
              <a:rPr lang="en-US" sz="1800"/>
              <a:t>	c.  Off-on transitional 	-|</a:t>
            </a:r>
            <a:r>
              <a:rPr lang="en-US" sz="1800">
                <a:latin typeface="Symbol" pitchFamily="18" charset="2"/>
              </a:rPr>
              <a:t></a:t>
            </a:r>
            <a:r>
              <a:rPr lang="en-US" sz="1800"/>
              <a:t>|-</a:t>
            </a:r>
          </a:p>
          <a:p>
            <a:pPr defTabSz="912813">
              <a:lnSpc>
                <a:spcPct val="89000"/>
              </a:lnSpc>
              <a:spcBef>
                <a:spcPct val="43000"/>
              </a:spcBef>
              <a:buFontTx/>
              <a:buNone/>
              <a:tabLst>
                <a:tab pos="3187700" algn="l"/>
              </a:tabLst>
            </a:pPr>
            <a:r>
              <a:rPr lang="en-US" sz="1800"/>
              <a:t>	d.  On-off transitional	-|</a:t>
            </a:r>
            <a:r>
              <a:rPr lang="en-US" sz="1800">
                <a:latin typeface="Symbol" pitchFamily="18" charset="2"/>
              </a:rPr>
              <a:t></a:t>
            </a:r>
            <a:r>
              <a:rPr lang="en-US" sz="1800"/>
              <a:t> |-</a:t>
            </a:r>
          </a:p>
          <a:p>
            <a:pPr defTabSz="912813">
              <a:lnSpc>
                <a:spcPct val="89000"/>
              </a:lnSpc>
              <a:spcBef>
                <a:spcPct val="43000"/>
              </a:spcBef>
              <a:buFontTx/>
              <a:buNone/>
              <a:tabLst>
                <a:tab pos="3187700" algn="l"/>
              </a:tabLst>
            </a:pPr>
            <a:endParaRPr lang="en-US" sz="1800"/>
          </a:p>
          <a:p>
            <a:pPr defTabSz="912813">
              <a:lnSpc>
                <a:spcPct val="89000"/>
              </a:lnSpc>
              <a:spcBef>
                <a:spcPct val="43000"/>
              </a:spcBef>
              <a:buFontTx/>
              <a:buNone/>
              <a:tabLst>
                <a:tab pos="3187700" algn="l"/>
              </a:tabLst>
            </a:pPr>
            <a:r>
              <a:rPr lang="en-US" sz="1800"/>
              <a:t>Coil:  </a:t>
            </a:r>
          </a:p>
          <a:p>
            <a:pPr defTabSz="912813">
              <a:lnSpc>
                <a:spcPct val="89000"/>
              </a:lnSpc>
              <a:spcBef>
                <a:spcPct val="43000"/>
              </a:spcBef>
              <a:buFontTx/>
              <a:buNone/>
              <a:tabLst>
                <a:tab pos="3187700" algn="l"/>
              </a:tabLst>
            </a:pPr>
            <a:endParaRPr lang="en-US" sz="1800"/>
          </a:p>
          <a:p>
            <a:pPr defTabSz="912813">
              <a:lnSpc>
                <a:spcPct val="89000"/>
              </a:lnSpc>
              <a:spcBef>
                <a:spcPct val="43000"/>
              </a:spcBef>
              <a:buFontTx/>
              <a:buNone/>
              <a:tabLst>
                <a:tab pos="3187700" algn="l"/>
              </a:tabLst>
            </a:pPr>
            <a:r>
              <a:rPr lang="en-US" sz="1800"/>
              <a:t>	a.  Energize Coil	-( )-</a:t>
            </a:r>
          </a:p>
          <a:p>
            <a:pPr defTabSz="912813">
              <a:lnSpc>
                <a:spcPct val="89000"/>
              </a:lnSpc>
              <a:spcBef>
                <a:spcPct val="43000"/>
              </a:spcBef>
              <a:buFontTx/>
              <a:buNone/>
              <a:tabLst>
                <a:tab pos="3187700" algn="l"/>
              </a:tabLst>
            </a:pPr>
            <a:r>
              <a:rPr lang="en-US" sz="1800"/>
              <a:t>	b.  De-energize	-(/)-</a:t>
            </a:r>
          </a:p>
          <a:p>
            <a:pPr defTabSz="912813">
              <a:lnSpc>
                <a:spcPct val="89000"/>
              </a:lnSpc>
              <a:spcBef>
                <a:spcPct val="43000"/>
              </a:spcBef>
              <a:buFontTx/>
              <a:buNone/>
              <a:tabLst>
                <a:tab pos="3187700" algn="l"/>
              </a:tabLst>
            </a:pPr>
            <a:r>
              <a:rPr lang="en-US" sz="1800"/>
              <a:t>	c.  Latch	-(L)-</a:t>
            </a:r>
          </a:p>
          <a:p>
            <a:pPr defTabSz="912813">
              <a:lnSpc>
                <a:spcPct val="89000"/>
              </a:lnSpc>
              <a:spcBef>
                <a:spcPct val="43000"/>
              </a:spcBef>
              <a:buFontTx/>
              <a:buNone/>
              <a:tabLst>
                <a:tab pos="3187700" algn="l"/>
              </a:tabLst>
            </a:pPr>
            <a:r>
              <a:rPr lang="en-US" sz="1800"/>
              <a:t>	d.  Unlatch	-(U)-</a:t>
            </a:r>
          </a:p>
        </p:txBody>
      </p:sp>
      <p:sp>
        <p:nvSpPr>
          <p:cNvPr id="31749" name="Line 5"/>
          <p:cNvSpPr>
            <a:spLocks noChangeShapeType="1"/>
          </p:cNvSpPr>
          <p:nvPr/>
        </p:nvSpPr>
        <p:spPr bwMode="auto">
          <a:xfrm>
            <a:off x="5111750" y="4421188"/>
            <a:ext cx="8270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Line 6"/>
          <p:cNvSpPr>
            <a:spLocks noChangeShapeType="1"/>
          </p:cNvSpPr>
          <p:nvPr/>
        </p:nvSpPr>
        <p:spPr bwMode="auto">
          <a:xfrm>
            <a:off x="5945188" y="4275138"/>
            <a:ext cx="0" cy="368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Line 7"/>
          <p:cNvSpPr>
            <a:spLocks noChangeShapeType="1"/>
          </p:cNvSpPr>
          <p:nvPr/>
        </p:nvSpPr>
        <p:spPr bwMode="auto">
          <a:xfrm>
            <a:off x="6097588" y="4275138"/>
            <a:ext cx="0" cy="368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2" name="Line 8"/>
          <p:cNvSpPr>
            <a:spLocks noChangeShapeType="1"/>
          </p:cNvSpPr>
          <p:nvPr/>
        </p:nvSpPr>
        <p:spPr bwMode="auto">
          <a:xfrm>
            <a:off x="6103938" y="4421188"/>
            <a:ext cx="5222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3" name="Rectangle 9"/>
          <p:cNvSpPr>
            <a:spLocks noChangeArrowheads="1"/>
          </p:cNvSpPr>
          <p:nvPr/>
        </p:nvSpPr>
        <p:spPr bwMode="auto">
          <a:xfrm>
            <a:off x="6569075" y="4294188"/>
            <a:ext cx="3429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95" tIns="25438" rIns="63595" bIns="25438">
            <a:spAutoFit/>
          </a:bodyPr>
          <a:lstStyle/>
          <a:p>
            <a:pPr defTabSz="915988" eaLnBrk="0" hangingPunct="0">
              <a:lnSpc>
                <a:spcPct val="88000"/>
              </a:lnSpc>
            </a:pPr>
            <a:r>
              <a:rPr lang="en-US" sz="1800" b="1">
                <a:latin typeface="Arial" pitchFamily="34" charset="0"/>
              </a:rPr>
              <a:t>( )</a:t>
            </a:r>
          </a:p>
        </p:txBody>
      </p:sp>
      <p:sp>
        <p:nvSpPr>
          <p:cNvPr id="31754" name="Line 10"/>
          <p:cNvSpPr>
            <a:spLocks noChangeShapeType="1"/>
          </p:cNvSpPr>
          <p:nvPr/>
        </p:nvSpPr>
        <p:spPr bwMode="auto">
          <a:xfrm>
            <a:off x="6867525" y="4421188"/>
            <a:ext cx="7508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8297057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195B4FD-455B-4B5F-A5CC-25194A138BF2}" type="slidenum">
              <a:rPr lang="en-US" sz="1400" smtClean="0"/>
              <a:pPr/>
              <a:t>49</a:t>
            </a:fld>
            <a:endParaRPr lang="en-US" sz="1400" smtClean="0"/>
          </a:p>
        </p:txBody>
      </p:sp>
      <p:sp>
        <p:nvSpPr>
          <p:cNvPr id="74755" name="TextBox 2"/>
          <p:cNvSpPr txBox="1">
            <a:spLocks noChangeArrowheads="1"/>
          </p:cNvSpPr>
          <p:nvPr/>
        </p:nvSpPr>
        <p:spPr bwMode="auto">
          <a:xfrm>
            <a:off x="3319843" y="76200"/>
            <a:ext cx="2577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dirty="0">
                <a:latin typeface="Arial" pitchFamily="34" charset="0"/>
                <a:cs typeface="Arial" pitchFamily="34" charset="0"/>
              </a:rPr>
              <a:t>PROGRAMMING</a:t>
            </a:r>
          </a:p>
        </p:txBody>
      </p:sp>
      <p:grpSp>
        <p:nvGrpSpPr>
          <p:cNvPr id="74756" name="Group 21"/>
          <p:cNvGrpSpPr>
            <a:grpSpLocks/>
          </p:cNvGrpSpPr>
          <p:nvPr/>
        </p:nvGrpSpPr>
        <p:grpSpPr bwMode="auto">
          <a:xfrm>
            <a:off x="1715050" y="1674814"/>
            <a:ext cx="948408" cy="339725"/>
            <a:chOff x="1856935" y="1674850"/>
            <a:chExt cx="1026942" cy="340006"/>
          </a:xfrm>
        </p:grpSpPr>
        <p:cxnSp>
          <p:nvCxnSpPr>
            <p:cNvPr id="74766" name="Straight Connector 5"/>
            <p:cNvCxnSpPr>
              <a:cxnSpLocks noChangeShapeType="1"/>
            </p:cNvCxnSpPr>
            <p:nvPr/>
          </p:nvCxnSpPr>
          <p:spPr bwMode="auto">
            <a:xfrm rot="5400000">
              <a:off x="2136702" y="1845250"/>
              <a:ext cx="337624" cy="1588"/>
            </a:xfrm>
            <a:prstGeom prst="line">
              <a:avLst/>
            </a:prstGeom>
            <a:noFill/>
            <a:ln w="9525" algn="ctr">
              <a:solidFill>
                <a:schemeClr val="tx1"/>
              </a:solidFill>
              <a:round/>
              <a:headEnd/>
              <a:tailEnd/>
            </a:ln>
          </p:spPr>
        </p:cxnSp>
        <p:cxnSp>
          <p:nvCxnSpPr>
            <p:cNvPr id="74767" name="Straight Connector 7"/>
            <p:cNvCxnSpPr>
              <a:cxnSpLocks noChangeShapeType="1"/>
            </p:cNvCxnSpPr>
            <p:nvPr/>
          </p:nvCxnSpPr>
          <p:spPr bwMode="auto">
            <a:xfrm rot="5400000">
              <a:off x="2364961" y="1842868"/>
              <a:ext cx="337624" cy="1588"/>
            </a:xfrm>
            <a:prstGeom prst="line">
              <a:avLst/>
            </a:prstGeom>
            <a:noFill/>
            <a:ln w="9525" algn="ctr">
              <a:solidFill>
                <a:schemeClr val="tx1"/>
              </a:solidFill>
              <a:round/>
              <a:headEnd/>
              <a:tailEnd/>
            </a:ln>
          </p:spPr>
        </p:cxnSp>
        <p:cxnSp>
          <p:nvCxnSpPr>
            <p:cNvPr id="74768" name="Straight Connector 9"/>
            <p:cNvCxnSpPr>
              <a:cxnSpLocks noChangeShapeType="1"/>
            </p:cNvCxnSpPr>
            <p:nvPr/>
          </p:nvCxnSpPr>
          <p:spPr bwMode="auto">
            <a:xfrm>
              <a:off x="2532979" y="1844456"/>
              <a:ext cx="350898" cy="1588"/>
            </a:xfrm>
            <a:prstGeom prst="line">
              <a:avLst/>
            </a:prstGeom>
            <a:noFill/>
            <a:ln w="9525" algn="ctr">
              <a:solidFill>
                <a:schemeClr val="tx1"/>
              </a:solidFill>
              <a:round/>
              <a:headEnd/>
              <a:tailEnd/>
            </a:ln>
          </p:spPr>
        </p:cxnSp>
        <p:cxnSp>
          <p:nvCxnSpPr>
            <p:cNvPr id="74769" name="Straight Connector 11"/>
            <p:cNvCxnSpPr>
              <a:cxnSpLocks noChangeShapeType="1"/>
            </p:cNvCxnSpPr>
            <p:nvPr/>
          </p:nvCxnSpPr>
          <p:spPr bwMode="auto">
            <a:xfrm>
              <a:off x="1856935" y="1844456"/>
              <a:ext cx="449373" cy="1588"/>
            </a:xfrm>
            <a:prstGeom prst="line">
              <a:avLst/>
            </a:prstGeom>
            <a:noFill/>
            <a:ln w="9525" algn="ctr">
              <a:solidFill>
                <a:schemeClr val="tx1"/>
              </a:solidFill>
              <a:round/>
              <a:headEnd/>
              <a:tailEnd/>
            </a:ln>
          </p:spPr>
        </p:cxnSp>
      </p:grpSp>
      <p:grpSp>
        <p:nvGrpSpPr>
          <p:cNvPr id="74757" name="Group 20"/>
          <p:cNvGrpSpPr>
            <a:grpSpLocks/>
          </p:cNvGrpSpPr>
          <p:nvPr/>
        </p:nvGrpSpPr>
        <p:grpSpPr bwMode="auto">
          <a:xfrm>
            <a:off x="4193810" y="1679576"/>
            <a:ext cx="948407" cy="339725"/>
            <a:chOff x="3685735" y="1677232"/>
            <a:chExt cx="1026942" cy="340006"/>
          </a:xfrm>
        </p:grpSpPr>
        <p:cxnSp>
          <p:nvCxnSpPr>
            <p:cNvPr id="74761" name="Straight Connector 12"/>
            <p:cNvCxnSpPr>
              <a:cxnSpLocks noChangeShapeType="1"/>
            </p:cNvCxnSpPr>
            <p:nvPr/>
          </p:nvCxnSpPr>
          <p:spPr bwMode="auto">
            <a:xfrm rot="5400000">
              <a:off x="3965502" y="1847632"/>
              <a:ext cx="337624" cy="1588"/>
            </a:xfrm>
            <a:prstGeom prst="line">
              <a:avLst/>
            </a:prstGeom>
            <a:noFill/>
            <a:ln w="9525" algn="ctr">
              <a:solidFill>
                <a:schemeClr val="tx1"/>
              </a:solidFill>
              <a:round/>
              <a:headEnd/>
              <a:tailEnd/>
            </a:ln>
          </p:spPr>
        </p:cxnSp>
        <p:cxnSp>
          <p:nvCxnSpPr>
            <p:cNvPr id="74762" name="Straight Connector 13"/>
            <p:cNvCxnSpPr>
              <a:cxnSpLocks noChangeShapeType="1"/>
            </p:cNvCxnSpPr>
            <p:nvPr/>
          </p:nvCxnSpPr>
          <p:spPr bwMode="auto">
            <a:xfrm rot="5400000">
              <a:off x="4193761" y="1845250"/>
              <a:ext cx="337624" cy="1588"/>
            </a:xfrm>
            <a:prstGeom prst="line">
              <a:avLst/>
            </a:prstGeom>
            <a:noFill/>
            <a:ln w="9525" algn="ctr">
              <a:solidFill>
                <a:schemeClr val="tx1"/>
              </a:solidFill>
              <a:round/>
              <a:headEnd/>
              <a:tailEnd/>
            </a:ln>
          </p:spPr>
        </p:cxnSp>
        <p:cxnSp>
          <p:nvCxnSpPr>
            <p:cNvPr id="74763" name="Straight Connector 14"/>
            <p:cNvCxnSpPr>
              <a:cxnSpLocks noChangeShapeType="1"/>
            </p:cNvCxnSpPr>
            <p:nvPr/>
          </p:nvCxnSpPr>
          <p:spPr bwMode="auto">
            <a:xfrm>
              <a:off x="4361779" y="1846838"/>
              <a:ext cx="350898" cy="1588"/>
            </a:xfrm>
            <a:prstGeom prst="line">
              <a:avLst/>
            </a:prstGeom>
            <a:noFill/>
            <a:ln w="9525" algn="ctr">
              <a:solidFill>
                <a:schemeClr val="tx1"/>
              </a:solidFill>
              <a:round/>
              <a:headEnd/>
              <a:tailEnd/>
            </a:ln>
          </p:spPr>
        </p:cxnSp>
        <p:cxnSp>
          <p:nvCxnSpPr>
            <p:cNvPr id="74764" name="Straight Connector 15"/>
            <p:cNvCxnSpPr>
              <a:cxnSpLocks noChangeShapeType="1"/>
            </p:cNvCxnSpPr>
            <p:nvPr/>
          </p:nvCxnSpPr>
          <p:spPr bwMode="auto">
            <a:xfrm>
              <a:off x="3685735" y="1846838"/>
              <a:ext cx="449373" cy="1588"/>
            </a:xfrm>
            <a:prstGeom prst="line">
              <a:avLst/>
            </a:prstGeom>
            <a:noFill/>
            <a:ln w="9525" algn="ctr">
              <a:solidFill>
                <a:schemeClr val="tx1"/>
              </a:solidFill>
              <a:round/>
              <a:headEnd/>
              <a:tailEnd/>
            </a:ln>
          </p:spPr>
        </p:cxnSp>
        <p:cxnSp>
          <p:nvCxnSpPr>
            <p:cNvPr id="74765" name="Straight Connector 17"/>
            <p:cNvCxnSpPr>
              <a:cxnSpLocks noChangeShapeType="1"/>
            </p:cNvCxnSpPr>
            <p:nvPr/>
          </p:nvCxnSpPr>
          <p:spPr bwMode="auto">
            <a:xfrm flipV="1">
              <a:off x="3924886" y="1679614"/>
              <a:ext cx="787791" cy="332860"/>
            </a:xfrm>
            <a:prstGeom prst="line">
              <a:avLst/>
            </a:prstGeom>
            <a:noFill/>
            <a:ln w="9525" algn="ctr">
              <a:solidFill>
                <a:schemeClr val="tx1"/>
              </a:solidFill>
              <a:round/>
              <a:headEnd/>
              <a:tailEnd/>
            </a:ln>
          </p:spPr>
        </p:cxnSp>
      </p:grpSp>
      <p:sp>
        <p:nvSpPr>
          <p:cNvPr id="74758" name="TextBox 18"/>
          <p:cNvSpPr txBox="1">
            <a:spLocks noChangeArrowheads="1"/>
          </p:cNvSpPr>
          <p:nvPr/>
        </p:nvSpPr>
        <p:spPr bwMode="auto">
          <a:xfrm>
            <a:off x="1218913" y="2019300"/>
            <a:ext cx="223971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atin typeface="Arial" pitchFamily="34" charset="0"/>
                <a:cs typeface="Arial" pitchFamily="34" charset="0"/>
              </a:rPr>
              <a:t>Normally Open</a:t>
            </a:r>
          </a:p>
          <a:p>
            <a:pPr algn="ctr"/>
            <a:r>
              <a:rPr lang="en-US">
                <a:latin typeface="Arial" pitchFamily="34" charset="0"/>
                <a:cs typeface="Arial" pitchFamily="34" charset="0"/>
              </a:rPr>
              <a:t>(NO)</a:t>
            </a:r>
          </a:p>
        </p:txBody>
      </p:sp>
      <p:sp>
        <p:nvSpPr>
          <p:cNvPr id="74759" name="TextBox 19"/>
          <p:cNvSpPr txBox="1">
            <a:spLocks noChangeArrowheads="1"/>
          </p:cNvSpPr>
          <p:nvPr/>
        </p:nvSpPr>
        <p:spPr bwMode="auto">
          <a:xfrm>
            <a:off x="3724741" y="2017713"/>
            <a:ext cx="24465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atin typeface="Arial" pitchFamily="34" charset="0"/>
                <a:cs typeface="Arial" pitchFamily="34" charset="0"/>
              </a:rPr>
              <a:t>Normally Closed</a:t>
            </a:r>
          </a:p>
          <a:p>
            <a:pPr algn="ctr"/>
            <a:r>
              <a:rPr lang="en-US">
                <a:latin typeface="Arial" pitchFamily="34" charset="0"/>
                <a:cs typeface="Arial" pitchFamily="34" charset="0"/>
              </a:rPr>
              <a:t>(NC)</a:t>
            </a:r>
          </a:p>
        </p:txBody>
      </p:sp>
      <p:sp>
        <p:nvSpPr>
          <p:cNvPr id="74760" name="TextBox 22"/>
          <p:cNvSpPr txBox="1">
            <a:spLocks noChangeArrowheads="1"/>
          </p:cNvSpPr>
          <p:nvPr/>
        </p:nvSpPr>
        <p:spPr bwMode="auto">
          <a:xfrm>
            <a:off x="152400" y="3462339"/>
            <a:ext cx="882087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dirty="0">
                <a:latin typeface="Arial" pitchFamily="34" charset="0"/>
                <a:cs typeface="Arial" pitchFamily="34" charset="0"/>
              </a:rPr>
              <a:t>Power flows through these contacts when they are closed. The </a:t>
            </a:r>
          </a:p>
          <a:p>
            <a:r>
              <a:rPr lang="en-US" dirty="0">
                <a:latin typeface="Arial" pitchFamily="34" charset="0"/>
                <a:cs typeface="Arial" pitchFamily="34" charset="0"/>
              </a:rPr>
              <a:t>normally open (NO) is true when the input or output status bit </a:t>
            </a:r>
          </a:p>
          <a:p>
            <a:r>
              <a:rPr lang="en-US" dirty="0">
                <a:latin typeface="Arial" pitchFamily="34" charset="0"/>
                <a:cs typeface="Arial" pitchFamily="34" charset="0"/>
              </a:rPr>
              <a:t>controlling the contact is 1. The normally closed (NC) is true </a:t>
            </a:r>
          </a:p>
          <a:p>
            <a:r>
              <a:rPr lang="en-US" dirty="0">
                <a:latin typeface="Arial" pitchFamily="34" charset="0"/>
                <a:cs typeface="Arial" pitchFamily="34" charset="0"/>
              </a:rPr>
              <a:t>when the input or output status bit controlling the contact is 0.</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1988713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0"/>
            <a:ext cx="7793038" cy="685800"/>
          </a:xfrm>
        </p:spPr>
        <p:txBody>
          <a:bodyPr>
            <a:normAutofit fontScale="90000"/>
          </a:bodyPr>
          <a:lstStyle/>
          <a:p>
            <a:pPr algn="ctr" eaLnBrk="1" hangingPunct="1"/>
            <a:r>
              <a:rPr lang="en-US" dirty="0" smtClean="0"/>
              <a:t>Advantages of PLC</a:t>
            </a:r>
          </a:p>
        </p:txBody>
      </p:sp>
      <p:sp>
        <p:nvSpPr>
          <p:cNvPr id="12291" name="Rectangle 3"/>
          <p:cNvSpPr>
            <a:spLocks noGrp="1" noChangeArrowheads="1"/>
          </p:cNvSpPr>
          <p:nvPr>
            <p:ph idx="1"/>
          </p:nvPr>
        </p:nvSpPr>
        <p:spPr>
          <a:xfrm>
            <a:off x="381000" y="838200"/>
            <a:ext cx="8382000" cy="5943600"/>
          </a:xfrm>
          <a:solidFill>
            <a:srgbClr val="FFFFFF"/>
          </a:solidFill>
        </p:spPr>
        <p:txBody>
          <a:bodyPr>
            <a:noAutofit/>
          </a:bodyPr>
          <a:lstStyle/>
          <a:p>
            <a:pPr marL="609600" indent="-609600" eaLnBrk="1" hangingPunct="1">
              <a:lnSpc>
                <a:spcPct val="90000"/>
              </a:lnSpc>
              <a:buFont typeface="Wingdings" pitchFamily="2" charset="2"/>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Flexibility</a:t>
            </a:r>
            <a:endParaRPr lang="en-US" sz="2000" dirty="0" smtClean="0">
              <a:latin typeface="Courier New" pitchFamily="49" charset="0"/>
              <a:cs typeface="Courier New" pitchFamily="49" charset="0"/>
            </a:endParaRPr>
          </a:p>
          <a:p>
            <a:pPr marL="1371600" lvl="2" indent="-457200" eaLnBrk="1" hangingPunct="1">
              <a:lnSpc>
                <a:spcPct val="90000"/>
              </a:lnSpc>
              <a:buSzTx/>
              <a:buFont typeface="Wingdings" pitchFamily="2" charset="2"/>
              <a:buNone/>
            </a:pPr>
            <a:r>
              <a:rPr lang="en-US" sz="2000" dirty="0" smtClean="0">
                <a:latin typeface="Wingdings" pitchFamily="2" charset="2"/>
                <a:ea typeface="MS Mincho" pitchFamily="49" charset="-128"/>
              </a:rPr>
              <a:t>v</a:t>
            </a:r>
            <a:r>
              <a:rPr lang="en-US" sz="2000" dirty="0" smtClean="0">
                <a:latin typeface="Times New Roman" pitchFamily="18" charset="0"/>
                <a:cs typeface="Times New Roman" pitchFamily="18" charset="0"/>
              </a:rPr>
              <a:t>     Universal Controller - can replace various independent/ standalone controller.</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2.     </a:t>
            </a:r>
            <a:r>
              <a:rPr lang="en-US" sz="2000" dirty="0" smtClean="0">
                <a:latin typeface="Times New Roman" pitchFamily="18" charset="0"/>
                <a:cs typeface="Times New Roman" pitchFamily="18" charset="0"/>
              </a:rPr>
              <a:t>Implementing Changes and Correcting Errors</a:t>
            </a:r>
            <a:endParaRPr lang="en-US" sz="2000" dirty="0" smtClean="0">
              <a:latin typeface="Courier New" pitchFamily="49" charset="0"/>
              <a:cs typeface="Courier New" pitchFamily="49" charset="0"/>
            </a:endParaRPr>
          </a:p>
          <a:p>
            <a:pPr marL="1371600" lvl="2" indent="-457200" eaLnBrk="1" hangingPunct="1">
              <a:lnSpc>
                <a:spcPct val="90000"/>
              </a:lnSpc>
              <a:buSzTx/>
              <a:buFont typeface="Wingdings" pitchFamily="2" charset="2"/>
              <a:buNone/>
            </a:pPr>
            <a:r>
              <a:rPr lang="en-US" sz="2000" dirty="0" smtClean="0">
                <a:latin typeface="Wingdings" pitchFamily="2" charset="2"/>
                <a:ea typeface="MS Mincho" pitchFamily="49" charset="-128"/>
              </a:rPr>
              <a:t>v</a:t>
            </a:r>
            <a:r>
              <a:rPr lang="en-US" sz="2000" dirty="0" smtClean="0">
                <a:latin typeface="Times New Roman" pitchFamily="18" charset="0"/>
                <a:cs typeface="Times New Roman" pitchFamily="18" charset="0"/>
              </a:rPr>
              <a:t>     Do not have to rewiring relay panel.</a:t>
            </a:r>
            <a:endParaRPr lang="en-US" sz="2000" dirty="0" smtClean="0">
              <a:latin typeface="Courier New" pitchFamily="49" charset="0"/>
              <a:cs typeface="Courier New" pitchFamily="49" charset="0"/>
            </a:endParaRPr>
          </a:p>
          <a:p>
            <a:pPr marL="1371600" lvl="2" indent="-457200" eaLnBrk="1" hangingPunct="1">
              <a:lnSpc>
                <a:spcPct val="90000"/>
              </a:lnSpc>
              <a:buSzTx/>
              <a:buFont typeface="Wingdings" pitchFamily="2" charset="2"/>
              <a:buNone/>
            </a:pPr>
            <a:r>
              <a:rPr lang="en-US" sz="2000" dirty="0" smtClean="0">
                <a:latin typeface="Wingdings" pitchFamily="2" charset="2"/>
                <a:ea typeface="MS Mincho" pitchFamily="49" charset="-128"/>
              </a:rPr>
              <a:t>v</a:t>
            </a:r>
            <a:r>
              <a:rPr lang="en-US" sz="2000" dirty="0" smtClean="0">
                <a:latin typeface="Times New Roman" pitchFamily="18" charset="0"/>
                <a:cs typeface="Times New Roman" pitchFamily="18" charset="0"/>
              </a:rPr>
              <a:t>     Change program using keyboard.</a:t>
            </a:r>
            <a:endParaRPr lang="en-US" sz="2000" dirty="0" smtClean="0">
              <a:latin typeface="Courier New" pitchFamily="49" charset="0"/>
              <a:cs typeface="Courier New" pitchFamily="49" charset="0"/>
            </a:endParaRPr>
          </a:p>
          <a:p>
            <a:pPr marL="609600" indent="-609600" eaLnBrk="1" hangingPunct="1">
              <a:lnSpc>
                <a:spcPct val="90000"/>
              </a:lnSpc>
              <a:buSzTx/>
              <a:buFont typeface="Wingdings" pitchFamily="2" charset="2"/>
              <a:buNone/>
            </a:pPr>
            <a:r>
              <a:rPr lang="en-US" sz="2000" dirty="0" smtClean="0">
                <a:latin typeface="Times New Roman" pitchFamily="18" charset="0"/>
                <a:cs typeface="Times New Roman" pitchFamily="18" charset="0"/>
              </a:rPr>
              <a:t> </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None/>
            </a:pPr>
            <a:r>
              <a:rPr lang="en-US" sz="2000" b="1" dirty="0" smtClean="0">
                <a:latin typeface="Times New Roman" pitchFamily="18" charset="0"/>
                <a:cs typeface="Times New Roman" pitchFamily="18" charset="0"/>
              </a:rPr>
              <a:t>3.     </a:t>
            </a:r>
            <a:r>
              <a:rPr lang="en-US" sz="2000" dirty="0" smtClean="0">
                <a:latin typeface="Times New Roman" pitchFamily="18" charset="0"/>
                <a:cs typeface="Times New Roman" pitchFamily="18" charset="0"/>
              </a:rPr>
              <a:t>Large Quantity of Contact</a:t>
            </a:r>
            <a:endParaRPr lang="en-US" sz="2000" dirty="0" smtClean="0">
              <a:latin typeface="Courier New" pitchFamily="49" charset="0"/>
              <a:cs typeface="Courier New" pitchFamily="49" charset="0"/>
            </a:endParaRPr>
          </a:p>
          <a:p>
            <a:pPr marL="1371600" lvl="2" indent="-457200" eaLnBrk="1" hangingPunct="1">
              <a:lnSpc>
                <a:spcPct val="90000"/>
              </a:lnSpc>
              <a:buSzTx/>
              <a:buFont typeface="Wingdings" pitchFamily="2" charset="2"/>
              <a:buNone/>
            </a:pPr>
            <a:r>
              <a:rPr lang="en-US" sz="2000" dirty="0" smtClean="0">
                <a:latin typeface="Wingdings" pitchFamily="2" charset="2"/>
                <a:ea typeface="MS Mincho" pitchFamily="49" charset="-128"/>
              </a:rPr>
              <a:t>v</a:t>
            </a:r>
            <a:r>
              <a:rPr lang="en-US" sz="2000" dirty="0" smtClean="0">
                <a:latin typeface="Times New Roman" pitchFamily="18" charset="0"/>
                <a:cs typeface="Times New Roman" pitchFamily="18" charset="0"/>
              </a:rPr>
              <a:t>     Large number of' Soft Contact' available.</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None/>
            </a:pPr>
            <a:r>
              <a:rPr lang="en-US" sz="2000" dirty="0" smtClean="0">
                <a:latin typeface="Times New Roman" pitchFamily="18" charset="0"/>
                <a:cs typeface="Times New Roman" pitchFamily="18" charset="0"/>
              </a:rPr>
              <a:t> </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None/>
            </a:pPr>
            <a:r>
              <a:rPr lang="en-US" sz="2000" b="1" dirty="0" smtClean="0">
                <a:latin typeface="Times New Roman" pitchFamily="18" charset="0"/>
                <a:cs typeface="Times New Roman" pitchFamily="18" charset="0"/>
              </a:rPr>
              <a:t>4.    </a:t>
            </a:r>
            <a:r>
              <a:rPr lang="en-US" sz="2000" dirty="0" smtClean="0">
                <a:latin typeface="Times New Roman" pitchFamily="18" charset="0"/>
                <a:cs typeface="Times New Roman" pitchFamily="18" charset="0"/>
              </a:rPr>
              <a:t>Lower Cost</a:t>
            </a:r>
            <a:endParaRPr lang="en-US" sz="2000" dirty="0" smtClean="0">
              <a:latin typeface="Courier New" pitchFamily="49" charset="0"/>
              <a:cs typeface="Courier New" pitchFamily="49" charset="0"/>
            </a:endParaRPr>
          </a:p>
          <a:p>
            <a:pPr marL="1371600" lvl="2" indent="-457200" eaLnBrk="1" hangingPunct="1">
              <a:lnSpc>
                <a:spcPct val="90000"/>
              </a:lnSpc>
              <a:buSzTx/>
              <a:buFont typeface="Wingdings" pitchFamily="2" charset="2"/>
              <a:buNone/>
            </a:pPr>
            <a:r>
              <a:rPr lang="en-US" sz="2000" dirty="0" smtClean="0">
                <a:latin typeface="Wingdings" pitchFamily="2" charset="2"/>
                <a:ea typeface="MS Mincho" pitchFamily="49" charset="-128"/>
              </a:rPr>
              <a:t>v</a:t>
            </a:r>
            <a:r>
              <a:rPr lang="en-US" sz="2000" dirty="0" smtClean="0">
                <a:latin typeface="Times New Roman" pitchFamily="18" charset="0"/>
                <a:cs typeface="Times New Roman" pitchFamily="18" charset="0"/>
              </a:rPr>
              <a:t>     Advancement in technology and open architecture of PLC will reduce the market price.</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None/>
            </a:pPr>
            <a:r>
              <a:rPr lang="en-US" sz="2000" dirty="0" smtClean="0">
                <a:latin typeface="Times New Roman" pitchFamily="18" charset="0"/>
                <a:cs typeface="Times New Roman" pitchFamily="18" charset="0"/>
              </a:rPr>
              <a:t> </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None/>
            </a:pPr>
            <a:r>
              <a:rPr lang="en-US" sz="2000" b="1" dirty="0" smtClean="0">
                <a:latin typeface="Times New Roman" pitchFamily="18" charset="0"/>
                <a:cs typeface="Times New Roman" pitchFamily="18" charset="0"/>
              </a:rPr>
              <a:t>5.     </a:t>
            </a:r>
            <a:r>
              <a:rPr lang="en-US" sz="2000" dirty="0" smtClean="0">
                <a:latin typeface="Times New Roman" pitchFamily="18" charset="0"/>
                <a:cs typeface="Times New Roman" pitchFamily="18" charset="0"/>
              </a:rPr>
              <a:t>Pilot Running (Simulation Capability)</a:t>
            </a:r>
            <a:endParaRPr lang="en-US" sz="2000" dirty="0" smtClean="0">
              <a:latin typeface="Courier New" pitchFamily="49" charset="0"/>
              <a:cs typeface="Courier New" pitchFamily="49" charset="0"/>
            </a:endParaRPr>
          </a:p>
          <a:p>
            <a:pPr marL="1371600" lvl="2" indent="-457200" eaLnBrk="1" hangingPunct="1">
              <a:lnSpc>
                <a:spcPct val="90000"/>
              </a:lnSpc>
              <a:buSzTx/>
              <a:buFont typeface="Wingdings" pitchFamily="2" charset="2"/>
              <a:buNone/>
            </a:pPr>
            <a:r>
              <a:rPr lang="en-US" sz="2000" dirty="0" smtClean="0">
                <a:latin typeface="Wingdings" pitchFamily="2" charset="2"/>
                <a:ea typeface="MS Mincho" pitchFamily="49" charset="-128"/>
              </a:rPr>
              <a:t>v</a:t>
            </a:r>
            <a:r>
              <a:rPr lang="en-US" sz="2000" dirty="0" smtClean="0">
                <a:latin typeface="Times New Roman" pitchFamily="18" charset="0"/>
                <a:cs typeface="Times New Roman" pitchFamily="18" charset="0"/>
              </a:rPr>
              <a:t>     A program can be simulated or run without actual input connection.</a:t>
            </a:r>
          </a:p>
        </p:txBody>
      </p:sp>
      <p:sp>
        <p:nvSpPr>
          <p:cNvPr id="122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978FE1C-DFB1-4E4E-ABF8-008FDE55F32D}" type="slidenum">
              <a:rPr lang="en-US" sz="1400" smtClean="0"/>
              <a:pPr eaLnBrk="1" hangingPunct="1"/>
              <a:t>5</a:t>
            </a:fld>
            <a:endParaRPr lang="en-US" sz="1400" smtClean="0"/>
          </a:p>
        </p:txBody>
      </p:sp>
    </p:spTree>
    <p:extLst>
      <p:ext uri="{BB962C8B-B14F-4D97-AF65-F5344CB8AC3E}">
        <p14:creationId xmlns:p14="http://schemas.microsoft.com/office/powerpoint/2010/main" val="12574569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2AE3640-5D2D-4EDC-B2D3-3DE4A758E197}" type="slidenum">
              <a:rPr lang="en-US" sz="1400" smtClean="0"/>
              <a:pPr/>
              <a:t>50</a:t>
            </a:fld>
            <a:endParaRPr lang="en-US" sz="1400" smtClean="0"/>
          </a:p>
        </p:txBody>
      </p:sp>
      <p:sp>
        <p:nvSpPr>
          <p:cNvPr id="75779" name="TextBox 3"/>
          <p:cNvSpPr txBox="1">
            <a:spLocks noChangeArrowheads="1"/>
          </p:cNvSpPr>
          <p:nvPr/>
        </p:nvSpPr>
        <p:spPr bwMode="auto">
          <a:xfrm>
            <a:off x="4300625" y="66868"/>
            <a:ext cx="8515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dirty="0"/>
              <a:t>Coils</a:t>
            </a:r>
          </a:p>
        </p:txBody>
      </p:sp>
      <p:cxnSp>
        <p:nvCxnSpPr>
          <p:cNvPr id="75780" name="Straight Connector 5"/>
          <p:cNvCxnSpPr>
            <a:cxnSpLocks noChangeShapeType="1"/>
          </p:cNvCxnSpPr>
          <p:nvPr/>
        </p:nvCxnSpPr>
        <p:spPr bwMode="auto">
          <a:xfrm>
            <a:off x="2493420" y="1941514"/>
            <a:ext cx="741722" cy="1587"/>
          </a:xfrm>
          <a:prstGeom prst="line">
            <a:avLst/>
          </a:prstGeom>
          <a:noFill/>
          <a:ln w="9525" algn="ctr">
            <a:solidFill>
              <a:schemeClr val="tx1"/>
            </a:solidFill>
            <a:round/>
            <a:headEnd/>
            <a:tailEnd/>
          </a:ln>
        </p:spPr>
      </p:cxnSp>
      <p:sp>
        <p:nvSpPr>
          <p:cNvPr id="75781" name="Double Bracket 6"/>
          <p:cNvSpPr>
            <a:spLocks noChangeArrowheads="1"/>
          </p:cNvSpPr>
          <p:nvPr/>
        </p:nvSpPr>
        <p:spPr bwMode="auto">
          <a:xfrm>
            <a:off x="3235141" y="1614489"/>
            <a:ext cx="609795" cy="566737"/>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cxnSp>
        <p:nvCxnSpPr>
          <p:cNvPr id="75782" name="Straight Connector 8"/>
          <p:cNvCxnSpPr>
            <a:cxnSpLocks noChangeShapeType="1"/>
            <a:stCxn id="75781" idx="3"/>
          </p:cNvCxnSpPr>
          <p:nvPr/>
        </p:nvCxnSpPr>
        <p:spPr bwMode="auto">
          <a:xfrm>
            <a:off x="3844937" y="1897064"/>
            <a:ext cx="622988" cy="1587"/>
          </a:xfrm>
          <a:prstGeom prst="line">
            <a:avLst/>
          </a:prstGeom>
          <a:noFill/>
          <a:ln w="9525" algn="ctr">
            <a:solidFill>
              <a:schemeClr val="tx1"/>
            </a:solidFill>
            <a:round/>
            <a:headEnd/>
            <a:tailEnd/>
          </a:ln>
        </p:spPr>
      </p:cxnSp>
      <p:sp>
        <p:nvSpPr>
          <p:cNvPr id="75783" name="TextBox 11"/>
          <p:cNvSpPr txBox="1">
            <a:spLocks noChangeArrowheads="1"/>
          </p:cNvSpPr>
          <p:nvPr/>
        </p:nvSpPr>
        <p:spPr bwMode="auto">
          <a:xfrm>
            <a:off x="228600" y="2605089"/>
            <a:ext cx="85344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algn="just">
              <a:buFont typeface="Arial" pitchFamily="34" charset="0"/>
              <a:buChar char="•"/>
            </a:pPr>
            <a:r>
              <a:rPr lang="en-US" dirty="0">
                <a:latin typeface="Arial" pitchFamily="34" charset="0"/>
                <a:cs typeface="Arial" pitchFamily="34" charset="0"/>
              </a:rPr>
              <a:t>Coils represent relays that are energized when power flows </a:t>
            </a:r>
            <a:r>
              <a:rPr lang="en-US" dirty="0" smtClean="0">
                <a:latin typeface="Arial" pitchFamily="34" charset="0"/>
                <a:cs typeface="Arial" pitchFamily="34" charset="0"/>
              </a:rPr>
              <a:t>to them</a:t>
            </a:r>
            <a:r>
              <a:rPr lang="en-US" dirty="0">
                <a:latin typeface="Arial" pitchFamily="34" charset="0"/>
                <a:cs typeface="Arial" pitchFamily="34" charset="0"/>
              </a:rPr>
              <a:t>. </a:t>
            </a:r>
            <a:endParaRPr lang="en-US" dirty="0" smtClean="0">
              <a:latin typeface="Arial" pitchFamily="34" charset="0"/>
              <a:cs typeface="Arial" pitchFamily="34" charset="0"/>
            </a:endParaRPr>
          </a:p>
          <a:p>
            <a:pPr marL="342900" indent="-342900" algn="just">
              <a:buFont typeface="Arial" pitchFamily="34" charset="0"/>
              <a:buChar char="•"/>
            </a:pPr>
            <a:r>
              <a:rPr lang="en-US" dirty="0" smtClean="0">
                <a:latin typeface="Arial" pitchFamily="34" charset="0"/>
                <a:cs typeface="Arial" pitchFamily="34" charset="0"/>
              </a:rPr>
              <a:t>When </a:t>
            </a:r>
            <a:r>
              <a:rPr lang="en-US" dirty="0">
                <a:latin typeface="Arial" pitchFamily="34" charset="0"/>
                <a:cs typeface="Arial" pitchFamily="34" charset="0"/>
              </a:rPr>
              <a:t>a coil is energized it causes a </a:t>
            </a:r>
            <a:r>
              <a:rPr lang="en-US" dirty="0" smtClean="0">
                <a:latin typeface="Arial" pitchFamily="34" charset="0"/>
                <a:cs typeface="Arial" pitchFamily="34" charset="0"/>
              </a:rPr>
              <a:t>corresponding output </a:t>
            </a:r>
            <a:r>
              <a:rPr lang="en-US" dirty="0">
                <a:latin typeface="Arial" pitchFamily="34" charset="0"/>
                <a:cs typeface="Arial" pitchFamily="34" charset="0"/>
              </a:rPr>
              <a:t>to turn on by changing the state of the status bit controlling </a:t>
            </a:r>
          </a:p>
          <a:p>
            <a:pPr marL="342900" indent="-342900" algn="just">
              <a:buFont typeface="Arial" pitchFamily="34" charset="0"/>
              <a:buChar char="•"/>
            </a:pPr>
            <a:r>
              <a:rPr lang="en-US" dirty="0">
                <a:latin typeface="Arial" pitchFamily="34" charset="0"/>
                <a:cs typeface="Arial" pitchFamily="34" charset="0"/>
              </a:rPr>
              <a:t>the output to 1. </a:t>
            </a:r>
            <a:endParaRPr lang="en-US" dirty="0" smtClean="0">
              <a:latin typeface="Arial" pitchFamily="34" charset="0"/>
              <a:cs typeface="Arial" pitchFamily="34" charset="0"/>
            </a:endParaRPr>
          </a:p>
          <a:p>
            <a:pPr marL="342900" indent="-342900" algn="just">
              <a:buFont typeface="Arial" pitchFamily="34" charset="0"/>
              <a:buChar char="•"/>
            </a:pPr>
            <a:r>
              <a:rPr lang="en-US" dirty="0" smtClean="0">
                <a:latin typeface="Arial" pitchFamily="34" charset="0"/>
                <a:cs typeface="Arial" pitchFamily="34" charset="0"/>
              </a:rPr>
              <a:t>That </a:t>
            </a:r>
            <a:r>
              <a:rPr lang="en-US" dirty="0">
                <a:latin typeface="Arial" pitchFamily="34" charset="0"/>
                <a:cs typeface="Arial" pitchFamily="34" charset="0"/>
              </a:rPr>
              <a:t>same output status bit maybe used to </a:t>
            </a:r>
            <a:r>
              <a:rPr lang="en-US" dirty="0" smtClean="0">
                <a:latin typeface="Arial" pitchFamily="34" charset="0"/>
                <a:cs typeface="Arial" pitchFamily="34" charset="0"/>
              </a:rPr>
              <a:t>control normally </a:t>
            </a:r>
            <a:r>
              <a:rPr lang="en-US" dirty="0">
                <a:latin typeface="Arial" pitchFamily="34" charset="0"/>
                <a:cs typeface="Arial" pitchFamily="34" charset="0"/>
              </a:rPr>
              <a:t>open or normally closed contact anywhere in the program.</a:t>
            </a:r>
          </a:p>
        </p:txBody>
      </p:sp>
    </p:spTree>
    <p:extLst>
      <p:ext uri="{BB962C8B-B14F-4D97-AF65-F5344CB8AC3E}">
        <p14:creationId xmlns:p14="http://schemas.microsoft.com/office/powerpoint/2010/main" val="204193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2B93066-1D64-4BC7-8309-56506AA154CC}" type="slidenum">
              <a:rPr lang="en-US"/>
              <a:pPr/>
              <a:t>51</a:t>
            </a:fld>
            <a:endParaRPr lang="en-US"/>
          </a:p>
        </p:txBody>
      </p:sp>
      <p:sp>
        <p:nvSpPr>
          <p:cNvPr id="17410" name="AutoShape 2"/>
          <p:cNvSpPr>
            <a:spLocks noGrp="1" noChangeArrowheads="1"/>
          </p:cNvSpPr>
          <p:nvPr>
            <p:ph type="title"/>
          </p:nvPr>
        </p:nvSpPr>
        <p:spPr/>
        <p:txBody>
          <a:bodyPr/>
          <a:lstStyle/>
          <a:p>
            <a:r>
              <a:rPr lang="en-US"/>
              <a:t>Simple Relay Circuit</a:t>
            </a:r>
          </a:p>
        </p:txBody>
      </p:sp>
      <p:pic>
        <p:nvPicPr>
          <p:cNvPr id="17412"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838200" y="3100388"/>
            <a:ext cx="7693025" cy="2247900"/>
          </a:xfrm>
          <a:noFill/>
          <a:ln/>
        </p:spPr>
      </p:pic>
    </p:spTree>
    <p:extLst>
      <p:ext uri="{BB962C8B-B14F-4D97-AF65-F5344CB8AC3E}">
        <p14:creationId xmlns:p14="http://schemas.microsoft.com/office/powerpoint/2010/main" val="5836160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C4E0000-3F17-4F62-A251-E826579734C9}" type="slidenum">
              <a:rPr lang="en-US"/>
              <a:pPr/>
              <a:t>52</a:t>
            </a:fld>
            <a:endParaRPr lang="en-US"/>
          </a:p>
        </p:txBody>
      </p:sp>
      <p:sp>
        <p:nvSpPr>
          <p:cNvPr id="18434" name="AutoShape 2"/>
          <p:cNvSpPr>
            <a:spLocks noGrp="1" noChangeArrowheads="1"/>
          </p:cNvSpPr>
          <p:nvPr>
            <p:ph type="title"/>
          </p:nvPr>
        </p:nvSpPr>
        <p:spPr/>
        <p:txBody>
          <a:bodyPr/>
          <a:lstStyle/>
          <a:p>
            <a:r>
              <a:rPr lang="en-US" sz="3200"/>
              <a:t>Circuit representation in Ladder Logic</a:t>
            </a:r>
          </a:p>
        </p:txBody>
      </p:sp>
      <p:sp>
        <p:nvSpPr>
          <p:cNvPr id="18435" name="Rectangle 3"/>
          <p:cNvSpPr>
            <a:spLocks noGrp="1" noChangeArrowheads="1"/>
          </p:cNvSpPr>
          <p:nvPr>
            <p:ph type="body" idx="1"/>
          </p:nvPr>
        </p:nvSpPr>
        <p:spPr/>
        <p:txBody>
          <a:bodyPr/>
          <a:lstStyle/>
          <a:p>
            <a:pPr algn="just"/>
            <a:r>
              <a:rPr lang="en-US" dirty="0"/>
              <a:t>The above circuit is represented in Ladder logic as shown in figure below (only the low voltage circuit is used in ladder logic diagrams):</a:t>
            </a:r>
          </a:p>
        </p:txBody>
      </p:sp>
      <p:pic>
        <p:nvPicPr>
          <p:cNvPr id="184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343400"/>
            <a:ext cx="8224838"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01025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A1A0729-1608-428D-BDBC-07D1777C2DCA}" type="slidenum">
              <a:rPr lang="en-US" sz="1400" smtClean="0"/>
              <a:pPr/>
              <a:t>53</a:t>
            </a:fld>
            <a:endParaRPr lang="en-US" sz="1400" smtClean="0"/>
          </a:p>
        </p:txBody>
      </p:sp>
      <p:sp>
        <p:nvSpPr>
          <p:cNvPr id="76803" name="TextBox 3"/>
          <p:cNvSpPr txBox="1">
            <a:spLocks noChangeArrowheads="1"/>
          </p:cNvSpPr>
          <p:nvPr/>
        </p:nvSpPr>
        <p:spPr bwMode="auto">
          <a:xfrm>
            <a:off x="688952" y="1168401"/>
            <a:ext cx="10406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cs typeface="Arial" pitchFamily="34" charset="0"/>
              </a:rPr>
              <a:t>Boxes</a:t>
            </a:r>
          </a:p>
        </p:txBody>
      </p:sp>
      <p:sp>
        <p:nvSpPr>
          <p:cNvPr id="76804" name="Rectangle 4"/>
          <p:cNvSpPr>
            <a:spLocks noChangeArrowheads="1"/>
          </p:cNvSpPr>
          <p:nvPr/>
        </p:nvSpPr>
        <p:spPr bwMode="auto">
          <a:xfrm>
            <a:off x="3441826" y="2068513"/>
            <a:ext cx="779835" cy="1363662"/>
          </a:xfrm>
          <a:prstGeom prst="rect">
            <a:avLst/>
          </a:prstGeom>
          <a:solidFill>
            <a:schemeClr val="accent1"/>
          </a:solidFill>
          <a:ln w="9525" algn="ctr">
            <a:solidFill>
              <a:schemeClr val="tx1"/>
            </a:solidFill>
            <a:round/>
            <a:headEnd/>
            <a:tailEnd/>
          </a:ln>
        </p:spPr>
        <p:txBody>
          <a:bodyPr/>
          <a:lstStyle/>
          <a:p>
            <a:pPr eaLnBrk="0" hangingPunct="0"/>
            <a:endParaRPr lang="en-US"/>
          </a:p>
        </p:txBody>
      </p:sp>
      <p:cxnSp>
        <p:nvCxnSpPr>
          <p:cNvPr id="76805" name="Straight Connector 6"/>
          <p:cNvCxnSpPr>
            <a:cxnSpLocks noChangeShapeType="1"/>
          </p:cNvCxnSpPr>
          <p:nvPr/>
        </p:nvCxnSpPr>
        <p:spPr bwMode="auto">
          <a:xfrm>
            <a:off x="2584302" y="2319339"/>
            <a:ext cx="857524" cy="1587"/>
          </a:xfrm>
          <a:prstGeom prst="line">
            <a:avLst/>
          </a:prstGeom>
          <a:noFill/>
          <a:ln w="9525" algn="ctr">
            <a:solidFill>
              <a:schemeClr val="tx1"/>
            </a:solidFill>
            <a:round/>
            <a:headEnd/>
            <a:tailEnd/>
          </a:ln>
        </p:spPr>
      </p:cxnSp>
      <p:cxnSp>
        <p:nvCxnSpPr>
          <p:cNvPr id="76806" name="Straight Connector 8"/>
          <p:cNvCxnSpPr>
            <a:cxnSpLocks noChangeShapeType="1"/>
          </p:cNvCxnSpPr>
          <p:nvPr/>
        </p:nvCxnSpPr>
        <p:spPr bwMode="auto">
          <a:xfrm>
            <a:off x="2584302" y="3067050"/>
            <a:ext cx="857524" cy="1588"/>
          </a:xfrm>
          <a:prstGeom prst="line">
            <a:avLst/>
          </a:prstGeom>
          <a:noFill/>
          <a:ln w="9525" algn="ctr">
            <a:solidFill>
              <a:schemeClr val="tx1"/>
            </a:solidFill>
            <a:round/>
            <a:headEnd/>
            <a:tailEnd/>
          </a:ln>
        </p:spPr>
      </p:cxnSp>
      <p:cxnSp>
        <p:nvCxnSpPr>
          <p:cNvPr id="76807" name="Straight Connector 9"/>
          <p:cNvCxnSpPr>
            <a:cxnSpLocks noChangeShapeType="1"/>
          </p:cNvCxnSpPr>
          <p:nvPr/>
        </p:nvCxnSpPr>
        <p:spPr bwMode="auto">
          <a:xfrm>
            <a:off x="4221661" y="2320925"/>
            <a:ext cx="857525" cy="1588"/>
          </a:xfrm>
          <a:prstGeom prst="line">
            <a:avLst/>
          </a:prstGeom>
          <a:noFill/>
          <a:ln w="9525" algn="ctr">
            <a:solidFill>
              <a:schemeClr val="tx1"/>
            </a:solidFill>
            <a:round/>
            <a:headEnd/>
            <a:tailEnd/>
          </a:ln>
        </p:spPr>
      </p:cxnSp>
      <p:cxnSp>
        <p:nvCxnSpPr>
          <p:cNvPr id="76808" name="Straight Connector 10"/>
          <p:cNvCxnSpPr>
            <a:cxnSpLocks noChangeShapeType="1"/>
          </p:cNvCxnSpPr>
          <p:nvPr/>
        </p:nvCxnSpPr>
        <p:spPr bwMode="auto">
          <a:xfrm>
            <a:off x="4221661" y="3065464"/>
            <a:ext cx="857525" cy="1587"/>
          </a:xfrm>
          <a:prstGeom prst="line">
            <a:avLst/>
          </a:prstGeom>
          <a:noFill/>
          <a:ln w="9525" algn="ctr">
            <a:solidFill>
              <a:schemeClr val="tx1"/>
            </a:solidFill>
            <a:round/>
            <a:headEnd/>
            <a:tailEnd/>
          </a:ln>
        </p:spPr>
      </p:cxnSp>
      <p:sp>
        <p:nvSpPr>
          <p:cNvPr id="76809" name="TextBox 11"/>
          <p:cNvSpPr txBox="1">
            <a:spLocks noChangeArrowheads="1"/>
          </p:cNvSpPr>
          <p:nvPr/>
        </p:nvSpPr>
        <p:spPr bwMode="auto">
          <a:xfrm>
            <a:off x="457200" y="4010025"/>
            <a:ext cx="829757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Low"/>
            <a:r>
              <a:rPr lang="en-US" dirty="0">
                <a:latin typeface="Arial" pitchFamily="34" charset="0"/>
                <a:cs typeface="Arial" pitchFamily="34" charset="0"/>
              </a:rPr>
              <a:t>Boxes represent various instructions or functions that are</a:t>
            </a:r>
          </a:p>
          <a:p>
            <a:pPr algn="justLow"/>
            <a:r>
              <a:rPr lang="en-US" dirty="0">
                <a:latin typeface="Arial" pitchFamily="34" charset="0"/>
                <a:cs typeface="Arial" pitchFamily="34" charset="0"/>
              </a:rPr>
              <a:t>Executed when power flows to the box. Some of these </a:t>
            </a:r>
          </a:p>
          <a:p>
            <a:pPr algn="justLow"/>
            <a:r>
              <a:rPr lang="en-US" dirty="0">
                <a:latin typeface="Arial" pitchFamily="34" charset="0"/>
                <a:cs typeface="Arial" pitchFamily="34" charset="0"/>
              </a:rPr>
              <a:t>Functions are timers, counters and math operations.</a:t>
            </a:r>
          </a:p>
        </p:txBody>
      </p:sp>
    </p:spTree>
    <p:extLst>
      <p:ext uri="{BB962C8B-B14F-4D97-AF65-F5344CB8AC3E}">
        <p14:creationId xmlns:p14="http://schemas.microsoft.com/office/powerpoint/2010/main" val="1785553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5BEC8BC-7B58-40ED-BCC5-08F6CCD961C3}" type="slidenum">
              <a:rPr lang="en-US" sz="1400" smtClean="0"/>
              <a:pPr/>
              <a:t>54</a:t>
            </a:fld>
            <a:endParaRPr lang="en-US" sz="1400" smtClean="0"/>
          </a:p>
        </p:txBody>
      </p:sp>
      <p:grpSp>
        <p:nvGrpSpPr>
          <p:cNvPr id="77827" name="Group 5"/>
          <p:cNvGrpSpPr>
            <a:grpSpLocks/>
          </p:cNvGrpSpPr>
          <p:nvPr/>
        </p:nvGrpSpPr>
        <p:grpSpPr bwMode="auto">
          <a:xfrm>
            <a:off x="2153341" y="1828801"/>
            <a:ext cx="948407" cy="339725"/>
            <a:chOff x="1856935" y="1674850"/>
            <a:chExt cx="1026942" cy="340006"/>
          </a:xfrm>
        </p:grpSpPr>
        <p:cxnSp>
          <p:nvCxnSpPr>
            <p:cNvPr id="77846" name="Straight Connector 6"/>
            <p:cNvCxnSpPr>
              <a:cxnSpLocks noChangeShapeType="1"/>
            </p:cNvCxnSpPr>
            <p:nvPr/>
          </p:nvCxnSpPr>
          <p:spPr bwMode="auto">
            <a:xfrm rot="5400000">
              <a:off x="2136702" y="1845250"/>
              <a:ext cx="337624" cy="1588"/>
            </a:xfrm>
            <a:prstGeom prst="line">
              <a:avLst/>
            </a:prstGeom>
            <a:noFill/>
            <a:ln w="9525" algn="ctr">
              <a:solidFill>
                <a:schemeClr val="tx1"/>
              </a:solidFill>
              <a:round/>
              <a:headEnd/>
              <a:tailEnd/>
            </a:ln>
          </p:spPr>
        </p:cxnSp>
        <p:cxnSp>
          <p:nvCxnSpPr>
            <p:cNvPr id="77847" name="Straight Connector 7"/>
            <p:cNvCxnSpPr>
              <a:cxnSpLocks noChangeShapeType="1"/>
            </p:cNvCxnSpPr>
            <p:nvPr/>
          </p:nvCxnSpPr>
          <p:spPr bwMode="auto">
            <a:xfrm rot="5400000">
              <a:off x="2364961" y="1842868"/>
              <a:ext cx="337624" cy="1588"/>
            </a:xfrm>
            <a:prstGeom prst="line">
              <a:avLst/>
            </a:prstGeom>
            <a:noFill/>
            <a:ln w="9525" algn="ctr">
              <a:solidFill>
                <a:schemeClr val="tx1"/>
              </a:solidFill>
              <a:round/>
              <a:headEnd/>
              <a:tailEnd/>
            </a:ln>
          </p:spPr>
        </p:cxnSp>
        <p:cxnSp>
          <p:nvCxnSpPr>
            <p:cNvPr id="77848" name="Straight Connector 8"/>
            <p:cNvCxnSpPr>
              <a:cxnSpLocks noChangeShapeType="1"/>
            </p:cNvCxnSpPr>
            <p:nvPr/>
          </p:nvCxnSpPr>
          <p:spPr bwMode="auto">
            <a:xfrm>
              <a:off x="2532979" y="1844456"/>
              <a:ext cx="350898" cy="1588"/>
            </a:xfrm>
            <a:prstGeom prst="line">
              <a:avLst/>
            </a:prstGeom>
            <a:noFill/>
            <a:ln w="9525" algn="ctr">
              <a:solidFill>
                <a:schemeClr val="tx1"/>
              </a:solidFill>
              <a:round/>
              <a:headEnd/>
              <a:tailEnd/>
            </a:ln>
          </p:spPr>
        </p:cxnSp>
        <p:cxnSp>
          <p:nvCxnSpPr>
            <p:cNvPr id="77849" name="Straight Connector 9"/>
            <p:cNvCxnSpPr>
              <a:cxnSpLocks noChangeShapeType="1"/>
            </p:cNvCxnSpPr>
            <p:nvPr/>
          </p:nvCxnSpPr>
          <p:spPr bwMode="auto">
            <a:xfrm>
              <a:off x="1856935" y="1844456"/>
              <a:ext cx="449373" cy="1588"/>
            </a:xfrm>
            <a:prstGeom prst="line">
              <a:avLst/>
            </a:prstGeom>
            <a:noFill/>
            <a:ln w="9525" algn="ctr">
              <a:solidFill>
                <a:schemeClr val="tx1"/>
              </a:solidFill>
              <a:round/>
              <a:headEnd/>
              <a:tailEnd/>
            </a:ln>
          </p:spPr>
        </p:cxnSp>
      </p:grpSp>
      <p:grpSp>
        <p:nvGrpSpPr>
          <p:cNvPr id="77828" name="Group 10"/>
          <p:cNvGrpSpPr>
            <a:grpSpLocks/>
          </p:cNvGrpSpPr>
          <p:nvPr/>
        </p:nvGrpSpPr>
        <p:grpSpPr bwMode="auto">
          <a:xfrm>
            <a:off x="3101749" y="1830389"/>
            <a:ext cx="948408" cy="339725"/>
            <a:chOff x="1856935" y="1674850"/>
            <a:chExt cx="1026942" cy="340006"/>
          </a:xfrm>
        </p:grpSpPr>
        <p:cxnSp>
          <p:nvCxnSpPr>
            <p:cNvPr id="77842" name="Straight Connector 11"/>
            <p:cNvCxnSpPr>
              <a:cxnSpLocks noChangeShapeType="1"/>
            </p:cNvCxnSpPr>
            <p:nvPr/>
          </p:nvCxnSpPr>
          <p:spPr bwMode="auto">
            <a:xfrm rot="5400000">
              <a:off x="2136702" y="1845250"/>
              <a:ext cx="337624" cy="1588"/>
            </a:xfrm>
            <a:prstGeom prst="line">
              <a:avLst/>
            </a:prstGeom>
            <a:noFill/>
            <a:ln w="9525" algn="ctr">
              <a:solidFill>
                <a:schemeClr val="tx1"/>
              </a:solidFill>
              <a:round/>
              <a:headEnd/>
              <a:tailEnd/>
            </a:ln>
          </p:spPr>
        </p:cxnSp>
        <p:cxnSp>
          <p:nvCxnSpPr>
            <p:cNvPr id="77843" name="Straight Connector 12"/>
            <p:cNvCxnSpPr>
              <a:cxnSpLocks noChangeShapeType="1"/>
            </p:cNvCxnSpPr>
            <p:nvPr/>
          </p:nvCxnSpPr>
          <p:spPr bwMode="auto">
            <a:xfrm rot="5400000">
              <a:off x="2364961" y="1842868"/>
              <a:ext cx="337624" cy="1588"/>
            </a:xfrm>
            <a:prstGeom prst="line">
              <a:avLst/>
            </a:prstGeom>
            <a:noFill/>
            <a:ln w="9525" algn="ctr">
              <a:solidFill>
                <a:schemeClr val="tx1"/>
              </a:solidFill>
              <a:round/>
              <a:headEnd/>
              <a:tailEnd/>
            </a:ln>
          </p:spPr>
        </p:cxnSp>
        <p:cxnSp>
          <p:nvCxnSpPr>
            <p:cNvPr id="77844" name="Straight Connector 13"/>
            <p:cNvCxnSpPr>
              <a:cxnSpLocks noChangeShapeType="1"/>
            </p:cNvCxnSpPr>
            <p:nvPr/>
          </p:nvCxnSpPr>
          <p:spPr bwMode="auto">
            <a:xfrm>
              <a:off x="2532979" y="1844456"/>
              <a:ext cx="350898" cy="1588"/>
            </a:xfrm>
            <a:prstGeom prst="line">
              <a:avLst/>
            </a:prstGeom>
            <a:noFill/>
            <a:ln w="9525" algn="ctr">
              <a:solidFill>
                <a:schemeClr val="tx1"/>
              </a:solidFill>
              <a:round/>
              <a:headEnd/>
              <a:tailEnd/>
            </a:ln>
          </p:spPr>
        </p:cxnSp>
        <p:cxnSp>
          <p:nvCxnSpPr>
            <p:cNvPr id="77845" name="Straight Connector 14"/>
            <p:cNvCxnSpPr>
              <a:cxnSpLocks noChangeShapeType="1"/>
            </p:cNvCxnSpPr>
            <p:nvPr/>
          </p:nvCxnSpPr>
          <p:spPr bwMode="auto">
            <a:xfrm>
              <a:off x="1856935" y="1844456"/>
              <a:ext cx="449373" cy="1588"/>
            </a:xfrm>
            <a:prstGeom prst="line">
              <a:avLst/>
            </a:prstGeom>
            <a:noFill/>
            <a:ln w="9525" algn="ctr">
              <a:solidFill>
                <a:schemeClr val="tx1"/>
              </a:solidFill>
              <a:round/>
              <a:headEnd/>
              <a:tailEnd/>
            </a:ln>
          </p:spPr>
        </p:cxnSp>
      </p:grpSp>
      <p:cxnSp>
        <p:nvCxnSpPr>
          <p:cNvPr id="77829" name="Straight Connector 16"/>
          <p:cNvCxnSpPr>
            <a:cxnSpLocks noChangeShapeType="1"/>
          </p:cNvCxnSpPr>
          <p:nvPr/>
        </p:nvCxnSpPr>
        <p:spPr bwMode="auto">
          <a:xfrm rot="5400000">
            <a:off x="1554120" y="2158268"/>
            <a:ext cx="1196975" cy="1466"/>
          </a:xfrm>
          <a:prstGeom prst="line">
            <a:avLst/>
          </a:prstGeom>
          <a:noFill/>
          <a:ln w="9525" algn="ctr">
            <a:solidFill>
              <a:schemeClr val="tx1"/>
            </a:solidFill>
            <a:round/>
            <a:headEnd/>
            <a:tailEnd/>
          </a:ln>
        </p:spPr>
      </p:cxnSp>
      <p:grpSp>
        <p:nvGrpSpPr>
          <p:cNvPr id="77830" name="Group 29"/>
          <p:cNvGrpSpPr>
            <a:grpSpLocks/>
          </p:cNvGrpSpPr>
          <p:nvPr/>
        </p:nvGrpSpPr>
        <p:grpSpPr bwMode="auto">
          <a:xfrm>
            <a:off x="4050157" y="1714500"/>
            <a:ext cx="1832318" cy="566738"/>
            <a:chOff x="6119446" y="2319983"/>
            <a:chExt cx="1984107" cy="566668"/>
          </a:xfrm>
        </p:grpSpPr>
        <p:sp>
          <p:nvSpPr>
            <p:cNvPr id="77839" name="Double Bracket 25"/>
            <p:cNvSpPr>
              <a:spLocks noChangeArrowheads="1"/>
            </p:cNvSpPr>
            <p:nvPr/>
          </p:nvSpPr>
          <p:spPr bwMode="auto">
            <a:xfrm>
              <a:off x="6767122" y="2319983"/>
              <a:ext cx="661182" cy="566668"/>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cxnSp>
          <p:nvCxnSpPr>
            <p:cNvPr id="77840" name="Straight Connector 26"/>
            <p:cNvCxnSpPr>
              <a:cxnSpLocks noChangeShapeType="1"/>
              <a:stCxn id="77839" idx="3"/>
            </p:cNvCxnSpPr>
            <p:nvPr/>
          </p:nvCxnSpPr>
          <p:spPr bwMode="auto">
            <a:xfrm>
              <a:off x="7428304" y="2603317"/>
              <a:ext cx="675249" cy="1588"/>
            </a:xfrm>
            <a:prstGeom prst="line">
              <a:avLst/>
            </a:prstGeom>
            <a:noFill/>
            <a:ln w="9525" algn="ctr">
              <a:solidFill>
                <a:schemeClr val="tx1"/>
              </a:solidFill>
              <a:round/>
              <a:headEnd/>
              <a:tailEnd/>
            </a:ln>
          </p:spPr>
        </p:cxnSp>
        <p:cxnSp>
          <p:nvCxnSpPr>
            <p:cNvPr id="77841" name="Straight Connector 28"/>
            <p:cNvCxnSpPr>
              <a:cxnSpLocks noChangeShapeType="1"/>
              <a:stCxn id="77839" idx="1"/>
            </p:cNvCxnSpPr>
            <p:nvPr/>
          </p:nvCxnSpPr>
          <p:spPr bwMode="auto">
            <a:xfrm rot="10800000" flipV="1">
              <a:off x="6119446" y="2603317"/>
              <a:ext cx="647676" cy="1588"/>
            </a:xfrm>
            <a:prstGeom prst="line">
              <a:avLst/>
            </a:prstGeom>
            <a:noFill/>
            <a:ln w="9525" algn="ctr">
              <a:solidFill>
                <a:schemeClr val="tx1"/>
              </a:solidFill>
              <a:round/>
              <a:headEnd/>
              <a:tailEnd/>
            </a:ln>
          </p:spPr>
        </p:cxnSp>
      </p:grpSp>
      <p:cxnSp>
        <p:nvCxnSpPr>
          <p:cNvPr id="77831" name="Straight Connector 31"/>
          <p:cNvCxnSpPr>
            <a:cxnSpLocks noChangeShapeType="1"/>
          </p:cNvCxnSpPr>
          <p:nvPr/>
        </p:nvCxnSpPr>
        <p:spPr bwMode="auto">
          <a:xfrm rot="5400000">
            <a:off x="5284047" y="2159061"/>
            <a:ext cx="1195388" cy="1466"/>
          </a:xfrm>
          <a:prstGeom prst="line">
            <a:avLst/>
          </a:prstGeom>
          <a:noFill/>
          <a:ln w="9525" algn="ctr">
            <a:solidFill>
              <a:schemeClr val="tx1"/>
            </a:solidFill>
            <a:round/>
            <a:headEnd/>
            <a:tailEnd/>
          </a:ln>
        </p:spPr>
      </p:cxnSp>
      <p:sp>
        <p:nvSpPr>
          <p:cNvPr id="77832" name="TextBox 32"/>
          <p:cNvSpPr txBox="1">
            <a:spLocks noChangeArrowheads="1"/>
          </p:cNvSpPr>
          <p:nvPr/>
        </p:nvSpPr>
        <p:spPr bwMode="auto">
          <a:xfrm>
            <a:off x="2678116" y="509589"/>
            <a:ext cx="27939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cs typeface="Arial" pitchFamily="34" charset="0"/>
              </a:rPr>
              <a:t>AND  OPERATION</a:t>
            </a:r>
          </a:p>
        </p:txBody>
      </p:sp>
      <p:sp>
        <p:nvSpPr>
          <p:cNvPr id="77833" name="TextBox 34"/>
          <p:cNvSpPr txBox="1">
            <a:spLocks noChangeArrowheads="1"/>
          </p:cNvSpPr>
          <p:nvPr/>
        </p:nvSpPr>
        <p:spPr bwMode="auto">
          <a:xfrm>
            <a:off x="847264" y="2911475"/>
            <a:ext cx="783547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cs typeface="Arial" pitchFamily="34" charset="0"/>
              </a:rPr>
              <a:t>Each rung or network on a ladder program represents</a:t>
            </a:r>
          </a:p>
          <a:p>
            <a:r>
              <a:rPr lang="en-US">
                <a:latin typeface="Arial" pitchFamily="34" charset="0"/>
                <a:cs typeface="Arial" pitchFamily="34" charset="0"/>
              </a:rPr>
              <a:t>a logic operation. In the rung above, both inputs A and B</a:t>
            </a:r>
          </a:p>
          <a:p>
            <a:r>
              <a:rPr lang="en-US">
                <a:latin typeface="Arial" pitchFamily="34" charset="0"/>
                <a:cs typeface="Arial" pitchFamily="34" charset="0"/>
              </a:rPr>
              <a:t>must be true (1) in order  for the output C to be true (1).</a:t>
            </a:r>
          </a:p>
        </p:txBody>
      </p:sp>
      <p:cxnSp>
        <p:nvCxnSpPr>
          <p:cNvPr id="77834" name="Straight Arrow Connector 36"/>
          <p:cNvCxnSpPr>
            <a:cxnSpLocks noChangeShapeType="1"/>
          </p:cNvCxnSpPr>
          <p:nvPr/>
        </p:nvCxnSpPr>
        <p:spPr bwMode="auto">
          <a:xfrm>
            <a:off x="1698926" y="2001839"/>
            <a:ext cx="272649" cy="1587"/>
          </a:xfrm>
          <a:prstGeom prst="straightConnector1">
            <a:avLst/>
          </a:prstGeom>
          <a:noFill/>
          <a:ln w="9525" algn="ctr">
            <a:solidFill>
              <a:schemeClr val="tx1"/>
            </a:solidFill>
            <a:round/>
            <a:headEnd/>
            <a:tailEnd type="arrow" w="med" len="med"/>
          </a:ln>
        </p:spPr>
      </p:cxnSp>
      <p:sp>
        <p:nvSpPr>
          <p:cNvPr id="77835" name="TextBox 37"/>
          <p:cNvSpPr txBox="1">
            <a:spLocks noChangeArrowheads="1"/>
          </p:cNvSpPr>
          <p:nvPr/>
        </p:nvSpPr>
        <p:spPr bwMode="auto">
          <a:xfrm>
            <a:off x="847264" y="1766888"/>
            <a:ext cx="9220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cs typeface="Arial" pitchFamily="34" charset="0"/>
              </a:rPr>
              <a:t>Rung</a:t>
            </a:r>
          </a:p>
        </p:txBody>
      </p:sp>
      <p:sp>
        <p:nvSpPr>
          <p:cNvPr id="77836" name="TextBox 38"/>
          <p:cNvSpPr txBox="1">
            <a:spLocks noChangeArrowheads="1"/>
          </p:cNvSpPr>
          <p:nvPr/>
        </p:nvSpPr>
        <p:spPr bwMode="auto">
          <a:xfrm>
            <a:off x="2474362" y="1366838"/>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A</a:t>
            </a:r>
          </a:p>
        </p:txBody>
      </p:sp>
      <p:sp>
        <p:nvSpPr>
          <p:cNvPr id="77837" name="TextBox 39"/>
          <p:cNvSpPr txBox="1">
            <a:spLocks noChangeArrowheads="1"/>
          </p:cNvSpPr>
          <p:nvPr/>
        </p:nvSpPr>
        <p:spPr bwMode="auto">
          <a:xfrm>
            <a:off x="3367069" y="1330326"/>
            <a:ext cx="466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 B</a:t>
            </a:r>
          </a:p>
        </p:txBody>
      </p:sp>
      <p:sp>
        <p:nvSpPr>
          <p:cNvPr id="77838" name="TextBox 40"/>
          <p:cNvSpPr txBox="1">
            <a:spLocks noChangeArrowheads="1"/>
          </p:cNvSpPr>
          <p:nvPr/>
        </p:nvSpPr>
        <p:spPr bwMode="auto">
          <a:xfrm>
            <a:off x="4648225" y="1304926"/>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C</a:t>
            </a:r>
          </a:p>
        </p:txBody>
      </p:sp>
    </p:spTree>
    <p:extLst>
      <p:ext uri="{BB962C8B-B14F-4D97-AF65-F5344CB8AC3E}">
        <p14:creationId xmlns:p14="http://schemas.microsoft.com/office/powerpoint/2010/main" val="767757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2446C4D-B54E-4B52-B5C5-423D2C050703}" type="slidenum">
              <a:rPr lang="en-US" sz="1400" smtClean="0"/>
              <a:pPr/>
              <a:t>55</a:t>
            </a:fld>
            <a:endParaRPr lang="en-US" sz="1400" smtClean="0"/>
          </a:p>
        </p:txBody>
      </p:sp>
      <p:grpSp>
        <p:nvGrpSpPr>
          <p:cNvPr id="78851" name="Group 5"/>
          <p:cNvGrpSpPr>
            <a:grpSpLocks/>
          </p:cNvGrpSpPr>
          <p:nvPr/>
        </p:nvGrpSpPr>
        <p:grpSpPr bwMode="auto">
          <a:xfrm>
            <a:off x="2153341" y="1828801"/>
            <a:ext cx="948407" cy="339725"/>
            <a:chOff x="1856935" y="1674850"/>
            <a:chExt cx="1026942" cy="340006"/>
          </a:xfrm>
        </p:grpSpPr>
        <p:cxnSp>
          <p:nvCxnSpPr>
            <p:cNvPr id="78873" name="Straight Connector 6"/>
            <p:cNvCxnSpPr>
              <a:cxnSpLocks noChangeShapeType="1"/>
            </p:cNvCxnSpPr>
            <p:nvPr/>
          </p:nvCxnSpPr>
          <p:spPr bwMode="auto">
            <a:xfrm rot="5400000">
              <a:off x="2136702" y="1845250"/>
              <a:ext cx="337624" cy="1588"/>
            </a:xfrm>
            <a:prstGeom prst="line">
              <a:avLst/>
            </a:prstGeom>
            <a:noFill/>
            <a:ln w="9525" algn="ctr">
              <a:solidFill>
                <a:schemeClr val="tx1"/>
              </a:solidFill>
              <a:round/>
              <a:headEnd/>
              <a:tailEnd/>
            </a:ln>
          </p:spPr>
        </p:cxnSp>
        <p:cxnSp>
          <p:nvCxnSpPr>
            <p:cNvPr id="78874" name="Straight Connector 7"/>
            <p:cNvCxnSpPr>
              <a:cxnSpLocks noChangeShapeType="1"/>
            </p:cNvCxnSpPr>
            <p:nvPr/>
          </p:nvCxnSpPr>
          <p:spPr bwMode="auto">
            <a:xfrm rot="5400000">
              <a:off x="2364961" y="1842868"/>
              <a:ext cx="337624" cy="1588"/>
            </a:xfrm>
            <a:prstGeom prst="line">
              <a:avLst/>
            </a:prstGeom>
            <a:noFill/>
            <a:ln w="9525" algn="ctr">
              <a:solidFill>
                <a:schemeClr val="tx1"/>
              </a:solidFill>
              <a:round/>
              <a:headEnd/>
              <a:tailEnd/>
            </a:ln>
          </p:spPr>
        </p:cxnSp>
        <p:cxnSp>
          <p:nvCxnSpPr>
            <p:cNvPr id="78875" name="Straight Connector 8"/>
            <p:cNvCxnSpPr>
              <a:cxnSpLocks noChangeShapeType="1"/>
            </p:cNvCxnSpPr>
            <p:nvPr/>
          </p:nvCxnSpPr>
          <p:spPr bwMode="auto">
            <a:xfrm>
              <a:off x="2532979" y="1844456"/>
              <a:ext cx="350898" cy="1588"/>
            </a:xfrm>
            <a:prstGeom prst="line">
              <a:avLst/>
            </a:prstGeom>
            <a:noFill/>
            <a:ln w="9525" algn="ctr">
              <a:solidFill>
                <a:schemeClr val="tx1"/>
              </a:solidFill>
              <a:round/>
              <a:headEnd/>
              <a:tailEnd/>
            </a:ln>
          </p:spPr>
        </p:cxnSp>
        <p:cxnSp>
          <p:nvCxnSpPr>
            <p:cNvPr id="78876" name="Straight Connector 9"/>
            <p:cNvCxnSpPr>
              <a:cxnSpLocks noChangeShapeType="1"/>
            </p:cNvCxnSpPr>
            <p:nvPr/>
          </p:nvCxnSpPr>
          <p:spPr bwMode="auto">
            <a:xfrm>
              <a:off x="1856935" y="1844456"/>
              <a:ext cx="449373" cy="1588"/>
            </a:xfrm>
            <a:prstGeom prst="line">
              <a:avLst/>
            </a:prstGeom>
            <a:noFill/>
            <a:ln w="9525" algn="ctr">
              <a:solidFill>
                <a:schemeClr val="tx1"/>
              </a:solidFill>
              <a:round/>
              <a:headEnd/>
              <a:tailEnd/>
            </a:ln>
          </p:spPr>
        </p:cxnSp>
      </p:grpSp>
      <p:cxnSp>
        <p:nvCxnSpPr>
          <p:cNvPr id="78852" name="Straight Connector 16"/>
          <p:cNvCxnSpPr>
            <a:cxnSpLocks noChangeShapeType="1"/>
          </p:cNvCxnSpPr>
          <p:nvPr/>
        </p:nvCxnSpPr>
        <p:spPr bwMode="auto">
          <a:xfrm rot="16200000" flipH="1">
            <a:off x="1212625" y="2504282"/>
            <a:ext cx="1884363" cy="0"/>
          </a:xfrm>
          <a:prstGeom prst="line">
            <a:avLst/>
          </a:prstGeom>
          <a:noFill/>
          <a:ln w="9525" algn="ctr">
            <a:solidFill>
              <a:schemeClr val="tx1"/>
            </a:solidFill>
            <a:round/>
            <a:headEnd/>
            <a:tailEnd/>
          </a:ln>
        </p:spPr>
      </p:cxnSp>
      <p:grpSp>
        <p:nvGrpSpPr>
          <p:cNvPr id="78853" name="Group 29"/>
          <p:cNvGrpSpPr>
            <a:grpSpLocks/>
          </p:cNvGrpSpPr>
          <p:nvPr/>
        </p:nvGrpSpPr>
        <p:grpSpPr bwMode="auto">
          <a:xfrm>
            <a:off x="4050157" y="1714500"/>
            <a:ext cx="1832318" cy="566738"/>
            <a:chOff x="6119446" y="2319983"/>
            <a:chExt cx="1984107" cy="566668"/>
          </a:xfrm>
        </p:grpSpPr>
        <p:sp>
          <p:nvSpPr>
            <p:cNvPr id="78870" name="Double Bracket 25"/>
            <p:cNvSpPr>
              <a:spLocks noChangeArrowheads="1"/>
            </p:cNvSpPr>
            <p:nvPr/>
          </p:nvSpPr>
          <p:spPr bwMode="auto">
            <a:xfrm>
              <a:off x="6767122" y="2319983"/>
              <a:ext cx="661182" cy="566668"/>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cxnSp>
          <p:nvCxnSpPr>
            <p:cNvPr id="78871" name="Straight Connector 26"/>
            <p:cNvCxnSpPr>
              <a:cxnSpLocks noChangeShapeType="1"/>
              <a:stCxn id="78870" idx="3"/>
            </p:cNvCxnSpPr>
            <p:nvPr/>
          </p:nvCxnSpPr>
          <p:spPr bwMode="auto">
            <a:xfrm>
              <a:off x="7428304" y="2603317"/>
              <a:ext cx="675249" cy="1588"/>
            </a:xfrm>
            <a:prstGeom prst="line">
              <a:avLst/>
            </a:prstGeom>
            <a:noFill/>
            <a:ln w="9525" algn="ctr">
              <a:solidFill>
                <a:schemeClr val="tx1"/>
              </a:solidFill>
              <a:round/>
              <a:headEnd/>
              <a:tailEnd/>
            </a:ln>
          </p:spPr>
        </p:cxnSp>
        <p:cxnSp>
          <p:nvCxnSpPr>
            <p:cNvPr id="78872" name="Straight Connector 28"/>
            <p:cNvCxnSpPr>
              <a:cxnSpLocks noChangeShapeType="1"/>
              <a:stCxn id="78870" idx="1"/>
            </p:cNvCxnSpPr>
            <p:nvPr/>
          </p:nvCxnSpPr>
          <p:spPr bwMode="auto">
            <a:xfrm rot="10800000" flipV="1">
              <a:off x="6119446" y="2603317"/>
              <a:ext cx="647676" cy="1588"/>
            </a:xfrm>
            <a:prstGeom prst="line">
              <a:avLst/>
            </a:prstGeom>
            <a:noFill/>
            <a:ln w="9525" algn="ctr">
              <a:solidFill>
                <a:schemeClr val="tx1"/>
              </a:solidFill>
              <a:round/>
              <a:headEnd/>
              <a:tailEnd/>
            </a:ln>
          </p:spPr>
        </p:cxnSp>
      </p:grpSp>
      <p:cxnSp>
        <p:nvCxnSpPr>
          <p:cNvPr id="78854" name="Straight Connector 31"/>
          <p:cNvCxnSpPr>
            <a:cxnSpLocks noChangeShapeType="1"/>
          </p:cNvCxnSpPr>
          <p:nvPr/>
        </p:nvCxnSpPr>
        <p:spPr bwMode="auto">
          <a:xfrm rot="5400000">
            <a:off x="5284047" y="2159061"/>
            <a:ext cx="1195388" cy="1466"/>
          </a:xfrm>
          <a:prstGeom prst="line">
            <a:avLst/>
          </a:prstGeom>
          <a:noFill/>
          <a:ln w="9525" algn="ctr">
            <a:solidFill>
              <a:schemeClr val="tx1"/>
            </a:solidFill>
            <a:round/>
            <a:headEnd/>
            <a:tailEnd/>
          </a:ln>
        </p:spPr>
      </p:cxnSp>
      <p:sp>
        <p:nvSpPr>
          <p:cNvPr id="78855" name="TextBox 32"/>
          <p:cNvSpPr txBox="1">
            <a:spLocks noChangeArrowheads="1"/>
          </p:cNvSpPr>
          <p:nvPr/>
        </p:nvSpPr>
        <p:spPr bwMode="auto">
          <a:xfrm>
            <a:off x="2678117" y="509589"/>
            <a:ext cx="26048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cs typeface="Arial" pitchFamily="34" charset="0"/>
              </a:rPr>
              <a:t>OR  OPERATION</a:t>
            </a:r>
          </a:p>
        </p:txBody>
      </p:sp>
      <p:sp>
        <p:nvSpPr>
          <p:cNvPr id="78856" name="TextBox 34"/>
          <p:cNvSpPr txBox="1">
            <a:spLocks noChangeArrowheads="1"/>
          </p:cNvSpPr>
          <p:nvPr/>
        </p:nvSpPr>
        <p:spPr bwMode="auto">
          <a:xfrm>
            <a:off x="847264" y="3919538"/>
            <a:ext cx="827341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cs typeface="Arial" pitchFamily="34" charset="0"/>
              </a:rPr>
              <a:t>In the rung above, it can be seen that either input A or B</a:t>
            </a:r>
          </a:p>
          <a:p>
            <a:r>
              <a:rPr lang="en-US">
                <a:latin typeface="Arial" pitchFamily="34" charset="0"/>
                <a:cs typeface="Arial" pitchFamily="34" charset="0"/>
              </a:rPr>
              <a:t>is  be true (1), or both are true, then the output C is true (1).</a:t>
            </a:r>
          </a:p>
        </p:txBody>
      </p:sp>
      <p:cxnSp>
        <p:nvCxnSpPr>
          <p:cNvPr id="78857" name="Straight Arrow Connector 36"/>
          <p:cNvCxnSpPr>
            <a:cxnSpLocks noChangeShapeType="1"/>
          </p:cNvCxnSpPr>
          <p:nvPr/>
        </p:nvCxnSpPr>
        <p:spPr bwMode="auto">
          <a:xfrm>
            <a:off x="1698926" y="2001839"/>
            <a:ext cx="272649" cy="1587"/>
          </a:xfrm>
          <a:prstGeom prst="straightConnector1">
            <a:avLst/>
          </a:prstGeom>
          <a:noFill/>
          <a:ln w="9525" algn="ctr">
            <a:solidFill>
              <a:schemeClr val="tx1"/>
            </a:solidFill>
            <a:round/>
            <a:headEnd/>
            <a:tailEnd type="arrow" w="med" len="med"/>
          </a:ln>
        </p:spPr>
      </p:cxnSp>
      <p:sp>
        <p:nvSpPr>
          <p:cNvPr id="78858" name="TextBox 37"/>
          <p:cNvSpPr txBox="1">
            <a:spLocks noChangeArrowheads="1"/>
          </p:cNvSpPr>
          <p:nvPr/>
        </p:nvSpPr>
        <p:spPr bwMode="auto">
          <a:xfrm>
            <a:off x="847264" y="1766888"/>
            <a:ext cx="9220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cs typeface="Arial" pitchFamily="34" charset="0"/>
              </a:rPr>
              <a:t>Rung</a:t>
            </a:r>
          </a:p>
        </p:txBody>
      </p:sp>
      <p:sp>
        <p:nvSpPr>
          <p:cNvPr id="78859" name="TextBox 38"/>
          <p:cNvSpPr txBox="1">
            <a:spLocks noChangeArrowheads="1"/>
          </p:cNvSpPr>
          <p:nvPr/>
        </p:nvSpPr>
        <p:spPr bwMode="auto">
          <a:xfrm>
            <a:off x="2474362" y="1366838"/>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A</a:t>
            </a:r>
          </a:p>
        </p:txBody>
      </p:sp>
      <p:sp>
        <p:nvSpPr>
          <p:cNvPr id="78860" name="TextBox 39"/>
          <p:cNvSpPr txBox="1">
            <a:spLocks noChangeArrowheads="1"/>
          </p:cNvSpPr>
          <p:nvPr/>
        </p:nvSpPr>
        <p:spPr bwMode="auto">
          <a:xfrm>
            <a:off x="2462636" y="2465388"/>
            <a:ext cx="466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 B</a:t>
            </a:r>
          </a:p>
        </p:txBody>
      </p:sp>
      <p:sp>
        <p:nvSpPr>
          <p:cNvPr id="78861" name="TextBox 40"/>
          <p:cNvSpPr txBox="1">
            <a:spLocks noChangeArrowheads="1"/>
          </p:cNvSpPr>
          <p:nvPr/>
        </p:nvSpPr>
        <p:spPr bwMode="auto">
          <a:xfrm>
            <a:off x="4648225" y="1304926"/>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C</a:t>
            </a:r>
          </a:p>
        </p:txBody>
      </p:sp>
      <p:grpSp>
        <p:nvGrpSpPr>
          <p:cNvPr id="78862" name="Group 10"/>
          <p:cNvGrpSpPr>
            <a:grpSpLocks/>
          </p:cNvGrpSpPr>
          <p:nvPr/>
        </p:nvGrpSpPr>
        <p:grpSpPr bwMode="auto">
          <a:xfrm>
            <a:off x="2154807" y="2924176"/>
            <a:ext cx="948408" cy="339725"/>
            <a:chOff x="1856935" y="1674850"/>
            <a:chExt cx="1026942" cy="340006"/>
          </a:xfrm>
        </p:grpSpPr>
        <p:cxnSp>
          <p:nvCxnSpPr>
            <p:cNvPr id="78866" name="Straight Connector 29"/>
            <p:cNvCxnSpPr>
              <a:cxnSpLocks noChangeShapeType="1"/>
            </p:cNvCxnSpPr>
            <p:nvPr/>
          </p:nvCxnSpPr>
          <p:spPr bwMode="auto">
            <a:xfrm rot="5400000">
              <a:off x="2136702" y="1845250"/>
              <a:ext cx="337624" cy="1588"/>
            </a:xfrm>
            <a:prstGeom prst="line">
              <a:avLst/>
            </a:prstGeom>
            <a:noFill/>
            <a:ln w="9525" algn="ctr">
              <a:solidFill>
                <a:schemeClr val="tx1"/>
              </a:solidFill>
              <a:round/>
              <a:headEnd/>
              <a:tailEnd/>
            </a:ln>
          </p:spPr>
        </p:cxnSp>
        <p:cxnSp>
          <p:nvCxnSpPr>
            <p:cNvPr id="78867" name="Straight Connector 30"/>
            <p:cNvCxnSpPr>
              <a:cxnSpLocks noChangeShapeType="1"/>
            </p:cNvCxnSpPr>
            <p:nvPr/>
          </p:nvCxnSpPr>
          <p:spPr bwMode="auto">
            <a:xfrm rot="5400000">
              <a:off x="2364961" y="1842868"/>
              <a:ext cx="337624" cy="1588"/>
            </a:xfrm>
            <a:prstGeom prst="line">
              <a:avLst/>
            </a:prstGeom>
            <a:noFill/>
            <a:ln w="9525" algn="ctr">
              <a:solidFill>
                <a:schemeClr val="tx1"/>
              </a:solidFill>
              <a:round/>
              <a:headEnd/>
              <a:tailEnd/>
            </a:ln>
          </p:spPr>
        </p:cxnSp>
        <p:cxnSp>
          <p:nvCxnSpPr>
            <p:cNvPr id="78868" name="Straight Connector 33"/>
            <p:cNvCxnSpPr>
              <a:cxnSpLocks noChangeShapeType="1"/>
            </p:cNvCxnSpPr>
            <p:nvPr/>
          </p:nvCxnSpPr>
          <p:spPr bwMode="auto">
            <a:xfrm>
              <a:off x="2532979" y="1844456"/>
              <a:ext cx="350898" cy="1588"/>
            </a:xfrm>
            <a:prstGeom prst="line">
              <a:avLst/>
            </a:prstGeom>
            <a:noFill/>
            <a:ln w="9525" algn="ctr">
              <a:solidFill>
                <a:schemeClr val="tx1"/>
              </a:solidFill>
              <a:round/>
              <a:headEnd/>
              <a:tailEnd/>
            </a:ln>
          </p:spPr>
        </p:cxnSp>
        <p:cxnSp>
          <p:nvCxnSpPr>
            <p:cNvPr id="78869" name="Straight Connector 35"/>
            <p:cNvCxnSpPr>
              <a:cxnSpLocks noChangeShapeType="1"/>
            </p:cNvCxnSpPr>
            <p:nvPr/>
          </p:nvCxnSpPr>
          <p:spPr bwMode="auto">
            <a:xfrm>
              <a:off x="1856935" y="1844456"/>
              <a:ext cx="449373" cy="1588"/>
            </a:xfrm>
            <a:prstGeom prst="line">
              <a:avLst/>
            </a:prstGeom>
            <a:noFill/>
            <a:ln w="9525" algn="ctr">
              <a:solidFill>
                <a:schemeClr val="tx1"/>
              </a:solidFill>
              <a:round/>
              <a:headEnd/>
              <a:tailEnd/>
            </a:ln>
          </p:spPr>
        </p:cxnSp>
      </p:grpSp>
      <p:cxnSp>
        <p:nvCxnSpPr>
          <p:cNvPr id="78863" name="Straight Connector 43"/>
          <p:cNvCxnSpPr>
            <a:cxnSpLocks noChangeShapeType="1"/>
          </p:cNvCxnSpPr>
          <p:nvPr/>
        </p:nvCxnSpPr>
        <p:spPr bwMode="auto">
          <a:xfrm>
            <a:off x="3101749" y="1998663"/>
            <a:ext cx="948408" cy="1587"/>
          </a:xfrm>
          <a:prstGeom prst="line">
            <a:avLst/>
          </a:prstGeom>
          <a:noFill/>
          <a:ln w="9525" algn="ctr">
            <a:solidFill>
              <a:schemeClr val="tx1"/>
            </a:solidFill>
            <a:round/>
            <a:headEnd/>
            <a:tailEnd/>
          </a:ln>
        </p:spPr>
      </p:cxnSp>
      <p:cxnSp>
        <p:nvCxnSpPr>
          <p:cNvPr id="78864" name="Straight Connector 45"/>
          <p:cNvCxnSpPr>
            <a:cxnSpLocks noChangeShapeType="1"/>
          </p:cNvCxnSpPr>
          <p:nvPr/>
        </p:nvCxnSpPr>
        <p:spPr bwMode="auto">
          <a:xfrm flipV="1">
            <a:off x="3103215" y="3095625"/>
            <a:ext cx="265319" cy="0"/>
          </a:xfrm>
          <a:prstGeom prst="line">
            <a:avLst/>
          </a:prstGeom>
          <a:noFill/>
          <a:ln w="9525" algn="ctr">
            <a:solidFill>
              <a:schemeClr val="tx1"/>
            </a:solidFill>
            <a:round/>
            <a:headEnd/>
            <a:tailEnd/>
          </a:ln>
        </p:spPr>
      </p:cxnSp>
      <p:cxnSp>
        <p:nvCxnSpPr>
          <p:cNvPr id="78865" name="Straight Connector 47"/>
          <p:cNvCxnSpPr>
            <a:cxnSpLocks noChangeShapeType="1"/>
          </p:cNvCxnSpPr>
          <p:nvPr/>
        </p:nvCxnSpPr>
        <p:spPr bwMode="auto">
          <a:xfrm rot="16200000" flipV="1">
            <a:off x="2820053" y="2547144"/>
            <a:ext cx="1096962" cy="0"/>
          </a:xfrm>
          <a:prstGeom prst="line">
            <a:avLst/>
          </a:prstGeom>
          <a:noFill/>
          <a:ln w="9525" algn="ctr">
            <a:solidFill>
              <a:schemeClr val="tx1"/>
            </a:solidFill>
            <a:round/>
            <a:headEnd/>
            <a:tailEnd/>
          </a:ln>
        </p:spPr>
      </p:cxnSp>
    </p:spTree>
    <p:extLst>
      <p:ext uri="{BB962C8B-B14F-4D97-AF65-F5344CB8AC3E}">
        <p14:creationId xmlns:p14="http://schemas.microsoft.com/office/powerpoint/2010/main" val="759576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17AF034-EAB8-432C-B883-A10ECA7A248D}" type="slidenum">
              <a:rPr lang="en-US" sz="1400" smtClean="0"/>
              <a:pPr/>
              <a:t>56</a:t>
            </a:fld>
            <a:endParaRPr lang="en-US" sz="1400" smtClean="0"/>
          </a:p>
        </p:txBody>
      </p:sp>
      <p:grpSp>
        <p:nvGrpSpPr>
          <p:cNvPr id="79875" name="Group 5"/>
          <p:cNvGrpSpPr>
            <a:grpSpLocks/>
          </p:cNvGrpSpPr>
          <p:nvPr/>
        </p:nvGrpSpPr>
        <p:grpSpPr bwMode="auto">
          <a:xfrm>
            <a:off x="2153341" y="1828801"/>
            <a:ext cx="948407" cy="339725"/>
            <a:chOff x="1856935" y="1674850"/>
            <a:chExt cx="1026942" cy="340006"/>
          </a:xfrm>
        </p:grpSpPr>
        <p:cxnSp>
          <p:nvCxnSpPr>
            <p:cNvPr id="79891" name="Straight Connector 6"/>
            <p:cNvCxnSpPr>
              <a:cxnSpLocks noChangeShapeType="1"/>
            </p:cNvCxnSpPr>
            <p:nvPr/>
          </p:nvCxnSpPr>
          <p:spPr bwMode="auto">
            <a:xfrm rot="5400000">
              <a:off x="2136702" y="1845250"/>
              <a:ext cx="337624" cy="1588"/>
            </a:xfrm>
            <a:prstGeom prst="line">
              <a:avLst/>
            </a:prstGeom>
            <a:noFill/>
            <a:ln w="9525" algn="ctr">
              <a:solidFill>
                <a:schemeClr val="tx1"/>
              </a:solidFill>
              <a:round/>
              <a:headEnd/>
              <a:tailEnd/>
            </a:ln>
          </p:spPr>
        </p:cxnSp>
        <p:cxnSp>
          <p:nvCxnSpPr>
            <p:cNvPr id="79892" name="Straight Connector 7"/>
            <p:cNvCxnSpPr>
              <a:cxnSpLocks noChangeShapeType="1"/>
            </p:cNvCxnSpPr>
            <p:nvPr/>
          </p:nvCxnSpPr>
          <p:spPr bwMode="auto">
            <a:xfrm rot="5400000">
              <a:off x="2364961" y="1842868"/>
              <a:ext cx="337624" cy="1588"/>
            </a:xfrm>
            <a:prstGeom prst="line">
              <a:avLst/>
            </a:prstGeom>
            <a:noFill/>
            <a:ln w="9525" algn="ctr">
              <a:solidFill>
                <a:schemeClr val="tx1"/>
              </a:solidFill>
              <a:round/>
              <a:headEnd/>
              <a:tailEnd/>
            </a:ln>
          </p:spPr>
        </p:cxnSp>
        <p:cxnSp>
          <p:nvCxnSpPr>
            <p:cNvPr id="79893" name="Straight Connector 8"/>
            <p:cNvCxnSpPr>
              <a:cxnSpLocks noChangeShapeType="1"/>
            </p:cNvCxnSpPr>
            <p:nvPr/>
          </p:nvCxnSpPr>
          <p:spPr bwMode="auto">
            <a:xfrm>
              <a:off x="2532979" y="1844456"/>
              <a:ext cx="350898" cy="1588"/>
            </a:xfrm>
            <a:prstGeom prst="line">
              <a:avLst/>
            </a:prstGeom>
            <a:noFill/>
            <a:ln w="9525" algn="ctr">
              <a:solidFill>
                <a:schemeClr val="tx1"/>
              </a:solidFill>
              <a:round/>
              <a:headEnd/>
              <a:tailEnd/>
            </a:ln>
          </p:spPr>
        </p:cxnSp>
        <p:cxnSp>
          <p:nvCxnSpPr>
            <p:cNvPr id="79894" name="Straight Connector 9"/>
            <p:cNvCxnSpPr>
              <a:cxnSpLocks noChangeShapeType="1"/>
            </p:cNvCxnSpPr>
            <p:nvPr/>
          </p:nvCxnSpPr>
          <p:spPr bwMode="auto">
            <a:xfrm>
              <a:off x="1856935" y="1844456"/>
              <a:ext cx="449373" cy="1588"/>
            </a:xfrm>
            <a:prstGeom prst="line">
              <a:avLst/>
            </a:prstGeom>
            <a:noFill/>
            <a:ln w="9525" algn="ctr">
              <a:solidFill>
                <a:schemeClr val="tx1"/>
              </a:solidFill>
              <a:round/>
              <a:headEnd/>
              <a:tailEnd/>
            </a:ln>
          </p:spPr>
        </p:cxnSp>
      </p:grpSp>
      <p:cxnSp>
        <p:nvCxnSpPr>
          <p:cNvPr id="79876" name="Straight Connector 16"/>
          <p:cNvCxnSpPr>
            <a:cxnSpLocks noChangeShapeType="1"/>
          </p:cNvCxnSpPr>
          <p:nvPr/>
        </p:nvCxnSpPr>
        <p:spPr bwMode="auto">
          <a:xfrm rot="5400000">
            <a:off x="1556380" y="2159062"/>
            <a:ext cx="1195388" cy="1465"/>
          </a:xfrm>
          <a:prstGeom prst="line">
            <a:avLst/>
          </a:prstGeom>
          <a:noFill/>
          <a:ln w="9525" algn="ctr">
            <a:solidFill>
              <a:schemeClr val="tx1"/>
            </a:solidFill>
            <a:round/>
            <a:headEnd/>
            <a:tailEnd/>
          </a:ln>
        </p:spPr>
      </p:cxnSp>
      <p:grpSp>
        <p:nvGrpSpPr>
          <p:cNvPr id="79877" name="Group 29"/>
          <p:cNvGrpSpPr>
            <a:grpSpLocks/>
          </p:cNvGrpSpPr>
          <p:nvPr/>
        </p:nvGrpSpPr>
        <p:grpSpPr bwMode="auto">
          <a:xfrm>
            <a:off x="4050157" y="1714500"/>
            <a:ext cx="1832318" cy="566738"/>
            <a:chOff x="6119446" y="2319983"/>
            <a:chExt cx="1984107" cy="566668"/>
          </a:xfrm>
        </p:grpSpPr>
        <p:sp>
          <p:nvSpPr>
            <p:cNvPr id="79888" name="Double Bracket 25"/>
            <p:cNvSpPr>
              <a:spLocks noChangeArrowheads="1"/>
            </p:cNvSpPr>
            <p:nvPr/>
          </p:nvSpPr>
          <p:spPr bwMode="auto">
            <a:xfrm>
              <a:off x="6767122" y="2319983"/>
              <a:ext cx="661182" cy="566668"/>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cxnSp>
          <p:nvCxnSpPr>
            <p:cNvPr id="79889" name="Straight Connector 26"/>
            <p:cNvCxnSpPr>
              <a:cxnSpLocks noChangeShapeType="1"/>
              <a:stCxn id="79888" idx="3"/>
            </p:cNvCxnSpPr>
            <p:nvPr/>
          </p:nvCxnSpPr>
          <p:spPr bwMode="auto">
            <a:xfrm>
              <a:off x="7428304" y="2603317"/>
              <a:ext cx="675249" cy="1588"/>
            </a:xfrm>
            <a:prstGeom prst="line">
              <a:avLst/>
            </a:prstGeom>
            <a:noFill/>
            <a:ln w="9525" algn="ctr">
              <a:solidFill>
                <a:schemeClr val="tx1"/>
              </a:solidFill>
              <a:round/>
              <a:headEnd/>
              <a:tailEnd/>
            </a:ln>
          </p:spPr>
        </p:cxnSp>
        <p:cxnSp>
          <p:nvCxnSpPr>
            <p:cNvPr id="79890" name="Straight Connector 28"/>
            <p:cNvCxnSpPr>
              <a:cxnSpLocks noChangeShapeType="1"/>
              <a:stCxn id="79888" idx="1"/>
            </p:cNvCxnSpPr>
            <p:nvPr/>
          </p:nvCxnSpPr>
          <p:spPr bwMode="auto">
            <a:xfrm rot="10800000" flipV="1">
              <a:off x="6119446" y="2603317"/>
              <a:ext cx="647676" cy="1588"/>
            </a:xfrm>
            <a:prstGeom prst="line">
              <a:avLst/>
            </a:prstGeom>
            <a:noFill/>
            <a:ln w="9525" algn="ctr">
              <a:solidFill>
                <a:schemeClr val="tx1"/>
              </a:solidFill>
              <a:round/>
              <a:headEnd/>
              <a:tailEnd/>
            </a:ln>
          </p:spPr>
        </p:cxnSp>
      </p:grpSp>
      <p:cxnSp>
        <p:nvCxnSpPr>
          <p:cNvPr id="79878" name="Straight Connector 31"/>
          <p:cNvCxnSpPr>
            <a:cxnSpLocks noChangeShapeType="1"/>
          </p:cNvCxnSpPr>
          <p:nvPr/>
        </p:nvCxnSpPr>
        <p:spPr bwMode="auto">
          <a:xfrm rot="5400000">
            <a:off x="5284047" y="2159061"/>
            <a:ext cx="1195388" cy="1466"/>
          </a:xfrm>
          <a:prstGeom prst="line">
            <a:avLst/>
          </a:prstGeom>
          <a:noFill/>
          <a:ln w="9525" algn="ctr">
            <a:solidFill>
              <a:schemeClr val="tx1"/>
            </a:solidFill>
            <a:round/>
            <a:headEnd/>
            <a:tailEnd/>
          </a:ln>
        </p:spPr>
      </p:cxnSp>
      <p:sp>
        <p:nvSpPr>
          <p:cNvPr id="79879" name="TextBox 32"/>
          <p:cNvSpPr txBox="1">
            <a:spLocks noChangeArrowheads="1"/>
          </p:cNvSpPr>
          <p:nvPr/>
        </p:nvSpPr>
        <p:spPr bwMode="auto">
          <a:xfrm>
            <a:off x="2678117" y="509589"/>
            <a:ext cx="278678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cs typeface="Arial" pitchFamily="34" charset="0"/>
              </a:rPr>
              <a:t>NOT  OPERATION</a:t>
            </a:r>
          </a:p>
        </p:txBody>
      </p:sp>
      <p:sp>
        <p:nvSpPr>
          <p:cNvPr id="79880" name="TextBox 34"/>
          <p:cNvSpPr txBox="1">
            <a:spLocks noChangeArrowheads="1"/>
          </p:cNvSpPr>
          <p:nvPr/>
        </p:nvSpPr>
        <p:spPr bwMode="auto">
          <a:xfrm>
            <a:off x="740258" y="3333751"/>
            <a:ext cx="849751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cs typeface="Arial" pitchFamily="34" charset="0"/>
              </a:rPr>
              <a:t>In the rung above, it can be seen that if input A is  be true (1),</a:t>
            </a:r>
          </a:p>
          <a:p>
            <a:r>
              <a:rPr lang="en-US">
                <a:latin typeface="Arial" pitchFamily="34" charset="0"/>
                <a:cs typeface="Arial" pitchFamily="34" charset="0"/>
              </a:rPr>
              <a:t>then the output C is true (0) or when A is (0), output C is 1.</a:t>
            </a:r>
          </a:p>
        </p:txBody>
      </p:sp>
      <p:cxnSp>
        <p:nvCxnSpPr>
          <p:cNvPr id="79881" name="Straight Arrow Connector 36"/>
          <p:cNvCxnSpPr>
            <a:cxnSpLocks noChangeShapeType="1"/>
          </p:cNvCxnSpPr>
          <p:nvPr/>
        </p:nvCxnSpPr>
        <p:spPr bwMode="auto">
          <a:xfrm>
            <a:off x="1698926" y="2001839"/>
            <a:ext cx="272649" cy="1587"/>
          </a:xfrm>
          <a:prstGeom prst="straightConnector1">
            <a:avLst/>
          </a:prstGeom>
          <a:noFill/>
          <a:ln w="9525" algn="ctr">
            <a:solidFill>
              <a:schemeClr val="tx1"/>
            </a:solidFill>
            <a:round/>
            <a:headEnd/>
            <a:tailEnd type="arrow" w="med" len="med"/>
          </a:ln>
        </p:spPr>
      </p:cxnSp>
      <p:sp>
        <p:nvSpPr>
          <p:cNvPr id="79882" name="TextBox 37"/>
          <p:cNvSpPr txBox="1">
            <a:spLocks noChangeArrowheads="1"/>
          </p:cNvSpPr>
          <p:nvPr/>
        </p:nvSpPr>
        <p:spPr bwMode="auto">
          <a:xfrm>
            <a:off x="847264" y="1766888"/>
            <a:ext cx="9220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atin typeface="Arial" pitchFamily="34" charset="0"/>
                <a:cs typeface="Arial" pitchFamily="34" charset="0"/>
              </a:rPr>
              <a:t>Rung</a:t>
            </a:r>
          </a:p>
        </p:txBody>
      </p:sp>
      <p:sp>
        <p:nvSpPr>
          <p:cNvPr id="79883" name="TextBox 38"/>
          <p:cNvSpPr txBox="1">
            <a:spLocks noChangeArrowheads="1"/>
          </p:cNvSpPr>
          <p:nvPr/>
        </p:nvSpPr>
        <p:spPr bwMode="auto">
          <a:xfrm>
            <a:off x="2474362" y="1366838"/>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A</a:t>
            </a:r>
          </a:p>
        </p:txBody>
      </p:sp>
      <p:sp>
        <p:nvSpPr>
          <p:cNvPr id="79884" name="TextBox 39"/>
          <p:cNvSpPr txBox="1">
            <a:spLocks noChangeArrowheads="1"/>
          </p:cNvSpPr>
          <p:nvPr/>
        </p:nvSpPr>
        <p:spPr bwMode="auto">
          <a:xfrm>
            <a:off x="2462636" y="2465388"/>
            <a:ext cx="2616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 </a:t>
            </a:r>
          </a:p>
        </p:txBody>
      </p:sp>
      <p:sp>
        <p:nvSpPr>
          <p:cNvPr id="79885" name="TextBox 40"/>
          <p:cNvSpPr txBox="1">
            <a:spLocks noChangeArrowheads="1"/>
          </p:cNvSpPr>
          <p:nvPr/>
        </p:nvSpPr>
        <p:spPr bwMode="auto">
          <a:xfrm>
            <a:off x="4648225" y="1304926"/>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C</a:t>
            </a:r>
          </a:p>
        </p:txBody>
      </p:sp>
      <p:cxnSp>
        <p:nvCxnSpPr>
          <p:cNvPr id="79886" name="Straight Connector 43"/>
          <p:cNvCxnSpPr>
            <a:cxnSpLocks noChangeShapeType="1"/>
          </p:cNvCxnSpPr>
          <p:nvPr/>
        </p:nvCxnSpPr>
        <p:spPr bwMode="auto">
          <a:xfrm>
            <a:off x="3101749" y="1998663"/>
            <a:ext cx="948408" cy="1587"/>
          </a:xfrm>
          <a:prstGeom prst="line">
            <a:avLst/>
          </a:prstGeom>
          <a:noFill/>
          <a:ln w="9525" algn="ctr">
            <a:solidFill>
              <a:schemeClr val="tx1"/>
            </a:solidFill>
            <a:round/>
            <a:headEnd/>
            <a:tailEnd/>
          </a:ln>
        </p:spPr>
      </p:cxnSp>
      <p:cxnSp>
        <p:nvCxnSpPr>
          <p:cNvPr id="79887" name="Straight Connector 44"/>
          <p:cNvCxnSpPr>
            <a:cxnSpLocks noChangeShapeType="1"/>
          </p:cNvCxnSpPr>
          <p:nvPr/>
        </p:nvCxnSpPr>
        <p:spPr bwMode="auto">
          <a:xfrm flipV="1">
            <a:off x="2462635" y="1830388"/>
            <a:ext cx="388452" cy="334962"/>
          </a:xfrm>
          <a:prstGeom prst="line">
            <a:avLst/>
          </a:prstGeom>
          <a:noFill/>
          <a:ln w="9525" algn="ctr">
            <a:solidFill>
              <a:schemeClr val="tx1"/>
            </a:solidFill>
            <a:round/>
            <a:headEnd/>
            <a:tailEnd/>
          </a:ln>
        </p:spPr>
      </p:cxnSp>
    </p:spTree>
    <p:extLst>
      <p:ext uri="{BB962C8B-B14F-4D97-AF65-F5344CB8AC3E}">
        <p14:creationId xmlns:p14="http://schemas.microsoft.com/office/powerpoint/2010/main" val="3171328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6D08640-55AA-4728-8E33-9A94AF481746}" type="slidenum">
              <a:rPr lang="en-US"/>
              <a:pPr/>
              <a:t>57</a:t>
            </a:fld>
            <a:endParaRPr lang="en-US"/>
          </a:p>
        </p:txBody>
      </p:sp>
      <p:sp>
        <p:nvSpPr>
          <p:cNvPr id="22530" name="AutoShape 2"/>
          <p:cNvSpPr>
            <a:spLocks noGrp="1" noChangeArrowheads="1"/>
          </p:cNvSpPr>
          <p:nvPr>
            <p:ph type="title"/>
          </p:nvPr>
        </p:nvSpPr>
        <p:spPr/>
        <p:txBody>
          <a:bodyPr/>
          <a:lstStyle/>
          <a:p>
            <a:r>
              <a:rPr lang="en-US"/>
              <a:t>Multi Input/Output Rungs</a:t>
            </a:r>
          </a:p>
        </p:txBody>
      </p:sp>
      <p:pic>
        <p:nvPicPr>
          <p:cNvPr id="22532"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90600" y="2133600"/>
            <a:ext cx="7467600" cy="2698750"/>
          </a:xfrm>
          <a:noFill/>
          <a:ln/>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676683"/>
            <a:ext cx="48768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81824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373188" y="541338"/>
            <a:ext cx="6283325" cy="720725"/>
          </a:xfrm>
          <a:noFill/>
          <a:ln/>
          <a:extLst>
            <a:ext uri="{91240B29-F687-4F45-9708-019B960494DF}">
              <a14:hiddenLine xmlns:a14="http://schemas.microsoft.com/office/drawing/2010/main" w="12700">
                <a:solidFill>
                  <a:schemeClr val="tx1"/>
                </a:solidFill>
                <a:miter lim="800000"/>
                <a:headEnd/>
                <a:tailEnd/>
              </a14:hiddenLine>
            </a:ext>
          </a:extLst>
        </p:spPr>
        <p:txBody>
          <a:bodyPr wrap="none" lIns="63595" tIns="25438" rIns="63595" bIns="25438" anchor="t">
            <a:spAutoFit/>
          </a:bodyPr>
          <a:lstStyle/>
          <a:p>
            <a:r>
              <a:rPr lang="en-US"/>
              <a:t>TIMERS AND COUNTERS</a:t>
            </a:r>
          </a:p>
        </p:txBody>
      </p:sp>
      <p:sp>
        <p:nvSpPr>
          <p:cNvPr id="32771" name="Rectangle 3"/>
          <p:cNvSpPr>
            <a:spLocks noGrp="1" noChangeArrowheads="1"/>
          </p:cNvSpPr>
          <p:nvPr>
            <p:ph type="body" idx="1"/>
          </p:nvPr>
        </p:nvSpPr>
        <p:spPr>
          <a:xfrm>
            <a:off x="381000" y="1908175"/>
            <a:ext cx="4718050" cy="3887788"/>
          </a:xfrm>
          <a:noFill/>
          <a:ln/>
          <a:extLst>
            <a:ext uri="{91240B29-F687-4F45-9708-019B960494DF}">
              <a14:hiddenLine xmlns:a14="http://schemas.microsoft.com/office/drawing/2010/main" w="12700">
                <a:solidFill>
                  <a:schemeClr val="tx1"/>
                </a:solidFill>
                <a:miter lim="800000"/>
                <a:headEnd/>
                <a:tailEnd/>
              </a14:hiddenLine>
            </a:ext>
          </a:extLst>
        </p:spPr>
        <p:txBody>
          <a:bodyPr lIns="63595" tIns="25438" rIns="63595" bIns="25438">
            <a:spAutoFit/>
          </a:bodyPr>
          <a:lstStyle/>
          <a:p>
            <a:pPr defTabSz="912813">
              <a:lnSpc>
                <a:spcPct val="88000"/>
              </a:lnSpc>
              <a:spcBef>
                <a:spcPct val="43000"/>
              </a:spcBef>
              <a:buFontTx/>
              <a:buNone/>
              <a:tabLst>
                <a:tab pos="3225800" algn="l"/>
              </a:tabLst>
            </a:pPr>
            <a:r>
              <a:rPr lang="en-US" sz="1800"/>
              <a:t>Timers: </a:t>
            </a:r>
          </a:p>
          <a:p>
            <a:pPr defTabSz="912813">
              <a:lnSpc>
                <a:spcPct val="88000"/>
              </a:lnSpc>
              <a:spcBef>
                <a:spcPct val="43000"/>
              </a:spcBef>
              <a:buFontTx/>
              <a:buNone/>
              <a:tabLst>
                <a:tab pos="3225800" algn="l"/>
              </a:tabLst>
            </a:pPr>
            <a:endParaRPr lang="en-US" sz="1800"/>
          </a:p>
          <a:p>
            <a:pPr defTabSz="912813">
              <a:lnSpc>
                <a:spcPct val="88000"/>
              </a:lnSpc>
              <a:spcBef>
                <a:spcPct val="43000"/>
              </a:spcBef>
              <a:buFontTx/>
              <a:buNone/>
              <a:tabLst>
                <a:tab pos="3225800" algn="l"/>
              </a:tabLst>
            </a:pPr>
            <a:r>
              <a:rPr lang="en-US" sz="1800"/>
              <a:t>     a.  Retentive on delay	-(RTO)- </a:t>
            </a:r>
          </a:p>
          <a:p>
            <a:pPr defTabSz="912813">
              <a:lnSpc>
                <a:spcPct val="88000"/>
              </a:lnSpc>
              <a:spcBef>
                <a:spcPct val="43000"/>
              </a:spcBef>
              <a:buFontTx/>
              <a:buNone/>
              <a:tabLst>
                <a:tab pos="3225800" algn="l"/>
              </a:tabLst>
            </a:pPr>
            <a:r>
              <a:rPr lang="en-US" sz="1800"/>
              <a:t>     b.  Retentive off delay	-(RTF)- </a:t>
            </a:r>
          </a:p>
          <a:p>
            <a:pPr defTabSz="912813">
              <a:lnSpc>
                <a:spcPct val="88000"/>
              </a:lnSpc>
              <a:spcBef>
                <a:spcPct val="43000"/>
              </a:spcBef>
              <a:buFontTx/>
              <a:buNone/>
              <a:tabLst>
                <a:tab pos="3225800" algn="l"/>
              </a:tabLst>
            </a:pPr>
            <a:r>
              <a:rPr lang="en-US" sz="1800"/>
              <a:t>     c.   Reset	-(RST)-</a:t>
            </a:r>
          </a:p>
          <a:p>
            <a:pPr defTabSz="912813">
              <a:lnSpc>
                <a:spcPct val="88000"/>
              </a:lnSpc>
              <a:spcBef>
                <a:spcPct val="43000"/>
              </a:spcBef>
              <a:buFontTx/>
              <a:buNone/>
              <a:tabLst>
                <a:tab pos="3225800" algn="l"/>
              </a:tabLst>
            </a:pPr>
            <a:endParaRPr lang="en-US" sz="1800"/>
          </a:p>
          <a:p>
            <a:pPr defTabSz="912813">
              <a:lnSpc>
                <a:spcPct val="88000"/>
              </a:lnSpc>
              <a:spcBef>
                <a:spcPct val="43000"/>
              </a:spcBef>
              <a:buFontTx/>
              <a:buNone/>
              <a:tabLst>
                <a:tab pos="3225800" algn="l"/>
              </a:tabLst>
            </a:pPr>
            <a:r>
              <a:rPr lang="en-US" sz="1800"/>
              <a:t>Counter: </a:t>
            </a:r>
          </a:p>
          <a:p>
            <a:pPr defTabSz="912813">
              <a:lnSpc>
                <a:spcPct val="88000"/>
              </a:lnSpc>
              <a:spcBef>
                <a:spcPct val="43000"/>
              </a:spcBef>
              <a:buFontTx/>
              <a:buNone/>
              <a:tabLst>
                <a:tab pos="3225800" algn="l"/>
              </a:tabLst>
            </a:pPr>
            <a:endParaRPr lang="en-US" sz="1800"/>
          </a:p>
          <a:p>
            <a:pPr defTabSz="912813">
              <a:lnSpc>
                <a:spcPct val="88000"/>
              </a:lnSpc>
              <a:spcBef>
                <a:spcPct val="43000"/>
              </a:spcBef>
              <a:buFontTx/>
              <a:buNone/>
              <a:tabLst>
                <a:tab pos="3225800" algn="l"/>
              </a:tabLst>
            </a:pPr>
            <a:r>
              <a:rPr lang="en-US" sz="1800"/>
              <a:t>     a.  Counter   up	-(CTU)-</a:t>
            </a:r>
          </a:p>
          <a:p>
            <a:pPr defTabSz="912813">
              <a:lnSpc>
                <a:spcPct val="88000"/>
              </a:lnSpc>
              <a:spcBef>
                <a:spcPct val="43000"/>
              </a:spcBef>
              <a:buFontTx/>
              <a:buNone/>
              <a:tabLst>
                <a:tab pos="3225800" algn="l"/>
              </a:tabLst>
            </a:pPr>
            <a:r>
              <a:rPr lang="en-US" sz="1800"/>
              <a:t>     b.  Counter  down	-(CTD)-</a:t>
            </a:r>
          </a:p>
          <a:p>
            <a:pPr defTabSz="912813">
              <a:lnSpc>
                <a:spcPct val="88000"/>
              </a:lnSpc>
              <a:spcBef>
                <a:spcPct val="43000"/>
              </a:spcBef>
              <a:buFontTx/>
              <a:buNone/>
              <a:tabLst>
                <a:tab pos="3225800" algn="l"/>
              </a:tabLst>
            </a:pPr>
            <a:r>
              <a:rPr lang="en-US" sz="1800"/>
              <a:t>     c.  Counter reset	-(CTR)- </a:t>
            </a:r>
          </a:p>
        </p:txBody>
      </p:sp>
      <p:sp>
        <p:nvSpPr>
          <p:cNvPr id="32772" name="Rectangle 4"/>
          <p:cNvSpPr>
            <a:spLocks noChangeArrowheads="1"/>
          </p:cNvSpPr>
          <p:nvPr/>
        </p:nvSpPr>
        <p:spPr bwMode="auto">
          <a:xfrm>
            <a:off x="5183188" y="1901825"/>
            <a:ext cx="3433762"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Rectangle 5"/>
          <p:cNvSpPr>
            <a:spLocks noChangeArrowheads="1"/>
          </p:cNvSpPr>
          <p:nvPr/>
        </p:nvSpPr>
        <p:spPr bwMode="auto">
          <a:xfrm>
            <a:off x="5265738" y="1908175"/>
            <a:ext cx="3267075" cy="14382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Rectangle 6"/>
          <p:cNvSpPr>
            <a:spLocks noChangeArrowheads="1"/>
          </p:cNvSpPr>
          <p:nvPr/>
        </p:nvSpPr>
        <p:spPr bwMode="auto">
          <a:xfrm>
            <a:off x="4660900" y="2003425"/>
            <a:ext cx="3852863"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95" tIns="25438" rIns="63595" bIns="25438">
            <a:spAutoFit/>
          </a:bodyPr>
          <a:lstStyle/>
          <a:p>
            <a:pPr defTabSz="915988" eaLnBrk="0" hangingPunct="0">
              <a:lnSpc>
                <a:spcPct val="88000"/>
              </a:lnSpc>
            </a:pPr>
            <a:r>
              <a:rPr lang="en-US" sz="1800" b="1">
                <a:latin typeface="Arial" pitchFamily="34" charset="0"/>
              </a:rPr>
              <a:t>RTO   counting  stop       counting </a:t>
            </a:r>
          </a:p>
          <a:p>
            <a:pPr defTabSz="915988" eaLnBrk="0" hangingPunct="0">
              <a:lnSpc>
                <a:spcPct val="88000"/>
              </a:lnSpc>
            </a:pPr>
            <a:r>
              <a:rPr lang="en-US" sz="1800" b="1">
                <a:latin typeface="Arial" pitchFamily="34" charset="0"/>
              </a:rPr>
              <a:t>                                            resume</a:t>
            </a:r>
          </a:p>
          <a:p>
            <a:pPr defTabSz="915988" eaLnBrk="0" hangingPunct="0">
              <a:lnSpc>
                <a:spcPct val="88000"/>
              </a:lnSpc>
            </a:pPr>
            <a:endParaRPr lang="en-US" sz="1800" b="1">
              <a:latin typeface="Arial" pitchFamily="34" charset="0"/>
            </a:endParaRPr>
          </a:p>
          <a:p>
            <a:pPr defTabSz="915988" eaLnBrk="0" hangingPunct="0">
              <a:lnSpc>
                <a:spcPct val="88000"/>
              </a:lnSpc>
            </a:pPr>
            <a:r>
              <a:rPr lang="en-US" sz="1800" b="1">
                <a:latin typeface="Arial" pitchFamily="34" charset="0"/>
              </a:rPr>
              <a:t>RTF     stop        counting   stop</a:t>
            </a:r>
          </a:p>
        </p:txBody>
      </p:sp>
      <p:sp>
        <p:nvSpPr>
          <p:cNvPr id="32775" name="Line 7"/>
          <p:cNvSpPr>
            <a:spLocks noChangeShapeType="1"/>
          </p:cNvSpPr>
          <p:nvPr/>
        </p:nvSpPr>
        <p:spPr bwMode="auto">
          <a:xfrm>
            <a:off x="6480175" y="1908175"/>
            <a:ext cx="0" cy="14382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6" name="Line 8"/>
          <p:cNvSpPr>
            <a:spLocks noChangeShapeType="1"/>
          </p:cNvSpPr>
          <p:nvPr/>
        </p:nvSpPr>
        <p:spPr bwMode="auto">
          <a:xfrm>
            <a:off x="7472363" y="1908175"/>
            <a:ext cx="0" cy="14382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7" name="Line 9"/>
          <p:cNvSpPr>
            <a:spLocks noChangeShapeType="1"/>
          </p:cNvSpPr>
          <p:nvPr/>
        </p:nvSpPr>
        <p:spPr bwMode="auto">
          <a:xfrm>
            <a:off x="5265738" y="2589213"/>
            <a:ext cx="326707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8" name="Rectangle 10"/>
          <p:cNvSpPr>
            <a:spLocks noChangeArrowheads="1"/>
          </p:cNvSpPr>
          <p:nvPr/>
        </p:nvSpPr>
        <p:spPr bwMode="auto">
          <a:xfrm>
            <a:off x="5424488" y="1546225"/>
            <a:ext cx="2720975"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95" tIns="25438" rIns="63595" bIns="25438">
            <a:spAutoFit/>
          </a:bodyPr>
          <a:lstStyle/>
          <a:p>
            <a:pPr defTabSz="915988" eaLnBrk="0" hangingPunct="0">
              <a:lnSpc>
                <a:spcPct val="88000"/>
              </a:lnSpc>
            </a:pPr>
            <a:r>
              <a:rPr lang="en-US" sz="1800" b="1">
                <a:latin typeface="Arial" pitchFamily="34" charset="0"/>
              </a:rPr>
              <a:t>True         False       True</a:t>
            </a:r>
          </a:p>
        </p:txBody>
      </p:sp>
      <p:sp>
        <p:nvSpPr>
          <p:cNvPr id="32779" name="Rectangle 11"/>
          <p:cNvSpPr>
            <a:spLocks noChangeArrowheads="1"/>
          </p:cNvSpPr>
          <p:nvPr/>
        </p:nvSpPr>
        <p:spPr bwMode="auto">
          <a:xfrm>
            <a:off x="6340475" y="1163638"/>
            <a:ext cx="685800"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95" tIns="25438" rIns="63595" bIns="25438">
            <a:spAutoFit/>
          </a:bodyPr>
          <a:lstStyle/>
          <a:p>
            <a:pPr defTabSz="915988" eaLnBrk="0" hangingPunct="0">
              <a:lnSpc>
                <a:spcPct val="88000"/>
              </a:lnSpc>
            </a:pPr>
            <a:r>
              <a:rPr lang="en-US" sz="1800" b="1">
                <a:latin typeface="Arial" pitchFamily="34" charset="0"/>
              </a:rPr>
              <a:t>Input</a:t>
            </a:r>
          </a:p>
        </p:txBody>
      </p:sp>
      <p:sp>
        <p:nvSpPr>
          <p:cNvPr id="32780" name="Rectangle 12"/>
          <p:cNvSpPr>
            <a:spLocks noChangeArrowheads="1"/>
          </p:cNvSpPr>
          <p:nvPr/>
        </p:nvSpPr>
        <p:spPr bwMode="auto">
          <a:xfrm>
            <a:off x="5041900" y="3606800"/>
            <a:ext cx="3638550"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95" tIns="25438" rIns="63595" bIns="25438">
            <a:spAutoFit/>
          </a:bodyPr>
          <a:lstStyle/>
          <a:p>
            <a:pPr defTabSz="915988" eaLnBrk="0" hangingPunct="0">
              <a:lnSpc>
                <a:spcPct val="88000"/>
              </a:lnSpc>
            </a:pPr>
            <a:r>
              <a:rPr lang="en-US" sz="1800" b="1">
                <a:latin typeface="Arial" pitchFamily="34" charset="0"/>
              </a:rPr>
              <a:t>RTO reach PR value, output ON</a:t>
            </a:r>
          </a:p>
          <a:p>
            <a:pPr defTabSz="915988" eaLnBrk="0" hangingPunct="0">
              <a:lnSpc>
                <a:spcPct val="88000"/>
              </a:lnSpc>
            </a:pPr>
            <a:r>
              <a:rPr lang="en-US" sz="1800" b="1">
                <a:latin typeface="Arial" pitchFamily="34" charset="0"/>
              </a:rPr>
              <a:t>RTF reach PR value, output OFF</a:t>
            </a:r>
          </a:p>
        </p:txBody>
      </p:sp>
      <p:sp>
        <p:nvSpPr>
          <p:cNvPr id="32781" name="Rectangle 13"/>
          <p:cNvSpPr>
            <a:spLocks noChangeArrowheads="1"/>
          </p:cNvSpPr>
          <p:nvPr/>
        </p:nvSpPr>
        <p:spPr bwMode="auto">
          <a:xfrm>
            <a:off x="6034088" y="4370388"/>
            <a:ext cx="2608262"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95" tIns="25438" rIns="63595" bIns="25438">
            <a:spAutoFit/>
          </a:bodyPr>
          <a:lstStyle/>
          <a:p>
            <a:pPr defTabSz="915988" eaLnBrk="0" hangingPunct="0">
              <a:lnSpc>
                <a:spcPct val="88000"/>
              </a:lnSpc>
            </a:pPr>
            <a:r>
              <a:rPr lang="en-US" sz="1800" b="1">
                <a:latin typeface="Arial" pitchFamily="34" charset="0"/>
              </a:rPr>
              <a:t>PR value in 0.1 second</a:t>
            </a:r>
          </a:p>
        </p:txBody>
      </p:sp>
    </p:spTree>
    <p:extLst>
      <p:ext uri="{BB962C8B-B14F-4D97-AF65-F5344CB8AC3E}">
        <p14:creationId xmlns:p14="http://schemas.microsoft.com/office/powerpoint/2010/main" val="607974046"/>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Programming a PLC</a:t>
            </a:r>
          </a:p>
        </p:txBody>
      </p:sp>
      <p:pic>
        <p:nvPicPr>
          <p:cNvPr id="35843" name="Picture 3" descr="ta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971800"/>
            <a:ext cx="4382305" cy="3424237"/>
          </a:xfrm>
          <a:prstGeom prst="rect">
            <a:avLst/>
          </a:prstGeom>
          <a:noFill/>
          <a:extLst>
            <a:ext uri="{909E8E84-426E-40DD-AFC4-6F175D3DCCD1}">
              <a14:hiddenFill xmlns:a14="http://schemas.microsoft.com/office/drawing/2010/main">
                <a:solidFill>
                  <a:srgbClr val="FFFFFF"/>
                </a:solidFill>
              </a14:hiddenFill>
            </a:ext>
          </a:extLst>
        </p:spPr>
      </p:pic>
      <p:sp>
        <p:nvSpPr>
          <p:cNvPr id="35844" name="Text Box 4"/>
          <p:cNvSpPr txBox="1">
            <a:spLocks noChangeArrowheads="1"/>
          </p:cNvSpPr>
          <p:nvPr/>
        </p:nvSpPr>
        <p:spPr bwMode="auto">
          <a:xfrm>
            <a:off x="152400" y="1485354"/>
            <a:ext cx="88391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itchFamily="34" charset="0"/>
              <a:buChar char="•"/>
            </a:pPr>
            <a:r>
              <a:rPr lang="en-US" sz="2400" dirty="0"/>
              <a:t>Oil is consumed randomly.  The tank needs to be refilled by turning on a pump.  Two hydrostatic switches are used to detect a high and low level.</a:t>
            </a:r>
          </a:p>
        </p:txBody>
      </p:sp>
    </p:spTree>
    <p:extLst>
      <p:ext uri="{BB962C8B-B14F-4D97-AF65-F5344CB8AC3E}">
        <p14:creationId xmlns:p14="http://schemas.microsoft.com/office/powerpoint/2010/main" val="3844494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12762" y="0"/>
            <a:ext cx="7793038" cy="685800"/>
          </a:xfrm>
        </p:spPr>
        <p:txBody>
          <a:bodyPr>
            <a:normAutofit fontScale="90000"/>
          </a:bodyPr>
          <a:lstStyle/>
          <a:p>
            <a:pPr algn="ctr" eaLnBrk="1" hangingPunct="1"/>
            <a:r>
              <a:rPr lang="en-US" dirty="0" smtClean="0"/>
              <a:t>Advantages of PLC</a:t>
            </a:r>
          </a:p>
        </p:txBody>
      </p:sp>
      <p:sp>
        <p:nvSpPr>
          <p:cNvPr id="13315" name="Rectangle 3"/>
          <p:cNvSpPr>
            <a:spLocks noGrp="1" noChangeArrowheads="1"/>
          </p:cNvSpPr>
          <p:nvPr>
            <p:ph idx="1"/>
          </p:nvPr>
        </p:nvSpPr>
        <p:spPr>
          <a:xfrm>
            <a:off x="838200" y="990600"/>
            <a:ext cx="7391400" cy="5867400"/>
          </a:xfrm>
        </p:spPr>
        <p:txBody>
          <a:bodyPr>
            <a:noAutofit/>
          </a:bodyPr>
          <a:lstStyle/>
          <a:p>
            <a:pPr marL="609600" indent="-609600" eaLnBrk="1" hangingPunct="1">
              <a:lnSpc>
                <a:spcPct val="90000"/>
              </a:lnSpc>
              <a:buSzTx/>
              <a:buFont typeface="+mj-lt"/>
              <a:buAutoNum type="arabicPeriod" startAt="6"/>
            </a:pPr>
            <a:r>
              <a:rPr lang="en-US" sz="2000" dirty="0" smtClean="0">
                <a:latin typeface="Times New Roman" pitchFamily="18" charset="0"/>
                <a:cs typeface="Times New Roman" pitchFamily="18" charset="0"/>
              </a:rPr>
              <a:t>Visual Observation.</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Char char="v"/>
            </a:pPr>
            <a:r>
              <a:rPr lang="en-US" sz="2000" dirty="0" smtClean="0">
                <a:latin typeface="Times New Roman" pitchFamily="18" charset="0"/>
                <a:cs typeface="Times New Roman" pitchFamily="18" charset="0"/>
              </a:rPr>
              <a:t>Can observe the opening and closing of contact switch on CRT .</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Char char="v"/>
            </a:pPr>
            <a:r>
              <a:rPr lang="en-US" sz="2000" dirty="0" smtClean="0">
                <a:latin typeface="Times New Roman" pitchFamily="18" charset="0"/>
                <a:cs typeface="Times New Roman" pitchFamily="18" charset="0"/>
              </a:rPr>
              <a:t>Operator message can be programmed for each possible malfunction.</a:t>
            </a:r>
            <a:endParaRPr lang="en-US" sz="2000" dirty="0" smtClean="0">
              <a:latin typeface="Courier New" pitchFamily="49" charset="0"/>
              <a:cs typeface="Courier New" pitchFamily="49" charset="0"/>
            </a:endParaRPr>
          </a:p>
          <a:p>
            <a:pPr marL="609600" indent="-609600" eaLnBrk="1" hangingPunct="1">
              <a:lnSpc>
                <a:spcPct val="90000"/>
              </a:lnSpc>
              <a:buSzTx/>
              <a:buFont typeface="Wingdings" pitchFamily="2" charset="2"/>
              <a:buAutoNum type="arabicPeriod" startAt="6"/>
            </a:pPr>
            <a:r>
              <a:rPr lang="en-US" sz="2000" dirty="0" smtClean="0">
                <a:latin typeface="Times New Roman" pitchFamily="18" charset="0"/>
                <a:cs typeface="Times New Roman" pitchFamily="18" charset="0"/>
              </a:rPr>
              <a:t>Speed of Operation</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Char char="v"/>
            </a:pPr>
            <a:r>
              <a:rPr lang="en-US" sz="2000" dirty="0" smtClean="0">
                <a:latin typeface="Times New Roman" pitchFamily="18" charset="0"/>
                <a:cs typeface="Times New Roman" pitchFamily="18" charset="0"/>
              </a:rPr>
              <a:t>Depends on scan time -millisecond.</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Char char="v"/>
            </a:pPr>
            <a:r>
              <a:rPr lang="en-US" sz="2000" dirty="0" smtClean="0">
                <a:latin typeface="Times New Roman" pitchFamily="18" charset="0"/>
                <a:cs typeface="Times New Roman" pitchFamily="18" charset="0"/>
              </a:rPr>
              <a:t>Asynchronous operation.</a:t>
            </a:r>
            <a:endParaRPr lang="en-US" sz="2000" dirty="0" smtClean="0">
              <a:latin typeface="Courier New" pitchFamily="49" charset="0"/>
              <a:cs typeface="Courier New" pitchFamily="49" charset="0"/>
            </a:endParaRPr>
          </a:p>
          <a:p>
            <a:pPr marL="609600" indent="-609600" eaLnBrk="1" hangingPunct="1">
              <a:lnSpc>
                <a:spcPct val="90000"/>
              </a:lnSpc>
              <a:buFont typeface="Wingdings" pitchFamily="2" charset="2"/>
              <a:buNone/>
            </a:pPr>
            <a:r>
              <a:rPr lang="en-US" sz="2000" dirty="0" smtClean="0">
                <a:latin typeface="Times New Roman" pitchFamily="18" charset="0"/>
                <a:cs typeface="Times New Roman" pitchFamily="18" charset="0"/>
              </a:rPr>
              <a:t> </a:t>
            </a:r>
            <a:endParaRPr lang="en-US" sz="2000" dirty="0" smtClean="0">
              <a:latin typeface="Courier New" pitchFamily="49" charset="0"/>
              <a:cs typeface="Courier New" pitchFamily="49" charset="0"/>
            </a:endParaRPr>
          </a:p>
          <a:p>
            <a:pPr marL="609600" indent="-609600" eaLnBrk="1" hangingPunct="1">
              <a:lnSpc>
                <a:spcPct val="90000"/>
              </a:lnSpc>
              <a:buSzTx/>
              <a:buFont typeface="+mj-lt"/>
              <a:buAutoNum type="arabicPeriod" startAt="8"/>
            </a:pPr>
            <a:r>
              <a:rPr lang="en-US" sz="2000" dirty="0" smtClean="0">
                <a:latin typeface="Times New Roman" pitchFamily="18" charset="0"/>
                <a:cs typeface="Times New Roman" pitchFamily="18" charset="0"/>
              </a:rPr>
              <a:t>Ladder or Boolean Programming Method.</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Char char="v"/>
            </a:pPr>
            <a:r>
              <a:rPr lang="en-US" sz="2000" dirty="0" smtClean="0">
                <a:latin typeface="Times New Roman" pitchFamily="18" charset="0"/>
                <a:cs typeface="Times New Roman" pitchFamily="18" charset="0"/>
              </a:rPr>
              <a:t>Easy for 'Electrician ,</a:t>
            </a:r>
            <a:endParaRPr lang="en-US" sz="2000" dirty="0" smtClean="0">
              <a:latin typeface="Courier New" pitchFamily="49" charset="0"/>
              <a:cs typeface="Courier New" pitchFamily="49" charset="0"/>
            </a:endParaRPr>
          </a:p>
          <a:p>
            <a:pPr marL="609600" indent="-609600" eaLnBrk="1" hangingPunct="1">
              <a:lnSpc>
                <a:spcPct val="90000"/>
              </a:lnSpc>
              <a:buFont typeface="Wingdings" pitchFamily="2" charset="2"/>
              <a:buNone/>
            </a:pPr>
            <a:r>
              <a:rPr lang="en-US" sz="2000" dirty="0" smtClean="0">
                <a:latin typeface="Times New Roman" pitchFamily="18" charset="0"/>
                <a:cs typeface="Times New Roman" pitchFamily="18" charset="0"/>
              </a:rPr>
              <a:t> </a:t>
            </a:r>
            <a:endParaRPr lang="en-US" sz="2000" dirty="0" smtClean="0">
              <a:latin typeface="Courier New" pitchFamily="49" charset="0"/>
              <a:cs typeface="Courier New" pitchFamily="49" charset="0"/>
            </a:endParaRPr>
          </a:p>
          <a:p>
            <a:pPr marL="609600" indent="-609600" eaLnBrk="1" hangingPunct="1">
              <a:lnSpc>
                <a:spcPct val="90000"/>
              </a:lnSpc>
              <a:buSzTx/>
              <a:buFont typeface="+mj-lt"/>
              <a:buAutoNum type="arabicPeriod" startAt="9"/>
            </a:pPr>
            <a:r>
              <a:rPr lang="en-US" sz="2000" dirty="0" smtClean="0">
                <a:latin typeface="Times New Roman" pitchFamily="18" charset="0"/>
                <a:cs typeface="Times New Roman" pitchFamily="18" charset="0"/>
              </a:rPr>
              <a:t>Reliability</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Char char="v"/>
            </a:pPr>
            <a:r>
              <a:rPr lang="en-US" sz="2000" dirty="0" smtClean="0">
                <a:latin typeface="Times New Roman" pitchFamily="18" charset="0"/>
                <a:cs typeface="Times New Roman" pitchFamily="18" charset="0"/>
              </a:rPr>
              <a:t>In general -very reliable</a:t>
            </a:r>
            <a:endParaRPr lang="en-US" sz="2000" dirty="0" smtClean="0">
              <a:latin typeface="Courier New" pitchFamily="49" charset="0"/>
              <a:cs typeface="Courier New" pitchFamily="49" charset="0"/>
            </a:endParaRPr>
          </a:p>
          <a:p>
            <a:pPr marL="609600" indent="-609600" eaLnBrk="1" hangingPunct="1">
              <a:lnSpc>
                <a:spcPct val="90000"/>
              </a:lnSpc>
              <a:buFont typeface="Wingdings" pitchFamily="2" charset="2"/>
              <a:buNone/>
            </a:pPr>
            <a:r>
              <a:rPr lang="en-US" sz="2000" dirty="0" smtClean="0">
                <a:latin typeface="Times New Roman" pitchFamily="18" charset="0"/>
                <a:cs typeface="Times New Roman" pitchFamily="18" charset="0"/>
              </a:rPr>
              <a:t> </a:t>
            </a:r>
            <a:endParaRPr lang="en-US" sz="2000" dirty="0" smtClean="0">
              <a:latin typeface="Courier New" pitchFamily="49" charset="0"/>
              <a:cs typeface="Courier New" pitchFamily="49" charset="0"/>
            </a:endParaRPr>
          </a:p>
          <a:p>
            <a:pPr marL="609600" indent="-609600" eaLnBrk="1" hangingPunct="1">
              <a:lnSpc>
                <a:spcPct val="90000"/>
              </a:lnSpc>
              <a:buSzTx/>
              <a:buFont typeface="+mj-lt"/>
              <a:buAutoNum type="arabicPeriod" startAt="10"/>
            </a:pPr>
            <a:r>
              <a:rPr lang="en-US" sz="2000" dirty="0" smtClean="0">
                <a:latin typeface="Times New Roman" pitchFamily="18" charset="0"/>
                <a:cs typeface="Times New Roman" pitchFamily="18" charset="0"/>
              </a:rPr>
              <a:t>Simplicity of Ordering Control Sys. Components</a:t>
            </a:r>
            <a:endParaRPr lang="en-US" sz="2000" dirty="0" smtClean="0">
              <a:latin typeface="Courier New" pitchFamily="49" charset="0"/>
              <a:cs typeface="Courier New" pitchFamily="49" charset="0"/>
            </a:endParaRPr>
          </a:p>
          <a:p>
            <a:pPr marL="990600" lvl="1" indent="-533400" eaLnBrk="1" hangingPunct="1">
              <a:lnSpc>
                <a:spcPct val="90000"/>
              </a:lnSpc>
              <a:buSzTx/>
              <a:buFont typeface="Wingdings" pitchFamily="2" charset="2"/>
              <a:buChar char="v"/>
            </a:pPr>
            <a:r>
              <a:rPr lang="en-US" sz="2000" dirty="0" smtClean="0">
                <a:latin typeface="Times New Roman" pitchFamily="18" charset="0"/>
                <a:cs typeface="Times New Roman" pitchFamily="18" charset="0"/>
              </a:rPr>
              <a:t>One package with Relay, Timers, Control Block, etc.</a:t>
            </a:r>
            <a:endParaRPr lang="en-US" sz="2000" dirty="0" smtClean="0">
              <a:latin typeface="Courier New" pitchFamily="49" charset="0"/>
              <a:cs typeface="Courier New" pitchFamily="49" charset="0"/>
            </a:endParaRPr>
          </a:p>
          <a:p>
            <a:pPr marL="609600" indent="-609600" eaLnBrk="1" hangingPunct="1">
              <a:lnSpc>
                <a:spcPct val="90000"/>
              </a:lnSpc>
              <a:buFont typeface="Wingdings" pitchFamily="2" charset="2"/>
              <a:buNone/>
            </a:pPr>
            <a:endParaRPr lang="en-US" sz="2000" dirty="0" smtClean="0"/>
          </a:p>
        </p:txBody>
      </p:sp>
      <p:sp>
        <p:nvSpPr>
          <p:cNvPr id="133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78B14C3-E71E-4537-B830-B20744CFA4E2}" type="slidenum">
              <a:rPr lang="en-US" sz="1400" smtClean="0"/>
              <a:pPr eaLnBrk="1" hangingPunct="1"/>
              <a:t>6</a:t>
            </a:fld>
            <a:endParaRPr lang="en-US" sz="1400" smtClean="0"/>
          </a:p>
        </p:txBody>
      </p:sp>
    </p:spTree>
    <p:extLst>
      <p:ext uri="{BB962C8B-B14F-4D97-AF65-F5344CB8AC3E}">
        <p14:creationId xmlns:p14="http://schemas.microsoft.com/office/powerpoint/2010/main" val="5368473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Ladder Logic for Tank</a:t>
            </a:r>
          </a:p>
        </p:txBody>
      </p:sp>
      <p:pic>
        <p:nvPicPr>
          <p:cNvPr id="36867" name="Picture 3" descr="ladder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1" y="1628406"/>
            <a:ext cx="4929188" cy="4250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5716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Logic for Ladder Solution</a:t>
            </a:r>
          </a:p>
        </p:txBody>
      </p:sp>
      <p:pic>
        <p:nvPicPr>
          <p:cNvPr id="37891" name="Picture 3" descr="ladde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71600"/>
            <a:ext cx="2361449" cy="2476500"/>
          </a:xfrm>
          <a:prstGeom prst="rect">
            <a:avLst/>
          </a:prstGeom>
          <a:noFill/>
          <a:extLst>
            <a:ext uri="{909E8E84-426E-40DD-AFC4-6F175D3DCCD1}">
              <a14:hiddenFill xmlns:a14="http://schemas.microsoft.com/office/drawing/2010/main">
                <a:solidFill>
                  <a:srgbClr val="FFFFFF"/>
                </a:solidFill>
              </a14:hiddenFill>
            </a:ext>
          </a:extLst>
        </p:spPr>
      </p:pic>
      <p:pic>
        <p:nvPicPr>
          <p:cNvPr id="37892" name="Picture 4" descr="ladder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1371600"/>
            <a:ext cx="2363400" cy="2476500"/>
          </a:xfrm>
          <a:prstGeom prst="rect">
            <a:avLst/>
          </a:prstGeom>
          <a:noFill/>
          <a:extLst>
            <a:ext uri="{909E8E84-426E-40DD-AFC4-6F175D3DCCD1}">
              <a14:hiddenFill xmlns:a14="http://schemas.microsoft.com/office/drawing/2010/main">
                <a:solidFill>
                  <a:srgbClr val="FFFFFF"/>
                </a:solidFill>
              </a14:hiddenFill>
            </a:ext>
          </a:extLst>
        </p:spPr>
      </p:pic>
      <p:pic>
        <p:nvPicPr>
          <p:cNvPr id="37893" name="Picture 5" descr="ladder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3400" y="1447800"/>
            <a:ext cx="2363400" cy="2476500"/>
          </a:xfrm>
          <a:prstGeom prst="rect">
            <a:avLst/>
          </a:prstGeom>
          <a:noFill/>
          <a:extLst>
            <a:ext uri="{909E8E84-426E-40DD-AFC4-6F175D3DCCD1}">
              <a14:hiddenFill xmlns:a14="http://schemas.microsoft.com/office/drawing/2010/main">
                <a:solidFill>
                  <a:srgbClr val="FFFFFF"/>
                </a:solidFill>
              </a14:hiddenFill>
            </a:ext>
          </a:extLst>
        </p:spPr>
      </p:pic>
      <p:pic>
        <p:nvPicPr>
          <p:cNvPr id="37894" name="Picture 6" descr="ladder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076700"/>
            <a:ext cx="2361449" cy="2476500"/>
          </a:xfrm>
          <a:prstGeom prst="rect">
            <a:avLst/>
          </a:prstGeom>
          <a:noFill/>
          <a:extLst>
            <a:ext uri="{909E8E84-426E-40DD-AFC4-6F175D3DCCD1}">
              <a14:hiddenFill xmlns:a14="http://schemas.microsoft.com/office/drawing/2010/main">
                <a:solidFill>
                  <a:srgbClr val="FFFFFF"/>
                </a:solidFill>
              </a14:hiddenFill>
            </a:ext>
          </a:extLst>
        </p:spPr>
      </p:pic>
      <p:pic>
        <p:nvPicPr>
          <p:cNvPr id="37895" name="Picture 7" descr="ladder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1400" y="4076700"/>
            <a:ext cx="2363400" cy="2476500"/>
          </a:xfrm>
          <a:prstGeom prst="rect">
            <a:avLst/>
          </a:prstGeom>
          <a:noFill/>
          <a:extLst>
            <a:ext uri="{909E8E84-426E-40DD-AFC4-6F175D3DCCD1}">
              <a14:hiddenFill xmlns:a14="http://schemas.microsoft.com/office/drawing/2010/main">
                <a:solidFill>
                  <a:srgbClr val="FFFFFF"/>
                </a:solidFill>
              </a14:hiddenFill>
            </a:ext>
          </a:extLst>
        </p:spPr>
      </p:pic>
      <p:pic>
        <p:nvPicPr>
          <p:cNvPr id="37896" name="Picture 8" descr="ladder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3400" y="4002451"/>
            <a:ext cx="2363400" cy="2474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9438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How does it work?</a:t>
            </a:r>
          </a:p>
        </p:txBody>
      </p:sp>
      <p:pic>
        <p:nvPicPr>
          <p:cNvPr id="38915" name="Picture 3" descr="tankb3"/>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30396" y="1981200"/>
            <a:ext cx="8532522"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12331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Eng. R. L. Nkumbwa @ CBU 2010</a:t>
            </a:r>
          </a:p>
        </p:txBody>
      </p:sp>
      <p:sp>
        <p:nvSpPr>
          <p:cNvPr id="6" name="Slide Number Placeholder 5"/>
          <p:cNvSpPr>
            <a:spLocks noGrp="1"/>
          </p:cNvSpPr>
          <p:nvPr>
            <p:ph type="sldNum" sz="quarter" idx="12"/>
          </p:nvPr>
        </p:nvSpPr>
        <p:spPr/>
        <p:txBody>
          <a:bodyPr/>
          <a:lstStyle/>
          <a:p>
            <a:fld id="{1D5564C7-71C7-4CE6-8678-B81C0247F747}" type="slidenum">
              <a:rPr lang="en-US"/>
              <a:pPr/>
              <a:t>63</a:t>
            </a:fld>
            <a:endParaRPr lang="en-US"/>
          </a:p>
        </p:txBody>
      </p:sp>
      <p:sp>
        <p:nvSpPr>
          <p:cNvPr id="56322" name="Rectangle 2"/>
          <p:cNvSpPr>
            <a:spLocks noGrp="1" noChangeArrowheads="1"/>
          </p:cNvSpPr>
          <p:nvPr>
            <p:ph type="title"/>
          </p:nvPr>
        </p:nvSpPr>
        <p:spPr/>
        <p:txBody>
          <a:bodyPr/>
          <a:lstStyle/>
          <a:p>
            <a:endParaRPr lang="en-US"/>
          </a:p>
        </p:txBody>
      </p:sp>
      <p:pic>
        <p:nvPicPr>
          <p:cNvPr id="56326" name="Picture 6"/>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p:spPr>
      </p:pic>
    </p:spTree>
    <p:extLst>
      <p:ext uri="{BB962C8B-B14F-4D97-AF65-F5344CB8AC3E}">
        <p14:creationId xmlns:p14="http://schemas.microsoft.com/office/powerpoint/2010/main" val="59421591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End of Lecture-5</a:t>
            </a:r>
            <a:endParaRPr lang="en-GB" dirty="0"/>
          </a:p>
        </p:txBody>
      </p:sp>
      <p:sp>
        <p:nvSpPr>
          <p:cNvPr id="5" name="Text Placeholder 4"/>
          <p:cNvSpPr>
            <a:spLocks noGrp="1"/>
          </p:cNvSpPr>
          <p:nvPr>
            <p:ph type="body" idx="1"/>
          </p:nvPr>
        </p:nvSpPr>
        <p:spPr/>
        <p:txBody>
          <a:bodyPr/>
          <a:lstStyle/>
          <a:p>
            <a:r>
              <a:rPr lang="en-GB" dirty="0" smtClean="0"/>
              <a:t>To download this lecture visit</a:t>
            </a:r>
          </a:p>
          <a:p>
            <a:r>
              <a:rPr lang="en-GB" dirty="0" smtClean="0">
                <a:solidFill>
                  <a:schemeClr val="accent1">
                    <a:lumMod val="75000"/>
                  </a:schemeClr>
                </a:solidFill>
                <a:hlinkClick r:id="rId3"/>
              </a:rPr>
              <a:t>http://imtiazhussainkalwar.weebly.com/</a:t>
            </a:r>
            <a:endParaRPr lang="en-GB" dirty="0" smtClean="0"/>
          </a:p>
        </p:txBody>
      </p:sp>
      <p:sp>
        <p:nvSpPr>
          <p:cNvPr id="2" name="Slide Number Placeholder 1"/>
          <p:cNvSpPr>
            <a:spLocks noGrp="1"/>
          </p:cNvSpPr>
          <p:nvPr>
            <p:ph type="sldNum" sz="quarter" idx="12"/>
          </p:nvPr>
        </p:nvSpPr>
        <p:spPr/>
        <p:txBody>
          <a:bodyPr/>
          <a:lstStyle/>
          <a:p>
            <a:fld id="{7A0D5CAB-8BF0-4EA3-BAE4-9835C852A49B}" type="slidenum">
              <a:rPr lang="en-GB" smtClean="0"/>
              <a:pPr/>
              <a:t>64</a:t>
            </a:fld>
            <a:endParaRPr lang="en-GB" dirty="0"/>
          </a:p>
        </p:txBody>
      </p:sp>
    </p:spTree>
    <p:extLst>
      <p:ext uri="{BB962C8B-B14F-4D97-AF65-F5344CB8AC3E}">
        <p14:creationId xmlns:p14="http://schemas.microsoft.com/office/powerpoint/2010/main" val="2688656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76200"/>
            <a:ext cx="7793037" cy="762000"/>
          </a:xfrm>
        </p:spPr>
        <p:txBody>
          <a:bodyPr/>
          <a:lstStyle/>
          <a:p>
            <a:pPr algn="ctr" eaLnBrk="1" hangingPunct="1"/>
            <a:r>
              <a:rPr lang="en-US" dirty="0" smtClean="0"/>
              <a:t>Advantages of PLC</a:t>
            </a:r>
          </a:p>
        </p:txBody>
      </p:sp>
      <p:sp>
        <p:nvSpPr>
          <p:cNvPr id="14339" name="Rectangle 3"/>
          <p:cNvSpPr>
            <a:spLocks noGrp="1" noChangeArrowheads="1"/>
          </p:cNvSpPr>
          <p:nvPr>
            <p:ph idx="1"/>
          </p:nvPr>
        </p:nvSpPr>
        <p:spPr>
          <a:xfrm>
            <a:off x="685800" y="1219200"/>
            <a:ext cx="6019800" cy="4114800"/>
          </a:xfrm>
        </p:spPr>
        <p:txBody>
          <a:bodyPr>
            <a:normAutofit/>
          </a:bodyPr>
          <a:lstStyle/>
          <a:p>
            <a:pPr marL="609600" indent="-609600" eaLnBrk="1" hangingPunct="1">
              <a:buSzTx/>
              <a:buFont typeface="+mj-lt"/>
              <a:buAutoNum type="arabicPeriod" startAt="11"/>
            </a:pPr>
            <a:r>
              <a:rPr lang="en-US" sz="2000" dirty="0" smtClean="0">
                <a:latin typeface="Times New Roman" pitchFamily="18" charset="0"/>
                <a:cs typeface="Times New Roman" pitchFamily="18" charset="0"/>
              </a:rPr>
              <a:t>Documentation</a:t>
            </a:r>
            <a:endParaRPr lang="en-US" sz="2000" dirty="0" smtClean="0">
              <a:latin typeface="Courier New" pitchFamily="49" charset="0"/>
              <a:cs typeface="Courier New" pitchFamily="49" charset="0"/>
            </a:endParaRPr>
          </a:p>
          <a:p>
            <a:pPr marL="990600" lvl="1" indent="-533400" eaLnBrk="1" hangingPunct="1">
              <a:buSzTx/>
              <a:buFont typeface="Wingdings" pitchFamily="2" charset="2"/>
              <a:buChar char="v"/>
            </a:pPr>
            <a:r>
              <a:rPr lang="en-US" sz="2000" dirty="0" smtClean="0">
                <a:latin typeface="Times New Roman" pitchFamily="18" charset="0"/>
                <a:cs typeface="Times New Roman" pitchFamily="18" charset="0"/>
              </a:rPr>
              <a:t>Printout of ladder logic can be printed easily</a:t>
            </a:r>
            <a:endParaRPr lang="en-US" sz="2000" dirty="0" smtClean="0">
              <a:latin typeface="Courier New" pitchFamily="49" charset="0"/>
              <a:cs typeface="Courier New" pitchFamily="49" charset="0"/>
            </a:endParaRPr>
          </a:p>
          <a:p>
            <a:pPr marL="609600" indent="-609600" eaLnBrk="1" hangingPunct="1">
              <a:buFont typeface="Wingdings" pitchFamily="2" charset="2"/>
              <a:buNone/>
            </a:pPr>
            <a:r>
              <a:rPr lang="en-US" sz="2000" dirty="0" smtClean="0">
                <a:latin typeface="Times New Roman" pitchFamily="18" charset="0"/>
                <a:cs typeface="Times New Roman" pitchFamily="18" charset="0"/>
              </a:rPr>
              <a:t> </a:t>
            </a:r>
            <a:endParaRPr lang="en-US" sz="2000" dirty="0" smtClean="0">
              <a:latin typeface="Courier New" pitchFamily="49" charset="0"/>
              <a:cs typeface="Courier New" pitchFamily="49" charset="0"/>
            </a:endParaRPr>
          </a:p>
          <a:p>
            <a:pPr marL="609600" indent="-609600" eaLnBrk="1" hangingPunct="1">
              <a:buSzTx/>
              <a:buFont typeface="+mj-lt"/>
              <a:buAutoNum type="arabicPeriod" startAt="12"/>
            </a:pPr>
            <a:r>
              <a:rPr lang="en-US" sz="2000" dirty="0" smtClean="0">
                <a:latin typeface="Times New Roman" pitchFamily="18" charset="0"/>
                <a:cs typeface="Times New Roman" pitchFamily="18" charset="0"/>
              </a:rPr>
              <a:t>Security</a:t>
            </a:r>
            <a:endParaRPr lang="en-US" sz="2000" dirty="0" smtClean="0">
              <a:latin typeface="Courier New" pitchFamily="49" charset="0"/>
              <a:cs typeface="Courier New" pitchFamily="49" charset="0"/>
            </a:endParaRPr>
          </a:p>
          <a:p>
            <a:pPr marL="990600" lvl="1" indent="-533400" eaLnBrk="1" hangingPunct="1">
              <a:buSzTx/>
              <a:buFont typeface="Wingdings" pitchFamily="2" charset="2"/>
              <a:buChar char="v"/>
            </a:pPr>
            <a:r>
              <a:rPr lang="en-US" sz="2000" dirty="0" smtClean="0">
                <a:latin typeface="Times New Roman" pitchFamily="18" charset="0"/>
                <a:cs typeface="Times New Roman" pitchFamily="18" charset="0"/>
              </a:rPr>
              <a:t>Software lock on a program (Password)</a:t>
            </a:r>
            <a:endParaRPr lang="en-US" sz="2000" dirty="0" smtClean="0">
              <a:latin typeface="Courier New" pitchFamily="49" charset="0"/>
              <a:cs typeface="Courier New" pitchFamily="49" charset="0"/>
            </a:endParaRPr>
          </a:p>
          <a:p>
            <a:pPr marL="609600" indent="-609600" eaLnBrk="1" hangingPunct="1">
              <a:buFont typeface="Wingdings" pitchFamily="2" charset="2"/>
              <a:buNone/>
            </a:pPr>
            <a:r>
              <a:rPr lang="en-US" sz="2000" dirty="0" smtClean="0">
                <a:latin typeface="Times New Roman" pitchFamily="18" charset="0"/>
                <a:cs typeface="Times New Roman" pitchFamily="18" charset="0"/>
              </a:rPr>
              <a:t> </a:t>
            </a:r>
            <a:endParaRPr lang="en-US" sz="2000" dirty="0" smtClean="0">
              <a:latin typeface="Courier New" pitchFamily="49" charset="0"/>
              <a:cs typeface="Courier New" pitchFamily="49" charset="0"/>
            </a:endParaRPr>
          </a:p>
          <a:p>
            <a:pPr marL="609600" indent="-609600" eaLnBrk="1" hangingPunct="1">
              <a:buSzTx/>
              <a:buFont typeface="+mj-lt"/>
              <a:buAutoNum type="arabicPeriod" startAt="13"/>
            </a:pPr>
            <a:r>
              <a:rPr lang="en-US" sz="2000" dirty="0" smtClean="0">
                <a:latin typeface="Times New Roman" pitchFamily="18" charset="0"/>
                <a:cs typeface="Times New Roman" pitchFamily="18" charset="0"/>
              </a:rPr>
              <a:t>Ease of Changes by Programming</a:t>
            </a:r>
            <a:endParaRPr lang="en-US" sz="2000" dirty="0" smtClean="0">
              <a:latin typeface="Courier New" pitchFamily="49" charset="0"/>
              <a:cs typeface="Courier New" pitchFamily="49" charset="0"/>
            </a:endParaRPr>
          </a:p>
          <a:p>
            <a:pPr marL="990600" lvl="1" indent="-533400" eaLnBrk="1" hangingPunct="1">
              <a:buSzTx/>
              <a:buFont typeface="Wingdings" pitchFamily="2" charset="2"/>
              <a:buChar char="v"/>
            </a:pPr>
            <a:r>
              <a:rPr lang="en-US" sz="2000" dirty="0" smtClean="0">
                <a:latin typeface="Times New Roman" pitchFamily="18" charset="0"/>
                <a:cs typeface="Times New Roman" pitchFamily="18" charset="0"/>
              </a:rPr>
              <a:t>Ability to program and reprogram, loading and down loading</a:t>
            </a:r>
            <a:endParaRPr lang="en-US" sz="2000" dirty="0" smtClean="0">
              <a:latin typeface="Courier New" pitchFamily="49" charset="0"/>
              <a:cs typeface="Courier New" pitchFamily="49" charset="0"/>
            </a:endParaRPr>
          </a:p>
          <a:p>
            <a:pPr marL="609600" indent="-609600" eaLnBrk="1" hangingPunct="1">
              <a:buFont typeface="Wingdings" pitchFamily="2" charset="2"/>
              <a:buNone/>
            </a:pPr>
            <a:endParaRPr lang="en-US" sz="2000" dirty="0" smtClean="0"/>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1EF754F1-BDDA-4BE4-8ADB-654292A0AA47}" type="slidenum">
              <a:rPr lang="en-US" sz="1400" smtClean="0"/>
              <a:pPr eaLnBrk="1" hangingPunct="1"/>
              <a:t>7</a:t>
            </a:fld>
            <a:endParaRPr lang="en-US" sz="1400" smtClean="0"/>
          </a:p>
        </p:txBody>
      </p:sp>
    </p:spTree>
    <p:extLst>
      <p:ext uri="{BB962C8B-B14F-4D97-AF65-F5344CB8AC3E}">
        <p14:creationId xmlns:p14="http://schemas.microsoft.com/office/powerpoint/2010/main" val="280295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24CCF91-3F96-4809-B25F-152CB3BD97B6}" type="slidenum">
              <a:rPr lang="en-US" sz="1400" b="1">
                <a:solidFill>
                  <a:srgbClr val="800000"/>
                </a:solidFill>
                <a:latin typeface="Arial" pitchFamily="34" charset="0"/>
              </a:rPr>
              <a:pPr/>
              <a:t>8</a:t>
            </a:fld>
            <a:endParaRPr lang="en-US"/>
          </a:p>
        </p:txBody>
      </p:sp>
      <p:sp>
        <p:nvSpPr>
          <p:cNvPr id="30726" name="Text Box 6"/>
          <p:cNvSpPr txBox="1">
            <a:spLocks noChangeArrowheads="1"/>
          </p:cNvSpPr>
          <p:nvPr/>
        </p:nvSpPr>
        <p:spPr bwMode="auto">
          <a:xfrm>
            <a:off x="2202446" y="55418"/>
            <a:ext cx="473910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Leading Brands Of PLC</a:t>
            </a:r>
            <a:endParaRPr lang="en-US" dirty="0"/>
          </a:p>
        </p:txBody>
      </p:sp>
      <p:sp>
        <p:nvSpPr>
          <p:cNvPr id="30727" name="Text Box 7"/>
          <p:cNvSpPr txBox="1">
            <a:spLocks noChangeArrowheads="1"/>
          </p:cNvSpPr>
          <p:nvPr/>
        </p:nvSpPr>
        <p:spPr bwMode="auto">
          <a:xfrm>
            <a:off x="228600" y="762000"/>
            <a:ext cx="7924409" cy="610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Clr>
                <a:srgbClr val="FFFF00"/>
              </a:buClr>
              <a:buSzPct val="50000"/>
              <a:buFont typeface="Wingdings" pitchFamily="2" charset="2"/>
              <a:buNone/>
            </a:pPr>
            <a:r>
              <a:rPr lang="en-US" sz="2300" u="sng" dirty="0">
                <a:latin typeface="Arial" pitchFamily="34" charset="0"/>
              </a:rPr>
              <a:t>AMERICAN</a:t>
            </a:r>
            <a:r>
              <a:rPr lang="en-US" sz="2300" dirty="0">
                <a:latin typeface="Arial" pitchFamily="34" charset="0"/>
              </a:rPr>
              <a:t>	1.  Allen Bradley</a:t>
            </a:r>
          </a:p>
          <a:p>
            <a:r>
              <a:rPr lang="en-US" sz="2300" dirty="0">
                <a:latin typeface="Arial" pitchFamily="34" charset="0"/>
              </a:rPr>
              <a:t>		2.  Gould </a:t>
            </a:r>
            <a:r>
              <a:rPr lang="en-US" sz="2300" dirty="0" err="1">
                <a:latin typeface="Arial" pitchFamily="34" charset="0"/>
              </a:rPr>
              <a:t>Modicon</a:t>
            </a:r>
            <a:endParaRPr lang="en-US" sz="2300" dirty="0">
              <a:latin typeface="Arial" pitchFamily="34" charset="0"/>
            </a:endParaRPr>
          </a:p>
          <a:p>
            <a:r>
              <a:rPr lang="en-US" sz="2300" dirty="0">
                <a:latin typeface="Arial" pitchFamily="34" charset="0"/>
              </a:rPr>
              <a:t>		3.  Texas Instruments </a:t>
            </a:r>
          </a:p>
          <a:p>
            <a:r>
              <a:rPr lang="en-US" sz="2300" dirty="0">
                <a:latin typeface="Arial" pitchFamily="34" charset="0"/>
              </a:rPr>
              <a:t>		4.  General Electric</a:t>
            </a:r>
          </a:p>
          <a:p>
            <a:r>
              <a:rPr lang="en-US" sz="2300" dirty="0">
                <a:latin typeface="Arial" pitchFamily="34" charset="0"/>
              </a:rPr>
              <a:t>		5.  Westinghouse</a:t>
            </a:r>
          </a:p>
          <a:p>
            <a:r>
              <a:rPr lang="en-US" sz="2300" dirty="0">
                <a:latin typeface="Arial" pitchFamily="34" charset="0"/>
              </a:rPr>
              <a:t>		6.  Cutter Hammer</a:t>
            </a:r>
          </a:p>
          <a:p>
            <a:r>
              <a:rPr lang="en-US" sz="2300" dirty="0">
                <a:latin typeface="Arial" pitchFamily="34" charset="0"/>
              </a:rPr>
              <a:t>		7.  Square D</a:t>
            </a:r>
          </a:p>
          <a:p>
            <a:endParaRPr lang="en-US" sz="2300" dirty="0">
              <a:latin typeface="Arial" pitchFamily="34" charset="0"/>
            </a:endParaRPr>
          </a:p>
          <a:p>
            <a:r>
              <a:rPr lang="en-US" sz="2300" u="sng" dirty="0">
                <a:latin typeface="Arial" pitchFamily="34" charset="0"/>
              </a:rPr>
              <a:t>EUROPEAN</a:t>
            </a:r>
            <a:r>
              <a:rPr lang="en-US" sz="2300" dirty="0">
                <a:latin typeface="Arial" pitchFamily="34" charset="0"/>
              </a:rPr>
              <a:t>	1.  Siemens</a:t>
            </a:r>
          </a:p>
          <a:p>
            <a:r>
              <a:rPr lang="en-US" sz="2300" dirty="0">
                <a:latin typeface="Arial" pitchFamily="34" charset="0"/>
              </a:rPr>
              <a:t>		2.  </a:t>
            </a:r>
            <a:r>
              <a:rPr lang="en-US" sz="2300" dirty="0" err="1">
                <a:latin typeface="Arial" pitchFamily="34" charset="0"/>
              </a:rPr>
              <a:t>Klockner</a:t>
            </a:r>
            <a:r>
              <a:rPr lang="en-US" sz="2300" dirty="0">
                <a:latin typeface="Arial" pitchFamily="34" charset="0"/>
              </a:rPr>
              <a:t> &amp; </a:t>
            </a:r>
            <a:r>
              <a:rPr lang="en-US" sz="2300" dirty="0" err="1">
                <a:latin typeface="Arial" pitchFamily="34" charset="0"/>
              </a:rPr>
              <a:t>Mouller</a:t>
            </a:r>
            <a:endParaRPr lang="en-US" sz="2300" dirty="0">
              <a:latin typeface="Arial" pitchFamily="34" charset="0"/>
            </a:endParaRPr>
          </a:p>
          <a:p>
            <a:r>
              <a:rPr lang="en-US" sz="2300" dirty="0">
                <a:latin typeface="Arial" pitchFamily="34" charset="0"/>
              </a:rPr>
              <a:t>		3.  </a:t>
            </a:r>
            <a:r>
              <a:rPr lang="en-US" sz="2300" dirty="0" err="1">
                <a:latin typeface="Arial" pitchFamily="34" charset="0"/>
              </a:rPr>
              <a:t>Festo</a:t>
            </a:r>
            <a:r>
              <a:rPr lang="en-US" sz="2300" dirty="0">
                <a:latin typeface="Arial" pitchFamily="34" charset="0"/>
              </a:rPr>
              <a:t>   </a:t>
            </a:r>
          </a:p>
          <a:p>
            <a:r>
              <a:rPr lang="en-US" sz="2300" dirty="0">
                <a:latin typeface="Arial" pitchFamily="34" charset="0"/>
              </a:rPr>
              <a:t>		4.  </a:t>
            </a:r>
            <a:r>
              <a:rPr lang="en-US" sz="2300" dirty="0" err="1" smtClean="0">
                <a:latin typeface="Arial" pitchFamily="34" charset="0"/>
              </a:rPr>
              <a:t>Telemechanique</a:t>
            </a:r>
            <a:endParaRPr lang="en-US" sz="2300" dirty="0" smtClean="0">
              <a:latin typeface="Arial" pitchFamily="34" charset="0"/>
            </a:endParaRPr>
          </a:p>
          <a:p>
            <a:endParaRPr lang="en-US" sz="2300" dirty="0">
              <a:latin typeface="Arial" pitchFamily="34" charset="0"/>
            </a:endParaRPr>
          </a:p>
          <a:p>
            <a:pPr>
              <a:buClr>
                <a:srgbClr val="FFFF00"/>
              </a:buClr>
              <a:buSzPct val="50000"/>
              <a:buFont typeface="Wingdings" pitchFamily="2" charset="2"/>
              <a:buNone/>
            </a:pPr>
            <a:r>
              <a:rPr lang="en-US" sz="2300" u="sng" dirty="0">
                <a:latin typeface="Arial" pitchFamily="34" charset="0"/>
              </a:rPr>
              <a:t>JAPANESE</a:t>
            </a:r>
            <a:r>
              <a:rPr lang="en-US" sz="2300" dirty="0">
                <a:latin typeface="Arial" pitchFamily="34" charset="0"/>
              </a:rPr>
              <a:t>	1.  Toshiba</a:t>
            </a:r>
          </a:p>
          <a:p>
            <a:r>
              <a:rPr lang="en-US" sz="2300" dirty="0">
                <a:latin typeface="Arial" pitchFamily="34" charset="0"/>
              </a:rPr>
              <a:t>		2.  Omron</a:t>
            </a:r>
          </a:p>
          <a:p>
            <a:r>
              <a:rPr lang="en-US" sz="2300" dirty="0">
                <a:latin typeface="Arial" pitchFamily="34" charset="0"/>
              </a:rPr>
              <a:t>		3.  Fanuc</a:t>
            </a:r>
          </a:p>
          <a:p>
            <a:r>
              <a:rPr lang="en-US" sz="2300" dirty="0">
                <a:latin typeface="Arial" pitchFamily="34" charset="0"/>
              </a:rPr>
              <a:t>		4.  </a:t>
            </a:r>
            <a:r>
              <a:rPr lang="en-US" sz="2300" dirty="0" smtClean="0">
                <a:latin typeface="Arial" pitchFamily="34" charset="0"/>
              </a:rPr>
              <a:t>Mitsubishi</a:t>
            </a:r>
            <a:endParaRPr lang="en-US" sz="2300" dirty="0">
              <a:latin typeface="Arial" pitchFamily="34" charset="0"/>
            </a:endParaRPr>
          </a:p>
        </p:txBody>
      </p:sp>
    </p:spTree>
    <p:extLst>
      <p:ext uri="{BB962C8B-B14F-4D97-AF65-F5344CB8AC3E}">
        <p14:creationId xmlns:p14="http://schemas.microsoft.com/office/powerpoint/2010/main" val="283606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6">
                                            <p:txEl>
                                              <p:pRg st="0" end="0"/>
                                            </p:txEl>
                                          </p:spTgt>
                                        </p:tgtEl>
                                        <p:attrNameLst>
                                          <p:attrName>style.visibility</p:attrName>
                                        </p:attrNameLst>
                                      </p:cBhvr>
                                      <p:to>
                                        <p:strVal val="visible"/>
                                      </p:to>
                                    </p:set>
                                    <p:animEffect transition="in" filter="dissolve">
                                      <p:cBhvr>
                                        <p:cTn id="7" dur="500"/>
                                        <p:tgtEl>
                                          <p:spTgt spid="307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27">
                                            <p:txEl>
                                              <p:pRg st="0" end="0"/>
                                            </p:txEl>
                                          </p:spTgt>
                                        </p:tgtEl>
                                        <p:attrNameLst>
                                          <p:attrName>style.visibility</p:attrName>
                                        </p:attrNameLst>
                                      </p:cBhvr>
                                      <p:to>
                                        <p:strVal val="visible"/>
                                      </p:to>
                                    </p:set>
                                    <p:animEffect transition="in" filter="dissolve">
                                      <p:cBhvr>
                                        <p:cTn id="12" dur="500"/>
                                        <p:tgtEl>
                                          <p:spTgt spid="307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27">
                                            <p:txEl>
                                              <p:pRg st="1" end="1"/>
                                            </p:txEl>
                                          </p:spTgt>
                                        </p:tgtEl>
                                        <p:attrNameLst>
                                          <p:attrName>style.visibility</p:attrName>
                                        </p:attrNameLst>
                                      </p:cBhvr>
                                      <p:to>
                                        <p:strVal val="visible"/>
                                      </p:to>
                                    </p:set>
                                    <p:animEffect transition="in" filter="dissolve">
                                      <p:cBhvr>
                                        <p:cTn id="17" dur="500"/>
                                        <p:tgtEl>
                                          <p:spTgt spid="307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27">
                                            <p:txEl>
                                              <p:pRg st="2" end="2"/>
                                            </p:txEl>
                                          </p:spTgt>
                                        </p:tgtEl>
                                        <p:attrNameLst>
                                          <p:attrName>style.visibility</p:attrName>
                                        </p:attrNameLst>
                                      </p:cBhvr>
                                      <p:to>
                                        <p:strVal val="visible"/>
                                      </p:to>
                                    </p:set>
                                    <p:animEffect transition="in" filter="dissolve">
                                      <p:cBhvr>
                                        <p:cTn id="22" dur="500"/>
                                        <p:tgtEl>
                                          <p:spTgt spid="3072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0727">
                                            <p:txEl>
                                              <p:pRg st="3" end="3"/>
                                            </p:txEl>
                                          </p:spTgt>
                                        </p:tgtEl>
                                        <p:attrNameLst>
                                          <p:attrName>style.visibility</p:attrName>
                                        </p:attrNameLst>
                                      </p:cBhvr>
                                      <p:to>
                                        <p:strVal val="visible"/>
                                      </p:to>
                                    </p:set>
                                    <p:animEffect transition="in" filter="dissolve">
                                      <p:cBhvr>
                                        <p:cTn id="27" dur="500"/>
                                        <p:tgtEl>
                                          <p:spTgt spid="3072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0727">
                                            <p:txEl>
                                              <p:pRg st="4" end="4"/>
                                            </p:txEl>
                                          </p:spTgt>
                                        </p:tgtEl>
                                        <p:attrNameLst>
                                          <p:attrName>style.visibility</p:attrName>
                                        </p:attrNameLst>
                                      </p:cBhvr>
                                      <p:to>
                                        <p:strVal val="visible"/>
                                      </p:to>
                                    </p:set>
                                    <p:animEffect transition="in" filter="dissolve">
                                      <p:cBhvr>
                                        <p:cTn id="32" dur="500"/>
                                        <p:tgtEl>
                                          <p:spTgt spid="3072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0727">
                                            <p:txEl>
                                              <p:pRg st="5" end="5"/>
                                            </p:txEl>
                                          </p:spTgt>
                                        </p:tgtEl>
                                        <p:attrNameLst>
                                          <p:attrName>style.visibility</p:attrName>
                                        </p:attrNameLst>
                                      </p:cBhvr>
                                      <p:to>
                                        <p:strVal val="visible"/>
                                      </p:to>
                                    </p:set>
                                    <p:animEffect transition="in" filter="dissolve">
                                      <p:cBhvr>
                                        <p:cTn id="37" dur="500"/>
                                        <p:tgtEl>
                                          <p:spTgt spid="3072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0727">
                                            <p:txEl>
                                              <p:pRg st="6" end="6"/>
                                            </p:txEl>
                                          </p:spTgt>
                                        </p:tgtEl>
                                        <p:attrNameLst>
                                          <p:attrName>style.visibility</p:attrName>
                                        </p:attrNameLst>
                                      </p:cBhvr>
                                      <p:to>
                                        <p:strVal val="visible"/>
                                      </p:to>
                                    </p:set>
                                    <p:animEffect transition="in" filter="dissolve">
                                      <p:cBhvr>
                                        <p:cTn id="42" dur="500"/>
                                        <p:tgtEl>
                                          <p:spTgt spid="3072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0727">
                                            <p:txEl>
                                              <p:pRg st="8" end="8"/>
                                            </p:txEl>
                                          </p:spTgt>
                                        </p:tgtEl>
                                        <p:attrNameLst>
                                          <p:attrName>style.visibility</p:attrName>
                                        </p:attrNameLst>
                                      </p:cBhvr>
                                      <p:to>
                                        <p:strVal val="visible"/>
                                      </p:to>
                                    </p:set>
                                    <p:animEffect transition="in" filter="dissolve">
                                      <p:cBhvr>
                                        <p:cTn id="47" dur="500"/>
                                        <p:tgtEl>
                                          <p:spTgt spid="30727">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0727">
                                            <p:txEl>
                                              <p:pRg st="9" end="9"/>
                                            </p:txEl>
                                          </p:spTgt>
                                        </p:tgtEl>
                                        <p:attrNameLst>
                                          <p:attrName>style.visibility</p:attrName>
                                        </p:attrNameLst>
                                      </p:cBhvr>
                                      <p:to>
                                        <p:strVal val="visible"/>
                                      </p:to>
                                    </p:set>
                                    <p:animEffect transition="in" filter="dissolve">
                                      <p:cBhvr>
                                        <p:cTn id="52" dur="500"/>
                                        <p:tgtEl>
                                          <p:spTgt spid="30727">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0727">
                                            <p:txEl>
                                              <p:pRg st="10" end="10"/>
                                            </p:txEl>
                                          </p:spTgt>
                                        </p:tgtEl>
                                        <p:attrNameLst>
                                          <p:attrName>style.visibility</p:attrName>
                                        </p:attrNameLst>
                                      </p:cBhvr>
                                      <p:to>
                                        <p:strVal val="visible"/>
                                      </p:to>
                                    </p:set>
                                    <p:animEffect transition="in" filter="dissolve">
                                      <p:cBhvr>
                                        <p:cTn id="57" dur="500"/>
                                        <p:tgtEl>
                                          <p:spTgt spid="30727">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0727">
                                            <p:txEl>
                                              <p:pRg st="11" end="11"/>
                                            </p:txEl>
                                          </p:spTgt>
                                        </p:tgtEl>
                                        <p:attrNameLst>
                                          <p:attrName>style.visibility</p:attrName>
                                        </p:attrNameLst>
                                      </p:cBhvr>
                                      <p:to>
                                        <p:strVal val="visible"/>
                                      </p:to>
                                    </p:set>
                                    <p:animEffect transition="in" filter="dissolve">
                                      <p:cBhvr>
                                        <p:cTn id="62" dur="500"/>
                                        <p:tgtEl>
                                          <p:spTgt spid="3072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0727">
                                            <p:txEl>
                                              <p:pRg st="13" end="13"/>
                                            </p:txEl>
                                          </p:spTgt>
                                        </p:tgtEl>
                                        <p:attrNameLst>
                                          <p:attrName>style.visibility</p:attrName>
                                        </p:attrNameLst>
                                      </p:cBhvr>
                                      <p:to>
                                        <p:strVal val="visible"/>
                                      </p:to>
                                    </p:set>
                                    <p:animEffect transition="in" filter="dissolve">
                                      <p:cBhvr>
                                        <p:cTn id="67" dur="500"/>
                                        <p:tgtEl>
                                          <p:spTgt spid="30727">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0727">
                                            <p:txEl>
                                              <p:pRg st="14" end="14"/>
                                            </p:txEl>
                                          </p:spTgt>
                                        </p:tgtEl>
                                        <p:attrNameLst>
                                          <p:attrName>style.visibility</p:attrName>
                                        </p:attrNameLst>
                                      </p:cBhvr>
                                      <p:to>
                                        <p:strVal val="visible"/>
                                      </p:to>
                                    </p:set>
                                    <p:animEffect transition="in" filter="dissolve">
                                      <p:cBhvr>
                                        <p:cTn id="72" dur="500"/>
                                        <p:tgtEl>
                                          <p:spTgt spid="30727">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0727">
                                            <p:txEl>
                                              <p:pRg st="15" end="15"/>
                                            </p:txEl>
                                          </p:spTgt>
                                        </p:tgtEl>
                                        <p:attrNameLst>
                                          <p:attrName>style.visibility</p:attrName>
                                        </p:attrNameLst>
                                      </p:cBhvr>
                                      <p:to>
                                        <p:strVal val="visible"/>
                                      </p:to>
                                    </p:set>
                                    <p:animEffect transition="in" filter="dissolve">
                                      <p:cBhvr>
                                        <p:cTn id="77" dur="500"/>
                                        <p:tgtEl>
                                          <p:spTgt spid="30727">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0727">
                                            <p:txEl>
                                              <p:pRg st="16" end="16"/>
                                            </p:txEl>
                                          </p:spTgt>
                                        </p:tgtEl>
                                        <p:attrNameLst>
                                          <p:attrName>style.visibility</p:attrName>
                                        </p:attrNameLst>
                                      </p:cBhvr>
                                      <p:to>
                                        <p:strVal val="visible"/>
                                      </p:to>
                                    </p:set>
                                    <p:animEffect transition="in" filter="dissolve">
                                      <p:cBhvr>
                                        <p:cTn id="82" dur="500"/>
                                        <p:tgtEl>
                                          <p:spTgt spid="3072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build="p" autoUpdateAnimBg="0"/>
      <p:bldP spid="3072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8381756" y="64008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CA4C0A3-41D3-48C6-B80C-FD466C89F161}" type="slidenum">
              <a:rPr lang="en-US" sz="1400" b="1">
                <a:solidFill>
                  <a:srgbClr val="800000"/>
                </a:solidFill>
                <a:latin typeface="Arial" pitchFamily="34" charset="0"/>
              </a:rPr>
              <a:pPr/>
              <a:t>9</a:t>
            </a:fld>
            <a:endParaRPr lang="en-US"/>
          </a:p>
        </p:txBody>
      </p:sp>
      <p:sp>
        <p:nvSpPr>
          <p:cNvPr id="34822" name="Text Box 6"/>
          <p:cNvSpPr txBox="1">
            <a:spLocks noChangeArrowheads="1"/>
          </p:cNvSpPr>
          <p:nvPr/>
        </p:nvSpPr>
        <p:spPr bwMode="auto">
          <a:xfrm>
            <a:off x="2057400" y="182562"/>
            <a:ext cx="41293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Arial" pitchFamily="34" charset="0"/>
              </a:rPr>
              <a:t>Areas of Application</a:t>
            </a:r>
            <a:endParaRPr lang="en-US" dirty="0"/>
          </a:p>
        </p:txBody>
      </p:sp>
      <p:sp>
        <p:nvSpPr>
          <p:cNvPr id="34823" name="Text Box 7"/>
          <p:cNvSpPr txBox="1">
            <a:spLocks noChangeArrowheads="1"/>
          </p:cNvSpPr>
          <p:nvPr/>
        </p:nvSpPr>
        <p:spPr bwMode="auto">
          <a:xfrm>
            <a:off x="762245" y="1600201"/>
            <a:ext cx="746706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SzPct val="50000"/>
              <a:buFont typeface="Wingdings" pitchFamily="2" charset="2"/>
              <a:buChar char="¥"/>
            </a:pPr>
            <a:r>
              <a:rPr lang="en-US" dirty="0">
                <a:latin typeface="Arial" pitchFamily="34" charset="0"/>
              </a:rPr>
              <a:t> Manufacturing / Machining</a:t>
            </a:r>
          </a:p>
          <a:p>
            <a:pPr>
              <a:buSzPct val="50000"/>
              <a:buFont typeface="Wingdings" pitchFamily="2" charset="2"/>
              <a:buChar char="¥"/>
            </a:pPr>
            <a:endParaRPr lang="en-US" dirty="0">
              <a:latin typeface="Arial" pitchFamily="34" charset="0"/>
            </a:endParaRPr>
          </a:p>
          <a:p>
            <a:pPr>
              <a:buSzPct val="50000"/>
              <a:buFont typeface="Wingdings" pitchFamily="2" charset="2"/>
              <a:buChar char="¥"/>
            </a:pPr>
            <a:r>
              <a:rPr lang="en-US" dirty="0">
                <a:latin typeface="Arial" pitchFamily="34" charset="0"/>
              </a:rPr>
              <a:t> Food / Beverage</a:t>
            </a:r>
          </a:p>
          <a:p>
            <a:pPr>
              <a:buSzPct val="50000"/>
              <a:buFont typeface="Wingdings" pitchFamily="2" charset="2"/>
              <a:buChar char="¥"/>
            </a:pPr>
            <a:endParaRPr lang="en-US" dirty="0">
              <a:latin typeface="Arial" pitchFamily="34" charset="0"/>
            </a:endParaRPr>
          </a:p>
          <a:p>
            <a:pPr>
              <a:buSzPct val="50000"/>
              <a:buFont typeface="Wingdings" pitchFamily="2" charset="2"/>
              <a:buChar char="¥"/>
            </a:pPr>
            <a:r>
              <a:rPr lang="en-US" dirty="0">
                <a:latin typeface="Arial" pitchFamily="34" charset="0"/>
              </a:rPr>
              <a:t> Metals</a:t>
            </a:r>
          </a:p>
          <a:p>
            <a:pPr>
              <a:buSzPct val="50000"/>
              <a:buFont typeface="Wingdings" pitchFamily="2" charset="2"/>
              <a:buChar char="¥"/>
            </a:pPr>
            <a:endParaRPr lang="en-US" dirty="0">
              <a:latin typeface="Arial" pitchFamily="34" charset="0"/>
            </a:endParaRPr>
          </a:p>
          <a:p>
            <a:pPr>
              <a:buSzPct val="50000"/>
              <a:buFont typeface="Wingdings" pitchFamily="2" charset="2"/>
              <a:buChar char="¥"/>
            </a:pPr>
            <a:r>
              <a:rPr lang="en-US" dirty="0">
                <a:latin typeface="Arial" pitchFamily="34" charset="0"/>
              </a:rPr>
              <a:t> Power</a:t>
            </a:r>
          </a:p>
          <a:p>
            <a:pPr>
              <a:buSzPct val="50000"/>
              <a:buFont typeface="Wingdings" pitchFamily="2" charset="2"/>
              <a:buChar char="¥"/>
            </a:pPr>
            <a:endParaRPr lang="en-US" dirty="0">
              <a:latin typeface="Arial" pitchFamily="34" charset="0"/>
            </a:endParaRPr>
          </a:p>
          <a:p>
            <a:pPr>
              <a:buSzPct val="50000"/>
              <a:buFont typeface="Wingdings" pitchFamily="2" charset="2"/>
              <a:buChar char="¥"/>
            </a:pPr>
            <a:r>
              <a:rPr lang="en-US" dirty="0">
                <a:latin typeface="Arial" pitchFamily="34" charset="0"/>
              </a:rPr>
              <a:t> Mining</a:t>
            </a:r>
          </a:p>
          <a:p>
            <a:pPr>
              <a:buSzPct val="50000"/>
              <a:buFont typeface="Wingdings" pitchFamily="2" charset="2"/>
              <a:buChar char="¥"/>
            </a:pPr>
            <a:endParaRPr lang="en-US" dirty="0">
              <a:latin typeface="Arial" pitchFamily="34" charset="0"/>
            </a:endParaRPr>
          </a:p>
          <a:p>
            <a:pPr>
              <a:buSzPct val="50000"/>
              <a:buFont typeface="Wingdings" pitchFamily="2" charset="2"/>
              <a:buChar char="¥"/>
            </a:pPr>
            <a:r>
              <a:rPr lang="en-US" dirty="0">
                <a:latin typeface="Arial" pitchFamily="34" charset="0"/>
              </a:rPr>
              <a:t> Petrochemical / Chemical</a:t>
            </a:r>
          </a:p>
          <a:p>
            <a:pPr lvl="2">
              <a:buFont typeface="Symbol" pitchFamily="18" charset="2"/>
              <a:buNone/>
            </a:pPr>
            <a:r>
              <a:rPr lang="en-US" dirty="0">
                <a:latin typeface="Arial" pitchFamily="34" charset="0"/>
              </a:rPr>
              <a:t> </a:t>
            </a:r>
          </a:p>
        </p:txBody>
      </p:sp>
    </p:spTree>
    <p:extLst>
      <p:ext uri="{BB962C8B-B14F-4D97-AF65-F5344CB8AC3E}">
        <p14:creationId xmlns:p14="http://schemas.microsoft.com/office/powerpoint/2010/main" val="3705449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22">
                                            <p:txEl>
                                              <p:pRg st="0" end="0"/>
                                            </p:txEl>
                                          </p:spTgt>
                                        </p:tgtEl>
                                        <p:attrNameLst>
                                          <p:attrName>style.visibility</p:attrName>
                                        </p:attrNameLst>
                                      </p:cBhvr>
                                      <p:to>
                                        <p:strVal val="visible"/>
                                      </p:to>
                                    </p:set>
                                    <p:animEffect transition="in" filter="dissolve">
                                      <p:cBhvr>
                                        <p:cTn id="7" dur="500"/>
                                        <p:tgtEl>
                                          <p:spTgt spid="348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23">
                                            <p:txEl>
                                              <p:pRg st="0" end="0"/>
                                            </p:txEl>
                                          </p:spTgt>
                                        </p:tgtEl>
                                        <p:attrNameLst>
                                          <p:attrName>style.visibility</p:attrName>
                                        </p:attrNameLst>
                                      </p:cBhvr>
                                      <p:to>
                                        <p:strVal val="visible"/>
                                      </p:to>
                                    </p:set>
                                    <p:animEffect transition="in" filter="dissolve">
                                      <p:cBhvr>
                                        <p:cTn id="12" dur="500"/>
                                        <p:tgtEl>
                                          <p:spTgt spid="348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4823">
                                            <p:txEl>
                                              <p:pRg st="2" end="2"/>
                                            </p:txEl>
                                          </p:spTgt>
                                        </p:tgtEl>
                                        <p:attrNameLst>
                                          <p:attrName>style.visibility</p:attrName>
                                        </p:attrNameLst>
                                      </p:cBhvr>
                                      <p:to>
                                        <p:strVal val="visible"/>
                                      </p:to>
                                    </p:set>
                                    <p:animEffect transition="in" filter="dissolve">
                                      <p:cBhvr>
                                        <p:cTn id="17" dur="500"/>
                                        <p:tgtEl>
                                          <p:spTgt spid="348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4823">
                                            <p:txEl>
                                              <p:pRg st="4" end="4"/>
                                            </p:txEl>
                                          </p:spTgt>
                                        </p:tgtEl>
                                        <p:attrNameLst>
                                          <p:attrName>style.visibility</p:attrName>
                                        </p:attrNameLst>
                                      </p:cBhvr>
                                      <p:to>
                                        <p:strVal val="visible"/>
                                      </p:to>
                                    </p:set>
                                    <p:animEffect transition="in" filter="dissolve">
                                      <p:cBhvr>
                                        <p:cTn id="22" dur="500"/>
                                        <p:tgtEl>
                                          <p:spTgt spid="3482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4823">
                                            <p:txEl>
                                              <p:pRg st="6" end="6"/>
                                            </p:txEl>
                                          </p:spTgt>
                                        </p:tgtEl>
                                        <p:attrNameLst>
                                          <p:attrName>style.visibility</p:attrName>
                                        </p:attrNameLst>
                                      </p:cBhvr>
                                      <p:to>
                                        <p:strVal val="visible"/>
                                      </p:to>
                                    </p:set>
                                    <p:animEffect transition="in" filter="dissolve">
                                      <p:cBhvr>
                                        <p:cTn id="27" dur="500"/>
                                        <p:tgtEl>
                                          <p:spTgt spid="3482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4823">
                                            <p:txEl>
                                              <p:pRg st="8" end="8"/>
                                            </p:txEl>
                                          </p:spTgt>
                                        </p:tgtEl>
                                        <p:attrNameLst>
                                          <p:attrName>style.visibility</p:attrName>
                                        </p:attrNameLst>
                                      </p:cBhvr>
                                      <p:to>
                                        <p:strVal val="visible"/>
                                      </p:to>
                                    </p:set>
                                    <p:animEffect transition="in" filter="dissolve">
                                      <p:cBhvr>
                                        <p:cTn id="32" dur="500"/>
                                        <p:tgtEl>
                                          <p:spTgt spid="34823">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4823">
                                            <p:txEl>
                                              <p:pRg st="10" end="10"/>
                                            </p:txEl>
                                          </p:spTgt>
                                        </p:tgtEl>
                                        <p:attrNameLst>
                                          <p:attrName>style.visibility</p:attrName>
                                        </p:attrNameLst>
                                      </p:cBhvr>
                                      <p:to>
                                        <p:strVal val="visible"/>
                                      </p:to>
                                    </p:set>
                                    <p:animEffect transition="in" filter="dissolve">
                                      <p:cBhvr>
                                        <p:cTn id="37" dur="500"/>
                                        <p:tgtEl>
                                          <p:spTgt spid="34823">
                                            <p:txEl>
                                              <p:pRg st="10" end="10"/>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4823">
                                            <p:txEl>
                                              <p:pRg st="11" end="11"/>
                                            </p:txEl>
                                          </p:spTgt>
                                        </p:tgtEl>
                                        <p:attrNameLst>
                                          <p:attrName>style.visibility</p:attrName>
                                        </p:attrNameLst>
                                      </p:cBhvr>
                                      <p:to>
                                        <p:strVal val="visible"/>
                                      </p:to>
                                    </p:set>
                                    <p:animEffect transition="in" filter="dissolve">
                                      <p:cBhvr>
                                        <p:cTn id="40" dur="500"/>
                                        <p:tgtEl>
                                          <p:spTgt spid="348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build="p" autoUpdateAnimBg="0"/>
      <p:bldP spid="34823"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TotalTime>
  <Words>2745</Words>
  <Application>Microsoft Office PowerPoint</Application>
  <PresentationFormat>On-screen Show (4:3)</PresentationFormat>
  <Paragraphs>572</Paragraphs>
  <Slides>64</Slides>
  <Notes>10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Industrial Electronics</vt:lpstr>
      <vt:lpstr>PowerPoint Presentation</vt:lpstr>
      <vt:lpstr>Definition of PLC </vt:lpstr>
      <vt:lpstr>PLC’s Are...</vt:lpstr>
      <vt:lpstr>Advantages of PLC</vt:lpstr>
      <vt:lpstr>Advantages of PLC</vt:lpstr>
      <vt:lpstr>Advantages of PLC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PLC’s Use Ladder Logic</vt:lpstr>
      <vt:lpstr>PLC INSTRUCTIONS</vt:lpstr>
      <vt:lpstr>RELAY</vt:lpstr>
      <vt:lpstr>PowerPoint Presentation</vt:lpstr>
      <vt:lpstr>PowerPoint Presentation</vt:lpstr>
      <vt:lpstr>Simple Relay Circuit</vt:lpstr>
      <vt:lpstr>Circuit representation in Ladder Logic</vt:lpstr>
      <vt:lpstr>PowerPoint Presentation</vt:lpstr>
      <vt:lpstr>PowerPoint Presentation</vt:lpstr>
      <vt:lpstr>PowerPoint Presentation</vt:lpstr>
      <vt:lpstr>PowerPoint Presentation</vt:lpstr>
      <vt:lpstr>Multi Input/Output Rungs</vt:lpstr>
      <vt:lpstr>TIMERS AND COUNTERS</vt:lpstr>
      <vt:lpstr>Programming a PLC</vt:lpstr>
      <vt:lpstr>Ladder Logic for Tank</vt:lpstr>
      <vt:lpstr>Logic for Ladder Solution</vt:lpstr>
      <vt:lpstr>How does it work?</vt:lpstr>
      <vt:lpstr>PowerPoint Presentation</vt:lpstr>
      <vt:lpstr>End of Lecture-5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Electronics</dc:title>
  <dc:creator>DR. Imtiaz</dc:creator>
  <cp:lastModifiedBy>Administrator</cp:lastModifiedBy>
  <cp:revision>65</cp:revision>
  <dcterms:created xsi:type="dcterms:W3CDTF">2014-12-10T13:16:47Z</dcterms:created>
  <dcterms:modified xsi:type="dcterms:W3CDTF">2014-12-11T06:12:42Z</dcterms:modified>
</cp:coreProperties>
</file>