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63" r:id="rId2"/>
    <p:sldId id="346" r:id="rId3"/>
    <p:sldId id="334" r:id="rId4"/>
    <p:sldId id="279" r:id="rId5"/>
    <p:sldId id="280" r:id="rId6"/>
    <p:sldId id="339" r:id="rId7"/>
    <p:sldId id="347" r:id="rId8"/>
    <p:sldId id="340" r:id="rId9"/>
    <p:sldId id="341" r:id="rId10"/>
    <p:sldId id="342" r:id="rId11"/>
    <p:sldId id="349" r:id="rId12"/>
    <p:sldId id="348" r:id="rId13"/>
    <p:sldId id="344" r:id="rId14"/>
    <p:sldId id="345" r:id="rId15"/>
    <p:sldId id="281" r:id="rId16"/>
    <p:sldId id="282" r:id="rId17"/>
    <p:sldId id="283" r:id="rId18"/>
    <p:sldId id="284" r:id="rId19"/>
    <p:sldId id="285" r:id="rId20"/>
    <p:sldId id="357" r:id="rId21"/>
    <p:sldId id="350" r:id="rId22"/>
    <p:sldId id="351" r:id="rId23"/>
    <p:sldId id="352" r:id="rId24"/>
    <p:sldId id="353" r:id="rId25"/>
    <p:sldId id="354" r:id="rId26"/>
    <p:sldId id="355" r:id="rId27"/>
    <p:sldId id="356" r:id="rId28"/>
    <p:sldId id="286" r:id="rId29"/>
    <p:sldId id="287" r:id="rId30"/>
    <p:sldId id="288" r:id="rId31"/>
    <p:sldId id="289" r:id="rId32"/>
    <p:sldId id="290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315" r:id="rId54"/>
    <p:sldId id="316" r:id="rId55"/>
    <p:sldId id="317" r:id="rId56"/>
    <p:sldId id="318" r:id="rId57"/>
    <p:sldId id="319" r:id="rId58"/>
    <p:sldId id="320" r:id="rId59"/>
    <p:sldId id="321" r:id="rId60"/>
    <p:sldId id="322" r:id="rId61"/>
    <p:sldId id="323" r:id="rId62"/>
    <p:sldId id="324" r:id="rId63"/>
    <p:sldId id="325" r:id="rId64"/>
    <p:sldId id="326" r:id="rId65"/>
    <p:sldId id="265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image" Target="../media/image4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B0F1E5-D7AA-4055-8BE1-4D0F5463EA8C}" type="doc">
      <dgm:prSet loTypeId="urn:microsoft.com/office/officeart/2005/8/layout/hList7#1" loCatId="list" qsTypeId="urn:microsoft.com/office/officeart/2005/8/quickstyle/3d1" qsCatId="3D" csTypeId="urn:microsoft.com/office/officeart/2005/8/colors/colorful5" csCatId="colorful" phldr="1"/>
      <dgm:spPr/>
    </dgm:pt>
    <dgm:pt modelId="{F6D3E502-8067-4CFC-89AE-0D2E379013EF}">
      <dgm:prSet phldrT="[Text]" custT="1"/>
      <dgm:spPr/>
      <dgm:t>
        <a:bodyPr/>
        <a:lstStyle/>
        <a:p>
          <a:pPr algn="ctr"/>
          <a:r>
            <a:rPr lang="en-GB" sz="2400" dirty="0" smtClean="0"/>
            <a:t>Introduction</a:t>
          </a:r>
          <a:endParaRPr lang="en-GB" sz="2400" dirty="0"/>
        </a:p>
      </dgm:t>
    </dgm:pt>
    <dgm:pt modelId="{BF8C99F8-F342-4515-BFA8-1482D6E0B141}" type="parTrans" cxnId="{5F7526D2-0D34-454E-B97A-0F636B60A1AA}">
      <dgm:prSet/>
      <dgm:spPr/>
      <dgm:t>
        <a:bodyPr/>
        <a:lstStyle/>
        <a:p>
          <a:endParaRPr lang="en-GB"/>
        </a:p>
      </dgm:t>
    </dgm:pt>
    <dgm:pt modelId="{614E9058-FA30-4F45-9A02-0AAA1FCAAF62}" type="sibTrans" cxnId="{5F7526D2-0D34-454E-B97A-0F636B60A1AA}">
      <dgm:prSet/>
      <dgm:spPr/>
      <dgm:t>
        <a:bodyPr/>
        <a:lstStyle/>
        <a:p>
          <a:endParaRPr lang="en-GB"/>
        </a:p>
      </dgm:t>
    </dgm:pt>
    <dgm:pt modelId="{B4368A69-7E3D-4D46-8FC6-18D0B71CAF98}">
      <dgm:prSet phldrT="[Text]" custT="1"/>
      <dgm:spPr/>
      <dgm:t>
        <a:bodyPr/>
        <a:lstStyle/>
        <a:p>
          <a:pPr algn="l"/>
          <a:r>
            <a:rPr lang="en-GB" sz="1500" dirty="0" smtClean="0"/>
            <a:t>Binary Numbers</a:t>
          </a:r>
          <a:endParaRPr lang="en-GB" sz="1500" dirty="0"/>
        </a:p>
      </dgm:t>
    </dgm:pt>
    <dgm:pt modelId="{ABB45032-2D4E-41A0-AA29-566E23B69C20}" type="parTrans" cxnId="{DF668A96-5929-4C8E-8FFB-74EA4F639D4A}">
      <dgm:prSet/>
      <dgm:spPr/>
      <dgm:t>
        <a:bodyPr/>
        <a:lstStyle/>
        <a:p>
          <a:endParaRPr lang="en-GB"/>
        </a:p>
      </dgm:t>
    </dgm:pt>
    <dgm:pt modelId="{28B77C52-5DD1-4F55-B298-A0DC3054BC2B}" type="sibTrans" cxnId="{DF668A96-5929-4C8E-8FFB-74EA4F639D4A}">
      <dgm:prSet/>
      <dgm:spPr/>
      <dgm:t>
        <a:bodyPr/>
        <a:lstStyle/>
        <a:p>
          <a:endParaRPr lang="en-GB"/>
        </a:p>
      </dgm:t>
    </dgm:pt>
    <dgm:pt modelId="{C4D77D43-ABB4-4E6F-BEE7-3E179AEADB50}">
      <dgm:prSet phldrT="[Text]" custT="1"/>
      <dgm:spPr/>
      <dgm:t>
        <a:bodyPr/>
        <a:lstStyle/>
        <a:p>
          <a:pPr algn="ctr"/>
          <a:r>
            <a:rPr lang="en-GB" sz="2400" dirty="0" smtClean="0"/>
            <a:t>Binary Logic</a:t>
          </a:r>
          <a:endParaRPr lang="en-GB" sz="2400" dirty="0"/>
        </a:p>
      </dgm:t>
    </dgm:pt>
    <dgm:pt modelId="{9A95AB04-FB83-4634-BAFF-D5200D0EBE14}" type="parTrans" cxnId="{30765A0D-E1AD-4BE7-ADD3-FA74B27C528F}">
      <dgm:prSet/>
      <dgm:spPr/>
      <dgm:t>
        <a:bodyPr/>
        <a:lstStyle/>
        <a:p>
          <a:endParaRPr lang="en-US"/>
        </a:p>
      </dgm:t>
    </dgm:pt>
    <dgm:pt modelId="{C9CCEDF6-A421-4EA3-97BF-3F4489D90975}" type="sibTrans" cxnId="{30765A0D-E1AD-4BE7-ADD3-FA74B27C528F}">
      <dgm:prSet/>
      <dgm:spPr/>
      <dgm:t>
        <a:bodyPr/>
        <a:lstStyle/>
        <a:p>
          <a:endParaRPr lang="en-US"/>
        </a:p>
      </dgm:t>
    </dgm:pt>
    <dgm:pt modelId="{0057C6B4-2504-4B5C-ADED-60329F258D6C}">
      <dgm:prSet phldrT="[Text]" custT="1"/>
      <dgm:spPr/>
      <dgm:t>
        <a:bodyPr/>
        <a:lstStyle/>
        <a:p>
          <a:pPr algn="l"/>
          <a:r>
            <a:rPr lang="en-GB" sz="1500" dirty="0" smtClean="0"/>
            <a:t>Logic Levels</a:t>
          </a:r>
          <a:endParaRPr lang="en-GB" sz="1500" dirty="0"/>
        </a:p>
      </dgm:t>
    </dgm:pt>
    <dgm:pt modelId="{1F3C2612-0758-478A-8654-CC7C6DA5A66A}" type="parTrans" cxnId="{43CDB849-2301-4E52-AD3F-59BECAE46346}">
      <dgm:prSet/>
      <dgm:spPr/>
      <dgm:t>
        <a:bodyPr/>
        <a:lstStyle/>
        <a:p>
          <a:endParaRPr lang="en-US"/>
        </a:p>
      </dgm:t>
    </dgm:pt>
    <dgm:pt modelId="{BBCA361D-0EEF-492D-AF1F-43CC54F32F0B}" type="sibTrans" cxnId="{43CDB849-2301-4E52-AD3F-59BECAE46346}">
      <dgm:prSet/>
      <dgm:spPr/>
      <dgm:t>
        <a:bodyPr/>
        <a:lstStyle/>
        <a:p>
          <a:endParaRPr lang="en-US"/>
        </a:p>
      </dgm:t>
    </dgm:pt>
    <dgm:pt modelId="{C1A6982E-6599-4B51-945C-E6EF6261CED8}">
      <dgm:prSet phldrT="[Text]" custT="1"/>
      <dgm:spPr/>
      <dgm:t>
        <a:bodyPr/>
        <a:lstStyle/>
        <a:p>
          <a:pPr algn="ctr"/>
          <a:r>
            <a:rPr lang="en-GB" sz="2400" dirty="0" smtClean="0"/>
            <a:t>Logic Circuits</a:t>
          </a:r>
          <a:endParaRPr lang="en-GB" sz="2400" dirty="0"/>
        </a:p>
      </dgm:t>
    </dgm:pt>
    <dgm:pt modelId="{5A9D1F0A-5586-4627-A070-F8D66E4314E4}" type="parTrans" cxnId="{76F2D103-1685-4F73-AB46-C49FFCCDC8C4}">
      <dgm:prSet/>
      <dgm:spPr/>
      <dgm:t>
        <a:bodyPr/>
        <a:lstStyle/>
        <a:p>
          <a:endParaRPr lang="en-US"/>
        </a:p>
      </dgm:t>
    </dgm:pt>
    <dgm:pt modelId="{C1BD6A33-1496-4CBB-9A24-271A7BC1B892}" type="sibTrans" cxnId="{76F2D103-1685-4F73-AB46-C49FFCCDC8C4}">
      <dgm:prSet/>
      <dgm:spPr/>
      <dgm:t>
        <a:bodyPr/>
        <a:lstStyle/>
        <a:p>
          <a:endParaRPr lang="en-US"/>
        </a:p>
      </dgm:t>
    </dgm:pt>
    <dgm:pt modelId="{EA923DBC-8599-4D72-8DE8-3F4DB8743981}">
      <dgm:prSet phldrT="[Text]" custT="1"/>
      <dgm:spPr/>
      <dgm:t>
        <a:bodyPr/>
        <a:lstStyle/>
        <a:p>
          <a:pPr algn="l"/>
          <a:r>
            <a:rPr lang="en-GB" sz="1500" dirty="0" smtClean="0"/>
            <a:t>Combinational</a:t>
          </a:r>
          <a:endParaRPr lang="en-GB" sz="1500" dirty="0"/>
        </a:p>
      </dgm:t>
    </dgm:pt>
    <dgm:pt modelId="{211F815E-533E-4090-860C-9A6CE1457BDC}" type="parTrans" cxnId="{9290A04F-6265-45E7-8F83-17EEC5F0E6A6}">
      <dgm:prSet/>
      <dgm:spPr/>
      <dgm:t>
        <a:bodyPr/>
        <a:lstStyle/>
        <a:p>
          <a:endParaRPr lang="en-US"/>
        </a:p>
      </dgm:t>
    </dgm:pt>
    <dgm:pt modelId="{5F2EFE08-5D06-4167-8E9A-76B1F02836BA}" type="sibTrans" cxnId="{9290A04F-6265-45E7-8F83-17EEC5F0E6A6}">
      <dgm:prSet/>
      <dgm:spPr/>
      <dgm:t>
        <a:bodyPr/>
        <a:lstStyle/>
        <a:p>
          <a:endParaRPr lang="en-US"/>
        </a:p>
      </dgm:t>
    </dgm:pt>
    <dgm:pt modelId="{A6B5491F-7A58-40A1-9A70-1AD3366DFD2A}">
      <dgm:prSet phldrT="[Text]" custT="1"/>
      <dgm:spPr/>
      <dgm:t>
        <a:bodyPr/>
        <a:lstStyle/>
        <a:p>
          <a:pPr algn="l"/>
          <a:r>
            <a:rPr lang="en-GB" sz="1500" dirty="0" smtClean="0"/>
            <a:t>Boolean Logic</a:t>
          </a:r>
          <a:endParaRPr lang="en-GB" sz="1500" dirty="0"/>
        </a:p>
      </dgm:t>
    </dgm:pt>
    <dgm:pt modelId="{929F2111-32C1-4982-AF6B-7B2EA9908448}" type="parTrans" cxnId="{1591F9BD-3336-4171-AD7E-8C4359BFAD87}">
      <dgm:prSet/>
      <dgm:spPr/>
      <dgm:t>
        <a:bodyPr/>
        <a:lstStyle/>
        <a:p>
          <a:endParaRPr lang="en-US"/>
        </a:p>
      </dgm:t>
    </dgm:pt>
    <dgm:pt modelId="{20FA1792-3B7E-440C-A2CC-CD13F76B96F1}" type="sibTrans" cxnId="{1591F9BD-3336-4171-AD7E-8C4359BFAD87}">
      <dgm:prSet/>
      <dgm:spPr/>
      <dgm:t>
        <a:bodyPr/>
        <a:lstStyle/>
        <a:p>
          <a:endParaRPr lang="en-US"/>
        </a:p>
      </dgm:t>
    </dgm:pt>
    <dgm:pt modelId="{A3048277-E88A-4CA2-9F35-64C531F77D97}">
      <dgm:prSet phldrT="[Text]" custT="1"/>
      <dgm:spPr/>
      <dgm:t>
        <a:bodyPr/>
        <a:lstStyle/>
        <a:p>
          <a:pPr algn="l"/>
          <a:r>
            <a:rPr lang="en-GB" sz="1500" dirty="0" smtClean="0"/>
            <a:t>Logic Gates</a:t>
          </a:r>
          <a:endParaRPr lang="en-GB" sz="1500" dirty="0"/>
        </a:p>
      </dgm:t>
    </dgm:pt>
    <dgm:pt modelId="{85F04895-192B-4457-94E9-FB81B9C789E5}" type="parTrans" cxnId="{574422B7-0B15-48E8-9015-5BEDB021403B}">
      <dgm:prSet/>
      <dgm:spPr/>
      <dgm:t>
        <a:bodyPr/>
        <a:lstStyle/>
        <a:p>
          <a:endParaRPr lang="en-US"/>
        </a:p>
      </dgm:t>
    </dgm:pt>
    <dgm:pt modelId="{1A79BB49-F938-41CA-8952-AC1F61AD675F}" type="sibTrans" cxnId="{574422B7-0B15-48E8-9015-5BEDB021403B}">
      <dgm:prSet/>
      <dgm:spPr/>
      <dgm:t>
        <a:bodyPr/>
        <a:lstStyle/>
        <a:p>
          <a:endParaRPr lang="en-US"/>
        </a:p>
      </dgm:t>
    </dgm:pt>
    <dgm:pt modelId="{D170FDA1-8BF6-4482-B1E1-9AD7DE2BCCB1}">
      <dgm:prSet phldrT="[Text]" custT="1"/>
      <dgm:spPr/>
      <dgm:t>
        <a:bodyPr/>
        <a:lstStyle/>
        <a:p>
          <a:pPr algn="l"/>
          <a:r>
            <a:rPr lang="en-GB" sz="1500" dirty="0" smtClean="0"/>
            <a:t>Sequential</a:t>
          </a:r>
          <a:endParaRPr lang="en-GB" sz="1500" dirty="0"/>
        </a:p>
      </dgm:t>
    </dgm:pt>
    <dgm:pt modelId="{771AED3F-BA92-4F5D-B868-2059B9C09A9E}" type="parTrans" cxnId="{99B688B4-0D20-49C0-85F7-0B48C852D6A0}">
      <dgm:prSet/>
      <dgm:spPr/>
      <dgm:t>
        <a:bodyPr/>
        <a:lstStyle/>
        <a:p>
          <a:endParaRPr lang="en-US"/>
        </a:p>
      </dgm:t>
    </dgm:pt>
    <dgm:pt modelId="{8A13ECC4-1B80-4898-BB9E-303F558EA0DA}" type="sibTrans" cxnId="{99B688B4-0D20-49C0-85F7-0B48C852D6A0}">
      <dgm:prSet/>
      <dgm:spPr/>
      <dgm:t>
        <a:bodyPr/>
        <a:lstStyle/>
        <a:p>
          <a:endParaRPr lang="en-US"/>
        </a:p>
      </dgm:t>
    </dgm:pt>
    <dgm:pt modelId="{9A62DB21-91FF-447B-B0B9-B17C3F35A616}">
      <dgm:prSet phldrT="[Text]" custT="1"/>
      <dgm:spPr/>
      <dgm:t>
        <a:bodyPr/>
        <a:lstStyle/>
        <a:p>
          <a:pPr algn="l"/>
          <a:r>
            <a:rPr lang="en-GB" sz="1500" dirty="0" smtClean="0"/>
            <a:t>Digital World</a:t>
          </a:r>
          <a:endParaRPr lang="en-GB" sz="1500" dirty="0"/>
        </a:p>
      </dgm:t>
    </dgm:pt>
    <dgm:pt modelId="{1FCFF239-9185-4790-946C-287EFE8CBBB4}" type="parTrans" cxnId="{D8C96000-6696-48B9-B151-C0AE5D97B31E}">
      <dgm:prSet/>
      <dgm:spPr/>
      <dgm:t>
        <a:bodyPr/>
        <a:lstStyle/>
        <a:p>
          <a:endParaRPr lang="en-US"/>
        </a:p>
      </dgm:t>
    </dgm:pt>
    <dgm:pt modelId="{65C39D16-D32B-4189-94F1-5B670F69B185}" type="sibTrans" cxnId="{D8C96000-6696-48B9-B151-C0AE5D97B31E}">
      <dgm:prSet/>
      <dgm:spPr/>
      <dgm:t>
        <a:bodyPr/>
        <a:lstStyle/>
        <a:p>
          <a:endParaRPr lang="en-US"/>
        </a:p>
      </dgm:t>
    </dgm:pt>
    <dgm:pt modelId="{83E2C632-C853-47BE-98C5-169AAB0549DC}">
      <dgm:prSet phldrT="[Text]" custT="1"/>
      <dgm:spPr/>
      <dgm:t>
        <a:bodyPr/>
        <a:lstStyle/>
        <a:p>
          <a:pPr algn="l"/>
          <a:r>
            <a:rPr lang="en-GB" sz="1500" dirty="0" smtClean="0"/>
            <a:t>Binary Arithmetic</a:t>
          </a:r>
          <a:endParaRPr lang="en-GB" sz="1500" dirty="0"/>
        </a:p>
      </dgm:t>
    </dgm:pt>
    <dgm:pt modelId="{6651E6CB-0B97-4A10-A92E-3EA9437600A9}" type="parTrans" cxnId="{753B3975-FE17-424B-AADC-05433F34E054}">
      <dgm:prSet/>
      <dgm:spPr/>
      <dgm:t>
        <a:bodyPr/>
        <a:lstStyle/>
        <a:p>
          <a:endParaRPr lang="en-US"/>
        </a:p>
      </dgm:t>
    </dgm:pt>
    <dgm:pt modelId="{7D125ACB-FB1A-475E-A775-DBB682466C3E}" type="sibTrans" cxnId="{753B3975-FE17-424B-AADC-05433F34E054}">
      <dgm:prSet/>
      <dgm:spPr/>
      <dgm:t>
        <a:bodyPr/>
        <a:lstStyle/>
        <a:p>
          <a:endParaRPr lang="en-US"/>
        </a:p>
      </dgm:t>
    </dgm:pt>
    <dgm:pt modelId="{2A3CE783-91B7-44DD-A036-7D77AB5994EF}">
      <dgm:prSet phldrT="[Text]" custT="1"/>
      <dgm:spPr/>
      <dgm:t>
        <a:bodyPr/>
        <a:lstStyle/>
        <a:p>
          <a:pPr algn="l"/>
          <a:r>
            <a:rPr lang="en-GB" sz="1500" dirty="0" smtClean="0"/>
            <a:t>Design</a:t>
          </a:r>
          <a:endParaRPr lang="en-GB" sz="1500" dirty="0"/>
        </a:p>
      </dgm:t>
    </dgm:pt>
    <dgm:pt modelId="{A4B23FE2-2629-4243-9CF4-29CD459FB8A4}" type="parTrans" cxnId="{AE0A4A59-54EF-4DB3-BC68-B05E74038216}">
      <dgm:prSet/>
      <dgm:spPr/>
      <dgm:t>
        <a:bodyPr/>
        <a:lstStyle/>
        <a:p>
          <a:endParaRPr lang="en-US"/>
        </a:p>
      </dgm:t>
    </dgm:pt>
    <dgm:pt modelId="{75EC8DB7-6F57-4469-A1F8-D5CB39DBF02D}" type="sibTrans" cxnId="{AE0A4A59-54EF-4DB3-BC68-B05E74038216}">
      <dgm:prSet/>
      <dgm:spPr/>
      <dgm:t>
        <a:bodyPr/>
        <a:lstStyle/>
        <a:p>
          <a:endParaRPr lang="en-US"/>
        </a:p>
      </dgm:t>
    </dgm:pt>
    <dgm:pt modelId="{7D2C670E-9AE7-44BE-A0CD-0225FBFD9D00}" type="pres">
      <dgm:prSet presAssocID="{6CB0F1E5-D7AA-4055-8BE1-4D0F5463EA8C}" presName="Name0" presStyleCnt="0">
        <dgm:presLayoutVars>
          <dgm:dir/>
          <dgm:resizeHandles val="exact"/>
        </dgm:presLayoutVars>
      </dgm:prSet>
      <dgm:spPr/>
    </dgm:pt>
    <dgm:pt modelId="{98BAEFD2-1F14-46F5-B924-9D6055E43C2A}" type="pres">
      <dgm:prSet presAssocID="{6CB0F1E5-D7AA-4055-8BE1-4D0F5463EA8C}" presName="fgShape" presStyleLbl="fgShp" presStyleIdx="0" presStyleCnt="1" custScaleX="81654" custScaleY="33333" custLinFactNeighborX="-226" custLinFactNeighborY="58333"/>
      <dgm:spPr/>
    </dgm:pt>
    <dgm:pt modelId="{1FE829AD-2213-40FC-9509-A22903DE88E6}" type="pres">
      <dgm:prSet presAssocID="{6CB0F1E5-D7AA-4055-8BE1-4D0F5463EA8C}" presName="linComp" presStyleCnt="0"/>
      <dgm:spPr/>
    </dgm:pt>
    <dgm:pt modelId="{CBCE66CF-8297-4495-B80F-1D572CF89C4B}" type="pres">
      <dgm:prSet presAssocID="{F6D3E502-8067-4CFC-89AE-0D2E379013EF}" presName="compNode" presStyleCnt="0"/>
      <dgm:spPr/>
    </dgm:pt>
    <dgm:pt modelId="{F3CFABE6-68D5-4DC3-9A1E-79FE09914C3A}" type="pres">
      <dgm:prSet presAssocID="{F6D3E502-8067-4CFC-89AE-0D2E379013EF}" presName="bkgdShape" presStyleLbl="node1" presStyleIdx="0" presStyleCnt="3" custLinFactNeighborX="-276"/>
      <dgm:spPr/>
      <dgm:t>
        <a:bodyPr/>
        <a:lstStyle/>
        <a:p>
          <a:endParaRPr lang="en-GB"/>
        </a:p>
      </dgm:t>
    </dgm:pt>
    <dgm:pt modelId="{69E77281-A37C-43FC-9B98-DD138E89712B}" type="pres">
      <dgm:prSet presAssocID="{F6D3E502-8067-4CFC-89AE-0D2E379013EF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FA18E20-265C-4F85-B5DF-517047F38A4E}" type="pres">
      <dgm:prSet presAssocID="{F6D3E502-8067-4CFC-89AE-0D2E379013EF}" presName="invisiNode" presStyleLbl="node1" presStyleIdx="0" presStyleCnt="3"/>
      <dgm:spPr/>
    </dgm:pt>
    <dgm:pt modelId="{A2932948-9B4D-48B8-A913-693D754768FA}" type="pres">
      <dgm:prSet presAssocID="{F6D3E502-8067-4CFC-89AE-0D2E379013EF}" presName="imagNode" presStyleLbl="fgImgPlace1" presStyleIdx="0" presStyleCnt="3" custLinFactNeighborY="-1051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5038FF5E-E611-4D32-B8CE-6DE1CE03FD4F}" type="pres">
      <dgm:prSet presAssocID="{614E9058-FA30-4F45-9A02-0AAA1FCAAF6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4A4E03C-0E62-4A98-A29B-6485054FCD5F}" type="pres">
      <dgm:prSet presAssocID="{C4D77D43-ABB4-4E6F-BEE7-3E179AEADB50}" presName="compNode" presStyleCnt="0"/>
      <dgm:spPr/>
    </dgm:pt>
    <dgm:pt modelId="{502D0133-CF0F-4FA4-826D-449F5D8EC2D0}" type="pres">
      <dgm:prSet presAssocID="{C4D77D43-ABB4-4E6F-BEE7-3E179AEADB50}" presName="bkgdShape" presStyleLbl="node1" presStyleIdx="1" presStyleCnt="3" custLinFactNeighborX="-503"/>
      <dgm:spPr/>
      <dgm:t>
        <a:bodyPr/>
        <a:lstStyle/>
        <a:p>
          <a:endParaRPr lang="en-US"/>
        </a:p>
      </dgm:t>
    </dgm:pt>
    <dgm:pt modelId="{743D379A-49FE-470B-B68D-FBDB46706078}" type="pres">
      <dgm:prSet presAssocID="{C4D77D43-ABB4-4E6F-BEE7-3E179AEADB5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529A74-C385-4D58-85F7-15DA612551C0}" type="pres">
      <dgm:prSet presAssocID="{C4D77D43-ABB4-4E6F-BEE7-3E179AEADB50}" presName="invisiNode" presStyleLbl="node1" presStyleIdx="1" presStyleCnt="3"/>
      <dgm:spPr/>
    </dgm:pt>
    <dgm:pt modelId="{FC24E95A-B859-4399-A282-29EB9EC8DA02}" type="pres">
      <dgm:prSet presAssocID="{C4D77D43-ABB4-4E6F-BEE7-3E179AEADB50}" presName="imagNode" presStyleLbl="fgImgPlace1" presStyleIdx="1" presStyleCnt="3" custLinFactNeighborY="-1051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608798DC-5D8B-4D56-9414-25787AA6B171}" type="pres">
      <dgm:prSet presAssocID="{C9CCEDF6-A421-4EA3-97BF-3F4489D9097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D8739E5-3C2D-472E-96B6-ACE210405968}" type="pres">
      <dgm:prSet presAssocID="{C1A6982E-6599-4B51-945C-E6EF6261CED8}" presName="compNode" presStyleCnt="0"/>
      <dgm:spPr/>
    </dgm:pt>
    <dgm:pt modelId="{FC2BFFED-6801-4046-8BB5-4A486D52B65B}" type="pres">
      <dgm:prSet presAssocID="{C1A6982E-6599-4B51-945C-E6EF6261CED8}" presName="bkgdShape" presStyleLbl="node1" presStyleIdx="2" presStyleCnt="3" custLinFactNeighborX="19498" custLinFactNeighborY="6250"/>
      <dgm:spPr/>
      <dgm:t>
        <a:bodyPr/>
        <a:lstStyle/>
        <a:p>
          <a:endParaRPr lang="en-US"/>
        </a:p>
      </dgm:t>
    </dgm:pt>
    <dgm:pt modelId="{13E550D0-D99B-4B63-8628-446F7FE987B7}" type="pres">
      <dgm:prSet presAssocID="{C1A6982E-6599-4B51-945C-E6EF6261CED8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2C294D-F8DA-4B18-94CE-94DFD08EAFFC}" type="pres">
      <dgm:prSet presAssocID="{C1A6982E-6599-4B51-945C-E6EF6261CED8}" presName="invisiNode" presStyleLbl="node1" presStyleIdx="2" presStyleCnt="3"/>
      <dgm:spPr/>
    </dgm:pt>
    <dgm:pt modelId="{3B9115CC-CE25-4FC5-B637-8830C782BD11}" type="pres">
      <dgm:prSet presAssocID="{C1A6982E-6599-4B51-945C-E6EF6261CED8}" presName="imagNode" presStyleLbl="fgImgPlace1" presStyleIdx="2" presStyleCnt="3" custLinFactNeighborY="-1051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</dgm:ptLst>
  <dgm:cxnLst>
    <dgm:cxn modelId="{C7DB90D7-B595-4582-8A7B-1765440160D7}" type="presOf" srcId="{9A62DB21-91FF-447B-B0B9-B17C3F35A616}" destId="{F3CFABE6-68D5-4DC3-9A1E-79FE09914C3A}" srcOrd="0" destOrd="1" presId="urn:microsoft.com/office/officeart/2005/8/layout/hList7#1"/>
    <dgm:cxn modelId="{D8C96000-6696-48B9-B151-C0AE5D97B31E}" srcId="{F6D3E502-8067-4CFC-89AE-0D2E379013EF}" destId="{9A62DB21-91FF-447B-B0B9-B17C3F35A616}" srcOrd="0" destOrd="0" parTransId="{1FCFF239-9185-4790-946C-287EFE8CBBB4}" sibTransId="{65C39D16-D32B-4189-94F1-5B670F69B185}"/>
    <dgm:cxn modelId="{2E657C51-486A-4D83-9FB8-05FD5C51468C}" type="presOf" srcId="{A3048277-E88A-4CA2-9F35-64C531F77D97}" destId="{743D379A-49FE-470B-B68D-FBDB46706078}" srcOrd="1" destOrd="2" presId="urn:microsoft.com/office/officeart/2005/8/layout/hList7#1"/>
    <dgm:cxn modelId="{574422B7-0B15-48E8-9015-5BEDB021403B}" srcId="{C4D77D43-ABB4-4E6F-BEE7-3E179AEADB50}" destId="{A3048277-E88A-4CA2-9F35-64C531F77D97}" srcOrd="1" destOrd="0" parTransId="{85F04895-192B-4457-94E9-FB81B9C789E5}" sibTransId="{1A79BB49-F938-41CA-8952-AC1F61AD675F}"/>
    <dgm:cxn modelId="{0E135372-8009-4B9B-B1B9-583A81A6E79F}" type="presOf" srcId="{F6D3E502-8067-4CFC-89AE-0D2E379013EF}" destId="{69E77281-A37C-43FC-9B98-DD138E89712B}" srcOrd="1" destOrd="0" presId="urn:microsoft.com/office/officeart/2005/8/layout/hList7#1"/>
    <dgm:cxn modelId="{DF668A96-5929-4C8E-8FFB-74EA4F639D4A}" srcId="{F6D3E502-8067-4CFC-89AE-0D2E379013EF}" destId="{B4368A69-7E3D-4D46-8FC6-18D0B71CAF98}" srcOrd="1" destOrd="0" parTransId="{ABB45032-2D4E-41A0-AA29-566E23B69C20}" sibTransId="{28B77C52-5DD1-4F55-B298-A0DC3054BC2B}"/>
    <dgm:cxn modelId="{27F22721-08BF-4472-9EA1-C79F913C8164}" type="presOf" srcId="{2A3CE783-91B7-44DD-A036-7D77AB5994EF}" destId="{FC2BFFED-6801-4046-8BB5-4A486D52B65B}" srcOrd="0" destOrd="2" presId="urn:microsoft.com/office/officeart/2005/8/layout/hList7#1"/>
    <dgm:cxn modelId="{753B3975-FE17-424B-AADC-05433F34E054}" srcId="{F6D3E502-8067-4CFC-89AE-0D2E379013EF}" destId="{83E2C632-C853-47BE-98C5-169AAB0549DC}" srcOrd="2" destOrd="0" parTransId="{6651E6CB-0B97-4A10-A92E-3EA9437600A9}" sibTransId="{7D125ACB-FB1A-475E-A775-DBB682466C3E}"/>
    <dgm:cxn modelId="{76F2D103-1685-4F73-AB46-C49FFCCDC8C4}" srcId="{6CB0F1E5-D7AA-4055-8BE1-4D0F5463EA8C}" destId="{C1A6982E-6599-4B51-945C-E6EF6261CED8}" srcOrd="2" destOrd="0" parTransId="{5A9D1F0A-5586-4627-A070-F8D66E4314E4}" sibTransId="{C1BD6A33-1496-4CBB-9A24-271A7BC1B892}"/>
    <dgm:cxn modelId="{D2FB8909-2263-4C43-9254-4D69E69153E2}" type="presOf" srcId="{A6B5491F-7A58-40A1-9A70-1AD3366DFD2A}" destId="{F3CFABE6-68D5-4DC3-9A1E-79FE09914C3A}" srcOrd="0" destOrd="4" presId="urn:microsoft.com/office/officeart/2005/8/layout/hList7#1"/>
    <dgm:cxn modelId="{877A116F-A7A4-4670-A96C-4A7982860C05}" type="presOf" srcId="{F6D3E502-8067-4CFC-89AE-0D2E379013EF}" destId="{F3CFABE6-68D5-4DC3-9A1E-79FE09914C3A}" srcOrd="0" destOrd="0" presId="urn:microsoft.com/office/officeart/2005/8/layout/hList7#1"/>
    <dgm:cxn modelId="{486E3154-E179-4B36-8A3E-74A8D40EC559}" type="presOf" srcId="{C4D77D43-ABB4-4E6F-BEE7-3E179AEADB50}" destId="{502D0133-CF0F-4FA4-826D-449F5D8EC2D0}" srcOrd="0" destOrd="0" presId="urn:microsoft.com/office/officeart/2005/8/layout/hList7#1"/>
    <dgm:cxn modelId="{E34D4CB9-5740-48C0-9165-F07C54B2A165}" type="presOf" srcId="{B4368A69-7E3D-4D46-8FC6-18D0B71CAF98}" destId="{F3CFABE6-68D5-4DC3-9A1E-79FE09914C3A}" srcOrd="0" destOrd="2" presId="urn:microsoft.com/office/officeart/2005/8/layout/hList7#1"/>
    <dgm:cxn modelId="{9290A04F-6265-45E7-8F83-17EEC5F0E6A6}" srcId="{C1A6982E-6599-4B51-945C-E6EF6261CED8}" destId="{EA923DBC-8599-4D72-8DE8-3F4DB8743981}" srcOrd="0" destOrd="0" parTransId="{211F815E-533E-4090-860C-9A6CE1457BDC}" sibTransId="{5F2EFE08-5D06-4167-8E9A-76B1F02836BA}"/>
    <dgm:cxn modelId="{5DB83D77-E749-42CE-B1D2-BB6CFFED39B2}" type="presOf" srcId="{EA923DBC-8599-4D72-8DE8-3F4DB8743981}" destId="{FC2BFFED-6801-4046-8BB5-4A486D52B65B}" srcOrd="0" destOrd="1" presId="urn:microsoft.com/office/officeart/2005/8/layout/hList7#1"/>
    <dgm:cxn modelId="{6B7CFFEA-D8E4-41CA-856E-2E643A88F6D9}" type="presOf" srcId="{A6B5491F-7A58-40A1-9A70-1AD3366DFD2A}" destId="{69E77281-A37C-43FC-9B98-DD138E89712B}" srcOrd="1" destOrd="4" presId="urn:microsoft.com/office/officeart/2005/8/layout/hList7#1"/>
    <dgm:cxn modelId="{298EC603-24B4-4FBB-932A-D5E838896531}" type="presOf" srcId="{83E2C632-C853-47BE-98C5-169AAB0549DC}" destId="{F3CFABE6-68D5-4DC3-9A1E-79FE09914C3A}" srcOrd="0" destOrd="3" presId="urn:microsoft.com/office/officeart/2005/8/layout/hList7#1"/>
    <dgm:cxn modelId="{6E310831-5983-45F4-9E9F-DBDC75F173D0}" type="presOf" srcId="{C1A6982E-6599-4B51-945C-E6EF6261CED8}" destId="{FC2BFFED-6801-4046-8BB5-4A486D52B65B}" srcOrd="0" destOrd="0" presId="urn:microsoft.com/office/officeart/2005/8/layout/hList7#1"/>
    <dgm:cxn modelId="{D8CF9359-A9A9-4E16-BC81-305423ACB0ED}" type="presOf" srcId="{2A3CE783-91B7-44DD-A036-7D77AB5994EF}" destId="{13E550D0-D99B-4B63-8628-446F7FE987B7}" srcOrd="1" destOrd="2" presId="urn:microsoft.com/office/officeart/2005/8/layout/hList7#1"/>
    <dgm:cxn modelId="{5F7526D2-0D34-454E-B97A-0F636B60A1AA}" srcId="{6CB0F1E5-D7AA-4055-8BE1-4D0F5463EA8C}" destId="{F6D3E502-8067-4CFC-89AE-0D2E379013EF}" srcOrd="0" destOrd="0" parTransId="{BF8C99F8-F342-4515-BFA8-1482D6E0B141}" sibTransId="{614E9058-FA30-4F45-9A02-0AAA1FCAAF62}"/>
    <dgm:cxn modelId="{28B96804-A1FD-45A5-9CB6-4D7305E7578F}" type="presOf" srcId="{C9CCEDF6-A421-4EA3-97BF-3F4489D90975}" destId="{608798DC-5D8B-4D56-9414-25787AA6B171}" srcOrd="0" destOrd="0" presId="urn:microsoft.com/office/officeart/2005/8/layout/hList7#1"/>
    <dgm:cxn modelId="{CEB3D341-B806-43E8-99CD-D6EB0A486B0B}" type="presOf" srcId="{D170FDA1-8BF6-4482-B1E1-9AD7DE2BCCB1}" destId="{FC2BFFED-6801-4046-8BB5-4A486D52B65B}" srcOrd="0" destOrd="3" presId="urn:microsoft.com/office/officeart/2005/8/layout/hList7#1"/>
    <dgm:cxn modelId="{32415A20-ABD9-434B-AAB7-68D1119641A0}" type="presOf" srcId="{A3048277-E88A-4CA2-9F35-64C531F77D97}" destId="{502D0133-CF0F-4FA4-826D-449F5D8EC2D0}" srcOrd="0" destOrd="2" presId="urn:microsoft.com/office/officeart/2005/8/layout/hList7#1"/>
    <dgm:cxn modelId="{99B688B4-0D20-49C0-85F7-0B48C852D6A0}" srcId="{C1A6982E-6599-4B51-945C-E6EF6261CED8}" destId="{D170FDA1-8BF6-4482-B1E1-9AD7DE2BCCB1}" srcOrd="1" destOrd="0" parTransId="{771AED3F-BA92-4F5D-B868-2059B9C09A9E}" sibTransId="{8A13ECC4-1B80-4898-BB9E-303F558EA0DA}"/>
    <dgm:cxn modelId="{2CA274B7-353F-4E54-93D7-CC2B15A0B9F8}" type="presOf" srcId="{D170FDA1-8BF6-4482-B1E1-9AD7DE2BCCB1}" destId="{13E550D0-D99B-4B63-8628-446F7FE987B7}" srcOrd="1" destOrd="3" presId="urn:microsoft.com/office/officeart/2005/8/layout/hList7#1"/>
    <dgm:cxn modelId="{D7C85F48-7CE8-4460-86E3-4CA9859391B0}" type="presOf" srcId="{83E2C632-C853-47BE-98C5-169AAB0549DC}" destId="{69E77281-A37C-43FC-9B98-DD138E89712B}" srcOrd="1" destOrd="3" presId="urn:microsoft.com/office/officeart/2005/8/layout/hList7#1"/>
    <dgm:cxn modelId="{AE0A4A59-54EF-4DB3-BC68-B05E74038216}" srcId="{EA923DBC-8599-4D72-8DE8-3F4DB8743981}" destId="{2A3CE783-91B7-44DD-A036-7D77AB5994EF}" srcOrd="0" destOrd="0" parTransId="{A4B23FE2-2629-4243-9CF4-29CD459FB8A4}" sibTransId="{75EC8DB7-6F57-4469-A1F8-D5CB39DBF02D}"/>
    <dgm:cxn modelId="{B635D845-4DA5-4BFB-BA03-A2A962EC1BB7}" type="presOf" srcId="{EA923DBC-8599-4D72-8DE8-3F4DB8743981}" destId="{13E550D0-D99B-4B63-8628-446F7FE987B7}" srcOrd="1" destOrd="1" presId="urn:microsoft.com/office/officeart/2005/8/layout/hList7#1"/>
    <dgm:cxn modelId="{B694104F-6602-4FE0-B211-FD1D17B0506A}" type="presOf" srcId="{614E9058-FA30-4F45-9A02-0AAA1FCAAF62}" destId="{5038FF5E-E611-4D32-B8CE-6DE1CE03FD4F}" srcOrd="0" destOrd="0" presId="urn:microsoft.com/office/officeart/2005/8/layout/hList7#1"/>
    <dgm:cxn modelId="{1591F9BD-3336-4171-AD7E-8C4359BFAD87}" srcId="{F6D3E502-8067-4CFC-89AE-0D2E379013EF}" destId="{A6B5491F-7A58-40A1-9A70-1AD3366DFD2A}" srcOrd="3" destOrd="0" parTransId="{929F2111-32C1-4982-AF6B-7B2EA9908448}" sibTransId="{20FA1792-3B7E-440C-A2CC-CD13F76B96F1}"/>
    <dgm:cxn modelId="{D63E8E17-3FEC-4B0A-8D48-DC7501778C1F}" type="presOf" srcId="{C4D77D43-ABB4-4E6F-BEE7-3E179AEADB50}" destId="{743D379A-49FE-470B-B68D-FBDB46706078}" srcOrd="1" destOrd="0" presId="urn:microsoft.com/office/officeart/2005/8/layout/hList7#1"/>
    <dgm:cxn modelId="{C1708775-C8A7-498F-BF99-E6B155C36DB9}" type="presOf" srcId="{B4368A69-7E3D-4D46-8FC6-18D0B71CAF98}" destId="{69E77281-A37C-43FC-9B98-DD138E89712B}" srcOrd="1" destOrd="2" presId="urn:microsoft.com/office/officeart/2005/8/layout/hList7#1"/>
    <dgm:cxn modelId="{AEF763EC-5F85-401C-BC23-CED93E47090F}" type="presOf" srcId="{9A62DB21-91FF-447B-B0B9-B17C3F35A616}" destId="{69E77281-A37C-43FC-9B98-DD138E89712B}" srcOrd="1" destOrd="1" presId="urn:microsoft.com/office/officeart/2005/8/layout/hList7#1"/>
    <dgm:cxn modelId="{43CDB849-2301-4E52-AD3F-59BECAE46346}" srcId="{C4D77D43-ABB4-4E6F-BEE7-3E179AEADB50}" destId="{0057C6B4-2504-4B5C-ADED-60329F258D6C}" srcOrd="0" destOrd="0" parTransId="{1F3C2612-0758-478A-8654-CC7C6DA5A66A}" sibTransId="{BBCA361D-0EEF-492D-AF1F-43CC54F32F0B}"/>
    <dgm:cxn modelId="{6C8507C5-93FD-4F0B-850B-52EDC9093C1B}" type="presOf" srcId="{C1A6982E-6599-4B51-945C-E6EF6261CED8}" destId="{13E550D0-D99B-4B63-8628-446F7FE987B7}" srcOrd="1" destOrd="0" presId="urn:microsoft.com/office/officeart/2005/8/layout/hList7#1"/>
    <dgm:cxn modelId="{30765A0D-E1AD-4BE7-ADD3-FA74B27C528F}" srcId="{6CB0F1E5-D7AA-4055-8BE1-4D0F5463EA8C}" destId="{C4D77D43-ABB4-4E6F-BEE7-3E179AEADB50}" srcOrd="1" destOrd="0" parTransId="{9A95AB04-FB83-4634-BAFF-D5200D0EBE14}" sibTransId="{C9CCEDF6-A421-4EA3-97BF-3F4489D90975}"/>
    <dgm:cxn modelId="{366EFB4F-933E-4172-9D72-25EBF2034BDF}" type="presOf" srcId="{0057C6B4-2504-4B5C-ADED-60329F258D6C}" destId="{743D379A-49FE-470B-B68D-FBDB46706078}" srcOrd="1" destOrd="1" presId="urn:microsoft.com/office/officeart/2005/8/layout/hList7#1"/>
    <dgm:cxn modelId="{23D50988-7232-44B6-9901-AA736360C725}" type="presOf" srcId="{6CB0F1E5-D7AA-4055-8BE1-4D0F5463EA8C}" destId="{7D2C670E-9AE7-44BE-A0CD-0225FBFD9D00}" srcOrd="0" destOrd="0" presId="urn:microsoft.com/office/officeart/2005/8/layout/hList7#1"/>
    <dgm:cxn modelId="{E1EA6741-AB66-4D37-8B53-359F15D1EAF5}" type="presOf" srcId="{0057C6B4-2504-4B5C-ADED-60329F258D6C}" destId="{502D0133-CF0F-4FA4-826D-449F5D8EC2D0}" srcOrd="0" destOrd="1" presId="urn:microsoft.com/office/officeart/2005/8/layout/hList7#1"/>
    <dgm:cxn modelId="{520B4506-D00E-473A-860F-E2C4D9FEC76C}" type="presParOf" srcId="{7D2C670E-9AE7-44BE-A0CD-0225FBFD9D00}" destId="{98BAEFD2-1F14-46F5-B924-9D6055E43C2A}" srcOrd="0" destOrd="0" presId="urn:microsoft.com/office/officeart/2005/8/layout/hList7#1"/>
    <dgm:cxn modelId="{695A32CF-216A-4746-96A9-2B9851B4BA1A}" type="presParOf" srcId="{7D2C670E-9AE7-44BE-A0CD-0225FBFD9D00}" destId="{1FE829AD-2213-40FC-9509-A22903DE88E6}" srcOrd="1" destOrd="0" presId="urn:microsoft.com/office/officeart/2005/8/layout/hList7#1"/>
    <dgm:cxn modelId="{846ACD83-48CB-4665-B967-475E81270F2F}" type="presParOf" srcId="{1FE829AD-2213-40FC-9509-A22903DE88E6}" destId="{CBCE66CF-8297-4495-B80F-1D572CF89C4B}" srcOrd="0" destOrd="0" presId="urn:microsoft.com/office/officeart/2005/8/layout/hList7#1"/>
    <dgm:cxn modelId="{936533E3-2446-4953-A607-BE135376072D}" type="presParOf" srcId="{CBCE66CF-8297-4495-B80F-1D572CF89C4B}" destId="{F3CFABE6-68D5-4DC3-9A1E-79FE09914C3A}" srcOrd="0" destOrd="0" presId="urn:microsoft.com/office/officeart/2005/8/layout/hList7#1"/>
    <dgm:cxn modelId="{53EDFBC8-485D-4422-B372-2B8C950E7BA0}" type="presParOf" srcId="{CBCE66CF-8297-4495-B80F-1D572CF89C4B}" destId="{69E77281-A37C-43FC-9B98-DD138E89712B}" srcOrd="1" destOrd="0" presId="urn:microsoft.com/office/officeart/2005/8/layout/hList7#1"/>
    <dgm:cxn modelId="{988418DF-C718-4B73-AD6F-38CC2E8CC77B}" type="presParOf" srcId="{CBCE66CF-8297-4495-B80F-1D572CF89C4B}" destId="{5FA18E20-265C-4F85-B5DF-517047F38A4E}" srcOrd="2" destOrd="0" presId="urn:microsoft.com/office/officeart/2005/8/layout/hList7#1"/>
    <dgm:cxn modelId="{1928599B-F12F-4B53-B476-02B1E0E77FA1}" type="presParOf" srcId="{CBCE66CF-8297-4495-B80F-1D572CF89C4B}" destId="{A2932948-9B4D-48B8-A913-693D754768FA}" srcOrd="3" destOrd="0" presId="urn:microsoft.com/office/officeart/2005/8/layout/hList7#1"/>
    <dgm:cxn modelId="{AB891FD1-DFD1-44CB-994A-327DAA1655D1}" type="presParOf" srcId="{1FE829AD-2213-40FC-9509-A22903DE88E6}" destId="{5038FF5E-E611-4D32-B8CE-6DE1CE03FD4F}" srcOrd="1" destOrd="0" presId="urn:microsoft.com/office/officeart/2005/8/layout/hList7#1"/>
    <dgm:cxn modelId="{44B5F9DB-075D-4309-A9CE-0B74C508F5A1}" type="presParOf" srcId="{1FE829AD-2213-40FC-9509-A22903DE88E6}" destId="{14A4E03C-0E62-4A98-A29B-6485054FCD5F}" srcOrd="2" destOrd="0" presId="urn:microsoft.com/office/officeart/2005/8/layout/hList7#1"/>
    <dgm:cxn modelId="{5EC6B690-7424-4680-849B-2ED4CD8518F4}" type="presParOf" srcId="{14A4E03C-0E62-4A98-A29B-6485054FCD5F}" destId="{502D0133-CF0F-4FA4-826D-449F5D8EC2D0}" srcOrd="0" destOrd="0" presId="urn:microsoft.com/office/officeart/2005/8/layout/hList7#1"/>
    <dgm:cxn modelId="{081300E3-8471-4DA9-8B3E-6CCF9ECBF533}" type="presParOf" srcId="{14A4E03C-0E62-4A98-A29B-6485054FCD5F}" destId="{743D379A-49FE-470B-B68D-FBDB46706078}" srcOrd="1" destOrd="0" presId="urn:microsoft.com/office/officeart/2005/8/layout/hList7#1"/>
    <dgm:cxn modelId="{B8466707-8334-400C-AD9D-997AE07B9479}" type="presParOf" srcId="{14A4E03C-0E62-4A98-A29B-6485054FCD5F}" destId="{51529A74-C385-4D58-85F7-15DA612551C0}" srcOrd="2" destOrd="0" presId="urn:microsoft.com/office/officeart/2005/8/layout/hList7#1"/>
    <dgm:cxn modelId="{8D957537-E018-4BFF-9D55-92B87882C5EA}" type="presParOf" srcId="{14A4E03C-0E62-4A98-A29B-6485054FCD5F}" destId="{FC24E95A-B859-4399-A282-29EB9EC8DA02}" srcOrd="3" destOrd="0" presId="urn:microsoft.com/office/officeart/2005/8/layout/hList7#1"/>
    <dgm:cxn modelId="{807EC8DB-C023-40C0-96D7-3D7A8C82386F}" type="presParOf" srcId="{1FE829AD-2213-40FC-9509-A22903DE88E6}" destId="{608798DC-5D8B-4D56-9414-25787AA6B171}" srcOrd="3" destOrd="0" presId="urn:microsoft.com/office/officeart/2005/8/layout/hList7#1"/>
    <dgm:cxn modelId="{E9653A35-DEC1-4089-B544-3F8AB77A9773}" type="presParOf" srcId="{1FE829AD-2213-40FC-9509-A22903DE88E6}" destId="{DD8739E5-3C2D-472E-96B6-ACE210405968}" srcOrd="4" destOrd="0" presId="urn:microsoft.com/office/officeart/2005/8/layout/hList7#1"/>
    <dgm:cxn modelId="{5595587F-53AA-4525-886C-33258EE0F737}" type="presParOf" srcId="{DD8739E5-3C2D-472E-96B6-ACE210405968}" destId="{FC2BFFED-6801-4046-8BB5-4A486D52B65B}" srcOrd="0" destOrd="0" presId="urn:microsoft.com/office/officeart/2005/8/layout/hList7#1"/>
    <dgm:cxn modelId="{C46ED512-2466-42D1-BF95-A715F9E8E4D6}" type="presParOf" srcId="{DD8739E5-3C2D-472E-96B6-ACE210405968}" destId="{13E550D0-D99B-4B63-8628-446F7FE987B7}" srcOrd="1" destOrd="0" presId="urn:microsoft.com/office/officeart/2005/8/layout/hList7#1"/>
    <dgm:cxn modelId="{53C7DF4D-CC59-4EA7-BC99-B31B8C7192AD}" type="presParOf" srcId="{DD8739E5-3C2D-472E-96B6-ACE210405968}" destId="{5C2C294D-F8DA-4B18-94CE-94DFD08EAFFC}" srcOrd="2" destOrd="0" presId="urn:microsoft.com/office/officeart/2005/8/layout/hList7#1"/>
    <dgm:cxn modelId="{0D0F26F1-253D-4CE1-85B0-1F30FCEA02EB}" type="presParOf" srcId="{DD8739E5-3C2D-472E-96B6-ACE210405968}" destId="{3B9115CC-CE25-4FC5-B637-8830C782BD11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CFABE6-68D5-4DC3-9A1E-79FE09914C3A}">
      <dsp:nvSpPr>
        <dsp:cNvPr id="0" name=""/>
        <dsp:cNvSpPr/>
      </dsp:nvSpPr>
      <dsp:spPr>
        <a:xfrm>
          <a:off x="0" y="0"/>
          <a:ext cx="2951863" cy="57606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1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Introduction</a:t>
          </a:r>
          <a:endParaRPr lang="en-GB" sz="24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Digital World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Binary Numbers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Binary Arithmetic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Boolean Logic</a:t>
          </a:r>
          <a:endParaRPr lang="en-GB" sz="1500" kern="1200" dirty="0"/>
        </a:p>
      </dsp:txBody>
      <dsp:txXfrm>
        <a:off x="0" y="2304256"/>
        <a:ext cx="2951863" cy="2304256"/>
      </dsp:txXfrm>
    </dsp:sp>
    <dsp:sp modelId="{A2932948-9B4D-48B8-A913-693D754768FA}">
      <dsp:nvSpPr>
        <dsp:cNvPr id="0" name=""/>
        <dsp:cNvSpPr/>
      </dsp:nvSpPr>
      <dsp:spPr>
        <a:xfrm>
          <a:off x="518682" y="144025"/>
          <a:ext cx="1918293" cy="191829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02D0133-CF0F-4FA4-826D-449F5D8EC2D0}">
      <dsp:nvSpPr>
        <dsp:cNvPr id="0" name=""/>
        <dsp:cNvSpPr/>
      </dsp:nvSpPr>
      <dsp:spPr>
        <a:xfrm>
          <a:off x="3027468" y="0"/>
          <a:ext cx="2951863" cy="57606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1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Binary Logic</a:t>
          </a:r>
          <a:endParaRPr lang="en-GB" sz="24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Logic Levels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Logic Gates</a:t>
          </a:r>
          <a:endParaRPr lang="en-GB" sz="1500" kern="1200" dirty="0"/>
        </a:p>
      </dsp:txBody>
      <dsp:txXfrm>
        <a:off x="3027468" y="2304256"/>
        <a:ext cx="2951863" cy="2304256"/>
      </dsp:txXfrm>
    </dsp:sp>
    <dsp:sp modelId="{FC24E95A-B859-4399-A282-29EB9EC8DA02}">
      <dsp:nvSpPr>
        <dsp:cNvPr id="0" name=""/>
        <dsp:cNvSpPr/>
      </dsp:nvSpPr>
      <dsp:spPr>
        <a:xfrm>
          <a:off x="3559101" y="144025"/>
          <a:ext cx="1918293" cy="191829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C2BFFED-6801-4046-8BB5-4A486D52B65B}">
      <dsp:nvSpPr>
        <dsp:cNvPr id="0" name=""/>
        <dsp:cNvSpPr/>
      </dsp:nvSpPr>
      <dsp:spPr>
        <a:xfrm>
          <a:off x="6084632" y="0"/>
          <a:ext cx="2951863" cy="57606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1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Logic Circuits</a:t>
          </a:r>
          <a:endParaRPr lang="en-GB" sz="24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Combinational</a:t>
          </a:r>
          <a:endParaRPr lang="en-GB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Design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Sequential</a:t>
          </a:r>
          <a:endParaRPr lang="en-GB" sz="1500" kern="1200" dirty="0"/>
        </a:p>
      </dsp:txBody>
      <dsp:txXfrm>
        <a:off x="6084632" y="2304256"/>
        <a:ext cx="2951863" cy="2304256"/>
      </dsp:txXfrm>
    </dsp:sp>
    <dsp:sp modelId="{3B9115CC-CE25-4FC5-B637-8830C782BD11}">
      <dsp:nvSpPr>
        <dsp:cNvPr id="0" name=""/>
        <dsp:cNvSpPr/>
      </dsp:nvSpPr>
      <dsp:spPr>
        <a:xfrm>
          <a:off x="6599520" y="144025"/>
          <a:ext cx="1918293" cy="191829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8BAEFD2-1F14-46F5-B924-9D6055E43C2A}">
      <dsp:nvSpPr>
        <dsp:cNvPr id="0" name=""/>
        <dsp:cNvSpPr/>
      </dsp:nvSpPr>
      <dsp:spPr>
        <a:xfrm>
          <a:off x="1105275" y="5400598"/>
          <a:ext cx="6788367" cy="288029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B7DC6-BB6F-4CFF-9C2C-713D8C3BF51C}" type="datetimeFigureOut">
              <a:rPr lang="en-US" smtClean="0"/>
              <a:t>11/28/2014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CCBDA-5A06-4B8E-806C-B82DAFBC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46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5BD45-B5A0-4654-B232-F8508C108E1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484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76B31-474A-42E0-89F2-21561EC16688}" type="slidenum">
              <a:rPr lang="en-GB" smtClean="0"/>
              <a:pPr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943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76B31-474A-42E0-89F2-21561EC16688}" type="slidenum">
              <a:rPr lang="en-GB" smtClean="0"/>
              <a:pPr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37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5BD45-B5A0-4654-B232-F8508C108E19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135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5BD45-B5A0-4654-B232-F8508C108E1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993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545" y="4342704"/>
            <a:ext cx="5032512" cy="411560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 idx="1"/>
          </p:nvPr>
        </p:nvSpPr>
        <p:spPr bwMode="auto">
          <a:xfrm>
            <a:off x="1155700" y="695325"/>
            <a:ext cx="4551363" cy="3413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545" y="4342704"/>
            <a:ext cx="5032512" cy="4364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60" tIns="46080" rIns="92160" bIns="46080">
            <a:spAutoFit/>
          </a:bodyPr>
          <a:lstStyle>
            <a:lvl1pPr marL="166688" indent="-166688">
              <a:tabLst>
                <a:tab pos="166688" algn="l"/>
                <a:tab pos="614363" algn="l"/>
                <a:tab pos="1063625" algn="l"/>
                <a:tab pos="1512888" algn="l"/>
                <a:tab pos="1962150" algn="l"/>
                <a:tab pos="2411413" algn="l"/>
                <a:tab pos="2860675" algn="l"/>
                <a:tab pos="3309938" algn="l"/>
                <a:tab pos="3759200" algn="l"/>
                <a:tab pos="4208463" algn="l"/>
                <a:tab pos="4657725" algn="l"/>
                <a:tab pos="5106988" algn="l"/>
                <a:tab pos="5556250" algn="l"/>
                <a:tab pos="6005513" algn="l"/>
                <a:tab pos="6454775" algn="l"/>
                <a:tab pos="6904038" algn="l"/>
                <a:tab pos="7353300" algn="l"/>
                <a:tab pos="7802563" algn="l"/>
                <a:tab pos="8251825" algn="l"/>
                <a:tab pos="8701088" algn="l"/>
                <a:tab pos="915035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166688" algn="l"/>
                <a:tab pos="614363" algn="l"/>
                <a:tab pos="1063625" algn="l"/>
                <a:tab pos="1512888" algn="l"/>
                <a:tab pos="1962150" algn="l"/>
                <a:tab pos="2411413" algn="l"/>
                <a:tab pos="2860675" algn="l"/>
                <a:tab pos="3309938" algn="l"/>
                <a:tab pos="3759200" algn="l"/>
                <a:tab pos="4208463" algn="l"/>
                <a:tab pos="4657725" algn="l"/>
                <a:tab pos="5106988" algn="l"/>
                <a:tab pos="5556250" algn="l"/>
                <a:tab pos="6005513" algn="l"/>
                <a:tab pos="6454775" algn="l"/>
                <a:tab pos="6904038" algn="l"/>
                <a:tab pos="7353300" algn="l"/>
                <a:tab pos="7802563" algn="l"/>
                <a:tab pos="8251825" algn="l"/>
                <a:tab pos="8701088" algn="l"/>
                <a:tab pos="915035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166688" algn="l"/>
                <a:tab pos="614363" algn="l"/>
                <a:tab pos="1063625" algn="l"/>
                <a:tab pos="1512888" algn="l"/>
                <a:tab pos="1962150" algn="l"/>
                <a:tab pos="2411413" algn="l"/>
                <a:tab pos="2860675" algn="l"/>
                <a:tab pos="3309938" algn="l"/>
                <a:tab pos="3759200" algn="l"/>
                <a:tab pos="4208463" algn="l"/>
                <a:tab pos="4657725" algn="l"/>
                <a:tab pos="5106988" algn="l"/>
                <a:tab pos="5556250" algn="l"/>
                <a:tab pos="6005513" algn="l"/>
                <a:tab pos="6454775" algn="l"/>
                <a:tab pos="6904038" algn="l"/>
                <a:tab pos="7353300" algn="l"/>
                <a:tab pos="7802563" algn="l"/>
                <a:tab pos="8251825" algn="l"/>
                <a:tab pos="8701088" algn="l"/>
                <a:tab pos="915035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166688" algn="l"/>
                <a:tab pos="614363" algn="l"/>
                <a:tab pos="1063625" algn="l"/>
                <a:tab pos="1512888" algn="l"/>
                <a:tab pos="1962150" algn="l"/>
                <a:tab pos="2411413" algn="l"/>
                <a:tab pos="2860675" algn="l"/>
                <a:tab pos="3309938" algn="l"/>
                <a:tab pos="3759200" algn="l"/>
                <a:tab pos="4208463" algn="l"/>
                <a:tab pos="4657725" algn="l"/>
                <a:tab pos="5106988" algn="l"/>
                <a:tab pos="5556250" algn="l"/>
                <a:tab pos="6005513" algn="l"/>
                <a:tab pos="6454775" algn="l"/>
                <a:tab pos="6904038" algn="l"/>
                <a:tab pos="7353300" algn="l"/>
                <a:tab pos="7802563" algn="l"/>
                <a:tab pos="8251825" algn="l"/>
                <a:tab pos="8701088" algn="l"/>
                <a:tab pos="915035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166688" algn="l"/>
                <a:tab pos="614363" algn="l"/>
                <a:tab pos="1063625" algn="l"/>
                <a:tab pos="1512888" algn="l"/>
                <a:tab pos="1962150" algn="l"/>
                <a:tab pos="2411413" algn="l"/>
                <a:tab pos="2860675" algn="l"/>
                <a:tab pos="3309938" algn="l"/>
                <a:tab pos="3759200" algn="l"/>
                <a:tab pos="4208463" algn="l"/>
                <a:tab pos="4657725" algn="l"/>
                <a:tab pos="5106988" algn="l"/>
                <a:tab pos="5556250" algn="l"/>
                <a:tab pos="6005513" algn="l"/>
                <a:tab pos="6454775" algn="l"/>
                <a:tab pos="6904038" algn="l"/>
                <a:tab pos="7353300" algn="l"/>
                <a:tab pos="7802563" algn="l"/>
                <a:tab pos="8251825" algn="l"/>
                <a:tab pos="8701088" algn="l"/>
                <a:tab pos="915035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66688" algn="l"/>
                <a:tab pos="614363" algn="l"/>
                <a:tab pos="1063625" algn="l"/>
                <a:tab pos="1512888" algn="l"/>
                <a:tab pos="1962150" algn="l"/>
                <a:tab pos="2411413" algn="l"/>
                <a:tab pos="2860675" algn="l"/>
                <a:tab pos="3309938" algn="l"/>
                <a:tab pos="3759200" algn="l"/>
                <a:tab pos="4208463" algn="l"/>
                <a:tab pos="4657725" algn="l"/>
                <a:tab pos="5106988" algn="l"/>
                <a:tab pos="5556250" algn="l"/>
                <a:tab pos="6005513" algn="l"/>
                <a:tab pos="6454775" algn="l"/>
                <a:tab pos="6904038" algn="l"/>
                <a:tab pos="7353300" algn="l"/>
                <a:tab pos="7802563" algn="l"/>
                <a:tab pos="8251825" algn="l"/>
                <a:tab pos="8701088" algn="l"/>
                <a:tab pos="915035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66688" algn="l"/>
                <a:tab pos="614363" algn="l"/>
                <a:tab pos="1063625" algn="l"/>
                <a:tab pos="1512888" algn="l"/>
                <a:tab pos="1962150" algn="l"/>
                <a:tab pos="2411413" algn="l"/>
                <a:tab pos="2860675" algn="l"/>
                <a:tab pos="3309938" algn="l"/>
                <a:tab pos="3759200" algn="l"/>
                <a:tab pos="4208463" algn="l"/>
                <a:tab pos="4657725" algn="l"/>
                <a:tab pos="5106988" algn="l"/>
                <a:tab pos="5556250" algn="l"/>
                <a:tab pos="6005513" algn="l"/>
                <a:tab pos="6454775" algn="l"/>
                <a:tab pos="6904038" algn="l"/>
                <a:tab pos="7353300" algn="l"/>
                <a:tab pos="7802563" algn="l"/>
                <a:tab pos="8251825" algn="l"/>
                <a:tab pos="8701088" algn="l"/>
                <a:tab pos="915035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66688" algn="l"/>
                <a:tab pos="614363" algn="l"/>
                <a:tab pos="1063625" algn="l"/>
                <a:tab pos="1512888" algn="l"/>
                <a:tab pos="1962150" algn="l"/>
                <a:tab pos="2411413" algn="l"/>
                <a:tab pos="2860675" algn="l"/>
                <a:tab pos="3309938" algn="l"/>
                <a:tab pos="3759200" algn="l"/>
                <a:tab pos="4208463" algn="l"/>
                <a:tab pos="4657725" algn="l"/>
                <a:tab pos="5106988" algn="l"/>
                <a:tab pos="5556250" algn="l"/>
                <a:tab pos="6005513" algn="l"/>
                <a:tab pos="6454775" algn="l"/>
                <a:tab pos="6904038" algn="l"/>
                <a:tab pos="7353300" algn="l"/>
                <a:tab pos="7802563" algn="l"/>
                <a:tab pos="8251825" algn="l"/>
                <a:tab pos="8701088" algn="l"/>
                <a:tab pos="915035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66688" algn="l"/>
                <a:tab pos="614363" algn="l"/>
                <a:tab pos="1063625" algn="l"/>
                <a:tab pos="1512888" algn="l"/>
                <a:tab pos="1962150" algn="l"/>
                <a:tab pos="2411413" algn="l"/>
                <a:tab pos="2860675" algn="l"/>
                <a:tab pos="3309938" algn="l"/>
                <a:tab pos="3759200" algn="l"/>
                <a:tab pos="4208463" algn="l"/>
                <a:tab pos="4657725" algn="l"/>
                <a:tab pos="5106988" algn="l"/>
                <a:tab pos="5556250" algn="l"/>
                <a:tab pos="6005513" algn="l"/>
                <a:tab pos="6454775" algn="l"/>
                <a:tab pos="6904038" algn="l"/>
                <a:tab pos="7353300" algn="l"/>
                <a:tab pos="7802563" algn="l"/>
                <a:tab pos="8251825" algn="l"/>
                <a:tab pos="8701088" algn="l"/>
                <a:tab pos="915035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3000"/>
              </a:lnSpc>
              <a:spcBef>
                <a:spcPts val="600"/>
              </a:spcBef>
              <a:buFont typeface="Arial" charset="0"/>
              <a:buChar char="*"/>
            </a:pPr>
            <a:r>
              <a:rPr lang="en-GB">
                <a:latin typeface="Arial" charset="0"/>
              </a:rPr>
              <a:t>Buffer can be used to drive a device requiring more power than available, also for delays and isolation of components</a:t>
            </a: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 idx="1"/>
          </p:nvPr>
        </p:nvSpPr>
        <p:spPr bwMode="auto">
          <a:xfrm>
            <a:off x="735645" y="695947"/>
            <a:ext cx="5391519" cy="341233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545" y="4342704"/>
            <a:ext cx="5032512" cy="75106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60" tIns="46080" rIns="92160" bIns="46080">
            <a:spAutoFit/>
          </a:bodyPr>
          <a:lstStyle>
            <a:lvl1pPr marL="166688" indent="-166688">
              <a:tabLst>
                <a:tab pos="166688" algn="l"/>
                <a:tab pos="614363" algn="l"/>
                <a:tab pos="1063625" algn="l"/>
                <a:tab pos="1512888" algn="l"/>
                <a:tab pos="1962150" algn="l"/>
                <a:tab pos="2411413" algn="l"/>
                <a:tab pos="2860675" algn="l"/>
                <a:tab pos="3309938" algn="l"/>
                <a:tab pos="3759200" algn="l"/>
                <a:tab pos="4208463" algn="l"/>
                <a:tab pos="4657725" algn="l"/>
                <a:tab pos="5106988" algn="l"/>
                <a:tab pos="5556250" algn="l"/>
                <a:tab pos="6005513" algn="l"/>
                <a:tab pos="6454775" algn="l"/>
                <a:tab pos="6904038" algn="l"/>
                <a:tab pos="7353300" algn="l"/>
                <a:tab pos="7802563" algn="l"/>
                <a:tab pos="8251825" algn="l"/>
                <a:tab pos="8701088" algn="l"/>
                <a:tab pos="915035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166688" algn="l"/>
                <a:tab pos="614363" algn="l"/>
                <a:tab pos="1063625" algn="l"/>
                <a:tab pos="1512888" algn="l"/>
                <a:tab pos="1962150" algn="l"/>
                <a:tab pos="2411413" algn="l"/>
                <a:tab pos="2860675" algn="l"/>
                <a:tab pos="3309938" algn="l"/>
                <a:tab pos="3759200" algn="l"/>
                <a:tab pos="4208463" algn="l"/>
                <a:tab pos="4657725" algn="l"/>
                <a:tab pos="5106988" algn="l"/>
                <a:tab pos="5556250" algn="l"/>
                <a:tab pos="6005513" algn="l"/>
                <a:tab pos="6454775" algn="l"/>
                <a:tab pos="6904038" algn="l"/>
                <a:tab pos="7353300" algn="l"/>
                <a:tab pos="7802563" algn="l"/>
                <a:tab pos="8251825" algn="l"/>
                <a:tab pos="8701088" algn="l"/>
                <a:tab pos="915035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166688" algn="l"/>
                <a:tab pos="614363" algn="l"/>
                <a:tab pos="1063625" algn="l"/>
                <a:tab pos="1512888" algn="l"/>
                <a:tab pos="1962150" algn="l"/>
                <a:tab pos="2411413" algn="l"/>
                <a:tab pos="2860675" algn="l"/>
                <a:tab pos="3309938" algn="l"/>
                <a:tab pos="3759200" algn="l"/>
                <a:tab pos="4208463" algn="l"/>
                <a:tab pos="4657725" algn="l"/>
                <a:tab pos="5106988" algn="l"/>
                <a:tab pos="5556250" algn="l"/>
                <a:tab pos="6005513" algn="l"/>
                <a:tab pos="6454775" algn="l"/>
                <a:tab pos="6904038" algn="l"/>
                <a:tab pos="7353300" algn="l"/>
                <a:tab pos="7802563" algn="l"/>
                <a:tab pos="8251825" algn="l"/>
                <a:tab pos="8701088" algn="l"/>
                <a:tab pos="915035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166688" algn="l"/>
                <a:tab pos="614363" algn="l"/>
                <a:tab pos="1063625" algn="l"/>
                <a:tab pos="1512888" algn="l"/>
                <a:tab pos="1962150" algn="l"/>
                <a:tab pos="2411413" algn="l"/>
                <a:tab pos="2860675" algn="l"/>
                <a:tab pos="3309938" algn="l"/>
                <a:tab pos="3759200" algn="l"/>
                <a:tab pos="4208463" algn="l"/>
                <a:tab pos="4657725" algn="l"/>
                <a:tab pos="5106988" algn="l"/>
                <a:tab pos="5556250" algn="l"/>
                <a:tab pos="6005513" algn="l"/>
                <a:tab pos="6454775" algn="l"/>
                <a:tab pos="6904038" algn="l"/>
                <a:tab pos="7353300" algn="l"/>
                <a:tab pos="7802563" algn="l"/>
                <a:tab pos="8251825" algn="l"/>
                <a:tab pos="8701088" algn="l"/>
                <a:tab pos="915035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166688" algn="l"/>
                <a:tab pos="614363" algn="l"/>
                <a:tab pos="1063625" algn="l"/>
                <a:tab pos="1512888" algn="l"/>
                <a:tab pos="1962150" algn="l"/>
                <a:tab pos="2411413" algn="l"/>
                <a:tab pos="2860675" algn="l"/>
                <a:tab pos="3309938" algn="l"/>
                <a:tab pos="3759200" algn="l"/>
                <a:tab pos="4208463" algn="l"/>
                <a:tab pos="4657725" algn="l"/>
                <a:tab pos="5106988" algn="l"/>
                <a:tab pos="5556250" algn="l"/>
                <a:tab pos="6005513" algn="l"/>
                <a:tab pos="6454775" algn="l"/>
                <a:tab pos="6904038" algn="l"/>
                <a:tab pos="7353300" algn="l"/>
                <a:tab pos="7802563" algn="l"/>
                <a:tab pos="8251825" algn="l"/>
                <a:tab pos="8701088" algn="l"/>
                <a:tab pos="915035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66688" algn="l"/>
                <a:tab pos="614363" algn="l"/>
                <a:tab pos="1063625" algn="l"/>
                <a:tab pos="1512888" algn="l"/>
                <a:tab pos="1962150" algn="l"/>
                <a:tab pos="2411413" algn="l"/>
                <a:tab pos="2860675" algn="l"/>
                <a:tab pos="3309938" algn="l"/>
                <a:tab pos="3759200" algn="l"/>
                <a:tab pos="4208463" algn="l"/>
                <a:tab pos="4657725" algn="l"/>
                <a:tab pos="5106988" algn="l"/>
                <a:tab pos="5556250" algn="l"/>
                <a:tab pos="6005513" algn="l"/>
                <a:tab pos="6454775" algn="l"/>
                <a:tab pos="6904038" algn="l"/>
                <a:tab pos="7353300" algn="l"/>
                <a:tab pos="7802563" algn="l"/>
                <a:tab pos="8251825" algn="l"/>
                <a:tab pos="8701088" algn="l"/>
                <a:tab pos="915035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66688" algn="l"/>
                <a:tab pos="614363" algn="l"/>
                <a:tab pos="1063625" algn="l"/>
                <a:tab pos="1512888" algn="l"/>
                <a:tab pos="1962150" algn="l"/>
                <a:tab pos="2411413" algn="l"/>
                <a:tab pos="2860675" algn="l"/>
                <a:tab pos="3309938" algn="l"/>
                <a:tab pos="3759200" algn="l"/>
                <a:tab pos="4208463" algn="l"/>
                <a:tab pos="4657725" algn="l"/>
                <a:tab pos="5106988" algn="l"/>
                <a:tab pos="5556250" algn="l"/>
                <a:tab pos="6005513" algn="l"/>
                <a:tab pos="6454775" algn="l"/>
                <a:tab pos="6904038" algn="l"/>
                <a:tab pos="7353300" algn="l"/>
                <a:tab pos="7802563" algn="l"/>
                <a:tab pos="8251825" algn="l"/>
                <a:tab pos="8701088" algn="l"/>
                <a:tab pos="915035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66688" algn="l"/>
                <a:tab pos="614363" algn="l"/>
                <a:tab pos="1063625" algn="l"/>
                <a:tab pos="1512888" algn="l"/>
                <a:tab pos="1962150" algn="l"/>
                <a:tab pos="2411413" algn="l"/>
                <a:tab pos="2860675" algn="l"/>
                <a:tab pos="3309938" algn="l"/>
                <a:tab pos="3759200" algn="l"/>
                <a:tab pos="4208463" algn="l"/>
                <a:tab pos="4657725" algn="l"/>
                <a:tab pos="5106988" algn="l"/>
                <a:tab pos="5556250" algn="l"/>
                <a:tab pos="6005513" algn="l"/>
                <a:tab pos="6454775" algn="l"/>
                <a:tab pos="6904038" algn="l"/>
                <a:tab pos="7353300" algn="l"/>
                <a:tab pos="7802563" algn="l"/>
                <a:tab pos="8251825" algn="l"/>
                <a:tab pos="8701088" algn="l"/>
                <a:tab pos="915035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66688" algn="l"/>
                <a:tab pos="614363" algn="l"/>
                <a:tab pos="1063625" algn="l"/>
                <a:tab pos="1512888" algn="l"/>
                <a:tab pos="1962150" algn="l"/>
                <a:tab pos="2411413" algn="l"/>
                <a:tab pos="2860675" algn="l"/>
                <a:tab pos="3309938" algn="l"/>
                <a:tab pos="3759200" algn="l"/>
                <a:tab pos="4208463" algn="l"/>
                <a:tab pos="4657725" algn="l"/>
                <a:tab pos="5106988" algn="l"/>
                <a:tab pos="5556250" algn="l"/>
                <a:tab pos="6005513" algn="l"/>
                <a:tab pos="6454775" algn="l"/>
                <a:tab pos="6904038" algn="l"/>
                <a:tab pos="7353300" algn="l"/>
                <a:tab pos="7802563" algn="l"/>
                <a:tab pos="8251825" algn="l"/>
                <a:tab pos="8701088" algn="l"/>
                <a:tab pos="915035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3000"/>
              </a:lnSpc>
              <a:spcBef>
                <a:spcPts val="600"/>
              </a:spcBef>
              <a:buFont typeface="Arial" charset="0"/>
              <a:buChar char="*"/>
            </a:pPr>
            <a:r>
              <a:rPr lang="en-GB">
                <a:latin typeface="Arial" charset="0"/>
              </a:rPr>
              <a:t>Define the and (.) and or(+) functions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Arial" charset="0"/>
              <a:buNone/>
            </a:pPr>
            <a:endParaRPr lang="en-GB">
              <a:latin typeface="Arial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Font typeface="Arial" charset="0"/>
              <a:buChar char="*"/>
            </a:pPr>
            <a:r>
              <a:rPr lang="en-GB">
                <a:latin typeface="Arial" charset="0"/>
              </a:rPr>
              <a:t>Show NAND as AND followed by an inverter</a:t>
            </a: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 idx="1"/>
          </p:nvPr>
        </p:nvSpPr>
        <p:spPr bwMode="auto">
          <a:xfrm>
            <a:off x="735645" y="695947"/>
            <a:ext cx="5391519" cy="341233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35645" y="695947"/>
            <a:ext cx="5391519" cy="341233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545" y="4342704"/>
            <a:ext cx="5032512" cy="411560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1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545" y="4342704"/>
            <a:ext cx="5032512" cy="26477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60" tIns="46080" rIns="92160" bIns="46080">
            <a:spAutoFit/>
          </a:bodyPr>
          <a:lstStyle>
            <a:lvl1pPr marL="166688" indent="-166688">
              <a:tabLst>
                <a:tab pos="166688" algn="l"/>
                <a:tab pos="614363" algn="l"/>
                <a:tab pos="1063625" algn="l"/>
                <a:tab pos="1512888" algn="l"/>
                <a:tab pos="1962150" algn="l"/>
                <a:tab pos="2411413" algn="l"/>
                <a:tab pos="2860675" algn="l"/>
                <a:tab pos="3309938" algn="l"/>
                <a:tab pos="3759200" algn="l"/>
                <a:tab pos="4208463" algn="l"/>
                <a:tab pos="4657725" algn="l"/>
                <a:tab pos="5106988" algn="l"/>
                <a:tab pos="5556250" algn="l"/>
                <a:tab pos="6005513" algn="l"/>
                <a:tab pos="6454775" algn="l"/>
                <a:tab pos="6904038" algn="l"/>
                <a:tab pos="7353300" algn="l"/>
                <a:tab pos="7802563" algn="l"/>
                <a:tab pos="8251825" algn="l"/>
                <a:tab pos="8701088" algn="l"/>
                <a:tab pos="915035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166688" algn="l"/>
                <a:tab pos="614363" algn="l"/>
                <a:tab pos="1063625" algn="l"/>
                <a:tab pos="1512888" algn="l"/>
                <a:tab pos="1962150" algn="l"/>
                <a:tab pos="2411413" algn="l"/>
                <a:tab pos="2860675" algn="l"/>
                <a:tab pos="3309938" algn="l"/>
                <a:tab pos="3759200" algn="l"/>
                <a:tab pos="4208463" algn="l"/>
                <a:tab pos="4657725" algn="l"/>
                <a:tab pos="5106988" algn="l"/>
                <a:tab pos="5556250" algn="l"/>
                <a:tab pos="6005513" algn="l"/>
                <a:tab pos="6454775" algn="l"/>
                <a:tab pos="6904038" algn="l"/>
                <a:tab pos="7353300" algn="l"/>
                <a:tab pos="7802563" algn="l"/>
                <a:tab pos="8251825" algn="l"/>
                <a:tab pos="8701088" algn="l"/>
                <a:tab pos="915035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166688" algn="l"/>
                <a:tab pos="614363" algn="l"/>
                <a:tab pos="1063625" algn="l"/>
                <a:tab pos="1512888" algn="l"/>
                <a:tab pos="1962150" algn="l"/>
                <a:tab pos="2411413" algn="l"/>
                <a:tab pos="2860675" algn="l"/>
                <a:tab pos="3309938" algn="l"/>
                <a:tab pos="3759200" algn="l"/>
                <a:tab pos="4208463" algn="l"/>
                <a:tab pos="4657725" algn="l"/>
                <a:tab pos="5106988" algn="l"/>
                <a:tab pos="5556250" algn="l"/>
                <a:tab pos="6005513" algn="l"/>
                <a:tab pos="6454775" algn="l"/>
                <a:tab pos="6904038" algn="l"/>
                <a:tab pos="7353300" algn="l"/>
                <a:tab pos="7802563" algn="l"/>
                <a:tab pos="8251825" algn="l"/>
                <a:tab pos="8701088" algn="l"/>
                <a:tab pos="915035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166688" algn="l"/>
                <a:tab pos="614363" algn="l"/>
                <a:tab pos="1063625" algn="l"/>
                <a:tab pos="1512888" algn="l"/>
                <a:tab pos="1962150" algn="l"/>
                <a:tab pos="2411413" algn="l"/>
                <a:tab pos="2860675" algn="l"/>
                <a:tab pos="3309938" algn="l"/>
                <a:tab pos="3759200" algn="l"/>
                <a:tab pos="4208463" algn="l"/>
                <a:tab pos="4657725" algn="l"/>
                <a:tab pos="5106988" algn="l"/>
                <a:tab pos="5556250" algn="l"/>
                <a:tab pos="6005513" algn="l"/>
                <a:tab pos="6454775" algn="l"/>
                <a:tab pos="6904038" algn="l"/>
                <a:tab pos="7353300" algn="l"/>
                <a:tab pos="7802563" algn="l"/>
                <a:tab pos="8251825" algn="l"/>
                <a:tab pos="8701088" algn="l"/>
                <a:tab pos="915035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166688" algn="l"/>
                <a:tab pos="614363" algn="l"/>
                <a:tab pos="1063625" algn="l"/>
                <a:tab pos="1512888" algn="l"/>
                <a:tab pos="1962150" algn="l"/>
                <a:tab pos="2411413" algn="l"/>
                <a:tab pos="2860675" algn="l"/>
                <a:tab pos="3309938" algn="l"/>
                <a:tab pos="3759200" algn="l"/>
                <a:tab pos="4208463" algn="l"/>
                <a:tab pos="4657725" algn="l"/>
                <a:tab pos="5106988" algn="l"/>
                <a:tab pos="5556250" algn="l"/>
                <a:tab pos="6005513" algn="l"/>
                <a:tab pos="6454775" algn="l"/>
                <a:tab pos="6904038" algn="l"/>
                <a:tab pos="7353300" algn="l"/>
                <a:tab pos="7802563" algn="l"/>
                <a:tab pos="8251825" algn="l"/>
                <a:tab pos="8701088" algn="l"/>
                <a:tab pos="915035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66688" algn="l"/>
                <a:tab pos="614363" algn="l"/>
                <a:tab pos="1063625" algn="l"/>
                <a:tab pos="1512888" algn="l"/>
                <a:tab pos="1962150" algn="l"/>
                <a:tab pos="2411413" algn="l"/>
                <a:tab pos="2860675" algn="l"/>
                <a:tab pos="3309938" algn="l"/>
                <a:tab pos="3759200" algn="l"/>
                <a:tab pos="4208463" algn="l"/>
                <a:tab pos="4657725" algn="l"/>
                <a:tab pos="5106988" algn="l"/>
                <a:tab pos="5556250" algn="l"/>
                <a:tab pos="6005513" algn="l"/>
                <a:tab pos="6454775" algn="l"/>
                <a:tab pos="6904038" algn="l"/>
                <a:tab pos="7353300" algn="l"/>
                <a:tab pos="7802563" algn="l"/>
                <a:tab pos="8251825" algn="l"/>
                <a:tab pos="8701088" algn="l"/>
                <a:tab pos="915035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66688" algn="l"/>
                <a:tab pos="614363" algn="l"/>
                <a:tab pos="1063625" algn="l"/>
                <a:tab pos="1512888" algn="l"/>
                <a:tab pos="1962150" algn="l"/>
                <a:tab pos="2411413" algn="l"/>
                <a:tab pos="2860675" algn="l"/>
                <a:tab pos="3309938" algn="l"/>
                <a:tab pos="3759200" algn="l"/>
                <a:tab pos="4208463" algn="l"/>
                <a:tab pos="4657725" algn="l"/>
                <a:tab pos="5106988" algn="l"/>
                <a:tab pos="5556250" algn="l"/>
                <a:tab pos="6005513" algn="l"/>
                <a:tab pos="6454775" algn="l"/>
                <a:tab pos="6904038" algn="l"/>
                <a:tab pos="7353300" algn="l"/>
                <a:tab pos="7802563" algn="l"/>
                <a:tab pos="8251825" algn="l"/>
                <a:tab pos="8701088" algn="l"/>
                <a:tab pos="915035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66688" algn="l"/>
                <a:tab pos="614363" algn="l"/>
                <a:tab pos="1063625" algn="l"/>
                <a:tab pos="1512888" algn="l"/>
                <a:tab pos="1962150" algn="l"/>
                <a:tab pos="2411413" algn="l"/>
                <a:tab pos="2860675" algn="l"/>
                <a:tab pos="3309938" algn="l"/>
                <a:tab pos="3759200" algn="l"/>
                <a:tab pos="4208463" algn="l"/>
                <a:tab pos="4657725" algn="l"/>
                <a:tab pos="5106988" algn="l"/>
                <a:tab pos="5556250" algn="l"/>
                <a:tab pos="6005513" algn="l"/>
                <a:tab pos="6454775" algn="l"/>
                <a:tab pos="6904038" algn="l"/>
                <a:tab pos="7353300" algn="l"/>
                <a:tab pos="7802563" algn="l"/>
                <a:tab pos="8251825" algn="l"/>
                <a:tab pos="8701088" algn="l"/>
                <a:tab pos="915035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66688" algn="l"/>
                <a:tab pos="614363" algn="l"/>
                <a:tab pos="1063625" algn="l"/>
                <a:tab pos="1512888" algn="l"/>
                <a:tab pos="1962150" algn="l"/>
                <a:tab pos="2411413" algn="l"/>
                <a:tab pos="2860675" algn="l"/>
                <a:tab pos="3309938" algn="l"/>
                <a:tab pos="3759200" algn="l"/>
                <a:tab pos="4208463" algn="l"/>
                <a:tab pos="4657725" algn="l"/>
                <a:tab pos="5106988" algn="l"/>
                <a:tab pos="5556250" algn="l"/>
                <a:tab pos="6005513" algn="l"/>
                <a:tab pos="6454775" algn="l"/>
                <a:tab pos="6904038" algn="l"/>
                <a:tab pos="7353300" algn="l"/>
                <a:tab pos="7802563" algn="l"/>
                <a:tab pos="8251825" algn="l"/>
                <a:tab pos="8701088" algn="l"/>
                <a:tab pos="915035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3000"/>
              </a:lnSpc>
              <a:spcBef>
                <a:spcPts val="600"/>
              </a:spcBef>
              <a:buFont typeface="Arial" charset="0"/>
              <a:buChar char="*"/>
            </a:pPr>
            <a:r>
              <a:rPr lang="en-GB">
                <a:latin typeface="Arial" charset="0"/>
              </a:rPr>
              <a:t>Show how to implement XOR gate using AND gates and inverters</a:t>
            </a: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 idx="1"/>
          </p:nvPr>
        </p:nvSpPr>
        <p:spPr bwMode="auto">
          <a:xfrm>
            <a:off x="735645" y="695947"/>
            <a:ext cx="5391519" cy="341233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76B31-474A-42E0-89F2-21561EC16688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936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76B31-474A-42E0-89F2-21561EC16688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969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BBA35-CB62-4ED3-83C3-DF62B56E10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48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mtiaz.hussain@faculty.muet.edu.p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3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0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1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2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imtiazhussainkalwar.weebly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Digital Electronics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981200" y="4114800"/>
            <a:ext cx="532859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Dr. Imtiaz Hussain</a:t>
            </a:r>
          </a:p>
          <a:p>
            <a:pPr algn="ctr"/>
            <a:r>
              <a:rPr lang="en-GB" sz="1600" dirty="0" smtClean="0"/>
              <a:t>Assistant Professor</a:t>
            </a:r>
          </a:p>
          <a:p>
            <a:pPr algn="ctr"/>
            <a:r>
              <a:rPr lang="en-GB" sz="1600" dirty="0" smtClean="0"/>
              <a:t>Mehran University of Engineering &amp; Technology Jamshoro</a:t>
            </a:r>
          </a:p>
          <a:p>
            <a:pPr algn="ctr"/>
            <a:r>
              <a:rPr lang="en-GB" dirty="0" smtClean="0"/>
              <a:t>email: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imtiaz.hussain@faculty.muet.edu.pk</a:t>
            </a:r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GB" dirty="0" smtClean="0"/>
              <a:t>URL :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http://imtiazhussainkalwar.weebly.com/</a:t>
            </a:r>
            <a:endParaRPr lang="en-GB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711993" y="2581453"/>
            <a:ext cx="55207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Lecture-4</a:t>
            </a:r>
          </a:p>
          <a:p>
            <a:pPr algn="ctr"/>
            <a:r>
              <a:rPr lang="en-US" sz="3600" dirty="0" smtClean="0"/>
              <a:t>Logic </a:t>
            </a:r>
            <a:r>
              <a:rPr lang="en-US" sz="3600" dirty="0"/>
              <a:t>gates and </a:t>
            </a:r>
            <a:r>
              <a:rPr lang="en-US" sz="3600" dirty="0" smtClean="0"/>
              <a:t>Architecture </a:t>
            </a:r>
            <a:endParaRPr lang="en-GB" sz="34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950404" cy="120700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688964"/>
            <a:ext cx="9144000" cy="116903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9" name="Picture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565"/>
            <a:ext cx="1184565" cy="1169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403" y="13854"/>
            <a:ext cx="1193597" cy="121060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318306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>
                <a:effectLst>
                  <a:innerShdw blurRad="114300">
                    <a:prstClr val="black"/>
                  </a:innerShdw>
                </a:effectLst>
              </a:rPr>
              <a:t>STEVTA -Training of Trainers Project</a:t>
            </a:r>
            <a:endParaRPr lang="en-US" sz="3400" dirty="0">
              <a:effectLst>
                <a:innerShdw blurRad="114300">
                  <a:prstClr val="black"/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763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85800" y="2133600"/>
            <a:ext cx="754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sz="2800"/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8610600" y="6400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17421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Subtracting Binary Numbers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2161950"/>
            <a:ext cx="2957861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en-US" sz="2600" dirty="0" smtClean="0"/>
              <a:t>1 - 0 = 1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600" dirty="0" smtClean="0"/>
              <a:t>11 - 10 = 1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600" dirty="0" smtClean="0"/>
              <a:t>1011 - 10 = 1001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600" b="1" dirty="0" smtClean="0"/>
              <a:t>110 - 101 = ?</a:t>
            </a:r>
            <a:endParaRPr lang="en-US" sz="2600" dirty="0"/>
          </a:p>
        </p:txBody>
      </p:sp>
      <p:sp>
        <p:nvSpPr>
          <p:cNvPr id="3" name="Rectangle 2"/>
          <p:cNvSpPr/>
          <p:nvPr/>
        </p:nvSpPr>
        <p:spPr>
          <a:xfrm>
            <a:off x="3329827" y="3362278"/>
            <a:ext cx="26068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/>
              <a:t>1</a:t>
            </a:r>
            <a:r>
              <a:rPr lang="en-US" sz="2600" b="1" baseline="30000" dirty="0">
                <a:solidFill>
                  <a:srgbClr val="FF0000"/>
                </a:solidFill>
              </a:rPr>
              <a:t>0</a:t>
            </a:r>
            <a:r>
              <a:rPr lang="en-US" sz="2600" b="1" strike="sngStrike" dirty="0"/>
              <a:t>1</a:t>
            </a:r>
            <a:r>
              <a:rPr lang="en-US" sz="2600" b="1" baseline="30000" dirty="0">
                <a:solidFill>
                  <a:srgbClr val="FF0000"/>
                </a:solidFill>
              </a:rPr>
              <a:t>10</a:t>
            </a:r>
            <a:r>
              <a:rPr lang="en-US" sz="2600" b="1" strike="sngStrike" dirty="0"/>
              <a:t>0</a:t>
            </a:r>
            <a:r>
              <a:rPr lang="en-US" sz="2600" b="1" dirty="0"/>
              <a:t> - 101 = </a:t>
            </a:r>
            <a:r>
              <a:rPr lang="en-US" sz="2600" b="1" dirty="0" smtClean="0"/>
              <a:t>001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74546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85800" y="2133600"/>
            <a:ext cx="754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sz="2800"/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8610600" y="6400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17421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Subtracting Binary Numbers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" y="1371600"/>
            <a:ext cx="4244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Method </a:t>
            </a:r>
            <a:r>
              <a:rPr lang="en-US" b="1" dirty="0" smtClean="0"/>
              <a:t>2</a:t>
            </a:r>
            <a:r>
              <a:rPr lang="en-US" b="1" dirty="0"/>
              <a:t>: Using the Complement </a:t>
            </a:r>
            <a:r>
              <a:rPr lang="en-US" b="1" dirty="0" smtClean="0"/>
              <a:t>Method</a:t>
            </a:r>
            <a:endParaRPr lang="en-US" dirty="0"/>
          </a:p>
        </p:txBody>
      </p:sp>
      <p:pic>
        <p:nvPicPr>
          <p:cNvPr id="7170" name="Picture 2" descr="Subtract Binary Numbers Step 1 Version 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1" t="8863" r="23851" b="10691"/>
          <a:stretch/>
        </p:blipFill>
        <p:spPr bwMode="auto">
          <a:xfrm>
            <a:off x="1535005" y="2033763"/>
            <a:ext cx="1631750" cy="183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Subtract Binary Numbers Step 4 Version 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4" t="12313" r="24622" b="8369"/>
          <a:stretch/>
        </p:blipFill>
        <p:spPr bwMode="auto">
          <a:xfrm>
            <a:off x="5427568" y="2033763"/>
            <a:ext cx="1708931" cy="170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Subtract Binary Numbers Step 5 Version 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5" t="8595" r="6630" b="10564"/>
          <a:stretch/>
        </p:blipFill>
        <p:spPr bwMode="auto">
          <a:xfrm>
            <a:off x="2994372" y="4490380"/>
            <a:ext cx="2926655" cy="202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3429000" y="2948850"/>
            <a:ext cx="19985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648200" y="3814089"/>
            <a:ext cx="1900822" cy="8341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33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85800" y="2133600"/>
            <a:ext cx="754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sz="2800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609600" y="1905000"/>
            <a:ext cx="7772400" cy="2062103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dirty="0" smtClean="0"/>
              <a:t>Exercise: </a:t>
            </a:r>
          </a:p>
          <a:p>
            <a:endParaRPr lang="en-US" sz="2800" b="1" dirty="0"/>
          </a:p>
          <a:p>
            <a:r>
              <a:rPr lang="en-US" sz="2800" b="1" dirty="0" smtClean="0"/>
              <a:t>11000 – 111=?</a:t>
            </a:r>
            <a:endParaRPr lang="en-US" sz="2800" dirty="0"/>
          </a:p>
          <a:p>
            <a:endParaRPr lang="en-US" b="0" dirty="0"/>
          </a:p>
          <a:p>
            <a:r>
              <a:rPr lang="en-US" dirty="0"/>
              <a:t>	</a:t>
            </a:r>
            <a:r>
              <a:rPr lang="en-US" dirty="0">
                <a:cs typeface="Arial" pitchFamily="34" charset="0"/>
              </a:rPr>
              <a:t>               </a:t>
            </a:r>
            <a:r>
              <a:rPr lang="en-US" sz="2600" dirty="0">
                <a:cs typeface="Arial" pitchFamily="34" charset="0"/>
              </a:rPr>
              <a:t>		   </a:t>
            </a:r>
            <a:r>
              <a:rPr lang="en-US" dirty="0">
                <a:cs typeface="Arial" pitchFamily="34" charset="0"/>
              </a:rPr>
              <a:t>	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8610600" y="6400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17421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Subtracting Binary Numbers</a:t>
            </a:r>
          </a:p>
        </p:txBody>
      </p:sp>
    </p:spTree>
    <p:extLst>
      <p:ext uri="{BB962C8B-B14F-4D97-AF65-F5344CB8AC3E}">
        <p14:creationId xmlns:p14="http://schemas.microsoft.com/office/powerpoint/2010/main" val="147136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685800" y="2133600"/>
            <a:ext cx="754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sz="2800"/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09600" y="1905000"/>
            <a:ext cx="8077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2600" dirty="0"/>
              <a:t>Binary computers have storage units called binary digits or bits:</a:t>
            </a:r>
          </a:p>
          <a:p>
            <a:endParaRPr lang="en-US" dirty="0"/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838200" y="3124200"/>
            <a:ext cx="716280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 b="0"/>
              <a:t>Low Voltage = 0</a:t>
            </a:r>
          </a:p>
          <a:p>
            <a:r>
              <a:rPr lang="en-US" sz="2800" b="0"/>
              <a:t>High Voltage = 1           all bits have 0 or 1</a:t>
            </a:r>
          </a:p>
          <a:p>
            <a:endParaRPr lang="en-US"/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8610600" y="6400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4587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Binary and Computers</a:t>
            </a:r>
          </a:p>
        </p:txBody>
      </p:sp>
    </p:spTree>
    <p:extLst>
      <p:ext uri="{BB962C8B-B14F-4D97-AF65-F5344CB8AC3E}">
        <p14:creationId xmlns:p14="http://schemas.microsoft.com/office/powerpoint/2010/main" val="362016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685800" y="2133600"/>
            <a:ext cx="754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sz="2800"/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609600" y="1905000"/>
            <a:ext cx="8077200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/>
              <a:t>8 bits = 1 byte</a:t>
            </a:r>
          </a:p>
          <a:p>
            <a:endParaRPr lang="en-US" sz="2800"/>
          </a:p>
          <a:p>
            <a:r>
              <a:rPr lang="en-US" sz="2800" b="0"/>
              <a:t>The number of bytes in a word determines the word length of the computer: </a:t>
            </a:r>
          </a:p>
          <a:p>
            <a:r>
              <a:rPr lang="en-US" sz="2800" b="0"/>
              <a:t>				32-bit machines </a:t>
            </a:r>
          </a:p>
          <a:p>
            <a:r>
              <a:rPr lang="en-US" sz="2800" b="0"/>
              <a:t>				64-bit machines etc.</a:t>
            </a:r>
          </a:p>
          <a:p>
            <a:endParaRPr lang="en-US" sz="2800" b="0"/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8610600" y="6400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chemeClr val="bg1"/>
                </a:solidFill>
              </a:rPr>
              <a:t>23</a:t>
            </a:r>
          </a:p>
        </p:txBody>
      </p:sp>
      <p:sp>
        <p:nvSpPr>
          <p:cNvPr id="2561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Binary and Computers</a:t>
            </a:r>
          </a:p>
        </p:txBody>
      </p:sp>
    </p:spTree>
    <p:extLst>
      <p:ext uri="{BB962C8B-B14F-4D97-AF65-F5344CB8AC3E}">
        <p14:creationId xmlns:p14="http://schemas.microsoft.com/office/powerpoint/2010/main" val="2511943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George Boole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George Boole, a British mathematician (1815-1864</a:t>
            </a:r>
            <a:r>
              <a:rPr lang="en-US" dirty="0" smtClean="0"/>
              <a:t>).</a:t>
            </a:r>
          </a:p>
          <a:p>
            <a:pPr algn="just"/>
            <a:endParaRPr lang="en-US" dirty="0"/>
          </a:p>
          <a:p>
            <a:pPr lvl="1" algn="just"/>
            <a:r>
              <a:rPr lang="en-US" dirty="0"/>
              <a:t>Logic and math are equivalent</a:t>
            </a:r>
            <a:r>
              <a:rPr lang="en-US" dirty="0" smtClean="0"/>
              <a:t>.</a:t>
            </a:r>
          </a:p>
          <a:p>
            <a:pPr lvl="1" algn="just"/>
            <a:endParaRPr lang="en-US" dirty="0"/>
          </a:p>
          <a:p>
            <a:pPr algn="just"/>
            <a:r>
              <a:rPr lang="en-US" dirty="0"/>
              <a:t>All math functions can be determined using these 3 primary Boolean logic operators: AND, OR, and NOT. </a:t>
            </a:r>
            <a:endParaRPr lang="en-US" dirty="0" smtClean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7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Logic operators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229600" cy="5562600"/>
          </a:xfrm>
        </p:spPr>
        <p:txBody>
          <a:bodyPr>
            <a:normAutofit fontScale="92500" lnSpcReduction="20000"/>
          </a:bodyPr>
          <a:lstStyle/>
          <a:p>
            <a:pPr lvl="1" algn="just"/>
            <a:r>
              <a:rPr lang="en-US" dirty="0" smtClean="0"/>
              <a:t>AND narrows your search, </a:t>
            </a:r>
          </a:p>
          <a:p>
            <a:pPr lvl="1" algn="just"/>
            <a:r>
              <a:rPr lang="en-US" dirty="0" smtClean="0"/>
              <a:t>OR broadens your search, and </a:t>
            </a:r>
          </a:p>
          <a:p>
            <a:pPr lvl="1" algn="just"/>
            <a:r>
              <a:rPr lang="en-US" dirty="0" smtClean="0"/>
              <a:t>NOT is used to exclude concepts. </a:t>
            </a:r>
          </a:p>
          <a:p>
            <a:endParaRPr lang="en-US" dirty="0"/>
          </a:p>
          <a:p>
            <a:r>
              <a:rPr lang="en-US" dirty="0"/>
              <a:t>fruit </a:t>
            </a:r>
            <a:r>
              <a:rPr lang="en-US" dirty="0" smtClean="0"/>
              <a:t>AND vegetables AND cereal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fruit OR vegetables OR cereal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fruit NOT apples </a:t>
            </a:r>
          </a:p>
          <a:p>
            <a:endParaRPr lang="en-US" dirty="0"/>
          </a:p>
        </p:txBody>
      </p:sp>
      <p:pic>
        <p:nvPicPr>
          <p:cNvPr id="8199" name="Picture 7" descr="ven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676650"/>
            <a:ext cx="1981200" cy="1885950"/>
          </a:xfrm>
          <a:prstGeom prst="rect">
            <a:avLst/>
          </a:prstGeom>
          <a:noFill/>
        </p:spPr>
      </p:pic>
      <p:grpSp>
        <p:nvGrpSpPr>
          <p:cNvPr id="17" name="Group 16"/>
          <p:cNvGrpSpPr/>
          <p:nvPr/>
        </p:nvGrpSpPr>
        <p:grpSpPr>
          <a:xfrm>
            <a:off x="6629400" y="1554162"/>
            <a:ext cx="2209800" cy="2103438"/>
            <a:chOff x="6705600" y="1295400"/>
            <a:chExt cx="2209800" cy="2103438"/>
          </a:xfrm>
        </p:grpSpPr>
        <p:pic>
          <p:nvPicPr>
            <p:cNvPr id="12" name="Picture 7" descr="venn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05600" y="1295400"/>
              <a:ext cx="2209800" cy="2103438"/>
            </a:xfrm>
            <a:prstGeom prst="rect">
              <a:avLst/>
            </a:prstGeom>
            <a:noFill/>
          </p:spPr>
        </p:pic>
        <p:grpSp>
          <p:nvGrpSpPr>
            <p:cNvPr id="16" name="Group 15"/>
            <p:cNvGrpSpPr/>
            <p:nvPr/>
          </p:nvGrpSpPr>
          <p:grpSpPr>
            <a:xfrm>
              <a:off x="6900204" y="1740880"/>
              <a:ext cx="1885072" cy="1295452"/>
              <a:chOff x="6900204" y="1740880"/>
              <a:chExt cx="1885072" cy="1295452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6900204" y="1740880"/>
                <a:ext cx="643596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 smtClean="0"/>
                  <a:t>Fruit</a:t>
                </a:r>
              </a:p>
              <a:p>
                <a:endParaRPr lang="en-GB" sz="10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8023276" y="1848728"/>
                <a:ext cx="762000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 smtClean="0"/>
                  <a:t>Vegetables</a:t>
                </a:r>
                <a:endParaRPr lang="en-GB" sz="10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413676" y="2667000"/>
                <a:ext cx="87219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cereals</a:t>
                </a:r>
                <a:endParaRPr lang="en-GB" dirty="0"/>
              </a:p>
            </p:txBody>
          </p:sp>
        </p:grpSp>
      </p:grpSp>
      <p:pic>
        <p:nvPicPr>
          <p:cNvPr id="18" name="Picture 5" descr="venn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5257800"/>
            <a:ext cx="2209800" cy="1384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250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436F-6A5A-4E01-9D38-AEB620340593}" type="slidenum">
              <a:rPr lang="en-CA"/>
              <a:pPr/>
              <a:t>17</a:t>
            </a:fld>
            <a:endParaRPr lang="en-CA"/>
          </a:p>
        </p:txBody>
      </p:sp>
      <p:sp>
        <p:nvSpPr>
          <p:cNvPr id="3880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838200"/>
          </a:xfrm>
        </p:spPr>
        <p:txBody>
          <a:bodyPr/>
          <a:lstStyle/>
          <a:p>
            <a:r>
              <a:rPr lang="en-US" sz="3600"/>
              <a:t>Boolean Algebra</a:t>
            </a:r>
            <a:endParaRPr lang="en-CA" sz="3600"/>
          </a:p>
        </p:txBody>
      </p:sp>
      <p:sp>
        <p:nvSpPr>
          <p:cNvPr id="38809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763000" cy="5486400"/>
          </a:xfrm>
        </p:spPr>
        <p:txBody>
          <a:bodyPr>
            <a:normAutofit lnSpcReduction="10000"/>
          </a:bodyPr>
          <a:lstStyle/>
          <a:p>
            <a:pPr marL="360363" indent="-360363" algn="just">
              <a:spcAft>
                <a:spcPct val="20000"/>
              </a:spcAft>
            </a:pPr>
            <a:r>
              <a:rPr lang="en-US" sz="2800" dirty="0">
                <a:sym typeface="Symbol" pitchFamily="18" charset="2"/>
              </a:rPr>
              <a:t>Boolean algebra provides the operations and the rules for working with the set </a:t>
            </a:r>
            <a:r>
              <a:rPr lang="en-US" sz="2800" b="1" dirty="0">
                <a:solidFill>
                  <a:srgbClr val="FF0000"/>
                </a:solidFill>
                <a:sym typeface="Symbol" pitchFamily="18" charset="2"/>
              </a:rPr>
              <a:t>{0, 1</a:t>
            </a:r>
            <a:r>
              <a:rPr lang="en-US" sz="2800" b="1" dirty="0" smtClean="0">
                <a:solidFill>
                  <a:srgbClr val="FF0000"/>
                </a:solidFill>
                <a:sym typeface="Symbol" pitchFamily="18" charset="2"/>
              </a:rPr>
              <a:t>}.</a:t>
            </a:r>
          </a:p>
          <a:p>
            <a:pPr marL="360363" indent="-360363" algn="just">
              <a:spcAft>
                <a:spcPct val="20000"/>
              </a:spcAft>
            </a:pPr>
            <a:endParaRPr lang="en-US" sz="2800" b="1" dirty="0">
              <a:solidFill>
                <a:srgbClr val="FF0000"/>
              </a:solidFill>
              <a:sym typeface="Symbol" pitchFamily="18" charset="2"/>
            </a:endParaRPr>
          </a:p>
          <a:p>
            <a:pPr marL="360363" indent="-360363" algn="just">
              <a:spcAft>
                <a:spcPct val="20000"/>
              </a:spcAft>
            </a:pPr>
            <a:r>
              <a:rPr lang="en-US" sz="2800" dirty="0">
                <a:sym typeface="Symbol" pitchFamily="18" charset="2"/>
              </a:rPr>
              <a:t>These are the rules that underlie </a:t>
            </a:r>
            <a:r>
              <a:rPr lang="en-US" sz="2800" b="1" dirty="0">
                <a:solidFill>
                  <a:srgbClr val="FF0000"/>
                </a:solidFill>
                <a:sym typeface="Symbol" pitchFamily="18" charset="2"/>
              </a:rPr>
              <a:t>electronic circuits</a:t>
            </a:r>
            <a:r>
              <a:rPr lang="en-US" sz="2800" dirty="0">
                <a:sym typeface="Symbol" pitchFamily="18" charset="2"/>
              </a:rPr>
              <a:t>, and the methods we will discuss are fundamental to </a:t>
            </a:r>
            <a:r>
              <a:rPr lang="en-US" sz="2800" b="1" dirty="0" smtClean="0">
                <a:solidFill>
                  <a:srgbClr val="FF0000"/>
                </a:solidFill>
                <a:sym typeface="Symbol" pitchFamily="18" charset="2"/>
              </a:rPr>
              <a:t>Digital </a:t>
            </a:r>
            <a:r>
              <a:rPr lang="en-US" sz="2800" b="1" dirty="0">
                <a:solidFill>
                  <a:srgbClr val="FF0000"/>
                </a:solidFill>
                <a:sym typeface="Symbol" pitchFamily="18" charset="2"/>
              </a:rPr>
              <a:t>design</a:t>
            </a:r>
            <a:r>
              <a:rPr lang="en-US" sz="2800" dirty="0" smtClean="0">
                <a:sym typeface="Symbol" pitchFamily="18" charset="2"/>
              </a:rPr>
              <a:t>.</a:t>
            </a:r>
          </a:p>
          <a:p>
            <a:pPr marL="360363" indent="-360363" algn="just">
              <a:spcAft>
                <a:spcPct val="20000"/>
              </a:spcAft>
            </a:pPr>
            <a:endParaRPr lang="en-US" sz="2800" dirty="0">
              <a:sym typeface="Symbol" pitchFamily="18" charset="2"/>
            </a:endParaRPr>
          </a:p>
          <a:p>
            <a:pPr marL="360363" indent="-360363">
              <a:spcAft>
                <a:spcPct val="20000"/>
              </a:spcAft>
            </a:pPr>
            <a:r>
              <a:rPr lang="en-US" sz="2800" dirty="0">
                <a:sym typeface="Symbol" pitchFamily="18" charset="2"/>
              </a:rPr>
              <a:t>We are going to focus on </a:t>
            </a:r>
            <a:r>
              <a:rPr lang="en-US" sz="2800" dirty="0" smtClean="0">
                <a:sym typeface="Symbol" pitchFamily="18" charset="2"/>
              </a:rPr>
              <a:t>following </a:t>
            </a:r>
            <a:r>
              <a:rPr lang="en-US" sz="2800" dirty="0">
                <a:sym typeface="Symbol" pitchFamily="18" charset="2"/>
              </a:rPr>
              <a:t>operations:</a:t>
            </a:r>
          </a:p>
          <a:p>
            <a:pPr marL="760413" lvl="1" indent="-360363">
              <a:spcAft>
                <a:spcPct val="20000"/>
              </a:spcAft>
              <a:buFontTx/>
              <a:buChar char="•"/>
            </a:pPr>
            <a:r>
              <a:rPr lang="en-US" sz="2400" dirty="0">
                <a:sym typeface="Symbol" pitchFamily="18" charset="2"/>
              </a:rPr>
              <a:t>  </a:t>
            </a:r>
            <a:r>
              <a:rPr lang="en-US" sz="2400" dirty="0" smtClean="0">
                <a:sym typeface="Symbol" pitchFamily="18" charset="2"/>
              </a:rPr>
              <a:t>Boolean </a:t>
            </a:r>
            <a:r>
              <a:rPr lang="en-US" sz="2400" dirty="0">
                <a:sym typeface="Symbol" pitchFamily="18" charset="2"/>
              </a:rPr>
              <a:t>complementation,</a:t>
            </a:r>
          </a:p>
          <a:p>
            <a:pPr marL="760413" lvl="1" indent="-360363">
              <a:spcAft>
                <a:spcPct val="20000"/>
              </a:spcAft>
              <a:buFontTx/>
              <a:buChar char="•"/>
            </a:pPr>
            <a:r>
              <a:rPr lang="en-US" sz="2400" dirty="0">
                <a:sym typeface="Symbol" pitchFamily="18" charset="2"/>
              </a:rPr>
              <a:t>  Boolean </a:t>
            </a:r>
            <a:r>
              <a:rPr lang="en-US" sz="2400" dirty="0" smtClean="0">
                <a:sym typeface="Symbol" pitchFamily="18" charset="2"/>
              </a:rPr>
              <a:t>sum</a:t>
            </a:r>
          </a:p>
          <a:p>
            <a:pPr marL="760413" lvl="1" indent="-360363">
              <a:spcAft>
                <a:spcPct val="20000"/>
              </a:spcAft>
              <a:buFontTx/>
              <a:buChar char="•"/>
            </a:pPr>
            <a:r>
              <a:rPr lang="en-US" sz="2400" dirty="0" smtClean="0">
                <a:sym typeface="Symbol" pitchFamily="18" charset="2"/>
              </a:rPr>
              <a:t>  Boolean Product</a:t>
            </a:r>
            <a:endParaRPr lang="en-US" sz="2400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7226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2BA9-B9B2-43FE-92A1-8413807C7C86}" type="slidenum">
              <a:rPr lang="en-CA"/>
              <a:pPr/>
              <a:t>18</a:t>
            </a:fld>
            <a:endParaRPr lang="en-CA"/>
          </a:p>
        </p:txBody>
      </p:sp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838200"/>
          </a:xfrm>
        </p:spPr>
        <p:txBody>
          <a:bodyPr/>
          <a:lstStyle/>
          <a:p>
            <a:r>
              <a:rPr lang="en-US" sz="3600" dirty="0"/>
              <a:t>Boolean Operations</a:t>
            </a:r>
            <a:endParaRPr lang="en-CA" sz="3600" dirty="0"/>
          </a:p>
        </p:txBody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8763000" cy="5105400"/>
          </a:xfrm>
        </p:spPr>
        <p:txBody>
          <a:bodyPr/>
          <a:lstStyle/>
          <a:p>
            <a:pPr marL="360363" indent="-360363">
              <a:lnSpc>
                <a:spcPct val="90000"/>
              </a:lnSpc>
              <a:spcAft>
                <a:spcPct val="20000"/>
              </a:spcAft>
            </a:pPr>
            <a:r>
              <a:rPr lang="en-US" sz="2800" dirty="0">
                <a:sym typeface="Symbol" pitchFamily="18" charset="2"/>
              </a:rPr>
              <a:t>The </a:t>
            </a:r>
            <a:r>
              <a:rPr lang="en-US" sz="2800" b="1" dirty="0">
                <a:solidFill>
                  <a:srgbClr val="FF0000"/>
                </a:solidFill>
                <a:sym typeface="Symbol" pitchFamily="18" charset="2"/>
              </a:rPr>
              <a:t>complement</a:t>
            </a:r>
            <a:r>
              <a:rPr lang="en-US" sz="2800" dirty="0">
                <a:sym typeface="Symbol" pitchFamily="18" charset="2"/>
              </a:rPr>
              <a:t> is denoted by a </a:t>
            </a:r>
            <a:r>
              <a:rPr lang="en-US" sz="2800" dirty="0" smtClean="0">
                <a:sym typeface="Symbol" pitchFamily="18" charset="2"/>
              </a:rPr>
              <a:t>bar. </a:t>
            </a:r>
            <a:r>
              <a:rPr lang="en-US" sz="2800" dirty="0">
                <a:sym typeface="Symbol" pitchFamily="18" charset="2"/>
              </a:rPr>
              <a:t>It is defined by</a:t>
            </a:r>
          </a:p>
          <a:p>
            <a:pPr marL="360363" indent="-360363">
              <a:lnSpc>
                <a:spcPct val="90000"/>
              </a:lnSpc>
              <a:spcAft>
                <a:spcPct val="20000"/>
              </a:spcAft>
            </a:pPr>
            <a:endParaRPr lang="en-US" sz="800" dirty="0" smtClean="0">
              <a:sym typeface="Symbol" pitchFamily="18" charset="2"/>
            </a:endParaRPr>
          </a:p>
          <a:p>
            <a:pPr marL="360363" indent="-360363">
              <a:lnSpc>
                <a:spcPct val="90000"/>
              </a:lnSpc>
              <a:spcAft>
                <a:spcPct val="20000"/>
              </a:spcAft>
            </a:pPr>
            <a:endParaRPr lang="en-US" sz="800" dirty="0" smtClean="0">
              <a:sym typeface="Symbol" pitchFamily="18" charset="2"/>
            </a:endParaRPr>
          </a:p>
          <a:p>
            <a:pPr marL="360363" indent="-360363">
              <a:lnSpc>
                <a:spcPct val="90000"/>
              </a:lnSpc>
              <a:spcAft>
                <a:spcPct val="20000"/>
              </a:spcAft>
            </a:pPr>
            <a:endParaRPr lang="en-US" sz="800" dirty="0">
              <a:sym typeface="Symbol" pitchFamily="18" charset="2"/>
            </a:endParaRPr>
          </a:p>
          <a:p>
            <a:pPr marL="360363" indent="-360363">
              <a:lnSpc>
                <a:spcPct val="90000"/>
              </a:lnSpc>
              <a:spcAft>
                <a:spcPct val="20000"/>
              </a:spcAft>
            </a:pPr>
            <a:r>
              <a:rPr lang="en-US" sz="2800" dirty="0">
                <a:sym typeface="Symbol" pitchFamily="18" charset="2"/>
              </a:rPr>
              <a:t>The </a:t>
            </a:r>
            <a:r>
              <a:rPr lang="en-US" sz="2800" b="1" dirty="0">
                <a:solidFill>
                  <a:srgbClr val="FF0000"/>
                </a:solidFill>
                <a:sym typeface="Symbol" pitchFamily="18" charset="2"/>
              </a:rPr>
              <a:t>Boolean sum</a:t>
            </a:r>
            <a:r>
              <a:rPr lang="en-US" sz="2800" dirty="0">
                <a:sym typeface="Symbol" pitchFamily="18" charset="2"/>
              </a:rPr>
              <a:t>, denoted by + or by OR, has the following values:</a:t>
            </a:r>
          </a:p>
          <a:p>
            <a:pPr marL="360363" indent="-360363">
              <a:lnSpc>
                <a:spcPct val="90000"/>
              </a:lnSpc>
              <a:spcAft>
                <a:spcPct val="20000"/>
              </a:spcAft>
              <a:buNone/>
            </a:pPr>
            <a:r>
              <a:rPr lang="en-US" sz="2800" dirty="0" smtClean="0">
                <a:sym typeface="Symbol" pitchFamily="18" charset="2"/>
              </a:rPr>
              <a:t>             1 </a:t>
            </a:r>
            <a:r>
              <a:rPr lang="en-US" sz="2800" dirty="0">
                <a:sym typeface="Symbol" pitchFamily="18" charset="2"/>
              </a:rPr>
              <a:t>+ 1 = 1,    1 + 0 = 1,    0 + 1 = 1,    0 + 0 = 0</a:t>
            </a:r>
          </a:p>
          <a:p>
            <a:pPr marL="360363" indent="-360363">
              <a:lnSpc>
                <a:spcPct val="90000"/>
              </a:lnSpc>
              <a:spcAft>
                <a:spcPct val="20000"/>
              </a:spcAft>
            </a:pPr>
            <a:endParaRPr lang="en-US" sz="800" dirty="0">
              <a:sym typeface="Symbol" pitchFamily="18" charset="2"/>
            </a:endParaRPr>
          </a:p>
          <a:p>
            <a:pPr marL="360363" indent="-360363">
              <a:lnSpc>
                <a:spcPct val="90000"/>
              </a:lnSpc>
              <a:spcAft>
                <a:spcPct val="20000"/>
              </a:spcAft>
            </a:pPr>
            <a:r>
              <a:rPr lang="en-US" sz="2800" dirty="0">
                <a:sym typeface="Symbol" pitchFamily="18" charset="2"/>
              </a:rPr>
              <a:t>The </a:t>
            </a:r>
            <a:r>
              <a:rPr lang="en-US" sz="2800" b="1" dirty="0">
                <a:solidFill>
                  <a:srgbClr val="FF0000"/>
                </a:solidFill>
                <a:sym typeface="Symbol" pitchFamily="18" charset="2"/>
              </a:rPr>
              <a:t>Boolean product</a:t>
            </a:r>
            <a:r>
              <a:rPr lang="en-US" sz="2800" dirty="0">
                <a:sym typeface="Symbol" pitchFamily="18" charset="2"/>
              </a:rPr>
              <a:t>, denoted by  or by AND, has the following values:</a:t>
            </a:r>
          </a:p>
          <a:p>
            <a:pPr marL="360363" indent="-360363">
              <a:lnSpc>
                <a:spcPct val="90000"/>
              </a:lnSpc>
              <a:spcAft>
                <a:spcPct val="20000"/>
              </a:spcAft>
              <a:buNone/>
            </a:pPr>
            <a:r>
              <a:rPr lang="en-US" sz="2800" dirty="0" smtClean="0">
                <a:sym typeface="Symbol" pitchFamily="18" charset="2"/>
              </a:rPr>
              <a:t>             1 </a:t>
            </a:r>
            <a:r>
              <a:rPr lang="en-US" sz="2800" dirty="0">
                <a:sym typeface="Symbol" pitchFamily="18" charset="2"/>
              </a:rPr>
              <a:t> 1 = 1,    1  0 = 0,    0  1 = 0,    0  0 = 0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667000" y="1828800"/>
          <a:ext cx="2514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" name="Equation" r:id="rId5" imgW="1434960" imgH="203040" progId="Equation.3">
                  <p:embed/>
                </p:oleObj>
              </mc:Choice>
              <mc:Fallback>
                <p:oleObj name="Equation" r:id="rId5" imgW="14349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828800"/>
                        <a:ext cx="25146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109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E530-CD4F-489E-893E-76EC5B2811F9}" type="slidenum">
              <a:rPr lang="en-CA"/>
              <a:pPr/>
              <a:t>19</a:t>
            </a:fld>
            <a:endParaRPr lang="en-CA"/>
          </a:p>
        </p:txBody>
      </p:sp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990600"/>
          </a:xfrm>
        </p:spPr>
        <p:txBody>
          <a:bodyPr/>
          <a:lstStyle/>
          <a:p>
            <a:r>
              <a:rPr lang="en-US" sz="3600"/>
              <a:t>Boolean Functions and Expressions</a:t>
            </a:r>
            <a:endParaRPr lang="en-CA" sz="3600"/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105400"/>
          </a:xfrm>
        </p:spPr>
        <p:txBody>
          <a:bodyPr/>
          <a:lstStyle/>
          <a:p>
            <a:pPr marL="360363" indent="-360363">
              <a:spcAft>
                <a:spcPct val="20000"/>
              </a:spcAft>
            </a:pPr>
            <a:r>
              <a:rPr lang="en-US" sz="2800" b="1" dirty="0">
                <a:solidFill>
                  <a:srgbClr val="FF0000"/>
                </a:solidFill>
                <a:sym typeface="Symbol" pitchFamily="18" charset="2"/>
              </a:rPr>
              <a:t>Definition:</a:t>
            </a:r>
            <a:r>
              <a:rPr lang="en-US" sz="2800" dirty="0">
                <a:sym typeface="Symbol" pitchFamily="18" charset="2"/>
              </a:rPr>
              <a:t> Let B = {0, 1}. The variable x is called a </a:t>
            </a:r>
            <a:r>
              <a:rPr lang="en-US" sz="2800" b="1" dirty="0">
                <a:solidFill>
                  <a:srgbClr val="FF0000"/>
                </a:solidFill>
                <a:sym typeface="Symbol" pitchFamily="18" charset="2"/>
              </a:rPr>
              <a:t>Boolean variable</a:t>
            </a: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sz="2800" dirty="0">
                <a:sym typeface="Symbol" pitchFamily="18" charset="2"/>
              </a:rPr>
              <a:t>if it assumes values only from B.</a:t>
            </a:r>
          </a:p>
          <a:p>
            <a:pPr marL="360363" indent="-360363">
              <a:spcAft>
                <a:spcPct val="20000"/>
              </a:spcAft>
            </a:pPr>
            <a:endParaRPr lang="en-US" sz="800" dirty="0" smtClean="0">
              <a:sym typeface="Symbol" pitchFamily="18" charset="2"/>
            </a:endParaRPr>
          </a:p>
          <a:p>
            <a:pPr marL="360363" indent="-360363">
              <a:spcAft>
                <a:spcPct val="20000"/>
              </a:spcAft>
            </a:pPr>
            <a:endParaRPr lang="en-US" sz="800" dirty="0">
              <a:sym typeface="Symbol" pitchFamily="18" charset="2"/>
            </a:endParaRPr>
          </a:p>
          <a:p>
            <a:pPr marL="360363" indent="-360363">
              <a:spcAft>
                <a:spcPct val="20000"/>
              </a:spcAft>
            </a:pPr>
            <a:r>
              <a:rPr lang="en-US" sz="2800" dirty="0">
                <a:sym typeface="Symbol" pitchFamily="18" charset="2"/>
              </a:rPr>
              <a:t>Boolean functions can be represented using expressions made up from the variables and Boolean operations.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743200" y="3810000"/>
          <a:ext cx="29527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Equation" r:id="rId3" imgW="761760" imgH="203040" progId="Equation.3">
                  <p:embed/>
                </p:oleObj>
              </mc:Choice>
              <mc:Fallback>
                <p:oleObj name="Equation" r:id="rId3" imgW="761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810000"/>
                        <a:ext cx="295275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22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05800" cy="650336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Lecture Outline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700808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08159742"/>
              </p:ext>
            </p:extLst>
          </p:nvPr>
        </p:nvGraphicFramePr>
        <p:xfrm>
          <a:off x="35496" y="908720"/>
          <a:ext cx="903649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0533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Write out logic statements using Boolean operators for these.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400" dirty="0"/>
              <a:t>You have a buzzer in your car that sounds when your keys are in the ignition and the door is open. </a:t>
            </a:r>
            <a:endParaRPr lang="en-US" sz="2400" dirty="0" smtClean="0"/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You have a fire alarm installed in your house. This alarm will sound if it senses heat or smoke. </a:t>
            </a:r>
            <a:endParaRPr lang="en-US" sz="2400" dirty="0" smtClean="0"/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There is an election coming up. People are allowed to vote if they are a citizen and they are 18. </a:t>
            </a:r>
            <a:endParaRPr lang="en-US" sz="2400" dirty="0" smtClean="0"/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To complete an assignment the students must do a presentation or write an essay. </a:t>
            </a:r>
          </a:p>
        </p:txBody>
      </p:sp>
    </p:spTree>
    <p:extLst>
      <p:ext uri="{BB962C8B-B14F-4D97-AF65-F5344CB8AC3E}">
        <p14:creationId xmlns:p14="http://schemas.microsoft.com/office/powerpoint/2010/main" val="424350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/>
              <a:t>Basis for digital </a:t>
            </a:r>
            <a:r>
              <a:rPr lang="en-US" dirty="0" smtClean="0"/>
              <a:t>computers</a:t>
            </a:r>
            <a:endParaRPr lang="en-US" dirty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95400"/>
            <a:ext cx="4953000" cy="4525963"/>
          </a:xfrm>
        </p:spPr>
        <p:txBody>
          <a:bodyPr>
            <a:noAutofit/>
          </a:bodyPr>
          <a:lstStyle/>
          <a:p>
            <a:pPr algn="just"/>
            <a:r>
              <a:rPr lang="en-US" sz="2600" dirty="0"/>
              <a:t>The true-false nature of Boolean logic makes it compatible with binary logic used in digital computers.</a:t>
            </a:r>
          </a:p>
          <a:p>
            <a:r>
              <a:rPr lang="en-US" sz="2600" dirty="0"/>
              <a:t>Electronic circuits can produce Boolean logic operations.</a:t>
            </a:r>
          </a:p>
          <a:p>
            <a:r>
              <a:rPr lang="en-US" sz="2600" dirty="0"/>
              <a:t>Circuits are called gates.</a:t>
            </a:r>
          </a:p>
          <a:p>
            <a:pPr lvl="1"/>
            <a:r>
              <a:rPr lang="en-US" sz="2600" dirty="0"/>
              <a:t>NOT</a:t>
            </a:r>
          </a:p>
          <a:p>
            <a:pPr lvl="1"/>
            <a:r>
              <a:rPr lang="en-US" sz="2600" dirty="0"/>
              <a:t>AND</a:t>
            </a:r>
          </a:p>
          <a:p>
            <a:pPr lvl="1"/>
            <a:r>
              <a:rPr lang="en-US" sz="2600" dirty="0"/>
              <a:t>OR</a:t>
            </a:r>
          </a:p>
        </p:txBody>
      </p:sp>
      <p:pic>
        <p:nvPicPr>
          <p:cNvPr id="71685" name="Picture 5" descr="bioinformatics%20super%20compu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45113" y="1600200"/>
            <a:ext cx="2795587" cy="4525963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05575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F0821-F228-463D-97DD-87182AA72887}" type="slidenum">
              <a:rPr lang="en-CA"/>
              <a:pPr/>
              <a:t>22</a:t>
            </a:fld>
            <a:endParaRPr lang="en-CA"/>
          </a:p>
        </p:txBody>
      </p:sp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990600"/>
          </a:xfrm>
        </p:spPr>
        <p:txBody>
          <a:bodyPr/>
          <a:lstStyle/>
          <a:p>
            <a:r>
              <a:rPr lang="en-US" sz="3600"/>
              <a:t>Logic Gates</a:t>
            </a:r>
            <a:endParaRPr lang="en-CA" sz="3600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86800" cy="990600"/>
          </a:xfrm>
        </p:spPr>
        <p:txBody>
          <a:bodyPr/>
          <a:lstStyle/>
          <a:p>
            <a:pPr marL="0" indent="0">
              <a:spcAft>
                <a:spcPct val="20000"/>
              </a:spcAft>
            </a:pPr>
            <a:r>
              <a:rPr lang="en-US" sz="2800" dirty="0" smtClean="0">
                <a:sym typeface="Symbol" pitchFamily="18" charset="2"/>
              </a:rPr>
              <a:t>   There </a:t>
            </a:r>
            <a:r>
              <a:rPr lang="en-US" sz="2800" dirty="0">
                <a:sym typeface="Symbol" pitchFamily="18" charset="2"/>
              </a:rPr>
              <a:t>are three basic types of gates: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1524000" y="3200400"/>
            <a:ext cx="2590800" cy="1357313"/>
            <a:chOff x="960" y="2016"/>
            <a:chExt cx="1632" cy="855"/>
          </a:xfrm>
        </p:grpSpPr>
        <p:sp>
          <p:nvSpPr>
            <p:cNvPr id="408581" name="AutoShape 5"/>
            <p:cNvSpPr>
              <a:spLocks noChangeArrowheads="1"/>
            </p:cNvSpPr>
            <p:nvPr/>
          </p:nvSpPr>
          <p:spPr bwMode="auto">
            <a:xfrm rot="10800000">
              <a:off x="1536" y="2304"/>
              <a:ext cx="432" cy="288"/>
            </a:xfrm>
            <a:prstGeom prst="flowChartOnlineStorage">
              <a:avLst/>
            </a:prstGeom>
            <a:noFill/>
            <a:ln w="25400">
              <a:solidFill>
                <a:srgbClr val="66FF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8583" name="Line 7"/>
            <p:cNvSpPr>
              <a:spLocks noChangeShapeType="1"/>
            </p:cNvSpPr>
            <p:nvPr/>
          </p:nvSpPr>
          <p:spPr bwMode="auto">
            <a:xfrm>
              <a:off x="960" y="2352"/>
              <a:ext cx="624" cy="0"/>
            </a:xfrm>
            <a:prstGeom prst="line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08584" name="Line 8"/>
            <p:cNvSpPr>
              <a:spLocks noChangeShapeType="1"/>
            </p:cNvSpPr>
            <p:nvPr/>
          </p:nvSpPr>
          <p:spPr bwMode="auto">
            <a:xfrm>
              <a:off x="960" y="2544"/>
              <a:ext cx="624" cy="0"/>
            </a:xfrm>
            <a:prstGeom prst="line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08585" name="Text Box 9"/>
            <p:cNvSpPr txBox="1">
              <a:spLocks noChangeArrowheads="1"/>
            </p:cNvSpPr>
            <p:nvPr/>
          </p:nvSpPr>
          <p:spPr bwMode="auto">
            <a:xfrm>
              <a:off x="1152" y="2016"/>
              <a:ext cx="240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</a:p>
          </p:txBody>
        </p:sp>
        <p:sp>
          <p:nvSpPr>
            <p:cNvPr id="408586" name="Text Box 10"/>
            <p:cNvSpPr txBox="1">
              <a:spLocks noChangeArrowheads="1"/>
            </p:cNvSpPr>
            <p:nvPr/>
          </p:nvSpPr>
          <p:spPr bwMode="auto">
            <a:xfrm>
              <a:off x="1152" y="2544"/>
              <a:ext cx="240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y</a:t>
              </a:r>
            </a:p>
          </p:txBody>
        </p:sp>
        <p:sp>
          <p:nvSpPr>
            <p:cNvPr id="408587" name="Line 11"/>
            <p:cNvSpPr>
              <a:spLocks noChangeShapeType="1"/>
            </p:cNvSpPr>
            <p:nvPr/>
          </p:nvSpPr>
          <p:spPr bwMode="auto">
            <a:xfrm>
              <a:off x="1968" y="2448"/>
              <a:ext cx="624" cy="0"/>
            </a:xfrm>
            <a:prstGeom prst="line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08588" name="Text Box 12"/>
            <p:cNvSpPr txBox="1">
              <a:spLocks noChangeArrowheads="1"/>
            </p:cNvSpPr>
            <p:nvPr/>
          </p:nvSpPr>
          <p:spPr bwMode="auto">
            <a:xfrm>
              <a:off x="2016" y="2112"/>
              <a:ext cx="528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x+y</a:t>
              </a:r>
            </a:p>
          </p:txBody>
        </p:sp>
      </p:grpSp>
      <p:sp>
        <p:nvSpPr>
          <p:cNvPr id="408589" name="Text Box 13"/>
          <p:cNvSpPr txBox="1">
            <a:spLocks noChangeArrowheads="1"/>
          </p:cNvSpPr>
          <p:nvPr/>
        </p:nvSpPr>
        <p:spPr bwMode="auto">
          <a:xfrm>
            <a:off x="4953000" y="3581400"/>
            <a:ext cx="22860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OR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gate</a:t>
            </a:r>
          </a:p>
        </p:txBody>
      </p:sp>
      <p:sp>
        <p:nvSpPr>
          <p:cNvPr id="408599" name="Text Box 23"/>
          <p:cNvSpPr txBox="1">
            <a:spLocks noChangeArrowheads="1"/>
          </p:cNvSpPr>
          <p:nvPr/>
        </p:nvSpPr>
        <p:spPr bwMode="auto">
          <a:xfrm>
            <a:off x="4876800" y="5257800"/>
            <a:ext cx="22860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AND gate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1524000" y="4800600"/>
            <a:ext cx="2667000" cy="1357313"/>
            <a:chOff x="960" y="3024"/>
            <a:chExt cx="1680" cy="855"/>
          </a:xfrm>
        </p:grpSpPr>
        <p:sp>
          <p:nvSpPr>
            <p:cNvPr id="408591" name="Line 15"/>
            <p:cNvSpPr>
              <a:spLocks noChangeShapeType="1"/>
            </p:cNvSpPr>
            <p:nvPr/>
          </p:nvSpPr>
          <p:spPr bwMode="auto">
            <a:xfrm>
              <a:off x="960" y="3360"/>
              <a:ext cx="624" cy="0"/>
            </a:xfrm>
            <a:prstGeom prst="line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08592" name="Line 16"/>
            <p:cNvSpPr>
              <a:spLocks noChangeShapeType="1"/>
            </p:cNvSpPr>
            <p:nvPr/>
          </p:nvSpPr>
          <p:spPr bwMode="auto">
            <a:xfrm>
              <a:off x="960" y="3552"/>
              <a:ext cx="624" cy="0"/>
            </a:xfrm>
            <a:prstGeom prst="line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08593" name="Text Box 17"/>
            <p:cNvSpPr txBox="1">
              <a:spLocks noChangeArrowheads="1"/>
            </p:cNvSpPr>
            <p:nvPr/>
          </p:nvSpPr>
          <p:spPr bwMode="auto">
            <a:xfrm>
              <a:off x="1152" y="3024"/>
              <a:ext cx="240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</a:p>
          </p:txBody>
        </p:sp>
        <p:sp>
          <p:nvSpPr>
            <p:cNvPr id="408594" name="Text Box 18"/>
            <p:cNvSpPr txBox="1">
              <a:spLocks noChangeArrowheads="1"/>
            </p:cNvSpPr>
            <p:nvPr/>
          </p:nvSpPr>
          <p:spPr bwMode="auto">
            <a:xfrm>
              <a:off x="1152" y="3552"/>
              <a:ext cx="240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y</a:t>
              </a:r>
            </a:p>
          </p:txBody>
        </p:sp>
        <p:sp>
          <p:nvSpPr>
            <p:cNvPr id="408595" name="Line 19"/>
            <p:cNvSpPr>
              <a:spLocks noChangeShapeType="1"/>
            </p:cNvSpPr>
            <p:nvPr/>
          </p:nvSpPr>
          <p:spPr bwMode="auto">
            <a:xfrm>
              <a:off x="2016" y="3456"/>
              <a:ext cx="576" cy="0"/>
            </a:xfrm>
            <a:prstGeom prst="line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08596" name="Text Box 20"/>
            <p:cNvSpPr txBox="1">
              <a:spLocks noChangeArrowheads="1"/>
            </p:cNvSpPr>
            <p:nvPr/>
          </p:nvSpPr>
          <p:spPr bwMode="auto">
            <a:xfrm>
              <a:off x="2112" y="3120"/>
              <a:ext cx="528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xy</a:t>
              </a:r>
            </a:p>
          </p:txBody>
        </p:sp>
        <p:sp>
          <p:nvSpPr>
            <p:cNvPr id="408601" name="AutoShape 25"/>
            <p:cNvSpPr>
              <a:spLocks noChangeArrowheads="1"/>
            </p:cNvSpPr>
            <p:nvPr/>
          </p:nvSpPr>
          <p:spPr bwMode="auto">
            <a:xfrm>
              <a:off x="1584" y="3312"/>
              <a:ext cx="432" cy="288"/>
            </a:xfrm>
            <a:prstGeom prst="flowChartDelay">
              <a:avLst/>
            </a:prstGeom>
            <a:noFill/>
            <a:ln w="25400">
              <a:solidFill>
                <a:srgbClr val="66FF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1295400" y="2047875"/>
            <a:ext cx="2895600" cy="809625"/>
            <a:chOff x="816" y="1290"/>
            <a:chExt cx="1824" cy="510"/>
          </a:xfrm>
        </p:grpSpPr>
        <p:sp>
          <p:nvSpPr>
            <p:cNvPr id="408600" name="AutoShape 24"/>
            <p:cNvSpPr>
              <a:spLocks noChangeArrowheads="1"/>
            </p:cNvSpPr>
            <p:nvPr/>
          </p:nvSpPr>
          <p:spPr bwMode="auto">
            <a:xfrm rot="5400000">
              <a:off x="1440" y="1440"/>
              <a:ext cx="384" cy="336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rgbClr val="66FF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8602" name="AutoShape 26"/>
            <p:cNvSpPr>
              <a:spLocks noChangeArrowheads="1"/>
            </p:cNvSpPr>
            <p:nvPr/>
          </p:nvSpPr>
          <p:spPr bwMode="auto">
            <a:xfrm>
              <a:off x="1824" y="1572"/>
              <a:ext cx="96" cy="96"/>
            </a:xfrm>
            <a:prstGeom prst="flowChartConnector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8603" name="Line 27"/>
            <p:cNvSpPr>
              <a:spLocks noChangeShapeType="1"/>
            </p:cNvSpPr>
            <p:nvPr/>
          </p:nvSpPr>
          <p:spPr bwMode="auto">
            <a:xfrm>
              <a:off x="816" y="1632"/>
              <a:ext cx="624" cy="0"/>
            </a:xfrm>
            <a:prstGeom prst="line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08605" name="Line 29"/>
            <p:cNvSpPr>
              <a:spLocks noChangeShapeType="1"/>
            </p:cNvSpPr>
            <p:nvPr/>
          </p:nvSpPr>
          <p:spPr bwMode="auto">
            <a:xfrm>
              <a:off x="1932" y="1626"/>
              <a:ext cx="624" cy="0"/>
            </a:xfrm>
            <a:prstGeom prst="line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08606" name="Text Box 30"/>
            <p:cNvSpPr txBox="1">
              <a:spLocks noChangeArrowheads="1"/>
            </p:cNvSpPr>
            <p:nvPr/>
          </p:nvSpPr>
          <p:spPr bwMode="auto">
            <a:xfrm>
              <a:off x="2124" y="1290"/>
              <a:ext cx="516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408607" name="Text Box 31"/>
          <p:cNvSpPr txBox="1">
            <a:spLocks noChangeArrowheads="1"/>
          </p:cNvSpPr>
          <p:nvPr/>
        </p:nvSpPr>
        <p:spPr bwMode="auto">
          <a:xfrm>
            <a:off x="4953000" y="2286000"/>
            <a:ext cx="22860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</a:rPr>
              <a:t>Inverter (NOT gate)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3352799" y="2257864"/>
          <a:ext cx="381001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6" name="Equation" r:id="rId3" imgW="139680" imgH="164880" progId="Equation.3">
                  <p:embed/>
                </p:oleObj>
              </mc:Choice>
              <mc:Fallback>
                <p:oleObj name="Equation" r:id="rId3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799" y="2257864"/>
                        <a:ext cx="381001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1672786" y="2256495"/>
          <a:ext cx="260350" cy="286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7" name="Equation" r:id="rId5" imgW="126720" imgH="139680" progId="Equation.3">
                  <p:embed/>
                </p:oleObj>
              </mc:Choice>
              <mc:Fallback>
                <p:oleObj name="Equation" r:id="rId5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2786" y="2256495"/>
                        <a:ext cx="260350" cy="2863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340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127" y="277814"/>
            <a:ext cx="8228281" cy="1139825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Truth Tables and Boolean Notation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127" y="1600201"/>
            <a:ext cx="4043813" cy="4530725"/>
          </a:xfrm>
          <a:ln/>
        </p:spPr>
        <p:txBody>
          <a:bodyPr/>
          <a:lstStyle/>
          <a:p>
            <a:pPr lvl="1">
              <a:lnSpc>
                <a:spcPct val="93000"/>
              </a:lnSpc>
              <a:spcBef>
                <a:spcPts val="550"/>
              </a:spcBef>
              <a:buFont typeface="Wingdings" pitchFamily="2" charset="2"/>
              <a:buNone/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endParaRPr lang="en-GB" sz="2200"/>
          </a:p>
          <a:p>
            <a:pPr>
              <a:spcBef>
                <a:spcPts val="650"/>
              </a:spcBef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r>
              <a:rPr lang="en-GB" sz="2600"/>
              <a:t>Circuits with one input</a:t>
            </a:r>
          </a:p>
          <a:p>
            <a:pPr>
              <a:spcBef>
                <a:spcPts val="650"/>
              </a:spcBef>
              <a:buFont typeface="Wingdings" pitchFamily="2" charset="2"/>
              <a:buNone/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endParaRPr lang="en-GB" sz="2600"/>
          </a:p>
          <a:p>
            <a:pPr lvl="1">
              <a:spcBef>
                <a:spcPts val="550"/>
              </a:spcBef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r>
              <a:rPr lang="en-GB" sz="2200"/>
              <a:t>Buffer	P = A</a:t>
            </a:r>
            <a:br>
              <a:rPr lang="en-GB" sz="2200"/>
            </a:br>
            <a:r>
              <a:rPr lang="en-GB" sz="2200"/>
              <a:t/>
            </a:r>
            <a:br>
              <a:rPr lang="en-GB" sz="2200"/>
            </a:br>
            <a:r>
              <a:rPr lang="en-GB" sz="2200"/>
              <a:t/>
            </a:r>
            <a:br>
              <a:rPr lang="en-GB" sz="2200"/>
            </a:br>
            <a:r>
              <a:rPr lang="en-GB" sz="2200"/>
              <a:t/>
            </a:r>
            <a:br>
              <a:rPr lang="en-GB" sz="2200"/>
            </a:br>
            <a:endParaRPr lang="en-GB" sz="2200"/>
          </a:p>
          <a:p>
            <a:pPr lvl="1">
              <a:spcBef>
                <a:spcPts val="550"/>
              </a:spcBef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r>
              <a:rPr lang="en-GB" sz="2200"/>
              <a:t>Not		P = A</a:t>
            </a:r>
          </a:p>
        </p:txBody>
      </p:sp>
      <p:grpSp>
        <p:nvGrpSpPr>
          <p:cNvPr id="11267" name="Group 3"/>
          <p:cNvGrpSpPr>
            <a:grpSpLocks/>
          </p:cNvGrpSpPr>
          <p:nvPr/>
        </p:nvGrpSpPr>
        <p:grpSpPr bwMode="auto">
          <a:xfrm>
            <a:off x="4149305" y="2819401"/>
            <a:ext cx="826345" cy="1174750"/>
            <a:chOff x="2832" y="1776"/>
            <a:chExt cx="564" cy="740"/>
          </a:xfrm>
        </p:grpSpPr>
        <p:grpSp>
          <p:nvGrpSpPr>
            <p:cNvPr id="11268" name="Group 4"/>
            <p:cNvGrpSpPr>
              <a:grpSpLocks/>
            </p:cNvGrpSpPr>
            <p:nvPr/>
          </p:nvGrpSpPr>
          <p:grpSpPr bwMode="auto">
            <a:xfrm>
              <a:off x="2846" y="1776"/>
              <a:ext cx="550" cy="740"/>
              <a:chOff x="2846" y="1776"/>
              <a:chExt cx="550" cy="740"/>
            </a:xfrm>
          </p:grpSpPr>
          <p:sp>
            <p:nvSpPr>
              <p:cNvPr id="11269" name="AutoShape 5"/>
              <p:cNvSpPr>
                <a:spLocks noChangeArrowheads="1"/>
              </p:cNvSpPr>
              <p:nvPr/>
            </p:nvSpPr>
            <p:spPr bwMode="auto">
              <a:xfrm>
                <a:off x="2846" y="1776"/>
                <a:ext cx="499" cy="576"/>
              </a:xfrm>
              <a:prstGeom prst="roundRect">
                <a:avLst>
                  <a:gd name="adj" fmla="val 199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0" name="AutoShape 6"/>
              <p:cNvSpPr>
                <a:spLocks noChangeArrowheads="1"/>
              </p:cNvSpPr>
              <p:nvPr/>
            </p:nvSpPr>
            <p:spPr bwMode="auto">
              <a:xfrm>
                <a:off x="2846" y="1776"/>
                <a:ext cx="550" cy="740"/>
              </a:xfrm>
              <a:prstGeom prst="roundRect">
                <a:avLst>
                  <a:gd name="adj" fmla="val 199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2160" tIns="46080" rIns="92160" bIns="46080">
                <a:spAutoFit/>
              </a:bodyPr>
              <a:lstStyle/>
              <a:p>
                <a: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45720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  <a:tab pos="10331450" algn="l"/>
                    <a:tab pos="10780713" algn="l"/>
                  </a:tabLst>
                </a:pPr>
                <a:r>
                  <a:rPr lang="en-GB" sz="2400">
                    <a:solidFill>
                      <a:schemeClr val="tx1"/>
                    </a:solidFill>
                  </a:rPr>
                  <a:t>A	P</a:t>
                </a:r>
              </a:p>
              <a:p>
                <a:pPr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45720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  <a:tab pos="10331450" algn="l"/>
                    <a:tab pos="10780713" algn="l"/>
                  </a:tabLst>
                </a:pPr>
                <a:r>
                  <a:rPr lang="en-GB" sz="2400">
                    <a:solidFill>
                      <a:schemeClr val="tx1"/>
                    </a:solidFill>
                  </a:rPr>
                  <a:t>0	0</a:t>
                </a:r>
              </a:p>
              <a:p>
                <a:pPr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45720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  <a:tab pos="10331450" algn="l"/>
                    <a:tab pos="10780713" algn="l"/>
                  </a:tabLst>
                </a:pPr>
                <a:r>
                  <a:rPr lang="en-GB" sz="2400">
                    <a:solidFill>
                      <a:schemeClr val="tx1"/>
                    </a:solidFill>
                  </a:rPr>
                  <a:t>1	1</a:t>
                </a:r>
              </a:p>
            </p:txBody>
          </p:sp>
        </p:grpSp>
        <p:sp>
          <p:nvSpPr>
            <p:cNvPr id="11271" name="Line 7"/>
            <p:cNvSpPr>
              <a:spLocks noChangeShapeType="1"/>
            </p:cNvSpPr>
            <p:nvPr/>
          </p:nvSpPr>
          <p:spPr bwMode="auto">
            <a:xfrm>
              <a:off x="2832" y="1967"/>
              <a:ext cx="511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2" name="Line 8"/>
            <p:cNvSpPr>
              <a:spLocks noChangeShapeType="1"/>
            </p:cNvSpPr>
            <p:nvPr/>
          </p:nvSpPr>
          <p:spPr bwMode="auto">
            <a:xfrm>
              <a:off x="3112" y="1783"/>
              <a:ext cx="1" cy="559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273" name="Group 9"/>
          <p:cNvGrpSpPr>
            <a:grpSpLocks/>
          </p:cNvGrpSpPr>
          <p:nvPr/>
        </p:nvGrpSpPr>
        <p:grpSpPr bwMode="auto">
          <a:xfrm>
            <a:off x="4172748" y="4508501"/>
            <a:ext cx="826345" cy="1174750"/>
            <a:chOff x="2862" y="2880"/>
            <a:chExt cx="564" cy="740"/>
          </a:xfrm>
        </p:grpSpPr>
        <p:grpSp>
          <p:nvGrpSpPr>
            <p:cNvPr id="11274" name="Group 10"/>
            <p:cNvGrpSpPr>
              <a:grpSpLocks/>
            </p:cNvGrpSpPr>
            <p:nvPr/>
          </p:nvGrpSpPr>
          <p:grpSpPr bwMode="auto">
            <a:xfrm>
              <a:off x="2876" y="2880"/>
              <a:ext cx="550" cy="740"/>
              <a:chOff x="2876" y="2880"/>
              <a:chExt cx="550" cy="740"/>
            </a:xfrm>
          </p:grpSpPr>
          <p:sp>
            <p:nvSpPr>
              <p:cNvPr id="11275" name="AutoShape 11"/>
              <p:cNvSpPr>
                <a:spLocks noChangeArrowheads="1"/>
              </p:cNvSpPr>
              <p:nvPr/>
            </p:nvSpPr>
            <p:spPr bwMode="auto">
              <a:xfrm>
                <a:off x="2876" y="2880"/>
                <a:ext cx="500" cy="576"/>
              </a:xfrm>
              <a:prstGeom prst="roundRect">
                <a:avLst>
                  <a:gd name="adj" fmla="val 199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6" name="AutoShape 12"/>
              <p:cNvSpPr>
                <a:spLocks noChangeArrowheads="1"/>
              </p:cNvSpPr>
              <p:nvPr/>
            </p:nvSpPr>
            <p:spPr bwMode="auto">
              <a:xfrm>
                <a:off x="2876" y="2880"/>
                <a:ext cx="550" cy="740"/>
              </a:xfrm>
              <a:prstGeom prst="roundRect">
                <a:avLst>
                  <a:gd name="adj" fmla="val 199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2160" tIns="46080" rIns="92160" bIns="46080">
                <a:spAutoFit/>
              </a:bodyPr>
              <a:lstStyle/>
              <a:p>
                <a: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45720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  <a:tab pos="10331450" algn="l"/>
                    <a:tab pos="10780713" algn="l"/>
                  </a:tabLst>
                </a:pPr>
                <a:r>
                  <a:rPr lang="en-GB" sz="2400">
                    <a:solidFill>
                      <a:schemeClr val="tx1"/>
                    </a:solidFill>
                  </a:rPr>
                  <a:t>A	P</a:t>
                </a:r>
              </a:p>
              <a:p>
                <a:pPr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45720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  <a:tab pos="10331450" algn="l"/>
                    <a:tab pos="10780713" algn="l"/>
                  </a:tabLst>
                </a:pPr>
                <a:r>
                  <a:rPr lang="en-GB" sz="2400">
                    <a:solidFill>
                      <a:schemeClr val="tx1"/>
                    </a:solidFill>
                  </a:rPr>
                  <a:t>0	1</a:t>
                </a:r>
              </a:p>
              <a:p>
                <a:pPr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45720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  <a:tab pos="10331450" algn="l"/>
                    <a:tab pos="10780713" algn="l"/>
                  </a:tabLst>
                </a:pPr>
                <a:r>
                  <a:rPr lang="en-GB" sz="2400">
                    <a:solidFill>
                      <a:schemeClr val="tx1"/>
                    </a:solidFill>
                  </a:rPr>
                  <a:t>1	0</a:t>
                </a:r>
              </a:p>
            </p:txBody>
          </p:sp>
        </p:grpSp>
        <p:sp>
          <p:nvSpPr>
            <p:cNvPr id="11277" name="Line 13"/>
            <p:cNvSpPr>
              <a:spLocks noChangeShapeType="1"/>
            </p:cNvSpPr>
            <p:nvPr/>
          </p:nvSpPr>
          <p:spPr bwMode="auto">
            <a:xfrm>
              <a:off x="2862" y="3071"/>
              <a:ext cx="512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8" name="Line 14"/>
            <p:cNvSpPr>
              <a:spLocks noChangeShapeType="1"/>
            </p:cNvSpPr>
            <p:nvPr/>
          </p:nvSpPr>
          <p:spPr bwMode="auto">
            <a:xfrm>
              <a:off x="3142" y="2887"/>
              <a:ext cx="1" cy="559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279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138" y="4711700"/>
            <a:ext cx="1558919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grpSp>
        <p:nvGrpSpPr>
          <p:cNvPr id="11280" name="Group 16"/>
          <p:cNvGrpSpPr>
            <a:grpSpLocks/>
          </p:cNvGrpSpPr>
          <p:nvPr/>
        </p:nvGrpSpPr>
        <p:grpSpPr bwMode="auto">
          <a:xfrm>
            <a:off x="6054001" y="2895600"/>
            <a:ext cx="1479802" cy="552450"/>
            <a:chOff x="4132" y="1824"/>
            <a:chExt cx="1010" cy="348"/>
          </a:xfrm>
        </p:grpSpPr>
        <p:sp>
          <p:nvSpPr>
            <p:cNvPr id="11281" name="Line 17"/>
            <p:cNvSpPr>
              <a:spLocks noChangeShapeType="1"/>
            </p:cNvSpPr>
            <p:nvPr/>
          </p:nvSpPr>
          <p:spPr bwMode="auto">
            <a:xfrm>
              <a:off x="4478" y="1824"/>
              <a:ext cx="256" cy="175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2" name="Line 18"/>
            <p:cNvSpPr>
              <a:spLocks noChangeShapeType="1"/>
            </p:cNvSpPr>
            <p:nvPr/>
          </p:nvSpPr>
          <p:spPr bwMode="auto">
            <a:xfrm flipV="1">
              <a:off x="4478" y="1981"/>
              <a:ext cx="256" cy="179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3" name="Line 19"/>
            <p:cNvSpPr>
              <a:spLocks noChangeShapeType="1"/>
            </p:cNvSpPr>
            <p:nvPr/>
          </p:nvSpPr>
          <p:spPr bwMode="auto">
            <a:xfrm>
              <a:off x="4486" y="1824"/>
              <a:ext cx="1" cy="327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4" name="Line 20"/>
            <p:cNvSpPr>
              <a:spLocks noChangeShapeType="1"/>
            </p:cNvSpPr>
            <p:nvPr/>
          </p:nvSpPr>
          <p:spPr bwMode="auto">
            <a:xfrm>
              <a:off x="4318" y="1991"/>
              <a:ext cx="168" cy="1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85" name="Group 21"/>
            <p:cNvGrpSpPr>
              <a:grpSpLocks/>
            </p:cNvGrpSpPr>
            <p:nvPr/>
          </p:nvGrpSpPr>
          <p:grpSpPr bwMode="auto">
            <a:xfrm>
              <a:off x="4132" y="1889"/>
              <a:ext cx="267" cy="275"/>
              <a:chOff x="4132" y="1889"/>
              <a:chExt cx="267" cy="275"/>
            </a:xfrm>
          </p:grpSpPr>
          <p:sp>
            <p:nvSpPr>
              <p:cNvPr id="11286" name="AutoShape 22"/>
              <p:cNvSpPr>
                <a:spLocks noChangeArrowheads="1"/>
              </p:cNvSpPr>
              <p:nvPr/>
            </p:nvSpPr>
            <p:spPr bwMode="auto">
              <a:xfrm>
                <a:off x="4132" y="1889"/>
                <a:ext cx="212" cy="231"/>
              </a:xfrm>
              <a:prstGeom prst="roundRect">
                <a:avLst>
                  <a:gd name="adj" fmla="val 468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7" name="AutoShape 23"/>
              <p:cNvSpPr>
                <a:spLocks noChangeArrowheads="1"/>
              </p:cNvSpPr>
              <p:nvPr/>
            </p:nvSpPr>
            <p:spPr bwMode="auto">
              <a:xfrm>
                <a:off x="4132" y="1889"/>
                <a:ext cx="267" cy="275"/>
              </a:xfrm>
              <a:prstGeom prst="roundRect">
                <a:avLst>
                  <a:gd name="adj" fmla="val 468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2160" tIns="46080" rIns="92160" bIns="46080">
                <a:spAutoFit/>
              </a:bodyPr>
              <a:lstStyle/>
              <a:p>
                <a:pPr>
                  <a:lnSpc>
                    <a:spcPct val="93000"/>
                  </a:lnSpc>
                  <a:buClr>
                    <a:srgbClr val="41476E"/>
                  </a:buClr>
                  <a:buSzPct val="100000"/>
                  <a:buFont typeface="Geneva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2400">
                    <a:solidFill>
                      <a:srgbClr val="41476E"/>
                    </a:solidFill>
                    <a:latin typeface="Geneva" charset="0"/>
                  </a:rPr>
                  <a:t>A</a:t>
                </a:r>
              </a:p>
            </p:txBody>
          </p:sp>
        </p:grpSp>
        <p:sp>
          <p:nvSpPr>
            <p:cNvPr id="11288" name="Line 24"/>
            <p:cNvSpPr>
              <a:spLocks noChangeShapeType="1"/>
            </p:cNvSpPr>
            <p:nvPr/>
          </p:nvSpPr>
          <p:spPr bwMode="auto">
            <a:xfrm>
              <a:off x="4741" y="1999"/>
              <a:ext cx="168" cy="1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89" name="Group 25"/>
            <p:cNvGrpSpPr>
              <a:grpSpLocks/>
            </p:cNvGrpSpPr>
            <p:nvPr/>
          </p:nvGrpSpPr>
          <p:grpSpPr bwMode="auto">
            <a:xfrm>
              <a:off x="4875" y="1896"/>
              <a:ext cx="267" cy="276"/>
              <a:chOff x="4875" y="1896"/>
              <a:chExt cx="267" cy="276"/>
            </a:xfrm>
          </p:grpSpPr>
          <p:sp>
            <p:nvSpPr>
              <p:cNvPr id="11290" name="AutoShape 26"/>
              <p:cNvSpPr>
                <a:spLocks noChangeArrowheads="1"/>
              </p:cNvSpPr>
              <p:nvPr/>
            </p:nvSpPr>
            <p:spPr bwMode="auto">
              <a:xfrm>
                <a:off x="4875" y="1896"/>
                <a:ext cx="212" cy="231"/>
              </a:xfrm>
              <a:prstGeom prst="roundRect">
                <a:avLst>
                  <a:gd name="adj" fmla="val 468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1" name="AutoShape 27"/>
              <p:cNvSpPr>
                <a:spLocks noChangeArrowheads="1"/>
              </p:cNvSpPr>
              <p:nvPr/>
            </p:nvSpPr>
            <p:spPr bwMode="auto">
              <a:xfrm>
                <a:off x="4875" y="1897"/>
                <a:ext cx="267" cy="275"/>
              </a:xfrm>
              <a:prstGeom prst="roundRect">
                <a:avLst>
                  <a:gd name="adj" fmla="val 468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2160" tIns="46080" rIns="92160" bIns="46080">
                <a:spAutoFit/>
              </a:bodyPr>
              <a:lstStyle/>
              <a:p>
                <a:pPr>
                  <a:lnSpc>
                    <a:spcPct val="93000"/>
                  </a:lnSpc>
                  <a:buClr>
                    <a:srgbClr val="41476E"/>
                  </a:buClr>
                  <a:buSzPct val="100000"/>
                  <a:buFont typeface="Geneva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2400">
                    <a:solidFill>
                      <a:srgbClr val="41476E"/>
                    </a:solidFill>
                    <a:latin typeface="Geneva" charset="0"/>
                  </a:rPr>
                  <a:t>P</a:t>
                </a:r>
              </a:p>
            </p:txBody>
          </p:sp>
        </p:grpSp>
      </p:grpSp>
      <p:cxnSp>
        <p:nvCxnSpPr>
          <p:cNvPr id="11292" name="AutoShape 28"/>
          <p:cNvCxnSpPr>
            <a:cxnSpLocks noChangeShapeType="1"/>
            <a:stCxn id="11266" idx="3"/>
            <a:endCxn id="11266" idx="3"/>
          </p:cNvCxnSpPr>
          <p:nvPr/>
        </p:nvCxnSpPr>
        <p:spPr bwMode="auto">
          <a:xfrm>
            <a:off x="4500940" y="3865563"/>
            <a:ext cx="1466" cy="158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93" name="Line 29"/>
          <p:cNvSpPr>
            <a:spLocks noChangeShapeType="1"/>
          </p:cNvSpPr>
          <p:nvPr/>
        </p:nvSpPr>
        <p:spPr bwMode="auto">
          <a:xfrm>
            <a:off x="2685620" y="4741864"/>
            <a:ext cx="156771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79176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127" y="277814"/>
            <a:ext cx="8228281" cy="1139825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Basic AND / OR 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127" y="1600201"/>
            <a:ext cx="4043813" cy="4530725"/>
          </a:xfrm>
          <a:ln/>
        </p:spPr>
        <p:txBody>
          <a:bodyPr/>
          <a:lstStyle/>
          <a:p>
            <a:pPr>
              <a:lnSpc>
                <a:spcPct val="93000"/>
              </a:lnSpc>
              <a:spcBef>
                <a:spcPts val="6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600"/>
              <a:t>Circuits with two Inputs</a:t>
            </a:r>
          </a:p>
          <a:p>
            <a:pPr>
              <a:spcBef>
                <a:spcPts val="65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600"/>
          </a:p>
          <a:p>
            <a:pPr lvl="1">
              <a:spcBef>
                <a:spcPts val="55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200"/>
          </a:p>
          <a:p>
            <a:pPr lvl="1">
              <a:spcBef>
                <a:spcPts val="5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200"/>
              <a:t>AND 	P = A.B</a:t>
            </a:r>
            <a:br>
              <a:rPr lang="en-GB" sz="2200"/>
            </a:br>
            <a:endParaRPr lang="en-GB" sz="2200"/>
          </a:p>
          <a:p>
            <a:pPr lvl="1">
              <a:spcBef>
                <a:spcPts val="55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200"/>
          </a:p>
          <a:p>
            <a:pPr lvl="1">
              <a:spcBef>
                <a:spcPts val="55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200"/>
          </a:p>
          <a:p>
            <a:pPr lvl="1">
              <a:spcBef>
                <a:spcPts val="55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200"/>
          </a:p>
          <a:p>
            <a:pPr lvl="1">
              <a:spcBef>
                <a:spcPts val="5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200"/>
              <a:t>OR	P=A+B</a:t>
            </a:r>
            <a:br>
              <a:rPr lang="en-GB" sz="2200"/>
            </a:br>
            <a:r>
              <a:rPr lang="en-GB" sz="2200"/>
              <a:t/>
            </a:r>
            <a:br>
              <a:rPr lang="en-GB" sz="2200"/>
            </a:br>
            <a:endParaRPr lang="en-GB" sz="2200"/>
          </a:p>
        </p:txBody>
      </p:sp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3859205" y="2438402"/>
            <a:ext cx="1422660" cy="1339851"/>
            <a:chOff x="2634" y="1536"/>
            <a:chExt cx="971" cy="844"/>
          </a:xfrm>
        </p:grpSpPr>
        <p:grpSp>
          <p:nvGrpSpPr>
            <p:cNvPr id="12292" name="Group 4"/>
            <p:cNvGrpSpPr>
              <a:grpSpLocks/>
            </p:cNvGrpSpPr>
            <p:nvPr/>
          </p:nvGrpSpPr>
          <p:grpSpPr bwMode="auto">
            <a:xfrm>
              <a:off x="2660" y="1552"/>
              <a:ext cx="908" cy="828"/>
              <a:chOff x="2660" y="1552"/>
              <a:chExt cx="908" cy="828"/>
            </a:xfrm>
          </p:grpSpPr>
          <p:sp>
            <p:nvSpPr>
              <p:cNvPr id="12293" name="AutoShape 5"/>
              <p:cNvSpPr>
                <a:spLocks noChangeArrowheads="1"/>
              </p:cNvSpPr>
              <p:nvPr/>
            </p:nvSpPr>
            <p:spPr bwMode="auto">
              <a:xfrm>
                <a:off x="2660" y="1552"/>
                <a:ext cx="848" cy="828"/>
              </a:xfrm>
              <a:prstGeom prst="roundRect">
                <a:avLst>
                  <a:gd name="adj" fmla="val 120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4" name="AutoShape 6"/>
              <p:cNvSpPr>
                <a:spLocks noChangeArrowheads="1"/>
              </p:cNvSpPr>
              <p:nvPr/>
            </p:nvSpPr>
            <p:spPr bwMode="auto">
              <a:xfrm>
                <a:off x="2660" y="1552"/>
                <a:ext cx="908" cy="823"/>
              </a:xfrm>
              <a:prstGeom prst="roundRect">
                <a:avLst>
                  <a:gd name="adj" fmla="val 120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2160" tIns="46080" rIns="92160" bIns="46080">
                <a:spAutoFit/>
              </a:bodyPr>
              <a:lstStyle/>
              <a:p>
                <a: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511175" algn="l"/>
                    <a:tab pos="1025525" algn="l"/>
                    <a:tab pos="1539875" algn="l"/>
                    <a:tab pos="2057400" algn="l"/>
                    <a:tab pos="2568575" algn="l"/>
                    <a:tab pos="3082925" algn="l"/>
                    <a:tab pos="3597275" algn="l"/>
                    <a:tab pos="4114800" algn="l"/>
                    <a:tab pos="4625975" algn="l"/>
                    <a:tab pos="5140325" algn="l"/>
                    <a:tab pos="5654675" algn="l"/>
                    <a:tab pos="6172200" algn="l"/>
                    <a:tab pos="6683375" algn="l"/>
                    <a:tab pos="7197725" algn="l"/>
                    <a:tab pos="7712075" algn="l"/>
                    <a:tab pos="8229600" algn="l"/>
                    <a:tab pos="8740775" algn="l"/>
                    <a:tab pos="9255125" algn="l"/>
                    <a:tab pos="9769475" algn="l"/>
                    <a:tab pos="10287000" algn="l"/>
                    <a:tab pos="10331450" algn="l"/>
                    <a:tab pos="10780713" algn="l"/>
                  </a:tabLst>
                </a:pPr>
                <a:r>
                  <a:rPr lang="en-GB" sz="1600" b="1">
                    <a:solidFill>
                      <a:schemeClr val="tx1"/>
                    </a:solidFill>
                  </a:rPr>
                  <a:t>A	B	P</a:t>
                </a:r>
              </a:p>
              <a:p>
                <a:pPr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511175" algn="l"/>
                    <a:tab pos="1025525" algn="l"/>
                    <a:tab pos="1539875" algn="l"/>
                    <a:tab pos="2057400" algn="l"/>
                    <a:tab pos="2568575" algn="l"/>
                    <a:tab pos="3082925" algn="l"/>
                    <a:tab pos="3597275" algn="l"/>
                    <a:tab pos="4114800" algn="l"/>
                    <a:tab pos="4625975" algn="l"/>
                    <a:tab pos="5140325" algn="l"/>
                    <a:tab pos="5654675" algn="l"/>
                    <a:tab pos="6172200" algn="l"/>
                    <a:tab pos="6683375" algn="l"/>
                    <a:tab pos="7197725" algn="l"/>
                    <a:tab pos="7712075" algn="l"/>
                    <a:tab pos="8229600" algn="l"/>
                    <a:tab pos="8740775" algn="l"/>
                    <a:tab pos="9255125" algn="l"/>
                    <a:tab pos="9769475" algn="l"/>
                    <a:tab pos="10287000" algn="l"/>
                    <a:tab pos="10331450" algn="l"/>
                    <a:tab pos="10780713" algn="l"/>
                  </a:tabLst>
                </a:pPr>
                <a:r>
                  <a:rPr lang="en-GB" sz="1600" b="1">
                    <a:solidFill>
                      <a:schemeClr val="tx1"/>
                    </a:solidFill>
                  </a:rPr>
                  <a:t>0	0	0</a:t>
                </a:r>
              </a:p>
              <a:p>
                <a:pPr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511175" algn="l"/>
                    <a:tab pos="1025525" algn="l"/>
                    <a:tab pos="1539875" algn="l"/>
                    <a:tab pos="2057400" algn="l"/>
                    <a:tab pos="2568575" algn="l"/>
                    <a:tab pos="3082925" algn="l"/>
                    <a:tab pos="3597275" algn="l"/>
                    <a:tab pos="4114800" algn="l"/>
                    <a:tab pos="4625975" algn="l"/>
                    <a:tab pos="5140325" algn="l"/>
                    <a:tab pos="5654675" algn="l"/>
                    <a:tab pos="6172200" algn="l"/>
                    <a:tab pos="6683375" algn="l"/>
                    <a:tab pos="7197725" algn="l"/>
                    <a:tab pos="7712075" algn="l"/>
                    <a:tab pos="8229600" algn="l"/>
                    <a:tab pos="8740775" algn="l"/>
                    <a:tab pos="9255125" algn="l"/>
                    <a:tab pos="9769475" algn="l"/>
                    <a:tab pos="10287000" algn="l"/>
                    <a:tab pos="10331450" algn="l"/>
                    <a:tab pos="10780713" algn="l"/>
                  </a:tabLst>
                </a:pPr>
                <a:r>
                  <a:rPr lang="en-GB" sz="1600" b="1">
                    <a:solidFill>
                      <a:schemeClr val="tx1"/>
                    </a:solidFill>
                  </a:rPr>
                  <a:t>0	1	0</a:t>
                </a:r>
              </a:p>
              <a:p>
                <a:pPr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511175" algn="l"/>
                    <a:tab pos="1025525" algn="l"/>
                    <a:tab pos="1539875" algn="l"/>
                    <a:tab pos="2057400" algn="l"/>
                    <a:tab pos="2568575" algn="l"/>
                    <a:tab pos="3082925" algn="l"/>
                    <a:tab pos="3597275" algn="l"/>
                    <a:tab pos="4114800" algn="l"/>
                    <a:tab pos="4625975" algn="l"/>
                    <a:tab pos="5140325" algn="l"/>
                    <a:tab pos="5654675" algn="l"/>
                    <a:tab pos="6172200" algn="l"/>
                    <a:tab pos="6683375" algn="l"/>
                    <a:tab pos="7197725" algn="l"/>
                    <a:tab pos="7712075" algn="l"/>
                    <a:tab pos="8229600" algn="l"/>
                    <a:tab pos="8740775" algn="l"/>
                    <a:tab pos="9255125" algn="l"/>
                    <a:tab pos="9769475" algn="l"/>
                    <a:tab pos="10287000" algn="l"/>
                    <a:tab pos="10331450" algn="l"/>
                    <a:tab pos="10780713" algn="l"/>
                  </a:tabLst>
                </a:pPr>
                <a:r>
                  <a:rPr lang="en-GB" sz="1600" b="1">
                    <a:solidFill>
                      <a:schemeClr val="tx1"/>
                    </a:solidFill>
                  </a:rPr>
                  <a:t>1	0	0</a:t>
                </a:r>
              </a:p>
              <a:p>
                <a:pPr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511175" algn="l"/>
                    <a:tab pos="1025525" algn="l"/>
                    <a:tab pos="1539875" algn="l"/>
                    <a:tab pos="2057400" algn="l"/>
                    <a:tab pos="2568575" algn="l"/>
                    <a:tab pos="3082925" algn="l"/>
                    <a:tab pos="3597275" algn="l"/>
                    <a:tab pos="4114800" algn="l"/>
                    <a:tab pos="4625975" algn="l"/>
                    <a:tab pos="5140325" algn="l"/>
                    <a:tab pos="5654675" algn="l"/>
                    <a:tab pos="6172200" algn="l"/>
                    <a:tab pos="6683375" algn="l"/>
                    <a:tab pos="7197725" algn="l"/>
                    <a:tab pos="7712075" algn="l"/>
                    <a:tab pos="8229600" algn="l"/>
                    <a:tab pos="8740775" algn="l"/>
                    <a:tab pos="9255125" algn="l"/>
                    <a:tab pos="9769475" algn="l"/>
                    <a:tab pos="10287000" algn="l"/>
                    <a:tab pos="10331450" algn="l"/>
                    <a:tab pos="10780713" algn="l"/>
                  </a:tabLst>
                </a:pPr>
                <a:r>
                  <a:rPr lang="en-GB" sz="1600" b="1">
                    <a:solidFill>
                      <a:schemeClr val="tx1"/>
                    </a:solidFill>
                  </a:rPr>
                  <a:t>1	1	1</a:t>
                </a:r>
              </a:p>
            </p:txBody>
          </p:sp>
        </p:grpSp>
        <p:sp>
          <p:nvSpPr>
            <p:cNvPr id="12295" name="Line 7"/>
            <p:cNvSpPr>
              <a:spLocks noChangeShapeType="1"/>
            </p:cNvSpPr>
            <p:nvPr/>
          </p:nvSpPr>
          <p:spPr bwMode="auto">
            <a:xfrm>
              <a:off x="2634" y="1701"/>
              <a:ext cx="971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6" name="Line 8"/>
            <p:cNvSpPr>
              <a:spLocks noChangeShapeType="1"/>
            </p:cNvSpPr>
            <p:nvPr/>
          </p:nvSpPr>
          <p:spPr bwMode="auto">
            <a:xfrm>
              <a:off x="3234" y="1536"/>
              <a:ext cx="1" cy="78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6399775" y="2792414"/>
            <a:ext cx="625619" cy="1587"/>
          </a:xfrm>
          <a:prstGeom prst="line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6399774" y="3389314"/>
            <a:ext cx="651992" cy="1587"/>
          </a:xfrm>
          <a:prstGeom prst="line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 flipV="1">
            <a:off x="6399774" y="2789238"/>
            <a:ext cx="1466" cy="603250"/>
          </a:xfrm>
          <a:prstGeom prst="line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Freeform 12"/>
          <p:cNvSpPr>
            <a:spLocks noChangeArrowheads="1"/>
          </p:cNvSpPr>
          <p:nvPr/>
        </p:nvSpPr>
        <p:spPr bwMode="auto">
          <a:xfrm>
            <a:off x="7025394" y="2817813"/>
            <a:ext cx="287169" cy="298450"/>
          </a:xfrm>
          <a:custGeom>
            <a:avLst/>
            <a:gdLst>
              <a:gd name="T0" fmla="*/ 0 w 865"/>
              <a:gd name="T1" fmla="*/ 828 h 829"/>
              <a:gd name="T2" fmla="*/ 864 w 865"/>
              <a:gd name="T3" fmla="*/ 828 h 829"/>
              <a:gd name="T4" fmla="*/ 863 w 865"/>
              <a:gd name="T5" fmla="*/ 785 h 829"/>
              <a:gd name="T6" fmla="*/ 859 w 865"/>
              <a:gd name="T7" fmla="*/ 741 h 829"/>
              <a:gd name="T8" fmla="*/ 853 w 865"/>
              <a:gd name="T9" fmla="*/ 698 h 829"/>
              <a:gd name="T10" fmla="*/ 845 w 865"/>
              <a:gd name="T11" fmla="*/ 656 h 829"/>
              <a:gd name="T12" fmla="*/ 835 w 865"/>
              <a:gd name="T13" fmla="*/ 614 h 829"/>
              <a:gd name="T14" fmla="*/ 822 w 865"/>
              <a:gd name="T15" fmla="*/ 572 h 829"/>
              <a:gd name="T16" fmla="*/ 807 w 865"/>
              <a:gd name="T17" fmla="*/ 531 h 829"/>
              <a:gd name="T18" fmla="*/ 789 w 865"/>
              <a:gd name="T19" fmla="*/ 491 h 829"/>
              <a:gd name="T20" fmla="*/ 770 w 865"/>
              <a:gd name="T21" fmla="*/ 452 h 829"/>
              <a:gd name="T22" fmla="*/ 748 w 865"/>
              <a:gd name="T23" fmla="*/ 414 h 829"/>
              <a:gd name="T24" fmla="*/ 725 w 865"/>
              <a:gd name="T25" fmla="*/ 377 h 829"/>
              <a:gd name="T26" fmla="*/ 699 w 865"/>
              <a:gd name="T27" fmla="*/ 341 h 829"/>
              <a:gd name="T28" fmla="*/ 671 w 865"/>
              <a:gd name="T29" fmla="*/ 307 h 829"/>
              <a:gd name="T30" fmla="*/ 642 w 865"/>
              <a:gd name="T31" fmla="*/ 274 h 829"/>
              <a:gd name="T32" fmla="*/ 611 w 865"/>
              <a:gd name="T33" fmla="*/ 243 h 829"/>
              <a:gd name="T34" fmla="*/ 578 w 865"/>
              <a:gd name="T35" fmla="*/ 213 h 829"/>
              <a:gd name="T36" fmla="*/ 544 w 865"/>
              <a:gd name="T37" fmla="*/ 185 h 829"/>
              <a:gd name="T38" fmla="*/ 508 w 865"/>
              <a:gd name="T39" fmla="*/ 158 h 829"/>
              <a:gd name="T40" fmla="*/ 471 w 865"/>
              <a:gd name="T41" fmla="*/ 134 h 829"/>
              <a:gd name="T42" fmla="*/ 432 w 865"/>
              <a:gd name="T43" fmla="*/ 111 h 829"/>
              <a:gd name="T44" fmla="*/ 392 w 865"/>
              <a:gd name="T45" fmla="*/ 90 h 829"/>
              <a:gd name="T46" fmla="*/ 351 w 865"/>
              <a:gd name="T47" fmla="*/ 72 h 829"/>
              <a:gd name="T48" fmla="*/ 310 w 865"/>
              <a:gd name="T49" fmla="*/ 55 h 829"/>
              <a:gd name="T50" fmla="*/ 267 w 865"/>
              <a:gd name="T51" fmla="*/ 41 h 829"/>
              <a:gd name="T52" fmla="*/ 224 w 865"/>
              <a:gd name="T53" fmla="*/ 28 h 829"/>
              <a:gd name="T54" fmla="*/ 180 w 865"/>
              <a:gd name="T55" fmla="*/ 18 h 829"/>
              <a:gd name="T56" fmla="*/ 135 w 865"/>
              <a:gd name="T57" fmla="*/ 10 h 829"/>
              <a:gd name="T58" fmla="*/ 90 w 865"/>
              <a:gd name="T59" fmla="*/ 5 h 829"/>
              <a:gd name="T60" fmla="*/ 45 w 865"/>
              <a:gd name="T61" fmla="*/ 1 h 829"/>
              <a:gd name="T62" fmla="*/ 0 w 865"/>
              <a:gd name="T63" fmla="*/ 0 h 829"/>
              <a:gd name="T64" fmla="*/ 0 w 865"/>
              <a:gd name="T65" fmla="*/ 828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65" h="829">
                <a:moveTo>
                  <a:pt x="0" y="828"/>
                </a:moveTo>
                <a:lnTo>
                  <a:pt x="864" y="828"/>
                </a:lnTo>
                <a:lnTo>
                  <a:pt x="863" y="785"/>
                </a:lnTo>
                <a:lnTo>
                  <a:pt x="859" y="741"/>
                </a:lnTo>
                <a:lnTo>
                  <a:pt x="853" y="698"/>
                </a:lnTo>
                <a:lnTo>
                  <a:pt x="845" y="656"/>
                </a:lnTo>
                <a:lnTo>
                  <a:pt x="835" y="614"/>
                </a:lnTo>
                <a:lnTo>
                  <a:pt x="822" y="572"/>
                </a:lnTo>
                <a:lnTo>
                  <a:pt x="807" y="531"/>
                </a:lnTo>
                <a:lnTo>
                  <a:pt x="789" y="491"/>
                </a:lnTo>
                <a:lnTo>
                  <a:pt x="770" y="452"/>
                </a:lnTo>
                <a:lnTo>
                  <a:pt x="748" y="414"/>
                </a:lnTo>
                <a:lnTo>
                  <a:pt x="725" y="377"/>
                </a:lnTo>
                <a:lnTo>
                  <a:pt x="699" y="341"/>
                </a:lnTo>
                <a:lnTo>
                  <a:pt x="671" y="307"/>
                </a:lnTo>
                <a:lnTo>
                  <a:pt x="642" y="274"/>
                </a:lnTo>
                <a:lnTo>
                  <a:pt x="611" y="243"/>
                </a:lnTo>
                <a:lnTo>
                  <a:pt x="578" y="213"/>
                </a:lnTo>
                <a:lnTo>
                  <a:pt x="544" y="185"/>
                </a:lnTo>
                <a:lnTo>
                  <a:pt x="508" y="158"/>
                </a:lnTo>
                <a:lnTo>
                  <a:pt x="471" y="134"/>
                </a:lnTo>
                <a:lnTo>
                  <a:pt x="432" y="111"/>
                </a:lnTo>
                <a:lnTo>
                  <a:pt x="392" y="90"/>
                </a:lnTo>
                <a:lnTo>
                  <a:pt x="351" y="72"/>
                </a:lnTo>
                <a:lnTo>
                  <a:pt x="310" y="55"/>
                </a:lnTo>
                <a:lnTo>
                  <a:pt x="267" y="41"/>
                </a:lnTo>
                <a:lnTo>
                  <a:pt x="224" y="28"/>
                </a:lnTo>
                <a:lnTo>
                  <a:pt x="180" y="18"/>
                </a:lnTo>
                <a:lnTo>
                  <a:pt x="135" y="10"/>
                </a:lnTo>
                <a:lnTo>
                  <a:pt x="90" y="5"/>
                </a:lnTo>
                <a:lnTo>
                  <a:pt x="45" y="1"/>
                </a:lnTo>
                <a:lnTo>
                  <a:pt x="0" y="0"/>
                </a:lnTo>
                <a:lnTo>
                  <a:pt x="0" y="828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301" name="Group 13"/>
          <p:cNvGrpSpPr>
            <a:grpSpLocks/>
          </p:cNvGrpSpPr>
          <p:nvPr/>
        </p:nvGrpSpPr>
        <p:grpSpPr bwMode="auto">
          <a:xfrm>
            <a:off x="7025393" y="2776539"/>
            <a:ext cx="310612" cy="319087"/>
            <a:chOff x="4795" y="1749"/>
            <a:chExt cx="212" cy="201"/>
          </a:xfrm>
        </p:grpSpPr>
        <p:sp>
          <p:nvSpPr>
            <p:cNvPr id="12302" name="AutoShape 14"/>
            <p:cNvSpPr>
              <a:spLocks noChangeArrowheads="1"/>
            </p:cNvSpPr>
            <p:nvPr/>
          </p:nvSpPr>
          <p:spPr bwMode="auto">
            <a:xfrm>
              <a:off x="4795" y="1749"/>
              <a:ext cx="213" cy="199"/>
            </a:xfrm>
            <a:prstGeom prst="roundRect">
              <a:avLst>
                <a:gd name="adj" fmla="val 505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3" name="Freeform 15"/>
            <p:cNvSpPr>
              <a:spLocks noChangeArrowheads="1"/>
            </p:cNvSpPr>
            <p:nvPr/>
          </p:nvSpPr>
          <p:spPr bwMode="auto">
            <a:xfrm>
              <a:off x="4795" y="1749"/>
              <a:ext cx="213" cy="202"/>
            </a:xfrm>
            <a:custGeom>
              <a:avLst/>
              <a:gdLst>
                <a:gd name="T0" fmla="*/ 939 w 940"/>
                <a:gd name="T1" fmla="*/ 890 h 891"/>
                <a:gd name="T2" fmla="*/ 938 w 940"/>
                <a:gd name="T3" fmla="*/ 845 h 891"/>
                <a:gd name="T4" fmla="*/ 935 w 940"/>
                <a:gd name="T5" fmla="*/ 801 h 891"/>
                <a:gd name="T6" fmla="*/ 929 w 940"/>
                <a:gd name="T7" fmla="*/ 756 h 891"/>
                <a:gd name="T8" fmla="*/ 921 w 940"/>
                <a:gd name="T9" fmla="*/ 711 h 891"/>
                <a:gd name="T10" fmla="*/ 911 w 940"/>
                <a:gd name="T11" fmla="*/ 668 h 891"/>
                <a:gd name="T12" fmla="*/ 898 w 940"/>
                <a:gd name="T13" fmla="*/ 624 h 891"/>
                <a:gd name="T14" fmla="*/ 883 w 940"/>
                <a:gd name="T15" fmla="*/ 582 h 891"/>
                <a:gd name="T16" fmla="*/ 865 w 940"/>
                <a:gd name="T17" fmla="*/ 540 h 891"/>
                <a:gd name="T18" fmla="*/ 846 w 940"/>
                <a:gd name="T19" fmla="*/ 499 h 891"/>
                <a:gd name="T20" fmla="*/ 824 w 940"/>
                <a:gd name="T21" fmla="*/ 459 h 891"/>
                <a:gd name="T22" fmla="*/ 801 w 940"/>
                <a:gd name="T23" fmla="*/ 419 h 891"/>
                <a:gd name="T24" fmla="*/ 774 w 940"/>
                <a:gd name="T25" fmla="*/ 382 h 891"/>
                <a:gd name="T26" fmla="*/ 746 w 940"/>
                <a:gd name="T27" fmla="*/ 345 h 891"/>
                <a:gd name="T28" fmla="*/ 716 w 940"/>
                <a:gd name="T29" fmla="*/ 310 h 891"/>
                <a:gd name="T30" fmla="*/ 684 w 940"/>
                <a:gd name="T31" fmla="*/ 277 h 891"/>
                <a:gd name="T32" fmla="*/ 650 w 940"/>
                <a:gd name="T33" fmla="*/ 245 h 891"/>
                <a:gd name="T34" fmla="*/ 615 w 940"/>
                <a:gd name="T35" fmla="*/ 215 h 891"/>
                <a:gd name="T36" fmla="*/ 578 w 940"/>
                <a:gd name="T37" fmla="*/ 186 h 891"/>
                <a:gd name="T38" fmla="*/ 540 w 940"/>
                <a:gd name="T39" fmla="*/ 160 h 891"/>
                <a:gd name="T40" fmla="*/ 500 w 940"/>
                <a:gd name="T41" fmla="*/ 134 h 891"/>
                <a:gd name="T42" fmla="*/ 458 w 940"/>
                <a:gd name="T43" fmla="*/ 112 h 891"/>
                <a:gd name="T44" fmla="*/ 416 w 940"/>
                <a:gd name="T45" fmla="*/ 91 h 891"/>
                <a:gd name="T46" fmla="*/ 372 w 940"/>
                <a:gd name="T47" fmla="*/ 73 h 891"/>
                <a:gd name="T48" fmla="*/ 329 w 940"/>
                <a:gd name="T49" fmla="*/ 56 h 891"/>
                <a:gd name="T50" fmla="*/ 283 w 940"/>
                <a:gd name="T51" fmla="*/ 41 h 891"/>
                <a:gd name="T52" fmla="*/ 237 w 940"/>
                <a:gd name="T53" fmla="*/ 28 h 891"/>
                <a:gd name="T54" fmla="*/ 190 w 940"/>
                <a:gd name="T55" fmla="*/ 19 h 891"/>
                <a:gd name="T56" fmla="*/ 143 w 940"/>
                <a:gd name="T57" fmla="*/ 10 h 891"/>
                <a:gd name="T58" fmla="*/ 96 w 940"/>
                <a:gd name="T59" fmla="*/ 5 h 891"/>
                <a:gd name="T60" fmla="*/ 48 w 940"/>
                <a:gd name="T61" fmla="*/ 1 h 891"/>
                <a:gd name="T62" fmla="*/ 0 w 940"/>
                <a:gd name="T63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0" h="891">
                  <a:moveTo>
                    <a:pt x="939" y="890"/>
                  </a:moveTo>
                  <a:lnTo>
                    <a:pt x="938" y="845"/>
                  </a:lnTo>
                  <a:lnTo>
                    <a:pt x="935" y="801"/>
                  </a:lnTo>
                  <a:lnTo>
                    <a:pt x="929" y="756"/>
                  </a:lnTo>
                  <a:lnTo>
                    <a:pt x="921" y="711"/>
                  </a:lnTo>
                  <a:lnTo>
                    <a:pt x="911" y="668"/>
                  </a:lnTo>
                  <a:lnTo>
                    <a:pt x="898" y="624"/>
                  </a:lnTo>
                  <a:lnTo>
                    <a:pt x="883" y="582"/>
                  </a:lnTo>
                  <a:lnTo>
                    <a:pt x="865" y="540"/>
                  </a:lnTo>
                  <a:lnTo>
                    <a:pt x="846" y="499"/>
                  </a:lnTo>
                  <a:lnTo>
                    <a:pt x="824" y="459"/>
                  </a:lnTo>
                  <a:lnTo>
                    <a:pt x="801" y="419"/>
                  </a:lnTo>
                  <a:lnTo>
                    <a:pt x="774" y="382"/>
                  </a:lnTo>
                  <a:lnTo>
                    <a:pt x="746" y="345"/>
                  </a:lnTo>
                  <a:lnTo>
                    <a:pt x="716" y="310"/>
                  </a:lnTo>
                  <a:lnTo>
                    <a:pt x="684" y="277"/>
                  </a:lnTo>
                  <a:lnTo>
                    <a:pt x="650" y="245"/>
                  </a:lnTo>
                  <a:lnTo>
                    <a:pt x="615" y="215"/>
                  </a:lnTo>
                  <a:lnTo>
                    <a:pt x="578" y="186"/>
                  </a:lnTo>
                  <a:lnTo>
                    <a:pt x="540" y="160"/>
                  </a:lnTo>
                  <a:lnTo>
                    <a:pt x="500" y="134"/>
                  </a:lnTo>
                  <a:lnTo>
                    <a:pt x="458" y="112"/>
                  </a:lnTo>
                  <a:lnTo>
                    <a:pt x="416" y="91"/>
                  </a:lnTo>
                  <a:lnTo>
                    <a:pt x="372" y="73"/>
                  </a:lnTo>
                  <a:lnTo>
                    <a:pt x="329" y="56"/>
                  </a:lnTo>
                  <a:lnTo>
                    <a:pt x="283" y="41"/>
                  </a:lnTo>
                  <a:lnTo>
                    <a:pt x="237" y="28"/>
                  </a:lnTo>
                  <a:lnTo>
                    <a:pt x="190" y="19"/>
                  </a:lnTo>
                  <a:lnTo>
                    <a:pt x="143" y="10"/>
                  </a:lnTo>
                  <a:lnTo>
                    <a:pt x="96" y="5"/>
                  </a:lnTo>
                  <a:lnTo>
                    <a:pt x="48" y="1"/>
                  </a:lnTo>
                  <a:lnTo>
                    <a:pt x="0" y="0"/>
                  </a:lnTo>
                </a:path>
              </a:pathLst>
            </a:custGeom>
            <a:noFill/>
            <a:ln w="255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04" name="Freeform 16"/>
          <p:cNvSpPr>
            <a:spLocks noChangeArrowheads="1"/>
          </p:cNvSpPr>
          <p:nvPr/>
        </p:nvSpPr>
        <p:spPr bwMode="auto">
          <a:xfrm>
            <a:off x="7025394" y="3090863"/>
            <a:ext cx="287169" cy="298450"/>
          </a:xfrm>
          <a:custGeom>
            <a:avLst/>
            <a:gdLst>
              <a:gd name="T0" fmla="*/ 0 w 865"/>
              <a:gd name="T1" fmla="*/ 0 h 830"/>
              <a:gd name="T2" fmla="*/ 0 w 865"/>
              <a:gd name="T3" fmla="*/ 829 h 830"/>
              <a:gd name="T4" fmla="*/ 45 w 865"/>
              <a:gd name="T5" fmla="*/ 828 h 830"/>
              <a:gd name="T6" fmla="*/ 90 w 865"/>
              <a:gd name="T7" fmla="*/ 824 h 830"/>
              <a:gd name="T8" fmla="*/ 135 w 865"/>
              <a:gd name="T9" fmla="*/ 819 h 830"/>
              <a:gd name="T10" fmla="*/ 180 w 865"/>
              <a:gd name="T11" fmla="*/ 811 h 830"/>
              <a:gd name="T12" fmla="*/ 224 w 865"/>
              <a:gd name="T13" fmla="*/ 801 h 830"/>
              <a:gd name="T14" fmla="*/ 267 w 865"/>
              <a:gd name="T15" fmla="*/ 788 h 830"/>
              <a:gd name="T16" fmla="*/ 310 w 865"/>
              <a:gd name="T17" fmla="*/ 774 h 830"/>
              <a:gd name="T18" fmla="*/ 351 w 865"/>
              <a:gd name="T19" fmla="*/ 757 h 830"/>
              <a:gd name="T20" fmla="*/ 392 w 865"/>
              <a:gd name="T21" fmla="*/ 739 h 830"/>
              <a:gd name="T22" fmla="*/ 432 w 865"/>
              <a:gd name="T23" fmla="*/ 718 h 830"/>
              <a:gd name="T24" fmla="*/ 471 w 865"/>
              <a:gd name="T25" fmla="*/ 695 h 830"/>
              <a:gd name="T26" fmla="*/ 508 w 865"/>
              <a:gd name="T27" fmla="*/ 671 h 830"/>
              <a:gd name="T28" fmla="*/ 544 w 865"/>
              <a:gd name="T29" fmla="*/ 644 h 830"/>
              <a:gd name="T30" fmla="*/ 578 w 865"/>
              <a:gd name="T31" fmla="*/ 616 h 830"/>
              <a:gd name="T32" fmla="*/ 611 w 865"/>
              <a:gd name="T33" fmla="*/ 586 h 830"/>
              <a:gd name="T34" fmla="*/ 642 w 865"/>
              <a:gd name="T35" fmla="*/ 555 h 830"/>
              <a:gd name="T36" fmla="*/ 671 w 865"/>
              <a:gd name="T37" fmla="*/ 522 h 830"/>
              <a:gd name="T38" fmla="*/ 699 w 865"/>
              <a:gd name="T39" fmla="*/ 487 h 830"/>
              <a:gd name="T40" fmla="*/ 725 w 865"/>
              <a:gd name="T41" fmla="*/ 452 h 830"/>
              <a:gd name="T42" fmla="*/ 748 w 865"/>
              <a:gd name="T43" fmla="*/ 414 h 830"/>
              <a:gd name="T44" fmla="*/ 770 w 865"/>
              <a:gd name="T45" fmla="*/ 376 h 830"/>
              <a:gd name="T46" fmla="*/ 789 w 865"/>
              <a:gd name="T47" fmla="*/ 337 h 830"/>
              <a:gd name="T48" fmla="*/ 807 w 865"/>
              <a:gd name="T49" fmla="*/ 297 h 830"/>
              <a:gd name="T50" fmla="*/ 822 w 865"/>
              <a:gd name="T51" fmla="*/ 256 h 830"/>
              <a:gd name="T52" fmla="*/ 835 w 865"/>
              <a:gd name="T53" fmla="*/ 215 h 830"/>
              <a:gd name="T54" fmla="*/ 845 w 865"/>
              <a:gd name="T55" fmla="*/ 172 h 830"/>
              <a:gd name="T56" fmla="*/ 853 w 865"/>
              <a:gd name="T57" fmla="*/ 130 h 830"/>
              <a:gd name="T58" fmla="*/ 859 w 865"/>
              <a:gd name="T59" fmla="*/ 87 h 830"/>
              <a:gd name="T60" fmla="*/ 863 w 865"/>
              <a:gd name="T61" fmla="*/ 43 h 830"/>
              <a:gd name="T62" fmla="*/ 864 w 865"/>
              <a:gd name="T63" fmla="*/ 0 h 830"/>
              <a:gd name="T64" fmla="*/ 0 w 865"/>
              <a:gd name="T65" fmla="*/ 0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65" h="830">
                <a:moveTo>
                  <a:pt x="0" y="0"/>
                </a:moveTo>
                <a:lnTo>
                  <a:pt x="0" y="829"/>
                </a:lnTo>
                <a:lnTo>
                  <a:pt x="45" y="828"/>
                </a:lnTo>
                <a:lnTo>
                  <a:pt x="90" y="824"/>
                </a:lnTo>
                <a:lnTo>
                  <a:pt x="135" y="819"/>
                </a:lnTo>
                <a:lnTo>
                  <a:pt x="180" y="811"/>
                </a:lnTo>
                <a:lnTo>
                  <a:pt x="224" y="801"/>
                </a:lnTo>
                <a:lnTo>
                  <a:pt x="267" y="788"/>
                </a:lnTo>
                <a:lnTo>
                  <a:pt x="310" y="774"/>
                </a:lnTo>
                <a:lnTo>
                  <a:pt x="351" y="757"/>
                </a:lnTo>
                <a:lnTo>
                  <a:pt x="392" y="739"/>
                </a:lnTo>
                <a:lnTo>
                  <a:pt x="432" y="718"/>
                </a:lnTo>
                <a:lnTo>
                  <a:pt x="471" y="695"/>
                </a:lnTo>
                <a:lnTo>
                  <a:pt x="508" y="671"/>
                </a:lnTo>
                <a:lnTo>
                  <a:pt x="544" y="644"/>
                </a:lnTo>
                <a:lnTo>
                  <a:pt x="578" y="616"/>
                </a:lnTo>
                <a:lnTo>
                  <a:pt x="611" y="586"/>
                </a:lnTo>
                <a:lnTo>
                  <a:pt x="642" y="555"/>
                </a:lnTo>
                <a:lnTo>
                  <a:pt x="671" y="522"/>
                </a:lnTo>
                <a:lnTo>
                  <a:pt x="699" y="487"/>
                </a:lnTo>
                <a:lnTo>
                  <a:pt x="725" y="452"/>
                </a:lnTo>
                <a:lnTo>
                  <a:pt x="748" y="414"/>
                </a:lnTo>
                <a:lnTo>
                  <a:pt x="770" y="376"/>
                </a:lnTo>
                <a:lnTo>
                  <a:pt x="789" y="337"/>
                </a:lnTo>
                <a:lnTo>
                  <a:pt x="807" y="297"/>
                </a:lnTo>
                <a:lnTo>
                  <a:pt x="822" y="256"/>
                </a:lnTo>
                <a:lnTo>
                  <a:pt x="835" y="215"/>
                </a:lnTo>
                <a:lnTo>
                  <a:pt x="845" y="172"/>
                </a:lnTo>
                <a:lnTo>
                  <a:pt x="853" y="130"/>
                </a:lnTo>
                <a:lnTo>
                  <a:pt x="859" y="87"/>
                </a:lnTo>
                <a:lnTo>
                  <a:pt x="863" y="43"/>
                </a:lnTo>
                <a:lnTo>
                  <a:pt x="864" y="0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305" name="Group 17"/>
          <p:cNvGrpSpPr>
            <a:grpSpLocks/>
          </p:cNvGrpSpPr>
          <p:nvPr/>
        </p:nvGrpSpPr>
        <p:grpSpPr bwMode="auto">
          <a:xfrm>
            <a:off x="7025393" y="3076576"/>
            <a:ext cx="310612" cy="322263"/>
            <a:chOff x="4795" y="1938"/>
            <a:chExt cx="212" cy="203"/>
          </a:xfrm>
        </p:grpSpPr>
        <p:sp>
          <p:nvSpPr>
            <p:cNvPr id="12306" name="AutoShape 18"/>
            <p:cNvSpPr>
              <a:spLocks noChangeArrowheads="1"/>
            </p:cNvSpPr>
            <p:nvPr/>
          </p:nvSpPr>
          <p:spPr bwMode="auto">
            <a:xfrm>
              <a:off x="4795" y="1938"/>
              <a:ext cx="213" cy="204"/>
            </a:xfrm>
            <a:prstGeom prst="roundRect">
              <a:avLst>
                <a:gd name="adj" fmla="val 48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7" name="Freeform 19"/>
            <p:cNvSpPr>
              <a:spLocks noChangeArrowheads="1"/>
            </p:cNvSpPr>
            <p:nvPr/>
          </p:nvSpPr>
          <p:spPr bwMode="auto">
            <a:xfrm>
              <a:off x="4795" y="1941"/>
              <a:ext cx="213" cy="201"/>
            </a:xfrm>
            <a:custGeom>
              <a:avLst/>
              <a:gdLst>
                <a:gd name="T0" fmla="*/ 0 w 940"/>
                <a:gd name="T1" fmla="*/ 887 h 888"/>
                <a:gd name="T2" fmla="*/ 49 w 940"/>
                <a:gd name="T3" fmla="*/ 886 h 888"/>
                <a:gd name="T4" fmla="*/ 98 w 940"/>
                <a:gd name="T5" fmla="*/ 882 h 888"/>
                <a:gd name="T6" fmla="*/ 146 w 940"/>
                <a:gd name="T7" fmla="*/ 876 h 888"/>
                <a:gd name="T8" fmla="*/ 194 w 940"/>
                <a:gd name="T9" fmla="*/ 868 h 888"/>
                <a:gd name="T10" fmla="*/ 242 w 940"/>
                <a:gd name="T11" fmla="*/ 857 h 888"/>
                <a:gd name="T12" fmla="*/ 289 w 940"/>
                <a:gd name="T13" fmla="*/ 844 h 888"/>
                <a:gd name="T14" fmla="*/ 335 w 940"/>
                <a:gd name="T15" fmla="*/ 828 h 888"/>
                <a:gd name="T16" fmla="*/ 379 w 940"/>
                <a:gd name="T17" fmla="*/ 811 h 888"/>
                <a:gd name="T18" fmla="*/ 424 w 940"/>
                <a:gd name="T19" fmla="*/ 791 h 888"/>
                <a:gd name="T20" fmla="*/ 467 w 940"/>
                <a:gd name="T21" fmla="*/ 768 h 888"/>
                <a:gd name="T22" fmla="*/ 509 w 940"/>
                <a:gd name="T23" fmla="*/ 744 h 888"/>
                <a:gd name="T24" fmla="*/ 549 w 940"/>
                <a:gd name="T25" fmla="*/ 718 h 888"/>
                <a:gd name="T26" fmla="*/ 587 w 940"/>
                <a:gd name="T27" fmla="*/ 690 h 888"/>
                <a:gd name="T28" fmla="*/ 625 w 940"/>
                <a:gd name="T29" fmla="*/ 660 h 888"/>
                <a:gd name="T30" fmla="*/ 660 w 940"/>
                <a:gd name="T31" fmla="*/ 628 h 888"/>
                <a:gd name="T32" fmla="*/ 694 w 940"/>
                <a:gd name="T33" fmla="*/ 594 h 888"/>
                <a:gd name="T34" fmla="*/ 726 w 940"/>
                <a:gd name="T35" fmla="*/ 559 h 888"/>
                <a:gd name="T36" fmla="*/ 757 w 940"/>
                <a:gd name="T37" fmla="*/ 522 h 888"/>
                <a:gd name="T38" fmla="*/ 785 w 940"/>
                <a:gd name="T39" fmla="*/ 484 h 888"/>
                <a:gd name="T40" fmla="*/ 810 w 940"/>
                <a:gd name="T41" fmla="*/ 444 h 888"/>
                <a:gd name="T42" fmla="*/ 833 w 940"/>
                <a:gd name="T43" fmla="*/ 403 h 888"/>
                <a:gd name="T44" fmla="*/ 855 w 940"/>
                <a:gd name="T45" fmla="*/ 361 h 888"/>
                <a:gd name="T46" fmla="*/ 874 w 940"/>
                <a:gd name="T47" fmla="*/ 319 h 888"/>
                <a:gd name="T48" fmla="*/ 890 w 940"/>
                <a:gd name="T49" fmla="*/ 275 h 888"/>
                <a:gd name="T50" fmla="*/ 905 w 940"/>
                <a:gd name="T51" fmla="*/ 230 h 888"/>
                <a:gd name="T52" fmla="*/ 917 w 940"/>
                <a:gd name="T53" fmla="*/ 185 h 888"/>
                <a:gd name="T54" fmla="*/ 926 w 940"/>
                <a:gd name="T55" fmla="*/ 139 h 888"/>
                <a:gd name="T56" fmla="*/ 933 w 940"/>
                <a:gd name="T57" fmla="*/ 93 h 888"/>
                <a:gd name="T58" fmla="*/ 937 w 940"/>
                <a:gd name="T59" fmla="*/ 47 h 888"/>
                <a:gd name="T60" fmla="*/ 939 w 940"/>
                <a:gd name="T61" fmla="*/ 0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0" h="888">
                  <a:moveTo>
                    <a:pt x="0" y="887"/>
                  </a:moveTo>
                  <a:lnTo>
                    <a:pt x="49" y="886"/>
                  </a:lnTo>
                  <a:lnTo>
                    <a:pt x="98" y="882"/>
                  </a:lnTo>
                  <a:lnTo>
                    <a:pt x="146" y="876"/>
                  </a:lnTo>
                  <a:lnTo>
                    <a:pt x="194" y="868"/>
                  </a:lnTo>
                  <a:lnTo>
                    <a:pt x="242" y="857"/>
                  </a:lnTo>
                  <a:lnTo>
                    <a:pt x="289" y="844"/>
                  </a:lnTo>
                  <a:lnTo>
                    <a:pt x="335" y="828"/>
                  </a:lnTo>
                  <a:lnTo>
                    <a:pt x="379" y="811"/>
                  </a:lnTo>
                  <a:lnTo>
                    <a:pt x="424" y="791"/>
                  </a:lnTo>
                  <a:lnTo>
                    <a:pt x="467" y="768"/>
                  </a:lnTo>
                  <a:lnTo>
                    <a:pt x="509" y="744"/>
                  </a:lnTo>
                  <a:lnTo>
                    <a:pt x="549" y="718"/>
                  </a:lnTo>
                  <a:lnTo>
                    <a:pt x="587" y="690"/>
                  </a:lnTo>
                  <a:lnTo>
                    <a:pt x="625" y="660"/>
                  </a:lnTo>
                  <a:lnTo>
                    <a:pt x="660" y="628"/>
                  </a:lnTo>
                  <a:lnTo>
                    <a:pt x="694" y="594"/>
                  </a:lnTo>
                  <a:lnTo>
                    <a:pt x="726" y="559"/>
                  </a:lnTo>
                  <a:lnTo>
                    <a:pt x="757" y="522"/>
                  </a:lnTo>
                  <a:lnTo>
                    <a:pt x="785" y="484"/>
                  </a:lnTo>
                  <a:lnTo>
                    <a:pt x="810" y="444"/>
                  </a:lnTo>
                  <a:lnTo>
                    <a:pt x="833" y="403"/>
                  </a:lnTo>
                  <a:lnTo>
                    <a:pt x="855" y="361"/>
                  </a:lnTo>
                  <a:lnTo>
                    <a:pt x="874" y="319"/>
                  </a:lnTo>
                  <a:lnTo>
                    <a:pt x="890" y="275"/>
                  </a:lnTo>
                  <a:lnTo>
                    <a:pt x="905" y="230"/>
                  </a:lnTo>
                  <a:lnTo>
                    <a:pt x="917" y="185"/>
                  </a:lnTo>
                  <a:lnTo>
                    <a:pt x="926" y="139"/>
                  </a:lnTo>
                  <a:lnTo>
                    <a:pt x="933" y="93"/>
                  </a:lnTo>
                  <a:lnTo>
                    <a:pt x="937" y="47"/>
                  </a:lnTo>
                  <a:lnTo>
                    <a:pt x="939" y="0"/>
                  </a:lnTo>
                </a:path>
              </a:pathLst>
            </a:custGeom>
            <a:noFill/>
            <a:ln w="255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08" name="Line 20"/>
          <p:cNvSpPr>
            <a:spLocks noChangeShapeType="1"/>
          </p:cNvSpPr>
          <p:nvPr/>
        </p:nvSpPr>
        <p:spPr bwMode="auto">
          <a:xfrm>
            <a:off x="6137513" y="2967039"/>
            <a:ext cx="262261" cy="1587"/>
          </a:xfrm>
          <a:prstGeom prst="line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309" name="Group 21"/>
          <p:cNvGrpSpPr>
            <a:grpSpLocks/>
          </p:cNvGrpSpPr>
          <p:nvPr/>
        </p:nvGrpSpPr>
        <p:grpSpPr bwMode="auto">
          <a:xfrm>
            <a:off x="5844476" y="2814642"/>
            <a:ext cx="363356" cy="436563"/>
            <a:chOff x="3989" y="1773"/>
            <a:chExt cx="248" cy="275"/>
          </a:xfrm>
        </p:grpSpPr>
        <p:sp>
          <p:nvSpPr>
            <p:cNvPr id="12310" name="AutoShape 22"/>
            <p:cNvSpPr>
              <a:spLocks noChangeArrowheads="1"/>
            </p:cNvSpPr>
            <p:nvPr/>
          </p:nvSpPr>
          <p:spPr bwMode="auto">
            <a:xfrm>
              <a:off x="3989" y="1773"/>
              <a:ext cx="212" cy="231"/>
            </a:xfrm>
            <a:prstGeom prst="roundRect">
              <a:avLst>
                <a:gd name="adj" fmla="val 468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1" name="AutoShape 23"/>
            <p:cNvSpPr>
              <a:spLocks noChangeArrowheads="1"/>
            </p:cNvSpPr>
            <p:nvPr/>
          </p:nvSpPr>
          <p:spPr bwMode="auto">
            <a:xfrm>
              <a:off x="3989" y="1773"/>
              <a:ext cx="248" cy="275"/>
            </a:xfrm>
            <a:prstGeom prst="roundRect">
              <a:avLst>
                <a:gd name="adj" fmla="val 468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160" tIns="46080" rIns="92160" bIns="46080">
              <a:spAutoFit/>
            </a:bodyPr>
            <a:lstStyle/>
            <a:p>
              <a:pPr>
                <a:lnSpc>
                  <a:spcPct val="93000"/>
                </a:lnSpc>
                <a:buClr>
                  <a:srgbClr val="41476E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400">
                  <a:solidFill>
                    <a:srgbClr val="41476E"/>
                  </a:solidFill>
                </a:rPr>
                <a:t>A</a:t>
              </a:r>
            </a:p>
          </p:txBody>
        </p:sp>
      </p:grpSp>
      <p:sp>
        <p:nvSpPr>
          <p:cNvPr id="12312" name="Line 24"/>
          <p:cNvSpPr>
            <a:spLocks noChangeShapeType="1"/>
          </p:cNvSpPr>
          <p:nvPr/>
        </p:nvSpPr>
        <p:spPr bwMode="auto">
          <a:xfrm>
            <a:off x="6137513" y="3214689"/>
            <a:ext cx="262261" cy="1587"/>
          </a:xfrm>
          <a:prstGeom prst="line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313" name="Group 25"/>
          <p:cNvGrpSpPr>
            <a:grpSpLocks/>
          </p:cNvGrpSpPr>
          <p:nvPr/>
        </p:nvGrpSpPr>
        <p:grpSpPr bwMode="auto">
          <a:xfrm>
            <a:off x="5844476" y="3062293"/>
            <a:ext cx="353100" cy="436563"/>
            <a:chOff x="3989" y="1929"/>
            <a:chExt cx="241" cy="275"/>
          </a:xfrm>
        </p:grpSpPr>
        <p:sp>
          <p:nvSpPr>
            <p:cNvPr id="12314" name="AutoShape 26"/>
            <p:cNvSpPr>
              <a:spLocks noChangeArrowheads="1"/>
            </p:cNvSpPr>
            <p:nvPr/>
          </p:nvSpPr>
          <p:spPr bwMode="auto">
            <a:xfrm>
              <a:off x="3989" y="1929"/>
              <a:ext cx="212" cy="231"/>
            </a:xfrm>
            <a:prstGeom prst="roundRect">
              <a:avLst>
                <a:gd name="adj" fmla="val 468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5" name="AutoShape 27"/>
            <p:cNvSpPr>
              <a:spLocks noChangeArrowheads="1"/>
            </p:cNvSpPr>
            <p:nvPr/>
          </p:nvSpPr>
          <p:spPr bwMode="auto">
            <a:xfrm>
              <a:off x="3989" y="1929"/>
              <a:ext cx="241" cy="275"/>
            </a:xfrm>
            <a:prstGeom prst="roundRect">
              <a:avLst>
                <a:gd name="adj" fmla="val 468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160" tIns="46080" rIns="92160" bIns="46080">
              <a:spAutoFit/>
            </a:bodyPr>
            <a:lstStyle/>
            <a:p>
              <a:pPr>
                <a:lnSpc>
                  <a:spcPct val="93000"/>
                </a:lnSpc>
                <a:buClr>
                  <a:srgbClr val="41476E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400">
                  <a:solidFill>
                    <a:srgbClr val="41476E"/>
                  </a:solidFill>
                </a:rPr>
                <a:t>B</a:t>
              </a:r>
            </a:p>
          </p:txBody>
        </p:sp>
      </p:grpSp>
      <p:sp>
        <p:nvSpPr>
          <p:cNvPr id="12316" name="Line 28"/>
          <p:cNvSpPr>
            <a:spLocks noChangeShapeType="1"/>
          </p:cNvSpPr>
          <p:nvPr/>
        </p:nvSpPr>
        <p:spPr bwMode="auto">
          <a:xfrm>
            <a:off x="7330145" y="3094039"/>
            <a:ext cx="260797" cy="1587"/>
          </a:xfrm>
          <a:prstGeom prst="line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317" name="Group 29"/>
          <p:cNvGrpSpPr>
            <a:grpSpLocks/>
          </p:cNvGrpSpPr>
          <p:nvPr/>
        </p:nvGrpSpPr>
        <p:grpSpPr bwMode="auto">
          <a:xfrm>
            <a:off x="7672997" y="2935292"/>
            <a:ext cx="344310" cy="436563"/>
            <a:chOff x="5237" y="1849"/>
            <a:chExt cx="235" cy="275"/>
          </a:xfrm>
        </p:grpSpPr>
        <p:sp>
          <p:nvSpPr>
            <p:cNvPr id="12318" name="AutoShape 30"/>
            <p:cNvSpPr>
              <a:spLocks noChangeArrowheads="1"/>
            </p:cNvSpPr>
            <p:nvPr/>
          </p:nvSpPr>
          <p:spPr bwMode="auto">
            <a:xfrm>
              <a:off x="5237" y="1849"/>
              <a:ext cx="211" cy="231"/>
            </a:xfrm>
            <a:prstGeom prst="roundRect">
              <a:avLst>
                <a:gd name="adj" fmla="val 472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9" name="AutoShape 31"/>
            <p:cNvSpPr>
              <a:spLocks noChangeArrowheads="1"/>
            </p:cNvSpPr>
            <p:nvPr/>
          </p:nvSpPr>
          <p:spPr bwMode="auto">
            <a:xfrm>
              <a:off x="5237" y="1849"/>
              <a:ext cx="235" cy="275"/>
            </a:xfrm>
            <a:prstGeom prst="roundRect">
              <a:avLst>
                <a:gd name="adj" fmla="val 472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160" tIns="46080" rIns="92160" bIns="46080">
              <a:spAutoFit/>
            </a:bodyPr>
            <a:lstStyle/>
            <a:p>
              <a:pPr>
                <a:lnSpc>
                  <a:spcPct val="93000"/>
                </a:lnSpc>
                <a:buClr>
                  <a:srgbClr val="41476E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400">
                  <a:solidFill>
                    <a:srgbClr val="41476E"/>
                  </a:solidFill>
                </a:rPr>
                <a:t>P</a:t>
              </a:r>
            </a:p>
          </p:txBody>
        </p:sp>
      </p:grpSp>
      <p:grpSp>
        <p:nvGrpSpPr>
          <p:cNvPr id="12320" name="Group 32"/>
          <p:cNvGrpSpPr>
            <a:grpSpLocks/>
          </p:cNvGrpSpPr>
          <p:nvPr/>
        </p:nvGrpSpPr>
        <p:grpSpPr bwMode="auto">
          <a:xfrm>
            <a:off x="3859205" y="4495803"/>
            <a:ext cx="1422660" cy="1338263"/>
            <a:chOff x="2634" y="2832"/>
            <a:chExt cx="971" cy="843"/>
          </a:xfrm>
        </p:grpSpPr>
        <p:grpSp>
          <p:nvGrpSpPr>
            <p:cNvPr id="12321" name="Group 33"/>
            <p:cNvGrpSpPr>
              <a:grpSpLocks/>
            </p:cNvGrpSpPr>
            <p:nvPr/>
          </p:nvGrpSpPr>
          <p:grpSpPr bwMode="auto">
            <a:xfrm>
              <a:off x="2660" y="2848"/>
              <a:ext cx="908" cy="827"/>
              <a:chOff x="2660" y="2848"/>
              <a:chExt cx="908" cy="827"/>
            </a:xfrm>
          </p:grpSpPr>
          <p:sp>
            <p:nvSpPr>
              <p:cNvPr id="12322" name="AutoShape 34"/>
              <p:cNvSpPr>
                <a:spLocks noChangeArrowheads="1"/>
              </p:cNvSpPr>
              <p:nvPr/>
            </p:nvSpPr>
            <p:spPr bwMode="auto">
              <a:xfrm>
                <a:off x="2660" y="2848"/>
                <a:ext cx="848" cy="827"/>
              </a:xfrm>
              <a:prstGeom prst="roundRect">
                <a:avLst>
                  <a:gd name="adj" fmla="val 120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3" name="AutoShape 35"/>
              <p:cNvSpPr>
                <a:spLocks noChangeArrowheads="1"/>
              </p:cNvSpPr>
              <p:nvPr/>
            </p:nvSpPr>
            <p:spPr bwMode="auto">
              <a:xfrm>
                <a:off x="2660" y="2848"/>
                <a:ext cx="908" cy="823"/>
              </a:xfrm>
              <a:prstGeom prst="roundRect">
                <a:avLst>
                  <a:gd name="adj" fmla="val 120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2160" tIns="46080" rIns="92160" bIns="46080">
                <a:spAutoFit/>
              </a:bodyPr>
              <a:lstStyle/>
              <a:p>
                <a: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511175" algn="l"/>
                    <a:tab pos="1025525" algn="l"/>
                    <a:tab pos="1539875" algn="l"/>
                    <a:tab pos="2057400" algn="l"/>
                    <a:tab pos="2568575" algn="l"/>
                    <a:tab pos="3082925" algn="l"/>
                    <a:tab pos="3597275" algn="l"/>
                    <a:tab pos="4114800" algn="l"/>
                    <a:tab pos="4625975" algn="l"/>
                    <a:tab pos="5140325" algn="l"/>
                    <a:tab pos="5654675" algn="l"/>
                    <a:tab pos="6172200" algn="l"/>
                    <a:tab pos="6683375" algn="l"/>
                    <a:tab pos="7197725" algn="l"/>
                    <a:tab pos="7712075" algn="l"/>
                    <a:tab pos="8229600" algn="l"/>
                    <a:tab pos="8740775" algn="l"/>
                    <a:tab pos="9255125" algn="l"/>
                    <a:tab pos="9769475" algn="l"/>
                    <a:tab pos="10287000" algn="l"/>
                    <a:tab pos="10331450" algn="l"/>
                    <a:tab pos="10780713" algn="l"/>
                  </a:tabLst>
                </a:pPr>
                <a:r>
                  <a:rPr lang="en-GB" sz="1600" b="1">
                    <a:solidFill>
                      <a:schemeClr val="tx1"/>
                    </a:solidFill>
                  </a:rPr>
                  <a:t>A	B	P</a:t>
                </a:r>
              </a:p>
              <a:p>
                <a:pPr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511175" algn="l"/>
                    <a:tab pos="1025525" algn="l"/>
                    <a:tab pos="1539875" algn="l"/>
                    <a:tab pos="2057400" algn="l"/>
                    <a:tab pos="2568575" algn="l"/>
                    <a:tab pos="3082925" algn="l"/>
                    <a:tab pos="3597275" algn="l"/>
                    <a:tab pos="4114800" algn="l"/>
                    <a:tab pos="4625975" algn="l"/>
                    <a:tab pos="5140325" algn="l"/>
                    <a:tab pos="5654675" algn="l"/>
                    <a:tab pos="6172200" algn="l"/>
                    <a:tab pos="6683375" algn="l"/>
                    <a:tab pos="7197725" algn="l"/>
                    <a:tab pos="7712075" algn="l"/>
                    <a:tab pos="8229600" algn="l"/>
                    <a:tab pos="8740775" algn="l"/>
                    <a:tab pos="9255125" algn="l"/>
                    <a:tab pos="9769475" algn="l"/>
                    <a:tab pos="10287000" algn="l"/>
                    <a:tab pos="10331450" algn="l"/>
                    <a:tab pos="10780713" algn="l"/>
                  </a:tabLst>
                </a:pPr>
                <a:r>
                  <a:rPr lang="en-GB" sz="1600" b="1">
                    <a:solidFill>
                      <a:schemeClr val="tx1"/>
                    </a:solidFill>
                  </a:rPr>
                  <a:t>0	0	0</a:t>
                </a:r>
              </a:p>
              <a:p>
                <a:pPr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511175" algn="l"/>
                    <a:tab pos="1025525" algn="l"/>
                    <a:tab pos="1539875" algn="l"/>
                    <a:tab pos="2057400" algn="l"/>
                    <a:tab pos="2568575" algn="l"/>
                    <a:tab pos="3082925" algn="l"/>
                    <a:tab pos="3597275" algn="l"/>
                    <a:tab pos="4114800" algn="l"/>
                    <a:tab pos="4625975" algn="l"/>
                    <a:tab pos="5140325" algn="l"/>
                    <a:tab pos="5654675" algn="l"/>
                    <a:tab pos="6172200" algn="l"/>
                    <a:tab pos="6683375" algn="l"/>
                    <a:tab pos="7197725" algn="l"/>
                    <a:tab pos="7712075" algn="l"/>
                    <a:tab pos="8229600" algn="l"/>
                    <a:tab pos="8740775" algn="l"/>
                    <a:tab pos="9255125" algn="l"/>
                    <a:tab pos="9769475" algn="l"/>
                    <a:tab pos="10287000" algn="l"/>
                    <a:tab pos="10331450" algn="l"/>
                    <a:tab pos="10780713" algn="l"/>
                  </a:tabLst>
                </a:pPr>
                <a:r>
                  <a:rPr lang="en-GB" sz="1600" b="1">
                    <a:solidFill>
                      <a:schemeClr val="tx1"/>
                    </a:solidFill>
                  </a:rPr>
                  <a:t>0	1	1</a:t>
                </a:r>
              </a:p>
              <a:p>
                <a:pPr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511175" algn="l"/>
                    <a:tab pos="1025525" algn="l"/>
                    <a:tab pos="1539875" algn="l"/>
                    <a:tab pos="2057400" algn="l"/>
                    <a:tab pos="2568575" algn="l"/>
                    <a:tab pos="3082925" algn="l"/>
                    <a:tab pos="3597275" algn="l"/>
                    <a:tab pos="4114800" algn="l"/>
                    <a:tab pos="4625975" algn="l"/>
                    <a:tab pos="5140325" algn="l"/>
                    <a:tab pos="5654675" algn="l"/>
                    <a:tab pos="6172200" algn="l"/>
                    <a:tab pos="6683375" algn="l"/>
                    <a:tab pos="7197725" algn="l"/>
                    <a:tab pos="7712075" algn="l"/>
                    <a:tab pos="8229600" algn="l"/>
                    <a:tab pos="8740775" algn="l"/>
                    <a:tab pos="9255125" algn="l"/>
                    <a:tab pos="9769475" algn="l"/>
                    <a:tab pos="10287000" algn="l"/>
                    <a:tab pos="10331450" algn="l"/>
                    <a:tab pos="10780713" algn="l"/>
                  </a:tabLst>
                </a:pPr>
                <a:r>
                  <a:rPr lang="en-GB" sz="1600" b="1">
                    <a:solidFill>
                      <a:schemeClr val="tx1"/>
                    </a:solidFill>
                  </a:rPr>
                  <a:t>1	0	1</a:t>
                </a:r>
              </a:p>
              <a:p>
                <a:pPr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511175" algn="l"/>
                    <a:tab pos="1025525" algn="l"/>
                    <a:tab pos="1539875" algn="l"/>
                    <a:tab pos="2057400" algn="l"/>
                    <a:tab pos="2568575" algn="l"/>
                    <a:tab pos="3082925" algn="l"/>
                    <a:tab pos="3597275" algn="l"/>
                    <a:tab pos="4114800" algn="l"/>
                    <a:tab pos="4625975" algn="l"/>
                    <a:tab pos="5140325" algn="l"/>
                    <a:tab pos="5654675" algn="l"/>
                    <a:tab pos="6172200" algn="l"/>
                    <a:tab pos="6683375" algn="l"/>
                    <a:tab pos="7197725" algn="l"/>
                    <a:tab pos="7712075" algn="l"/>
                    <a:tab pos="8229600" algn="l"/>
                    <a:tab pos="8740775" algn="l"/>
                    <a:tab pos="9255125" algn="l"/>
                    <a:tab pos="9769475" algn="l"/>
                    <a:tab pos="10287000" algn="l"/>
                    <a:tab pos="10331450" algn="l"/>
                    <a:tab pos="10780713" algn="l"/>
                  </a:tabLst>
                </a:pPr>
                <a:r>
                  <a:rPr lang="en-GB" sz="1600" b="1">
                    <a:solidFill>
                      <a:schemeClr val="tx1"/>
                    </a:solidFill>
                  </a:rPr>
                  <a:t>1	1	1</a:t>
                </a:r>
              </a:p>
            </p:txBody>
          </p:sp>
        </p:grpSp>
        <p:sp>
          <p:nvSpPr>
            <p:cNvPr id="12324" name="Line 36"/>
            <p:cNvSpPr>
              <a:spLocks noChangeShapeType="1"/>
            </p:cNvSpPr>
            <p:nvPr/>
          </p:nvSpPr>
          <p:spPr bwMode="auto">
            <a:xfrm>
              <a:off x="2634" y="3000"/>
              <a:ext cx="971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5" name="Line 37"/>
            <p:cNvSpPr>
              <a:spLocks noChangeShapeType="1"/>
            </p:cNvSpPr>
            <p:nvPr/>
          </p:nvSpPr>
          <p:spPr bwMode="auto">
            <a:xfrm>
              <a:off x="3234" y="2832"/>
              <a:ext cx="1" cy="80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326" name="Picture 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484" y="4572001"/>
            <a:ext cx="2109816" cy="97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441031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127" y="277814"/>
            <a:ext cx="8228281" cy="1139825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Basic NAND / NOR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127" y="1600201"/>
            <a:ext cx="8228281" cy="4530725"/>
          </a:xfrm>
          <a:ln/>
        </p:spPr>
        <p:txBody>
          <a:bodyPr/>
          <a:lstStyle/>
          <a:p>
            <a:pPr>
              <a:lnSpc>
                <a:spcPct val="93000"/>
              </a:lnSpc>
              <a:spcBef>
                <a:spcPts val="6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600"/>
              <a:t>Problems with two Inputs</a:t>
            </a:r>
          </a:p>
          <a:p>
            <a:pPr>
              <a:spcBef>
                <a:spcPts val="65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600"/>
          </a:p>
          <a:p>
            <a:pPr lvl="1">
              <a:spcBef>
                <a:spcPts val="55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200"/>
          </a:p>
          <a:p>
            <a:pPr lvl="1">
              <a:spcBef>
                <a:spcPts val="5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200"/>
              <a:t>NAND 	P = A.B</a:t>
            </a:r>
            <a:br>
              <a:rPr lang="en-GB" sz="2200"/>
            </a:br>
            <a:endParaRPr lang="en-GB" sz="2200"/>
          </a:p>
          <a:p>
            <a:pPr lvl="1">
              <a:spcBef>
                <a:spcPts val="55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200"/>
          </a:p>
          <a:p>
            <a:pPr lvl="1">
              <a:spcBef>
                <a:spcPts val="55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200"/>
          </a:p>
          <a:p>
            <a:pPr lvl="1">
              <a:spcBef>
                <a:spcPts val="55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200"/>
          </a:p>
          <a:p>
            <a:pPr lvl="1">
              <a:spcBef>
                <a:spcPts val="5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200"/>
              <a:t>NOR		P=A+B</a:t>
            </a:r>
            <a:br>
              <a:rPr lang="en-GB" sz="2200"/>
            </a:br>
            <a:r>
              <a:rPr lang="en-GB" sz="2200"/>
              <a:t/>
            </a:r>
            <a:br>
              <a:rPr lang="en-GB" sz="2200"/>
            </a:br>
            <a:endParaRPr lang="en-GB" sz="2200"/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3888508" y="2547939"/>
            <a:ext cx="1422661" cy="1336675"/>
            <a:chOff x="2654" y="1605"/>
            <a:chExt cx="971" cy="842"/>
          </a:xfrm>
        </p:grpSpPr>
        <p:grpSp>
          <p:nvGrpSpPr>
            <p:cNvPr id="13316" name="Group 4"/>
            <p:cNvGrpSpPr>
              <a:grpSpLocks/>
            </p:cNvGrpSpPr>
            <p:nvPr/>
          </p:nvGrpSpPr>
          <p:grpSpPr bwMode="auto">
            <a:xfrm>
              <a:off x="2680" y="1622"/>
              <a:ext cx="908" cy="825"/>
              <a:chOff x="2680" y="1622"/>
              <a:chExt cx="908" cy="825"/>
            </a:xfrm>
          </p:grpSpPr>
          <p:sp>
            <p:nvSpPr>
              <p:cNvPr id="13317" name="AutoShape 5"/>
              <p:cNvSpPr>
                <a:spLocks noChangeArrowheads="1"/>
              </p:cNvSpPr>
              <p:nvPr/>
            </p:nvSpPr>
            <p:spPr bwMode="auto">
              <a:xfrm>
                <a:off x="2680" y="1622"/>
                <a:ext cx="848" cy="825"/>
              </a:xfrm>
              <a:prstGeom prst="roundRect">
                <a:avLst>
                  <a:gd name="adj" fmla="val 120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8" name="AutoShape 6"/>
              <p:cNvSpPr>
                <a:spLocks noChangeArrowheads="1"/>
              </p:cNvSpPr>
              <p:nvPr/>
            </p:nvSpPr>
            <p:spPr bwMode="auto">
              <a:xfrm>
                <a:off x="2680" y="1622"/>
                <a:ext cx="908" cy="823"/>
              </a:xfrm>
              <a:prstGeom prst="roundRect">
                <a:avLst>
                  <a:gd name="adj" fmla="val 120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2160" tIns="46080" rIns="92160" bIns="46080">
                <a:spAutoFit/>
              </a:bodyPr>
              <a:lstStyle/>
              <a:p>
                <a: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511175" algn="l"/>
                    <a:tab pos="1025525" algn="l"/>
                    <a:tab pos="1539875" algn="l"/>
                    <a:tab pos="2057400" algn="l"/>
                    <a:tab pos="2568575" algn="l"/>
                    <a:tab pos="3082925" algn="l"/>
                    <a:tab pos="3597275" algn="l"/>
                    <a:tab pos="4114800" algn="l"/>
                    <a:tab pos="4625975" algn="l"/>
                    <a:tab pos="5140325" algn="l"/>
                    <a:tab pos="5654675" algn="l"/>
                    <a:tab pos="6172200" algn="l"/>
                    <a:tab pos="6683375" algn="l"/>
                    <a:tab pos="7197725" algn="l"/>
                    <a:tab pos="7712075" algn="l"/>
                    <a:tab pos="8229600" algn="l"/>
                    <a:tab pos="8740775" algn="l"/>
                    <a:tab pos="9255125" algn="l"/>
                    <a:tab pos="9769475" algn="l"/>
                    <a:tab pos="10287000" algn="l"/>
                    <a:tab pos="10331450" algn="l"/>
                    <a:tab pos="10780713" algn="l"/>
                  </a:tabLst>
                </a:pPr>
                <a:r>
                  <a:rPr lang="en-GB" sz="1600" b="1">
                    <a:solidFill>
                      <a:schemeClr val="tx1"/>
                    </a:solidFill>
                  </a:rPr>
                  <a:t>A	B	P</a:t>
                </a:r>
              </a:p>
              <a:p>
                <a:pPr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511175" algn="l"/>
                    <a:tab pos="1025525" algn="l"/>
                    <a:tab pos="1539875" algn="l"/>
                    <a:tab pos="2057400" algn="l"/>
                    <a:tab pos="2568575" algn="l"/>
                    <a:tab pos="3082925" algn="l"/>
                    <a:tab pos="3597275" algn="l"/>
                    <a:tab pos="4114800" algn="l"/>
                    <a:tab pos="4625975" algn="l"/>
                    <a:tab pos="5140325" algn="l"/>
                    <a:tab pos="5654675" algn="l"/>
                    <a:tab pos="6172200" algn="l"/>
                    <a:tab pos="6683375" algn="l"/>
                    <a:tab pos="7197725" algn="l"/>
                    <a:tab pos="7712075" algn="l"/>
                    <a:tab pos="8229600" algn="l"/>
                    <a:tab pos="8740775" algn="l"/>
                    <a:tab pos="9255125" algn="l"/>
                    <a:tab pos="9769475" algn="l"/>
                    <a:tab pos="10287000" algn="l"/>
                    <a:tab pos="10331450" algn="l"/>
                    <a:tab pos="10780713" algn="l"/>
                  </a:tabLst>
                </a:pPr>
                <a:r>
                  <a:rPr lang="en-GB" sz="1600" b="1">
                    <a:solidFill>
                      <a:schemeClr val="tx1"/>
                    </a:solidFill>
                  </a:rPr>
                  <a:t>0	0	1</a:t>
                </a:r>
              </a:p>
              <a:p>
                <a:pPr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511175" algn="l"/>
                    <a:tab pos="1025525" algn="l"/>
                    <a:tab pos="1539875" algn="l"/>
                    <a:tab pos="2057400" algn="l"/>
                    <a:tab pos="2568575" algn="l"/>
                    <a:tab pos="3082925" algn="l"/>
                    <a:tab pos="3597275" algn="l"/>
                    <a:tab pos="4114800" algn="l"/>
                    <a:tab pos="4625975" algn="l"/>
                    <a:tab pos="5140325" algn="l"/>
                    <a:tab pos="5654675" algn="l"/>
                    <a:tab pos="6172200" algn="l"/>
                    <a:tab pos="6683375" algn="l"/>
                    <a:tab pos="7197725" algn="l"/>
                    <a:tab pos="7712075" algn="l"/>
                    <a:tab pos="8229600" algn="l"/>
                    <a:tab pos="8740775" algn="l"/>
                    <a:tab pos="9255125" algn="l"/>
                    <a:tab pos="9769475" algn="l"/>
                    <a:tab pos="10287000" algn="l"/>
                    <a:tab pos="10331450" algn="l"/>
                    <a:tab pos="10780713" algn="l"/>
                  </a:tabLst>
                </a:pPr>
                <a:r>
                  <a:rPr lang="en-GB" sz="1600" b="1">
                    <a:solidFill>
                      <a:schemeClr val="tx1"/>
                    </a:solidFill>
                  </a:rPr>
                  <a:t>0	1	1</a:t>
                </a:r>
              </a:p>
              <a:p>
                <a:pPr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511175" algn="l"/>
                    <a:tab pos="1025525" algn="l"/>
                    <a:tab pos="1539875" algn="l"/>
                    <a:tab pos="2057400" algn="l"/>
                    <a:tab pos="2568575" algn="l"/>
                    <a:tab pos="3082925" algn="l"/>
                    <a:tab pos="3597275" algn="l"/>
                    <a:tab pos="4114800" algn="l"/>
                    <a:tab pos="4625975" algn="l"/>
                    <a:tab pos="5140325" algn="l"/>
                    <a:tab pos="5654675" algn="l"/>
                    <a:tab pos="6172200" algn="l"/>
                    <a:tab pos="6683375" algn="l"/>
                    <a:tab pos="7197725" algn="l"/>
                    <a:tab pos="7712075" algn="l"/>
                    <a:tab pos="8229600" algn="l"/>
                    <a:tab pos="8740775" algn="l"/>
                    <a:tab pos="9255125" algn="l"/>
                    <a:tab pos="9769475" algn="l"/>
                    <a:tab pos="10287000" algn="l"/>
                    <a:tab pos="10331450" algn="l"/>
                    <a:tab pos="10780713" algn="l"/>
                  </a:tabLst>
                </a:pPr>
                <a:r>
                  <a:rPr lang="en-GB" sz="1600" b="1">
                    <a:solidFill>
                      <a:schemeClr val="tx1"/>
                    </a:solidFill>
                  </a:rPr>
                  <a:t>1	0	1</a:t>
                </a:r>
              </a:p>
              <a:p>
                <a:pPr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511175" algn="l"/>
                    <a:tab pos="1025525" algn="l"/>
                    <a:tab pos="1539875" algn="l"/>
                    <a:tab pos="2057400" algn="l"/>
                    <a:tab pos="2568575" algn="l"/>
                    <a:tab pos="3082925" algn="l"/>
                    <a:tab pos="3597275" algn="l"/>
                    <a:tab pos="4114800" algn="l"/>
                    <a:tab pos="4625975" algn="l"/>
                    <a:tab pos="5140325" algn="l"/>
                    <a:tab pos="5654675" algn="l"/>
                    <a:tab pos="6172200" algn="l"/>
                    <a:tab pos="6683375" algn="l"/>
                    <a:tab pos="7197725" algn="l"/>
                    <a:tab pos="7712075" algn="l"/>
                    <a:tab pos="8229600" algn="l"/>
                    <a:tab pos="8740775" algn="l"/>
                    <a:tab pos="9255125" algn="l"/>
                    <a:tab pos="9769475" algn="l"/>
                    <a:tab pos="10287000" algn="l"/>
                    <a:tab pos="10331450" algn="l"/>
                    <a:tab pos="10780713" algn="l"/>
                  </a:tabLst>
                </a:pPr>
                <a:r>
                  <a:rPr lang="en-GB" sz="1600" b="1">
                    <a:solidFill>
                      <a:schemeClr val="tx1"/>
                    </a:solidFill>
                  </a:rPr>
                  <a:t>1	1	0</a:t>
                </a:r>
              </a:p>
            </p:txBody>
          </p:sp>
        </p:grpSp>
        <p:sp>
          <p:nvSpPr>
            <p:cNvPr id="13319" name="Line 7"/>
            <p:cNvSpPr>
              <a:spLocks noChangeShapeType="1"/>
            </p:cNvSpPr>
            <p:nvPr/>
          </p:nvSpPr>
          <p:spPr bwMode="auto">
            <a:xfrm>
              <a:off x="2654" y="1774"/>
              <a:ext cx="971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0" name="Line 8"/>
            <p:cNvSpPr>
              <a:spLocks noChangeShapeType="1"/>
            </p:cNvSpPr>
            <p:nvPr/>
          </p:nvSpPr>
          <p:spPr bwMode="auto">
            <a:xfrm>
              <a:off x="3253" y="1605"/>
              <a:ext cx="1" cy="799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2742760" y="2971800"/>
            <a:ext cx="304751" cy="1588"/>
          </a:xfrm>
          <a:prstGeom prst="line">
            <a:avLst/>
          </a:prstGeom>
          <a:noFill/>
          <a:ln w="126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6623943" y="2797175"/>
            <a:ext cx="583130" cy="1588"/>
          </a:xfrm>
          <a:prstGeom prst="line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6623943" y="3395664"/>
            <a:ext cx="583130" cy="1587"/>
          </a:xfrm>
          <a:prstGeom prst="line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6623943" y="2797175"/>
            <a:ext cx="1465" cy="598488"/>
          </a:xfrm>
          <a:prstGeom prst="line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Freeform 13"/>
          <p:cNvSpPr>
            <a:spLocks noChangeArrowheads="1"/>
          </p:cNvSpPr>
          <p:nvPr/>
        </p:nvSpPr>
        <p:spPr bwMode="auto">
          <a:xfrm>
            <a:off x="7210002" y="2824164"/>
            <a:ext cx="256401" cy="300037"/>
          </a:xfrm>
          <a:custGeom>
            <a:avLst/>
            <a:gdLst>
              <a:gd name="T0" fmla="*/ 0 w 772"/>
              <a:gd name="T1" fmla="*/ 833 h 834"/>
              <a:gd name="T2" fmla="*/ 771 w 772"/>
              <a:gd name="T3" fmla="*/ 833 h 834"/>
              <a:gd name="T4" fmla="*/ 770 w 772"/>
              <a:gd name="T5" fmla="*/ 790 h 834"/>
              <a:gd name="T6" fmla="*/ 767 w 772"/>
              <a:gd name="T7" fmla="*/ 746 h 834"/>
              <a:gd name="T8" fmla="*/ 762 w 772"/>
              <a:gd name="T9" fmla="*/ 704 h 834"/>
              <a:gd name="T10" fmla="*/ 754 w 772"/>
              <a:gd name="T11" fmla="*/ 661 h 834"/>
              <a:gd name="T12" fmla="*/ 745 w 772"/>
              <a:gd name="T13" fmla="*/ 619 h 834"/>
              <a:gd name="T14" fmla="*/ 734 w 772"/>
              <a:gd name="T15" fmla="*/ 577 h 834"/>
              <a:gd name="T16" fmla="*/ 720 w 772"/>
              <a:gd name="T17" fmla="*/ 536 h 834"/>
              <a:gd name="T18" fmla="*/ 705 w 772"/>
              <a:gd name="T19" fmla="*/ 496 h 834"/>
              <a:gd name="T20" fmla="*/ 688 w 772"/>
              <a:gd name="T21" fmla="*/ 457 h 834"/>
              <a:gd name="T22" fmla="*/ 669 w 772"/>
              <a:gd name="T23" fmla="*/ 419 h 834"/>
              <a:gd name="T24" fmla="*/ 648 w 772"/>
              <a:gd name="T25" fmla="*/ 382 h 834"/>
              <a:gd name="T26" fmla="*/ 626 w 772"/>
              <a:gd name="T27" fmla="*/ 346 h 834"/>
              <a:gd name="T28" fmla="*/ 601 w 772"/>
              <a:gd name="T29" fmla="*/ 312 h 834"/>
              <a:gd name="T30" fmla="*/ 575 w 772"/>
              <a:gd name="T31" fmla="*/ 279 h 834"/>
              <a:gd name="T32" fmla="*/ 548 w 772"/>
              <a:gd name="T33" fmla="*/ 247 h 834"/>
              <a:gd name="T34" fmla="*/ 519 w 772"/>
              <a:gd name="T35" fmla="*/ 217 h 834"/>
              <a:gd name="T36" fmla="*/ 489 w 772"/>
              <a:gd name="T37" fmla="*/ 189 h 834"/>
              <a:gd name="T38" fmla="*/ 457 w 772"/>
              <a:gd name="T39" fmla="*/ 162 h 834"/>
              <a:gd name="T40" fmla="*/ 424 w 772"/>
              <a:gd name="T41" fmla="*/ 137 h 834"/>
              <a:gd name="T42" fmla="*/ 390 w 772"/>
              <a:gd name="T43" fmla="*/ 114 h 834"/>
              <a:gd name="T44" fmla="*/ 355 w 772"/>
              <a:gd name="T45" fmla="*/ 93 h 834"/>
              <a:gd name="T46" fmla="*/ 319 w 772"/>
              <a:gd name="T47" fmla="*/ 75 h 834"/>
              <a:gd name="T48" fmla="*/ 282 w 772"/>
              <a:gd name="T49" fmla="*/ 58 h 834"/>
              <a:gd name="T50" fmla="*/ 244 w 772"/>
              <a:gd name="T51" fmla="*/ 43 h 834"/>
              <a:gd name="T52" fmla="*/ 206 w 772"/>
              <a:gd name="T53" fmla="*/ 30 h 834"/>
              <a:gd name="T54" fmla="*/ 167 w 772"/>
              <a:gd name="T55" fmla="*/ 20 h 834"/>
              <a:gd name="T56" fmla="*/ 128 w 772"/>
              <a:gd name="T57" fmla="*/ 11 h 834"/>
              <a:gd name="T58" fmla="*/ 88 w 772"/>
              <a:gd name="T59" fmla="*/ 5 h 834"/>
              <a:gd name="T60" fmla="*/ 48 w 772"/>
              <a:gd name="T61" fmla="*/ 2 h 834"/>
              <a:gd name="T62" fmla="*/ 8 w 772"/>
              <a:gd name="T63" fmla="*/ 0 h 834"/>
              <a:gd name="T64" fmla="*/ 0 w 772"/>
              <a:gd name="T65" fmla="*/ 833 h 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72" h="834">
                <a:moveTo>
                  <a:pt x="0" y="833"/>
                </a:moveTo>
                <a:lnTo>
                  <a:pt x="771" y="833"/>
                </a:lnTo>
                <a:lnTo>
                  <a:pt x="770" y="790"/>
                </a:lnTo>
                <a:lnTo>
                  <a:pt x="767" y="746"/>
                </a:lnTo>
                <a:lnTo>
                  <a:pt x="762" y="704"/>
                </a:lnTo>
                <a:lnTo>
                  <a:pt x="754" y="661"/>
                </a:lnTo>
                <a:lnTo>
                  <a:pt x="745" y="619"/>
                </a:lnTo>
                <a:lnTo>
                  <a:pt x="734" y="577"/>
                </a:lnTo>
                <a:lnTo>
                  <a:pt x="720" y="536"/>
                </a:lnTo>
                <a:lnTo>
                  <a:pt x="705" y="496"/>
                </a:lnTo>
                <a:lnTo>
                  <a:pt x="688" y="457"/>
                </a:lnTo>
                <a:lnTo>
                  <a:pt x="669" y="419"/>
                </a:lnTo>
                <a:lnTo>
                  <a:pt x="648" y="382"/>
                </a:lnTo>
                <a:lnTo>
                  <a:pt x="626" y="346"/>
                </a:lnTo>
                <a:lnTo>
                  <a:pt x="601" y="312"/>
                </a:lnTo>
                <a:lnTo>
                  <a:pt x="575" y="279"/>
                </a:lnTo>
                <a:lnTo>
                  <a:pt x="548" y="247"/>
                </a:lnTo>
                <a:lnTo>
                  <a:pt x="519" y="217"/>
                </a:lnTo>
                <a:lnTo>
                  <a:pt x="489" y="189"/>
                </a:lnTo>
                <a:lnTo>
                  <a:pt x="457" y="162"/>
                </a:lnTo>
                <a:lnTo>
                  <a:pt x="424" y="137"/>
                </a:lnTo>
                <a:lnTo>
                  <a:pt x="390" y="114"/>
                </a:lnTo>
                <a:lnTo>
                  <a:pt x="355" y="93"/>
                </a:lnTo>
                <a:lnTo>
                  <a:pt x="319" y="75"/>
                </a:lnTo>
                <a:lnTo>
                  <a:pt x="282" y="58"/>
                </a:lnTo>
                <a:lnTo>
                  <a:pt x="244" y="43"/>
                </a:lnTo>
                <a:lnTo>
                  <a:pt x="206" y="30"/>
                </a:lnTo>
                <a:lnTo>
                  <a:pt x="167" y="20"/>
                </a:lnTo>
                <a:lnTo>
                  <a:pt x="128" y="11"/>
                </a:lnTo>
                <a:lnTo>
                  <a:pt x="88" y="5"/>
                </a:lnTo>
                <a:lnTo>
                  <a:pt x="48" y="2"/>
                </a:lnTo>
                <a:lnTo>
                  <a:pt x="8" y="0"/>
                </a:lnTo>
                <a:lnTo>
                  <a:pt x="0" y="833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326" name="Group 14"/>
          <p:cNvGrpSpPr>
            <a:grpSpLocks/>
          </p:cNvGrpSpPr>
          <p:nvPr/>
        </p:nvGrpSpPr>
        <p:grpSpPr bwMode="auto">
          <a:xfrm>
            <a:off x="7207072" y="2781301"/>
            <a:ext cx="276913" cy="320675"/>
            <a:chOff x="4919" y="1752"/>
            <a:chExt cx="189" cy="202"/>
          </a:xfrm>
        </p:grpSpPr>
        <p:sp>
          <p:nvSpPr>
            <p:cNvPr id="13327" name="AutoShape 15"/>
            <p:cNvSpPr>
              <a:spLocks noChangeArrowheads="1"/>
            </p:cNvSpPr>
            <p:nvPr/>
          </p:nvSpPr>
          <p:spPr bwMode="auto">
            <a:xfrm>
              <a:off x="4919" y="1752"/>
              <a:ext cx="190" cy="203"/>
            </a:xfrm>
            <a:prstGeom prst="roundRect">
              <a:avLst>
                <a:gd name="adj" fmla="val 52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8" name="Freeform 16"/>
            <p:cNvSpPr>
              <a:spLocks noChangeArrowheads="1"/>
            </p:cNvSpPr>
            <p:nvPr/>
          </p:nvSpPr>
          <p:spPr bwMode="auto">
            <a:xfrm>
              <a:off x="4919" y="1752"/>
              <a:ext cx="190" cy="203"/>
            </a:xfrm>
            <a:custGeom>
              <a:avLst/>
              <a:gdLst>
                <a:gd name="T0" fmla="*/ 837 w 838"/>
                <a:gd name="T1" fmla="*/ 894 h 895"/>
                <a:gd name="T2" fmla="*/ 836 w 838"/>
                <a:gd name="T3" fmla="*/ 847 h 895"/>
                <a:gd name="T4" fmla="*/ 832 w 838"/>
                <a:gd name="T5" fmla="*/ 800 h 895"/>
                <a:gd name="T6" fmla="*/ 827 w 838"/>
                <a:gd name="T7" fmla="*/ 755 h 895"/>
                <a:gd name="T8" fmla="*/ 819 w 838"/>
                <a:gd name="T9" fmla="*/ 708 h 895"/>
                <a:gd name="T10" fmla="*/ 808 w 838"/>
                <a:gd name="T11" fmla="*/ 663 h 895"/>
                <a:gd name="T12" fmla="*/ 796 w 838"/>
                <a:gd name="T13" fmla="*/ 618 h 895"/>
                <a:gd name="T14" fmla="*/ 781 w 838"/>
                <a:gd name="T15" fmla="*/ 573 h 895"/>
                <a:gd name="T16" fmla="*/ 764 w 838"/>
                <a:gd name="T17" fmla="*/ 531 h 895"/>
                <a:gd name="T18" fmla="*/ 746 w 838"/>
                <a:gd name="T19" fmla="*/ 488 h 895"/>
                <a:gd name="T20" fmla="*/ 725 w 838"/>
                <a:gd name="T21" fmla="*/ 447 h 895"/>
                <a:gd name="T22" fmla="*/ 702 w 838"/>
                <a:gd name="T23" fmla="*/ 407 h 895"/>
                <a:gd name="T24" fmla="*/ 677 w 838"/>
                <a:gd name="T25" fmla="*/ 368 h 895"/>
                <a:gd name="T26" fmla="*/ 650 w 838"/>
                <a:gd name="T27" fmla="*/ 332 h 895"/>
                <a:gd name="T28" fmla="*/ 622 w 838"/>
                <a:gd name="T29" fmla="*/ 296 h 895"/>
                <a:gd name="T30" fmla="*/ 591 w 838"/>
                <a:gd name="T31" fmla="*/ 262 h 895"/>
                <a:gd name="T32" fmla="*/ 560 w 838"/>
                <a:gd name="T33" fmla="*/ 230 h 895"/>
                <a:gd name="T34" fmla="*/ 527 w 838"/>
                <a:gd name="T35" fmla="*/ 199 h 895"/>
                <a:gd name="T36" fmla="*/ 492 w 838"/>
                <a:gd name="T37" fmla="*/ 171 h 895"/>
                <a:gd name="T38" fmla="*/ 456 w 838"/>
                <a:gd name="T39" fmla="*/ 144 h 895"/>
                <a:gd name="T40" fmla="*/ 419 w 838"/>
                <a:gd name="T41" fmla="*/ 119 h 895"/>
                <a:gd name="T42" fmla="*/ 380 w 838"/>
                <a:gd name="T43" fmla="*/ 98 h 895"/>
                <a:gd name="T44" fmla="*/ 340 w 838"/>
                <a:gd name="T45" fmla="*/ 78 h 895"/>
                <a:gd name="T46" fmla="*/ 300 w 838"/>
                <a:gd name="T47" fmla="*/ 60 h 895"/>
                <a:gd name="T48" fmla="*/ 258 w 838"/>
                <a:gd name="T49" fmla="*/ 44 h 895"/>
                <a:gd name="T50" fmla="*/ 217 w 838"/>
                <a:gd name="T51" fmla="*/ 31 h 895"/>
                <a:gd name="T52" fmla="*/ 174 w 838"/>
                <a:gd name="T53" fmla="*/ 20 h 895"/>
                <a:gd name="T54" fmla="*/ 131 w 838"/>
                <a:gd name="T55" fmla="*/ 11 h 895"/>
                <a:gd name="T56" fmla="*/ 87 w 838"/>
                <a:gd name="T57" fmla="*/ 5 h 895"/>
                <a:gd name="T58" fmla="*/ 44 w 838"/>
                <a:gd name="T59" fmla="*/ 1 h 895"/>
                <a:gd name="T60" fmla="*/ 0 w 838"/>
                <a:gd name="T61" fmla="*/ 0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38" h="895">
                  <a:moveTo>
                    <a:pt x="837" y="894"/>
                  </a:moveTo>
                  <a:lnTo>
                    <a:pt x="836" y="847"/>
                  </a:lnTo>
                  <a:lnTo>
                    <a:pt x="832" y="800"/>
                  </a:lnTo>
                  <a:lnTo>
                    <a:pt x="827" y="755"/>
                  </a:lnTo>
                  <a:lnTo>
                    <a:pt x="819" y="708"/>
                  </a:lnTo>
                  <a:lnTo>
                    <a:pt x="808" y="663"/>
                  </a:lnTo>
                  <a:lnTo>
                    <a:pt x="796" y="618"/>
                  </a:lnTo>
                  <a:lnTo>
                    <a:pt x="781" y="573"/>
                  </a:lnTo>
                  <a:lnTo>
                    <a:pt x="764" y="531"/>
                  </a:lnTo>
                  <a:lnTo>
                    <a:pt x="746" y="488"/>
                  </a:lnTo>
                  <a:lnTo>
                    <a:pt x="725" y="447"/>
                  </a:lnTo>
                  <a:lnTo>
                    <a:pt x="702" y="407"/>
                  </a:lnTo>
                  <a:lnTo>
                    <a:pt x="677" y="368"/>
                  </a:lnTo>
                  <a:lnTo>
                    <a:pt x="650" y="332"/>
                  </a:lnTo>
                  <a:lnTo>
                    <a:pt x="622" y="296"/>
                  </a:lnTo>
                  <a:lnTo>
                    <a:pt x="591" y="262"/>
                  </a:lnTo>
                  <a:lnTo>
                    <a:pt x="560" y="230"/>
                  </a:lnTo>
                  <a:lnTo>
                    <a:pt x="527" y="199"/>
                  </a:lnTo>
                  <a:lnTo>
                    <a:pt x="492" y="171"/>
                  </a:lnTo>
                  <a:lnTo>
                    <a:pt x="456" y="144"/>
                  </a:lnTo>
                  <a:lnTo>
                    <a:pt x="419" y="119"/>
                  </a:lnTo>
                  <a:lnTo>
                    <a:pt x="380" y="98"/>
                  </a:lnTo>
                  <a:lnTo>
                    <a:pt x="340" y="78"/>
                  </a:lnTo>
                  <a:lnTo>
                    <a:pt x="300" y="60"/>
                  </a:lnTo>
                  <a:lnTo>
                    <a:pt x="258" y="44"/>
                  </a:lnTo>
                  <a:lnTo>
                    <a:pt x="217" y="31"/>
                  </a:lnTo>
                  <a:lnTo>
                    <a:pt x="174" y="20"/>
                  </a:lnTo>
                  <a:lnTo>
                    <a:pt x="131" y="11"/>
                  </a:lnTo>
                  <a:lnTo>
                    <a:pt x="87" y="5"/>
                  </a:lnTo>
                  <a:lnTo>
                    <a:pt x="44" y="1"/>
                  </a:lnTo>
                  <a:lnTo>
                    <a:pt x="0" y="0"/>
                  </a:lnTo>
                </a:path>
              </a:pathLst>
            </a:custGeom>
            <a:noFill/>
            <a:ln w="255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29" name="Freeform 17"/>
          <p:cNvSpPr>
            <a:spLocks noChangeArrowheads="1"/>
          </p:cNvSpPr>
          <p:nvPr/>
        </p:nvSpPr>
        <p:spPr bwMode="auto">
          <a:xfrm>
            <a:off x="7210002" y="3097214"/>
            <a:ext cx="256401" cy="300037"/>
          </a:xfrm>
          <a:custGeom>
            <a:avLst/>
            <a:gdLst>
              <a:gd name="T0" fmla="*/ 0 w 772"/>
              <a:gd name="T1" fmla="*/ 0 h 834"/>
              <a:gd name="T2" fmla="*/ 8 w 772"/>
              <a:gd name="T3" fmla="*/ 833 h 834"/>
              <a:gd name="T4" fmla="*/ 47 w 772"/>
              <a:gd name="T5" fmla="*/ 831 h 834"/>
              <a:gd name="T6" fmla="*/ 87 w 772"/>
              <a:gd name="T7" fmla="*/ 828 h 834"/>
              <a:gd name="T8" fmla="*/ 127 w 772"/>
              <a:gd name="T9" fmla="*/ 822 h 834"/>
              <a:gd name="T10" fmla="*/ 166 w 772"/>
              <a:gd name="T11" fmla="*/ 814 h 834"/>
              <a:gd name="T12" fmla="*/ 204 w 772"/>
              <a:gd name="T13" fmla="*/ 803 h 834"/>
              <a:gd name="T14" fmla="*/ 242 w 772"/>
              <a:gd name="T15" fmla="*/ 791 h 834"/>
              <a:gd name="T16" fmla="*/ 280 w 772"/>
              <a:gd name="T17" fmla="*/ 776 h 834"/>
              <a:gd name="T18" fmla="*/ 316 w 772"/>
              <a:gd name="T19" fmla="*/ 759 h 834"/>
              <a:gd name="T20" fmla="*/ 352 w 772"/>
              <a:gd name="T21" fmla="*/ 741 h 834"/>
              <a:gd name="T22" fmla="*/ 388 w 772"/>
              <a:gd name="T23" fmla="*/ 720 h 834"/>
              <a:gd name="T24" fmla="*/ 422 w 772"/>
              <a:gd name="T25" fmla="*/ 697 h 834"/>
              <a:gd name="T26" fmla="*/ 455 w 772"/>
              <a:gd name="T27" fmla="*/ 673 h 834"/>
              <a:gd name="T28" fmla="*/ 486 w 772"/>
              <a:gd name="T29" fmla="*/ 647 h 834"/>
              <a:gd name="T30" fmla="*/ 517 w 772"/>
              <a:gd name="T31" fmla="*/ 619 h 834"/>
              <a:gd name="T32" fmla="*/ 545 w 772"/>
              <a:gd name="T33" fmla="*/ 589 h 834"/>
              <a:gd name="T34" fmla="*/ 573 w 772"/>
              <a:gd name="T35" fmla="*/ 558 h 834"/>
              <a:gd name="T36" fmla="*/ 599 w 772"/>
              <a:gd name="T37" fmla="*/ 525 h 834"/>
              <a:gd name="T38" fmla="*/ 623 w 772"/>
              <a:gd name="T39" fmla="*/ 491 h 834"/>
              <a:gd name="T40" fmla="*/ 646 w 772"/>
              <a:gd name="T41" fmla="*/ 456 h 834"/>
              <a:gd name="T42" fmla="*/ 667 w 772"/>
              <a:gd name="T43" fmla="*/ 419 h 834"/>
              <a:gd name="T44" fmla="*/ 686 w 772"/>
              <a:gd name="T45" fmla="*/ 381 h 834"/>
              <a:gd name="T46" fmla="*/ 703 w 772"/>
              <a:gd name="T47" fmla="*/ 342 h 834"/>
              <a:gd name="T48" fmla="*/ 718 w 772"/>
              <a:gd name="T49" fmla="*/ 303 h 834"/>
              <a:gd name="T50" fmla="*/ 732 w 772"/>
              <a:gd name="T51" fmla="*/ 262 h 834"/>
              <a:gd name="T52" fmla="*/ 743 w 772"/>
              <a:gd name="T53" fmla="*/ 221 h 834"/>
              <a:gd name="T54" fmla="*/ 753 w 772"/>
              <a:gd name="T55" fmla="*/ 179 h 834"/>
              <a:gd name="T56" fmla="*/ 761 w 772"/>
              <a:gd name="T57" fmla="*/ 137 h 834"/>
              <a:gd name="T58" fmla="*/ 766 w 772"/>
              <a:gd name="T59" fmla="*/ 94 h 834"/>
              <a:gd name="T60" fmla="*/ 770 w 772"/>
              <a:gd name="T61" fmla="*/ 51 h 834"/>
              <a:gd name="T62" fmla="*/ 771 w 772"/>
              <a:gd name="T63" fmla="*/ 8 h 834"/>
              <a:gd name="T64" fmla="*/ 0 w 772"/>
              <a:gd name="T65" fmla="*/ 0 h 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72" h="834">
                <a:moveTo>
                  <a:pt x="0" y="0"/>
                </a:moveTo>
                <a:lnTo>
                  <a:pt x="8" y="833"/>
                </a:lnTo>
                <a:lnTo>
                  <a:pt x="47" y="831"/>
                </a:lnTo>
                <a:lnTo>
                  <a:pt x="87" y="828"/>
                </a:lnTo>
                <a:lnTo>
                  <a:pt x="127" y="822"/>
                </a:lnTo>
                <a:lnTo>
                  <a:pt x="166" y="814"/>
                </a:lnTo>
                <a:lnTo>
                  <a:pt x="204" y="803"/>
                </a:lnTo>
                <a:lnTo>
                  <a:pt x="242" y="791"/>
                </a:lnTo>
                <a:lnTo>
                  <a:pt x="280" y="776"/>
                </a:lnTo>
                <a:lnTo>
                  <a:pt x="316" y="759"/>
                </a:lnTo>
                <a:lnTo>
                  <a:pt x="352" y="741"/>
                </a:lnTo>
                <a:lnTo>
                  <a:pt x="388" y="720"/>
                </a:lnTo>
                <a:lnTo>
                  <a:pt x="422" y="697"/>
                </a:lnTo>
                <a:lnTo>
                  <a:pt x="455" y="673"/>
                </a:lnTo>
                <a:lnTo>
                  <a:pt x="486" y="647"/>
                </a:lnTo>
                <a:lnTo>
                  <a:pt x="517" y="619"/>
                </a:lnTo>
                <a:lnTo>
                  <a:pt x="545" y="589"/>
                </a:lnTo>
                <a:lnTo>
                  <a:pt x="573" y="558"/>
                </a:lnTo>
                <a:lnTo>
                  <a:pt x="599" y="525"/>
                </a:lnTo>
                <a:lnTo>
                  <a:pt x="623" y="491"/>
                </a:lnTo>
                <a:lnTo>
                  <a:pt x="646" y="456"/>
                </a:lnTo>
                <a:lnTo>
                  <a:pt x="667" y="419"/>
                </a:lnTo>
                <a:lnTo>
                  <a:pt x="686" y="381"/>
                </a:lnTo>
                <a:lnTo>
                  <a:pt x="703" y="342"/>
                </a:lnTo>
                <a:lnTo>
                  <a:pt x="718" y="303"/>
                </a:lnTo>
                <a:lnTo>
                  <a:pt x="732" y="262"/>
                </a:lnTo>
                <a:lnTo>
                  <a:pt x="743" y="221"/>
                </a:lnTo>
                <a:lnTo>
                  <a:pt x="753" y="179"/>
                </a:lnTo>
                <a:lnTo>
                  <a:pt x="761" y="137"/>
                </a:lnTo>
                <a:lnTo>
                  <a:pt x="766" y="94"/>
                </a:lnTo>
                <a:lnTo>
                  <a:pt x="770" y="51"/>
                </a:lnTo>
                <a:lnTo>
                  <a:pt x="771" y="8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330" name="Group 18"/>
          <p:cNvGrpSpPr>
            <a:grpSpLocks/>
          </p:cNvGrpSpPr>
          <p:nvPr/>
        </p:nvGrpSpPr>
        <p:grpSpPr bwMode="auto">
          <a:xfrm>
            <a:off x="7207072" y="3081339"/>
            <a:ext cx="276913" cy="320675"/>
            <a:chOff x="4919" y="1941"/>
            <a:chExt cx="189" cy="202"/>
          </a:xfrm>
        </p:grpSpPr>
        <p:sp>
          <p:nvSpPr>
            <p:cNvPr id="13331" name="AutoShape 19"/>
            <p:cNvSpPr>
              <a:spLocks noChangeArrowheads="1"/>
            </p:cNvSpPr>
            <p:nvPr/>
          </p:nvSpPr>
          <p:spPr bwMode="auto">
            <a:xfrm>
              <a:off x="4919" y="1941"/>
              <a:ext cx="190" cy="203"/>
            </a:xfrm>
            <a:prstGeom prst="roundRect">
              <a:avLst>
                <a:gd name="adj" fmla="val 52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2" name="Freeform 20"/>
            <p:cNvSpPr>
              <a:spLocks noChangeArrowheads="1"/>
            </p:cNvSpPr>
            <p:nvPr/>
          </p:nvSpPr>
          <p:spPr bwMode="auto">
            <a:xfrm>
              <a:off x="4919" y="1941"/>
              <a:ext cx="190" cy="203"/>
            </a:xfrm>
            <a:custGeom>
              <a:avLst/>
              <a:gdLst>
                <a:gd name="T0" fmla="*/ 0 w 839"/>
                <a:gd name="T1" fmla="*/ 895 h 896"/>
                <a:gd name="T2" fmla="*/ 44 w 839"/>
                <a:gd name="T3" fmla="*/ 894 h 896"/>
                <a:gd name="T4" fmla="*/ 87 w 839"/>
                <a:gd name="T5" fmla="*/ 890 h 896"/>
                <a:gd name="T6" fmla="*/ 131 w 839"/>
                <a:gd name="T7" fmla="*/ 884 h 896"/>
                <a:gd name="T8" fmla="*/ 174 w 839"/>
                <a:gd name="T9" fmla="*/ 875 h 896"/>
                <a:gd name="T10" fmla="*/ 217 w 839"/>
                <a:gd name="T11" fmla="*/ 864 h 896"/>
                <a:gd name="T12" fmla="*/ 259 w 839"/>
                <a:gd name="T13" fmla="*/ 851 h 896"/>
                <a:gd name="T14" fmla="*/ 300 w 839"/>
                <a:gd name="T15" fmla="*/ 835 h 896"/>
                <a:gd name="T16" fmla="*/ 341 w 839"/>
                <a:gd name="T17" fmla="*/ 817 h 896"/>
                <a:gd name="T18" fmla="*/ 381 w 839"/>
                <a:gd name="T19" fmla="*/ 798 h 896"/>
                <a:gd name="T20" fmla="*/ 419 w 839"/>
                <a:gd name="T21" fmla="*/ 775 h 896"/>
                <a:gd name="T22" fmla="*/ 456 w 839"/>
                <a:gd name="T23" fmla="*/ 751 h 896"/>
                <a:gd name="T24" fmla="*/ 493 w 839"/>
                <a:gd name="T25" fmla="*/ 724 h 896"/>
                <a:gd name="T26" fmla="*/ 528 w 839"/>
                <a:gd name="T27" fmla="*/ 695 h 896"/>
                <a:gd name="T28" fmla="*/ 561 w 839"/>
                <a:gd name="T29" fmla="*/ 665 h 896"/>
                <a:gd name="T30" fmla="*/ 592 w 839"/>
                <a:gd name="T31" fmla="*/ 632 h 896"/>
                <a:gd name="T32" fmla="*/ 622 w 839"/>
                <a:gd name="T33" fmla="*/ 599 h 896"/>
                <a:gd name="T34" fmla="*/ 651 w 839"/>
                <a:gd name="T35" fmla="*/ 563 h 896"/>
                <a:gd name="T36" fmla="*/ 678 w 839"/>
                <a:gd name="T37" fmla="*/ 526 h 896"/>
                <a:gd name="T38" fmla="*/ 703 w 839"/>
                <a:gd name="T39" fmla="*/ 487 h 896"/>
                <a:gd name="T40" fmla="*/ 726 w 839"/>
                <a:gd name="T41" fmla="*/ 448 h 896"/>
                <a:gd name="T42" fmla="*/ 747 w 839"/>
                <a:gd name="T43" fmla="*/ 407 h 896"/>
                <a:gd name="T44" fmla="*/ 765 w 839"/>
                <a:gd name="T45" fmla="*/ 364 h 896"/>
                <a:gd name="T46" fmla="*/ 782 w 839"/>
                <a:gd name="T47" fmla="*/ 321 h 896"/>
                <a:gd name="T48" fmla="*/ 797 w 839"/>
                <a:gd name="T49" fmla="*/ 276 h 896"/>
                <a:gd name="T50" fmla="*/ 809 w 839"/>
                <a:gd name="T51" fmla="*/ 232 h 896"/>
                <a:gd name="T52" fmla="*/ 820 w 839"/>
                <a:gd name="T53" fmla="*/ 186 h 896"/>
                <a:gd name="T54" fmla="*/ 828 w 839"/>
                <a:gd name="T55" fmla="*/ 140 h 896"/>
                <a:gd name="T56" fmla="*/ 833 w 839"/>
                <a:gd name="T57" fmla="*/ 93 h 896"/>
                <a:gd name="T58" fmla="*/ 837 w 839"/>
                <a:gd name="T59" fmla="*/ 47 h 896"/>
                <a:gd name="T60" fmla="*/ 838 w 839"/>
                <a:gd name="T61" fmla="*/ 0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39" h="896">
                  <a:moveTo>
                    <a:pt x="0" y="895"/>
                  </a:moveTo>
                  <a:lnTo>
                    <a:pt x="44" y="894"/>
                  </a:lnTo>
                  <a:lnTo>
                    <a:pt x="87" y="890"/>
                  </a:lnTo>
                  <a:lnTo>
                    <a:pt x="131" y="884"/>
                  </a:lnTo>
                  <a:lnTo>
                    <a:pt x="174" y="875"/>
                  </a:lnTo>
                  <a:lnTo>
                    <a:pt x="217" y="864"/>
                  </a:lnTo>
                  <a:lnTo>
                    <a:pt x="259" y="851"/>
                  </a:lnTo>
                  <a:lnTo>
                    <a:pt x="300" y="835"/>
                  </a:lnTo>
                  <a:lnTo>
                    <a:pt x="341" y="817"/>
                  </a:lnTo>
                  <a:lnTo>
                    <a:pt x="381" y="798"/>
                  </a:lnTo>
                  <a:lnTo>
                    <a:pt x="419" y="775"/>
                  </a:lnTo>
                  <a:lnTo>
                    <a:pt x="456" y="751"/>
                  </a:lnTo>
                  <a:lnTo>
                    <a:pt x="493" y="724"/>
                  </a:lnTo>
                  <a:lnTo>
                    <a:pt x="528" y="695"/>
                  </a:lnTo>
                  <a:lnTo>
                    <a:pt x="561" y="665"/>
                  </a:lnTo>
                  <a:lnTo>
                    <a:pt x="592" y="632"/>
                  </a:lnTo>
                  <a:lnTo>
                    <a:pt x="622" y="599"/>
                  </a:lnTo>
                  <a:lnTo>
                    <a:pt x="651" y="563"/>
                  </a:lnTo>
                  <a:lnTo>
                    <a:pt x="678" y="526"/>
                  </a:lnTo>
                  <a:lnTo>
                    <a:pt x="703" y="487"/>
                  </a:lnTo>
                  <a:lnTo>
                    <a:pt x="726" y="448"/>
                  </a:lnTo>
                  <a:lnTo>
                    <a:pt x="747" y="407"/>
                  </a:lnTo>
                  <a:lnTo>
                    <a:pt x="765" y="364"/>
                  </a:lnTo>
                  <a:lnTo>
                    <a:pt x="782" y="321"/>
                  </a:lnTo>
                  <a:lnTo>
                    <a:pt x="797" y="276"/>
                  </a:lnTo>
                  <a:lnTo>
                    <a:pt x="809" y="232"/>
                  </a:lnTo>
                  <a:lnTo>
                    <a:pt x="820" y="186"/>
                  </a:lnTo>
                  <a:lnTo>
                    <a:pt x="828" y="140"/>
                  </a:lnTo>
                  <a:lnTo>
                    <a:pt x="833" y="93"/>
                  </a:lnTo>
                  <a:lnTo>
                    <a:pt x="837" y="47"/>
                  </a:lnTo>
                  <a:lnTo>
                    <a:pt x="838" y="0"/>
                  </a:lnTo>
                </a:path>
              </a:pathLst>
            </a:custGeom>
            <a:noFill/>
            <a:ln w="255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33" name="Oval 21"/>
          <p:cNvSpPr>
            <a:spLocks noChangeArrowheads="1"/>
          </p:cNvSpPr>
          <p:nvPr/>
        </p:nvSpPr>
        <p:spPr bwMode="auto">
          <a:xfrm>
            <a:off x="7486915" y="3071813"/>
            <a:ext cx="70327" cy="7461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4" name="Oval 22"/>
          <p:cNvSpPr>
            <a:spLocks noChangeArrowheads="1"/>
          </p:cNvSpPr>
          <p:nvPr/>
        </p:nvSpPr>
        <p:spPr bwMode="auto">
          <a:xfrm>
            <a:off x="7478125" y="3043238"/>
            <a:ext cx="90839" cy="100012"/>
          </a:xfrm>
          <a:prstGeom prst="ellipse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5" name="Line 23"/>
          <p:cNvSpPr>
            <a:spLocks noChangeShapeType="1"/>
          </p:cNvSpPr>
          <p:nvPr/>
        </p:nvSpPr>
        <p:spPr bwMode="auto">
          <a:xfrm>
            <a:off x="6389518" y="2971800"/>
            <a:ext cx="234424" cy="1588"/>
          </a:xfrm>
          <a:prstGeom prst="line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336" name="Group 24"/>
          <p:cNvGrpSpPr>
            <a:grpSpLocks/>
          </p:cNvGrpSpPr>
          <p:nvPr/>
        </p:nvGrpSpPr>
        <p:grpSpPr bwMode="auto">
          <a:xfrm>
            <a:off x="6118465" y="2819401"/>
            <a:ext cx="376544" cy="434975"/>
            <a:chOff x="4176" y="1776"/>
            <a:chExt cx="257" cy="274"/>
          </a:xfrm>
        </p:grpSpPr>
        <p:sp>
          <p:nvSpPr>
            <p:cNvPr id="13337" name="AutoShape 25"/>
            <p:cNvSpPr>
              <a:spLocks noChangeArrowheads="1"/>
            </p:cNvSpPr>
            <p:nvPr/>
          </p:nvSpPr>
          <p:spPr bwMode="auto">
            <a:xfrm>
              <a:off x="4176" y="1776"/>
              <a:ext cx="213" cy="231"/>
            </a:xfrm>
            <a:prstGeom prst="roundRect">
              <a:avLst>
                <a:gd name="adj" fmla="val 468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8" name="AutoShape 26"/>
            <p:cNvSpPr>
              <a:spLocks noChangeArrowheads="1"/>
            </p:cNvSpPr>
            <p:nvPr/>
          </p:nvSpPr>
          <p:spPr bwMode="auto">
            <a:xfrm>
              <a:off x="4176" y="1776"/>
              <a:ext cx="257" cy="274"/>
            </a:xfrm>
            <a:prstGeom prst="roundRect">
              <a:avLst>
                <a:gd name="adj" fmla="val 468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160" tIns="46080" rIns="92160" bIns="46080">
              <a:spAutoFit/>
            </a:bodyPr>
            <a:lstStyle/>
            <a:p>
              <a:pPr>
                <a:lnSpc>
                  <a:spcPct val="93000"/>
                </a:lnSpc>
                <a:buClr>
                  <a:srgbClr val="41476E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400">
                  <a:solidFill>
                    <a:srgbClr val="41476E"/>
                  </a:solidFill>
                </a:rPr>
                <a:t>A</a:t>
              </a:r>
            </a:p>
          </p:txBody>
        </p:sp>
      </p:grpSp>
      <p:sp>
        <p:nvSpPr>
          <p:cNvPr id="13339" name="Line 27"/>
          <p:cNvSpPr>
            <a:spLocks noChangeShapeType="1"/>
          </p:cNvSpPr>
          <p:nvPr/>
        </p:nvSpPr>
        <p:spPr bwMode="auto">
          <a:xfrm>
            <a:off x="6389518" y="3221039"/>
            <a:ext cx="234424" cy="1587"/>
          </a:xfrm>
          <a:prstGeom prst="line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340" name="Group 28"/>
          <p:cNvGrpSpPr>
            <a:grpSpLocks/>
          </p:cNvGrpSpPr>
          <p:nvPr/>
        </p:nvGrpSpPr>
        <p:grpSpPr bwMode="auto">
          <a:xfrm>
            <a:off x="6118466" y="3068639"/>
            <a:ext cx="360427" cy="434975"/>
            <a:chOff x="4176" y="1933"/>
            <a:chExt cx="246" cy="274"/>
          </a:xfrm>
        </p:grpSpPr>
        <p:sp>
          <p:nvSpPr>
            <p:cNvPr id="13341" name="AutoShape 29"/>
            <p:cNvSpPr>
              <a:spLocks noChangeArrowheads="1"/>
            </p:cNvSpPr>
            <p:nvPr/>
          </p:nvSpPr>
          <p:spPr bwMode="auto">
            <a:xfrm>
              <a:off x="4176" y="1933"/>
              <a:ext cx="213" cy="231"/>
            </a:xfrm>
            <a:prstGeom prst="roundRect">
              <a:avLst>
                <a:gd name="adj" fmla="val 468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2" name="AutoShape 30"/>
            <p:cNvSpPr>
              <a:spLocks noChangeArrowheads="1"/>
            </p:cNvSpPr>
            <p:nvPr/>
          </p:nvSpPr>
          <p:spPr bwMode="auto">
            <a:xfrm>
              <a:off x="4176" y="1933"/>
              <a:ext cx="246" cy="274"/>
            </a:xfrm>
            <a:prstGeom prst="roundRect">
              <a:avLst>
                <a:gd name="adj" fmla="val 468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160" tIns="46080" rIns="92160" bIns="46080">
              <a:spAutoFit/>
            </a:bodyPr>
            <a:lstStyle/>
            <a:p>
              <a:pPr>
                <a:lnSpc>
                  <a:spcPct val="93000"/>
                </a:lnSpc>
                <a:buClr>
                  <a:srgbClr val="41476E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400">
                  <a:solidFill>
                    <a:srgbClr val="41476E"/>
                  </a:solidFill>
                </a:rPr>
                <a:t>B</a:t>
              </a:r>
            </a:p>
          </p:txBody>
        </p:sp>
      </p:grpSp>
      <p:sp>
        <p:nvSpPr>
          <p:cNvPr id="13343" name="Line 31"/>
          <p:cNvSpPr>
            <a:spLocks noChangeShapeType="1"/>
          </p:cNvSpPr>
          <p:nvPr/>
        </p:nvSpPr>
        <p:spPr bwMode="auto">
          <a:xfrm>
            <a:off x="7574824" y="3094039"/>
            <a:ext cx="234424" cy="1587"/>
          </a:xfrm>
          <a:prstGeom prst="line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344" name="Group 32"/>
          <p:cNvGrpSpPr>
            <a:grpSpLocks/>
          </p:cNvGrpSpPr>
          <p:nvPr/>
        </p:nvGrpSpPr>
        <p:grpSpPr bwMode="auto">
          <a:xfrm>
            <a:off x="7747723" y="2914654"/>
            <a:ext cx="344311" cy="436563"/>
            <a:chOff x="5288" y="1836"/>
            <a:chExt cx="235" cy="275"/>
          </a:xfrm>
        </p:grpSpPr>
        <p:sp>
          <p:nvSpPr>
            <p:cNvPr id="13345" name="AutoShape 33"/>
            <p:cNvSpPr>
              <a:spLocks noChangeArrowheads="1"/>
            </p:cNvSpPr>
            <p:nvPr/>
          </p:nvSpPr>
          <p:spPr bwMode="auto">
            <a:xfrm>
              <a:off x="5288" y="1836"/>
              <a:ext cx="212" cy="231"/>
            </a:xfrm>
            <a:prstGeom prst="roundRect">
              <a:avLst>
                <a:gd name="adj" fmla="val 468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6" name="AutoShape 34"/>
            <p:cNvSpPr>
              <a:spLocks noChangeArrowheads="1"/>
            </p:cNvSpPr>
            <p:nvPr/>
          </p:nvSpPr>
          <p:spPr bwMode="auto">
            <a:xfrm>
              <a:off x="5288" y="1836"/>
              <a:ext cx="235" cy="275"/>
            </a:xfrm>
            <a:prstGeom prst="roundRect">
              <a:avLst>
                <a:gd name="adj" fmla="val 468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160" tIns="46080" rIns="92160" bIns="46080">
              <a:spAutoFit/>
            </a:bodyPr>
            <a:lstStyle/>
            <a:p>
              <a:pPr>
                <a:lnSpc>
                  <a:spcPct val="93000"/>
                </a:lnSpc>
                <a:buClr>
                  <a:srgbClr val="41476E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400">
                  <a:solidFill>
                    <a:srgbClr val="41476E"/>
                  </a:solidFill>
                </a:rPr>
                <a:t>P</a:t>
              </a:r>
            </a:p>
          </p:txBody>
        </p:sp>
      </p:grpSp>
      <p:sp>
        <p:nvSpPr>
          <p:cNvPr id="13347" name="Line 35"/>
          <p:cNvSpPr>
            <a:spLocks noChangeShapeType="1"/>
          </p:cNvSpPr>
          <p:nvPr/>
        </p:nvSpPr>
        <p:spPr bwMode="auto">
          <a:xfrm>
            <a:off x="2602106" y="4953000"/>
            <a:ext cx="351636" cy="1588"/>
          </a:xfrm>
          <a:prstGeom prst="line">
            <a:avLst/>
          </a:prstGeom>
          <a:noFill/>
          <a:ln w="126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348" name="Group 36"/>
          <p:cNvGrpSpPr>
            <a:grpSpLocks/>
          </p:cNvGrpSpPr>
          <p:nvPr/>
        </p:nvGrpSpPr>
        <p:grpSpPr bwMode="auto">
          <a:xfrm>
            <a:off x="3859204" y="4343400"/>
            <a:ext cx="1695179" cy="1316038"/>
            <a:chOff x="2634" y="2736"/>
            <a:chExt cx="1157" cy="829"/>
          </a:xfrm>
        </p:grpSpPr>
        <p:sp>
          <p:nvSpPr>
            <p:cNvPr id="13349" name="Text Box 37"/>
            <p:cNvSpPr txBox="1">
              <a:spLocks noChangeArrowheads="1"/>
            </p:cNvSpPr>
            <p:nvPr/>
          </p:nvSpPr>
          <p:spPr bwMode="auto">
            <a:xfrm>
              <a:off x="2665" y="2748"/>
              <a:ext cx="999" cy="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160" tIns="46080" rIns="92160" bIns="46080">
              <a:spAutoFit/>
            </a:bodyPr>
            <a:lstStyle>
              <a:lvl1pPr>
                <a:tabLst>
                  <a:tab pos="0" algn="l"/>
                  <a:tab pos="511175" algn="l"/>
                  <a:tab pos="1025525" algn="l"/>
                  <a:tab pos="1539875" algn="l"/>
                  <a:tab pos="2057400" algn="l"/>
                  <a:tab pos="2568575" algn="l"/>
                  <a:tab pos="3082925" algn="l"/>
                  <a:tab pos="3597275" algn="l"/>
                  <a:tab pos="4114800" algn="l"/>
                  <a:tab pos="4625975" algn="l"/>
                  <a:tab pos="5140325" algn="l"/>
                  <a:tab pos="5654675" algn="l"/>
                  <a:tab pos="6172200" algn="l"/>
                  <a:tab pos="6683375" algn="l"/>
                  <a:tab pos="7197725" algn="l"/>
                  <a:tab pos="7712075" algn="l"/>
                  <a:tab pos="8229600" algn="l"/>
                  <a:tab pos="8740775" algn="l"/>
                  <a:tab pos="9255125" algn="l"/>
                  <a:tab pos="9769475" algn="l"/>
                  <a:tab pos="10287000" algn="l"/>
                  <a:tab pos="10331450" algn="l"/>
                  <a:tab pos="1078071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511175" algn="l"/>
                  <a:tab pos="1025525" algn="l"/>
                  <a:tab pos="1539875" algn="l"/>
                  <a:tab pos="2057400" algn="l"/>
                  <a:tab pos="2568575" algn="l"/>
                  <a:tab pos="3082925" algn="l"/>
                  <a:tab pos="3597275" algn="l"/>
                  <a:tab pos="4114800" algn="l"/>
                  <a:tab pos="4625975" algn="l"/>
                  <a:tab pos="5140325" algn="l"/>
                  <a:tab pos="5654675" algn="l"/>
                  <a:tab pos="6172200" algn="l"/>
                  <a:tab pos="6683375" algn="l"/>
                  <a:tab pos="7197725" algn="l"/>
                  <a:tab pos="7712075" algn="l"/>
                  <a:tab pos="8229600" algn="l"/>
                  <a:tab pos="8740775" algn="l"/>
                  <a:tab pos="9255125" algn="l"/>
                  <a:tab pos="9769475" algn="l"/>
                  <a:tab pos="10287000" algn="l"/>
                  <a:tab pos="10331450" algn="l"/>
                  <a:tab pos="1078071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511175" algn="l"/>
                  <a:tab pos="1025525" algn="l"/>
                  <a:tab pos="1539875" algn="l"/>
                  <a:tab pos="2057400" algn="l"/>
                  <a:tab pos="2568575" algn="l"/>
                  <a:tab pos="3082925" algn="l"/>
                  <a:tab pos="3597275" algn="l"/>
                  <a:tab pos="4114800" algn="l"/>
                  <a:tab pos="4625975" algn="l"/>
                  <a:tab pos="5140325" algn="l"/>
                  <a:tab pos="5654675" algn="l"/>
                  <a:tab pos="6172200" algn="l"/>
                  <a:tab pos="6683375" algn="l"/>
                  <a:tab pos="7197725" algn="l"/>
                  <a:tab pos="7712075" algn="l"/>
                  <a:tab pos="8229600" algn="l"/>
                  <a:tab pos="8740775" algn="l"/>
                  <a:tab pos="9255125" algn="l"/>
                  <a:tab pos="9769475" algn="l"/>
                  <a:tab pos="10287000" algn="l"/>
                  <a:tab pos="10331450" algn="l"/>
                  <a:tab pos="1078071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511175" algn="l"/>
                  <a:tab pos="1025525" algn="l"/>
                  <a:tab pos="1539875" algn="l"/>
                  <a:tab pos="2057400" algn="l"/>
                  <a:tab pos="2568575" algn="l"/>
                  <a:tab pos="3082925" algn="l"/>
                  <a:tab pos="3597275" algn="l"/>
                  <a:tab pos="4114800" algn="l"/>
                  <a:tab pos="4625975" algn="l"/>
                  <a:tab pos="5140325" algn="l"/>
                  <a:tab pos="5654675" algn="l"/>
                  <a:tab pos="6172200" algn="l"/>
                  <a:tab pos="6683375" algn="l"/>
                  <a:tab pos="7197725" algn="l"/>
                  <a:tab pos="7712075" algn="l"/>
                  <a:tab pos="8229600" algn="l"/>
                  <a:tab pos="8740775" algn="l"/>
                  <a:tab pos="9255125" algn="l"/>
                  <a:tab pos="9769475" algn="l"/>
                  <a:tab pos="10287000" algn="l"/>
                  <a:tab pos="10331450" algn="l"/>
                  <a:tab pos="1078071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511175" algn="l"/>
                  <a:tab pos="1025525" algn="l"/>
                  <a:tab pos="1539875" algn="l"/>
                  <a:tab pos="2057400" algn="l"/>
                  <a:tab pos="2568575" algn="l"/>
                  <a:tab pos="3082925" algn="l"/>
                  <a:tab pos="3597275" algn="l"/>
                  <a:tab pos="4114800" algn="l"/>
                  <a:tab pos="4625975" algn="l"/>
                  <a:tab pos="5140325" algn="l"/>
                  <a:tab pos="5654675" algn="l"/>
                  <a:tab pos="6172200" algn="l"/>
                  <a:tab pos="6683375" algn="l"/>
                  <a:tab pos="7197725" algn="l"/>
                  <a:tab pos="7712075" algn="l"/>
                  <a:tab pos="8229600" algn="l"/>
                  <a:tab pos="8740775" algn="l"/>
                  <a:tab pos="9255125" algn="l"/>
                  <a:tab pos="9769475" algn="l"/>
                  <a:tab pos="10287000" algn="l"/>
                  <a:tab pos="10331450" algn="l"/>
                  <a:tab pos="1078071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511175" algn="l"/>
                  <a:tab pos="1025525" algn="l"/>
                  <a:tab pos="1539875" algn="l"/>
                  <a:tab pos="2057400" algn="l"/>
                  <a:tab pos="2568575" algn="l"/>
                  <a:tab pos="3082925" algn="l"/>
                  <a:tab pos="3597275" algn="l"/>
                  <a:tab pos="4114800" algn="l"/>
                  <a:tab pos="4625975" algn="l"/>
                  <a:tab pos="5140325" algn="l"/>
                  <a:tab pos="5654675" algn="l"/>
                  <a:tab pos="6172200" algn="l"/>
                  <a:tab pos="6683375" algn="l"/>
                  <a:tab pos="7197725" algn="l"/>
                  <a:tab pos="7712075" algn="l"/>
                  <a:tab pos="8229600" algn="l"/>
                  <a:tab pos="8740775" algn="l"/>
                  <a:tab pos="9255125" algn="l"/>
                  <a:tab pos="9769475" algn="l"/>
                  <a:tab pos="10287000" algn="l"/>
                  <a:tab pos="10331450" algn="l"/>
                  <a:tab pos="1078071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511175" algn="l"/>
                  <a:tab pos="1025525" algn="l"/>
                  <a:tab pos="1539875" algn="l"/>
                  <a:tab pos="2057400" algn="l"/>
                  <a:tab pos="2568575" algn="l"/>
                  <a:tab pos="3082925" algn="l"/>
                  <a:tab pos="3597275" algn="l"/>
                  <a:tab pos="4114800" algn="l"/>
                  <a:tab pos="4625975" algn="l"/>
                  <a:tab pos="5140325" algn="l"/>
                  <a:tab pos="5654675" algn="l"/>
                  <a:tab pos="6172200" algn="l"/>
                  <a:tab pos="6683375" algn="l"/>
                  <a:tab pos="7197725" algn="l"/>
                  <a:tab pos="7712075" algn="l"/>
                  <a:tab pos="8229600" algn="l"/>
                  <a:tab pos="8740775" algn="l"/>
                  <a:tab pos="9255125" algn="l"/>
                  <a:tab pos="9769475" algn="l"/>
                  <a:tab pos="10287000" algn="l"/>
                  <a:tab pos="10331450" algn="l"/>
                  <a:tab pos="1078071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511175" algn="l"/>
                  <a:tab pos="1025525" algn="l"/>
                  <a:tab pos="1539875" algn="l"/>
                  <a:tab pos="2057400" algn="l"/>
                  <a:tab pos="2568575" algn="l"/>
                  <a:tab pos="3082925" algn="l"/>
                  <a:tab pos="3597275" algn="l"/>
                  <a:tab pos="4114800" algn="l"/>
                  <a:tab pos="4625975" algn="l"/>
                  <a:tab pos="5140325" algn="l"/>
                  <a:tab pos="5654675" algn="l"/>
                  <a:tab pos="6172200" algn="l"/>
                  <a:tab pos="6683375" algn="l"/>
                  <a:tab pos="7197725" algn="l"/>
                  <a:tab pos="7712075" algn="l"/>
                  <a:tab pos="8229600" algn="l"/>
                  <a:tab pos="8740775" algn="l"/>
                  <a:tab pos="9255125" algn="l"/>
                  <a:tab pos="9769475" algn="l"/>
                  <a:tab pos="10287000" algn="l"/>
                  <a:tab pos="10331450" algn="l"/>
                  <a:tab pos="1078071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511175" algn="l"/>
                  <a:tab pos="1025525" algn="l"/>
                  <a:tab pos="1539875" algn="l"/>
                  <a:tab pos="2057400" algn="l"/>
                  <a:tab pos="2568575" algn="l"/>
                  <a:tab pos="3082925" algn="l"/>
                  <a:tab pos="3597275" algn="l"/>
                  <a:tab pos="4114800" algn="l"/>
                  <a:tab pos="4625975" algn="l"/>
                  <a:tab pos="5140325" algn="l"/>
                  <a:tab pos="5654675" algn="l"/>
                  <a:tab pos="6172200" algn="l"/>
                  <a:tab pos="6683375" algn="l"/>
                  <a:tab pos="7197725" algn="l"/>
                  <a:tab pos="7712075" algn="l"/>
                  <a:tab pos="8229600" algn="l"/>
                  <a:tab pos="8740775" algn="l"/>
                  <a:tab pos="9255125" algn="l"/>
                  <a:tab pos="9769475" algn="l"/>
                  <a:tab pos="10287000" algn="l"/>
                  <a:tab pos="10331450" algn="l"/>
                  <a:tab pos="1078071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1600" b="1"/>
                <a:t>A	B	P</a:t>
              </a:r>
            </a:p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1600" b="1"/>
                <a:t>0	0	1</a:t>
              </a:r>
            </a:p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1600" b="1"/>
                <a:t>0	1	0</a:t>
              </a:r>
            </a:p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1600" b="1"/>
                <a:t>1	0	0</a:t>
              </a:r>
            </a:p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1600" b="1"/>
                <a:t>1	1	0</a:t>
              </a:r>
            </a:p>
          </p:txBody>
        </p:sp>
        <p:sp>
          <p:nvSpPr>
            <p:cNvPr id="13350" name="Line 38"/>
            <p:cNvSpPr>
              <a:spLocks noChangeShapeType="1"/>
            </p:cNvSpPr>
            <p:nvPr/>
          </p:nvSpPr>
          <p:spPr bwMode="auto">
            <a:xfrm>
              <a:off x="2634" y="2861"/>
              <a:ext cx="1157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1" name="Line 39"/>
            <p:cNvSpPr>
              <a:spLocks noChangeShapeType="1"/>
            </p:cNvSpPr>
            <p:nvPr/>
          </p:nvSpPr>
          <p:spPr bwMode="auto">
            <a:xfrm>
              <a:off x="3348" y="2736"/>
              <a:ext cx="1" cy="592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52" name="Group 40"/>
          <p:cNvGrpSpPr>
            <a:grpSpLocks/>
          </p:cNvGrpSpPr>
          <p:nvPr/>
        </p:nvGrpSpPr>
        <p:grpSpPr bwMode="auto">
          <a:xfrm>
            <a:off x="6048138" y="4495800"/>
            <a:ext cx="2156700" cy="922338"/>
            <a:chOff x="4128" y="2832"/>
            <a:chExt cx="1472" cy="581"/>
          </a:xfrm>
        </p:grpSpPr>
        <p:pic>
          <p:nvPicPr>
            <p:cNvPr id="13353" name="Picture 4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2832"/>
              <a:ext cx="1473" cy="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56483230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127" y="277814"/>
            <a:ext cx="8228281" cy="1139825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Basic XOR / XNOR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127" y="1600201"/>
            <a:ext cx="8228281" cy="4530725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Circuits with two Inputs:</a:t>
            </a:r>
            <a:br>
              <a:rPr lang="en-GB"/>
            </a:br>
            <a:endParaRPr lang="en-GB"/>
          </a:p>
          <a:p>
            <a:pPr lvl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XOR	P = A </a:t>
            </a:r>
            <a:r>
              <a:rPr lang="en-GB">
                <a:latin typeface="Symbol" pitchFamily="18" charset="2"/>
              </a:rPr>
              <a:t></a:t>
            </a:r>
            <a:r>
              <a:rPr lang="en-GB"/>
              <a:t> B</a:t>
            </a:r>
            <a:br>
              <a:rPr lang="en-GB"/>
            </a:br>
            <a:r>
              <a:rPr lang="en-GB"/>
              <a:t/>
            </a:r>
            <a:br>
              <a:rPr lang="en-GB"/>
            </a:br>
            <a:endParaRPr lang="en-GB"/>
          </a:p>
          <a:p>
            <a:pPr lvl="1"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/>
          </a:p>
          <a:p>
            <a:pPr lvl="1"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/>
          </a:p>
          <a:p>
            <a:pPr lvl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XNOR	P = A </a:t>
            </a:r>
            <a:r>
              <a:rPr lang="en-GB">
                <a:latin typeface="Symbol" pitchFamily="18" charset="2"/>
              </a:rPr>
              <a:t></a:t>
            </a:r>
            <a:r>
              <a:rPr lang="en-GB"/>
              <a:t> B</a:t>
            </a:r>
          </a:p>
        </p:txBody>
      </p:sp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4500941" y="2362200"/>
            <a:ext cx="1686387" cy="1327150"/>
            <a:chOff x="3072" y="1488"/>
            <a:chExt cx="1151" cy="836"/>
          </a:xfrm>
        </p:grpSpPr>
        <p:sp>
          <p:nvSpPr>
            <p:cNvPr id="14340" name="Text Box 4"/>
            <p:cNvSpPr txBox="1">
              <a:spLocks noChangeArrowheads="1"/>
            </p:cNvSpPr>
            <p:nvPr/>
          </p:nvSpPr>
          <p:spPr bwMode="auto">
            <a:xfrm>
              <a:off x="3103" y="1501"/>
              <a:ext cx="994" cy="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160" tIns="46080" rIns="92160" bIns="46080">
              <a:spAutoFit/>
            </a:bodyPr>
            <a:lstStyle>
              <a:lvl1pPr>
                <a:tabLst>
                  <a:tab pos="0" algn="l"/>
                  <a:tab pos="511175" algn="l"/>
                  <a:tab pos="1025525" algn="l"/>
                  <a:tab pos="1539875" algn="l"/>
                  <a:tab pos="2057400" algn="l"/>
                  <a:tab pos="2568575" algn="l"/>
                  <a:tab pos="3082925" algn="l"/>
                  <a:tab pos="3597275" algn="l"/>
                  <a:tab pos="4114800" algn="l"/>
                  <a:tab pos="4625975" algn="l"/>
                  <a:tab pos="5140325" algn="l"/>
                  <a:tab pos="5654675" algn="l"/>
                  <a:tab pos="6172200" algn="l"/>
                  <a:tab pos="6683375" algn="l"/>
                  <a:tab pos="7197725" algn="l"/>
                  <a:tab pos="7712075" algn="l"/>
                  <a:tab pos="8229600" algn="l"/>
                  <a:tab pos="8740775" algn="l"/>
                  <a:tab pos="9255125" algn="l"/>
                  <a:tab pos="9769475" algn="l"/>
                  <a:tab pos="10287000" algn="l"/>
                  <a:tab pos="10331450" algn="l"/>
                  <a:tab pos="1078071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511175" algn="l"/>
                  <a:tab pos="1025525" algn="l"/>
                  <a:tab pos="1539875" algn="l"/>
                  <a:tab pos="2057400" algn="l"/>
                  <a:tab pos="2568575" algn="l"/>
                  <a:tab pos="3082925" algn="l"/>
                  <a:tab pos="3597275" algn="l"/>
                  <a:tab pos="4114800" algn="l"/>
                  <a:tab pos="4625975" algn="l"/>
                  <a:tab pos="5140325" algn="l"/>
                  <a:tab pos="5654675" algn="l"/>
                  <a:tab pos="6172200" algn="l"/>
                  <a:tab pos="6683375" algn="l"/>
                  <a:tab pos="7197725" algn="l"/>
                  <a:tab pos="7712075" algn="l"/>
                  <a:tab pos="8229600" algn="l"/>
                  <a:tab pos="8740775" algn="l"/>
                  <a:tab pos="9255125" algn="l"/>
                  <a:tab pos="9769475" algn="l"/>
                  <a:tab pos="10287000" algn="l"/>
                  <a:tab pos="10331450" algn="l"/>
                  <a:tab pos="1078071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511175" algn="l"/>
                  <a:tab pos="1025525" algn="l"/>
                  <a:tab pos="1539875" algn="l"/>
                  <a:tab pos="2057400" algn="l"/>
                  <a:tab pos="2568575" algn="l"/>
                  <a:tab pos="3082925" algn="l"/>
                  <a:tab pos="3597275" algn="l"/>
                  <a:tab pos="4114800" algn="l"/>
                  <a:tab pos="4625975" algn="l"/>
                  <a:tab pos="5140325" algn="l"/>
                  <a:tab pos="5654675" algn="l"/>
                  <a:tab pos="6172200" algn="l"/>
                  <a:tab pos="6683375" algn="l"/>
                  <a:tab pos="7197725" algn="l"/>
                  <a:tab pos="7712075" algn="l"/>
                  <a:tab pos="8229600" algn="l"/>
                  <a:tab pos="8740775" algn="l"/>
                  <a:tab pos="9255125" algn="l"/>
                  <a:tab pos="9769475" algn="l"/>
                  <a:tab pos="10287000" algn="l"/>
                  <a:tab pos="10331450" algn="l"/>
                  <a:tab pos="1078071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511175" algn="l"/>
                  <a:tab pos="1025525" algn="l"/>
                  <a:tab pos="1539875" algn="l"/>
                  <a:tab pos="2057400" algn="l"/>
                  <a:tab pos="2568575" algn="l"/>
                  <a:tab pos="3082925" algn="l"/>
                  <a:tab pos="3597275" algn="l"/>
                  <a:tab pos="4114800" algn="l"/>
                  <a:tab pos="4625975" algn="l"/>
                  <a:tab pos="5140325" algn="l"/>
                  <a:tab pos="5654675" algn="l"/>
                  <a:tab pos="6172200" algn="l"/>
                  <a:tab pos="6683375" algn="l"/>
                  <a:tab pos="7197725" algn="l"/>
                  <a:tab pos="7712075" algn="l"/>
                  <a:tab pos="8229600" algn="l"/>
                  <a:tab pos="8740775" algn="l"/>
                  <a:tab pos="9255125" algn="l"/>
                  <a:tab pos="9769475" algn="l"/>
                  <a:tab pos="10287000" algn="l"/>
                  <a:tab pos="10331450" algn="l"/>
                  <a:tab pos="1078071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511175" algn="l"/>
                  <a:tab pos="1025525" algn="l"/>
                  <a:tab pos="1539875" algn="l"/>
                  <a:tab pos="2057400" algn="l"/>
                  <a:tab pos="2568575" algn="l"/>
                  <a:tab pos="3082925" algn="l"/>
                  <a:tab pos="3597275" algn="l"/>
                  <a:tab pos="4114800" algn="l"/>
                  <a:tab pos="4625975" algn="l"/>
                  <a:tab pos="5140325" algn="l"/>
                  <a:tab pos="5654675" algn="l"/>
                  <a:tab pos="6172200" algn="l"/>
                  <a:tab pos="6683375" algn="l"/>
                  <a:tab pos="7197725" algn="l"/>
                  <a:tab pos="7712075" algn="l"/>
                  <a:tab pos="8229600" algn="l"/>
                  <a:tab pos="8740775" algn="l"/>
                  <a:tab pos="9255125" algn="l"/>
                  <a:tab pos="9769475" algn="l"/>
                  <a:tab pos="10287000" algn="l"/>
                  <a:tab pos="10331450" algn="l"/>
                  <a:tab pos="1078071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511175" algn="l"/>
                  <a:tab pos="1025525" algn="l"/>
                  <a:tab pos="1539875" algn="l"/>
                  <a:tab pos="2057400" algn="l"/>
                  <a:tab pos="2568575" algn="l"/>
                  <a:tab pos="3082925" algn="l"/>
                  <a:tab pos="3597275" algn="l"/>
                  <a:tab pos="4114800" algn="l"/>
                  <a:tab pos="4625975" algn="l"/>
                  <a:tab pos="5140325" algn="l"/>
                  <a:tab pos="5654675" algn="l"/>
                  <a:tab pos="6172200" algn="l"/>
                  <a:tab pos="6683375" algn="l"/>
                  <a:tab pos="7197725" algn="l"/>
                  <a:tab pos="7712075" algn="l"/>
                  <a:tab pos="8229600" algn="l"/>
                  <a:tab pos="8740775" algn="l"/>
                  <a:tab pos="9255125" algn="l"/>
                  <a:tab pos="9769475" algn="l"/>
                  <a:tab pos="10287000" algn="l"/>
                  <a:tab pos="10331450" algn="l"/>
                  <a:tab pos="1078071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511175" algn="l"/>
                  <a:tab pos="1025525" algn="l"/>
                  <a:tab pos="1539875" algn="l"/>
                  <a:tab pos="2057400" algn="l"/>
                  <a:tab pos="2568575" algn="l"/>
                  <a:tab pos="3082925" algn="l"/>
                  <a:tab pos="3597275" algn="l"/>
                  <a:tab pos="4114800" algn="l"/>
                  <a:tab pos="4625975" algn="l"/>
                  <a:tab pos="5140325" algn="l"/>
                  <a:tab pos="5654675" algn="l"/>
                  <a:tab pos="6172200" algn="l"/>
                  <a:tab pos="6683375" algn="l"/>
                  <a:tab pos="7197725" algn="l"/>
                  <a:tab pos="7712075" algn="l"/>
                  <a:tab pos="8229600" algn="l"/>
                  <a:tab pos="8740775" algn="l"/>
                  <a:tab pos="9255125" algn="l"/>
                  <a:tab pos="9769475" algn="l"/>
                  <a:tab pos="10287000" algn="l"/>
                  <a:tab pos="10331450" algn="l"/>
                  <a:tab pos="1078071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511175" algn="l"/>
                  <a:tab pos="1025525" algn="l"/>
                  <a:tab pos="1539875" algn="l"/>
                  <a:tab pos="2057400" algn="l"/>
                  <a:tab pos="2568575" algn="l"/>
                  <a:tab pos="3082925" algn="l"/>
                  <a:tab pos="3597275" algn="l"/>
                  <a:tab pos="4114800" algn="l"/>
                  <a:tab pos="4625975" algn="l"/>
                  <a:tab pos="5140325" algn="l"/>
                  <a:tab pos="5654675" algn="l"/>
                  <a:tab pos="6172200" algn="l"/>
                  <a:tab pos="6683375" algn="l"/>
                  <a:tab pos="7197725" algn="l"/>
                  <a:tab pos="7712075" algn="l"/>
                  <a:tab pos="8229600" algn="l"/>
                  <a:tab pos="8740775" algn="l"/>
                  <a:tab pos="9255125" algn="l"/>
                  <a:tab pos="9769475" algn="l"/>
                  <a:tab pos="10287000" algn="l"/>
                  <a:tab pos="10331450" algn="l"/>
                  <a:tab pos="1078071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511175" algn="l"/>
                  <a:tab pos="1025525" algn="l"/>
                  <a:tab pos="1539875" algn="l"/>
                  <a:tab pos="2057400" algn="l"/>
                  <a:tab pos="2568575" algn="l"/>
                  <a:tab pos="3082925" algn="l"/>
                  <a:tab pos="3597275" algn="l"/>
                  <a:tab pos="4114800" algn="l"/>
                  <a:tab pos="4625975" algn="l"/>
                  <a:tab pos="5140325" algn="l"/>
                  <a:tab pos="5654675" algn="l"/>
                  <a:tab pos="6172200" algn="l"/>
                  <a:tab pos="6683375" algn="l"/>
                  <a:tab pos="7197725" algn="l"/>
                  <a:tab pos="7712075" algn="l"/>
                  <a:tab pos="8229600" algn="l"/>
                  <a:tab pos="8740775" algn="l"/>
                  <a:tab pos="9255125" algn="l"/>
                  <a:tab pos="9769475" algn="l"/>
                  <a:tab pos="10287000" algn="l"/>
                  <a:tab pos="10331450" algn="l"/>
                  <a:tab pos="1078071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1600" b="1"/>
                <a:t>A	B	P</a:t>
              </a:r>
            </a:p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1600" b="1"/>
                <a:t>0	0	0</a:t>
              </a:r>
            </a:p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1600" b="1"/>
                <a:t>0	1	1</a:t>
              </a:r>
            </a:p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1600" b="1"/>
                <a:t>1	0	1</a:t>
              </a:r>
            </a:p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1600" b="1"/>
                <a:t>1	1	0</a:t>
              </a:r>
            </a:p>
          </p:txBody>
        </p:sp>
        <p:sp>
          <p:nvSpPr>
            <p:cNvPr id="14341" name="Line 5"/>
            <p:cNvSpPr>
              <a:spLocks noChangeShapeType="1"/>
            </p:cNvSpPr>
            <p:nvPr/>
          </p:nvSpPr>
          <p:spPr bwMode="auto">
            <a:xfrm>
              <a:off x="3072" y="1620"/>
              <a:ext cx="1151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2" name="Line 6"/>
            <p:cNvSpPr>
              <a:spLocks noChangeShapeType="1"/>
            </p:cNvSpPr>
            <p:nvPr/>
          </p:nvSpPr>
          <p:spPr bwMode="auto">
            <a:xfrm>
              <a:off x="3782" y="1488"/>
              <a:ext cx="1" cy="624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43" name="Group 7"/>
          <p:cNvGrpSpPr>
            <a:grpSpLocks/>
          </p:cNvGrpSpPr>
          <p:nvPr/>
        </p:nvGrpSpPr>
        <p:grpSpPr bwMode="auto">
          <a:xfrm>
            <a:off x="4500940" y="4449763"/>
            <a:ext cx="1544268" cy="1338262"/>
            <a:chOff x="3072" y="2803"/>
            <a:chExt cx="1054" cy="843"/>
          </a:xfrm>
        </p:grpSpPr>
        <p:sp>
          <p:nvSpPr>
            <p:cNvPr id="14344" name="Text Box 8"/>
            <p:cNvSpPr txBox="1">
              <a:spLocks noChangeArrowheads="1"/>
            </p:cNvSpPr>
            <p:nvPr/>
          </p:nvSpPr>
          <p:spPr bwMode="auto">
            <a:xfrm>
              <a:off x="3100" y="2815"/>
              <a:ext cx="922" cy="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160" tIns="46080" rIns="92160" bIns="46080">
              <a:spAutoFit/>
            </a:bodyPr>
            <a:lstStyle>
              <a:lvl1pPr>
                <a:tabLst>
                  <a:tab pos="0" algn="l"/>
                  <a:tab pos="511175" algn="l"/>
                  <a:tab pos="1025525" algn="l"/>
                  <a:tab pos="1539875" algn="l"/>
                  <a:tab pos="2057400" algn="l"/>
                  <a:tab pos="2568575" algn="l"/>
                  <a:tab pos="3082925" algn="l"/>
                  <a:tab pos="3597275" algn="l"/>
                  <a:tab pos="4114800" algn="l"/>
                  <a:tab pos="4625975" algn="l"/>
                  <a:tab pos="5140325" algn="l"/>
                  <a:tab pos="5654675" algn="l"/>
                  <a:tab pos="6172200" algn="l"/>
                  <a:tab pos="6683375" algn="l"/>
                  <a:tab pos="7197725" algn="l"/>
                  <a:tab pos="7712075" algn="l"/>
                  <a:tab pos="8229600" algn="l"/>
                  <a:tab pos="8740775" algn="l"/>
                  <a:tab pos="9255125" algn="l"/>
                  <a:tab pos="9769475" algn="l"/>
                  <a:tab pos="10287000" algn="l"/>
                  <a:tab pos="10331450" algn="l"/>
                  <a:tab pos="1078071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511175" algn="l"/>
                  <a:tab pos="1025525" algn="l"/>
                  <a:tab pos="1539875" algn="l"/>
                  <a:tab pos="2057400" algn="l"/>
                  <a:tab pos="2568575" algn="l"/>
                  <a:tab pos="3082925" algn="l"/>
                  <a:tab pos="3597275" algn="l"/>
                  <a:tab pos="4114800" algn="l"/>
                  <a:tab pos="4625975" algn="l"/>
                  <a:tab pos="5140325" algn="l"/>
                  <a:tab pos="5654675" algn="l"/>
                  <a:tab pos="6172200" algn="l"/>
                  <a:tab pos="6683375" algn="l"/>
                  <a:tab pos="7197725" algn="l"/>
                  <a:tab pos="7712075" algn="l"/>
                  <a:tab pos="8229600" algn="l"/>
                  <a:tab pos="8740775" algn="l"/>
                  <a:tab pos="9255125" algn="l"/>
                  <a:tab pos="9769475" algn="l"/>
                  <a:tab pos="10287000" algn="l"/>
                  <a:tab pos="10331450" algn="l"/>
                  <a:tab pos="1078071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511175" algn="l"/>
                  <a:tab pos="1025525" algn="l"/>
                  <a:tab pos="1539875" algn="l"/>
                  <a:tab pos="2057400" algn="l"/>
                  <a:tab pos="2568575" algn="l"/>
                  <a:tab pos="3082925" algn="l"/>
                  <a:tab pos="3597275" algn="l"/>
                  <a:tab pos="4114800" algn="l"/>
                  <a:tab pos="4625975" algn="l"/>
                  <a:tab pos="5140325" algn="l"/>
                  <a:tab pos="5654675" algn="l"/>
                  <a:tab pos="6172200" algn="l"/>
                  <a:tab pos="6683375" algn="l"/>
                  <a:tab pos="7197725" algn="l"/>
                  <a:tab pos="7712075" algn="l"/>
                  <a:tab pos="8229600" algn="l"/>
                  <a:tab pos="8740775" algn="l"/>
                  <a:tab pos="9255125" algn="l"/>
                  <a:tab pos="9769475" algn="l"/>
                  <a:tab pos="10287000" algn="l"/>
                  <a:tab pos="10331450" algn="l"/>
                  <a:tab pos="1078071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511175" algn="l"/>
                  <a:tab pos="1025525" algn="l"/>
                  <a:tab pos="1539875" algn="l"/>
                  <a:tab pos="2057400" algn="l"/>
                  <a:tab pos="2568575" algn="l"/>
                  <a:tab pos="3082925" algn="l"/>
                  <a:tab pos="3597275" algn="l"/>
                  <a:tab pos="4114800" algn="l"/>
                  <a:tab pos="4625975" algn="l"/>
                  <a:tab pos="5140325" algn="l"/>
                  <a:tab pos="5654675" algn="l"/>
                  <a:tab pos="6172200" algn="l"/>
                  <a:tab pos="6683375" algn="l"/>
                  <a:tab pos="7197725" algn="l"/>
                  <a:tab pos="7712075" algn="l"/>
                  <a:tab pos="8229600" algn="l"/>
                  <a:tab pos="8740775" algn="l"/>
                  <a:tab pos="9255125" algn="l"/>
                  <a:tab pos="9769475" algn="l"/>
                  <a:tab pos="10287000" algn="l"/>
                  <a:tab pos="10331450" algn="l"/>
                  <a:tab pos="1078071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511175" algn="l"/>
                  <a:tab pos="1025525" algn="l"/>
                  <a:tab pos="1539875" algn="l"/>
                  <a:tab pos="2057400" algn="l"/>
                  <a:tab pos="2568575" algn="l"/>
                  <a:tab pos="3082925" algn="l"/>
                  <a:tab pos="3597275" algn="l"/>
                  <a:tab pos="4114800" algn="l"/>
                  <a:tab pos="4625975" algn="l"/>
                  <a:tab pos="5140325" algn="l"/>
                  <a:tab pos="5654675" algn="l"/>
                  <a:tab pos="6172200" algn="l"/>
                  <a:tab pos="6683375" algn="l"/>
                  <a:tab pos="7197725" algn="l"/>
                  <a:tab pos="7712075" algn="l"/>
                  <a:tab pos="8229600" algn="l"/>
                  <a:tab pos="8740775" algn="l"/>
                  <a:tab pos="9255125" algn="l"/>
                  <a:tab pos="9769475" algn="l"/>
                  <a:tab pos="10287000" algn="l"/>
                  <a:tab pos="10331450" algn="l"/>
                  <a:tab pos="1078071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511175" algn="l"/>
                  <a:tab pos="1025525" algn="l"/>
                  <a:tab pos="1539875" algn="l"/>
                  <a:tab pos="2057400" algn="l"/>
                  <a:tab pos="2568575" algn="l"/>
                  <a:tab pos="3082925" algn="l"/>
                  <a:tab pos="3597275" algn="l"/>
                  <a:tab pos="4114800" algn="l"/>
                  <a:tab pos="4625975" algn="l"/>
                  <a:tab pos="5140325" algn="l"/>
                  <a:tab pos="5654675" algn="l"/>
                  <a:tab pos="6172200" algn="l"/>
                  <a:tab pos="6683375" algn="l"/>
                  <a:tab pos="7197725" algn="l"/>
                  <a:tab pos="7712075" algn="l"/>
                  <a:tab pos="8229600" algn="l"/>
                  <a:tab pos="8740775" algn="l"/>
                  <a:tab pos="9255125" algn="l"/>
                  <a:tab pos="9769475" algn="l"/>
                  <a:tab pos="10287000" algn="l"/>
                  <a:tab pos="10331450" algn="l"/>
                  <a:tab pos="1078071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511175" algn="l"/>
                  <a:tab pos="1025525" algn="l"/>
                  <a:tab pos="1539875" algn="l"/>
                  <a:tab pos="2057400" algn="l"/>
                  <a:tab pos="2568575" algn="l"/>
                  <a:tab pos="3082925" algn="l"/>
                  <a:tab pos="3597275" algn="l"/>
                  <a:tab pos="4114800" algn="l"/>
                  <a:tab pos="4625975" algn="l"/>
                  <a:tab pos="5140325" algn="l"/>
                  <a:tab pos="5654675" algn="l"/>
                  <a:tab pos="6172200" algn="l"/>
                  <a:tab pos="6683375" algn="l"/>
                  <a:tab pos="7197725" algn="l"/>
                  <a:tab pos="7712075" algn="l"/>
                  <a:tab pos="8229600" algn="l"/>
                  <a:tab pos="8740775" algn="l"/>
                  <a:tab pos="9255125" algn="l"/>
                  <a:tab pos="9769475" algn="l"/>
                  <a:tab pos="10287000" algn="l"/>
                  <a:tab pos="10331450" algn="l"/>
                  <a:tab pos="1078071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511175" algn="l"/>
                  <a:tab pos="1025525" algn="l"/>
                  <a:tab pos="1539875" algn="l"/>
                  <a:tab pos="2057400" algn="l"/>
                  <a:tab pos="2568575" algn="l"/>
                  <a:tab pos="3082925" algn="l"/>
                  <a:tab pos="3597275" algn="l"/>
                  <a:tab pos="4114800" algn="l"/>
                  <a:tab pos="4625975" algn="l"/>
                  <a:tab pos="5140325" algn="l"/>
                  <a:tab pos="5654675" algn="l"/>
                  <a:tab pos="6172200" algn="l"/>
                  <a:tab pos="6683375" algn="l"/>
                  <a:tab pos="7197725" algn="l"/>
                  <a:tab pos="7712075" algn="l"/>
                  <a:tab pos="8229600" algn="l"/>
                  <a:tab pos="8740775" algn="l"/>
                  <a:tab pos="9255125" algn="l"/>
                  <a:tab pos="9769475" algn="l"/>
                  <a:tab pos="10287000" algn="l"/>
                  <a:tab pos="10331450" algn="l"/>
                  <a:tab pos="1078071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511175" algn="l"/>
                  <a:tab pos="1025525" algn="l"/>
                  <a:tab pos="1539875" algn="l"/>
                  <a:tab pos="2057400" algn="l"/>
                  <a:tab pos="2568575" algn="l"/>
                  <a:tab pos="3082925" algn="l"/>
                  <a:tab pos="3597275" algn="l"/>
                  <a:tab pos="4114800" algn="l"/>
                  <a:tab pos="4625975" algn="l"/>
                  <a:tab pos="5140325" algn="l"/>
                  <a:tab pos="5654675" algn="l"/>
                  <a:tab pos="6172200" algn="l"/>
                  <a:tab pos="6683375" algn="l"/>
                  <a:tab pos="7197725" algn="l"/>
                  <a:tab pos="7712075" algn="l"/>
                  <a:tab pos="8229600" algn="l"/>
                  <a:tab pos="8740775" algn="l"/>
                  <a:tab pos="9255125" algn="l"/>
                  <a:tab pos="9769475" algn="l"/>
                  <a:tab pos="10287000" algn="l"/>
                  <a:tab pos="10331450" algn="l"/>
                  <a:tab pos="1078071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1600" b="1"/>
                <a:t>A	B	P</a:t>
              </a:r>
            </a:p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1600" b="1"/>
                <a:t>0	0	1</a:t>
              </a:r>
            </a:p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1600" b="1"/>
                <a:t>0	1	0</a:t>
              </a:r>
            </a:p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1600" b="1"/>
                <a:t>1	0	0</a:t>
              </a:r>
            </a:p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1600" b="1"/>
                <a:t>1	1	1</a:t>
              </a:r>
            </a:p>
          </p:txBody>
        </p:sp>
        <p:sp>
          <p:nvSpPr>
            <p:cNvPr id="14345" name="Line 9"/>
            <p:cNvSpPr>
              <a:spLocks noChangeShapeType="1"/>
            </p:cNvSpPr>
            <p:nvPr/>
          </p:nvSpPr>
          <p:spPr bwMode="auto">
            <a:xfrm>
              <a:off x="3072" y="2928"/>
              <a:ext cx="1055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6" name="Line 10"/>
            <p:cNvSpPr>
              <a:spLocks noChangeShapeType="1"/>
            </p:cNvSpPr>
            <p:nvPr/>
          </p:nvSpPr>
          <p:spPr bwMode="auto">
            <a:xfrm>
              <a:off x="3724" y="2803"/>
              <a:ext cx="1" cy="592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2813087" y="4876800"/>
            <a:ext cx="703272" cy="1588"/>
          </a:xfrm>
          <a:prstGeom prst="line">
            <a:avLst/>
          </a:prstGeom>
          <a:noFill/>
          <a:ln w="126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756" y="2736850"/>
            <a:ext cx="1898834" cy="92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616" y="4525963"/>
            <a:ext cx="2033628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082492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5D1E1-40E7-4A71-8EFD-D777F7F95EA2}" type="slidenum">
              <a:rPr lang="en-CA"/>
              <a:pPr/>
              <a:t>27</a:t>
            </a:fld>
            <a:endParaRPr lang="en-CA"/>
          </a:p>
        </p:txBody>
      </p:sp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990600"/>
          </a:xfrm>
        </p:spPr>
        <p:txBody>
          <a:bodyPr/>
          <a:lstStyle/>
          <a:p>
            <a:r>
              <a:rPr lang="en-US" sz="3600"/>
              <a:t>Logic Gates</a:t>
            </a:r>
            <a:endParaRPr lang="en-CA" sz="3600"/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86800" cy="990600"/>
          </a:xfrm>
        </p:spPr>
        <p:txBody>
          <a:bodyPr/>
          <a:lstStyle/>
          <a:p>
            <a:pPr marL="360363" indent="-360363">
              <a:spcAft>
                <a:spcPct val="20000"/>
              </a:spcAft>
            </a:pPr>
            <a:r>
              <a:rPr lang="en-US" sz="2800" b="1" dirty="0">
                <a:solidFill>
                  <a:srgbClr val="FF0000"/>
                </a:solidFill>
                <a:sym typeface="Symbol" pitchFamily="18" charset="2"/>
              </a:rPr>
              <a:t>Example:</a:t>
            </a: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sz="2800" dirty="0">
                <a:sym typeface="Symbol" pitchFamily="18" charset="2"/>
              </a:rPr>
              <a:t>How can we build a circuit that computes the </a:t>
            </a:r>
            <a:r>
              <a:rPr lang="en-US" sz="2800" dirty="0" smtClean="0">
                <a:sym typeface="Symbol" pitchFamily="18" charset="2"/>
              </a:rPr>
              <a:t>function                ?</a:t>
            </a:r>
            <a:endParaRPr lang="en-US" sz="2800" dirty="0">
              <a:sym typeface="Symbol" pitchFamily="18" charset="2"/>
            </a:endParaRP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914400" y="2057400"/>
            <a:ext cx="7543800" cy="3986213"/>
            <a:chOff x="864" y="1488"/>
            <a:chExt cx="4752" cy="2511"/>
          </a:xfrm>
        </p:grpSpPr>
        <p:sp>
          <p:nvSpPr>
            <p:cNvPr id="409605" name="AutoShape 5"/>
            <p:cNvSpPr>
              <a:spLocks noChangeArrowheads="1"/>
            </p:cNvSpPr>
            <p:nvPr/>
          </p:nvSpPr>
          <p:spPr bwMode="auto">
            <a:xfrm rot="10800000">
              <a:off x="3984" y="2383"/>
              <a:ext cx="432" cy="336"/>
            </a:xfrm>
            <a:prstGeom prst="flowChartOnlineStorage">
              <a:avLst/>
            </a:prstGeom>
            <a:noFill/>
            <a:ln w="25400">
              <a:solidFill>
                <a:srgbClr val="66FF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610" name="Line 10"/>
            <p:cNvSpPr>
              <a:spLocks noChangeShapeType="1"/>
            </p:cNvSpPr>
            <p:nvPr/>
          </p:nvSpPr>
          <p:spPr bwMode="auto">
            <a:xfrm>
              <a:off x="4416" y="2544"/>
              <a:ext cx="1200" cy="0"/>
            </a:xfrm>
            <a:prstGeom prst="line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09611" name="Text Box 11"/>
            <p:cNvSpPr txBox="1">
              <a:spLocks noChangeArrowheads="1"/>
            </p:cNvSpPr>
            <p:nvPr/>
          </p:nvSpPr>
          <p:spPr bwMode="auto">
            <a:xfrm>
              <a:off x="4464" y="2208"/>
              <a:ext cx="1152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xy + (-x)y</a:t>
              </a:r>
            </a:p>
          </p:txBody>
        </p:sp>
        <p:sp>
          <p:nvSpPr>
            <p:cNvPr id="409615" name="Line 15"/>
            <p:cNvSpPr>
              <a:spLocks noChangeShapeType="1"/>
            </p:cNvSpPr>
            <p:nvPr/>
          </p:nvSpPr>
          <p:spPr bwMode="auto">
            <a:xfrm>
              <a:off x="864" y="1820"/>
              <a:ext cx="1728" cy="0"/>
            </a:xfrm>
            <a:prstGeom prst="line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09616" name="Line 16"/>
            <p:cNvSpPr>
              <a:spLocks noChangeShapeType="1"/>
            </p:cNvSpPr>
            <p:nvPr/>
          </p:nvSpPr>
          <p:spPr bwMode="auto">
            <a:xfrm>
              <a:off x="864" y="2012"/>
              <a:ext cx="1728" cy="0"/>
            </a:xfrm>
            <a:prstGeom prst="line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09617" name="Text Box 17"/>
            <p:cNvSpPr txBox="1">
              <a:spLocks noChangeArrowheads="1"/>
            </p:cNvSpPr>
            <p:nvPr/>
          </p:nvSpPr>
          <p:spPr bwMode="auto">
            <a:xfrm>
              <a:off x="1632" y="1488"/>
              <a:ext cx="240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</a:p>
          </p:txBody>
        </p:sp>
        <p:sp>
          <p:nvSpPr>
            <p:cNvPr id="409618" name="Text Box 18"/>
            <p:cNvSpPr txBox="1">
              <a:spLocks noChangeArrowheads="1"/>
            </p:cNvSpPr>
            <p:nvPr/>
          </p:nvSpPr>
          <p:spPr bwMode="auto">
            <a:xfrm>
              <a:off x="1632" y="2016"/>
              <a:ext cx="240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y</a:t>
              </a:r>
            </a:p>
          </p:txBody>
        </p:sp>
        <p:sp>
          <p:nvSpPr>
            <p:cNvPr id="409620" name="Text Box 20"/>
            <p:cNvSpPr txBox="1">
              <a:spLocks noChangeArrowheads="1"/>
            </p:cNvSpPr>
            <p:nvPr/>
          </p:nvSpPr>
          <p:spPr bwMode="auto">
            <a:xfrm>
              <a:off x="3120" y="1584"/>
              <a:ext cx="528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xy</a:t>
              </a:r>
            </a:p>
          </p:txBody>
        </p:sp>
        <p:sp>
          <p:nvSpPr>
            <p:cNvPr id="409621" name="AutoShape 21"/>
            <p:cNvSpPr>
              <a:spLocks noChangeArrowheads="1"/>
            </p:cNvSpPr>
            <p:nvPr/>
          </p:nvSpPr>
          <p:spPr bwMode="auto">
            <a:xfrm>
              <a:off x="2592" y="1776"/>
              <a:ext cx="432" cy="288"/>
            </a:xfrm>
            <a:prstGeom prst="flowChartDelay">
              <a:avLst/>
            </a:prstGeom>
            <a:noFill/>
            <a:ln w="25400">
              <a:solidFill>
                <a:srgbClr val="66FF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623" name="AutoShape 23"/>
            <p:cNvSpPr>
              <a:spLocks noChangeArrowheads="1"/>
            </p:cNvSpPr>
            <p:nvPr/>
          </p:nvSpPr>
          <p:spPr bwMode="auto">
            <a:xfrm rot="5400000">
              <a:off x="1512" y="3288"/>
              <a:ext cx="384" cy="336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rgbClr val="66FF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624" name="AutoShape 24"/>
            <p:cNvSpPr>
              <a:spLocks noChangeArrowheads="1"/>
            </p:cNvSpPr>
            <p:nvPr/>
          </p:nvSpPr>
          <p:spPr bwMode="auto">
            <a:xfrm>
              <a:off x="1896" y="3420"/>
              <a:ext cx="96" cy="96"/>
            </a:xfrm>
            <a:prstGeom prst="flowChartConnector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625" name="Line 25"/>
            <p:cNvSpPr>
              <a:spLocks noChangeShapeType="1"/>
            </p:cNvSpPr>
            <p:nvPr/>
          </p:nvSpPr>
          <p:spPr bwMode="auto">
            <a:xfrm>
              <a:off x="888" y="3480"/>
              <a:ext cx="624" cy="0"/>
            </a:xfrm>
            <a:prstGeom prst="line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09626" name="Text Box 26"/>
            <p:cNvSpPr txBox="1">
              <a:spLocks noChangeArrowheads="1"/>
            </p:cNvSpPr>
            <p:nvPr/>
          </p:nvSpPr>
          <p:spPr bwMode="auto">
            <a:xfrm>
              <a:off x="1080" y="3144"/>
              <a:ext cx="240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</a:p>
          </p:txBody>
        </p:sp>
        <p:sp>
          <p:nvSpPr>
            <p:cNvPr id="409627" name="Line 27"/>
            <p:cNvSpPr>
              <a:spLocks noChangeShapeType="1"/>
            </p:cNvSpPr>
            <p:nvPr/>
          </p:nvSpPr>
          <p:spPr bwMode="auto">
            <a:xfrm>
              <a:off x="2004" y="3474"/>
              <a:ext cx="624" cy="0"/>
            </a:xfrm>
            <a:prstGeom prst="line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09628" name="Text Box 28"/>
            <p:cNvSpPr txBox="1">
              <a:spLocks noChangeArrowheads="1"/>
            </p:cNvSpPr>
            <p:nvPr/>
          </p:nvSpPr>
          <p:spPr bwMode="auto">
            <a:xfrm>
              <a:off x="2196" y="3138"/>
              <a:ext cx="516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-x</a:t>
              </a:r>
            </a:p>
          </p:txBody>
        </p:sp>
        <p:sp>
          <p:nvSpPr>
            <p:cNvPr id="409630" name="Line 30"/>
            <p:cNvSpPr>
              <a:spLocks noChangeShapeType="1"/>
            </p:cNvSpPr>
            <p:nvPr/>
          </p:nvSpPr>
          <p:spPr bwMode="auto">
            <a:xfrm>
              <a:off x="888" y="3720"/>
              <a:ext cx="1728" cy="0"/>
            </a:xfrm>
            <a:prstGeom prst="line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09631" name="Text Box 31"/>
            <p:cNvSpPr txBox="1">
              <a:spLocks noChangeArrowheads="1"/>
            </p:cNvSpPr>
            <p:nvPr/>
          </p:nvSpPr>
          <p:spPr bwMode="auto">
            <a:xfrm>
              <a:off x="1080" y="3672"/>
              <a:ext cx="240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y</a:t>
              </a:r>
            </a:p>
          </p:txBody>
        </p:sp>
        <p:sp>
          <p:nvSpPr>
            <p:cNvPr id="409633" name="Text Box 33"/>
            <p:cNvSpPr txBox="1">
              <a:spLocks noChangeArrowheads="1"/>
            </p:cNvSpPr>
            <p:nvPr/>
          </p:nvSpPr>
          <p:spPr bwMode="auto">
            <a:xfrm>
              <a:off x="3072" y="3264"/>
              <a:ext cx="750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(-x)y</a:t>
              </a:r>
            </a:p>
          </p:txBody>
        </p:sp>
        <p:sp>
          <p:nvSpPr>
            <p:cNvPr id="409634" name="AutoShape 34"/>
            <p:cNvSpPr>
              <a:spLocks noChangeArrowheads="1"/>
            </p:cNvSpPr>
            <p:nvPr/>
          </p:nvSpPr>
          <p:spPr bwMode="auto">
            <a:xfrm>
              <a:off x="2634" y="3450"/>
              <a:ext cx="432" cy="288"/>
            </a:xfrm>
            <a:prstGeom prst="flowChartDelay">
              <a:avLst/>
            </a:prstGeom>
            <a:noFill/>
            <a:ln w="25400">
              <a:solidFill>
                <a:srgbClr val="66FF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cxnSp>
          <p:nvCxnSpPr>
            <p:cNvPr id="409635" name="AutoShape 35"/>
            <p:cNvCxnSpPr>
              <a:cxnSpLocks noChangeShapeType="1"/>
              <a:stCxn id="409621" idx="3"/>
            </p:cNvCxnSpPr>
            <p:nvPr/>
          </p:nvCxnSpPr>
          <p:spPr bwMode="auto">
            <a:xfrm>
              <a:off x="3032" y="1920"/>
              <a:ext cx="904" cy="480"/>
            </a:xfrm>
            <a:prstGeom prst="bentConnector3">
              <a:avLst>
                <a:gd name="adj1" fmla="val 77435"/>
              </a:avLst>
            </a:prstGeom>
            <a:noFill/>
            <a:ln w="25400">
              <a:solidFill>
                <a:srgbClr val="66FF33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409636" name="AutoShape 36"/>
            <p:cNvCxnSpPr>
              <a:cxnSpLocks noChangeShapeType="1"/>
              <a:stCxn id="409634" idx="3"/>
            </p:cNvCxnSpPr>
            <p:nvPr/>
          </p:nvCxnSpPr>
          <p:spPr bwMode="auto">
            <a:xfrm flipV="1">
              <a:off x="3074" y="2688"/>
              <a:ext cx="910" cy="906"/>
            </a:xfrm>
            <a:prstGeom prst="bentConnector3">
              <a:avLst>
                <a:gd name="adj1" fmla="val 73185"/>
              </a:avLst>
            </a:prstGeom>
            <a:noFill/>
            <a:ln w="25400">
              <a:solidFill>
                <a:srgbClr val="66FF33"/>
              </a:solidFill>
              <a:miter lim="800000"/>
              <a:headEnd/>
              <a:tailEnd type="triangle" w="med" len="med"/>
            </a:ln>
            <a:effectLst/>
          </p:spPr>
        </p:cxnSp>
      </p:grp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2083174" y="1433732"/>
          <a:ext cx="964826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5" name="Equation" r:id="rId3" imgW="495000" imgH="190440" progId="Equation.3">
                  <p:embed/>
                </p:oleObj>
              </mc:Choice>
              <mc:Fallback>
                <p:oleObj name="Equation" r:id="rId3" imgW="49500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3174" y="1433732"/>
                        <a:ext cx="964826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67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234F-551F-4FCD-A5EA-01DBDC1B3194}" type="slidenum">
              <a:rPr lang="en-CA"/>
              <a:pPr/>
              <a:t>28</a:t>
            </a:fld>
            <a:endParaRPr lang="en-CA"/>
          </a:p>
        </p:txBody>
      </p:sp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838200"/>
          </a:xfrm>
        </p:spPr>
        <p:txBody>
          <a:bodyPr/>
          <a:lstStyle/>
          <a:p>
            <a:r>
              <a:rPr lang="en-US" sz="3600"/>
              <a:t>Boolean Functions and Expressions</a:t>
            </a:r>
            <a:endParaRPr lang="en-CA" sz="3600"/>
          </a:p>
        </p:txBody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763000" cy="1600200"/>
          </a:xfrm>
        </p:spPr>
        <p:txBody>
          <a:bodyPr/>
          <a:lstStyle/>
          <a:p>
            <a:pPr marL="360363" indent="-360363">
              <a:spcAft>
                <a:spcPct val="20000"/>
              </a:spcAft>
            </a:pPr>
            <a:r>
              <a:rPr lang="en-US" sz="2800" b="1" dirty="0">
                <a:solidFill>
                  <a:srgbClr val="FF0000"/>
                </a:solidFill>
                <a:sym typeface="Symbol" pitchFamily="18" charset="2"/>
              </a:rPr>
              <a:t>Example:</a:t>
            </a:r>
            <a:r>
              <a:rPr lang="en-US" sz="2800" dirty="0">
                <a:sym typeface="Symbol" pitchFamily="18" charset="2"/>
              </a:rPr>
              <a:t> Give a Boolean expression for the Boolean function F(x, y) as defined by the following table:</a:t>
            </a:r>
          </a:p>
        </p:txBody>
      </p:sp>
      <p:graphicFrame>
        <p:nvGraphicFramePr>
          <p:cNvPr id="392330" name="Group 138"/>
          <p:cNvGraphicFramePr>
            <a:graphicFrameLocks noGrp="1"/>
          </p:cNvGraphicFramePr>
          <p:nvPr/>
        </p:nvGraphicFramePr>
        <p:xfrm>
          <a:off x="1981200" y="2438400"/>
          <a:ext cx="4876800" cy="25908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625600"/>
                <a:gridCol w="1625600"/>
                <a:gridCol w="1625600"/>
              </a:tblGrid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x</a:t>
                      </a:r>
                      <a:endParaRPr kumimoji="0" lang="en-C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y</a:t>
                      </a:r>
                      <a:endParaRPr kumimoji="0" lang="en-CA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F(x, y)</a:t>
                      </a:r>
                      <a:endParaRPr kumimoji="0" lang="en-CA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sym typeface="Symbol" pitchFamily="18" charset="2"/>
                      </a:endParaRPr>
                    </a:p>
                  </a:txBody>
                  <a:tcPr anchor="ctr" anchorCtr="1" horzOverflow="overflow"/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0</a:t>
                      </a:r>
                      <a:endParaRPr kumimoji="0" lang="en-CA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0</a:t>
                      </a:r>
                      <a:endParaRPr kumimoji="0" lang="en-CA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0</a:t>
                      </a:r>
                      <a:endParaRPr kumimoji="0" lang="en-CA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anchor="ctr" anchorCtr="1" horzOverflow="overflow"/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0</a:t>
                      </a:r>
                      <a:endParaRPr kumimoji="0" lang="en-C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1</a:t>
                      </a:r>
                      <a:endParaRPr kumimoji="0" lang="en-CA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0</a:t>
                      </a:r>
                      <a:endParaRPr kumimoji="0" lang="en-C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anchor="ctr" anchorCtr="1" horzOverflow="overflow"/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1</a:t>
                      </a:r>
                      <a:endParaRPr kumimoji="0" lang="en-CA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0</a:t>
                      </a:r>
                      <a:endParaRPr kumimoji="0" lang="en-CA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0</a:t>
                      </a:r>
                      <a:endParaRPr kumimoji="0" lang="en-CA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anchor="ctr" anchorCtr="1" horzOverflow="overflow"/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1</a:t>
                      </a:r>
                      <a:endParaRPr kumimoji="0" lang="en-CA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1</a:t>
                      </a:r>
                      <a:endParaRPr kumimoji="0" lang="en-CA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1</a:t>
                      </a:r>
                      <a:endParaRPr kumimoji="0" lang="en-C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anchor="ctr" anchorCtr="1" horzOverflow="overflow"/>
                </a:tc>
              </a:tr>
            </a:tbl>
          </a:graphicData>
        </a:graphic>
      </p:graphicFrame>
      <p:sp>
        <p:nvSpPr>
          <p:cNvPr id="392331" name="Rectangle 139"/>
          <p:cNvSpPr>
            <a:spLocks noChangeArrowheads="1"/>
          </p:cNvSpPr>
          <p:nvPr/>
        </p:nvSpPr>
        <p:spPr bwMode="auto">
          <a:xfrm>
            <a:off x="228600" y="5410200"/>
            <a:ext cx="876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Aft>
                <a:spcPct val="20000"/>
              </a:spcAft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solution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: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F(x, y) = </a:t>
            </a:r>
            <a:r>
              <a:rPr 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x.y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4641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234F-551F-4FCD-A5EA-01DBDC1B3194}" type="slidenum">
              <a:rPr lang="en-CA"/>
              <a:pPr/>
              <a:t>29</a:t>
            </a:fld>
            <a:endParaRPr lang="en-CA"/>
          </a:p>
        </p:txBody>
      </p:sp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838200"/>
          </a:xfrm>
        </p:spPr>
        <p:txBody>
          <a:bodyPr/>
          <a:lstStyle/>
          <a:p>
            <a:r>
              <a:rPr lang="en-US" sz="3600"/>
              <a:t>Boolean Functions and Expressions</a:t>
            </a:r>
            <a:endParaRPr lang="en-CA" sz="3600"/>
          </a:p>
        </p:txBody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763000" cy="1600200"/>
          </a:xfrm>
        </p:spPr>
        <p:txBody>
          <a:bodyPr/>
          <a:lstStyle/>
          <a:p>
            <a:pPr marL="360363" indent="-360363">
              <a:spcAft>
                <a:spcPct val="20000"/>
              </a:spcAft>
            </a:pPr>
            <a:r>
              <a:rPr lang="en-US" sz="2800" dirty="0" smtClean="0">
                <a:sym typeface="Symbol" pitchFamily="18" charset="2"/>
              </a:rPr>
              <a:t>Give </a:t>
            </a:r>
            <a:r>
              <a:rPr lang="en-US" sz="2800" dirty="0">
                <a:sym typeface="Symbol" pitchFamily="18" charset="2"/>
              </a:rPr>
              <a:t>a Boolean expression for the Boolean function F(x, y) as defined by the following table:</a:t>
            </a:r>
          </a:p>
        </p:txBody>
      </p:sp>
      <p:graphicFrame>
        <p:nvGraphicFramePr>
          <p:cNvPr id="392330" name="Group 138"/>
          <p:cNvGraphicFramePr>
            <a:graphicFrameLocks noGrp="1"/>
          </p:cNvGraphicFramePr>
          <p:nvPr/>
        </p:nvGraphicFramePr>
        <p:xfrm>
          <a:off x="1981200" y="2438400"/>
          <a:ext cx="4876800" cy="25908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625600"/>
                <a:gridCol w="1625600"/>
                <a:gridCol w="1625600"/>
              </a:tblGrid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x</a:t>
                      </a:r>
                      <a:endParaRPr kumimoji="0" lang="en-C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y</a:t>
                      </a:r>
                      <a:endParaRPr kumimoji="0" lang="en-CA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F(x, y)</a:t>
                      </a:r>
                      <a:endParaRPr kumimoji="0" lang="en-CA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sym typeface="Symbol" pitchFamily="18" charset="2"/>
                      </a:endParaRPr>
                    </a:p>
                  </a:txBody>
                  <a:tcPr anchor="ctr" anchorCtr="1" horzOverflow="overflow"/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0</a:t>
                      </a:r>
                      <a:endParaRPr kumimoji="0" lang="en-CA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0</a:t>
                      </a:r>
                      <a:endParaRPr kumimoji="0" lang="en-CA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0</a:t>
                      </a:r>
                      <a:endParaRPr kumimoji="0" lang="en-CA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anchor="ctr" anchorCtr="1" horzOverflow="overflow"/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0</a:t>
                      </a:r>
                      <a:endParaRPr kumimoji="0" lang="en-C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1</a:t>
                      </a:r>
                      <a:endParaRPr kumimoji="0" lang="en-CA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1</a:t>
                      </a:r>
                      <a:endParaRPr kumimoji="0" lang="en-C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anchor="ctr" anchorCtr="1" horzOverflow="overflow"/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1</a:t>
                      </a:r>
                      <a:endParaRPr kumimoji="0" lang="en-CA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0</a:t>
                      </a:r>
                      <a:endParaRPr kumimoji="0" lang="en-CA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0</a:t>
                      </a:r>
                      <a:endParaRPr kumimoji="0" lang="en-CA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anchor="ctr" anchorCtr="1" horzOverflow="overflow"/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1</a:t>
                      </a:r>
                      <a:endParaRPr kumimoji="0" lang="en-CA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1</a:t>
                      </a:r>
                      <a:endParaRPr kumimoji="0" lang="en-CA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0</a:t>
                      </a:r>
                      <a:endParaRPr kumimoji="0" lang="en-C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anchor="ctr" anchorCtr="1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790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127" y="277814"/>
            <a:ext cx="8228281" cy="1139825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Digital systems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600201"/>
            <a:ext cx="8228281" cy="4530725"/>
          </a:xfrm>
          <a:ln/>
        </p:spPr>
        <p:txBody>
          <a:bodyPr/>
          <a:lstStyle/>
          <a:p>
            <a:pPr algn="just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/>
              <a:t>A digital system is a system whose inputs and outputs fall within a discrete, finite set of values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/>
              <a:t>Two main types</a:t>
            </a:r>
          </a:p>
          <a:p>
            <a:pPr lvl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/>
              <a:t>Combinational</a:t>
            </a:r>
          </a:p>
          <a:p>
            <a:pPr lvl="2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/>
              <a:t>Outputs dependent only on current input</a:t>
            </a:r>
          </a:p>
          <a:p>
            <a:pPr lvl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/>
              <a:t>Sequential</a:t>
            </a:r>
          </a:p>
          <a:p>
            <a:pPr lvl="2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/>
              <a:t>Outputs dependent on both past and present inputs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32" y="4267200"/>
            <a:ext cx="1134026" cy="141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grpSp>
        <p:nvGrpSpPr>
          <p:cNvPr id="5124" name="Group 4"/>
          <p:cNvGrpSpPr>
            <a:grpSpLocks/>
          </p:cNvGrpSpPr>
          <p:nvPr/>
        </p:nvGrpSpPr>
        <p:grpSpPr bwMode="auto">
          <a:xfrm>
            <a:off x="8042208" y="2908301"/>
            <a:ext cx="698876" cy="809625"/>
            <a:chOff x="5489" y="1832"/>
            <a:chExt cx="477" cy="510"/>
          </a:xfrm>
        </p:grpSpPr>
        <p:sp>
          <p:nvSpPr>
            <p:cNvPr id="5125" name="AutoShape 5"/>
            <p:cNvSpPr>
              <a:spLocks noChangeArrowheads="1"/>
            </p:cNvSpPr>
            <p:nvPr/>
          </p:nvSpPr>
          <p:spPr bwMode="auto">
            <a:xfrm>
              <a:off x="5489" y="1832"/>
              <a:ext cx="478" cy="511"/>
            </a:xfrm>
            <a:prstGeom prst="roundRect">
              <a:avLst>
                <a:gd name="adj" fmla="val 46861"/>
              </a:avLst>
            </a:prstGeom>
            <a:solidFill>
              <a:srgbClr val="FFFFFF"/>
            </a:solidFill>
            <a:ln w="126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6" name="AutoShape 6"/>
            <p:cNvSpPr>
              <a:spLocks noChangeArrowheads="1"/>
            </p:cNvSpPr>
            <p:nvPr/>
          </p:nvSpPr>
          <p:spPr bwMode="auto">
            <a:xfrm>
              <a:off x="5577" y="1920"/>
              <a:ext cx="320" cy="344"/>
            </a:xfrm>
            <a:prstGeom prst="roundRect">
              <a:avLst>
                <a:gd name="adj" fmla="val 46560"/>
              </a:avLst>
            </a:prstGeom>
            <a:solidFill>
              <a:srgbClr val="FFFFFF"/>
            </a:solidFill>
            <a:ln w="126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7889832" y="2882107"/>
            <a:ext cx="750157" cy="863600"/>
          </a:xfrm>
          <a:prstGeom prst="roundRect">
            <a:avLst>
              <a:gd name="adj" fmla="val 194"/>
            </a:avLst>
          </a:prstGeom>
          <a:gradFill rotWithShape="0">
            <a:gsLst>
              <a:gs pos="0">
                <a:srgbClr val="FFFFFF"/>
              </a:gs>
              <a:gs pos="50000">
                <a:srgbClr val="4B4B4B"/>
              </a:gs>
              <a:gs pos="100000">
                <a:srgbClr val="FFFFFF"/>
              </a:gs>
            </a:gsLst>
            <a:lin ang="10800000" scaled="1"/>
          </a:gradFill>
          <a:ln w="126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8305804" y="3178166"/>
            <a:ext cx="322333" cy="101600"/>
          </a:xfrm>
          <a:prstGeom prst="roundRect">
            <a:avLst>
              <a:gd name="adj" fmla="val 1560"/>
            </a:avLst>
          </a:prstGeom>
          <a:solidFill>
            <a:srgbClr val="FFFFFF"/>
          </a:solidFill>
          <a:ln w="126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8381991" y="3178166"/>
            <a:ext cx="1466" cy="107950"/>
          </a:xfrm>
          <a:prstGeom prst="line">
            <a:avLst/>
          </a:prstGeom>
          <a:noFill/>
          <a:ln w="126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8575391" y="3178166"/>
            <a:ext cx="1466" cy="101600"/>
          </a:xfrm>
          <a:prstGeom prst="line">
            <a:avLst/>
          </a:prstGeom>
          <a:noFill/>
          <a:ln w="126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31" name="Group 11"/>
          <p:cNvGrpSpPr>
            <a:grpSpLocks/>
          </p:cNvGrpSpPr>
          <p:nvPr/>
        </p:nvGrpSpPr>
        <p:grpSpPr bwMode="auto">
          <a:xfrm>
            <a:off x="8367350" y="3124200"/>
            <a:ext cx="243216" cy="228601"/>
            <a:chOff x="5858" y="2238"/>
            <a:chExt cx="166" cy="144"/>
          </a:xfrm>
        </p:grpSpPr>
        <p:sp>
          <p:nvSpPr>
            <p:cNvPr id="5132" name="AutoShape 12"/>
            <p:cNvSpPr>
              <a:spLocks noChangeArrowheads="1"/>
            </p:cNvSpPr>
            <p:nvPr/>
          </p:nvSpPr>
          <p:spPr bwMode="auto">
            <a:xfrm>
              <a:off x="5858" y="2238"/>
              <a:ext cx="156" cy="144"/>
            </a:xfrm>
            <a:prstGeom prst="roundRect">
              <a:avLst>
                <a:gd name="adj" fmla="val 694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3" name="AutoShape 13"/>
            <p:cNvSpPr>
              <a:spLocks noChangeArrowheads="1"/>
            </p:cNvSpPr>
            <p:nvPr/>
          </p:nvSpPr>
          <p:spPr bwMode="auto">
            <a:xfrm>
              <a:off x="5858" y="2238"/>
              <a:ext cx="166" cy="140"/>
            </a:xfrm>
            <a:prstGeom prst="roundRect">
              <a:avLst>
                <a:gd name="adj" fmla="val 694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160" tIns="46080" rIns="92160" bIns="46080">
              <a:spAutoFit/>
            </a:bodyPr>
            <a:lstStyle/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90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5134" name="Group 14"/>
          <p:cNvGrpSpPr>
            <a:grpSpLocks/>
          </p:cNvGrpSpPr>
          <p:nvPr/>
        </p:nvGrpSpPr>
        <p:grpSpPr bwMode="auto">
          <a:xfrm>
            <a:off x="8305800" y="3321050"/>
            <a:ext cx="320868" cy="227013"/>
            <a:chOff x="5816" y="2362"/>
            <a:chExt cx="219" cy="143"/>
          </a:xfrm>
        </p:grpSpPr>
        <p:sp>
          <p:nvSpPr>
            <p:cNvPr id="5135" name="AutoShape 15"/>
            <p:cNvSpPr>
              <a:spLocks noChangeArrowheads="1"/>
            </p:cNvSpPr>
            <p:nvPr/>
          </p:nvSpPr>
          <p:spPr bwMode="auto">
            <a:xfrm>
              <a:off x="5816" y="2396"/>
              <a:ext cx="219" cy="64"/>
            </a:xfrm>
            <a:prstGeom prst="roundRect">
              <a:avLst>
                <a:gd name="adj" fmla="val 1560"/>
              </a:avLst>
            </a:prstGeom>
            <a:solidFill>
              <a:srgbClr val="FFFFFF"/>
            </a:solidFill>
            <a:ln w="126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6" name="Line 16"/>
            <p:cNvSpPr>
              <a:spLocks noChangeShapeType="1"/>
            </p:cNvSpPr>
            <p:nvPr/>
          </p:nvSpPr>
          <p:spPr bwMode="auto">
            <a:xfrm>
              <a:off x="5868" y="2396"/>
              <a:ext cx="1" cy="67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7" name="Line 17"/>
            <p:cNvSpPr>
              <a:spLocks noChangeShapeType="1"/>
            </p:cNvSpPr>
            <p:nvPr/>
          </p:nvSpPr>
          <p:spPr bwMode="auto">
            <a:xfrm>
              <a:off x="5999" y="2396"/>
              <a:ext cx="1" cy="6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38" name="Group 18"/>
            <p:cNvGrpSpPr>
              <a:grpSpLocks/>
            </p:cNvGrpSpPr>
            <p:nvPr/>
          </p:nvGrpSpPr>
          <p:grpSpPr bwMode="auto">
            <a:xfrm>
              <a:off x="5858" y="2362"/>
              <a:ext cx="166" cy="143"/>
              <a:chOff x="5858" y="2362"/>
              <a:chExt cx="166" cy="143"/>
            </a:xfrm>
          </p:grpSpPr>
          <p:sp>
            <p:nvSpPr>
              <p:cNvPr id="5139" name="AutoShape 19"/>
              <p:cNvSpPr>
                <a:spLocks noChangeArrowheads="1"/>
              </p:cNvSpPr>
              <p:nvPr/>
            </p:nvSpPr>
            <p:spPr bwMode="auto">
              <a:xfrm>
                <a:off x="5858" y="2362"/>
                <a:ext cx="156" cy="143"/>
              </a:xfrm>
              <a:prstGeom prst="roundRect">
                <a:avLst>
                  <a:gd name="adj" fmla="val 704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0" name="AutoShape 20"/>
              <p:cNvSpPr>
                <a:spLocks noChangeArrowheads="1"/>
              </p:cNvSpPr>
              <p:nvPr/>
            </p:nvSpPr>
            <p:spPr bwMode="auto">
              <a:xfrm>
                <a:off x="5858" y="2362"/>
                <a:ext cx="166" cy="140"/>
              </a:xfrm>
              <a:prstGeom prst="roundRect">
                <a:avLst>
                  <a:gd name="adj" fmla="val 704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2160" tIns="46080" rIns="92160" bIns="46080">
                <a:spAutoFit/>
              </a:bodyPr>
              <a:lstStyle/>
              <a:p>
                <a: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900">
                    <a:solidFill>
                      <a:schemeClr val="tx1"/>
                    </a:solidFill>
                  </a:rPr>
                  <a:t>7</a:t>
                </a:r>
              </a:p>
            </p:txBody>
          </p:sp>
        </p:grpSp>
      </p:grpSp>
      <p:grpSp>
        <p:nvGrpSpPr>
          <p:cNvPr id="5141" name="Group 21"/>
          <p:cNvGrpSpPr>
            <a:grpSpLocks/>
          </p:cNvGrpSpPr>
          <p:nvPr/>
        </p:nvGrpSpPr>
        <p:grpSpPr bwMode="auto">
          <a:xfrm>
            <a:off x="8305800" y="3517900"/>
            <a:ext cx="320868" cy="227013"/>
            <a:chOff x="5816" y="2486"/>
            <a:chExt cx="219" cy="143"/>
          </a:xfrm>
        </p:grpSpPr>
        <p:sp>
          <p:nvSpPr>
            <p:cNvPr id="5142" name="AutoShape 22"/>
            <p:cNvSpPr>
              <a:spLocks noChangeArrowheads="1"/>
            </p:cNvSpPr>
            <p:nvPr/>
          </p:nvSpPr>
          <p:spPr bwMode="auto">
            <a:xfrm>
              <a:off x="5816" y="2520"/>
              <a:ext cx="219" cy="64"/>
            </a:xfrm>
            <a:prstGeom prst="roundRect">
              <a:avLst>
                <a:gd name="adj" fmla="val 1560"/>
              </a:avLst>
            </a:prstGeom>
            <a:solidFill>
              <a:srgbClr val="FFFFFF"/>
            </a:solidFill>
            <a:ln w="126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3" name="Line 23"/>
            <p:cNvSpPr>
              <a:spLocks noChangeShapeType="1"/>
            </p:cNvSpPr>
            <p:nvPr/>
          </p:nvSpPr>
          <p:spPr bwMode="auto">
            <a:xfrm>
              <a:off x="5868" y="2520"/>
              <a:ext cx="1" cy="67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4" name="Line 24"/>
            <p:cNvSpPr>
              <a:spLocks noChangeShapeType="1"/>
            </p:cNvSpPr>
            <p:nvPr/>
          </p:nvSpPr>
          <p:spPr bwMode="auto">
            <a:xfrm>
              <a:off x="5999" y="2520"/>
              <a:ext cx="1" cy="6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45" name="Group 25"/>
            <p:cNvGrpSpPr>
              <a:grpSpLocks/>
            </p:cNvGrpSpPr>
            <p:nvPr/>
          </p:nvGrpSpPr>
          <p:grpSpPr bwMode="auto">
            <a:xfrm>
              <a:off x="5858" y="2486"/>
              <a:ext cx="166" cy="143"/>
              <a:chOff x="5858" y="2486"/>
              <a:chExt cx="166" cy="143"/>
            </a:xfrm>
          </p:grpSpPr>
          <p:sp>
            <p:nvSpPr>
              <p:cNvPr id="5146" name="AutoShape 26"/>
              <p:cNvSpPr>
                <a:spLocks noChangeArrowheads="1"/>
              </p:cNvSpPr>
              <p:nvPr/>
            </p:nvSpPr>
            <p:spPr bwMode="auto">
              <a:xfrm>
                <a:off x="5858" y="2486"/>
                <a:ext cx="156" cy="143"/>
              </a:xfrm>
              <a:prstGeom prst="roundRect">
                <a:avLst>
                  <a:gd name="adj" fmla="val 704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7" name="AutoShape 27"/>
              <p:cNvSpPr>
                <a:spLocks noChangeArrowheads="1"/>
              </p:cNvSpPr>
              <p:nvPr/>
            </p:nvSpPr>
            <p:spPr bwMode="auto">
              <a:xfrm>
                <a:off x="5858" y="2486"/>
                <a:ext cx="166" cy="140"/>
              </a:xfrm>
              <a:prstGeom prst="roundRect">
                <a:avLst>
                  <a:gd name="adj" fmla="val 704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2160" tIns="46080" rIns="92160" bIns="46080">
                <a:spAutoFit/>
              </a:bodyPr>
              <a:lstStyle/>
              <a:p>
                <a: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900">
                    <a:solidFill>
                      <a:schemeClr val="tx1"/>
                    </a:solidFill>
                  </a:rPr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89756123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D831-3218-4B5C-ACF0-12F3C0115797}" type="slidenum">
              <a:rPr lang="en-CA"/>
              <a:pPr/>
              <a:t>30</a:t>
            </a:fld>
            <a:endParaRPr lang="en-CA"/>
          </a:p>
        </p:txBody>
      </p:sp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838200"/>
          </a:xfrm>
        </p:spPr>
        <p:txBody>
          <a:bodyPr/>
          <a:lstStyle/>
          <a:p>
            <a:r>
              <a:rPr lang="en-US" sz="3600"/>
              <a:t>Boolean Functions and Expressions</a:t>
            </a:r>
            <a:endParaRPr lang="en-CA" sz="3600"/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3276600" cy="533400"/>
          </a:xfrm>
        </p:spPr>
        <p:txBody>
          <a:bodyPr/>
          <a:lstStyle/>
          <a:p>
            <a:pPr marL="0" indent="0">
              <a:spcAft>
                <a:spcPct val="20000"/>
              </a:spcAft>
            </a:pPr>
            <a:r>
              <a:rPr lang="en-US" sz="2800" b="1" dirty="0" smtClean="0">
                <a:solidFill>
                  <a:srgbClr val="FF0000"/>
                </a:solidFill>
                <a:sym typeface="Symbol" pitchFamily="18" charset="2"/>
              </a:rPr>
              <a:t>  Another </a:t>
            </a:r>
            <a:r>
              <a:rPr lang="en-US" sz="2800" b="1" dirty="0">
                <a:solidFill>
                  <a:srgbClr val="FF0000"/>
                </a:solidFill>
                <a:sym typeface="Symbol" pitchFamily="18" charset="2"/>
              </a:rPr>
              <a:t>Example:</a:t>
            </a:r>
            <a:endParaRPr lang="en-US" sz="2800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393246" name="Rectangle 30"/>
          <p:cNvSpPr>
            <a:spLocks noChangeArrowheads="1"/>
          </p:cNvSpPr>
          <p:nvPr/>
        </p:nvSpPr>
        <p:spPr bwMode="auto">
          <a:xfrm>
            <a:off x="5181600" y="4800600"/>
            <a:ext cx="3581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Aft>
                <a:spcPct val="20000"/>
              </a:spcAft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Possible solution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III: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  <a:p>
            <a:pPr>
              <a:spcAft>
                <a:spcPct val="20000"/>
              </a:spcAft>
            </a:pPr>
            <a:r>
              <a:rPr lang="en-US" dirty="0">
                <a:sym typeface="Symbol" pitchFamily="18" charset="2"/>
              </a:rPr>
              <a:t>F(x, y, z) = -(</a:t>
            </a:r>
            <a:r>
              <a:rPr lang="en-US" dirty="0" err="1">
                <a:sym typeface="Symbol" pitchFamily="18" charset="2"/>
              </a:rPr>
              <a:t>xz</a:t>
            </a:r>
            <a:r>
              <a:rPr lang="en-US" dirty="0">
                <a:sym typeface="Symbol" pitchFamily="18" charset="2"/>
              </a:rPr>
              <a:t> + y)</a:t>
            </a:r>
          </a:p>
        </p:txBody>
      </p:sp>
      <p:grpSp>
        <p:nvGrpSpPr>
          <p:cNvPr id="2" name="Group 143"/>
          <p:cNvGrpSpPr>
            <a:grpSpLocks/>
          </p:cNvGrpSpPr>
          <p:nvPr/>
        </p:nvGrpSpPr>
        <p:grpSpPr bwMode="auto">
          <a:xfrm>
            <a:off x="381000" y="1371600"/>
            <a:ext cx="3657600" cy="4660900"/>
            <a:chOff x="240" y="864"/>
            <a:chExt cx="2304" cy="2936"/>
          </a:xfrm>
        </p:grpSpPr>
        <p:sp>
          <p:nvSpPr>
            <p:cNvPr id="393275" name="Rectangle 59"/>
            <p:cNvSpPr>
              <a:spLocks noChangeArrowheads="1"/>
            </p:cNvSpPr>
            <p:nvPr/>
          </p:nvSpPr>
          <p:spPr bwMode="auto">
            <a:xfrm>
              <a:off x="1432" y="2168"/>
              <a:ext cx="1112" cy="32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pPr algn="ctr"/>
              <a:r>
                <a:rPr lang="en-CA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</a:t>
              </a:r>
            </a:p>
          </p:txBody>
        </p:sp>
        <p:sp>
          <p:nvSpPr>
            <p:cNvPr id="393276" name="Rectangle 60"/>
            <p:cNvSpPr>
              <a:spLocks noChangeArrowheads="1"/>
            </p:cNvSpPr>
            <p:nvPr/>
          </p:nvSpPr>
          <p:spPr bwMode="auto">
            <a:xfrm>
              <a:off x="1432" y="1842"/>
              <a:ext cx="1112" cy="32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pPr algn="ctr"/>
              <a:r>
                <a:rPr lang="en-CA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</a:t>
              </a:r>
            </a:p>
          </p:txBody>
        </p:sp>
        <p:sp>
          <p:nvSpPr>
            <p:cNvPr id="393277" name="Rectangle 61"/>
            <p:cNvSpPr>
              <a:spLocks noChangeArrowheads="1"/>
            </p:cNvSpPr>
            <p:nvPr/>
          </p:nvSpPr>
          <p:spPr bwMode="auto">
            <a:xfrm>
              <a:off x="1432" y="1516"/>
              <a:ext cx="1112" cy="32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pPr algn="ctr"/>
              <a:r>
                <a:rPr lang="en-CA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</a:p>
          </p:txBody>
        </p:sp>
        <p:sp>
          <p:nvSpPr>
            <p:cNvPr id="393278" name="Rectangle 62"/>
            <p:cNvSpPr>
              <a:spLocks noChangeArrowheads="1"/>
            </p:cNvSpPr>
            <p:nvPr/>
          </p:nvSpPr>
          <p:spPr bwMode="auto">
            <a:xfrm>
              <a:off x="1432" y="1190"/>
              <a:ext cx="1112" cy="32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pPr algn="ctr"/>
              <a:r>
                <a:rPr lang="en-CA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</a:p>
          </p:txBody>
        </p:sp>
        <p:sp>
          <p:nvSpPr>
            <p:cNvPr id="393279" name="Rectangle 63"/>
            <p:cNvSpPr>
              <a:spLocks noChangeArrowheads="1"/>
            </p:cNvSpPr>
            <p:nvPr/>
          </p:nvSpPr>
          <p:spPr bwMode="auto">
            <a:xfrm>
              <a:off x="1432" y="864"/>
              <a:ext cx="1112" cy="32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pPr algn="ctr"/>
              <a:r>
                <a:rPr lang="en-CA">
                  <a:effectLst>
                    <a:outerShdw blurRad="38100" dist="38100" dir="2700000" algn="tl">
                      <a:srgbClr val="000000"/>
                    </a:outerShdw>
                  </a:effectLst>
                  <a:sym typeface="Symbol" pitchFamily="18" charset="2"/>
                </a:rPr>
                <a:t>F(x, y, z)</a:t>
              </a:r>
            </a:p>
          </p:txBody>
        </p:sp>
        <p:sp>
          <p:nvSpPr>
            <p:cNvPr id="393280" name="Rectangle 64"/>
            <p:cNvSpPr>
              <a:spLocks noChangeArrowheads="1"/>
            </p:cNvSpPr>
            <p:nvPr/>
          </p:nvSpPr>
          <p:spPr bwMode="auto">
            <a:xfrm>
              <a:off x="1035" y="2168"/>
              <a:ext cx="397" cy="32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pPr algn="ctr"/>
              <a:r>
                <a:rPr lang="en-CA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</a:p>
          </p:txBody>
        </p:sp>
        <p:sp>
          <p:nvSpPr>
            <p:cNvPr id="393281" name="Rectangle 65"/>
            <p:cNvSpPr>
              <a:spLocks noChangeArrowheads="1"/>
            </p:cNvSpPr>
            <p:nvPr/>
          </p:nvSpPr>
          <p:spPr bwMode="auto">
            <a:xfrm>
              <a:off x="1035" y="1842"/>
              <a:ext cx="397" cy="32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pPr algn="ctr"/>
              <a:r>
                <a:rPr lang="en-CA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</a:t>
              </a:r>
            </a:p>
          </p:txBody>
        </p:sp>
        <p:sp>
          <p:nvSpPr>
            <p:cNvPr id="393282" name="Rectangle 66"/>
            <p:cNvSpPr>
              <a:spLocks noChangeArrowheads="1"/>
            </p:cNvSpPr>
            <p:nvPr/>
          </p:nvSpPr>
          <p:spPr bwMode="auto">
            <a:xfrm>
              <a:off x="1035" y="1516"/>
              <a:ext cx="397" cy="32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pPr algn="ctr"/>
              <a:r>
                <a:rPr lang="en-CA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</a:p>
          </p:txBody>
        </p:sp>
        <p:sp>
          <p:nvSpPr>
            <p:cNvPr id="393283" name="Rectangle 67"/>
            <p:cNvSpPr>
              <a:spLocks noChangeArrowheads="1"/>
            </p:cNvSpPr>
            <p:nvPr/>
          </p:nvSpPr>
          <p:spPr bwMode="auto">
            <a:xfrm>
              <a:off x="1035" y="1190"/>
              <a:ext cx="397" cy="32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pPr algn="ctr"/>
              <a:r>
                <a:rPr lang="en-CA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</a:t>
              </a:r>
            </a:p>
          </p:txBody>
        </p:sp>
        <p:sp>
          <p:nvSpPr>
            <p:cNvPr id="393284" name="Rectangle 68"/>
            <p:cNvSpPr>
              <a:spLocks noChangeArrowheads="1"/>
            </p:cNvSpPr>
            <p:nvPr/>
          </p:nvSpPr>
          <p:spPr bwMode="auto">
            <a:xfrm>
              <a:off x="1035" y="864"/>
              <a:ext cx="397" cy="32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pPr algn="ctr"/>
              <a:r>
                <a:rPr lang="en-CA">
                  <a:effectLst>
                    <a:outerShdw blurRad="38100" dist="38100" dir="2700000" algn="tl">
                      <a:srgbClr val="000000"/>
                    </a:outerShdw>
                  </a:effectLst>
                  <a:sym typeface="Symbol" pitchFamily="18" charset="2"/>
                </a:rPr>
                <a:t>z</a:t>
              </a:r>
            </a:p>
          </p:txBody>
        </p:sp>
        <p:sp>
          <p:nvSpPr>
            <p:cNvPr id="393286" name="Rectangle 70"/>
            <p:cNvSpPr>
              <a:spLocks noChangeArrowheads="1"/>
            </p:cNvSpPr>
            <p:nvPr/>
          </p:nvSpPr>
          <p:spPr bwMode="auto">
            <a:xfrm>
              <a:off x="637" y="1516"/>
              <a:ext cx="398" cy="32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pPr algn="ctr"/>
              <a:r>
                <a:rPr lang="en-CA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</a:t>
              </a:r>
            </a:p>
          </p:txBody>
        </p:sp>
        <p:sp>
          <p:nvSpPr>
            <p:cNvPr id="393287" name="Rectangle 71"/>
            <p:cNvSpPr>
              <a:spLocks noChangeArrowheads="1"/>
            </p:cNvSpPr>
            <p:nvPr/>
          </p:nvSpPr>
          <p:spPr bwMode="auto">
            <a:xfrm>
              <a:off x="240" y="1516"/>
              <a:ext cx="397" cy="32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pPr algn="ctr"/>
              <a:r>
                <a:rPr lang="en-CA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</a:t>
              </a:r>
            </a:p>
          </p:txBody>
        </p:sp>
        <p:sp>
          <p:nvSpPr>
            <p:cNvPr id="393289" name="Rectangle 73"/>
            <p:cNvSpPr>
              <a:spLocks noChangeArrowheads="1"/>
            </p:cNvSpPr>
            <p:nvPr/>
          </p:nvSpPr>
          <p:spPr bwMode="auto">
            <a:xfrm>
              <a:off x="637" y="1842"/>
              <a:ext cx="398" cy="32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pPr algn="ctr"/>
              <a:r>
                <a:rPr lang="en-CA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</a:p>
          </p:txBody>
        </p:sp>
        <p:sp>
          <p:nvSpPr>
            <p:cNvPr id="393290" name="Rectangle 74"/>
            <p:cNvSpPr>
              <a:spLocks noChangeArrowheads="1"/>
            </p:cNvSpPr>
            <p:nvPr/>
          </p:nvSpPr>
          <p:spPr bwMode="auto">
            <a:xfrm>
              <a:off x="240" y="1842"/>
              <a:ext cx="397" cy="32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pPr algn="ctr"/>
              <a:r>
                <a:rPr lang="en-CA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</a:t>
              </a:r>
            </a:p>
          </p:txBody>
        </p:sp>
        <p:sp>
          <p:nvSpPr>
            <p:cNvPr id="393292" name="Rectangle 76"/>
            <p:cNvSpPr>
              <a:spLocks noChangeArrowheads="1"/>
            </p:cNvSpPr>
            <p:nvPr/>
          </p:nvSpPr>
          <p:spPr bwMode="auto">
            <a:xfrm>
              <a:off x="637" y="2168"/>
              <a:ext cx="398" cy="32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pPr algn="ctr"/>
              <a:r>
                <a:rPr lang="en-CA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</a:p>
          </p:txBody>
        </p:sp>
        <p:sp>
          <p:nvSpPr>
            <p:cNvPr id="393293" name="Rectangle 77"/>
            <p:cNvSpPr>
              <a:spLocks noChangeArrowheads="1"/>
            </p:cNvSpPr>
            <p:nvPr/>
          </p:nvSpPr>
          <p:spPr bwMode="auto">
            <a:xfrm>
              <a:off x="240" y="2168"/>
              <a:ext cx="397" cy="32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pPr algn="ctr"/>
              <a:r>
                <a:rPr lang="en-CA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</a:t>
              </a:r>
            </a:p>
          </p:txBody>
        </p:sp>
        <p:sp>
          <p:nvSpPr>
            <p:cNvPr id="393295" name="Rectangle 79"/>
            <p:cNvSpPr>
              <a:spLocks noChangeArrowheads="1"/>
            </p:cNvSpPr>
            <p:nvPr/>
          </p:nvSpPr>
          <p:spPr bwMode="auto">
            <a:xfrm>
              <a:off x="637" y="1190"/>
              <a:ext cx="398" cy="32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pPr algn="ctr"/>
              <a:r>
                <a:rPr lang="en-CA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</a:t>
              </a:r>
            </a:p>
          </p:txBody>
        </p:sp>
        <p:sp>
          <p:nvSpPr>
            <p:cNvPr id="393296" name="Rectangle 80"/>
            <p:cNvSpPr>
              <a:spLocks noChangeArrowheads="1"/>
            </p:cNvSpPr>
            <p:nvPr/>
          </p:nvSpPr>
          <p:spPr bwMode="auto">
            <a:xfrm>
              <a:off x="240" y="1190"/>
              <a:ext cx="397" cy="32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pPr algn="ctr"/>
              <a:r>
                <a:rPr lang="en-CA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</a:t>
              </a:r>
            </a:p>
          </p:txBody>
        </p:sp>
        <p:sp>
          <p:nvSpPr>
            <p:cNvPr id="393298" name="Rectangle 82"/>
            <p:cNvSpPr>
              <a:spLocks noChangeArrowheads="1"/>
            </p:cNvSpPr>
            <p:nvPr/>
          </p:nvSpPr>
          <p:spPr bwMode="auto">
            <a:xfrm>
              <a:off x="637" y="864"/>
              <a:ext cx="398" cy="32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y</a:t>
              </a:r>
              <a:endParaRPr lang="en-CA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93299" name="Rectangle 83"/>
            <p:cNvSpPr>
              <a:spLocks noChangeArrowheads="1"/>
            </p:cNvSpPr>
            <p:nvPr/>
          </p:nvSpPr>
          <p:spPr bwMode="auto">
            <a:xfrm>
              <a:off x="240" y="864"/>
              <a:ext cx="397" cy="32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  <a:endParaRPr lang="en-CA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93300" name="Line 84"/>
            <p:cNvSpPr>
              <a:spLocks noChangeShapeType="1"/>
            </p:cNvSpPr>
            <p:nvPr/>
          </p:nvSpPr>
          <p:spPr bwMode="auto">
            <a:xfrm>
              <a:off x="240" y="1190"/>
              <a:ext cx="230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endParaRPr lang="en-GB"/>
            </a:p>
          </p:txBody>
        </p:sp>
        <p:sp>
          <p:nvSpPr>
            <p:cNvPr id="393301" name="Line 85"/>
            <p:cNvSpPr>
              <a:spLocks noChangeShapeType="1"/>
            </p:cNvSpPr>
            <p:nvPr/>
          </p:nvSpPr>
          <p:spPr bwMode="auto">
            <a:xfrm>
              <a:off x="240" y="1516"/>
              <a:ext cx="230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endParaRPr lang="en-GB"/>
            </a:p>
          </p:txBody>
        </p:sp>
        <p:sp>
          <p:nvSpPr>
            <p:cNvPr id="393302" name="Line 86"/>
            <p:cNvSpPr>
              <a:spLocks noChangeShapeType="1"/>
            </p:cNvSpPr>
            <p:nvPr/>
          </p:nvSpPr>
          <p:spPr bwMode="auto">
            <a:xfrm>
              <a:off x="637" y="864"/>
              <a:ext cx="0" cy="163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endParaRPr lang="en-GB"/>
            </a:p>
          </p:txBody>
        </p:sp>
        <p:sp>
          <p:nvSpPr>
            <p:cNvPr id="393303" name="Line 87"/>
            <p:cNvSpPr>
              <a:spLocks noChangeShapeType="1"/>
            </p:cNvSpPr>
            <p:nvPr/>
          </p:nvSpPr>
          <p:spPr bwMode="auto">
            <a:xfrm>
              <a:off x="1035" y="864"/>
              <a:ext cx="0" cy="163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endParaRPr lang="en-GB"/>
            </a:p>
          </p:txBody>
        </p:sp>
        <p:sp>
          <p:nvSpPr>
            <p:cNvPr id="393304" name="Line 88"/>
            <p:cNvSpPr>
              <a:spLocks noChangeShapeType="1"/>
            </p:cNvSpPr>
            <p:nvPr/>
          </p:nvSpPr>
          <p:spPr bwMode="auto">
            <a:xfrm>
              <a:off x="240" y="864"/>
              <a:ext cx="230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endParaRPr lang="en-GB"/>
            </a:p>
          </p:txBody>
        </p:sp>
        <p:sp>
          <p:nvSpPr>
            <p:cNvPr id="393305" name="Line 89"/>
            <p:cNvSpPr>
              <a:spLocks noChangeShapeType="1"/>
            </p:cNvSpPr>
            <p:nvPr/>
          </p:nvSpPr>
          <p:spPr bwMode="auto">
            <a:xfrm>
              <a:off x="240" y="864"/>
              <a:ext cx="0" cy="163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endParaRPr lang="en-GB"/>
            </a:p>
          </p:txBody>
        </p:sp>
        <p:sp>
          <p:nvSpPr>
            <p:cNvPr id="393306" name="Line 90"/>
            <p:cNvSpPr>
              <a:spLocks noChangeShapeType="1"/>
            </p:cNvSpPr>
            <p:nvPr/>
          </p:nvSpPr>
          <p:spPr bwMode="auto">
            <a:xfrm>
              <a:off x="2544" y="864"/>
              <a:ext cx="0" cy="163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endParaRPr lang="en-GB"/>
            </a:p>
          </p:txBody>
        </p:sp>
        <p:sp>
          <p:nvSpPr>
            <p:cNvPr id="393307" name="Line 91"/>
            <p:cNvSpPr>
              <a:spLocks noChangeShapeType="1"/>
            </p:cNvSpPr>
            <p:nvPr/>
          </p:nvSpPr>
          <p:spPr bwMode="auto">
            <a:xfrm>
              <a:off x="240" y="2494"/>
              <a:ext cx="230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endParaRPr lang="en-GB"/>
            </a:p>
          </p:txBody>
        </p:sp>
        <p:sp>
          <p:nvSpPr>
            <p:cNvPr id="393308" name="Line 92"/>
            <p:cNvSpPr>
              <a:spLocks noChangeShapeType="1"/>
            </p:cNvSpPr>
            <p:nvPr/>
          </p:nvSpPr>
          <p:spPr bwMode="auto">
            <a:xfrm>
              <a:off x="240" y="2168"/>
              <a:ext cx="230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93309" name="Line 93"/>
            <p:cNvSpPr>
              <a:spLocks noChangeShapeType="1"/>
            </p:cNvSpPr>
            <p:nvPr/>
          </p:nvSpPr>
          <p:spPr bwMode="auto">
            <a:xfrm>
              <a:off x="240" y="1842"/>
              <a:ext cx="230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93310" name="Line 94"/>
            <p:cNvSpPr>
              <a:spLocks noChangeShapeType="1"/>
            </p:cNvSpPr>
            <p:nvPr/>
          </p:nvSpPr>
          <p:spPr bwMode="auto">
            <a:xfrm>
              <a:off x="1432" y="864"/>
              <a:ext cx="0" cy="163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93328" name="Rectangle 112"/>
            <p:cNvSpPr>
              <a:spLocks noChangeArrowheads="1"/>
            </p:cNvSpPr>
            <p:nvPr/>
          </p:nvSpPr>
          <p:spPr bwMode="auto">
            <a:xfrm>
              <a:off x="1432" y="3474"/>
              <a:ext cx="1112" cy="32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pPr algn="ctr"/>
              <a:r>
                <a:rPr lang="en-CA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</a:t>
              </a:r>
            </a:p>
          </p:txBody>
        </p:sp>
        <p:sp>
          <p:nvSpPr>
            <p:cNvPr id="393329" name="Rectangle 113"/>
            <p:cNvSpPr>
              <a:spLocks noChangeArrowheads="1"/>
            </p:cNvSpPr>
            <p:nvPr/>
          </p:nvSpPr>
          <p:spPr bwMode="auto">
            <a:xfrm>
              <a:off x="1432" y="3148"/>
              <a:ext cx="1112" cy="32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pPr algn="ctr"/>
              <a:r>
                <a:rPr lang="en-CA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</a:t>
              </a:r>
            </a:p>
          </p:txBody>
        </p:sp>
        <p:sp>
          <p:nvSpPr>
            <p:cNvPr id="393330" name="Rectangle 114"/>
            <p:cNvSpPr>
              <a:spLocks noChangeArrowheads="1"/>
            </p:cNvSpPr>
            <p:nvPr/>
          </p:nvSpPr>
          <p:spPr bwMode="auto">
            <a:xfrm>
              <a:off x="1432" y="2822"/>
              <a:ext cx="1112" cy="32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pPr algn="ctr"/>
              <a:r>
                <a:rPr lang="en-CA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</a:t>
              </a:r>
            </a:p>
          </p:txBody>
        </p:sp>
        <p:sp>
          <p:nvSpPr>
            <p:cNvPr id="393331" name="Rectangle 115"/>
            <p:cNvSpPr>
              <a:spLocks noChangeArrowheads="1"/>
            </p:cNvSpPr>
            <p:nvPr/>
          </p:nvSpPr>
          <p:spPr bwMode="auto">
            <a:xfrm>
              <a:off x="1432" y="2496"/>
              <a:ext cx="1112" cy="32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pPr algn="ctr"/>
              <a:r>
                <a:rPr lang="en-CA">
                  <a:effectLst>
                    <a:outerShdw blurRad="38100" dist="38100" dir="2700000" algn="tl">
                      <a:srgbClr val="000000"/>
                    </a:outerShdw>
                  </a:effectLst>
                  <a:sym typeface="Symbol" pitchFamily="18" charset="2"/>
                </a:rPr>
                <a:t>1</a:t>
              </a:r>
            </a:p>
          </p:txBody>
        </p:sp>
        <p:sp>
          <p:nvSpPr>
            <p:cNvPr id="393333" name="Rectangle 117"/>
            <p:cNvSpPr>
              <a:spLocks noChangeArrowheads="1"/>
            </p:cNvSpPr>
            <p:nvPr/>
          </p:nvSpPr>
          <p:spPr bwMode="auto">
            <a:xfrm>
              <a:off x="1035" y="3474"/>
              <a:ext cx="397" cy="32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pPr algn="ctr"/>
              <a:r>
                <a:rPr lang="en-CA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</a:p>
          </p:txBody>
        </p:sp>
        <p:sp>
          <p:nvSpPr>
            <p:cNvPr id="393334" name="Rectangle 118"/>
            <p:cNvSpPr>
              <a:spLocks noChangeArrowheads="1"/>
            </p:cNvSpPr>
            <p:nvPr/>
          </p:nvSpPr>
          <p:spPr bwMode="auto">
            <a:xfrm>
              <a:off x="1035" y="3148"/>
              <a:ext cx="397" cy="32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pPr algn="ctr"/>
              <a:r>
                <a:rPr lang="en-CA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</a:t>
              </a:r>
            </a:p>
          </p:txBody>
        </p:sp>
        <p:sp>
          <p:nvSpPr>
            <p:cNvPr id="393335" name="Rectangle 119"/>
            <p:cNvSpPr>
              <a:spLocks noChangeArrowheads="1"/>
            </p:cNvSpPr>
            <p:nvPr/>
          </p:nvSpPr>
          <p:spPr bwMode="auto">
            <a:xfrm>
              <a:off x="1035" y="2822"/>
              <a:ext cx="397" cy="32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pPr algn="ctr"/>
              <a:r>
                <a:rPr lang="en-CA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</a:p>
          </p:txBody>
        </p:sp>
        <p:sp>
          <p:nvSpPr>
            <p:cNvPr id="393336" name="Rectangle 120"/>
            <p:cNvSpPr>
              <a:spLocks noChangeArrowheads="1"/>
            </p:cNvSpPr>
            <p:nvPr/>
          </p:nvSpPr>
          <p:spPr bwMode="auto">
            <a:xfrm>
              <a:off x="1035" y="2496"/>
              <a:ext cx="397" cy="32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pPr algn="ctr"/>
              <a:r>
                <a:rPr lang="en-CA">
                  <a:effectLst>
                    <a:outerShdw blurRad="38100" dist="38100" dir="2700000" algn="tl">
                      <a:srgbClr val="000000"/>
                    </a:outerShdw>
                  </a:effectLst>
                  <a:sym typeface="Symbol" pitchFamily="18" charset="2"/>
                </a:rPr>
                <a:t>0</a:t>
              </a:r>
            </a:p>
          </p:txBody>
        </p:sp>
        <p:sp>
          <p:nvSpPr>
            <p:cNvPr id="393337" name="Rectangle 121"/>
            <p:cNvSpPr>
              <a:spLocks noChangeArrowheads="1"/>
            </p:cNvSpPr>
            <p:nvPr/>
          </p:nvSpPr>
          <p:spPr bwMode="auto">
            <a:xfrm>
              <a:off x="637" y="3148"/>
              <a:ext cx="398" cy="32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pPr algn="ctr"/>
              <a:r>
                <a:rPr lang="en-CA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</a:p>
          </p:txBody>
        </p:sp>
        <p:sp>
          <p:nvSpPr>
            <p:cNvPr id="393338" name="Rectangle 122"/>
            <p:cNvSpPr>
              <a:spLocks noChangeArrowheads="1"/>
            </p:cNvSpPr>
            <p:nvPr/>
          </p:nvSpPr>
          <p:spPr bwMode="auto">
            <a:xfrm>
              <a:off x="240" y="3148"/>
              <a:ext cx="397" cy="32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pPr algn="ctr"/>
              <a:r>
                <a:rPr lang="en-CA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</a:p>
          </p:txBody>
        </p:sp>
        <p:sp>
          <p:nvSpPr>
            <p:cNvPr id="393339" name="Rectangle 123"/>
            <p:cNvSpPr>
              <a:spLocks noChangeArrowheads="1"/>
            </p:cNvSpPr>
            <p:nvPr/>
          </p:nvSpPr>
          <p:spPr bwMode="auto">
            <a:xfrm>
              <a:off x="637" y="3474"/>
              <a:ext cx="398" cy="32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pPr algn="ctr"/>
              <a:r>
                <a:rPr lang="en-CA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</a:p>
          </p:txBody>
        </p:sp>
        <p:sp>
          <p:nvSpPr>
            <p:cNvPr id="393340" name="Rectangle 124"/>
            <p:cNvSpPr>
              <a:spLocks noChangeArrowheads="1"/>
            </p:cNvSpPr>
            <p:nvPr/>
          </p:nvSpPr>
          <p:spPr bwMode="auto">
            <a:xfrm>
              <a:off x="240" y="3474"/>
              <a:ext cx="397" cy="32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pPr algn="ctr"/>
              <a:r>
                <a:rPr lang="en-CA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</a:p>
          </p:txBody>
        </p:sp>
        <p:sp>
          <p:nvSpPr>
            <p:cNvPr id="393343" name="Rectangle 127"/>
            <p:cNvSpPr>
              <a:spLocks noChangeArrowheads="1"/>
            </p:cNvSpPr>
            <p:nvPr/>
          </p:nvSpPr>
          <p:spPr bwMode="auto">
            <a:xfrm>
              <a:off x="637" y="2822"/>
              <a:ext cx="398" cy="32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pPr algn="ctr"/>
              <a:r>
                <a:rPr lang="en-CA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</a:t>
              </a:r>
            </a:p>
          </p:txBody>
        </p:sp>
        <p:sp>
          <p:nvSpPr>
            <p:cNvPr id="393344" name="Rectangle 128"/>
            <p:cNvSpPr>
              <a:spLocks noChangeArrowheads="1"/>
            </p:cNvSpPr>
            <p:nvPr/>
          </p:nvSpPr>
          <p:spPr bwMode="auto">
            <a:xfrm>
              <a:off x="240" y="2822"/>
              <a:ext cx="397" cy="32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pPr algn="ctr"/>
              <a:r>
                <a:rPr lang="en-CA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</a:p>
          </p:txBody>
        </p:sp>
        <p:sp>
          <p:nvSpPr>
            <p:cNvPr id="393345" name="Rectangle 129"/>
            <p:cNvSpPr>
              <a:spLocks noChangeArrowheads="1"/>
            </p:cNvSpPr>
            <p:nvPr/>
          </p:nvSpPr>
          <p:spPr bwMode="auto">
            <a:xfrm>
              <a:off x="637" y="2496"/>
              <a:ext cx="398" cy="32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</a:t>
              </a:r>
              <a:endParaRPr lang="en-CA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93346" name="Rectangle 130"/>
            <p:cNvSpPr>
              <a:spLocks noChangeArrowheads="1"/>
            </p:cNvSpPr>
            <p:nvPr/>
          </p:nvSpPr>
          <p:spPr bwMode="auto">
            <a:xfrm>
              <a:off x="240" y="2496"/>
              <a:ext cx="397" cy="32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  <a:endParaRPr lang="en-CA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93347" name="Line 131"/>
            <p:cNvSpPr>
              <a:spLocks noChangeShapeType="1"/>
            </p:cNvSpPr>
            <p:nvPr/>
          </p:nvSpPr>
          <p:spPr bwMode="auto">
            <a:xfrm>
              <a:off x="240" y="2822"/>
              <a:ext cx="230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endParaRPr lang="en-GB"/>
            </a:p>
          </p:txBody>
        </p:sp>
        <p:sp>
          <p:nvSpPr>
            <p:cNvPr id="393348" name="Line 132"/>
            <p:cNvSpPr>
              <a:spLocks noChangeShapeType="1"/>
            </p:cNvSpPr>
            <p:nvPr/>
          </p:nvSpPr>
          <p:spPr bwMode="auto">
            <a:xfrm>
              <a:off x="240" y="3148"/>
              <a:ext cx="230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endParaRPr lang="en-GB"/>
            </a:p>
          </p:txBody>
        </p:sp>
        <p:sp>
          <p:nvSpPr>
            <p:cNvPr id="393349" name="Line 133"/>
            <p:cNvSpPr>
              <a:spLocks noChangeShapeType="1"/>
            </p:cNvSpPr>
            <p:nvPr/>
          </p:nvSpPr>
          <p:spPr bwMode="auto">
            <a:xfrm>
              <a:off x="637" y="2496"/>
              <a:ext cx="0" cy="1304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endParaRPr lang="en-GB"/>
            </a:p>
          </p:txBody>
        </p:sp>
        <p:sp>
          <p:nvSpPr>
            <p:cNvPr id="393350" name="Line 134"/>
            <p:cNvSpPr>
              <a:spLocks noChangeShapeType="1"/>
            </p:cNvSpPr>
            <p:nvPr/>
          </p:nvSpPr>
          <p:spPr bwMode="auto">
            <a:xfrm>
              <a:off x="1035" y="2496"/>
              <a:ext cx="0" cy="1304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endParaRPr lang="en-GB"/>
            </a:p>
          </p:txBody>
        </p:sp>
        <p:sp>
          <p:nvSpPr>
            <p:cNvPr id="393351" name="Line 135"/>
            <p:cNvSpPr>
              <a:spLocks noChangeShapeType="1"/>
            </p:cNvSpPr>
            <p:nvPr/>
          </p:nvSpPr>
          <p:spPr bwMode="auto">
            <a:xfrm>
              <a:off x="240" y="2496"/>
              <a:ext cx="230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endParaRPr lang="en-GB"/>
            </a:p>
          </p:txBody>
        </p:sp>
        <p:sp>
          <p:nvSpPr>
            <p:cNvPr id="393352" name="Line 136"/>
            <p:cNvSpPr>
              <a:spLocks noChangeShapeType="1"/>
            </p:cNvSpPr>
            <p:nvPr/>
          </p:nvSpPr>
          <p:spPr bwMode="auto">
            <a:xfrm>
              <a:off x="240" y="2496"/>
              <a:ext cx="0" cy="1304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endParaRPr lang="en-GB"/>
            </a:p>
          </p:txBody>
        </p:sp>
        <p:sp>
          <p:nvSpPr>
            <p:cNvPr id="393353" name="Line 137"/>
            <p:cNvSpPr>
              <a:spLocks noChangeShapeType="1"/>
            </p:cNvSpPr>
            <p:nvPr/>
          </p:nvSpPr>
          <p:spPr bwMode="auto">
            <a:xfrm>
              <a:off x="2544" y="2496"/>
              <a:ext cx="0" cy="1304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endParaRPr lang="en-GB"/>
            </a:p>
          </p:txBody>
        </p:sp>
        <p:sp>
          <p:nvSpPr>
            <p:cNvPr id="393354" name="Line 138"/>
            <p:cNvSpPr>
              <a:spLocks noChangeShapeType="1"/>
            </p:cNvSpPr>
            <p:nvPr/>
          </p:nvSpPr>
          <p:spPr bwMode="auto">
            <a:xfrm>
              <a:off x="240" y="3800"/>
              <a:ext cx="230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endParaRPr lang="en-GB"/>
            </a:p>
          </p:txBody>
        </p:sp>
        <p:sp>
          <p:nvSpPr>
            <p:cNvPr id="393356" name="Line 140"/>
            <p:cNvSpPr>
              <a:spLocks noChangeShapeType="1"/>
            </p:cNvSpPr>
            <p:nvPr/>
          </p:nvSpPr>
          <p:spPr bwMode="auto">
            <a:xfrm>
              <a:off x="240" y="3474"/>
              <a:ext cx="230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93357" name="Line 141"/>
            <p:cNvSpPr>
              <a:spLocks noChangeShapeType="1"/>
            </p:cNvSpPr>
            <p:nvPr/>
          </p:nvSpPr>
          <p:spPr bwMode="auto">
            <a:xfrm>
              <a:off x="1432" y="2496"/>
              <a:ext cx="0" cy="1304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393360" name="Rectangle 144"/>
          <p:cNvSpPr>
            <a:spLocks noChangeArrowheads="1"/>
          </p:cNvSpPr>
          <p:nvPr/>
        </p:nvSpPr>
        <p:spPr bwMode="auto">
          <a:xfrm>
            <a:off x="5257800" y="2590800"/>
            <a:ext cx="373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Aft>
                <a:spcPct val="20000"/>
              </a:spcAft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Possible solution II:</a:t>
            </a:r>
          </a:p>
          <a:p>
            <a:pPr>
              <a:spcAft>
                <a:spcPct val="20000"/>
              </a:spcAft>
            </a:pPr>
            <a:r>
              <a:rPr lang="en-US" dirty="0">
                <a:sym typeface="Symbol" pitchFamily="18" charset="2"/>
              </a:rPr>
              <a:t>F(x, y, z) = (-(</a:t>
            </a:r>
            <a:r>
              <a:rPr lang="en-US" dirty="0" err="1">
                <a:sym typeface="Symbol" pitchFamily="18" charset="2"/>
              </a:rPr>
              <a:t>xz</a:t>
            </a:r>
            <a:r>
              <a:rPr lang="en-US" dirty="0">
                <a:sym typeface="Symbol" pitchFamily="18" charset="2"/>
              </a:rPr>
              <a:t>))(-y)</a:t>
            </a:r>
          </a:p>
        </p:txBody>
      </p:sp>
      <p:graphicFrame>
        <p:nvGraphicFramePr>
          <p:cNvPr id="67" name="Object 66"/>
          <p:cNvGraphicFramePr>
            <a:graphicFrameLocks noChangeAspect="1"/>
          </p:cNvGraphicFramePr>
          <p:nvPr/>
        </p:nvGraphicFramePr>
        <p:xfrm>
          <a:off x="4267200" y="1524000"/>
          <a:ext cx="4573121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0" name="Equation" r:id="rId3" imgW="2019240" imgH="215640" progId="Equation.3">
                  <p:embed/>
                </p:oleObj>
              </mc:Choice>
              <mc:Fallback>
                <p:oleObj name="Equation" r:id="rId3" imgW="20192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524000"/>
                        <a:ext cx="4573121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" name="Group 70"/>
          <p:cNvGrpSpPr/>
          <p:nvPr/>
        </p:nvGrpSpPr>
        <p:grpSpPr>
          <a:xfrm>
            <a:off x="304800" y="1905000"/>
            <a:ext cx="3733800" cy="2590800"/>
            <a:chOff x="304800" y="1905000"/>
            <a:chExt cx="3733800" cy="2590800"/>
          </a:xfrm>
        </p:grpSpPr>
        <p:sp>
          <p:nvSpPr>
            <p:cNvPr id="68" name="Oval 67"/>
            <p:cNvSpPr/>
            <p:nvPr/>
          </p:nvSpPr>
          <p:spPr>
            <a:xfrm>
              <a:off x="304800" y="1905000"/>
              <a:ext cx="3581400" cy="533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/>
            <p:cNvSpPr/>
            <p:nvPr/>
          </p:nvSpPr>
          <p:spPr>
            <a:xfrm>
              <a:off x="304800" y="2438400"/>
              <a:ext cx="3581400" cy="533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/>
            <p:cNvSpPr/>
            <p:nvPr/>
          </p:nvSpPr>
          <p:spPr>
            <a:xfrm>
              <a:off x="457200" y="3962400"/>
              <a:ext cx="3581400" cy="533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2285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9D236-CD1B-47DD-85F0-AD8286FA73AE}" type="slidenum">
              <a:rPr lang="en-CA"/>
              <a:pPr/>
              <a:t>31</a:t>
            </a:fld>
            <a:endParaRPr lang="en-CA"/>
          </a:p>
        </p:txBody>
      </p:sp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990600"/>
          </a:xfrm>
        </p:spPr>
        <p:txBody>
          <a:bodyPr/>
          <a:lstStyle/>
          <a:p>
            <a:r>
              <a:rPr lang="en-US" sz="3600"/>
              <a:t>Definition of a Boolean Algebra</a:t>
            </a:r>
            <a:endParaRPr lang="en-CA" sz="3600"/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86800" cy="5181600"/>
          </a:xfrm>
        </p:spPr>
        <p:txBody>
          <a:bodyPr/>
          <a:lstStyle/>
          <a:p>
            <a:pPr marL="360363" indent="-360363" algn="just">
              <a:lnSpc>
                <a:spcPct val="90000"/>
              </a:lnSpc>
              <a:spcAft>
                <a:spcPct val="20000"/>
              </a:spcAft>
            </a:pPr>
            <a:r>
              <a:rPr lang="en-US" sz="2800" b="1" dirty="0">
                <a:solidFill>
                  <a:srgbClr val="FF0000"/>
                </a:solidFill>
                <a:sym typeface="Symbol" pitchFamily="18" charset="2"/>
              </a:rPr>
              <a:t>Definition:</a:t>
            </a:r>
            <a:r>
              <a:rPr lang="en-US" sz="2800" dirty="0">
                <a:sym typeface="Symbol" pitchFamily="18" charset="2"/>
              </a:rPr>
              <a:t> A Boolean algebra </a:t>
            </a:r>
            <a:r>
              <a:rPr lang="en-US" sz="2800" dirty="0" smtClean="0">
                <a:sym typeface="Symbol" pitchFamily="18" charset="2"/>
              </a:rPr>
              <a:t>is a set B with two </a:t>
            </a:r>
            <a:r>
              <a:rPr lang="en-US" sz="2800" dirty="0">
                <a:sym typeface="Symbol" pitchFamily="18" charset="2"/>
              </a:rPr>
              <a:t>binary operations </a:t>
            </a:r>
            <a:r>
              <a:rPr lang="en-US" sz="2800" dirty="0" smtClean="0">
                <a:sym typeface="Symbol" pitchFamily="18" charset="2"/>
              </a:rPr>
              <a:t>+ </a:t>
            </a:r>
            <a:r>
              <a:rPr lang="en-US" sz="2800" dirty="0">
                <a:sym typeface="Symbol" pitchFamily="18" charset="2"/>
              </a:rPr>
              <a:t>and </a:t>
            </a:r>
            <a:r>
              <a:rPr lang="en-US" sz="2800" dirty="0" smtClean="0">
                <a:sym typeface="Symbol" pitchFamily="18" charset="2"/>
              </a:rPr>
              <a:t>., </a:t>
            </a:r>
            <a:r>
              <a:rPr lang="en-US" sz="2800" dirty="0">
                <a:sym typeface="Symbol" pitchFamily="18" charset="2"/>
              </a:rPr>
              <a:t>elements 0 and 1, and a unary operation – such that the following properties hold for all x, y, and z in B:</a:t>
            </a:r>
          </a:p>
          <a:p>
            <a:pPr marL="0" indent="0">
              <a:lnSpc>
                <a:spcPct val="90000"/>
              </a:lnSpc>
              <a:spcAft>
                <a:spcPct val="20000"/>
              </a:spcAft>
              <a:buNone/>
            </a:pPr>
            <a:r>
              <a:rPr lang="en-US" sz="2800" dirty="0">
                <a:sym typeface="Symbol" pitchFamily="18" charset="2"/>
              </a:rPr>
              <a:t>x </a:t>
            </a:r>
            <a:r>
              <a:rPr lang="en-US" sz="2800" dirty="0" smtClean="0">
                <a:sym typeface="Symbol" pitchFamily="18" charset="2"/>
              </a:rPr>
              <a:t>+ </a:t>
            </a:r>
            <a:r>
              <a:rPr lang="en-US" sz="2800" dirty="0">
                <a:sym typeface="Symbol" pitchFamily="18" charset="2"/>
              </a:rPr>
              <a:t>0 = x   and   x </a:t>
            </a:r>
            <a:r>
              <a:rPr lang="en-US" sz="2800" dirty="0" smtClean="0">
                <a:sym typeface="Symbol" pitchFamily="18" charset="2"/>
              </a:rPr>
              <a:t>. </a:t>
            </a:r>
            <a:r>
              <a:rPr lang="en-US" sz="2800" dirty="0">
                <a:sym typeface="Symbol" pitchFamily="18" charset="2"/>
              </a:rPr>
              <a:t>1 = x            </a:t>
            </a:r>
            <a:r>
              <a:rPr lang="en-US" sz="2800" dirty="0">
                <a:solidFill>
                  <a:srgbClr val="66FF33"/>
                </a:solidFill>
                <a:sym typeface="Symbol" pitchFamily="18" charset="2"/>
              </a:rPr>
              <a:t>(identity laws)</a:t>
            </a:r>
          </a:p>
          <a:p>
            <a:pPr marL="0" indent="0">
              <a:lnSpc>
                <a:spcPct val="90000"/>
              </a:lnSpc>
              <a:spcAft>
                <a:spcPct val="20000"/>
              </a:spcAft>
              <a:buNone/>
            </a:pPr>
            <a:r>
              <a:rPr lang="en-US" sz="2800" dirty="0">
                <a:sym typeface="Symbol" pitchFamily="18" charset="2"/>
              </a:rPr>
              <a:t>x </a:t>
            </a:r>
            <a:r>
              <a:rPr lang="en-US" sz="2800" dirty="0" smtClean="0">
                <a:sym typeface="Symbol" pitchFamily="18" charset="2"/>
              </a:rPr>
              <a:t>+ x’ </a:t>
            </a:r>
            <a:r>
              <a:rPr lang="en-US" sz="2800" dirty="0">
                <a:sym typeface="Symbol" pitchFamily="18" charset="2"/>
              </a:rPr>
              <a:t>= 1   and   x </a:t>
            </a:r>
            <a:r>
              <a:rPr lang="en-US" sz="2800" dirty="0" smtClean="0">
                <a:sym typeface="Symbol" pitchFamily="18" charset="2"/>
              </a:rPr>
              <a:t>. x’ </a:t>
            </a:r>
            <a:r>
              <a:rPr lang="en-US" sz="2800" dirty="0">
                <a:sym typeface="Symbol" pitchFamily="18" charset="2"/>
              </a:rPr>
              <a:t>= 0    </a:t>
            </a:r>
            <a:r>
              <a:rPr lang="en-US" sz="2800" dirty="0">
                <a:solidFill>
                  <a:srgbClr val="66FF33"/>
                </a:solidFill>
                <a:sym typeface="Symbol" pitchFamily="18" charset="2"/>
              </a:rPr>
              <a:t>(domination laws)</a:t>
            </a:r>
          </a:p>
          <a:p>
            <a:pPr marL="0" indent="0">
              <a:lnSpc>
                <a:spcPct val="90000"/>
              </a:lnSpc>
              <a:spcAft>
                <a:spcPct val="20000"/>
              </a:spcAft>
              <a:buNone/>
            </a:pPr>
            <a:r>
              <a:rPr lang="en-US" sz="2800" dirty="0">
                <a:sym typeface="Symbol" pitchFamily="18" charset="2"/>
              </a:rPr>
              <a:t>(x </a:t>
            </a:r>
            <a:r>
              <a:rPr lang="en-US" sz="2800" dirty="0" smtClean="0">
                <a:sym typeface="Symbol" pitchFamily="18" charset="2"/>
              </a:rPr>
              <a:t>+ </a:t>
            </a:r>
            <a:r>
              <a:rPr lang="en-US" sz="2800" dirty="0">
                <a:sym typeface="Symbol" pitchFamily="18" charset="2"/>
              </a:rPr>
              <a:t>y) </a:t>
            </a:r>
            <a:r>
              <a:rPr lang="en-US" sz="2800" dirty="0" smtClean="0">
                <a:sym typeface="Symbol" pitchFamily="18" charset="2"/>
              </a:rPr>
              <a:t>+ </a:t>
            </a:r>
            <a:r>
              <a:rPr lang="en-US" sz="2800" dirty="0">
                <a:sym typeface="Symbol" pitchFamily="18" charset="2"/>
              </a:rPr>
              <a:t>z = x </a:t>
            </a:r>
            <a:r>
              <a:rPr lang="en-US" sz="2800" dirty="0" smtClean="0">
                <a:sym typeface="Symbol" pitchFamily="18" charset="2"/>
              </a:rPr>
              <a:t>+ </a:t>
            </a:r>
            <a:r>
              <a:rPr lang="en-US" sz="2800" dirty="0">
                <a:sym typeface="Symbol" pitchFamily="18" charset="2"/>
              </a:rPr>
              <a:t>(y </a:t>
            </a:r>
            <a:r>
              <a:rPr lang="en-US" sz="2800" dirty="0" smtClean="0">
                <a:sym typeface="Symbol" pitchFamily="18" charset="2"/>
              </a:rPr>
              <a:t>+ </a:t>
            </a:r>
            <a:r>
              <a:rPr lang="en-US" sz="2800" dirty="0">
                <a:sym typeface="Symbol" pitchFamily="18" charset="2"/>
              </a:rPr>
              <a:t>z)   and   </a:t>
            </a:r>
            <a:br>
              <a:rPr lang="en-US" sz="2800" dirty="0">
                <a:sym typeface="Symbol" pitchFamily="18" charset="2"/>
              </a:rPr>
            </a:br>
            <a:r>
              <a:rPr lang="en-US" sz="2800" dirty="0">
                <a:sym typeface="Symbol" pitchFamily="18" charset="2"/>
              </a:rPr>
              <a:t>(x </a:t>
            </a:r>
            <a:r>
              <a:rPr lang="en-US" sz="2800" dirty="0" smtClean="0">
                <a:sym typeface="Symbol" pitchFamily="18" charset="2"/>
              </a:rPr>
              <a:t>. </a:t>
            </a:r>
            <a:r>
              <a:rPr lang="en-US" sz="2800" dirty="0">
                <a:sym typeface="Symbol" pitchFamily="18" charset="2"/>
              </a:rPr>
              <a:t>y) </a:t>
            </a:r>
            <a:r>
              <a:rPr lang="en-US" sz="2800" dirty="0" smtClean="0">
                <a:sym typeface="Symbol" pitchFamily="18" charset="2"/>
              </a:rPr>
              <a:t>. </a:t>
            </a:r>
            <a:r>
              <a:rPr lang="en-US" sz="2800" dirty="0">
                <a:sym typeface="Symbol" pitchFamily="18" charset="2"/>
              </a:rPr>
              <a:t>z = x </a:t>
            </a:r>
            <a:r>
              <a:rPr lang="en-US" sz="2800" dirty="0" smtClean="0">
                <a:sym typeface="Symbol" pitchFamily="18" charset="2"/>
              </a:rPr>
              <a:t>. </a:t>
            </a:r>
            <a:r>
              <a:rPr lang="en-US" sz="2800" dirty="0">
                <a:sym typeface="Symbol" pitchFamily="18" charset="2"/>
              </a:rPr>
              <a:t>(y </a:t>
            </a:r>
            <a:r>
              <a:rPr lang="en-US" sz="2800" dirty="0" smtClean="0">
                <a:sym typeface="Symbol" pitchFamily="18" charset="2"/>
              </a:rPr>
              <a:t>. </a:t>
            </a:r>
            <a:r>
              <a:rPr lang="en-US" sz="2800" dirty="0">
                <a:sym typeface="Symbol" pitchFamily="18" charset="2"/>
              </a:rPr>
              <a:t>z)   and      </a:t>
            </a:r>
            <a:r>
              <a:rPr lang="en-US" sz="2800" dirty="0">
                <a:solidFill>
                  <a:srgbClr val="66FF33"/>
                </a:solidFill>
                <a:sym typeface="Symbol" pitchFamily="18" charset="2"/>
              </a:rPr>
              <a:t>(associative laws)</a:t>
            </a:r>
          </a:p>
          <a:p>
            <a:pPr marL="0" indent="0">
              <a:lnSpc>
                <a:spcPct val="90000"/>
              </a:lnSpc>
              <a:spcAft>
                <a:spcPct val="20000"/>
              </a:spcAft>
              <a:buNone/>
            </a:pPr>
            <a:r>
              <a:rPr lang="en-US" sz="2800" dirty="0">
                <a:sym typeface="Symbol" pitchFamily="18" charset="2"/>
              </a:rPr>
              <a:t>x </a:t>
            </a:r>
            <a:r>
              <a:rPr lang="en-US" sz="2800" dirty="0" smtClean="0">
                <a:sym typeface="Symbol" pitchFamily="18" charset="2"/>
              </a:rPr>
              <a:t>+ </a:t>
            </a:r>
            <a:r>
              <a:rPr lang="en-US" sz="2800" dirty="0">
                <a:sym typeface="Symbol" pitchFamily="18" charset="2"/>
              </a:rPr>
              <a:t>y = y </a:t>
            </a:r>
            <a:r>
              <a:rPr lang="en-US" sz="2800" dirty="0" smtClean="0">
                <a:sym typeface="Symbol" pitchFamily="18" charset="2"/>
              </a:rPr>
              <a:t>+ </a:t>
            </a:r>
            <a:r>
              <a:rPr lang="en-US" sz="2800" dirty="0">
                <a:sym typeface="Symbol" pitchFamily="18" charset="2"/>
              </a:rPr>
              <a:t>x   and x </a:t>
            </a:r>
            <a:r>
              <a:rPr lang="en-US" sz="2800" dirty="0" smtClean="0">
                <a:sym typeface="Symbol" pitchFamily="18" charset="2"/>
              </a:rPr>
              <a:t>. </a:t>
            </a:r>
            <a:r>
              <a:rPr lang="en-US" sz="2800" dirty="0">
                <a:sym typeface="Symbol" pitchFamily="18" charset="2"/>
              </a:rPr>
              <a:t>y = y </a:t>
            </a:r>
            <a:r>
              <a:rPr lang="en-US" sz="2800" dirty="0" smtClean="0">
                <a:sym typeface="Symbol" pitchFamily="18" charset="2"/>
              </a:rPr>
              <a:t>. </a:t>
            </a:r>
            <a:r>
              <a:rPr lang="en-US" sz="2800" dirty="0">
                <a:sym typeface="Symbol" pitchFamily="18" charset="2"/>
              </a:rPr>
              <a:t>x  </a:t>
            </a:r>
            <a:r>
              <a:rPr lang="en-US" sz="2800" dirty="0">
                <a:solidFill>
                  <a:srgbClr val="66FF33"/>
                </a:solidFill>
                <a:sym typeface="Symbol" pitchFamily="18" charset="2"/>
              </a:rPr>
              <a:t>(commutative laws)</a:t>
            </a:r>
          </a:p>
          <a:p>
            <a:pPr marL="0" indent="0">
              <a:lnSpc>
                <a:spcPct val="90000"/>
              </a:lnSpc>
              <a:spcAft>
                <a:spcPct val="20000"/>
              </a:spcAft>
              <a:buNone/>
            </a:pPr>
            <a:r>
              <a:rPr lang="en-US" sz="2800" dirty="0">
                <a:sym typeface="Symbol" pitchFamily="18" charset="2"/>
              </a:rPr>
              <a:t>x </a:t>
            </a:r>
            <a:r>
              <a:rPr lang="en-US" sz="2800" dirty="0" smtClean="0">
                <a:sym typeface="Symbol" pitchFamily="18" charset="2"/>
              </a:rPr>
              <a:t>+ </a:t>
            </a:r>
            <a:r>
              <a:rPr lang="en-US" sz="2800" dirty="0">
                <a:sym typeface="Symbol" pitchFamily="18" charset="2"/>
              </a:rPr>
              <a:t>(y </a:t>
            </a:r>
            <a:r>
              <a:rPr lang="en-US" sz="2800" dirty="0" smtClean="0">
                <a:sym typeface="Symbol" pitchFamily="18" charset="2"/>
              </a:rPr>
              <a:t>. </a:t>
            </a:r>
            <a:r>
              <a:rPr lang="en-US" sz="2800" dirty="0">
                <a:sym typeface="Symbol" pitchFamily="18" charset="2"/>
              </a:rPr>
              <a:t>z) = (x </a:t>
            </a:r>
            <a:r>
              <a:rPr lang="en-US" sz="2800" dirty="0" smtClean="0">
                <a:sym typeface="Symbol" pitchFamily="18" charset="2"/>
              </a:rPr>
              <a:t>+ </a:t>
            </a:r>
            <a:r>
              <a:rPr lang="en-US" sz="2800" dirty="0">
                <a:sym typeface="Symbol" pitchFamily="18" charset="2"/>
              </a:rPr>
              <a:t>y) </a:t>
            </a:r>
            <a:r>
              <a:rPr lang="en-US" sz="2800" dirty="0" smtClean="0">
                <a:sym typeface="Symbol" pitchFamily="18" charset="2"/>
              </a:rPr>
              <a:t>. </a:t>
            </a:r>
            <a:r>
              <a:rPr lang="en-US" sz="2800" dirty="0">
                <a:sym typeface="Symbol" pitchFamily="18" charset="2"/>
              </a:rPr>
              <a:t>(x </a:t>
            </a:r>
            <a:r>
              <a:rPr lang="en-US" sz="2800" dirty="0" smtClean="0">
                <a:sym typeface="Symbol" pitchFamily="18" charset="2"/>
              </a:rPr>
              <a:t>+ </a:t>
            </a:r>
            <a:r>
              <a:rPr lang="en-US" sz="2800" dirty="0">
                <a:sym typeface="Symbol" pitchFamily="18" charset="2"/>
              </a:rPr>
              <a:t>z) and</a:t>
            </a:r>
            <a:br>
              <a:rPr lang="en-US" sz="2800" dirty="0">
                <a:sym typeface="Symbol" pitchFamily="18" charset="2"/>
              </a:rPr>
            </a:br>
            <a:r>
              <a:rPr lang="en-US" sz="2800" dirty="0">
                <a:sym typeface="Symbol" pitchFamily="18" charset="2"/>
              </a:rPr>
              <a:t>x </a:t>
            </a:r>
            <a:r>
              <a:rPr lang="en-US" sz="2800" dirty="0" smtClean="0">
                <a:sym typeface="Symbol" pitchFamily="18" charset="2"/>
              </a:rPr>
              <a:t>. </a:t>
            </a:r>
            <a:r>
              <a:rPr lang="en-US" sz="2800" dirty="0">
                <a:sym typeface="Symbol" pitchFamily="18" charset="2"/>
              </a:rPr>
              <a:t>(y </a:t>
            </a:r>
            <a:r>
              <a:rPr lang="en-US" sz="2800" dirty="0" smtClean="0">
                <a:sym typeface="Symbol" pitchFamily="18" charset="2"/>
              </a:rPr>
              <a:t>+ </a:t>
            </a:r>
            <a:r>
              <a:rPr lang="en-US" sz="2800" dirty="0">
                <a:sym typeface="Symbol" pitchFamily="18" charset="2"/>
              </a:rPr>
              <a:t>z) = (x </a:t>
            </a:r>
            <a:r>
              <a:rPr lang="en-US" sz="2800" dirty="0" smtClean="0">
                <a:sym typeface="Symbol" pitchFamily="18" charset="2"/>
              </a:rPr>
              <a:t>. </a:t>
            </a:r>
            <a:r>
              <a:rPr lang="en-US" sz="2800" dirty="0">
                <a:sym typeface="Symbol" pitchFamily="18" charset="2"/>
              </a:rPr>
              <a:t>y) </a:t>
            </a:r>
            <a:r>
              <a:rPr lang="en-US" sz="2800" dirty="0" smtClean="0">
                <a:sym typeface="Symbol" pitchFamily="18" charset="2"/>
              </a:rPr>
              <a:t>+ </a:t>
            </a:r>
            <a:r>
              <a:rPr lang="en-US" sz="2800" dirty="0">
                <a:sym typeface="Symbol" pitchFamily="18" charset="2"/>
              </a:rPr>
              <a:t>(x </a:t>
            </a:r>
            <a:r>
              <a:rPr lang="en-US" sz="2800" dirty="0" smtClean="0">
                <a:sym typeface="Symbol" pitchFamily="18" charset="2"/>
              </a:rPr>
              <a:t>. </a:t>
            </a:r>
            <a:r>
              <a:rPr lang="en-US" sz="2800" dirty="0">
                <a:sym typeface="Symbol" pitchFamily="18" charset="2"/>
              </a:rPr>
              <a:t>z)      </a:t>
            </a:r>
            <a:r>
              <a:rPr lang="en-US" sz="2800" dirty="0">
                <a:solidFill>
                  <a:srgbClr val="66FF33"/>
                </a:solidFill>
                <a:sym typeface="Symbol" pitchFamily="18" charset="2"/>
              </a:rPr>
              <a:t>(distributive laws)</a:t>
            </a:r>
          </a:p>
        </p:txBody>
      </p:sp>
    </p:spTree>
    <p:extLst>
      <p:ext uri="{BB962C8B-B14F-4D97-AF65-F5344CB8AC3E}">
        <p14:creationId xmlns:p14="http://schemas.microsoft.com/office/powerpoint/2010/main" val="13328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Order of precedence of Boolean operators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order of operations is: AND, NOT, OR, </a:t>
            </a:r>
            <a:r>
              <a:rPr lang="en-US" dirty="0" err="1"/>
              <a:t>XOR</a:t>
            </a:r>
            <a:r>
              <a:rPr lang="en-US" dirty="0"/>
              <a:t> </a:t>
            </a:r>
          </a:p>
          <a:p>
            <a:pPr algn="just"/>
            <a:r>
              <a:rPr lang="en-US" dirty="0"/>
              <a:t>Parentheses are used to override priority. </a:t>
            </a:r>
            <a:endParaRPr lang="en-US" dirty="0" smtClean="0"/>
          </a:p>
          <a:p>
            <a:pPr algn="just"/>
            <a:endParaRPr lang="en-US" dirty="0"/>
          </a:p>
          <a:p>
            <a:r>
              <a:rPr lang="en-US" dirty="0"/>
              <a:t>Expressions in parentheses are processed first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Parentheses </a:t>
            </a:r>
            <a:r>
              <a:rPr lang="en-US" dirty="0"/>
              <a:t>are used to organize the sequence and groups of concepts.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225550" y="2782888"/>
          <a:ext cx="6338888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4" name="Equation" r:id="rId3" imgW="2133360" imgH="241200" progId="Equation.3">
                  <p:embed/>
                </p:oleObj>
              </mc:Choice>
              <mc:Fallback>
                <p:oleObj name="Equation" r:id="rId3" imgW="21333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5550" y="2782888"/>
                        <a:ext cx="6338888" cy="715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439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do we use gates to add two binary numbers?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Binary numbers are either 1 or </a:t>
            </a:r>
            <a:r>
              <a:rPr lang="en-US" sz="2000" dirty="0" smtClean="0"/>
              <a:t>0.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Have two outputs.  </a:t>
            </a:r>
          </a:p>
          <a:p>
            <a:r>
              <a:rPr lang="en-US" sz="2000" dirty="0"/>
              <a:t>Need a gate to produce each output.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26857" name="Group 233"/>
          <p:cNvGraphicFramePr>
            <a:graphicFrameLocks noGrp="1"/>
          </p:cNvGraphicFramePr>
          <p:nvPr/>
        </p:nvGraphicFramePr>
        <p:xfrm>
          <a:off x="1447800" y="2057400"/>
          <a:ext cx="3810000" cy="914400"/>
        </p:xfrm>
        <a:graphic>
          <a:graphicData uri="http://schemas.openxmlformats.org/drawingml/2006/table">
            <a:tbl>
              <a:tblPr/>
              <a:tblGrid>
                <a:gridCol w="952501"/>
                <a:gridCol w="952499"/>
                <a:gridCol w="952501"/>
                <a:gridCol w="952499"/>
              </a:tblGrid>
              <a:tr h="228600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+ 0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+ 1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+ 0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+ 1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00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01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01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860" name="Group 236"/>
          <p:cNvGraphicFramePr>
            <a:graphicFrameLocks noGrp="1"/>
          </p:cNvGraphicFramePr>
          <p:nvPr/>
        </p:nvGraphicFramePr>
        <p:xfrm>
          <a:off x="4876800" y="4419600"/>
          <a:ext cx="2057400" cy="1525588"/>
        </p:xfrm>
        <a:graphic>
          <a:graphicData uri="http://schemas.openxmlformats.org/drawingml/2006/table">
            <a:tbl>
              <a:tblPr/>
              <a:tblGrid>
                <a:gridCol w="515938"/>
                <a:gridCol w="512762"/>
                <a:gridCol w="515938"/>
                <a:gridCol w="512762"/>
              </a:tblGrid>
              <a:tr h="2286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Q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 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 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 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 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 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 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 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 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 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6861" name="Picture 2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4267200"/>
            <a:ext cx="2428875" cy="247650"/>
          </a:xfrm>
          <a:prstGeom prst="rect">
            <a:avLst/>
          </a:prstGeom>
          <a:noFill/>
        </p:spPr>
      </p:pic>
      <p:pic>
        <p:nvPicPr>
          <p:cNvPr id="26862" name="Picture 2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4572000"/>
            <a:ext cx="2390775" cy="1581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064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 I add larger numbers?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/>
              <a:t>You can write any number in binary.</a:t>
            </a:r>
          </a:p>
        </p:txBody>
      </p:sp>
      <p:pic>
        <p:nvPicPr>
          <p:cNvPr id="59399" name="Picture 7" descr="place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133600"/>
            <a:ext cx="2695575" cy="4393669"/>
          </a:xfrm>
          <a:prstGeom prst="rect">
            <a:avLst/>
          </a:prstGeom>
          <a:noFill/>
        </p:spPr>
      </p:pic>
      <p:pic>
        <p:nvPicPr>
          <p:cNvPr id="5940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311247"/>
            <a:ext cx="2714625" cy="44705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147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 binary numbers.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686800" cy="4525963"/>
          </a:xfrm>
        </p:spPr>
        <p:txBody>
          <a:bodyPr/>
          <a:lstStyle/>
          <a:p>
            <a:r>
              <a:rPr lang="en-US" dirty="0"/>
              <a:t>Adding larger number just adds more columns.</a:t>
            </a:r>
          </a:p>
        </p:txBody>
      </p:sp>
      <p:pic>
        <p:nvPicPr>
          <p:cNvPr id="60423" name="Picture 7" descr="aerovox-fig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057400"/>
            <a:ext cx="3673098" cy="2057400"/>
          </a:xfrm>
          <a:prstGeom prst="rect">
            <a:avLst/>
          </a:prstGeom>
          <a:noFill/>
        </p:spPr>
      </p:pic>
      <p:pic>
        <p:nvPicPr>
          <p:cNvPr id="6042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399" y="4362449"/>
            <a:ext cx="1374126" cy="1535788"/>
          </a:xfrm>
          <a:prstGeom prst="rect">
            <a:avLst/>
          </a:prstGeom>
          <a:noFill/>
        </p:spPr>
      </p:pic>
      <p:pic>
        <p:nvPicPr>
          <p:cNvPr id="60428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4362450"/>
            <a:ext cx="1585044" cy="16570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42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Subtraction</a:t>
            </a:r>
            <a:endParaRPr lang="en-US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6868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2400" dirty="0" smtClean="0"/>
              <a:t>Work the columns right to left subtracting in each column. If you must subtract a one from a zero, you need to “borrow” from the left, just as in decimal subtraction.</a:t>
            </a:r>
            <a:endParaRPr lang="en-US" sz="2400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 l="5625" t="46000" r="66875" b="35000"/>
          <a:stretch>
            <a:fillRect/>
          </a:stretch>
        </p:blipFill>
        <p:spPr bwMode="auto">
          <a:xfrm>
            <a:off x="609600" y="2895600"/>
            <a:ext cx="3352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 l="37500" t="47000" r="35625" b="32000"/>
          <a:stretch>
            <a:fillRect/>
          </a:stretch>
        </p:blipFill>
        <p:spPr bwMode="auto">
          <a:xfrm>
            <a:off x="4876800" y="2895600"/>
            <a:ext cx="3276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62000" y="48768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Subtract </a:t>
            </a:r>
          </a:p>
          <a:p>
            <a:endParaRPr lang="en-GB" dirty="0" smtClean="0"/>
          </a:p>
          <a:p>
            <a:r>
              <a:rPr lang="en-GB" dirty="0" smtClean="0"/>
              <a:t>11 from 9</a:t>
            </a:r>
          </a:p>
          <a:p>
            <a:r>
              <a:rPr lang="en-GB" dirty="0" smtClean="0"/>
              <a:t>7 from 10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504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Binary Multiplication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8600" y="838200"/>
            <a:ext cx="89154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As an example of binary multiplication we have 101 times 11,</a:t>
            </a:r>
          </a:p>
          <a:p>
            <a:r>
              <a:rPr lang="en-GB" dirty="0" smtClean="0"/>
              <a:t> </a:t>
            </a:r>
          </a:p>
          <a:p>
            <a:r>
              <a:rPr lang="en-GB" dirty="0" smtClean="0"/>
              <a:t> 101</a:t>
            </a:r>
            <a:br>
              <a:rPr lang="en-GB" dirty="0" smtClean="0"/>
            </a:br>
            <a:r>
              <a:rPr lang="en-GB" dirty="0" smtClean="0"/>
              <a:t>  </a:t>
            </a:r>
            <a:r>
              <a:rPr lang="en-GB" u="sng" dirty="0" err="1" smtClean="0"/>
              <a:t>x11</a:t>
            </a:r>
            <a:endParaRPr lang="en-GB" u="sng" dirty="0" smtClean="0"/>
          </a:p>
          <a:p>
            <a:endParaRPr lang="en-GB" dirty="0" smtClean="0"/>
          </a:p>
          <a:p>
            <a:pPr algn="just"/>
            <a:r>
              <a:rPr lang="en-GB" dirty="0" smtClean="0"/>
              <a:t>First we multiply 101 by 1, which produces 101. Then we put a 0 as a placeholder as we would in decimal multiplication, and multiply 101 by 1, which produces 101.</a:t>
            </a:r>
          </a:p>
          <a:p>
            <a:endParaRPr lang="en-GB" dirty="0" smtClean="0"/>
          </a:p>
          <a:p>
            <a:r>
              <a:rPr lang="en-GB" dirty="0" smtClean="0"/>
              <a:t>  101</a:t>
            </a:r>
            <a:br>
              <a:rPr lang="en-GB" dirty="0" smtClean="0"/>
            </a:br>
            <a:r>
              <a:rPr lang="en-GB" dirty="0" smtClean="0"/>
              <a:t>  </a:t>
            </a:r>
            <a:r>
              <a:rPr lang="en-GB" u="sng" dirty="0" err="1" smtClean="0"/>
              <a:t>x11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  101 </a:t>
            </a:r>
            <a:br>
              <a:rPr lang="en-GB" dirty="0" smtClean="0"/>
            </a:br>
            <a:r>
              <a:rPr lang="en-GB" dirty="0" smtClean="0"/>
              <a:t>1010  &lt;-- the 0 here is the placeholder</a:t>
            </a:r>
          </a:p>
          <a:p>
            <a:endParaRPr lang="en-GB" dirty="0" smtClean="0"/>
          </a:p>
          <a:p>
            <a:r>
              <a:rPr lang="en-GB" dirty="0" smtClean="0"/>
              <a:t>The next step, as with decimal multiplication, is to add. The results from our previous step indicates that we must add 101 and 1010, the sum of which is 1111.</a:t>
            </a:r>
          </a:p>
          <a:p>
            <a:endParaRPr lang="en-GB" dirty="0" smtClean="0"/>
          </a:p>
          <a:p>
            <a:r>
              <a:rPr lang="en-GB" dirty="0" smtClean="0"/>
              <a:t>  101</a:t>
            </a:r>
            <a:br>
              <a:rPr lang="en-GB" dirty="0" smtClean="0"/>
            </a:br>
            <a:r>
              <a:rPr lang="en-GB" dirty="0" smtClean="0"/>
              <a:t> </a:t>
            </a:r>
            <a:r>
              <a:rPr lang="en-GB" u="sng" dirty="0" smtClean="0"/>
              <a:t> </a:t>
            </a:r>
            <a:r>
              <a:rPr lang="en-GB" u="sng" dirty="0" err="1" smtClean="0"/>
              <a:t>x11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  101 </a:t>
            </a:r>
            <a:br>
              <a:rPr lang="en-GB" dirty="0" smtClean="0"/>
            </a:br>
            <a:r>
              <a:rPr lang="en-GB" u="sng" dirty="0" smtClean="0"/>
              <a:t>1010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1111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473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Binary Division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1219200"/>
            <a:ext cx="8534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200" dirty="0" smtClean="0"/>
              <a:t>Binary  is almost as easy, and involves our knowledge of binary multiplication. Take for example the division of 1011 into 11.     </a:t>
            </a:r>
            <a:r>
              <a:rPr lang="en-GB" dirty="0" smtClean="0"/>
              <a:t> </a:t>
            </a:r>
          </a:p>
          <a:p>
            <a:endParaRPr lang="en-GB" sz="2600" dirty="0" smtClean="0"/>
          </a:p>
          <a:p>
            <a:endParaRPr lang="en-GB" sz="2600" dirty="0" smtClean="0"/>
          </a:p>
          <a:p>
            <a:r>
              <a:rPr lang="en-GB" sz="2600" dirty="0" smtClean="0"/>
              <a:t>        </a:t>
            </a:r>
            <a:r>
              <a:rPr lang="en-GB" sz="2600" u="sng" dirty="0" smtClean="0"/>
              <a:t>   11</a:t>
            </a:r>
            <a:r>
              <a:rPr lang="en-GB" sz="2600" dirty="0" smtClean="0"/>
              <a:t>   </a:t>
            </a:r>
            <a:br>
              <a:rPr lang="en-GB" sz="2600" dirty="0" smtClean="0"/>
            </a:br>
            <a:r>
              <a:rPr lang="en-GB" sz="2600" dirty="0" smtClean="0"/>
              <a:t> 11 )1011</a:t>
            </a:r>
            <a:br>
              <a:rPr lang="en-GB" sz="2600" dirty="0" smtClean="0"/>
            </a:br>
            <a:r>
              <a:rPr lang="en-GB" sz="2600" dirty="0" smtClean="0"/>
              <a:t>       </a:t>
            </a:r>
            <a:r>
              <a:rPr lang="en-GB" sz="2600" u="sng" dirty="0" smtClean="0"/>
              <a:t>-11</a:t>
            </a:r>
            <a:r>
              <a:rPr lang="en-GB" sz="2600" dirty="0" smtClean="0"/>
              <a:t/>
            </a:r>
            <a:br>
              <a:rPr lang="en-GB" sz="2600" dirty="0" smtClean="0"/>
            </a:br>
            <a:r>
              <a:rPr lang="en-GB" sz="2600" dirty="0" smtClean="0"/>
              <a:t>         101</a:t>
            </a:r>
            <a:br>
              <a:rPr lang="en-GB" sz="2600" dirty="0" smtClean="0"/>
            </a:br>
            <a:r>
              <a:rPr lang="en-GB" sz="2600" dirty="0" smtClean="0"/>
              <a:t>          </a:t>
            </a:r>
            <a:r>
              <a:rPr lang="en-GB" sz="2600" u="sng" dirty="0" smtClean="0"/>
              <a:t>-11</a:t>
            </a:r>
            <a:r>
              <a:rPr lang="en-GB" sz="2600" dirty="0" smtClean="0"/>
              <a:t/>
            </a:r>
            <a:br>
              <a:rPr lang="en-GB" sz="2600" dirty="0" smtClean="0"/>
            </a:br>
            <a:r>
              <a:rPr lang="en-GB" sz="2600" dirty="0" smtClean="0"/>
              <a:t>           10  &lt;-- remainder, R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39373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838200"/>
          </a:xfrm>
        </p:spPr>
        <p:txBody>
          <a:bodyPr/>
          <a:lstStyle/>
          <a:p>
            <a:r>
              <a:rPr lang="en-US" sz="4000" dirty="0" smtClean="0"/>
              <a:t>Types of Logic Circuits</a:t>
            </a:r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577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370137"/>
            <a:ext cx="7896225" cy="4106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371600" y="14478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Combinational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91200" y="15240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Sequential</a:t>
            </a:r>
          </a:p>
        </p:txBody>
      </p:sp>
    </p:spTree>
    <p:extLst>
      <p:ext uri="{BB962C8B-B14F-4D97-AF65-F5344CB8AC3E}">
        <p14:creationId xmlns:p14="http://schemas.microsoft.com/office/powerpoint/2010/main" val="78874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Boolean Logic (Basis of Digital Electronics)</a:t>
            </a:r>
            <a:endParaRPr lang="en-US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Computer</a:t>
            </a:r>
          </a:p>
          <a:p>
            <a:r>
              <a:rPr lang="en-US" dirty="0"/>
              <a:t>CD &amp; DVD players</a:t>
            </a:r>
          </a:p>
          <a:p>
            <a:r>
              <a:rPr lang="en-US" dirty="0"/>
              <a:t>IPod</a:t>
            </a:r>
          </a:p>
          <a:p>
            <a:r>
              <a:rPr lang="en-US" dirty="0"/>
              <a:t>Cell phone</a:t>
            </a:r>
          </a:p>
          <a:p>
            <a:r>
              <a:rPr lang="en-US" dirty="0"/>
              <a:t>HDTV</a:t>
            </a:r>
          </a:p>
          <a:p>
            <a:r>
              <a:rPr lang="en-US" dirty="0" smtClean="0"/>
              <a:t>Digital </a:t>
            </a:r>
            <a:r>
              <a:rPr lang="en-US" dirty="0"/>
              <a:t>cameras</a:t>
            </a:r>
          </a:p>
        </p:txBody>
      </p:sp>
      <p:pic>
        <p:nvPicPr>
          <p:cNvPr id="53255" name="Picture 7" descr="iMac%20compu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371600"/>
            <a:ext cx="2714625" cy="2714625"/>
          </a:xfrm>
          <a:prstGeom prst="rect">
            <a:avLst/>
          </a:prstGeom>
          <a:noFill/>
        </p:spPr>
      </p:pic>
      <p:pic>
        <p:nvPicPr>
          <p:cNvPr id="53257" name="Picture 9" descr="accessoriesdock200510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114800"/>
            <a:ext cx="1316038" cy="1919288"/>
          </a:xfrm>
          <a:prstGeom prst="rect">
            <a:avLst/>
          </a:prstGeom>
          <a:noFill/>
        </p:spPr>
      </p:pic>
      <p:pic>
        <p:nvPicPr>
          <p:cNvPr id="53259" name="Picture 11" descr="cdplay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5500" y="5078412"/>
            <a:ext cx="1714500" cy="15509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74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en-US" dirty="0" smtClean="0"/>
              <a:t>Fundamental circuits that are the basic building blocks of most larger digital circuits.</a:t>
            </a:r>
          </a:p>
          <a:p>
            <a:pPr algn="just">
              <a:defRPr/>
            </a:pPr>
            <a:r>
              <a:rPr lang="en-US" dirty="0" smtClean="0"/>
              <a:t>They are reusable and are common to many systems.</a:t>
            </a:r>
          </a:p>
          <a:p>
            <a:pPr>
              <a:defRPr/>
            </a:pPr>
            <a:r>
              <a:rPr lang="en-US" dirty="0" smtClean="0"/>
              <a:t>Examples of these logic circuits are</a:t>
            </a:r>
          </a:p>
          <a:p>
            <a:pPr lvl="1">
              <a:defRPr/>
            </a:pPr>
            <a:r>
              <a:rPr lang="en-US" dirty="0" smtClean="0"/>
              <a:t>Decoders</a:t>
            </a:r>
          </a:p>
          <a:p>
            <a:pPr lvl="1">
              <a:defRPr/>
            </a:pPr>
            <a:r>
              <a:rPr lang="en-US" dirty="0" smtClean="0"/>
              <a:t>Encoders</a:t>
            </a:r>
          </a:p>
          <a:p>
            <a:pPr lvl="1">
              <a:defRPr/>
            </a:pPr>
            <a:r>
              <a:rPr lang="en-US" dirty="0" smtClean="0"/>
              <a:t>Code converters</a:t>
            </a:r>
          </a:p>
          <a:p>
            <a:pPr lvl="1">
              <a:defRPr/>
            </a:pPr>
            <a:r>
              <a:rPr lang="en-US" dirty="0" smtClean="0"/>
              <a:t>Multiplexers</a:t>
            </a:r>
            <a:endParaRPr lang="en-US" dirty="0"/>
          </a:p>
        </p:txBody>
      </p:sp>
      <p:sp>
        <p:nvSpPr>
          <p:cNvPr id="61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45394B-DA19-4701-8FEE-8E0DDB2EB65B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Combinational Logic Circuits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6831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they are used?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Multiplexers</a:t>
            </a:r>
          </a:p>
          <a:p>
            <a:pPr lvl="1" algn="just">
              <a:defRPr/>
            </a:pPr>
            <a:r>
              <a:rPr lang="en-US" dirty="0" smtClean="0"/>
              <a:t>Selectors for routing data to the processor, memory, I/O</a:t>
            </a:r>
          </a:p>
          <a:p>
            <a:pPr lvl="1">
              <a:defRPr/>
            </a:pPr>
            <a:r>
              <a:rPr lang="en-US" dirty="0" smtClean="0"/>
              <a:t>Multiplexers route the data to the correct bus or port.</a:t>
            </a:r>
          </a:p>
          <a:p>
            <a:pPr>
              <a:defRPr/>
            </a:pPr>
            <a:r>
              <a:rPr lang="en-US" dirty="0" smtClean="0"/>
              <a:t>Decoders </a:t>
            </a:r>
          </a:p>
          <a:p>
            <a:pPr lvl="1" algn="just">
              <a:defRPr/>
            </a:pPr>
            <a:r>
              <a:rPr lang="en-US" dirty="0" smtClean="0"/>
              <a:t>are used for selecting things like a bank of memory and then the address within the bank.  This is also the function needed to ‘decode’ the instruction to determine the operation to perform.</a:t>
            </a:r>
          </a:p>
          <a:p>
            <a:pPr>
              <a:defRPr/>
            </a:pPr>
            <a:r>
              <a:rPr lang="en-US" dirty="0" smtClean="0"/>
              <a:t>Encoders </a:t>
            </a:r>
          </a:p>
          <a:p>
            <a:pPr lvl="1">
              <a:defRPr/>
            </a:pPr>
            <a:r>
              <a:rPr lang="en-US" dirty="0" smtClean="0"/>
              <a:t>are used in various components such as keyboards.</a:t>
            </a:r>
          </a:p>
        </p:txBody>
      </p:sp>
      <p:sp>
        <p:nvSpPr>
          <p:cNvPr id="71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D231C0-3E61-4D38-BC9D-742807168CE1}" type="slidenum">
              <a:rPr lang="en-US" smtClean="0"/>
              <a:pPr/>
              <a:t>41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9254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Combinational Logic Design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process with 5 steps</a:t>
            </a:r>
          </a:p>
          <a:p>
            <a:pPr lvl="1"/>
            <a:r>
              <a:rPr lang="en-US" dirty="0" smtClean="0"/>
              <a:t>Specification </a:t>
            </a:r>
          </a:p>
          <a:p>
            <a:pPr lvl="1"/>
            <a:r>
              <a:rPr lang="en-US" dirty="0" smtClean="0"/>
              <a:t>Formulation</a:t>
            </a:r>
          </a:p>
          <a:p>
            <a:pPr lvl="1"/>
            <a:r>
              <a:rPr lang="en-US" dirty="0" smtClean="0"/>
              <a:t>Optimization</a:t>
            </a:r>
          </a:p>
          <a:p>
            <a:pPr lvl="1"/>
            <a:r>
              <a:rPr lang="en-US" dirty="0" smtClean="0"/>
              <a:t>Technology mapping</a:t>
            </a:r>
          </a:p>
          <a:p>
            <a:pPr lvl="1"/>
            <a:r>
              <a:rPr lang="en-US" dirty="0" smtClean="0"/>
              <a:t>Verification</a:t>
            </a:r>
          </a:p>
          <a:p>
            <a:pPr algn="just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three steps and last best illustrated by example</a:t>
            </a:r>
          </a:p>
        </p:txBody>
      </p:sp>
      <p:sp>
        <p:nvSpPr>
          <p:cNvPr id="51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78E447-CBC7-4DF3-80E0-DE8CE2753502}" type="slidenum">
              <a:rPr lang="en-US" smtClean="0"/>
              <a:pPr/>
              <a:t>42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3416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Specifications step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smtClean="0"/>
              <a:t>Write a specification for the circuits</a:t>
            </a:r>
          </a:p>
          <a:p>
            <a:pPr>
              <a:defRPr/>
            </a:pPr>
            <a:r>
              <a:rPr lang="en-US" dirty="0" smtClean="0"/>
              <a:t>Specification includes</a:t>
            </a:r>
          </a:p>
          <a:p>
            <a:pPr lvl="1">
              <a:defRPr/>
            </a:pPr>
            <a:r>
              <a:rPr lang="en-US" dirty="0" smtClean="0"/>
              <a:t>What are the inputs:  how many, how many bits in a given output, how are they grouped,, are they control, are they active high?</a:t>
            </a:r>
          </a:p>
          <a:p>
            <a:pPr lvl="1">
              <a:defRPr/>
            </a:pPr>
            <a:r>
              <a:rPr lang="en-US" dirty="0" smtClean="0"/>
              <a:t>What are the outputs: how many and how many bits in a each, active high, active low, </a:t>
            </a:r>
            <a:r>
              <a:rPr lang="en-US" dirty="0" err="1" smtClean="0"/>
              <a:t>tristate</a:t>
            </a:r>
            <a:r>
              <a:rPr lang="en-US" dirty="0" smtClean="0"/>
              <a:t> output?</a:t>
            </a:r>
          </a:p>
          <a:p>
            <a:pPr lvl="1">
              <a:defRPr/>
            </a:pPr>
            <a:r>
              <a:rPr lang="en-US" dirty="0" smtClean="0"/>
              <a:t>The functional operation that takes place in the chip, i.e., for given inputs what will appear on the outputs.</a:t>
            </a:r>
          </a:p>
        </p:txBody>
      </p:sp>
      <p:sp>
        <p:nvSpPr>
          <p:cNvPr id="81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B75E4C-2436-4AD7-894E-9DEE1222162E}" type="slidenum">
              <a:rPr lang="en-US" smtClean="0"/>
              <a:pPr/>
              <a:t>43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135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Formulation step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Convert the specifications into a variety forms for optimal implementation.</a:t>
            </a:r>
          </a:p>
          <a:p>
            <a:pPr lvl="1">
              <a:defRPr/>
            </a:pPr>
            <a:r>
              <a:rPr lang="en-US" dirty="0" smtClean="0"/>
              <a:t>Possible forms</a:t>
            </a:r>
          </a:p>
          <a:p>
            <a:pPr lvl="2">
              <a:defRPr/>
            </a:pPr>
            <a:r>
              <a:rPr lang="en-US" dirty="0" smtClean="0"/>
              <a:t>Truth Tables</a:t>
            </a:r>
          </a:p>
          <a:p>
            <a:pPr lvl="2">
              <a:defRPr/>
            </a:pPr>
            <a:r>
              <a:rPr lang="en-US" dirty="0" smtClean="0"/>
              <a:t>Expressions</a:t>
            </a:r>
          </a:p>
          <a:p>
            <a:pPr lvl="2">
              <a:defRPr/>
            </a:pPr>
            <a:r>
              <a:rPr lang="en-US" dirty="0" smtClean="0"/>
              <a:t>K-maps</a:t>
            </a:r>
          </a:p>
          <a:p>
            <a:pPr lvl="2">
              <a:defRPr/>
            </a:pPr>
            <a:r>
              <a:rPr lang="en-US" dirty="0" smtClean="0"/>
              <a:t>Binary Decision Diagrams</a:t>
            </a:r>
          </a:p>
          <a:p>
            <a:pPr>
              <a:defRPr/>
            </a:pPr>
            <a:r>
              <a:rPr lang="en-US" dirty="0" smtClean="0"/>
              <a:t>IF THE SPECIFCATION IS ERRONOUS OR INCOMPLETE (open for various interpretation) then the circuit will perform as specified but will not perform as desired.</a:t>
            </a:r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5BFFA5-C34E-43C5-95DE-EB0A96F4A469}" type="slidenum">
              <a:rPr lang="en-US" smtClean="0"/>
              <a:pPr/>
              <a:t>44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9398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Last 3 steps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Best illustrated by example</a:t>
            </a:r>
          </a:p>
          <a:p>
            <a:pPr lvl="1"/>
            <a:r>
              <a:rPr lang="en-US" smtClean="0"/>
              <a:t>A BCD to Excess-3 code converter</a:t>
            </a:r>
          </a:p>
          <a:p>
            <a:pPr lvl="1"/>
            <a:r>
              <a:rPr lang="en-US" smtClean="0"/>
              <a:t>BCD-to-7-segment decoder </a:t>
            </a:r>
          </a:p>
        </p:txBody>
      </p:sp>
      <p:sp>
        <p:nvSpPr>
          <p:cNvPr id="102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6A686D-33C8-4EC5-95BF-BE2236C4F682}" type="slidenum">
              <a:rPr lang="en-US" smtClean="0"/>
              <a:pPr/>
              <a:t>45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6372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BCD-to-Excess-3 Code converter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BCD is a code for the decimal digits 0-9</a:t>
            </a:r>
          </a:p>
          <a:p>
            <a:r>
              <a:rPr lang="en-US" smtClean="0"/>
              <a:t>Excess-3 is also a code for the decimal digits </a:t>
            </a:r>
          </a:p>
        </p:txBody>
      </p:sp>
      <p:sp>
        <p:nvSpPr>
          <p:cNvPr id="112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20AE95-002F-4C6E-8A37-44D3D81FE1C9}" type="slidenum">
              <a:rPr lang="en-US" smtClean="0"/>
              <a:pPr/>
              <a:t>46</a:t>
            </a:fld>
            <a:endParaRPr lang="en-US" smtClean="0"/>
          </a:p>
        </p:txBody>
      </p:sp>
      <p:pic>
        <p:nvPicPr>
          <p:cNvPr id="112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943272"/>
            <a:ext cx="5562600" cy="3533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868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Specification of BCD-to-Excess3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Inputs: a BCD input, </a:t>
            </a:r>
            <a:r>
              <a:rPr lang="en-US" dirty="0" err="1" smtClean="0"/>
              <a:t>A,B,C,D</a:t>
            </a:r>
            <a:r>
              <a:rPr lang="en-US" dirty="0" smtClean="0"/>
              <a:t> with A as the most significant bit and D as the least significant bit.</a:t>
            </a:r>
          </a:p>
          <a:p>
            <a:pPr algn="just"/>
            <a:r>
              <a:rPr lang="en-US" dirty="0" smtClean="0"/>
              <a:t>Outputs: an Excess-3 output </a:t>
            </a:r>
            <a:r>
              <a:rPr lang="en-US" dirty="0" err="1" smtClean="0"/>
              <a:t>W,X,Y,Z</a:t>
            </a:r>
            <a:r>
              <a:rPr lang="en-US" dirty="0" smtClean="0"/>
              <a:t> that corresponds to the BCD input.</a:t>
            </a:r>
          </a:p>
          <a:p>
            <a:pPr algn="just"/>
            <a:r>
              <a:rPr lang="en-US" dirty="0" smtClean="0"/>
              <a:t>Internal operation – circuit to do the conversion in combinational logic.</a:t>
            </a:r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E4F270-7FC7-46E4-B956-E7635ABFD8A8}" type="slidenum">
              <a:rPr lang="en-US" smtClean="0"/>
              <a:pPr/>
              <a:t>47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8496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Formulation of BCD-to-Excess-3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Excess-3 code is easily formed by adding a binary 3 to the binary or BCD for the digit.</a:t>
            </a:r>
          </a:p>
          <a:p>
            <a:pPr algn="just"/>
            <a:r>
              <a:rPr lang="en-US" dirty="0" smtClean="0"/>
              <a:t>There are 16 possible inputs for both BCD and Excess-3.</a:t>
            </a:r>
          </a:p>
          <a:p>
            <a:pPr algn="just"/>
            <a:r>
              <a:rPr lang="en-US" dirty="0" smtClean="0"/>
              <a:t>It can be assumed that only valid BCD inputs will appear so the six combinations not used can be treated as don’t cares.</a:t>
            </a:r>
          </a:p>
        </p:txBody>
      </p:sp>
      <p:sp>
        <p:nvSpPr>
          <p:cNvPr id="133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6C3A24-672A-4ED8-B1C8-3E14B1DF49D6}" type="slidenum">
              <a:rPr lang="en-US" smtClean="0"/>
              <a:pPr/>
              <a:t>48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286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Optimization – BCD-to-Excess-3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r>
              <a:rPr lang="en-US" dirty="0" smtClean="0"/>
              <a:t>Lay out K-maps for each output, W X Y Z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step in the digital circuit design process.</a:t>
            </a:r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B3637F-FFB4-4796-8D6B-9369761BDB6A}" type="slidenum">
              <a:rPr lang="en-US" smtClean="0"/>
              <a:pPr/>
              <a:t>49</a:t>
            </a:fld>
            <a:endParaRPr lang="en-US" smtClean="0"/>
          </a:p>
        </p:txBody>
      </p:sp>
      <p:pic>
        <p:nvPicPr>
          <p:cNvPr id="143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253" y="2514600"/>
            <a:ext cx="4325294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799" y="2590800"/>
            <a:ext cx="4421457" cy="229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04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508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Digital Electronics</a:t>
            </a:r>
            <a:endParaRPr 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143000"/>
            <a:ext cx="5029200" cy="5334000"/>
          </a:xfrm>
        </p:spPr>
        <p:txBody>
          <a:bodyPr>
            <a:noAutofit/>
          </a:bodyPr>
          <a:lstStyle/>
          <a:p>
            <a:pPr algn="just"/>
            <a:r>
              <a:rPr lang="en-US" sz="2400" dirty="0"/>
              <a:t>Sound is an analog signal.</a:t>
            </a:r>
          </a:p>
          <a:p>
            <a:pPr algn="just"/>
            <a:r>
              <a:rPr lang="en-US" sz="2400" dirty="0"/>
              <a:t>On a CD, digital sound is encoded as 44.1 kHz, 16 bit audio. </a:t>
            </a:r>
          </a:p>
          <a:p>
            <a:pPr lvl="1" algn="just"/>
            <a:r>
              <a:rPr lang="en-US" sz="2400" dirty="0"/>
              <a:t>The original wave is 'sliced' 44,100 times a second - and an average amplitude level is applied to each sample. </a:t>
            </a:r>
          </a:p>
          <a:p>
            <a:pPr lvl="1" algn="just"/>
            <a:r>
              <a:rPr lang="en-US" sz="2400" dirty="0"/>
              <a:t>16 bit means that a total of 65,536 different values can be assigned, or quantized to each sample. </a:t>
            </a:r>
          </a:p>
          <a:p>
            <a:pPr algn="just"/>
            <a:r>
              <a:rPr lang="en-US" sz="2400" dirty="0"/>
              <a:t>DVD-Audio can be 96 or 192 kHz and up to 24 bits resolution </a:t>
            </a:r>
          </a:p>
        </p:txBody>
      </p:sp>
      <p:pic>
        <p:nvPicPr>
          <p:cNvPr id="54277" name="Picture 5" descr="Digit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7387" y="1371600"/>
            <a:ext cx="3472726" cy="2219325"/>
          </a:xfrm>
          <a:prstGeom prst="rect">
            <a:avLst/>
          </a:prstGeom>
          <a:noFill/>
        </p:spPr>
      </p:pic>
      <p:pic>
        <p:nvPicPr>
          <p:cNvPr id="54292" name="Picture 20" descr="cell-phone-process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8150" y="3810000"/>
            <a:ext cx="3251200" cy="243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240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Placing 1 on K-maps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are the </a:t>
            </a:r>
            <a:r>
              <a:rPr lang="en-US" dirty="0" err="1" smtClean="0"/>
              <a:t>minterms</a:t>
            </a:r>
            <a:r>
              <a:rPr lang="en-US" dirty="0" smtClean="0"/>
              <a:t> located on a K-Map?</a:t>
            </a:r>
          </a:p>
        </p:txBody>
      </p:sp>
      <p:sp>
        <p:nvSpPr>
          <p:cNvPr id="153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A5E439-25F4-49FF-B9AC-64642F446FEF}" type="slidenum">
              <a:rPr lang="en-US" smtClean="0"/>
              <a:pPr/>
              <a:t>50</a:t>
            </a:fld>
            <a:endParaRPr lang="en-US" smtClean="0"/>
          </a:p>
        </p:txBody>
      </p:sp>
      <p:pic>
        <p:nvPicPr>
          <p:cNvPr id="1536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667000"/>
            <a:ext cx="340042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921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Expressions for W X Y Z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W(A,B,C,D) = </a:t>
            </a:r>
            <a:r>
              <a:rPr lang="el-GR" smtClean="0"/>
              <a:t>Σ</a:t>
            </a:r>
            <a:r>
              <a:rPr lang="en-US" smtClean="0"/>
              <a:t>m(5,6,7,8,9)             					+d(10,11,12,13,14,15)</a:t>
            </a:r>
          </a:p>
          <a:p>
            <a:r>
              <a:rPr lang="en-US" smtClean="0"/>
              <a:t>X(A,B,C,D) = </a:t>
            </a:r>
            <a:r>
              <a:rPr lang="el-GR" smtClean="0"/>
              <a:t>Σ</a:t>
            </a:r>
            <a:r>
              <a:rPr lang="en-US" smtClean="0"/>
              <a:t>m(1,2,3,4,9)             					+d(10,11,12,13,14,15)</a:t>
            </a:r>
          </a:p>
          <a:p>
            <a:r>
              <a:rPr lang="en-US" smtClean="0"/>
              <a:t>Y(A,B,C,D) = </a:t>
            </a:r>
            <a:r>
              <a:rPr lang="el-GR" smtClean="0"/>
              <a:t>Σ</a:t>
            </a:r>
            <a:r>
              <a:rPr lang="en-US" smtClean="0"/>
              <a:t>m(0,3,4,7,8)             					+d(10,11,12,13,14,15)</a:t>
            </a:r>
          </a:p>
          <a:p>
            <a:r>
              <a:rPr lang="en-US" smtClean="0"/>
              <a:t>Z(A,B,C,D) = </a:t>
            </a:r>
            <a:r>
              <a:rPr lang="el-GR" smtClean="0"/>
              <a:t>Σ</a:t>
            </a:r>
            <a:r>
              <a:rPr lang="en-US" smtClean="0"/>
              <a:t>m(0,2,4,6,8)             					+d(10,11,12,13,14,15)</a:t>
            </a:r>
          </a:p>
          <a:p>
            <a:endParaRPr lang="en-US" smtClean="0"/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99934C5-1A8E-4338-A854-E45A7AD8717C}" type="slidenum">
              <a:rPr lang="en-US" smtClean="0"/>
              <a:pPr/>
              <a:t>51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1897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Minimize K-Maps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 minimization 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Find     W = A + BC + BD</a:t>
            </a:r>
          </a:p>
        </p:txBody>
      </p:sp>
      <p:sp>
        <p:nvSpPr>
          <p:cNvPr id="174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B271CA-E0F7-42F1-875A-66877B394A54}" type="slidenum">
              <a:rPr lang="en-US" smtClean="0"/>
              <a:pPr/>
              <a:t>52</a:t>
            </a:fld>
            <a:endParaRPr lang="en-US" smtClean="0"/>
          </a:p>
        </p:txBody>
      </p:sp>
      <p:pic>
        <p:nvPicPr>
          <p:cNvPr id="174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828800"/>
            <a:ext cx="2743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574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Minimize K-Maps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X minimization 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Find     X = BC’D’+B’C+B’D</a:t>
            </a:r>
          </a:p>
        </p:txBody>
      </p:sp>
      <p:sp>
        <p:nvSpPr>
          <p:cNvPr id="184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DC8C79E-3D56-431E-9B43-D14C7F05C155}" type="slidenum">
              <a:rPr lang="en-US" smtClean="0"/>
              <a:pPr/>
              <a:t>53</a:t>
            </a:fld>
            <a:endParaRPr lang="en-US" smtClean="0"/>
          </a:p>
        </p:txBody>
      </p:sp>
      <p:pic>
        <p:nvPicPr>
          <p:cNvPr id="184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828800"/>
            <a:ext cx="274320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920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Minimize K-Maps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Y minimization 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Find     Y = CD + C’D’</a:t>
            </a: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693A7F-9D5D-4421-A566-998BE954D7B6}" type="slidenum">
              <a:rPr lang="en-US" smtClean="0"/>
              <a:pPr/>
              <a:t>54</a:t>
            </a:fld>
            <a:endParaRPr lang="en-US" smtClean="0"/>
          </a:p>
        </p:txBody>
      </p:sp>
      <p:pic>
        <p:nvPicPr>
          <p:cNvPr id="194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6075" y="1905000"/>
            <a:ext cx="27273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545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Minimize K-Maps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Z minimization 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Find     Z = D’</a:t>
            </a:r>
          </a:p>
        </p:txBody>
      </p:sp>
      <p:sp>
        <p:nvSpPr>
          <p:cNvPr id="204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F27619-E430-4EF2-9A84-1D83CAF2897B}" type="slidenum">
              <a:rPr lang="en-US" smtClean="0"/>
              <a:pPr/>
              <a:t>55</a:t>
            </a:fld>
            <a:endParaRPr lang="en-US" smtClean="0"/>
          </a:p>
        </p:txBody>
      </p:sp>
      <p:pic>
        <p:nvPicPr>
          <p:cNvPr id="204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828800"/>
            <a:ext cx="2895600" cy="322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33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Two level circuit implementation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700" smtClean="0"/>
              <a:t>Have equations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W = A + BC + BD = A + B(C+D)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X = B’C + B’D + BC’D’ = B’(C+D) + BC’D’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Y = CD + C’D’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Z = D’</a:t>
            </a:r>
          </a:p>
          <a:p>
            <a:pPr>
              <a:lnSpc>
                <a:spcPct val="80000"/>
              </a:lnSpc>
            </a:pPr>
            <a:r>
              <a:rPr lang="en-US" sz="2700" smtClean="0"/>
              <a:t>Factoring out (C+D) and call it T</a:t>
            </a:r>
          </a:p>
          <a:p>
            <a:pPr>
              <a:lnSpc>
                <a:spcPct val="80000"/>
              </a:lnSpc>
            </a:pPr>
            <a:r>
              <a:rPr lang="en-US" sz="2700" smtClean="0"/>
              <a:t>Then T’ = (C+D)’ = C’D’	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W = A + BT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X = B’T + BT’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Y = CD + T’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Z = D’</a:t>
            </a:r>
          </a:p>
        </p:txBody>
      </p:sp>
      <p:sp>
        <p:nvSpPr>
          <p:cNvPr id="215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C4A765A-4ED4-45D7-9050-BF4738CB2D01}" type="slidenum">
              <a:rPr lang="en-US" smtClean="0"/>
              <a:pPr/>
              <a:t>56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886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Create the digital circuit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3429000" cy="4302125"/>
          </a:xfrm>
        </p:spPr>
        <p:txBody>
          <a:bodyPr/>
          <a:lstStyle/>
          <a:p>
            <a:r>
              <a:rPr lang="en-US" smtClean="0"/>
              <a:t>Implementing the second set of equations where T=C+D results in a lower gate count.</a:t>
            </a:r>
          </a:p>
          <a:p>
            <a:r>
              <a:rPr lang="en-US" smtClean="0"/>
              <a:t>This gate has a fanout of 3</a:t>
            </a:r>
          </a:p>
        </p:txBody>
      </p:sp>
      <p:sp>
        <p:nvSpPr>
          <p:cNvPr id="225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C08AAC-79CC-4CE3-9979-D04D065B21E3}" type="slidenum">
              <a:rPr lang="en-US" smtClean="0"/>
              <a:pPr/>
              <a:t>57</a:t>
            </a:fld>
            <a:endParaRPr lang="en-US" smtClean="0"/>
          </a:p>
        </p:txBody>
      </p:sp>
      <p:pic>
        <p:nvPicPr>
          <p:cNvPr id="225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2017713"/>
            <a:ext cx="4572000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596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BCD-to-Seven-Segment Decoder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Specification</a:t>
            </a:r>
          </a:p>
          <a:p>
            <a:pPr lvl="1"/>
            <a:r>
              <a:rPr lang="en-US" smtClean="0"/>
              <a:t>Digital readouts on many digital products often use LED seven-segment displays.</a:t>
            </a:r>
          </a:p>
          <a:p>
            <a:pPr lvl="1"/>
            <a:r>
              <a:rPr lang="en-US" smtClean="0"/>
              <a:t>Each digit is created by lighting the appropriate segments.  The segments are labeled a,b,c,d,e,f,g</a:t>
            </a:r>
          </a:p>
          <a:p>
            <a:pPr lvl="1"/>
            <a:r>
              <a:rPr lang="en-US" smtClean="0"/>
              <a:t>The decoder takes a BCD input and outputs the correct code for the seven-segment display.</a:t>
            </a:r>
          </a:p>
        </p:txBody>
      </p:sp>
      <p:sp>
        <p:nvSpPr>
          <p:cNvPr id="235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4F5FEF-6D10-4730-83B3-45BF096D166D}" type="slidenum">
              <a:rPr lang="en-US" smtClean="0"/>
              <a:pPr/>
              <a:t>58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3220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Specification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Input:  A 4-bit binary value that is a BCD coded input.</a:t>
            </a:r>
          </a:p>
          <a:p>
            <a:r>
              <a:rPr lang="en-US" dirty="0" smtClean="0"/>
              <a:t>Outputs:  7 bits,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 through </a:t>
            </a:r>
            <a:r>
              <a:rPr lang="en-US" dirty="0" smtClean="0">
                <a:solidFill>
                  <a:srgbClr val="FF0000"/>
                </a:solidFill>
              </a:rPr>
              <a:t>g</a:t>
            </a:r>
            <a:r>
              <a:rPr lang="en-US" dirty="0" smtClean="0"/>
              <a:t> for each of the segments of the display.</a:t>
            </a:r>
          </a:p>
          <a:p>
            <a:r>
              <a:rPr lang="en-US" dirty="0" smtClean="0"/>
              <a:t>Operation:  Decode the input to activate the correct segments.</a:t>
            </a:r>
          </a:p>
        </p:txBody>
      </p:sp>
      <p:sp>
        <p:nvSpPr>
          <p:cNvPr id="245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0F808B-5AC0-4570-A9BB-A8F3CBCA1672}" type="slidenum">
              <a:rPr lang="en-US" smtClean="0"/>
              <a:pPr/>
              <a:t>59</a:t>
            </a:fld>
            <a:endParaRPr lang="en-US" smtClean="0"/>
          </a:p>
        </p:txBody>
      </p:sp>
      <p:pic>
        <p:nvPicPr>
          <p:cNvPr id="245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4495800"/>
            <a:ext cx="12477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987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8763000" y="64008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685800" y="2133600"/>
            <a:ext cx="754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sz="2800"/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685800" y="2393156"/>
            <a:ext cx="6858000" cy="25545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dirty="0"/>
              <a:t>Decimal is base 10 and has 10 digits: 		</a:t>
            </a:r>
            <a:r>
              <a:rPr lang="en-US" sz="3200" b="0" dirty="0"/>
              <a:t>0,1,2,3,4,5,6,7,8,9</a:t>
            </a:r>
          </a:p>
          <a:p>
            <a:endParaRPr lang="en-US" sz="3200" dirty="0"/>
          </a:p>
          <a:p>
            <a:r>
              <a:rPr lang="en-US" sz="3200" dirty="0"/>
              <a:t>Binary is base 2 and has 2 digits:   </a:t>
            </a:r>
          </a:p>
          <a:p>
            <a:r>
              <a:rPr lang="en-US" sz="3200" b="0" dirty="0"/>
              <a:t>		0,1</a:t>
            </a:r>
          </a:p>
        </p:txBody>
      </p:sp>
      <p:sp>
        <p:nvSpPr>
          <p:cNvPr id="11279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Binary Numbers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60158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BCD to 7-Segment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e.g</a:t>
            </a:r>
            <a:r>
              <a:rPr lang="en-GB" dirty="0" smtClean="0"/>
              <a:t> to display 2 </a:t>
            </a:r>
            <a:r>
              <a:rPr lang="en-GB" dirty="0" smtClean="0">
                <a:solidFill>
                  <a:srgbClr val="FF0000"/>
                </a:solidFill>
              </a:rPr>
              <a:t>a</a:t>
            </a:r>
            <a:r>
              <a:rPr lang="en-GB" dirty="0" smtClean="0"/>
              <a:t>, </a:t>
            </a:r>
            <a:r>
              <a:rPr lang="en-GB" dirty="0" smtClean="0">
                <a:solidFill>
                  <a:srgbClr val="FF0000"/>
                </a:solidFill>
              </a:rPr>
              <a:t>b</a:t>
            </a:r>
            <a:r>
              <a:rPr lang="en-GB" dirty="0" smtClean="0"/>
              <a:t>, </a:t>
            </a:r>
            <a:r>
              <a:rPr lang="en-GB" dirty="0" smtClean="0">
                <a:solidFill>
                  <a:srgbClr val="FF0000"/>
                </a:solidFill>
              </a:rPr>
              <a:t>g</a:t>
            </a:r>
            <a:r>
              <a:rPr lang="en-GB" dirty="0" smtClean="0"/>
              <a:t>, </a:t>
            </a:r>
            <a:r>
              <a:rPr lang="en-GB" dirty="0" smtClean="0">
                <a:solidFill>
                  <a:srgbClr val="FF0000"/>
                </a:solidFill>
              </a:rPr>
              <a:t>e</a:t>
            </a:r>
            <a:r>
              <a:rPr lang="en-GB" dirty="0" smtClean="0"/>
              <a:t> and </a:t>
            </a:r>
            <a:r>
              <a:rPr lang="en-GB" dirty="0" smtClean="0">
                <a:solidFill>
                  <a:srgbClr val="FF0000"/>
                </a:solidFill>
              </a:rPr>
              <a:t>d</a:t>
            </a:r>
            <a:r>
              <a:rPr lang="en-GB" dirty="0" smtClean="0"/>
              <a:t>  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819400"/>
            <a:ext cx="1981200" cy="2933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872345" y="3186545"/>
            <a:ext cx="828000" cy="152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72345" y="5216235"/>
            <a:ext cx="828000" cy="152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5400000">
            <a:off x="4504365" y="3680020"/>
            <a:ext cx="828000" cy="152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44635" y="4191000"/>
            <a:ext cx="828000" cy="152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5400000">
            <a:off x="3195110" y="4691400"/>
            <a:ext cx="828000" cy="152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98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Formulation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Construct a truth table</a:t>
            </a:r>
          </a:p>
        </p:txBody>
      </p:sp>
      <p:sp>
        <p:nvSpPr>
          <p:cNvPr id="256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4ACEA1-AA86-4660-93D7-8461A7F241BF}" type="slidenum">
              <a:rPr lang="en-US" smtClean="0"/>
              <a:pPr/>
              <a:t>61</a:t>
            </a:fld>
            <a:endParaRPr lang="en-US" smtClean="0"/>
          </a:p>
        </p:txBody>
      </p:sp>
      <p:pic>
        <p:nvPicPr>
          <p:cNvPr id="256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590800"/>
            <a:ext cx="7078663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093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Optimization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Create a K-map for each output and get</a:t>
            </a:r>
          </a:p>
          <a:p>
            <a:pPr lvl="1"/>
            <a:r>
              <a:rPr lang="en-US" smtClean="0"/>
              <a:t>A = A’C+A’BD+B’C’D’+AB’C’</a:t>
            </a:r>
          </a:p>
          <a:p>
            <a:pPr lvl="1"/>
            <a:r>
              <a:rPr lang="en-US" smtClean="0"/>
              <a:t>B = A’B’+A’C’D’+A’CD+AB’C’</a:t>
            </a:r>
          </a:p>
          <a:p>
            <a:pPr lvl="1"/>
            <a:r>
              <a:rPr lang="en-US" smtClean="0"/>
              <a:t>C = A’B+A’D+B’C’D’+AB’C’</a:t>
            </a:r>
          </a:p>
          <a:p>
            <a:pPr lvl="1"/>
            <a:r>
              <a:rPr lang="en-US" smtClean="0"/>
              <a:t>D = A’CD’+A’B’C+B’C’D’+AB’C’+A’BC’D</a:t>
            </a:r>
          </a:p>
          <a:p>
            <a:pPr lvl="1"/>
            <a:r>
              <a:rPr lang="en-US" smtClean="0"/>
              <a:t>E = A’CD’+B’C’D’</a:t>
            </a:r>
          </a:p>
          <a:p>
            <a:pPr lvl="1"/>
            <a:r>
              <a:rPr lang="en-US" smtClean="0"/>
              <a:t>F = A’BC’+A’C’D’+A’BD’+AB’C’</a:t>
            </a:r>
          </a:p>
          <a:p>
            <a:pPr lvl="1"/>
            <a:r>
              <a:rPr lang="en-US" smtClean="0"/>
              <a:t>G = A’CD’+A’B’C+A’BC’+AB’C’</a:t>
            </a:r>
          </a:p>
        </p:txBody>
      </p:sp>
      <p:sp>
        <p:nvSpPr>
          <p:cNvPr id="266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558EAA-553E-4B5A-A030-A54FBE53D449}" type="slidenum">
              <a:rPr lang="en-US" smtClean="0"/>
              <a:pPr/>
              <a:t>62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33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4-bit Equality Checker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Specification</a:t>
            </a:r>
          </a:p>
          <a:p>
            <a:pPr lvl="1"/>
            <a:r>
              <a:rPr lang="en-US" smtClean="0"/>
              <a:t>Input: Two vectors, A(3:0) and B(3:0)  each being 4-bits.  The msb bits the A(3) and B(3).</a:t>
            </a:r>
          </a:p>
          <a:p>
            <a:pPr lvl="1"/>
            <a:r>
              <a:rPr lang="en-US" smtClean="0"/>
              <a:t>Output:  E which has a value of 1 when A=B and 0 if any bit of A/=B.</a:t>
            </a:r>
          </a:p>
          <a:p>
            <a:pPr lvl="1"/>
            <a:r>
              <a:rPr lang="en-US" smtClean="0"/>
              <a:t>Operation:  Combinational logic to compare the 4 bits of A with the 4 bits of B to produce E</a:t>
            </a:r>
          </a:p>
        </p:txBody>
      </p:sp>
      <p:sp>
        <p:nvSpPr>
          <p:cNvPr id="286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2346A38-F169-4B95-8DA3-EB75E854A029}" type="slidenum">
              <a:rPr lang="en-US" smtClean="0"/>
              <a:pPr/>
              <a:t>63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7322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4-bit Equality Checker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Formulation</a:t>
            </a:r>
          </a:p>
          <a:p>
            <a:pPr lvl="1"/>
            <a:r>
              <a:rPr lang="en-US" smtClean="0"/>
              <a:t>For each bit position A</a:t>
            </a:r>
            <a:r>
              <a:rPr lang="en-US" baseline="-25000" smtClean="0"/>
              <a:t>i</a:t>
            </a:r>
            <a:r>
              <a:rPr lang="en-US" smtClean="0"/>
              <a:t> will be compared with B</a:t>
            </a:r>
            <a:r>
              <a:rPr lang="en-US" baseline="-25000" smtClean="0"/>
              <a:t>i</a:t>
            </a:r>
            <a:r>
              <a:rPr lang="en-US" smtClean="0"/>
              <a:t> and if they are equal, a 0 will be output.  If they differ a 1 will be output.</a:t>
            </a:r>
          </a:p>
          <a:p>
            <a:pPr lvl="1"/>
            <a:r>
              <a:rPr lang="en-US" smtClean="0"/>
              <a:t>Thus, if any bit position indicates a 1 then the values are different.  These 1</a:t>
            </a:r>
            <a:r>
              <a:rPr lang="en-US" baseline="30000" smtClean="0"/>
              <a:t>st</a:t>
            </a:r>
            <a:r>
              <a:rPr lang="en-US" smtClean="0"/>
              <a:t> level comparators outputs can then be Ored together.</a:t>
            </a:r>
          </a:p>
          <a:p>
            <a:pPr lvl="1"/>
            <a:r>
              <a:rPr lang="en-US" smtClean="0"/>
              <a:t>The ORed output is inverted to produce a 1 when they are equal.</a:t>
            </a:r>
          </a:p>
        </p:txBody>
      </p:sp>
      <p:sp>
        <p:nvSpPr>
          <p:cNvPr id="297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8BEC0C-C588-4BED-AFC3-C70FD3C51C2D}" type="slidenum">
              <a:rPr lang="en-US" smtClean="0"/>
              <a:pPr/>
              <a:t>64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3980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End of Lecture-4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 download this lecture visit</a:t>
            </a: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http://imtiazhussainkalwar.weebly.com/</a:t>
            </a:r>
            <a:endParaRPr lang="en-GB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65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865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724400" y="1295400"/>
            <a:ext cx="3886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     </a:t>
            </a:r>
            <a:endParaRPr lang="en-US" sz="3200" b="0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685800" y="2133600"/>
            <a:ext cx="754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sz="2800"/>
          </a:p>
        </p:txBody>
      </p:sp>
      <p:graphicFrame>
        <p:nvGraphicFramePr>
          <p:cNvPr id="18514" name="Group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659412"/>
              </p:ext>
            </p:extLst>
          </p:nvPr>
        </p:nvGraphicFramePr>
        <p:xfrm>
          <a:off x="3505200" y="1066800"/>
          <a:ext cx="2514600" cy="5486400"/>
        </p:xfrm>
        <a:graphic>
          <a:graphicData uri="http://schemas.openxmlformats.org/drawingml/2006/table">
            <a:tbl>
              <a:tblPr/>
              <a:tblGrid>
                <a:gridCol w="1143000"/>
                <a:gridCol w="1371600"/>
              </a:tblGrid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Binary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Decimal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509" name="Text Box 77"/>
          <p:cNvSpPr txBox="1">
            <a:spLocks noChangeArrowheads="1"/>
          </p:cNvSpPr>
          <p:nvPr/>
        </p:nvSpPr>
        <p:spPr bwMode="auto">
          <a:xfrm>
            <a:off x="4953000" y="31242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/>
          </a:p>
        </p:txBody>
      </p:sp>
      <p:sp>
        <p:nvSpPr>
          <p:cNvPr id="18515" name="Text Box 83"/>
          <p:cNvSpPr txBox="1">
            <a:spLocks noChangeArrowheads="1"/>
          </p:cNvSpPr>
          <p:nvPr/>
        </p:nvSpPr>
        <p:spPr bwMode="auto">
          <a:xfrm>
            <a:off x="8610600" y="6400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18516" name="Rectangle 8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Binary Numbers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46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685800" y="2133600"/>
            <a:ext cx="754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sz="2800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609600" y="1905000"/>
            <a:ext cx="7772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dirty="0"/>
              <a:t>What is the decimal equivalent of the binary number 010110?</a:t>
            </a:r>
            <a:r>
              <a:rPr lang="en-US" dirty="0">
                <a:solidFill>
                  <a:schemeClr val="accent2"/>
                </a:solidFill>
              </a:rPr>
              <a:t>	</a:t>
            </a:r>
            <a:r>
              <a:rPr lang="en-US" dirty="0">
                <a:solidFill>
                  <a:schemeClr val="accent2"/>
                </a:solidFill>
                <a:cs typeface="Arial" pitchFamily="34" charset="0"/>
              </a:rPr>
              <a:t>	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700981" y="2900516"/>
            <a:ext cx="6553200" cy="3293209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cs typeface="Arial" pitchFamily="34" charset="0"/>
              </a:rPr>
              <a:t>	</a:t>
            </a:r>
            <a:r>
              <a:rPr lang="en-US" sz="2600" dirty="0">
                <a:cs typeface="Arial" pitchFamily="34" charset="0"/>
              </a:rPr>
              <a:t>   1 x 2</a:t>
            </a:r>
            <a:r>
              <a:rPr lang="en-US" sz="2600" baseline="30000" dirty="0">
                <a:latin typeface="Courier" pitchFamily="49" charset="0"/>
              </a:rPr>
              <a:t>6</a:t>
            </a:r>
            <a:r>
              <a:rPr lang="en-US" sz="2600" dirty="0">
                <a:cs typeface="Arial" pitchFamily="34" charset="0"/>
              </a:rPr>
              <a:t>  =  1 x 64  = 64</a:t>
            </a:r>
          </a:p>
          <a:p>
            <a:r>
              <a:rPr lang="en-US" sz="2600" dirty="0">
                <a:cs typeface="Arial" pitchFamily="34" charset="0"/>
              </a:rPr>
              <a:t>      	+ 1 x 2</a:t>
            </a:r>
            <a:r>
              <a:rPr lang="en-US" sz="2600" baseline="30000" dirty="0">
                <a:latin typeface="Courier" pitchFamily="49" charset="0"/>
              </a:rPr>
              <a:t>5</a:t>
            </a:r>
            <a:r>
              <a:rPr lang="en-US" sz="2600" dirty="0">
                <a:cs typeface="Arial" pitchFamily="34" charset="0"/>
              </a:rPr>
              <a:t>  =  1 x 32  = 32</a:t>
            </a:r>
          </a:p>
          <a:p>
            <a:r>
              <a:rPr lang="en-US" sz="2600" dirty="0">
                <a:cs typeface="Arial" pitchFamily="34" charset="0"/>
              </a:rPr>
              <a:t>       	+ 0 x 2</a:t>
            </a:r>
            <a:r>
              <a:rPr lang="en-US" sz="2600" baseline="30000" dirty="0">
                <a:latin typeface="Courier" pitchFamily="49" charset="0"/>
              </a:rPr>
              <a:t>4</a:t>
            </a:r>
            <a:r>
              <a:rPr lang="en-US" sz="2600" dirty="0">
                <a:cs typeface="Arial" pitchFamily="34" charset="0"/>
              </a:rPr>
              <a:t>  =  0 x 16  = 0</a:t>
            </a:r>
          </a:p>
          <a:p>
            <a:r>
              <a:rPr lang="en-US" sz="2600" dirty="0">
                <a:cs typeface="Arial" pitchFamily="34" charset="0"/>
              </a:rPr>
              <a:t> 	+ 1 x 2</a:t>
            </a:r>
            <a:r>
              <a:rPr lang="en-US" sz="2600" baseline="30000" dirty="0">
                <a:latin typeface="Courier" pitchFamily="49" charset="0"/>
              </a:rPr>
              <a:t>3</a:t>
            </a:r>
            <a:r>
              <a:rPr lang="en-US" sz="2600" dirty="0">
                <a:cs typeface="Arial" pitchFamily="34" charset="0"/>
              </a:rPr>
              <a:t>  =  1 x 8    = 8</a:t>
            </a:r>
          </a:p>
          <a:p>
            <a:r>
              <a:rPr lang="en-US" sz="2600" dirty="0">
                <a:cs typeface="Arial" pitchFamily="34" charset="0"/>
              </a:rPr>
              <a:t>      	+ 1 x 2</a:t>
            </a:r>
            <a:r>
              <a:rPr lang="en-US" sz="2600" baseline="30000" dirty="0">
                <a:latin typeface="Courier" pitchFamily="49" charset="0"/>
              </a:rPr>
              <a:t>2</a:t>
            </a:r>
            <a:r>
              <a:rPr lang="en-US" sz="2600" dirty="0">
                <a:cs typeface="Arial" pitchFamily="34" charset="0"/>
              </a:rPr>
              <a:t>  =  1 x 4    = 4</a:t>
            </a:r>
          </a:p>
          <a:p>
            <a:r>
              <a:rPr lang="en-US" sz="2600" dirty="0">
                <a:cs typeface="Arial" pitchFamily="34" charset="0"/>
              </a:rPr>
              <a:t>	+ 1 x 2</a:t>
            </a:r>
            <a:r>
              <a:rPr lang="en-US" sz="2600" baseline="30000" dirty="0">
                <a:latin typeface="Courier" pitchFamily="49" charset="0"/>
              </a:rPr>
              <a:t>1</a:t>
            </a:r>
            <a:r>
              <a:rPr lang="en-US" sz="2600" dirty="0">
                <a:cs typeface="Arial" pitchFamily="34" charset="0"/>
              </a:rPr>
              <a:t>  =  1 x 2    = 2 </a:t>
            </a:r>
          </a:p>
          <a:p>
            <a:r>
              <a:rPr lang="en-US" sz="2600" dirty="0">
                <a:cs typeface="Arial" pitchFamily="34" charset="0"/>
              </a:rPr>
              <a:t>       	+ 0 x 2º  =  0 x 1    = 0</a:t>
            </a:r>
          </a:p>
          <a:p>
            <a:r>
              <a:rPr lang="en-US" sz="2600" dirty="0">
                <a:cs typeface="Arial" pitchFamily="34" charset="0"/>
              </a:rPr>
              <a:t>			       = 112 in base 10</a:t>
            </a:r>
            <a:endParaRPr lang="en-US" sz="2600" dirty="0"/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8610600" y="6400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Converting Binary to Decimal</a:t>
            </a:r>
          </a:p>
        </p:txBody>
      </p:sp>
    </p:spTree>
    <p:extLst>
      <p:ext uri="{BB962C8B-B14F-4D97-AF65-F5344CB8AC3E}">
        <p14:creationId xmlns:p14="http://schemas.microsoft.com/office/powerpoint/2010/main" val="106344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685800" y="2133600"/>
            <a:ext cx="754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sz="2800"/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609600" y="1905000"/>
            <a:ext cx="7772400" cy="430053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0" dirty="0"/>
              <a:t>Remember: there are only 2 digits in binary: </a:t>
            </a:r>
          </a:p>
          <a:p>
            <a:r>
              <a:rPr lang="en-US" sz="2800" b="0" dirty="0"/>
              <a:t>0 and 1</a:t>
            </a:r>
          </a:p>
          <a:p>
            <a:r>
              <a:rPr lang="en-US" sz="2800" b="0" dirty="0"/>
              <a:t>	Position is key, carry values are used:</a:t>
            </a:r>
          </a:p>
          <a:p>
            <a:endParaRPr lang="en-US" sz="2800" b="0" dirty="0"/>
          </a:p>
          <a:p>
            <a:endParaRPr lang="en-US" sz="2800" b="0" dirty="0"/>
          </a:p>
          <a:p>
            <a:endParaRPr lang="en-US" sz="2800" b="0" dirty="0"/>
          </a:p>
          <a:p>
            <a:endParaRPr lang="en-US" sz="2800" b="0" dirty="0"/>
          </a:p>
          <a:p>
            <a:endParaRPr lang="en-US" sz="2800" b="0" dirty="0"/>
          </a:p>
          <a:p>
            <a:endParaRPr lang="en-US" sz="2800" b="0" dirty="0"/>
          </a:p>
          <a:p>
            <a:endParaRPr lang="en-US" dirty="0">
              <a:cs typeface="Arial" pitchFamily="34" charset="0"/>
            </a:endParaRPr>
          </a:p>
        </p:txBody>
      </p:sp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6019800" y="3276600"/>
            <a:ext cx="2438400" cy="7620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Carry Values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1295400" y="3352800"/>
            <a:ext cx="4419600" cy="1692771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cs typeface="Arial" pitchFamily="34" charset="0"/>
              </a:rPr>
              <a:t>	</a:t>
            </a:r>
            <a:r>
              <a:rPr lang="en-US" sz="2600" dirty="0">
                <a:solidFill>
                  <a:srgbClr val="FF0000"/>
                </a:solidFill>
                <a:cs typeface="Arial" pitchFamily="34" charset="0"/>
              </a:rPr>
              <a:t>     </a:t>
            </a:r>
            <a:r>
              <a:rPr lang="en-US" sz="2600" dirty="0">
                <a:solidFill>
                  <a:srgbClr val="00B050"/>
                </a:solidFill>
                <a:cs typeface="Arial" pitchFamily="34" charset="0"/>
              </a:rPr>
              <a:t>1   1 1 1 1 1 </a:t>
            </a:r>
          </a:p>
          <a:p>
            <a:r>
              <a:rPr lang="en-US" sz="2600" dirty="0">
                <a:cs typeface="Arial" pitchFamily="34" charset="0"/>
              </a:rPr>
              <a:t>	       1 0 1 0 1 1 1</a:t>
            </a:r>
          </a:p>
          <a:p>
            <a:r>
              <a:rPr lang="en-US" sz="2600" dirty="0">
                <a:cs typeface="Arial" pitchFamily="34" charset="0"/>
              </a:rPr>
              <a:t>	     </a:t>
            </a:r>
            <a:r>
              <a:rPr lang="en-US" sz="2600" u="sng" dirty="0">
                <a:cs typeface="Arial" pitchFamily="34" charset="0"/>
              </a:rPr>
              <a:t>+1 0 0 1 0 1 1 </a:t>
            </a:r>
          </a:p>
          <a:p>
            <a:r>
              <a:rPr lang="en-US" sz="2600" dirty="0">
                <a:cs typeface="Arial" pitchFamily="34" charset="0"/>
              </a:rPr>
              <a:t>                </a:t>
            </a:r>
            <a:r>
              <a:rPr lang="en-US" sz="2600" dirty="0">
                <a:solidFill>
                  <a:schemeClr val="accent2"/>
                </a:solidFill>
                <a:cs typeface="Arial" pitchFamily="34" charset="0"/>
              </a:rPr>
              <a:t>1 0 1 0 0 0 1 0</a:t>
            </a:r>
            <a:endParaRPr lang="en-US" sz="2600" dirty="0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 flipH="1">
            <a:off x="4495800" y="35814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8610600" y="6400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16398" name="Rectangle 14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Arithmetic in Binary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146581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-3 Transisto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Lecture-3 Transistors</Template>
  <TotalTime>86</TotalTime>
  <Words>2367</Words>
  <Application>Microsoft Office PowerPoint</Application>
  <PresentationFormat>On-screen Show (4:3)</PresentationFormat>
  <Paragraphs>641</Paragraphs>
  <Slides>65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7" baseType="lpstr">
      <vt:lpstr>Lecture-3 Transistors</vt:lpstr>
      <vt:lpstr>Equation</vt:lpstr>
      <vt:lpstr>Digital Electronics</vt:lpstr>
      <vt:lpstr>Lecture Outline</vt:lpstr>
      <vt:lpstr>Digital systems</vt:lpstr>
      <vt:lpstr>Boolean Logic (Basis of Digital Electronics)</vt:lpstr>
      <vt:lpstr>Digital Electronics</vt:lpstr>
      <vt:lpstr>Binary Numbers</vt:lpstr>
      <vt:lpstr>Binary Numbers</vt:lpstr>
      <vt:lpstr>Converting Binary to Decimal</vt:lpstr>
      <vt:lpstr>Arithmetic in Binary</vt:lpstr>
      <vt:lpstr>Subtracting Binary Numbers</vt:lpstr>
      <vt:lpstr>Subtracting Binary Numbers</vt:lpstr>
      <vt:lpstr>Subtracting Binary Numbers</vt:lpstr>
      <vt:lpstr>Binary and Computers</vt:lpstr>
      <vt:lpstr>Binary and Computers</vt:lpstr>
      <vt:lpstr>George Boole</vt:lpstr>
      <vt:lpstr>Logic operators</vt:lpstr>
      <vt:lpstr>Boolean Algebra</vt:lpstr>
      <vt:lpstr>Boolean Operations</vt:lpstr>
      <vt:lpstr>Boolean Functions and Expressions</vt:lpstr>
      <vt:lpstr>Write out logic statements using Boolean operators for these.</vt:lpstr>
      <vt:lpstr>Basis for digital computers</vt:lpstr>
      <vt:lpstr>Logic Gates</vt:lpstr>
      <vt:lpstr>Truth Tables and Boolean Notation</vt:lpstr>
      <vt:lpstr>Basic AND / OR </vt:lpstr>
      <vt:lpstr>Basic NAND / NOR</vt:lpstr>
      <vt:lpstr>Basic XOR / XNOR</vt:lpstr>
      <vt:lpstr>Logic Gates</vt:lpstr>
      <vt:lpstr>Boolean Functions and Expressions</vt:lpstr>
      <vt:lpstr>Boolean Functions and Expressions</vt:lpstr>
      <vt:lpstr>Boolean Functions and Expressions</vt:lpstr>
      <vt:lpstr>Definition of a Boolean Algebra</vt:lpstr>
      <vt:lpstr>Order of precedence of Boolean operators</vt:lpstr>
      <vt:lpstr>How do we use gates to add two binary numbers?</vt:lpstr>
      <vt:lpstr>How do I add larger numbers?</vt:lpstr>
      <vt:lpstr>Add binary numbers.</vt:lpstr>
      <vt:lpstr>Binary Subtraction</vt:lpstr>
      <vt:lpstr>Binary Multiplication</vt:lpstr>
      <vt:lpstr>Binary Division</vt:lpstr>
      <vt:lpstr>Types of Logic Circuits</vt:lpstr>
      <vt:lpstr>PowerPoint Presentation</vt:lpstr>
      <vt:lpstr>Where they are used?</vt:lpstr>
      <vt:lpstr>Combinational Logic Design</vt:lpstr>
      <vt:lpstr>Specifications step</vt:lpstr>
      <vt:lpstr>Formulation step</vt:lpstr>
      <vt:lpstr>Last 3 steps</vt:lpstr>
      <vt:lpstr>BCD-to-Excess-3 Code converter</vt:lpstr>
      <vt:lpstr>Specification of BCD-to-Excess3</vt:lpstr>
      <vt:lpstr>Formulation of BCD-to-Excess-3</vt:lpstr>
      <vt:lpstr>Optimization – BCD-to-Excess-3</vt:lpstr>
      <vt:lpstr>Placing 1 on K-maps</vt:lpstr>
      <vt:lpstr>Expressions for W X Y Z</vt:lpstr>
      <vt:lpstr>Minimize K-Maps</vt:lpstr>
      <vt:lpstr>Minimize K-Maps</vt:lpstr>
      <vt:lpstr>Minimize K-Maps</vt:lpstr>
      <vt:lpstr>Minimize K-Maps</vt:lpstr>
      <vt:lpstr>Two level circuit implementation</vt:lpstr>
      <vt:lpstr>Create the digital circuit</vt:lpstr>
      <vt:lpstr>BCD-to-Seven-Segment Decoder</vt:lpstr>
      <vt:lpstr>Specification</vt:lpstr>
      <vt:lpstr>BCD to 7-Segment</vt:lpstr>
      <vt:lpstr>Formulation</vt:lpstr>
      <vt:lpstr>Optimization</vt:lpstr>
      <vt:lpstr>4-bit Equality Checker</vt:lpstr>
      <vt:lpstr>4-bit Equality Checker</vt:lpstr>
      <vt:lpstr>End of Lecture-4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Electronics</dc:title>
  <dc:creator>Administrator</dc:creator>
  <cp:lastModifiedBy>Administrator</cp:lastModifiedBy>
  <cp:revision>50</cp:revision>
  <dcterms:created xsi:type="dcterms:W3CDTF">2014-11-26T06:09:03Z</dcterms:created>
  <dcterms:modified xsi:type="dcterms:W3CDTF">2014-11-28T05:50:44Z</dcterms:modified>
</cp:coreProperties>
</file>