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3" r:id="rId2"/>
    <p:sldId id="264" r:id="rId3"/>
    <p:sldId id="260" r:id="rId4"/>
    <p:sldId id="257" r:id="rId5"/>
    <p:sldId id="261" r:id="rId6"/>
    <p:sldId id="258" r:id="rId7"/>
    <p:sldId id="259" r:id="rId8"/>
    <p:sldId id="266" r:id="rId9"/>
    <p:sldId id="262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B0F1E5-D7AA-4055-8BE1-4D0F5463EA8C}" type="doc">
      <dgm:prSet loTypeId="urn:microsoft.com/office/officeart/2005/8/layout/hList7#1" loCatId="list" qsTypeId="urn:microsoft.com/office/officeart/2005/8/quickstyle/3d1" qsCatId="3D" csTypeId="urn:microsoft.com/office/officeart/2005/8/colors/colorful5" csCatId="colorful" phldr="1"/>
      <dgm:spPr/>
    </dgm:pt>
    <dgm:pt modelId="{F6D3E502-8067-4CFC-89AE-0D2E379013EF}">
      <dgm:prSet phldrT="[Text]" custT="1"/>
      <dgm:spPr/>
      <dgm:t>
        <a:bodyPr/>
        <a:lstStyle/>
        <a:p>
          <a:pPr algn="ctr"/>
          <a:r>
            <a:rPr lang="en-GB" sz="2400" dirty="0" smtClean="0"/>
            <a:t>Half wave Rectifier</a:t>
          </a:r>
          <a:endParaRPr lang="en-GB" sz="2400" dirty="0"/>
        </a:p>
      </dgm:t>
    </dgm:pt>
    <dgm:pt modelId="{BF8C99F8-F342-4515-BFA8-1482D6E0B141}" type="parTrans" cxnId="{5F7526D2-0D34-454E-B97A-0F636B60A1AA}">
      <dgm:prSet/>
      <dgm:spPr/>
      <dgm:t>
        <a:bodyPr/>
        <a:lstStyle/>
        <a:p>
          <a:endParaRPr lang="en-GB"/>
        </a:p>
      </dgm:t>
    </dgm:pt>
    <dgm:pt modelId="{614E9058-FA30-4F45-9A02-0AAA1FCAAF62}" type="sibTrans" cxnId="{5F7526D2-0D34-454E-B97A-0F636B60A1AA}">
      <dgm:prSet/>
      <dgm:spPr/>
      <dgm:t>
        <a:bodyPr/>
        <a:lstStyle/>
        <a:p>
          <a:endParaRPr lang="en-GB"/>
        </a:p>
      </dgm:t>
    </dgm:pt>
    <dgm:pt modelId="{C4D77D43-ABB4-4E6F-BEE7-3E179AEADB50}">
      <dgm:prSet phldrT="[Text]" custT="1"/>
      <dgm:spPr/>
      <dgm:t>
        <a:bodyPr/>
        <a:lstStyle/>
        <a:p>
          <a:pPr algn="ctr"/>
          <a:r>
            <a:rPr lang="en-GB" sz="2400" dirty="0" smtClean="0"/>
            <a:t>Full wave Rectifier</a:t>
          </a:r>
          <a:endParaRPr lang="en-GB" sz="2400" dirty="0"/>
        </a:p>
      </dgm:t>
    </dgm:pt>
    <dgm:pt modelId="{9A95AB04-FB83-4634-BAFF-D5200D0EBE14}" type="parTrans" cxnId="{30765A0D-E1AD-4BE7-ADD3-FA74B27C528F}">
      <dgm:prSet/>
      <dgm:spPr/>
      <dgm:t>
        <a:bodyPr/>
        <a:lstStyle/>
        <a:p>
          <a:endParaRPr lang="en-US"/>
        </a:p>
      </dgm:t>
    </dgm:pt>
    <dgm:pt modelId="{C9CCEDF6-A421-4EA3-97BF-3F4489D90975}" type="sibTrans" cxnId="{30765A0D-E1AD-4BE7-ADD3-FA74B27C528F}">
      <dgm:prSet/>
      <dgm:spPr/>
      <dgm:t>
        <a:bodyPr/>
        <a:lstStyle/>
        <a:p>
          <a:endParaRPr lang="en-US"/>
        </a:p>
      </dgm:t>
    </dgm:pt>
    <dgm:pt modelId="{C1A6982E-6599-4B51-945C-E6EF6261CED8}">
      <dgm:prSet phldrT="[Text]" custT="1"/>
      <dgm:spPr/>
      <dgm:t>
        <a:bodyPr/>
        <a:lstStyle/>
        <a:p>
          <a:pPr algn="ctr"/>
          <a:r>
            <a:rPr lang="en-GB" sz="2400" dirty="0" smtClean="0"/>
            <a:t>Bridge Rectifier</a:t>
          </a:r>
          <a:endParaRPr lang="en-GB" sz="2400" dirty="0"/>
        </a:p>
      </dgm:t>
    </dgm:pt>
    <dgm:pt modelId="{5A9D1F0A-5586-4627-A070-F8D66E4314E4}" type="parTrans" cxnId="{76F2D103-1685-4F73-AB46-C49FFCCDC8C4}">
      <dgm:prSet/>
      <dgm:spPr/>
      <dgm:t>
        <a:bodyPr/>
        <a:lstStyle/>
        <a:p>
          <a:endParaRPr lang="en-US"/>
        </a:p>
      </dgm:t>
    </dgm:pt>
    <dgm:pt modelId="{C1BD6A33-1496-4CBB-9A24-271A7BC1B892}" type="sibTrans" cxnId="{76F2D103-1685-4F73-AB46-C49FFCCDC8C4}">
      <dgm:prSet/>
      <dgm:spPr/>
      <dgm:t>
        <a:bodyPr/>
        <a:lstStyle/>
        <a:p>
          <a:endParaRPr lang="en-US"/>
        </a:p>
      </dgm:t>
    </dgm:pt>
    <dgm:pt modelId="{7D2C670E-9AE7-44BE-A0CD-0225FBFD9D00}" type="pres">
      <dgm:prSet presAssocID="{6CB0F1E5-D7AA-4055-8BE1-4D0F5463EA8C}" presName="Name0" presStyleCnt="0">
        <dgm:presLayoutVars>
          <dgm:dir/>
          <dgm:resizeHandles val="exact"/>
        </dgm:presLayoutVars>
      </dgm:prSet>
      <dgm:spPr/>
    </dgm:pt>
    <dgm:pt modelId="{98BAEFD2-1F14-46F5-B924-9D6055E43C2A}" type="pres">
      <dgm:prSet presAssocID="{6CB0F1E5-D7AA-4055-8BE1-4D0F5463EA8C}" presName="fgShape" presStyleLbl="fgShp" presStyleIdx="0" presStyleCnt="1" custScaleX="81654" custScaleY="33333" custLinFactNeighborX="-226" custLinFactNeighborY="58333"/>
      <dgm:spPr/>
    </dgm:pt>
    <dgm:pt modelId="{1FE829AD-2213-40FC-9509-A22903DE88E6}" type="pres">
      <dgm:prSet presAssocID="{6CB0F1E5-D7AA-4055-8BE1-4D0F5463EA8C}" presName="linComp" presStyleCnt="0"/>
      <dgm:spPr/>
    </dgm:pt>
    <dgm:pt modelId="{CBCE66CF-8297-4495-B80F-1D572CF89C4B}" type="pres">
      <dgm:prSet presAssocID="{F6D3E502-8067-4CFC-89AE-0D2E379013EF}" presName="compNode" presStyleCnt="0"/>
      <dgm:spPr/>
    </dgm:pt>
    <dgm:pt modelId="{F3CFABE6-68D5-4DC3-9A1E-79FE09914C3A}" type="pres">
      <dgm:prSet presAssocID="{F6D3E502-8067-4CFC-89AE-0D2E379013EF}" presName="bkgdShape" presStyleLbl="node1" presStyleIdx="0" presStyleCnt="3" custLinFactNeighborX="-276"/>
      <dgm:spPr/>
      <dgm:t>
        <a:bodyPr/>
        <a:lstStyle/>
        <a:p>
          <a:endParaRPr lang="en-GB"/>
        </a:p>
      </dgm:t>
    </dgm:pt>
    <dgm:pt modelId="{69E77281-A37C-43FC-9B98-DD138E89712B}" type="pres">
      <dgm:prSet presAssocID="{F6D3E502-8067-4CFC-89AE-0D2E379013EF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A18E20-265C-4F85-B5DF-517047F38A4E}" type="pres">
      <dgm:prSet presAssocID="{F6D3E502-8067-4CFC-89AE-0D2E379013EF}" presName="invisiNode" presStyleLbl="node1" presStyleIdx="0" presStyleCnt="3"/>
      <dgm:spPr/>
    </dgm:pt>
    <dgm:pt modelId="{A2932948-9B4D-48B8-A913-693D754768FA}" type="pres">
      <dgm:prSet presAssocID="{F6D3E502-8067-4CFC-89AE-0D2E379013EF}" presName="imagNode" presStyleLbl="fgImgPlace1" presStyleIdx="0" presStyleCnt="3" custLinFactNeighborY="-105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5038FF5E-E611-4D32-B8CE-6DE1CE03FD4F}" type="pres">
      <dgm:prSet presAssocID="{614E9058-FA30-4F45-9A02-0AAA1FCAAF6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4A4E03C-0E62-4A98-A29B-6485054FCD5F}" type="pres">
      <dgm:prSet presAssocID="{C4D77D43-ABB4-4E6F-BEE7-3E179AEADB50}" presName="compNode" presStyleCnt="0"/>
      <dgm:spPr/>
    </dgm:pt>
    <dgm:pt modelId="{502D0133-CF0F-4FA4-826D-449F5D8EC2D0}" type="pres">
      <dgm:prSet presAssocID="{C4D77D43-ABB4-4E6F-BEE7-3E179AEADB50}" presName="bkgdShape" presStyleLbl="node1" presStyleIdx="1" presStyleCnt="3" custLinFactNeighborX="-503"/>
      <dgm:spPr/>
      <dgm:t>
        <a:bodyPr/>
        <a:lstStyle/>
        <a:p>
          <a:endParaRPr lang="en-US"/>
        </a:p>
      </dgm:t>
    </dgm:pt>
    <dgm:pt modelId="{743D379A-49FE-470B-B68D-FBDB46706078}" type="pres">
      <dgm:prSet presAssocID="{C4D77D43-ABB4-4E6F-BEE7-3E179AEADB5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29A74-C385-4D58-85F7-15DA612551C0}" type="pres">
      <dgm:prSet presAssocID="{C4D77D43-ABB4-4E6F-BEE7-3E179AEADB50}" presName="invisiNode" presStyleLbl="node1" presStyleIdx="1" presStyleCnt="3"/>
      <dgm:spPr/>
    </dgm:pt>
    <dgm:pt modelId="{FC24E95A-B859-4399-A282-29EB9EC8DA02}" type="pres">
      <dgm:prSet presAssocID="{C4D77D43-ABB4-4E6F-BEE7-3E179AEADB50}" presName="imagNode" presStyleLbl="fgImgPlace1" presStyleIdx="1" presStyleCnt="3" custLinFactNeighborY="-1051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5000" r="-135000"/>
          </a:stretch>
        </a:blipFill>
      </dgm:spPr>
    </dgm:pt>
    <dgm:pt modelId="{608798DC-5D8B-4D56-9414-25787AA6B171}" type="pres">
      <dgm:prSet presAssocID="{C9CCEDF6-A421-4EA3-97BF-3F4489D9097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D8739E5-3C2D-472E-96B6-ACE210405968}" type="pres">
      <dgm:prSet presAssocID="{C1A6982E-6599-4B51-945C-E6EF6261CED8}" presName="compNode" presStyleCnt="0"/>
      <dgm:spPr/>
    </dgm:pt>
    <dgm:pt modelId="{FC2BFFED-6801-4046-8BB5-4A486D52B65B}" type="pres">
      <dgm:prSet presAssocID="{C1A6982E-6599-4B51-945C-E6EF6261CED8}" presName="bkgdShape" presStyleLbl="node1" presStyleIdx="2" presStyleCnt="3" custLinFactNeighborX="19498" custLinFactNeighborY="6250"/>
      <dgm:spPr/>
      <dgm:t>
        <a:bodyPr/>
        <a:lstStyle/>
        <a:p>
          <a:endParaRPr lang="en-US"/>
        </a:p>
      </dgm:t>
    </dgm:pt>
    <dgm:pt modelId="{13E550D0-D99B-4B63-8628-446F7FE987B7}" type="pres">
      <dgm:prSet presAssocID="{C1A6982E-6599-4B51-945C-E6EF6261CED8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C294D-F8DA-4B18-94CE-94DFD08EAFFC}" type="pres">
      <dgm:prSet presAssocID="{C1A6982E-6599-4B51-945C-E6EF6261CED8}" presName="invisiNode" presStyleLbl="node1" presStyleIdx="2" presStyleCnt="3"/>
      <dgm:spPr/>
    </dgm:pt>
    <dgm:pt modelId="{3B9115CC-CE25-4FC5-B637-8830C782BD11}" type="pres">
      <dgm:prSet presAssocID="{C1A6982E-6599-4B51-945C-E6EF6261CED8}" presName="imagNode" presStyleLbl="fgImgPlace1" presStyleIdx="2" presStyleCnt="3" custLinFactNeighborY="-1051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</dgm:ptLst>
  <dgm:cxnLst>
    <dgm:cxn modelId="{CD758B4A-9226-4508-9D0D-CF8A16B06D84}" type="presOf" srcId="{F6D3E502-8067-4CFC-89AE-0D2E379013EF}" destId="{F3CFABE6-68D5-4DC3-9A1E-79FE09914C3A}" srcOrd="0" destOrd="0" presId="urn:microsoft.com/office/officeart/2005/8/layout/hList7#1"/>
    <dgm:cxn modelId="{6CE6DAD4-C28C-44D2-B9C3-B9F4471E5743}" type="presOf" srcId="{C4D77D43-ABB4-4E6F-BEE7-3E179AEADB50}" destId="{502D0133-CF0F-4FA4-826D-449F5D8EC2D0}" srcOrd="0" destOrd="0" presId="urn:microsoft.com/office/officeart/2005/8/layout/hList7#1"/>
    <dgm:cxn modelId="{837A7546-01E8-4E37-9EAA-ECD78D5D566C}" type="presOf" srcId="{C4D77D43-ABB4-4E6F-BEE7-3E179AEADB50}" destId="{743D379A-49FE-470B-B68D-FBDB46706078}" srcOrd="1" destOrd="0" presId="urn:microsoft.com/office/officeart/2005/8/layout/hList7#1"/>
    <dgm:cxn modelId="{30765A0D-E1AD-4BE7-ADD3-FA74B27C528F}" srcId="{6CB0F1E5-D7AA-4055-8BE1-4D0F5463EA8C}" destId="{C4D77D43-ABB4-4E6F-BEE7-3E179AEADB50}" srcOrd="1" destOrd="0" parTransId="{9A95AB04-FB83-4634-BAFF-D5200D0EBE14}" sibTransId="{C9CCEDF6-A421-4EA3-97BF-3F4489D90975}"/>
    <dgm:cxn modelId="{603B1DFF-B760-479C-9993-64D76A9504FA}" type="presOf" srcId="{614E9058-FA30-4F45-9A02-0AAA1FCAAF62}" destId="{5038FF5E-E611-4D32-B8CE-6DE1CE03FD4F}" srcOrd="0" destOrd="0" presId="urn:microsoft.com/office/officeart/2005/8/layout/hList7#1"/>
    <dgm:cxn modelId="{AB3C71F6-BB9E-4812-8391-4B6723FFDD87}" type="presOf" srcId="{C1A6982E-6599-4B51-945C-E6EF6261CED8}" destId="{FC2BFFED-6801-4046-8BB5-4A486D52B65B}" srcOrd="0" destOrd="0" presId="urn:microsoft.com/office/officeart/2005/8/layout/hList7#1"/>
    <dgm:cxn modelId="{5F7526D2-0D34-454E-B97A-0F636B60A1AA}" srcId="{6CB0F1E5-D7AA-4055-8BE1-4D0F5463EA8C}" destId="{F6D3E502-8067-4CFC-89AE-0D2E379013EF}" srcOrd="0" destOrd="0" parTransId="{BF8C99F8-F342-4515-BFA8-1482D6E0B141}" sibTransId="{614E9058-FA30-4F45-9A02-0AAA1FCAAF62}"/>
    <dgm:cxn modelId="{9D61BBE0-1ACA-4BD2-8BBD-4BDDB3568DE2}" type="presOf" srcId="{C9CCEDF6-A421-4EA3-97BF-3F4489D90975}" destId="{608798DC-5D8B-4D56-9414-25787AA6B171}" srcOrd="0" destOrd="0" presId="urn:microsoft.com/office/officeart/2005/8/layout/hList7#1"/>
    <dgm:cxn modelId="{3DCA4740-7894-43F7-A9EE-03E8479722A0}" type="presOf" srcId="{C1A6982E-6599-4B51-945C-E6EF6261CED8}" destId="{13E550D0-D99B-4B63-8628-446F7FE987B7}" srcOrd="1" destOrd="0" presId="urn:microsoft.com/office/officeart/2005/8/layout/hList7#1"/>
    <dgm:cxn modelId="{D7DC955D-E11C-4E4F-9F8E-825479C5CA6A}" type="presOf" srcId="{F6D3E502-8067-4CFC-89AE-0D2E379013EF}" destId="{69E77281-A37C-43FC-9B98-DD138E89712B}" srcOrd="1" destOrd="0" presId="urn:microsoft.com/office/officeart/2005/8/layout/hList7#1"/>
    <dgm:cxn modelId="{BFD6E22A-B123-435A-86D0-FA69E1A81C43}" type="presOf" srcId="{6CB0F1E5-D7AA-4055-8BE1-4D0F5463EA8C}" destId="{7D2C670E-9AE7-44BE-A0CD-0225FBFD9D00}" srcOrd="0" destOrd="0" presId="urn:microsoft.com/office/officeart/2005/8/layout/hList7#1"/>
    <dgm:cxn modelId="{76F2D103-1685-4F73-AB46-C49FFCCDC8C4}" srcId="{6CB0F1E5-D7AA-4055-8BE1-4D0F5463EA8C}" destId="{C1A6982E-6599-4B51-945C-E6EF6261CED8}" srcOrd="2" destOrd="0" parTransId="{5A9D1F0A-5586-4627-A070-F8D66E4314E4}" sibTransId="{C1BD6A33-1496-4CBB-9A24-271A7BC1B892}"/>
    <dgm:cxn modelId="{BC09436E-9744-44D0-B08F-CBE9ADDC4559}" type="presParOf" srcId="{7D2C670E-9AE7-44BE-A0CD-0225FBFD9D00}" destId="{98BAEFD2-1F14-46F5-B924-9D6055E43C2A}" srcOrd="0" destOrd="0" presId="urn:microsoft.com/office/officeart/2005/8/layout/hList7#1"/>
    <dgm:cxn modelId="{FAA27AE7-7C4F-46E3-919B-A05148E34EAB}" type="presParOf" srcId="{7D2C670E-9AE7-44BE-A0CD-0225FBFD9D00}" destId="{1FE829AD-2213-40FC-9509-A22903DE88E6}" srcOrd="1" destOrd="0" presId="urn:microsoft.com/office/officeart/2005/8/layout/hList7#1"/>
    <dgm:cxn modelId="{B2721CC8-10B1-40CF-8D15-DF2A98814D85}" type="presParOf" srcId="{1FE829AD-2213-40FC-9509-A22903DE88E6}" destId="{CBCE66CF-8297-4495-B80F-1D572CF89C4B}" srcOrd="0" destOrd="0" presId="urn:microsoft.com/office/officeart/2005/8/layout/hList7#1"/>
    <dgm:cxn modelId="{4EF8AF13-FCDB-4285-BF40-53E6C2B563C8}" type="presParOf" srcId="{CBCE66CF-8297-4495-B80F-1D572CF89C4B}" destId="{F3CFABE6-68D5-4DC3-9A1E-79FE09914C3A}" srcOrd="0" destOrd="0" presId="urn:microsoft.com/office/officeart/2005/8/layout/hList7#1"/>
    <dgm:cxn modelId="{40D130E1-4BD1-4E4C-929D-154D8D2B7C01}" type="presParOf" srcId="{CBCE66CF-8297-4495-B80F-1D572CF89C4B}" destId="{69E77281-A37C-43FC-9B98-DD138E89712B}" srcOrd="1" destOrd="0" presId="urn:microsoft.com/office/officeart/2005/8/layout/hList7#1"/>
    <dgm:cxn modelId="{86D63BAD-52EE-4A30-9FCD-822659D3092C}" type="presParOf" srcId="{CBCE66CF-8297-4495-B80F-1D572CF89C4B}" destId="{5FA18E20-265C-4F85-B5DF-517047F38A4E}" srcOrd="2" destOrd="0" presId="urn:microsoft.com/office/officeart/2005/8/layout/hList7#1"/>
    <dgm:cxn modelId="{A21D4CE8-0A8F-40D9-B6B1-41350E615BC3}" type="presParOf" srcId="{CBCE66CF-8297-4495-B80F-1D572CF89C4B}" destId="{A2932948-9B4D-48B8-A913-693D754768FA}" srcOrd="3" destOrd="0" presId="urn:microsoft.com/office/officeart/2005/8/layout/hList7#1"/>
    <dgm:cxn modelId="{876CB6A2-6854-4673-B949-50EFB6415C3C}" type="presParOf" srcId="{1FE829AD-2213-40FC-9509-A22903DE88E6}" destId="{5038FF5E-E611-4D32-B8CE-6DE1CE03FD4F}" srcOrd="1" destOrd="0" presId="urn:microsoft.com/office/officeart/2005/8/layout/hList7#1"/>
    <dgm:cxn modelId="{E6F3D80B-BEBB-417B-9FDC-3E346C01070A}" type="presParOf" srcId="{1FE829AD-2213-40FC-9509-A22903DE88E6}" destId="{14A4E03C-0E62-4A98-A29B-6485054FCD5F}" srcOrd="2" destOrd="0" presId="urn:microsoft.com/office/officeart/2005/8/layout/hList7#1"/>
    <dgm:cxn modelId="{7C216597-657E-44D4-A7B7-E296CBFB22C9}" type="presParOf" srcId="{14A4E03C-0E62-4A98-A29B-6485054FCD5F}" destId="{502D0133-CF0F-4FA4-826D-449F5D8EC2D0}" srcOrd="0" destOrd="0" presId="urn:microsoft.com/office/officeart/2005/8/layout/hList7#1"/>
    <dgm:cxn modelId="{24BD3D82-089C-4B09-B9AB-34B780D1F98C}" type="presParOf" srcId="{14A4E03C-0E62-4A98-A29B-6485054FCD5F}" destId="{743D379A-49FE-470B-B68D-FBDB46706078}" srcOrd="1" destOrd="0" presId="urn:microsoft.com/office/officeart/2005/8/layout/hList7#1"/>
    <dgm:cxn modelId="{53F3F0C5-231C-4B9A-93FC-3B9FDAFB3DED}" type="presParOf" srcId="{14A4E03C-0E62-4A98-A29B-6485054FCD5F}" destId="{51529A74-C385-4D58-85F7-15DA612551C0}" srcOrd="2" destOrd="0" presId="urn:microsoft.com/office/officeart/2005/8/layout/hList7#1"/>
    <dgm:cxn modelId="{B2023B54-CDAA-4492-82E4-C938A4705992}" type="presParOf" srcId="{14A4E03C-0E62-4A98-A29B-6485054FCD5F}" destId="{FC24E95A-B859-4399-A282-29EB9EC8DA02}" srcOrd="3" destOrd="0" presId="urn:microsoft.com/office/officeart/2005/8/layout/hList7#1"/>
    <dgm:cxn modelId="{8E6A49E2-8A33-42A4-985E-03895EB5FA67}" type="presParOf" srcId="{1FE829AD-2213-40FC-9509-A22903DE88E6}" destId="{608798DC-5D8B-4D56-9414-25787AA6B171}" srcOrd="3" destOrd="0" presId="urn:microsoft.com/office/officeart/2005/8/layout/hList7#1"/>
    <dgm:cxn modelId="{8DB152AC-0AB6-4EE3-9412-EFA104A32D3E}" type="presParOf" srcId="{1FE829AD-2213-40FC-9509-A22903DE88E6}" destId="{DD8739E5-3C2D-472E-96B6-ACE210405968}" srcOrd="4" destOrd="0" presId="urn:microsoft.com/office/officeart/2005/8/layout/hList7#1"/>
    <dgm:cxn modelId="{C8176D40-D467-452C-A13E-BEF3200451E8}" type="presParOf" srcId="{DD8739E5-3C2D-472E-96B6-ACE210405968}" destId="{FC2BFFED-6801-4046-8BB5-4A486D52B65B}" srcOrd="0" destOrd="0" presId="urn:microsoft.com/office/officeart/2005/8/layout/hList7#1"/>
    <dgm:cxn modelId="{0629EC6D-F72E-48F5-9C6E-DB09097D4721}" type="presParOf" srcId="{DD8739E5-3C2D-472E-96B6-ACE210405968}" destId="{13E550D0-D99B-4B63-8628-446F7FE987B7}" srcOrd="1" destOrd="0" presId="urn:microsoft.com/office/officeart/2005/8/layout/hList7#1"/>
    <dgm:cxn modelId="{073BEDE4-8DCB-4C4F-B32E-4958CF484678}" type="presParOf" srcId="{DD8739E5-3C2D-472E-96B6-ACE210405968}" destId="{5C2C294D-F8DA-4B18-94CE-94DFD08EAFFC}" srcOrd="2" destOrd="0" presId="urn:microsoft.com/office/officeart/2005/8/layout/hList7#1"/>
    <dgm:cxn modelId="{D6C13E15-0FFA-4A55-B6FC-E840A178D4FF}" type="presParOf" srcId="{DD8739E5-3C2D-472E-96B6-ACE210405968}" destId="{3B9115CC-CE25-4FC5-B637-8830C782BD11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FABE6-68D5-4DC3-9A1E-79FE09914C3A}">
      <dsp:nvSpPr>
        <dsp:cNvPr id="0" name=""/>
        <dsp:cNvSpPr/>
      </dsp:nvSpPr>
      <dsp:spPr>
        <a:xfrm>
          <a:off x="0" y="0"/>
          <a:ext cx="2951863" cy="57606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Half wave Rectifier</a:t>
          </a:r>
          <a:endParaRPr lang="en-GB" sz="2400" kern="1200" dirty="0"/>
        </a:p>
      </dsp:txBody>
      <dsp:txXfrm>
        <a:off x="0" y="2304256"/>
        <a:ext cx="2951863" cy="2304256"/>
      </dsp:txXfrm>
    </dsp:sp>
    <dsp:sp modelId="{A2932948-9B4D-48B8-A913-693D754768FA}">
      <dsp:nvSpPr>
        <dsp:cNvPr id="0" name=""/>
        <dsp:cNvSpPr/>
      </dsp:nvSpPr>
      <dsp:spPr>
        <a:xfrm>
          <a:off x="518682" y="144025"/>
          <a:ext cx="1918293" cy="191829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02D0133-CF0F-4FA4-826D-449F5D8EC2D0}">
      <dsp:nvSpPr>
        <dsp:cNvPr id="0" name=""/>
        <dsp:cNvSpPr/>
      </dsp:nvSpPr>
      <dsp:spPr>
        <a:xfrm>
          <a:off x="3027468" y="0"/>
          <a:ext cx="2951863" cy="57606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Full wave Rectifier</a:t>
          </a:r>
          <a:endParaRPr lang="en-GB" sz="2400" kern="1200" dirty="0"/>
        </a:p>
      </dsp:txBody>
      <dsp:txXfrm>
        <a:off x="3027468" y="2304256"/>
        <a:ext cx="2951863" cy="2304256"/>
      </dsp:txXfrm>
    </dsp:sp>
    <dsp:sp modelId="{FC24E95A-B859-4399-A282-29EB9EC8DA02}">
      <dsp:nvSpPr>
        <dsp:cNvPr id="0" name=""/>
        <dsp:cNvSpPr/>
      </dsp:nvSpPr>
      <dsp:spPr>
        <a:xfrm>
          <a:off x="3559101" y="144025"/>
          <a:ext cx="1918293" cy="191829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5000" r="-13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2BFFED-6801-4046-8BB5-4A486D52B65B}">
      <dsp:nvSpPr>
        <dsp:cNvPr id="0" name=""/>
        <dsp:cNvSpPr/>
      </dsp:nvSpPr>
      <dsp:spPr>
        <a:xfrm>
          <a:off x="6084632" y="0"/>
          <a:ext cx="2951863" cy="57606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Bridge Rectifier</a:t>
          </a:r>
          <a:endParaRPr lang="en-GB" sz="2400" kern="1200" dirty="0"/>
        </a:p>
      </dsp:txBody>
      <dsp:txXfrm>
        <a:off x="6084632" y="2304256"/>
        <a:ext cx="2951863" cy="2304256"/>
      </dsp:txXfrm>
    </dsp:sp>
    <dsp:sp modelId="{3B9115CC-CE25-4FC5-B637-8830C782BD11}">
      <dsp:nvSpPr>
        <dsp:cNvPr id="0" name=""/>
        <dsp:cNvSpPr/>
      </dsp:nvSpPr>
      <dsp:spPr>
        <a:xfrm>
          <a:off x="6599520" y="144025"/>
          <a:ext cx="1918293" cy="191829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8BAEFD2-1F14-46F5-B924-9D6055E43C2A}">
      <dsp:nvSpPr>
        <dsp:cNvPr id="0" name=""/>
        <dsp:cNvSpPr/>
      </dsp:nvSpPr>
      <dsp:spPr>
        <a:xfrm>
          <a:off x="1105275" y="5400598"/>
          <a:ext cx="6788367" cy="288029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B7DC6-BB6F-4CFF-9C2C-713D8C3BF51C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CCBDA-5A06-4B8E-806C-B82DAFBC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4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BD45-B5A0-4654-B232-F8508C108E1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84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DEBB45-4DDC-485D-92A9-273FA4175CA7}" type="slidenum">
              <a:rPr lang="zh-TW" altLang="en-US"/>
              <a:pPr/>
              <a:t>14</a:t>
            </a:fld>
            <a:endParaRPr lang="en-US" altLang="zh-TW"/>
          </a:p>
        </p:txBody>
      </p:sp>
      <p:sp>
        <p:nvSpPr>
          <p:cNvPr id="95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2D6C8F-500D-41C3-85EA-C76563F7474B}" type="slidenum">
              <a:rPr lang="zh-TW" altLang="en-US"/>
              <a:pPr/>
              <a:t>15</a:t>
            </a:fld>
            <a:endParaRPr lang="en-US" altLang="zh-TW"/>
          </a:p>
        </p:txBody>
      </p:sp>
      <p:sp>
        <p:nvSpPr>
          <p:cNvPr id="96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383CD6-0991-4716-AC85-AE48691DEF30}" type="slidenum">
              <a:rPr lang="zh-TW" altLang="en-US"/>
              <a:pPr/>
              <a:t>16</a:t>
            </a:fld>
            <a:endParaRPr lang="en-US" altLang="zh-TW"/>
          </a:p>
        </p:txBody>
      </p:sp>
      <p:sp>
        <p:nvSpPr>
          <p:cNvPr id="99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297EE5-B7B4-473E-B23D-E6B18C0AC267}" type="slidenum">
              <a:rPr lang="zh-TW" altLang="en-US"/>
              <a:pPr/>
              <a:t>17</a:t>
            </a:fld>
            <a:endParaRPr lang="en-US" altLang="zh-TW"/>
          </a:p>
        </p:txBody>
      </p:sp>
      <p:sp>
        <p:nvSpPr>
          <p:cNvPr id="195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AE8EBB-AFC1-4E09-B330-87A5747D00F9}" type="slidenum">
              <a:rPr lang="zh-TW" altLang="en-US"/>
              <a:pPr/>
              <a:t>18</a:t>
            </a:fld>
            <a:endParaRPr lang="en-US" altLang="zh-TW"/>
          </a:p>
        </p:txBody>
      </p:sp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BD45-B5A0-4654-B232-F8508C108E1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135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BD45-B5A0-4654-B232-F8508C108E1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993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F3AA28-425B-4EE2-8EC4-AA1075E3FF67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113C91-6513-4BDC-BAA4-5777C2429E70}" type="slidenum">
              <a:rPr lang="zh-TW" altLang="en-US"/>
              <a:pPr/>
              <a:t>5</a:t>
            </a:fld>
            <a:endParaRPr lang="en-US" altLang="zh-TW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A5F538-F636-4704-A368-29A6D09457B7}" type="slidenum">
              <a:rPr lang="zh-TW" altLang="en-US"/>
              <a:pPr/>
              <a:t>9</a:t>
            </a:fld>
            <a:endParaRPr lang="en-US" altLang="zh-TW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604BF7C-7068-4831-8D58-DA314D38D124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92305C-7BA4-4A72-B15B-67F6F966937D}" type="slidenum">
              <a:rPr lang="zh-TW" altLang="en-US"/>
              <a:pPr/>
              <a:t>11</a:t>
            </a:fld>
            <a:endParaRPr lang="en-US" altLang="zh-TW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177386-A420-4FDE-9AA1-763272463F76}" type="slidenum">
              <a:rPr lang="zh-TW" altLang="en-US"/>
              <a:pPr/>
              <a:t>12</a:t>
            </a:fld>
            <a:endParaRPr lang="en-US" altLang="zh-TW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3056F3-EE3C-48F4-BBE5-6FD25BEC470E}" type="slidenum">
              <a:rPr lang="zh-TW" altLang="en-US"/>
              <a:pPr/>
              <a:t>13</a:t>
            </a:fld>
            <a:endParaRPr lang="en-US" altLang="zh-TW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CEE3371-A646-4B57-B0C6-94E0F1F676C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9094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BBA35-CB62-4ED3-83C3-DF62B56E1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4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mtiaz.hussain@faculty.muet.edu.p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mtiazhussainkalwar.weebly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Basic Electronics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981200" y="4114800"/>
            <a:ext cx="53285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Dr. Imtiaz Hussain</a:t>
            </a:r>
          </a:p>
          <a:p>
            <a:pPr algn="ctr"/>
            <a:r>
              <a:rPr lang="en-GB" sz="1600" dirty="0" smtClean="0"/>
              <a:t>Assistant Professor</a:t>
            </a:r>
          </a:p>
          <a:p>
            <a:pPr algn="ctr"/>
            <a:r>
              <a:rPr lang="en-GB" sz="1600" dirty="0" smtClean="0"/>
              <a:t>Mehran University of Engineering &amp; Technology Jamshoro</a:t>
            </a:r>
          </a:p>
          <a:p>
            <a:pPr algn="ctr"/>
            <a:r>
              <a:rPr lang="en-GB" dirty="0" smtClean="0"/>
              <a:t>email: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imtiaz.hussain@faculty.muet.edu.pk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dirty="0" smtClean="0"/>
              <a:t>URL :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http://imtiazhussainkalwar.weebly.com/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436471" y="2581453"/>
            <a:ext cx="207178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400" dirty="0" smtClean="0"/>
              <a:t>Lecture-3</a:t>
            </a:r>
          </a:p>
          <a:p>
            <a:pPr algn="ctr"/>
            <a:r>
              <a:rPr lang="en-GB" sz="3400" dirty="0" smtClean="0"/>
              <a:t>Transistors</a:t>
            </a:r>
            <a:endParaRPr lang="en-GB" sz="3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950404" cy="120700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688964"/>
            <a:ext cx="9144000" cy="116903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65"/>
            <a:ext cx="1184565" cy="1169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403" y="13854"/>
            <a:ext cx="1193597" cy="12106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318306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effectLst>
                  <a:innerShdw blurRad="114300">
                    <a:prstClr val="black"/>
                  </a:innerShdw>
                </a:effectLst>
              </a:rPr>
              <a:t>STEVTA -Training of Trainers Project</a:t>
            </a:r>
            <a:endParaRPr lang="en-US" sz="3400" dirty="0"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763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Transistor </a:t>
            </a:r>
            <a:r>
              <a:rPr lang="en-US" dirty="0" smtClean="0"/>
              <a:t>Applications</a:t>
            </a:r>
            <a:endParaRPr lang="en-US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Switching</a:t>
            </a:r>
          </a:p>
          <a:p>
            <a:pPr eaLnBrk="1" hangingPunct="1"/>
            <a:r>
              <a:rPr lang="en-US" sz="2800" dirty="0" smtClean="0"/>
              <a:t>Amplification</a:t>
            </a:r>
          </a:p>
          <a:p>
            <a:pPr eaLnBrk="1" hangingPunct="1"/>
            <a:r>
              <a:rPr lang="en-US" sz="2800" dirty="0" smtClean="0"/>
              <a:t>Variable Resistor 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Impedance Matching</a:t>
            </a:r>
          </a:p>
          <a:p>
            <a:pPr eaLnBrk="1" hangingPunct="1"/>
            <a:r>
              <a:rPr lang="en-US" sz="2800" dirty="0" smtClean="0"/>
              <a:t>Voltage Regulation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92622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Basic circuits of BJT</a:t>
            </a:r>
          </a:p>
        </p:txBody>
      </p:sp>
      <p:pic>
        <p:nvPicPr>
          <p:cNvPr id="190468" name="Picture 4" descr="fg17_0050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989138"/>
            <a:ext cx="6180138" cy="3802062"/>
          </a:xfrm>
        </p:spPr>
      </p:pic>
    </p:spTree>
    <p:extLst>
      <p:ext uri="{BB962C8B-B14F-4D97-AF65-F5344CB8AC3E}">
        <p14:creationId xmlns:p14="http://schemas.microsoft.com/office/powerpoint/2010/main" val="48603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6870700" cy="915988"/>
          </a:xfrm>
        </p:spPr>
        <p:txBody>
          <a:bodyPr/>
          <a:lstStyle/>
          <a:p>
            <a:r>
              <a:rPr lang="en-US" altLang="zh-TW"/>
              <a:t>Operation of BJTs</a:t>
            </a:r>
            <a:endParaRPr lang="zh-TW" altLang="en-US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84313"/>
            <a:ext cx="7775575" cy="4032250"/>
          </a:xfrm>
        </p:spPr>
        <p:txBody>
          <a:bodyPr/>
          <a:lstStyle/>
          <a:p>
            <a:r>
              <a:rPr lang="en-US" altLang="zh-TW"/>
              <a:t>BJT will operates in one of following four region</a:t>
            </a:r>
          </a:p>
          <a:p>
            <a:pPr lvl="1"/>
            <a:r>
              <a:rPr lang="en-US" altLang="zh-TW"/>
              <a:t>Cutoff region (for digital circuit)</a:t>
            </a:r>
          </a:p>
          <a:p>
            <a:pPr lvl="1"/>
            <a:r>
              <a:rPr lang="en-US" altLang="zh-TW"/>
              <a:t>Saturation region (for digital circuit)</a:t>
            </a:r>
          </a:p>
          <a:p>
            <a:pPr lvl="1"/>
            <a:r>
              <a:rPr lang="en-US" altLang="zh-TW"/>
              <a:t>Linear (active) region (to be an amplifier)</a:t>
            </a:r>
          </a:p>
          <a:p>
            <a:pPr lvl="1"/>
            <a:r>
              <a:rPr lang="en-US" altLang="zh-TW"/>
              <a:t>Breakdown region (always be a disaster)</a:t>
            </a:r>
          </a:p>
          <a:p>
            <a:pPr lvl="1"/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158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6870700" cy="808038"/>
          </a:xfrm>
        </p:spPr>
        <p:txBody>
          <a:bodyPr/>
          <a:lstStyle/>
          <a:p>
            <a:r>
              <a:rPr lang="en-US" altLang="zh-TW"/>
              <a:t>Operation of BJTs</a:t>
            </a:r>
            <a:endParaRPr lang="zh-TW" altLang="en-US"/>
          </a:p>
        </p:txBody>
      </p:sp>
      <p:pic>
        <p:nvPicPr>
          <p:cNvPr id="148488" name="Picture 8" descr="fg17_008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914400"/>
            <a:ext cx="771525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31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6870700" cy="1060450"/>
          </a:xfrm>
        </p:spPr>
        <p:txBody>
          <a:bodyPr/>
          <a:lstStyle/>
          <a:p>
            <a:r>
              <a:rPr lang="en-US" altLang="zh-TW"/>
              <a:t>DC Analysis of BJTs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68413"/>
            <a:ext cx="769620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/>
              <a:t>Transistor Currents:</a:t>
            </a:r>
          </a:p>
          <a:p>
            <a:pPr algn="ctr">
              <a:buFontTx/>
              <a:buNone/>
            </a:pPr>
            <a:r>
              <a:rPr lang="en-US" altLang="zh-TW"/>
              <a:t>I</a:t>
            </a:r>
            <a:r>
              <a:rPr lang="en-US" altLang="zh-TW" baseline="-25000"/>
              <a:t>E</a:t>
            </a:r>
            <a:r>
              <a:rPr lang="en-US" altLang="zh-TW"/>
              <a:t> = I</a:t>
            </a:r>
            <a:r>
              <a:rPr lang="en-US" altLang="zh-TW" baseline="-25000"/>
              <a:t>C</a:t>
            </a:r>
            <a:r>
              <a:rPr lang="en-US" altLang="zh-TW"/>
              <a:t> + I</a:t>
            </a:r>
            <a:r>
              <a:rPr lang="en-US" altLang="zh-TW" baseline="-25000"/>
              <a:t>B</a:t>
            </a:r>
            <a:endParaRPr lang="en-US" altLang="zh-TW"/>
          </a:p>
          <a:p>
            <a:r>
              <a:rPr lang="en-US" altLang="zh-TW" b="1"/>
              <a:t>alpha</a:t>
            </a:r>
            <a:r>
              <a:rPr lang="en-US" altLang="zh-TW"/>
              <a:t> (</a:t>
            </a:r>
            <a:r>
              <a:rPr lang="en-US" altLang="zh-TW">
                <a:sym typeface="Symbol" pitchFamily="18" charset="2"/>
              </a:rPr>
              <a:t></a:t>
            </a:r>
            <a:r>
              <a:rPr lang="en-US" altLang="zh-TW" baseline="-25000">
                <a:sym typeface="Symbol" pitchFamily="18" charset="2"/>
              </a:rPr>
              <a:t>DC</a:t>
            </a:r>
            <a:r>
              <a:rPr lang="en-US" altLang="zh-TW">
                <a:sym typeface="Symbol" pitchFamily="18" charset="2"/>
              </a:rPr>
              <a:t>)</a:t>
            </a:r>
          </a:p>
          <a:p>
            <a:pPr algn="ctr">
              <a:buFontTx/>
              <a:buNone/>
            </a:pPr>
            <a:r>
              <a:rPr lang="en-US" altLang="zh-TW"/>
              <a:t>I</a:t>
            </a:r>
            <a:r>
              <a:rPr lang="en-US" altLang="zh-TW" baseline="-25000"/>
              <a:t>C</a:t>
            </a:r>
            <a:r>
              <a:rPr lang="en-US" altLang="zh-TW"/>
              <a:t> = </a:t>
            </a:r>
            <a:r>
              <a:rPr lang="en-US" altLang="zh-TW">
                <a:sym typeface="Symbol" pitchFamily="18" charset="2"/>
              </a:rPr>
              <a:t></a:t>
            </a:r>
            <a:r>
              <a:rPr lang="en-US" altLang="zh-TW" baseline="-25000">
                <a:sym typeface="Symbol" pitchFamily="18" charset="2"/>
              </a:rPr>
              <a:t>DC</a:t>
            </a:r>
            <a:r>
              <a:rPr lang="en-US" altLang="zh-TW">
                <a:sym typeface="Symbol" pitchFamily="18" charset="2"/>
              </a:rPr>
              <a:t>I</a:t>
            </a:r>
            <a:r>
              <a:rPr lang="en-US" altLang="zh-TW" baseline="-25000">
                <a:sym typeface="Symbol" pitchFamily="18" charset="2"/>
              </a:rPr>
              <a:t>E</a:t>
            </a:r>
            <a:endParaRPr lang="en-US" altLang="zh-TW">
              <a:sym typeface="Symbol" pitchFamily="18" charset="2"/>
            </a:endParaRPr>
          </a:p>
          <a:p>
            <a:r>
              <a:rPr lang="en-US" altLang="zh-TW" b="1">
                <a:sym typeface="Symbol" pitchFamily="18" charset="2"/>
              </a:rPr>
              <a:t>beta</a:t>
            </a:r>
            <a:r>
              <a:rPr lang="en-US" altLang="zh-TW">
                <a:sym typeface="Symbol" pitchFamily="18" charset="2"/>
              </a:rPr>
              <a:t> (</a:t>
            </a:r>
            <a:r>
              <a:rPr lang="en-US" altLang="zh-TW" baseline="-25000">
                <a:sym typeface="Symbol" pitchFamily="18" charset="2"/>
              </a:rPr>
              <a:t>DC</a:t>
            </a:r>
            <a:r>
              <a:rPr lang="en-US" altLang="zh-TW">
                <a:sym typeface="Symbol" pitchFamily="18" charset="2"/>
              </a:rPr>
              <a:t>)</a:t>
            </a:r>
          </a:p>
          <a:p>
            <a:pPr algn="ctr">
              <a:buFontTx/>
              <a:buNone/>
            </a:pPr>
            <a:r>
              <a:rPr lang="en-US" altLang="zh-TW">
                <a:sym typeface="Symbol" pitchFamily="18" charset="2"/>
              </a:rPr>
              <a:t>I</a:t>
            </a:r>
            <a:r>
              <a:rPr lang="en-US" altLang="zh-TW" baseline="-25000">
                <a:sym typeface="Symbol" pitchFamily="18" charset="2"/>
              </a:rPr>
              <a:t>C</a:t>
            </a:r>
            <a:r>
              <a:rPr lang="en-US" altLang="zh-TW">
                <a:sym typeface="Symbol" pitchFamily="18" charset="2"/>
              </a:rPr>
              <a:t> = </a:t>
            </a:r>
            <a:r>
              <a:rPr lang="en-US" altLang="zh-TW" baseline="-25000">
                <a:sym typeface="Symbol" pitchFamily="18" charset="2"/>
              </a:rPr>
              <a:t>DC</a:t>
            </a:r>
            <a:r>
              <a:rPr lang="en-US" altLang="zh-TW">
                <a:sym typeface="Symbol" pitchFamily="18" charset="2"/>
              </a:rPr>
              <a:t>I</a:t>
            </a:r>
            <a:r>
              <a:rPr lang="en-US" altLang="zh-TW" baseline="-25000">
                <a:sym typeface="Symbol" pitchFamily="18" charset="2"/>
              </a:rPr>
              <a:t>B</a:t>
            </a:r>
            <a:endParaRPr lang="en-US" altLang="zh-TW">
              <a:sym typeface="Symbol" pitchFamily="18" charset="2"/>
            </a:endParaRPr>
          </a:p>
          <a:p>
            <a:pPr lvl="1"/>
            <a:r>
              <a:rPr lang="en-US" altLang="zh-TW">
                <a:sym typeface="Symbol" pitchFamily="18" charset="2"/>
              </a:rPr>
              <a:t></a:t>
            </a:r>
            <a:r>
              <a:rPr lang="en-US" altLang="zh-TW" baseline="-25000">
                <a:sym typeface="Symbol" pitchFamily="18" charset="2"/>
              </a:rPr>
              <a:t>DC</a:t>
            </a:r>
            <a:r>
              <a:rPr lang="en-US" altLang="zh-TW">
                <a:sym typeface="Symbol" pitchFamily="18" charset="2"/>
              </a:rPr>
              <a:t> typically has a value between 20 and 200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307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6870700" cy="915988"/>
          </a:xfrm>
        </p:spPr>
        <p:txBody>
          <a:bodyPr/>
          <a:lstStyle/>
          <a:p>
            <a:r>
              <a:rPr lang="en-US" altLang="zh-TW"/>
              <a:t>DC Analysis of BJTs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557338"/>
            <a:ext cx="7696200" cy="3657600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3600"/>
              <a:t>DC voltages for the biased transistor:</a:t>
            </a:r>
            <a:endParaRPr lang="en-US" altLang="zh-TW"/>
          </a:p>
          <a:p>
            <a:r>
              <a:rPr lang="en-US" altLang="zh-TW"/>
              <a:t>Collector voltage</a:t>
            </a:r>
          </a:p>
          <a:p>
            <a:pPr algn="ctr">
              <a:buFontTx/>
              <a:buNone/>
            </a:pPr>
            <a:r>
              <a:rPr lang="en-US" altLang="zh-TW"/>
              <a:t>V</a:t>
            </a:r>
            <a:r>
              <a:rPr lang="en-US" altLang="zh-TW" baseline="-25000"/>
              <a:t>C</a:t>
            </a:r>
            <a:r>
              <a:rPr lang="en-US" altLang="zh-TW"/>
              <a:t> = V</a:t>
            </a:r>
            <a:r>
              <a:rPr lang="en-US" altLang="zh-TW" baseline="-25000"/>
              <a:t>CC</a:t>
            </a:r>
            <a:r>
              <a:rPr lang="en-US" altLang="zh-TW"/>
              <a:t> - I</a:t>
            </a:r>
            <a:r>
              <a:rPr lang="en-US" altLang="zh-TW" baseline="-25000"/>
              <a:t>C</a:t>
            </a:r>
            <a:r>
              <a:rPr lang="en-US" altLang="zh-TW"/>
              <a:t>R</a:t>
            </a:r>
            <a:r>
              <a:rPr lang="en-US" altLang="zh-TW" baseline="-25000"/>
              <a:t>C</a:t>
            </a:r>
            <a:endParaRPr lang="en-US" altLang="zh-TW"/>
          </a:p>
          <a:p>
            <a:r>
              <a:rPr lang="en-US" altLang="zh-TW"/>
              <a:t>Base voltage</a:t>
            </a:r>
          </a:p>
          <a:p>
            <a:pPr algn="ctr">
              <a:buFontTx/>
              <a:buNone/>
            </a:pPr>
            <a:r>
              <a:rPr lang="en-US" altLang="zh-TW"/>
              <a:t>V</a:t>
            </a:r>
            <a:r>
              <a:rPr lang="en-US" altLang="zh-TW" baseline="-25000"/>
              <a:t>B</a:t>
            </a:r>
            <a:r>
              <a:rPr lang="en-US" altLang="zh-TW"/>
              <a:t> = V</a:t>
            </a:r>
            <a:r>
              <a:rPr lang="en-US" altLang="zh-TW" baseline="-25000"/>
              <a:t>E</a:t>
            </a:r>
            <a:r>
              <a:rPr lang="en-US" altLang="zh-TW"/>
              <a:t> + V</a:t>
            </a:r>
            <a:r>
              <a:rPr lang="en-US" altLang="zh-TW" baseline="-25000"/>
              <a:t>BE</a:t>
            </a:r>
            <a:endParaRPr lang="en-US" altLang="zh-TW"/>
          </a:p>
          <a:p>
            <a:pPr lvl="1"/>
            <a:endParaRPr lang="en-US" altLang="zh-TW"/>
          </a:p>
          <a:p>
            <a:pPr lvl="1"/>
            <a:r>
              <a:rPr lang="en-US" altLang="zh-TW"/>
              <a:t>for silicon transistors, V</a:t>
            </a:r>
            <a:r>
              <a:rPr lang="en-US" altLang="zh-TW" baseline="-25000"/>
              <a:t>BE</a:t>
            </a:r>
            <a:r>
              <a:rPr lang="en-US" altLang="zh-TW"/>
              <a:t> = 0.7 V</a:t>
            </a:r>
          </a:p>
          <a:p>
            <a:pPr lvl="1"/>
            <a:r>
              <a:rPr lang="en-US" altLang="zh-TW"/>
              <a:t>for germanium transistors, V</a:t>
            </a:r>
            <a:r>
              <a:rPr lang="en-US" altLang="zh-TW" baseline="-25000"/>
              <a:t>BE</a:t>
            </a:r>
            <a:r>
              <a:rPr lang="en-US" altLang="zh-TW"/>
              <a:t> = 0.3 V</a:t>
            </a:r>
          </a:p>
        </p:txBody>
      </p:sp>
    </p:spTree>
    <p:extLst>
      <p:ext uri="{BB962C8B-B14F-4D97-AF65-F5344CB8AC3E}">
        <p14:creationId xmlns:p14="http://schemas.microsoft.com/office/powerpoint/2010/main" val="182418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242888"/>
            <a:ext cx="6870700" cy="1600201"/>
          </a:xfrm>
        </p:spPr>
        <p:txBody>
          <a:bodyPr/>
          <a:lstStyle/>
          <a:p>
            <a:r>
              <a:rPr lang="en-US" altLang="zh-TW"/>
              <a:t>Q-point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773238"/>
            <a:ext cx="4464050" cy="3657600"/>
          </a:xfrm>
        </p:spPr>
        <p:txBody>
          <a:bodyPr/>
          <a:lstStyle/>
          <a:p>
            <a:r>
              <a:rPr lang="en-US" altLang="zh-TW" sz="2800" dirty="0"/>
              <a:t>The base current, I</a:t>
            </a:r>
            <a:r>
              <a:rPr lang="en-US" altLang="zh-TW" sz="2800" baseline="-25000" dirty="0"/>
              <a:t>B</a:t>
            </a:r>
            <a:r>
              <a:rPr lang="en-US" altLang="zh-TW" sz="2800" dirty="0"/>
              <a:t>, is established by the base bias</a:t>
            </a:r>
          </a:p>
          <a:p>
            <a:r>
              <a:rPr lang="en-US" altLang="zh-TW" sz="2800" dirty="0"/>
              <a:t>The point at which the base current curve intersects the dc load line is the quiescent or Q-point for the circuit</a:t>
            </a:r>
          </a:p>
          <a:p>
            <a:pPr>
              <a:buFontTx/>
              <a:buNone/>
            </a:pP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753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6870700" cy="1060450"/>
          </a:xfrm>
        </p:spPr>
        <p:txBody>
          <a:bodyPr/>
          <a:lstStyle/>
          <a:p>
            <a:r>
              <a:rPr lang="en-US" altLang="zh-TW"/>
              <a:t>Q-point</a:t>
            </a:r>
          </a:p>
        </p:txBody>
      </p:sp>
      <p:pic>
        <p:nvPicPr>
          <p:cNvPr id="194564" name="Picture 4" descr="fg17_01200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8263" y="1738313"/>
            <a:ext cx="6546850" cy="3748087"/>
          </a:xfrm>
        </p:spPr>
      </p:pic>
    </p:spTree>
    <p:extLst>
      <p:ext uri="{BB962C8B-B14F-4D97-AF65-F5344CB8AC3E}">
        <p14:creationId xmlns:p14="http://schemas.microsoft.com/office/powerpoint/2010/main" val="150911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6870700" cy="915988"/>
          </a:xfrm>
        </p:spPr>
        <p:txBody>
          <a:bodyPr/>
          <a:lstStyle/>
          <a:p>
            <a:r>
              <a:rPr lang="en-US" altLang="zh-TW"/>
              <a:t>DC Analysis of BJTs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557338"/>
            <a:ext cx="3771900" cy="3657600"/>
          </a:xfrm>
        </p:spPr>
        <p:txBody>
          <a:bodyPr/>
          <a:lstStyle/>
          <a:p>
            <a:r>
              <a:rPr lang="en-US" altLang="zh-TW" sz="2800"/>
              <a:t>The voltage divider biasing is widely used</a:t>
            </a:r>
          </a:p>
          <a:p>
            <a:r>
              <a:rPr lang="en-US" altLang="zh-TW" sz="2800"/>
              <a:t>Input resistance is:</a:t>
            </a:r>
          </a:p>
          <a:p>
            <a:pPr algn="ctr">
              <a:buFontTx/>
              <a:buNone/>
            </a:pPr>
            <a:r>
              <a:rPr lang="en-US" altLang="zh-TW" sz="2800"/>
              <a:t>R</a:t>
            </a:r>
            <a:r>
              <a:rPr lang="en-US" altLang="zh-TW" sz="2800" baseline="-25000"/>
              <a:t>IN</a:t>
            </a:r>
            <a:r>
              <a:rPr lang="en-US" altLang="zh-TW" sz="2800"/>
              <a:t> </a:t>
            </a:r>
            <a:r>
              <a:rPr lang="en-US" altLang="zh-TW" sz="2800">
                <a:sym typeface="Symbol" pitchFamily="18" charset="2"/>
              </a:rPr>
              <a:t> </a:t>
            </a:r>
            <a:r>
              <a:rPr lang="en-US" altLang="zh-TW" sz="2800" baseline="-25000">
                <a:sym typeface="Symbol" pitchFamily="18" charset="2"/>
              </a:rPr>
              <a:t>DC</a:t>
            </a:r>
            <a:r>
              <a:rPr lang="en-US" altLang="zh-TW" sz="2800">
                <a:sym typeface="Symbol" pitchFamily="18" charset="2"/>
              </a:rPr>
              <a:t>R</a:t>
            </a:r>
            <a:r>
              <a:rPr lang="en-US" altLang="zh-TW" sz="2800" baseline="-25000">
                <a:sym typeface="Symbol" pitchFamily="18" charset="2"/>
              </a:rPr>
              <a:t>E</a:t>
            </a:r>
            <a:endParaRPr lang="en-US" altLang="zh-TW" sz="2800">
              <a:sym typeface="Symbol" pitchFamily="18" charset="2"/>
            </a:endParaRPr>
          </a:p>
          <a:p>
            <a:r>
              <a:rPr lang="en-US" altLang="zh-TW" sz="2800">
                <a:sym typeface="Symbol" pitchFamily="18" charset="2"/>
              </a:rPr>
              <a:t>The base voltage is approximately:</a:t>
            </a:r>
          </a:p>
          <a:p>
            <a:pPr algn="ctr">
              <a:buFontTx/>
              <a:buNone/>
            </a:pPr>
            <a:r>
              <a:rPr lang="en-US" altLang="zh-TW" sz="2800">
                <a:sym typeface="Symbol" pitchFamily="18" charset="2"/>
              </a:rPr>
              <a:t>V</a:t>
            </a:r>
            <a:r>
              <a:rPr lang="en-US" altLang="zh-TW" sz="2800" baseline="-25000">
                <a:sym typeface="Symbol" pitchFamily="18" charset="2"/>
              </a:rPr>
              <a:t>B</a:t>
            </a:r>
            <a:r>
              <a:rPr lang="en-US" altLang="zh-TW" sz="2800">
                <a:sym typeface="Symbol" pitchFamily="18" charset="2"/>
              </a:rPr>
              <a:t>  V</a:t>
            </a:r>
            <a:r>
              <a:rPr lang="en-US" altLang="zh-TW" sz="2800" baseline="-25000">
                <a:sym typeface="Symbol" pitchFamily="18" charset="2"/>
              </a:rPr>
              <a:t>CC</a:t>
            </a:r>
            <a:r>
              <a:rPr lang="en-US" altLang="zh-TW" sz="2800">
                <a:sym typeface="Symbol" pitchFamily="18" charset="2"/>
              </a:rPr>
              <a:t>R</a:t>
            </a:r>
            <a:r>
              <a:rPr lang="en-US" altLang="zh-TW" sz="2800" baseline="-25000">
                <a:sym typeface="Symbol" pitchFamily="18" charset="2"/>
              </a:rPr>
              <a:t>2</a:t>
            </a:r>
            <a:r>
              <a:rPr lang="en-US" altLang="zh-TW" sz="2800">
                <a:sym typeface="Symbol" pitchFamily="18" charset="2"/>
              </a:rPr>
              <a:t>/(R</a:t>
            </a:r>
            <a:r>
              <a:rPr lang="en-US" altLang="zh-TW" sz="2800" baseline="-25000">
                <a:sym typeface="Symbol" pitchFamily="18" charset="2"/>
              </a:rPr>
              <a:t>1</a:t>
            </a:r>
            <a:r>
              <a:rPr lang="en-US" altLang="zh-TW" sz="2800">
                <a:sym typeface="Symbol" pitchFamily="18" charset="2"/>
              </a:rPr>
              <a:t>+R</a:t>
            </a:r>
            <a:r>
              <a:rPr lang="en-US" altLang="zh-TW" sz="2800" baseline="-25000">
                <a:sym typeface="Symbol" pitchFamily="18" charset="2"/>
              </a:rPr>
              <a:t>2</a:t>
            </a:r>
            <a:r>
              <a:rPr lang="en-US" altLang="zh-TW" sz="2800">
                <a:sym typeface="Symbol" pitchFamily="18" charset="2"/>
              </a:rPr>
              <a:t>)</a:t>
            </a:r>
          </a:p>
          <a:p>
            <a:pPr>
              <a:buFontTx/>
              <a:buNone/>
            </a:pPr>
            <a:endParaRPr lang="zh-TW" altLang="en-US" sz="2800">
              <a:sym typeface="Symbol" pitchFamily="18" charset="2"/>
            </a:endParaRPr>
          </a:p>
        </p:txBody>
      </p:sp>
      <p:pic>
        <p:nvPicPr>
          <p:cNvPr id="5632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1557338"/>
            <a:ext cx="2952750" cy="3657600"/>
          </a:xfrm>
        </p:spPr>
      </p:pic>
    </p:spTree>
    <p:extLst>
      <p:ext uri="{BB962C8B-B14F-4D97-AF65-F5344CB8AC3E}">
        <p14:creationId xmlns:p14="http://schemas.microsoft.com/office/powerpoint/2010/main" val="11496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 </a:t>
            </a:r>
            <a:r>
              <a:rPr lang="en-GB" smtClean="0"/>
              <a:t>of Lecture-3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download this lecture visit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http://imtiazhussainkalwar.weebly.com/</a:t>
            </a:r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865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65033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Lecture Outline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70080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84398139"/>
              </p:ext>
            </p:extLst>
          </p:nvPr>
        </p:nvGraphicFramePr>
        <p:xfrm>
          <a:off x="35496" y="908720"/>
          <a:ext cx="903649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873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65150" y="145577"/>
            <a:ext cx="7772400" cy="823414"/>
          </a:xfrm>
        </p:spPr>
        <p:txBody>
          <a:bodyPr/>
          <a:lstStyle/>
          <a:p>
            <a:r>
              <a:rPr lang="en-US" dirty="0"/>
              <a:t>What is a transistor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720" y="1141863"/>
            <a:ext cx="8512790" cy="4572000"/>
          </a:xfrm>
        </p:spPr>
        <p:txBody>
          <a:bodyPr/>
          <a:lstStyle/>
          <a:p>
            <a:pPr algn="just"/>
            <a:r>
              <a:rPr lang="en-US" sz="2400" dirty="0"/>
              <a:t>A transistor is a 3 terminal electronic device made of semiconductor material.</a:t>
            </a:r>
          </a:p>
          <a:p>
            <a:pPr algn="just"/>
            <a:r>
              <a:rPr lang="en-US" sz="2400" dirty="0"/>
              <a:t>Transistors have many uses, including amplification, switching, voltage regulation, and the modulation of signals</a:t>
            </a:r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6148" name="Picture 4" descr="Transis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33299"/>
            <a:ext cx="61595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581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 smtClean="0"/>
              <a:t>Bipolar Transistor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60437"/>
            <a:ext cx="8839200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A transistor is basically a Si </a:t>
            </a:r>
            <a:r>
              <a:rPr lang="en-US" sz="2800" dirty="0" smtClean="0"/>
              <a:t>or </a:t>
            </a:r>
            <a:r>
              <a:rPr lang="en-US" sz="2800" dirty="0" err="1"/>
              <a:t>Ge</a:t>
            </a:r>
            <a:r>
              <a:rPr lang="en-US" sz="2800" dirty="0"/>
              <a:t> crystal containing three separate regions.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65175" y="2486146"/>
            <a:ext cx="4964433" cy="140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s://upload.wikimedia.org/wikipedia/commons/thumb/0/0d/BJT_symbol_PNP.svg/408px-BJT_symbol_PNP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394" y="2226341"/>
            <a:ext cx="1635017" cy="192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765175" y="4865348"/>
            <a:ext cx="4687389" cy="13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8" descr="http://upload.wikimedia.org/wikipedia/commons/a/aa/BJT_symbol_NP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http://upload.wikimedia.org/wikipedia/commons/a/aa/BJT_symbol_NPN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http://upload.wikimedia.org/wikipedia/commons/a/aa/BJT_symbol_NPN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4" descr="http://upload.wikimedia.org/wikipedia/commons/a/aa/BJT_symbol_NPN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6" descr="http://upload.wikimedia.org/wikipedia/commons/a/aa/BJT_symbol_NPN.sv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2" descr="http://upload.wikimedia.org/wikipedia/commons/a/aa/BJT_symbol_NPN.sv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4" descr="http://www.build-electronic-circuits.com/wp-content/uploads/2013/03/schematic-symbols-transist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808" y="4464801"/>
            <a:ext cx="2126681" cy="212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774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6870700" cy="1123950"/>
          </a:xfrm>
        </p:spPr>
        <p:txBody>
          <a:bodyPr/>
          <a:lstStyle/>
          <a:p>
            <a:r>
              <a:rPr lang="en-US" altLang="zh-TW" dirty="0"/>
              <a:t>Architecture of BJTs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458199" cy="16017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altLang="zh-TW" sz="2800" dirty="0"/>
              <a:t>The bipolar junction transistor (BJT) is constructed with three doped semiconductor regions separated by two </a:t>
            </a:r>
            <a:r>
              <a:rPr lang="en-US" altLang="zh-TW" sz="2800" i="1" dirty="0" err="1"/>
              <a:t>pn</a:t>
            </a:r>
            <a:r>
              <a:rPr lang="en-US" altLang="zh-TW" sz="2800" dirty="0"/>
              <a:t> junctions</a:t>
            </a:r>
          </a:p>
          <a:p>
            <a:pPr algn="just"/>
            <a:r>
              <a:rPr lang="en-US" altLang="zh-TW" sz="2800" dirty="0"/>
              <a:t>Regions are called </a:t>
            </a:r>
            <a:r>
              <a:rPr lang="en-US" altLang="zh-TW" sz="2800" b="1" dirty="0"/>
              <a:t>emitter</a:t>
            </a:r>
            <a:r>
              <a:rPr lang="en-US" altLang="zh-TW" sz="2800" dirty="0"/>
              <a:t>, </a:t>
            </a:r>
            <a:r>
              <a:rPr lang="en-US" altLang="zh-TW" sz="2800" b="1" dirty="0"/>
              <a:t>base</a:t>
            </a:r>
            <a:r>
              <a:rPr lang="en-US" altLang="zh-TW" sz="2800" dirty="0"/>
              <a:t> and </a:t>
            </a:r>
            <a:r>
              <a:rPr lang="en-US" altLang="zh-TW" sz="2800" b="1" dirty="0"/>
              <a:t>collector</a:t>
            </a:r>
            <a:endParaRPr lang="en-US" altLang="zh-TW" sz="2800" dirty="0"/>
          </a:p>
          <a:p>
            <a:pPr algn="just">
              <a:buFontTx/>
              <a:buNone/>
            </a:pPr>
            <a:endParaRPr lang="zh-TW" altLang="en-US" sz="2800" dirty="0"/>
          </a:p>
        </p:txBody>
      </p:sp>
      <p:pic>
        <p:nvPicPr>
          <p:cNvPr id="5223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3200400"/>
            <a:ext cx="7450899" cy="3162300"/>
          </a:xfrm>
        </p:spPr>
      </p:pic>
    </p:spTree>
    <p:extLst>
      <p:ext uri="{BB962C8B-B14F-4D97-AF65-F5344CB8AC3E}">
        <p14:creationId xmlns:p14="http://schemas.microsoft.com/office/powerpoint/2010/main" val="74005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 smtClean="0"/>
              <a:t>Bipolar Transistor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60437"/>
            <a:ext cx="8839200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The depletion layers do not have the same width, because different regions have different doping levels.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6" y="3048000"/>
            <a:ext cx="678942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429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839200" cy="4525963"/>
          </a:xfrm>
        </p:spPr>
        <p:txBody>
          <a:bodyPr>
            <a:normAutofit/>
          </a:bodyPr>
          <a:lstStyle/>
          <a:p>
            <a:pPr algn="just"/>
            <a:r>
              <a:rPr lang="en-US" sz="2600" dirty="0"/>
              <a:t>If both the junctions are forward biased </a:t>
            </a:r>
            <a:r>
              <a:rPr lang="en-US" sz="2600" dirty="0" smtClean="0"/>
              <a:t>free </a:t>
            </a:r>
            <a:r>
              <a:rPr lang="en-US" sz="2600" dirty="0"/>
              <a:t>electrons </a:t>
            </a:r>
            <a:r>
              <a:rPr lang="en-US" sz="2600" dirty="0" smtClean="0"/>
              <a:t>enter </a:t>
            </a:r>
            <a:r>
              <a:rPr lang="en-US" sz="2600" dirty="0"/>
              <a:t>the emitter and collector of the transistor, joins at the base and come out of the base. </a:t>
            </a:r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r>
              <a:rPr lang="en-US" sz="2600" dirty="0" smtClean="0"/>
              <a:t>If </a:t>
            </a:r>
            <a:r>
              <a:rPr lang="en-US" sz="2600" dirty="0"/>
              <a:t>both the junction are reverse biased </a:t>
            </a:r>
            <a:r>
              <a:rPr lang="en-US" sz="2600" dirty="0" smtClean="0"/>
              <a:t>then </a:t>
            </a:r>
            <a:r>
              <a:rPr lang="en-US" sz="2600" dirty="0"/>
              <a:t>small currents flows through both junctions only due to thermally produced minority carriers and surface leakage</a:t>
            </a:r>
            <a:r>
              <a:rPr lang="en-US" sz="2800" dirty="0"/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6" b="14630"/>
          <a:stretch/>
        </p:blipFill>
        <p:spPr bwMode="auto">
          <a:xfrm>
            <a:off x="2844333" y="1905000"/>
            <a:ext cx="3511528" cy="157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87098"/>
            <a:ext cx="3589955" cy="198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319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0437"/>
            <a:ext cx="8839200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When the emitter </a:t>
            </a:r>
            <a:r>
              <a:rPr lang="en-US" sz="2800" dirty="0" smtClean="0"/>
              <a:t>junction </a:t>
            </a:r>
            <a:r>
              <a:rPr lang="en-US" sz="2800" dirty="0"/>
              <a:t>is forward biased and collector </a:t>
            </a:r>
            <a:r>
              <a:rPr lang="en-US" sz="2800" dirty="0" smtClean="0"/>
              <a:t>junction </a:t>
            </a:r>
            <a:r>
              <a:rPr lang="en-US" sz="2800" dirty="0"/>
              <a:t>is reverse biased </a:t>
            </a:r>
            <a:r>
              <a:rPr lang="en-US" sz="2800" dirty="0" smtClean="0"/>
              <a:t>then </a:t>
            </a:r>
            <a:r>
              <a:rPr lang="en-US" sz="2800" dirty="0"/>
              <a:t>one expect large emitter current and small collector current but collector current is almost as large as emitter current. </a:t>
            </a:r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29000"/>
            <a:ext cx="571903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529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7" name="Picture 5" descr="fg17_00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6" y="1043781"/>
            <a:ext cx="6769100" cy="3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518" name="Picture 6" descr="fg17_004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316913" cy="39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smtClean="0"/>
              <a:t>Transistor Current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4715668"/>
            <a:ext cx="79359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/>
              <a:t>The total current flowing into the transistor must be equal to the total current flowing out of it.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33800" y="5698019"/>
                <a:ext cx="18126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698019"/>
                <a:ext cx="1812612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667" r="-639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724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506</Words>
  <Application>Microsoft Office PowerPoint</Application>
  <PresentationFormat>On-screen Show (4:3)</PresentationFormat>
  <Paragraphs>95</Paragraphs>
  <Slides>19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Basic Electronics</vt:lpstr>
      <vt:lpstr>Lecture Outline</vt:lpstr>
      <vt:lpstr>What is a transistor?</vt:lpstr>
      <vt:lpstr>Bipolar Transistor</vt:lpstr>
      <vt:lpstr>Architecture of BJTs</vt:lpstr>
      <vt:lpstr>Bipolar Transistor</vt:lpstr>
      <vt:lpstr>Biasing</vt:lpstr>
      <vt:lpstr>Biasing</vt:lpstr>
      <vt:lpstr>Transistor Current</vt:lpstr>
      <vt:lpstr>Transistor Applications</vt:lpstr>
      <vt:lpstr>Basic circuits of BJT</vt:lpstr>
      <vt:lpstr>Operation of BJTs</vt:lpstr>
      <vt:lpstr>Operation of BJTs</vt:lpstr>
      <vt:lpstr>DC Analysis of BJTs</vt:lpstr>
      <vt:lpstr>DC Analysis of BJTs</vt:lpstr>
      <vt:lpstr>Q-point</vt:lpstr>
      <vt:lpstr>Q-point</vt:lpstr>
      <vt:lpstr>DC Analysis of BJTs</vt:lpstr>
      <vt:lpstr>End of Lecture-3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27</cp:revision>
  <dcterms:created xsi:type="dcterms:W3CDTF">2006-08-16T00:00:00Z</dcterms:created>
  <dcterms:modified xsi:type="dcterms:W3CDTF">2014-11-25T06:40:56Z</dcterms:modified>
</cp:coreProperties>
</file>