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0"/>
  </p:notesMasterIdLst>
  <p:handoutMasterIdLst>
    <p:handoutMasterId r:id="rId41"/>
  </p:handoutMasterIdLst>
  <p:sldIdLst>
    <p:sldId id="372" r:id="rId2"/>
    <p:sldId id="530" r:id="rId3"/>
    <p:sldId id="534" r:id="rId4"/>
    <p:sldId id="579" r:id="rId5"/>
    <p:sldId id="581" r:id="rId6"/>
    <p:sldId id="582" r:id="rId7"/>
    <p:sldId id="575" r:id="rId8"/>
    <p:sldId id="576" r:id="rId9"/>
    <p:sldId id="577" r:id="rId10"/>
    <p:sldId id="578" r:id="rId11"/>
    <p:sldId id="580" r:id="rId12"/>
    <p:sldId id="567" r:id="rId13"/>
    <p:sldId id="583" r:id="rId14"/>
    <p:sldId id="568" r:id="rId15"/>
    <p:sldId id="584" r:id="rId16"/>
    <p:sldId id="565" r:id="rId17"/>
    <p:sldId id="585" r:id="rId18"/>
    <p:sldId id="586" r:id="rId19"/>
    <p:sldId id="587" r:id="rId20"/>
    <p:sldId id="588" r:id="rId21"/>
    <p:sldId id="589" r:id="rId22"/>
    <p:sldId id="590" r:id="rId23"/>
    <p:sldId id="591" r:id="rId24"/>
    <p:sldId id="592" r:id="rId25"/>
    <p:sldId id="593" r:id="rId26"/>
    <p:sldId id="594" r:id="rId27"/>
    <p:sldId id="595" r:id="rId28"/>
    <p:sldId id="596" r:id="rId29"/>
    <p:sldId id="597" r:id="rId30"/>
    <p:sldId id="598" r:id="rId31"/>
    <p:sldId id="599" r:id="rId32"/>
    <p:sldId id="600" r:id="rId33"/>
    <p:sldId id="601" r:id="rId34"/>
    <p:sldId id="602" r:id="rId35"/>
    <p:sldId id="570" r:id="rId36"/>
    <p:sldId id="573" r:id="rId37"/>
    <p:sldId id="574" r:id="rId38"/>
    <p:sldId id="526"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10"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image" Target="../media/image4.jp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image" Target="../media/image4.jp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B0F1E5-D7AA-4055-8BE1-4D0F5463EA8C}" type="doc">
      <dgm:prSet loTypeId="urn:microsoft.com/office/officeart/2005/8/layout/hList7#1" loCatId="list" qsTypeId="urn:microsoft.com/office/officeart/2005/8/quickstyle/3d1" qsCatId="3D" csTypeId="urn:microsoft.com/office/officeart/2005/8/colors/colorful5" csCatId="colorful" phldr="1"/>
      <dgm:spPr/>
    </dgm:pt>
    <dgm:pt modelId="{F6D3E502-8067-4CFC-89AE-0D2E379013EF}">
      <dgm:prSet phldrT="[Text]" custT="1"/>
      <dgm:spPr/>
      <dgm:t>
        <a:bodyPr/>
        <a:lstStyle/>
        <a:p>
          <a:pPr algn="ctr"/>
          <a:r>
            <a:rPr lang="en-GB" sz="2400" dirty="0" smtClean="0"/>
            <a:t>Semiconductor Theory</a:t>
          </a:r>
          <a:endParaRPr lang="en-GB" sz="2400" dirty="0"/>
        </a:p>
      </dgm:t>
    </dgm:pt>
    <dgm:pt modelId="{BF8C99F8-F342-4515-BFA8-1482D6E0B141}" type="parTrans" cxnId="{5F7526D2-0D34-454E-B97A-0F636B60A1AA}">
      <dgm:prSet/>
      <dgm:spPr/>
      <dgm:t>
        <a:bodyPr/>
        <a:lstStyle/>
        <a:p>
          <a:endParaRPr lang="en-GB"/>
        </a:p>
      </dgm:t>
    </dgm:pt>
    <dgm:pt modelId="{614E9058-FA30-4F45-9A02-0AAA1FCAAF62}" type="sibTrans" cxnId="{5F7526D2-0D34-454E-B97A-0F636B60A1AA}">
      <dgm:prSet/>
      <dgm:spPr/>
      <dgm:t>
        <a:bodyPr/>
        <a:lstStyle/>
        <a:p>
          <a:endParaRPr lang="en-GB"/>
        </a:p>
      </dgm:t>
    </dgm:pt>
    <dgm:pt modelId="{B4368A69-7E3D-4D46-8FC6-18D0B71CAF98}">
      <dgm:prSet phldrT="[Text]" custT="1"/>
      <dgm:spPr/>
      <dgm:t>
        <a:bodyPr/>
        <a:lstStyle/>
        <a:p>
          <a:pPr algn="l"/>
          <a:r>
            <a:rPr lang="en-GB" sz="1500" dirty="0" smtClean="0"/>
            <a:t>Band Theory of Solids</a:t>
          </a:r>
          <a:endParaRPr lang="en-GB" sz="1500" dirty="0"/>
        </a:p>
      </dgm:t>
    </dgm:pt>
    <dgm:pt modelId="{ABB45032-2D4E-41A0-AA29-566E23B69C20}" type="parTrans" cxnId="{DF668A96-5929-4C8E-8FFB-74EA4F639D4A}">
      <dgm:prSet/>
      <dgm:spPr/>
      <dgm:t>
        <a:bodyPr/>
        <a:lstStyle/>
        <a:p>
          <a:endParaRPr lang="en-GB"/>
        </a:p>
      </dgm:t>
    </dgm:pt>
    <dgm:pt modelId="{28B77C52-5DD1-4F55-B298-A0DC3054BC2B}" type="sibTrans" cxnId="{DF668A96-5929-4C8E-8FFB-74EA4F639D4A}">
      <dgm:prSet/>
      <dgm:spPr/>
      <dgm:t>
        <a:bodyPr/>
        <a:lstStyle/>
        <a:p>
          <a:endParaRPr lang="en-GB"/>
        </a:p>
      </dgm:t>
    </dgm:pt>
    <dgm:pt modelId="{C4D77D43-ABB4-4E6F-BEE7-3E179AEADB50}">
      <dgm:prSet phldrT="[Text]" custT="1"/>
      <dgm:spPr/>
      <dgm:t>
        <a:bodyPr/>
        <a:lstStyle/>
        <a:p>
          <a:pPr algn="ctr"/>
          <a:r>
            <a:rPr lang="en-GB" sz="2400" dirty="0" smtClean="0"/>
            <a:t>Semiconductor Diodes</a:t>
          </a:r>
          <a:endParaRPr lang="en-GB" sz="2400" dirty="0"/>
        </a:p>
      </dgm:t>
    </dgm:pt>
    <dgm:pt modelId="{9A95AB04-FB83-4634-BAFF-D5200D0EBE14}" type="parTrans" cxnId="{30765A0D-E1AD-4BE7-ADD3-FA74B27C528F}">
      <dgm:prSet/>
      <dgm:spPr/>
      <dgm:t>
        <a:bodyPr/>
        <a:lstStyle/>
        <a:p>
          <a:endParaRPr lang="en-US"/>
        </a:p>
      </dgm:t>
    </dgm:pt>
    <dgm:pt modelId="{C9CCEDF6-A421-4EA3-97BF-3F4489D90975}" type="sibTrans" cxnId="{30765A0D-E1AD-4BE7-ADD3-FA74B27C528F}">
      <dgm:prSet/>
      <dgm:spPr/>
      <dgm:t>
        <a:bodyPr/>
        <a:lstStyle/>
        <a:p>
          <a:endParaRPr lang="en-US"/>
        </a:p>
      </dgm:t>
    </dgm:pt>
    <dgm:pt modelId="{0057C6B4-2504-4B5C-ADED-60329F258D6C}">
      <dgm:prSet phldrT="[Text]" custT="1"/>
      <dgm:spPr/>
      <dgm:t>
        <a:bodyPr/>
        <a:lstStyle/>
        <a:p>
          <a:pPr algn="l"/>
          <a:r>
            <a:rPr lang="en-GB" sz="1500" dirty="0" smtClean="0"/>
            <a:t>Diodes</a:t>
          </a:r>
          <a:endParaRPr lang="en-GB" sz="1500" dirty="0"/>
        </a:p>
      </dgm:t>
    </dgm:pt>
    <dgm:pt modelId="{1F3C2612-0758-478A-8654-CC7C6DA5A66A}" type="parTrans" cxnId="{43CDB849-2301-4E52-AD3F-59BECAE46346}">
      <dgm:prSet/>
      <dgm:spPr/>
      <dgm:t>
        <a:bodyPr/>
        <a:lstStyle/>
        <a:p>
          <a:endParaRPr lang="en-US"/>
        </a:p>
      </dgm:t>
    </dgm:pt>
    <dgm:pt modelId="{BBCA361D-0EEF-492D-AF1F-43CC54F32F0B}" type="sibTrans" cxnId="{43CDB849-2301-4E52-AD3F-59BECAE46346}">
      <dgm:prSet/>
      <dgm:spPr/>
      <dgm:t>
        <a:bodyPr/>
        <a:lstStyle/>
        <a:p>
          <a:endParaRPr lang="en-US"/>
        </a:p>
      </dgm:t>
    </dgm:pt>
    <dgm:pt modelId="{E93C5388-7DE5-441A-8AF0-A744BA69F6B4}">
      <dgm:prSet phldrT="[Text]" custT="1"/>
      <dgm:spPr/>
      <dgm:t>
        <a:bodyPr/>
        <a:lstStyle/>
        <a:p>
          <a:pPr algn="l"/>
          <a:r>
            <a:rPr lang="en-GB" sz="1500" dirty="0" smtClean="0"/>
            <a:t>Characteristics</a:t>
          </a:r>
          <a:endParaRPr lang="en-GB" sz="1500" dirty="0"/>
        </a:p>
      </dgm:t>
    </dgm:pt>
    <dgm:pt modelId="{26C7A330-80FF-4C12-8C9A-1ADF7A31B834}" type="parTrans" cxnId="{F63F896E-788A-4543-887D-82F0E1307F39}">
      <dgm:prSet/>
      <dgm:spPr/>
      <dgm:t>
        <a:bodyPr/>
        <a:lstStyle/>
        <a:p>
          <a:endParaRPr lang="en-US"/>
        </a:p>
      </dgm:t>
    </dgm:pt>
    <dgm:pt modelId="{DC284D08-E91A-4F52-800C-D7A708BD77B1}" type="sibTrans" cxnId="{F63F896E-788A-4543-887D-82F0E1307F39}">
      <dgm:prSet/>
      <dgm:spPr/>
      <dgm:t>
        <a:bodyPr/>
        <a:lstStyle/>
        <a:p>
          <a:endParaRPr lang="en-US"/>
        </a:p>
      </dgm:t>
    </dgm:pt>
    <dgm:pt modelId="{C1A6982E-6599-4B51-945C-E6EF6261CED8}">
      <dgm:prSet phldrT="[Text]" custT="1"/>
      <dgm:spPr/>
      <dgm:t>
        <a:bodyPr/>
        <a:lstStyle/>
        <a:p>
          <a:pPr algn="ctr"/>
          <a:r>
            <a:rPr lang="en-GB" sz="2400" dirty="0" smtClean="0"/>
            <a:t>Practical</a:t>
          </a:r>
          <a:endParaRPr lang="en-GB" sz="2400" dirty="0"/>
        </a:p>
      </dgm:t>
    </dgm:pt>
    <dgm:pt modelId="{5A9D1F0A-5586-4627-A070-F8D66E4314E4}" type="parTrans" cxnId="{76F2D103-1685-4F73-AB46-C49FFCCDC8C4}">
      <dgm:prSet/>
      <dgm:spPr/>
      <dgm:t>
        <a:bodyPr/>
        <a:lstStyle/>
        <a:p>
          <a:endParaRPr lang="en-US"/>
        </a:p>
      </dgm:t>
    </dgm:pt>
    <dgm:pt modelId="{C1BD6A33-1496-4CBB-9A24-271A7BC1B892}" type="sibTrans" cxnId="{76F2D103-1685-4F73-AB46-C49FFCCDC8C4}">
      <dgm:prSet/>
      <dgm:spPr/>
      <dgm:t>
        <a:bodyPr/>
        <a:lstStyle/>
        <a:p>
          <a:endParaRPr lang="en-US"/>
        </a:p>
      </dgm:t>
    </dgm:pt>
    <dgm:pt modelId="{EA923DBC-8599-4D72-8DE8-3F4DB8743981}">
      <dgm:prSet phldrT="[Text]" custT="1"/>
      <dgm:spPr/>
      <dgm:t>
        <a:bodyPr/>
        <a:lstStyle/>
        <a:p>
          <a:pPr algn="l"/>
          <a:r>
            <a:rPr lang="en-GB" sz="1500" dirty="0" smtClean="0"/>
            <a:t>Characteristics of Silicon and Germanium Diode</a:t>
          </a:r>
          <a:endParaRPr lang="en-GB" sz="1500" dirty="0"/>
        </a:p>
      </dgm:t>
    </dgm:pt>
    <dgm:pt modelId="{211F815E-533E-4090-860C-9A6CE1457BDC}" type="parTrans" cxnId="{9290A04F-6265-45E7-8F83-17EEC5F0E6A6}">
      <dgm:prSet/>
      <dgm:spPr/>
      <dgm:t>
        <a:bodyPr/>
        <a:lstStyle/>
        <a:p>
          <a:endParaRPr lang="en-US"/>
        </a:p>
      </dgm:t>
    </dgm:pt>
    <dgm:pt modelId="{5F2EFE08-5D06-4167-8E9A-76B1F02836BA}" type="sibTrans" cxnId="{9290A04F-6265-45E7-8F83-17EEC5F0E6A6}">
      <dgm:prSet/>
      <dgm:spPr/>
      <dgm:t>
        <a:bodyPr/>
        <a:lstStyle/>
        <a:p>
          <a:endParaRPr lang="en-US"/>
        </a:p>
      </dgm:t>
    </dgm:pt>
    <dgm:pt modelId="{A6B5491F-7A58-40A1-9A70-1AD3366DFD2A}">
      <dgm:prSet phldrT="[Text]" custT="1"/>
      <dgm:spPr/>
      <dgm:t>
        <a:bodyPr/>
        <a:lstStyle/>
        <a:p>
          <a:pPr algn="l"/>
          <a:r>
            <a:rPr lang="en-GB" sz="1500" dirty="0" smtClean="0"/>
            <a:t>Doping</a:t>
          </a:r>
          <a:endParaRPr lang="en-GB" sz="1500" dirty="0"/>
        </a:p>
      </dgm:t>
    </dgm:pt>
    <dgm:pt modelId="{929F2111-32C1-4982-AF6B-7B2EA9908448}" type="parTrans" cxnId="{1591F9BD-3336-4171-AD7E-8C4359BFAD87}">
      <dgm:prSet/>
      <dgm:spPr/>
      <dgm:t>
        <a:bodyPr/>
        <a:lstStyle/>
        <a:p>
          <a:endParaRPr lang="en-US"/>
        </a:p>
      </dgm:t>
    </dgm:pt>
    <dgm:pt modelId="{20FA1792-3B7E-440C-A2CC-CD13F76B96F1}" type="sibTrans" cxnId="{1591F9BD-3336-4171-AD7E-8C4359BFAD87}">
      <dgm:prSet/>
      <dgm:spPr/>
      <dgm:t>
        <a:bodyPr/>
        <a:lstStyle/>
        <a:p>
          <a:endParaRPr lang="en-US"/>
        </a:p>
      </dgm:t>
    </dgm:pt>
    <dgm:pt modelId="{49155534-DAA1-4D65-B212-48BF2D6BA923}">
      <dgm:prSet phldrT="[Text]" custT="1"/>
      <dgm:spPr/>
      <dgm:t>
        <a:bodyPr/>
        <a:lstStyle/>
        <a:p>
          <a:pPr algn="l"/>
          <a:r>
            <a:rPr lang="en-GB" sz="1500" dirty="0" smtClean="0"/>
            <a:t>Diode models</a:t>
          </a:r>
          <a:endParaRPr lang="en-GB" sz="1500" dirty="0"/>
        </a:p>
      </dgm:t>
    </dgm:pt>
    <dgm:pt modelId="{2C234586-BD46-416A-9C64-27AE79EDE4EF}" type="parTrans" cxnId="{99A7F820-FE3C-4F69-81DB-9C6257612C25}">
      <dgm:prSet/>
      <dgm:spPr/>
      <dgm:t>
        <a:bodyPr/>
        <a:lstStyle/>
        <a:p>
          <a:endParaRPr lang="en-US"/>
        </a:p>
      </dgm:t>
    </dgm:pt>
    <dgm:pt modelId="{D2DDEA2D-CB22-4DBA-A8C8-71BF6C517908}" type="sibTrans" cxnId="{99A7F820-FE3C-4F69-81DB-9C6257612C25}">
      <dgm:prSet/>
      <dgm:spPr/>
      <dgm:t>
        <a:bodyPr/>
        <a:lstStyle/>
        <a:p>
          <a:endParaRPr lang="en-US"/>
        </a:p>
      </dgm:t>
    </dgm:pt>
    <dgm:pt modelId="{7D2C670E-9AE7-44BE-A0CD-0225FBFD9D00}" type="pres">
      <dgm:prSet presAssocID="{6CB0F1E5-D7AA-4055-8BE1-4D0F5463EA8C}" presName="Name0" presStyleCnt="0">
        <dgm:presLayoutVars>
          <dgm:dir/>
          <dgm:resizeHandles val="exact"/>
        </dgm:presLayoutVars>
      </dgm:prSet>
      <dgm:spPr/>
    </dgm:pt>
    <dgm:pt modelId="{98BAEFD2-1F14-46F5-B924-9D6055E43C2A}" type="pres">
      <dgm:prSet presAssocID="{6CB0F1E5-D7AA-4055-8BE1-4D0F5463EA8C}" presName="fgShape" presStyleLbl="fgShp" presStyleIdx="0" presStyleCnt="1" custScaleX="81654" custScaleY="33333" custLinFactNeighborX="-226" custLinFactNeighborY="58333"/>
      <dgm:spPr/>
    </dgm:pt>
    <dgm:pt modelId="{1FE829AD-2213-40FC-9509-A22903DE88E6}" type="pres">
      <dgm:prSet presAssocID="{6CB0F1E5-D7AA-4055-8BE1-4D0F5463EA8C}" presName="linComp" presStyleCnt="0"/>
      <dgm:spPr/>
    </dgm:pt>
    <dgm:pt modelId="{CBCE66CF-8297-4495-B80F-1D572CF89C4B}" type="pres">
      <dgm:prSet presAssocID="{F6D3E502-8067-4CFC-89AE-0D2E379013EF}" presName="compNode" presStyleCnt="0"/>
      <dgm:spPr/>
    </dgm:pt>
    <dgm:pt modelId="{F3CFABE6-68D5-4DC3-9A1E-79FE09914C3A}" type="pres">
      <dgm:prSet presAssocID="{F6D3E502-8067-4CFC-89AE-0D2E379013EF}" presName="bkgdShape" presStyleLbl="node1" presStyleIdx="0" presStyleCnt="3" custLinFactNeighborX="-276"/>
      <dgm:spPr/>
      <dgm:t>
        <a:bodyPr/>
        <a:lstStyle/>
        <a:p>
          <a:endParaRPr lang="en-GB"/>
        </a:p>
      </dgm:t>
    </dgm:pt>
    <dgm:pt modelId="{69E77281-A37C-43FC-9B98-DD138E89712B}" type="pres">
      <dgm:prSet presAssocID="{F6D3E502-8067-4CFC-89AE-0D2E379013EF}" presName="nodeTx" presStyleLbl="node1" presStyleIdx="0" presStyleCnt="3">
        <dgm:presLayoutVars>
          <dgm:bulletEnabled val="1"/>
        </dgm:presLayoutVars>
      </dgm:prSet>
      <dgm:spPr/>
      <dgm:t>
        <a:bodyPr/>
        <a:lstStyle/>
        <a:p>
          <a:endParaRPr lang="en-GB"/>
        </a:p>
      </dgm:t>
    </dgm:pt>
    <dgm:pt modelId="{5FA18E20-265C-4F85-B5DF-517047F38A4E}" type="pres">
      <dgm:prSet presAssocID="{F6D3E502-8067-4CFC-89AE-0D2E379013EF}" presName="invisiNode" presStyleLbl="node1" presStyleIdx="0" presStyleCnt="3"/>
      <dgm:spPr/>
    </dgm:pt>
    <dgm:pt modelId="{A2932948-9B4D-48B8-A913-693D754768FA}" type="pres">
      <dgm:prSet presAssocID="{F6D3E502-8067-4CFC-89AE-0D2E379013EF}" presName="imagNode" presStyleLbl="fgImgPlace1" presStyleIdx="0" presStyleCnt="3" custLinFactNeighborY="-10510"/>
      <dgm:spPr>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dgm:spPr>
    </dgm:pt>
    <dgm:pt modelId="{5038FF5E-E611-4D32-B8CE-6DE1CE03FD4F}" type="pres">
      <dgm:prSet presAssocID="{614E9058-FA30-4F45-9A02-0AAA1FCAAF62}" presName="sibTrans" presStyleLbl="sibTrans2D1" presStyleIdx="0" presStyleCnt="0"/>
      <dgm:spPr/>
      <dgm:t>
        <a:bodyPr/>
        <a:lstStyle/>
        <a:p>
          <a:endParaRPr lang="en-US"/>
        </a:p>
      </dgm:t>
    </dgm:pt>
    <dgm:pt modelId="{14A4E03C-0E62-4A98-A29B-6485054FCD5F}" type="pres">
      <dgm:prSet presAssocID="{C4D77D43-ABB4-4E6F-BEE7-3E179AEADB50}" presName="compNode" presStyleCnt="0"/>
      <dgm:spPr/>
    </dgm:pt>
    <dgm:pt modelId="{502D0133-CF0F-4FA4-826D-449F5D8EC2D0}" type="pres">
      <dgm:prSet presAssocID="{C4D77D43-ABB4-4E6F-BEE7-3E179AEADB50}" presName="bkgdShape" presStyleLbl="node1" presStyleIdx="1" presStyleCnt="3" custLinFactNeighborX="-503"/>
      <dgm:spPr/>
      <dgm:t>
        <a:bodyPr/>
        <a:lstStyle/>
        <a:p>
          <a:endParaRPr lang="en-US"/>
        </a:p>
      </dgm:t>
    </dgm:pt>
    <dgm:pt modelId="{743D379A-49FE-470B-B68D-FBDB46706078}" type="pres">
      <dgm:prSet presAssocID="{C4D77D43-ABB4-4E6F-BEE7-3E179AEADB50}" presName="nodeTx" presStyleLbl="node1" presStyleIdx="1" presStyleCnt="3">
        <dgm:presLayoutVars>
          <dgm:bulletEnabled val="1"/>
        </dgm:presLayoutVars>
      </dgm:prSet>
      <dgm:spPr/>
      <dgm:t>
        <a:bodyPr/>
        <a:lstStyle/>
        <a:p>
          <a:endParaRPr lang="en-US"/>
        </a:p>
      </dgm:t>
    </dgm:pt>
    <dgm:pt modelId="{51529A74-C385-4D58-85F7-15DA612551C0}" type="pres">
      <dgm:prSet presAssocID="{C4D77D43-ABB4-4E6F-BEE7-3E179AEADB50}" presName="invisiNode" presStyleLbl="node1" presStyleIdx="1" presStyleCnt="3"/>
      <dgm:spPr/>
    </dgm:pt>
    <dgm:pt modelId="{FC24E95A-B859-4399-A282-29EB9EC8DA02}" type="pres">
      <dgm:prSet presAssocID="{C4D77D43-ABB4-4E6F-BEE7-3E179AEADB50}" presName="imagNode" presStyleLbl="fgImgPlace1" presStyleIdx="1" presStyleCnt="3" custLinFactNeighborY="-10510"/>
      <dgm:spPr>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dgm:spPr>
    </dgm:pt>
    <dgm:pt modelId="{608798DC-5D8B-4D56-9414-25787AA6B171}" type="pres">
      <dgm:prSet presAssocID="{C9CCEDF6-A421-4EA3-97BF-3F4489D90975}" presName="sibTrans" presStyleLbl="sibTrans2D1" presStyleIdx="0" presStyleCnt="0"/>
      <dgm:spPr/>
      <dgm:t>
        <a:bodyPr/>
        <a:lstStyle/>
        <a:p>
          <a:endParaRPr lang="en-US"/>
        </a:p>
      </dgm:t>
    </dgm:pt>
    <dgm:pt modelId="{DD8739E5-3C2D-472E-96B6-ACE210405968}" type="pres">
      <dgm:prSet presAssocID="{C1A6982E-6599-4B51-945C-E6EF6261CED8}" presName="compNode" presStyleCnt="0"/>
      <dgm:spPr/>
    </dgm:pt>
    <dgm:pt modelId="{FC2BFFED-6801-4046-8BB5-4A486D52B65B}" type="pres">
      <dgm:prSet presAssocID="{C1A6982E-6599-4B51-945C-E6EF6261CED8}" presName="bkgdShape" presStyleLbl="node1" presStyleIdx="2" presStyleCnt="3" custLinFactNeighborX="19498" custLinFactNeighborY="6250"/>
      <dgm:spPr/>
      <dgm:t>
        <a:bodyPr/>
        <a:lstStyle/>
        <a:p>
          <a:endParaRPr lang="en-US"/>
        </a:p>
      </dgm:t>
    </dgm:pt>
    <dgm:pt modelId="{13E550D0-D99B-4B63-8628-446F7FE987B7}" type="pres">
      <dgm:prSet presAssocID="{C1A6982E-6599-4B51-945C-E6EF6261CED8}" presName="nodeTx" presStyleLbl="node1" presStyleIdx="2" presStyleCnt="3">
        <dgm:presLayoutVars>
          <dgm:bulletEnabled val="1"/>
        </dgm:presLayoutVars>
      </dgm:prSet>
      <dgm:spPr/>
      <dgm:t>
        <a:bodyPr/>
        <a:lstStyle/>
        <a:p>
          <a:endParaRPr lang="en-US"/>
        </a:p>
      </dgm:t>
    </dgm:pt>
    <dgm:pt modelId="{5C2C294D-F8DA-4B18-94CE-94DFD08EAFFC}" type="pres">
      <dgm:prSet presAssocID="{C1A6982E-6599-4B51-945C-E6EF6261CED8}" presName="invisiNode" presStyleLbl="node1" presStyleIdx="2" presStyleCnt="3"/>
      <dgm:spPr/>
    </dgm:pt>
    <dgm:pt modelId="{3B9115CC-CE25-4FC5-B637-8830C782BD11}" type="pres">
      <dgm:prSet presAssocID="{C1A6982E-6599-4B51-945C-E6EF6261CED8}" presName="imagNode" presStyleLbl="fgImgPlace1" presStyleIdx="2" presStyleCnt="3" custLinFactNeighborY="-10510"/>
      <dgm:spPr>
        <a:blipFill>
          <a:blip xmlns:r="http://schemas.openxmlformats.org/officeDocument/2006/relationships" r:embed="rId3">
            <a:extLst>
              <a:ext uri="{28A0092B-C50C-407E-A947-70E740481C1C}">
                <a14:useLocalDpi xmlns:a14="http://schemas.microsoft.com/office/drawing/2010/main" val="0"/>
              </a:ext>
            </a:extLst>
          </a:blip>
          <a:srcRect/>
          <a:stretch>
            <a:fillRect t="-17000" b="-17000"/>
          </a:stretch>
        </a:blipFill>
      </dgm:spPr>
    </dgm:pt>
  </dgm:ptLst>
  <dgm:cxnLst>
    <dgm:cxn modelId="{BF5EB364-C6D8-40F4-ACEE-164C2B0A50CD}" type="presOf" srcId="{C4D77D43-ABB4-4E6F-BEE7-3E179AEADB50}" destId="{502D0133-CF0F-4FA4-826D-449F5D8EC2D0}" srcOrd="0" destOrd="0" presId="urn:microsoft.com/office/officeart/2005/8/layout/hList7#1"/>
    <dgm:cxn modelId="{99A7F820-FE3C-4F69-81DB-9C6257612C25}" srcId="{C4D77D43-ABB4-4E6F-BEE7-3E179AEADB50}" destId="{49155534-DAA1-4D65-B212-48BF2D6BA923}" srcOrd="2" destOrd="0" parTransId="{2C234586-BD46-416A-9C64-27AE79EDE4EF}" sibTransId="{D2DDEA2D-CB22-4DBA-A8C8-71BF6C517908}"/>
    <dgm:cxn modelId="{BE2596CD-12EF-41B5-89DD-81831C9316E3}" type="presOf" srcId="{49155534-DAA1-4D65-B212-48BF2D6BA923}" destId="{743D379A-49FE-470B-B68D-FBDB46706078}" srcOrd="1" destOrd="3" presId="urn:microsoft.com/office/officeart/2005/8/layout/hList7#1"/>
    <dgm:cxn modelId="{C2A78205-B787-4DBE-8E10-51EC45F039C6}" type="presOf" srcId="{A6B5491F-7A58-40A1-9A70-1AD3366DFD2A}" destId="{F3CFABE6-68D5-4DC3-9A1E-79FE09914C3A}" srcOrd="0" destOrd="2" presId="urn:microsoft.com/office/officeart/2005/8/layout/hList7#1"/>
    <dgm:cxn modelId="{43CDB849-2301-4E52-AD3F-59BECAE46346}" srcId="{C4D77D43-ABB4-4E6F-BEE7-3E179AEADB50}" destId="{0057C6B4-2504-4B5C-ADED-60329F258D6C}" srcOrd="0" destOrd="0" parTransId="{1F3C2612-0758-478A-8654-CC7C6DA5A66A}" sibTransId="{BBCA361D-0EEF-492D-AF1F-43CC54F32F0B}"/>
    <dgm:cxn modelId="{2A37E332-8E2A-4823-9DE6-0F644B49F486}" type="presOf" srcId="{E93C5388-7DE5-441A-8AF0-A744BA69F6B4}" destId="{502D0133-CF0F-4FA4-826D-449F5D8EC2D0}" srcOrd="0" destOrd="2" presId="urn:microsoft.com/office/officeart/2005/8/layout/hList7#1"/>
    <dgm:cxn modelId="{1591F9BD-3336-4171-AD7E-8C4359BFAD87}" srcId="{F6D3E502-8067-4CFC-89AE-0D2E379013EF}" destId="{A6B5491F-7A58-40A1-9A70-1AD3366DFD2A}" srcOrd="1" destOrd="0" parTransId="{929F2111-32C1-4982-AF6B-7B2EA9908448}" sibTransId="{20FA1792-3B7E-440C-A2CC-CD13F76B96F1}"/>
    <dgm:cxn modelId="{BFEC7524-6DAE-471C-9C91-BCB1CA4F4E0D}" type="presOf" srcId="{C4D77D43-ABB4-4E6F-BEE7-3E179AEADB50}" destId="{743D379A-49FE-470B-B68D-FBDB46706078}" srcOrd="1" destOrd="0" presId="urn:microsoft.com/office/officeart/2005/8/layout/hList7#1"/>
    <dgm:cxn modelId="{522AFBC2-84C5-416A-BC3A-BFE8A58ADC22}" type="presOf" srcId="{F6D3E502-8067-4CFC-89AE-0D2E379013EF}" destId="{69E77281-A37C-43FC-9B98-DD138E89712B}" srcOrd="1" destOrd="0" presId="urn:microsoft.com/office/officeart/2005/8/layout/hList7#1"/>
    <dgm:cxn modelId="{D75875A4-0D41-4026-9C3C-AB6918D6F043}" type="presOf" srcId="{E93C5388-7DE5-441A-8AF0-A744BA69F6B4}" destId="{743D379A-49FE-470B-B68D-FBDB46706078}" srcOrd="1" destOrd="2" presId="urn:microsoft.com/office/officeart/2005/8/layout/hList7#1"/>
    <dgm:cxn modelId="{76F2D103-1685-4F73-AB46-C49FFCCDC8C4}" srcId="{6CB0F1E5-D7AA-4055-8BE1-4D0F5463EA8C}" destId="{C1A6982E-6599-4B51-945C-E6EF6261CED8}" srcOrd="2" destOrd="0" parTransId="{5A9D1F0A-5586-4627-A070-F8D66E4314E4}" sibTransId="{C1BD6A33-1496-4CBB-9A24-271A7BC1B892}"/>
    <dgm:cxn modelId="{F7B23A94-F4CB-4ECD-BA46-4FE2D4081770}" type="presOf" srcId="{C9CCEDF6-A421-4EA3-97BF-3F4489D90975}" destId="{608798DC-5D8B-4D56-9414-25787AA6B171}" srcOrd="0" destOrd="0" presId="urn:microsoft.com/office/officeart/2005/8/layout/hList7#1"/>
    <dgm:cxn modelId="{98D522E4-A136-41D1-9E2A-1F7D677B299B}" type="presOf" srcId="{EA923DBC-8599-4D72-8DE8-3F4DB8743981}" destId="{13E550D0-D99B-4B63-8628-446F7FE987B7}" srcOrd="1" destOrd="1" presId="urn:microsoft.com/office/officeart/2005/8/layout/hList7#1"/>
    <dgm:cxn modelId="{6E952AEB-3D68-419A-B5C5-0D0C0F24754B}" type="presOf" srcId="{A6B5491F-7A58-40A1-9A70-1AD3366DFD2A}" destId="{69E77281-A37C-43FC-9B98-DD138E89712B}" srcOrd="1" destOrd="2" presId="urn:microsoft.com/office/officeart/2005/8/layout/hList7#1"/>
    <dgm:cxn modelId="{09D21924-6D11-494B-9B5A-5A9D2E6B973D}" type="presOf" srcId="{B4368A69-7E3D-4D46-8FC6-18D0B71CAF98}" destId="{69E77281-A37C-43FC-9B98-DD138E89712B}" srcOrd="1" destOrd="1" presId="urn:microsoft.com/office/officeart/2005/8/layout/hList7#1"/>
    <dgm:cxn modelId="{30765A0D-E1AD-4BE7-ADD3-FA74B27C528F}" srcId="{6CB0F1E5-D7AA-4055-8BE1-4D0F5463EA8C}" destId="{C4D77D43-ABB4-4E6F-BEE7-3E179AEADB50}" srcOrd="1" destOrd="0" parTransId="{9A95AB04-FB83-4634-BAFF-D5200D0EBE14}" sibTransId="{C9CCEDF6-A421-4EA3-97BF-3F4489D90975}"/>
    <dgm:cxn modelId="{2B854B6E-38E4-46CE-9BA8-9A4D16D16C00}" type="presOf" srcId="{B4368A69-7E3D-4D46-8FC6-18D0B71CAF98}" destId="{F3CFABE6-68D5-4DC3-9A1E-79FE09914C3A}" srcOrd="0" destOrd="1" presId="urn:microsoft.com/office/officeart/2005/8/layout/hList7#1"/>
    <dgm:cxn modelId="{5F7526D2-0D34-454E-B97A-0F636B60A1AA}" srcId="{6CB0F1E5-D7AA-4055-8BE1-4D0F5463EA8C}" destId="{F6D3E502-8067-4CFC-89AE-0D2E379013EF}" srcOrd="0" destOrd="0" parTransId="{BF8C99F8-F342-4515-BFA8-1482D6E0B141}" sibTransId="{614E9058-FA30-4F45-9A02-0AAA1FCAAF62}"/>
    <dgm:cxn modelId="{F7915342-D492-4768-BA85-0729FEDA8B08}" type="presOf" srcId="{F6D3E502-8067-4CFC-89AE-0D2E379013EF}" destId="{F3CFABE6-68D5-4DC3-9A1E-79FE09914C3A}" srcOrd="0" destOrd="0" presId="urn:microsoft.com/office/officeart/2005/8/layout/hList7#1"/>
    <dgm:cxn modelId="{9290A04F-6265-45E7-8F83-17EEC5F0E6A6}" srcId="{C1A6982E-6599-4B51-945C-E6EF6261CED8}" destId="{EA923DBC-8599-4D72-8DE8-3F4DB8743981}" srcOrd="0" destOrd="0" parTransId="{211F815E-533E-4090-860C-9A6CE1457BDC}" sibTransId="{5F2EFE08-5D06-4167-8E9A-76B1F02836BA}"/>
    <dgm:cxn modelId="{F63F896E-788A-4543-887D-82F0E1307F39}" srcId="{C4D77D43-ABB4-4E6F-BEE7-3E179AEADB50}" destId="{E93C5388-7DE5-441A-8AF0-A744BA69F6B4}" srcOrd="1" destOrd="0" parTransId="{26C7A330-80FF-4C12-8C9A-1ADF7A31B834}" sibTransId="{DC284D08-E91A-4F52-800C-D7A708BD77B1}"/>
    <dgm:cxn modelId="{DF668A96-5929-4C8E-8FFB-74EA4F639D4A}" srcId="{F6D3E502-8067-4CFC-89AE-0D2E379013EF}" destId="{B4368A69-7E3D-4D46-8FC6-18D0B71CAF98}" srcOrd="0" destOrd="0" parTransId="{ABB45032-2D4E-41A0-AA29-566E23B69C20}" sibTransId="{28B77C52-5DD1-4F55-B298-A0DC3054BC2B}"/>
    <dgm:cxn modelId="{87B7BD4C-D494-4681-8F73-BDCC250C7118}" type="presOf" srcId="{6CB0F1E5-D7AA-4055-8BE1-4D0F5463EA8C}" destId="{7D2C670E-9AE7-44BE-A0CD-0225FBFD9D00}" srcOrd="0" destOrd="0" presId="urn:microsoft.com/office/officeart/2005/8/layout/hList7#1"/>
    <dgm:cxn modelId="{A5B605F9-BD91-4385-B996-9CE1D130BF07}" type="presOf" srcId="{49155534-DAA1-4D65-B212-48BF2D6BA923}" destId="{502D0133-CF0F-4FA4-826D-449F5D8EC2D0}" srcOrd="0" destOrd="3" presId="urn:microsoft.com/office/officeart/2005/8/layout/hList7#1"/>
    <dgm:cxn modelId="{B180CADA-99BE-447B-984D-4A58F2A00E22}" type="presOf" srcId="{0057C6B4-2504-4B5C-ADED-60329F258D6C}" destId="{502D0133-CF0F-4FA4-826D-449F5D8EC2D0}" srcOrd="0" destOrd="1" presId="urn:microsoft.com/office/officeart/2005/8/layout/hList7#1"/>
    <dgm:cxn modelId="{B2585596-DD4B-4413-A2C6-319411B1ABA4}" type="presOf" srcId="{0057C6B4-2504-4B5C-ADED-60329F258D6C}" destId="{743D379A-49FE-470B-B68D-FBDB46706078}" srcOrd="1" destOrd="1" presId="urn:microsoft.com/office/officeart/2005/8/layout/hList7#1"/>
    <dgm:cxn modelId="{C3DFE8D2-BFDA-4ADC-BFD5-1EFD748DCBD8}" type="presOf" srcId="{C1A6982E-6599-4B51-945C-E6EF6261CED8}" destId="{FC2BFFED-6801-4046-8BB5-4A486D52B65B}" srcOrd="0" destOrd="0" presId="urn:microsoft.com/office/officeart/2005/8/layout/hList7#1"/>
    <dgm:cxn modelId="{2456EB41-A414-473F-99E7-71ECDD2ACF33}" type="presOf" srcId="{EA923DBC-8599-4D72-8DE8-3F4DB8743981}" destId="{FC2BFFED-6801-4046-8BB5-4A486D52B65B}" srcOrd="0" destOrd="1" presId="urn:microsoft.com/office/officeart/2005/8/layout/hList7#1"/>
    <dgm:cxn modelId="{70D9A126-410D-46D2-AB1C-A87FA75D36DB}" type="presOf" srcId="{614E9058-FA30-4F45-9A02-0AAA1FCAAF62}" destId="{5038FF5E-E611-4D32-B8CE-6DE1CE03FD4F}" srcOrd="0" destOrd="0" presId="urn:microsoft.com/office/officeart/2005/8/layout/hList7#1"/>
    <dgm:cxn modelId="{1149C72C-E493-4DA1-BF26-5E062C9FFAE6}" type="presOf" srcId="{C1A6982E-6599-4B51-945C-E6EF6261CED8}" destId="{13E550D0-D99B-4B63-8628-446F7FE987B7}" srcOrd="1" destOrd="0" presId="urn:microsoft.com/office/officeart/2005/8/layout/hList7#1"/>
    <dgm:cxn modelId="{FDFD6E7F-8C3C-4F5E-BD64-28CBA93A8A44}" type="presParOf" srcId="{7D2C670E-9AE7-44BE-A0CD-0225FBFD9D00}" destId="{98BAEFD2-1F14-46F5-B924-9D6055E43C2A}" srcOrd="0" destOrd="0" presId="urn:microsoft.com/office/officeart/2005/8/layout/hList7#1"/>
    <dgm:cxn modelId="{A8B31A1F-6C81-43B5-B31C-77799305D450}" type="presParOf" srcId="{7D2C670E-9AE7-44BE-A0CD-0225FBFD9D00}" destId="{1FE829AD-2213-40FC-9509-A22903DE88E6}" srcOrd="1" destOrd="0" presId="urn:microsoft.com/office/officeart/2005/8/layout/hList7#1"/>
    <dgm:cxn modelId="{63BD8F33-8C48-4D6C-84DF-17E5BB177DA3}" type="presParOf" srcId="{1FE829AD-2213-40FC-9509-A22903DE88E6}" destId="{CBCE66CF-8297-4495-B80F-1D572CF89C4B}" srcOrd="0" destOrd="0" presId="urn:microsoft.com/office/officeart/2005/8/layout/hList7#1"/>
    <dgm:cxn modelId="{2929C512-C357-4A5C-8672-3C6511D48D78}" type="presParOf" srcId="{CBCE66CF-8297-4495-B80F-1D572CF89C4B}" destId="{F3CFABE6-68D5-4DC3-9A1E-79FE09914C3A}" srcOrd="0" destOrd="0" presId="urn:microsoft.com/office/officeart/2005/8/layout/hList7#1"/>
    <dgm:cxn modelId="{5AECE271-5648-4D73-BA3A-9FBBAE8BDA1B}" type="presParOf" srcId="{CBCE66CF-8297-4495-B80F-1D572CF89C4B}" destId="{69E77281-A37C-43FC-9B98-DD138E89712B}" srcOrd="1" destOrd="0" presId="urn:microsoft.com/office/officeart/2005/8/layout/hList7#1"/>
    <dgm:cxn modelId="{0725744A-4577-4B58-A013-F85FF767E6C9}" type="presParOf" srcId="{CBCE66CF-8297-4495-B80F-1D572CF89C4B}" destId="{5FA18E20-265C-4F85-B5DF-517047F38A4E}" srcOrd="2" destOrd="0" presId="urn:microsoft.com/office/officeart/2005/8/layout/hList7#1"/>
    <dgm:cxn modelId="{1D7FB43E-6E9C-49C8-8D05-AA6DC6F67DE0}" type="presParOf" srcId="{CBCE66CF-8297-4495-B80F-1D572CF89C4B}" destId="{A2932948-9B4D-48B8-A913-693D754768FA}" srcOrd="3" destOrd="0" presId="urn:microsoft.com/office/officeart/2005/8/layout/hList7#1"/>
    <dgm:cxn modelId="{059B939F-4319-4935-8D4E-58AF0983C1A5}" type="presParOf" srcId="{1FE829AD-2213-40FC-9509-A22903DE88E6}" destId="{5038FF5E-E611-4D32-B8CE-6DE1CE03FD4F}" srcOrd="1" destOrd="0" presId="urn:microsoft.com/office/officeart/2005/8/layout/hList7#1"/>
    <dgm:cxn modelId="{12CF8D1E-60E7-4B52-B2A2-D0C3FD439399}" type="presParOf" srcId="{1FE829AD-2213-40FC-9509-A22903DE88E6}" destId="{14A4E03C-0E62-4A98-A29B-6485054FCD5F}" srcOrd="2" destOrd="0" presId="urn:microsoft.com/office/officeart/2005/8/layout/hList7#1"/>
    <dgm:cxn modelId="{B42D2026-DA93-4E67-AD86-89ACEF8F5381}" type="presParOf" srcId="{14A4E03C-0E62-4A98-A29B-6485054FCD5F}" destId="{502D0133-CF0F-4FA4-826D-449F5D8EC2D0}" srcOrd="0" destOrd="0" presId="urn:microsoft.com/office/officeart/2005/8/layout/hList7#1"/>
    <dgm:cxn modelId="{8EB4FB7A-75F4-4A20-A1CB-BD0F5EED0854}" type="presParOf" srcId="{14A4E03C-0E62-4A98-A29B-6485054FCD5F}" destId="{743D379A-49FE-470B-B68D-FBDB46706078}" srcOrd="1" destOrd="0" presId="urn:microsoft.com/office/officeart/2005/8/layout/hList7#1"/>
    <dgm:cxn modelId="{5CFB5D9F-0E92-4FF4-885A-CB3CFE0CEEAF}" type="presParOf" srcId="{14A4E03C-0E62-4A98-A29B-6485054FCD5F}" destId="{51529A74-C385-4D58-85F7-15DA612551C0}" srcOrd="2" destOrd="0" presId="urn:microsoft.com/office/officeart/2005/8/layout/hList7#1"/>
    <dgm:cxn modelId="{7879E5FA-CE49-40D3-BAE0-4DCA767829CD}" type="presParOf" srcId="{14A4E03C-0E62-4A98-A29B-6485054FCD5F}" destId="{FC24E95A-B859-4399-A282-29EB9EC8DA02}" srcOrd="3" destOrd="0" presId="urn:microsoft.com/office/officeart/2005/8/layout/hList7#1"/>
    <dgm:cxn modelId="{AC930DBF-25D0-45E5-B5CE-04D8149D31BD}" type="presParOf" srcId="{1FE829AD-2213-40FC-9509-A22903DE88E6}" destId="{608798DC-5D8B-4D56-9414-25787AA6B171}" srcOrd="3" destOrd="0" presId="urn:microsoft.com/office/officeart/2005/8/layout/hList7#1"/>
    <dgm:cxn modelId="{684C4B10-C897-4DD3-94B2-AE22E3780D4F}" type="presParOf" srcId="{1FE829AD-2213-40FC-9509-A22903DE88E6}" destId="{DD8739E5-3C2D-472E-96B6-ACE210405968}" srcOrd="4" destOrd="0" presId="urn:microsoft.com/office/officeart/2005/8/layout/hList7#1"/>
    <dgm:cxn modelId="{AAEFD3BF-4937-45DB-91B8-004309EA304A}" type="presParOf" srcId="{DD8739E5-3C2D-472E-96B6-ACE210405968}" destId="{FC2BFFED-6801-4046-8BB5-4A486D52B65B}" srcOrd="0" destOrd="0" presId="urn:microsoft.com/office/officeart/2005/8/layout/hList7#1"/>
    <dgm:cxn modelId="{B7227738-65F1-4AB1-86CA-097EF12DBE49}" type="presParOf" srcId="{DD8739E5-3C2D-472E-96B6-ACE210405968}" destId="{13E550D0-D99B-4B63-8628-446F7FE987B7}" srcOrd="1" destOrd="0" presId="urn:microsoft.com/office/officeart/2005/8/layout/hList7#1"/>
    <dgm:cxn modelId="{D11FE876-293F-41AD-AE1B-A7E3812CE4F6}" type="presParOf" srcId="{DD8739E5-3C2D-472E-96B6-ACE210405968}" destId="{5C2C294D-F8DA-4B18-94CE-94DFD08EAFFC}" srcOrd="2" destOrd="0" presId="urn:microsoft.com/office/officeart/2005/8/layout/hList7#1"/>
    <dgm:cxn modelId="{253F5B8D-23D4-458B-A462-E184D59A7E52}" type="presParOf" srcId="{DD8739E5-3C2D-472E-96B6-ACE210405968}" destId="{3B9115CC-CE25-4FC5-B637-8830C782BD11}"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CFABE6-68D5-4DC3-9A1E-79FE09914C3A}">
      <dsp:nvSpPr>
        <dsp:cNvPr id="0" name=""/>
        <dsp:cNvSpPr/>
      </dsp:nvSpPr>
      <dsp:spPr>
        <a:xfrm>
          <a:off x="0" y="0"/>
          <a:ext cx="2951863" cy="5760640"/>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t" anchorCtr="1">
          <a:noAutofit/>
        </a:bodyPr>
        <a:lstStyle/>
        <a:p>
          <a:pPr lvl="0" algn="ctr" defTabSz="1066800">
            <a:lnSpc>
              <a:spcPct val="90000"/>
            </a:lnSpc>
            <a:spcBef>
              <a:spcPct val="0"/>
            </a:spcBef>
            <a:spcAft>
              <a:spcPct val="35000"/>
            </a:spcAft>
          </a:pPr>
          <a:r>
            <a:rPr lang="en-GB" sz="2400" kern="1200" dirty="0" smtClean="0"/>
            <a:t>Semiconductor Theory</a:t>
          </a:r>
          <a:endParaRPr lang="en-GB" sz="2400" kern="1200" dirty="0"/>
        </a:p>
        <a:p>
          <a:pPr marL="114300" lvl="1" indent="-114300" algn="l" defTabSz="666750">
            <a:lnSpc>
              <a:spcPct val="90000"/>
            </a:lnSpc>
            <a:spcBef>
              <a:spcPct val="0"/>
            </a:spcBef>
            <a:spcAft>
              <a:spcPct val="15000"/>
            </a:spcAft>
            <a:buChar char="••"/>
          </a:pPr>
          <a:r>
            <a:rPr lang="en-GB" sz="1500" kern="1200" dirty="0" smtClean="0"/>
            <a:t>Band Theory of Solids</a:t>
          </a:r>
          <a:endParaRPr lang="en-GB" sz="1500" kern="1200" dirty="0"/>
        </a:p>
        <a:p>
          <a:pPr marL="114300" lvl="1" indent="-114300" algn="l" defTabSz="666750">
            <a:lnSpc>
              <a:spcPct val="90000"/>
            </a:lnSpc>
            <a:spcBef>
              <a:spcPct val="0"/>
            </a:spcBef>
            <a:spcAft>
              <a:spcPct val="15000"/>
            </a:spcAft>
            <a:buChar char="••"/>
          </a:pPr>
          <a:r>
            <a:rPr lang="en-GB" sz="1500" kern="1200" dirty="0" smtClean="0"/>
            <a:t>Doping</a:t>
          </a:r>
          <a:endParaRPr lang="en-GB" sz="1500" kern="1200" dirty="0"/>
        </a:p>
      </dsp:txBody>
      <dsp:txXfrm>
        <a:off x="0" y="2304256"/>
        <a:ext cx="2951863" cy="2304256"/>
      </dsp:txXfrm>
    </dsp:sp>
    <dsp:sp modelId="{A2932948-9B4D-48B8-A913-693D754768FA}">
      <dsp:nvSpPr>
        <dsp:cNvPr id="0" name=""/>
        <dsp:cNvSpPr/>
      </dsp:nvSpPr>
      <dsp:spPr>
        <a:xfrm>
          <a:off x="518682" y="144025"/>
          <a:ext cx="1918293" cy="191829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02D0133-CF0F-4FA4-826D-449F5D8EC2D0}">
      <dsp:nvSpPr>
        <dsp:cNvPr id="0" name=""/>
        <dsp:cNvSpPr/>
      </dsp:nvSpPr>
      <dsp:spPr>
        <a:xfrm>
          <a:off x="3027468" y="0"/>
          <a:ext cx="2951863" cy="5760640"/>
        </a:xfrm>
        <a:prstGeom prst="roundRect">
          <a:avLst>
            <a:gd name="adj" fmla="val 1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t" anchorCtr="1">
          <a:noAutofit/>
        </a:bodyPr>
        <a:lstStyle/>
        <a:p>
          <a:pPr lvl="0" algn="ctr" defTabSz="1066800">
            <a:lnSpc>
              <a:spcPct val="90000"/>
            </a:lnSpc>
            <a:spcBef>
              <a:spcPct val="0"/>
            </a:spcBef>
            <a:spcAft>
              <a:spcPct val="35000"/>
            </a:spcAft>
          </a:pPr>
          <a:r>
            <a:rPr lang="en-GB" sz="2400" kern="1200" dirty="0" smtClean="0"/>
            <a:t>Semiconductor Diodes</a:t>
          </a:r>
          <a:endParaRPr lang="en-GB" sz="2400" kern="1200" dirty="0"/>
        </a:p>
        <a:p>
          <a:pPr marL="114300" lvl="1" indent="-114300" algn="l" defTabSz="666750">
            <a:lnSpc>
              <a:spcPct val="90000"/>
            </a:lnSpc>
            <a:spcBef>
              <a:spcPct val="0"/>
            </a:spcBef>
            <a:spcAft>
              <a:spcPct val="15000"/>
            </a:spcAft>
            <a:buChar char="••"/>
          </a:pPr>
          <a:r>
            <a:rPr lang="en-GB" sz="1500" kern="1200" dirty="0" smtClean="0"/>
            <a:t>Diodes</a:t>
          </a:r>
          <a:endParaRPr lang="en-GB" sz="1500" kern="1200" dirty="0"/>
        </a:p>
        <a:p>
          <a:pPr marL="114300" lvl="1" indent="-114300" algn="l" defTabSz="666750">
            <a:lnSpc>
              <a:spcPct val="90000"/>
            </a:lnSpc>
            <a:spcBef>
              <a:spcPct val="0"/>
            </a:spcBef>
            <a:spcAft>
              <a:spcPct val="15000"/>
            </a:spcAft>
            <a:buChar char="••"/>
          </a:pPr>
          <a:r>
            <a:rPr lang="en-GB" sz="1500" kern="1200" dirty="0" smtClean="0"/>
            <a:t>Characteristics</a:t>
          </a:r>
          <a:endParaRPr lang="en-GB" sz="1500" kern="1200" dirty="0"/>
        </a:p>
        <a:p>
          <a:pPr marL="114300" lvl="1" indent="-114300" algn="l" defTabSz="666750">
            <a:lnSpc>
              <a:spcPct val="90000"/>
            </a:lnSpc>
            <a:spcBef>
              <a:spcPct val="0"/>
            </a:spcBef>
            <a:spcAft>
              <a:spcPct val="15000"/>
            </a:spcAft>
            <a:buChar char="••"/>
          </a:pPr>
          <a:r>
            <a:rPr lang="en-GB" sz="1500" kern="1200" dirty="0" smtClean="0"/>
            <a:t>Diode models</a:t>
          </a:r>
          <a:endParaRPr lang="en-GB" sz="1500" kern="1200" dirty="0"/>
        </a:p>
      </dsp:txBody>
      <dsp:txXfrm>
        <a:off x="3027468" y="2304256"/>
        <a:ext cx="2951863" cy="2304256"/>
      </dsp:txXfrm>
    </dsp:sp>
    <dsp:sp modelId="{FC24E95A-B859-4399-A282-29EB9EC8DA02}">
      <dsp:nvSpPr>
        <dsp:cNvPr id="0" name=""/>
        <dsp:cNvSpPr/>
      </dsp:nvSpPr>
      <dsp:spPr>
        <a:xfrm>
          <a:off x="3559101" y="144025"/>
          <a:ext cx="1918293" cy="191829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C2BFFED-6801-4046-8BB5-4A486D52B65B}">
      <dsp:nvSpPr>
        <dsp:cNvPr id="0" name=""/>
        <dsp:cNvSpPr/>
      </dsp:nvSpPr>
      <dsp:spPr>
        <a:xfrm>
          <a:off x="6084632" y="0"/>
          <a:ext cx="2951863" cy="5760640"/>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t" anchorCtr="1">
          <a:noAutofit/>
        </a:bodyPr>
        <a:lstStyle/>
        <a:p>
          <a:pPr lvl="0" algn="ctr" defTabSz="1066800">
            <a:lnSpc>
              <a:spcPct val="90000"/>
            </a:lnSpc>
            <a:spcBef>
              <a:spcPct val="0"/>
            </a:spcBef>
            <a:spcAft>
              <a:spcPct val="35000"/>
            </a:spcAft>
          </a:pPr>
          <a:r>
            <a:rPr lang="en-GB" sz="2400" kern="1200" dirty="0" smtClean="0"/>
            <a:t>Practical</a:t>
          </a:r>
          <a:endParaRPr lang="en-GB" sz="2400" kern="1200" dirty="0"/>
        </a:p>
        <a:p>
          <a:pPr marL="114300" lvl="1" indent="-114300" algn="l" defTabSz="666750">
            <a:lnSpc>
              <a:spcPct val="90000"/>
            </a:lnSpc>
            <a:spcBef>
              <a:spcPct val="0"/>
            </a:spcBef>
            <a:spcAft>
              <a:spcPct val="15000"/>
            </a:spcAft>
            <a:buChar char="••"/>
          </a:pPr>
          <a:r>
            <a:rPr lang="en-GB" sz="1500" kern="1200" dirty="0" smtClean="0"/>
            <a:t>Characteristics of Silicon and Germanium Diode</a:t>
          </a:r>
          <a:endParaRPr lang="en-GB" sz="1500" kern="1200" dirty="0"/>
        </a:p>
      </dsp:txBody>
      <dsp:txXfrm>
        <a:off x="6084632" y="2304256"/>
        <a:ext cx="2951863" cy="2304256"/>
      </dsp:txXfrm>
    </dsp:sp>
    <dsp:sp modelId="{3B9115CC-CE25-4FC5-B637-8830C782BD11}">
      <dsp:nvSpPr>
        <dsp:cNvPr id="0" name=""/>
        <dsp:cNvSpPr/>
      </dsp:nvSpPr>
      <dsp:spPr>
        <a:xfrm>
          <a:off x="6599520" y="144025"/>
          <a:ext cx="1918293" cy="191829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7000" b="-17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8BAEFD2-1F14-46F5-B924-9D6055E43C2A}">
      <dsp:nvSpPr>
        <dsp:cNvPr id="0" name=""/>
        <dsp:cNvSpPr/>
      </dsp:nvSpPr>
      <dsp:spPr>
        <a:xfrm>
          <a:off x="1105275" y="5400598"/>
          <a:ext cx="6788367" cy="288029"/>
        </a:xfrm>
        <a:prstGeom prst="leftRightArrow">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A275CD0-BF64-4EDA-A390-EA27F5FF7906}" type="datetimeFigureOut">
              <a:rPr lang="en-GB" smtClean="0"/>
              <a:pPr/>
              <a:t>24/11/2014</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16C7654-C7C7-4BC9-B3D0-68A06137D36C}" type="slidenum">
              <a:rPr lang="en-GB" smtClean="0"/>
              <a:pPr/>
              <a:t>‹#›</a:t>
            </a:fld>
            <a:endParaRPr lang="en-GB" dirty="0"/>
          </a:p>
        </p:txBody>
      </p:sp>
    </p:spTree>
    <p:extLst>
      <p:ext uri="{BB962C8B-B14F-4D97-AF65-F5344CB8AC3E}">
        <p14:creationId xmlns:p14="http://schemas.microsoft.com/office/powerpoint/2010/main" val="3726830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26B1A4-3534-4875-B1CA-60596223E4A6}" type="datetimeFigureOut">
              <a:rPr lang="en-US" smtClean="0"/>
              <a:pPr/>
              <a:t>11/24/2014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E5BD45-B5A0-4654-B232-F8508C108E19}" type="slidenum">
              <a:rPr lang="en-US" smtClean="0"/>
              <a:pPr/>
              <a:t>‹#›</a:t>
            </a:fld>
            <a:endParaRPr lang="en-US" dirty="0"/>
          </a:p>
        </p:txBody>
      </p:sp>
    </p:spTree>
    <p:extLst>
      <p:ext uri="{BB962C8B-B14F-4D97-AF65-F5344CB8AC3E}">
        <p14:creationId xmlns:p14="http://schemas.microsoft.com/office/powerpoint/2010/main" val="1478179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E5BD45-B5A0-4654-B232-F8508C108E19}" type="slidenum">
              <a:rPr lang="en-US" smtClean="0"/>
              <a:pPr/>
              <a:t>1</a:t>
            </a:fld>
            <a:endParaRPr lang="en-US" dirty="0"/>
          </a:p>
        </p:txBody>
      </p:sp>
    </p:spTree>
    <p:extLst>
      <p:ext uri="{BB962C8B-B14F-4D97-AF65-F5344CB8AC3E}">
        <p14:creationId xmlns:p14="http://schemas.microsoft.com/office/powerpoint/2010/main" val="3010484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E5BD45-B5A0-4654-B232-F8508C108E19}" type="slidenum">
              <a:rPr lang="en-US" smtClean="0"/>
              <a:pPr/>
              <a:t>36</a:t>
            </a:fld>
            <a:endParaRPr lang="en-US" dirty="0"/>
          </a:p>
        </p:txBody>
      </p:sp>
    </p:spTree>
    <p:extLst>
      <p:ext uri="{BB962C8B-B14F-4D97-AF65-F5344CB8AC3E}">
        <p14:creationId xmlns:p14="http://schemas.microsoft.com/office/powerpoint/2010/main" val="818539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E5BD45-B5A0-4654-B232-F8508C108E19}" type="slidenum">
              <a:rPr lang="en-US" smtClean="0"/>
              <a:pPr/>
              <a:t>37</a:t>
            </a:fld>
            <a:endParaRPr lang="en-US" dirty="0"/>
          </a:p>
        </p:txBody>
      </p:sp>
    </p:spTree>
    <p:extLst>
      <p:ext uri="{BB962C8B-B14F-4D97-AF65-F5344CB8AC3E}">
        <p14:creationId xmlns:p14="http://schemas.microsoft.com/office/powerpoint/2010/main" val="1849923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E5BD45-B5A0-4654-B232-F8508C108E19}" type="slidenum">
              <a:rPr lang="en-US" smtClean="0"/>
              <a:pPr/>
              <a:t>38</a:t>
            </a:fld>
            <a:endParaRPr lang="en-US" dirty="0"/>
          </a:p>
        </p:txBody>
      </p:sp>
    </p:spTree>
    <p:extLst>
      <p:ext uri="{BB962C8B-B14F-4D97-AF65-F5344CB8AC3E}">
        <p14:creationId xmlns:p14="http://schemas.microsoft.com/office/powerpoint/2010/main" val="3667135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E5BD45-B5A0-4654-B232-F8508C108E19}" type="slidenum">
              <a:rPr lang="en-US" smtClean="0"/>
              <a:pPr/>
              <a:t>2</a:t>
            </a:fld>
            <a:endParaRPr lang="en-US" dirty="0"/>
          </a:p>
        </p:txBody>
      </p:sp>
    </p:spTree>
    <p:extLst>
      <p:ext uri="{BB962C8B-B14F-4D97-AF65-F5344CB8AC3E}">
        <p14:creationId xmlns:p14="http://schemas.microsoft.com/office/powerpoint/2010/main" val="1242993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E5BD45-B5A0-4654-B232-F8508C108E19}" type="slidenum">
              <a:rPr lang="en-US" smtClean="0"/>
              <a:pPr/>
              <a:t>3</a:t>
            </a:fld>
            <a:endParaRPr lang="en-US" dirty="0"/>
          </a:p>
        </p:txBody>
      </p:sp>
    </p:spTree>
    <p:extLst>
      <p:ext uri="{BB962C8B-B14F-4D97-AF65-F5344CB8AC3E}">
        <p14:creationId xmlns:p14="http://schemas.microsoft.com/office/powerpoint/2010/main" val="1005367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E5BD45-B5A0-4654-B232-F8508C108E19}" type="slidenum">
              <a:rPr lang="en-US" smtClean="0"/>
              <a:pPr/>
              <a:t>12</a:t>
            </a:fld>
            <a:endParaRPr lang="en-US" dirty="0"/>
          </a:p>
        </p:txBody>
      </p:sp>
    </p:spTree>
    <p:extLst>
      <p:ext uri="{BB962C8B-B14F-4D97-AF65-F5344CB8AC3E}">
        <p14:creationId xmlns:p14="http://schemas.microsoft.com/office/powerpoint/2010/main" val="2269679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E5BD45-B5A0-4654-B232-F8508C108E19}" type="slidenum">
              <a:rPr lang="en-US" smtClean="0"/>
              <a:pPr/>
              <a:t>13</a:t>
            </a:fld>
            <a:endParaRPr lang="en-US" dirty="0"/>
          </a:p>
        </p:txBody>
      </p:sp>
    </p:spTree>
    <p:extLst>
      <p:ext uri="{BB962C8B-B14F-4D97-AF65-F5344CB8AC3E}">
        <p14:creationId xmlns:p14="http://schemas.microsoft.com/office/powerpoint/2010/main" val="2269679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E5BD45-B5A0-4654-B232-F8508C108E19}" type="slidenum">
              <a:rPr lang="en-US" smtClean="0"/>
              <a:pPr/>
              <a:t>14</a:t>
            </a:fld>
            <a:endParaRPr lang="en-US" dirty="0"/>
          </a:p>
        </p:txBody>
      </p:sp>
    </p:spTree>
    <p:extLst>
      <p:ext uri="{BB962C8B-B14F-4D97-AF65-F5344CB8AC3E}">
        <p14:creationId xmlns:p14="http://schemas.microsoft.com/office/powerpoint/2010/main" val="2379469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E5BD45-B5A0-4654-B232-F8508C108E19}" type="slidenum">
              <a:rPr lang="en-US" smtClean="0"/>
              <a:pPr/>
              <a:t>15</a:t>
            </a:fld>
            <a:endParaRPr lang="en-US" dirty="0"/>
          </a:p>
        </p:txBody>
      </p:sp>
    </p:spTree>
    <p:extLst>
      <p:ext uri="{BB962C8B-B14F-4D97-AF65-F5344CB8AC3E}">
        <p14:creationId xmlns:p14="http://schemas.microsoft.com/office/powerpoint/2010/main" val="2379469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E5BD45-B5A0-4654-B232-F8508C108E19}" type="slidenum">
              <a:rPr lang="en-US" smtClean="0"/>
              <a:pPr/>
              <a:t>16</a:t>
            </a:fld>
            <a:endParaRPr lang="en-US" dirty="0"/>
          </a:p>
        </p:txBody>
      </p:sp>
    </p:spTree>
    <p:extLst>
      <p:ext uri="{BB962C8B-B14F-4D97-AF65-F5344CB8AC3E}">
        <p14:creationId xmlns:p14="http://schemas.microsoft.com/office/powerpoint/2010/main" val="2714720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E5BD45-B5A0-4654-B232-F8508C108E19}" type="slidenum">
              <a:rPr lang="en-US" smtClean="0"/>
              <a:pPr/>
              <a:t>35</a:t>
            </a:fld>
            <a:endParaRPr lang="en-US" dirty="0"/>
          </a:p>
        </p:txBody>
      </p:sp>
    </p:spTree>
    <p:extLst>
      <p:ext uri="{BB962C8B-B14F-4D97-AF65-F5344CB8AC3E}">
        <p14:creationId xmlns:p14="http://schemas.microsoft.com/office/powerpoint/2010/main" val="2909473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F56010-C3B1-432D-91B5-488370687EE7}" type="datetime1">
              <a:rPr lang="en-GB" smtClean="0"/>
              <a:t>24/11/2014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A0D5CAB-8BF0-4EA3-BAE4-9835C852A49B}"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D70394-08A4-4A9B-8DA0-5B78E1EF50C8}" type="datetime1">
              <a:rPr lang="en-GB" smtClean="0"/>
              <a:t>24/11/2014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A0D5CAB-8BF0-4EA3-BAE4-9835C852A49B}"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D687B7-64B2-46C4-900B-32642B126DFF}" type="datetime1">
              <a:rPr lang="en-GB" smtClean="0"/>
              <a:t>24/11/2014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A0D5CAB-8BF0-4EA3-BAE4-9835C852A49B}"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7AF4C8-D85A-48A3-AAD7-6A40AE0F4750}" type="datetime1">
              <a:rPr lang="en-GB" smtClean="0"/>
              <a:t>24/11/2014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A0D5CAB-8BF0-4EA3-BAE4-9835C852A49B}"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F7C395-CCD4-48D0-AA5F-89248BD809A4}" type="datetime1">
              <a:rPr lang="en-GB" smtClean="0"/>
              <a:t>24/11/2014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A0D5CAB-8BF0-4EA3-BAE4-9835C852A49B}"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C2B859-CFD5-4CC9-8393-74B62CDF5E89}" type="datetime1">
              <a:rPr lang="en-GB" smtClean="0"/>
              <a:t>24/11/2014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A0D5CAB-8BF0-4EA3-BAE4-9835C852A49B}"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7BA689-2B1F-4CEF-A081-823E30BEC88E}" type="datetime1">
              <a:rPr lang="en-GB" smtClean="0"/>
              <a:t>24/11/2014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A0D5CAB-8BF0-4EA3-BAE4-9835C852A49B}"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96F999-7935-401C-8FA2-5A44510AA3B7}" type="datetime1">
              <a:rPr lang="en-GB" smtClean="0"/>
              <a:t>24/11/2014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A0D5CAB-8BF0-4EA3-BAE4-9835C852A49B}"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A3A35-DECE-4139-AB85-3199A3EBA94C}" type="datetime1">
              <a:rPr lang="en-GB" smtClean="0"/>
              <a:t>24/11/2014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A0D5CAB-8BF0-4EA3-BAE4-9835C852A49B}"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52F85B-1C7D-46F4-A9DA-E13648E505E6}" type="datetime1">
              <a:rPr lang="en-GB" smtClean="0"/>
              <a:t>24/11/2014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A0D5CAB-8BF0-4EA3-BAE4-9835C852A49B}"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9BC9FA-240B-424B-B600-2E9F60D6DF59}" type="datetime1">
              <a:rPr lang="en-GB" smtClean="0"/>
              <a:t>24/11/2014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A0D5CAB-8BF0-4EA3-BAE4-9835C852A49B}"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056608-FFFC-4BA2-8DD5-A7F595B7D984}" type="datetime1">
              <a:rPr lang="en-GB" smtClean="0"/>
              <a:t>24/11/2014</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0D5CAB-8BF0-4EA3-BAE4-9835C852A49B}"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mtiaz.hussain@faculty.muet.edu.pk"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3.jpeg"/><Relationship Id="rId5" Type="http://schemas.openxmlformats.org/officeDocument/2006/relationships/image" Target="../media/image2.emf"/><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8.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hyperlink" Target="http://imtiazhussainkalwar.weebly.com/"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295400"/>
            <a:ext cx="8229600" cy="1143000"/>
          </a:xfrm>
        </p:spPr>
        <p:txBody>
          <a:bodyPr>
            <a:normAutofit/>
          </a:bodyPr>
          <a:lstStyle/>
          <a:p>
            <a:pPr algn="ctr"/>
            <a:r>
              <a:rPr lang="en-US" b="1" dirty="0" smtClean="0"/>
              <a:t>Basic Electronics</a:t>
            </a:r>
            <a:endParaRPr lang="en-GB" dirty="0"/>
          </a:p>
        </p:txBody>
      </p:sp>
      <p:sp>
        <p:nvSpPr>
          <p:cNvPr id="2" name="TextBox 1"/>
          <p:cNvSpPr txBox="1"/>
          <p:nvPr/>
        </p:nvSpPr>
        <p:spPr>
          <a:xfrm>
            <a:off x="1981200" y="4114800"/>
            <a:ext cx="5328592" cy="1508105"/>
          </a:xfrm>
          <a:prstGeom prst="rect">
            <a:avLst/>
          </a:prstGeom>
          <a:noFill/>
        </p:spPr>
        <p:txBody>
          <a:bodyPr wrap="square" rtlCol="0">
            <a:spAutoFit/>
          </a:bodyPr>
          <a:lstStyle/>
          <a:p>
            <a:pPr algn="ctr"/>
            <a:r>
              <a:rPr lang="en-GB" sz="2400" dirty="0" smtClean="0"/>
              <a:t>Dr. Imtiaz Hussain</a:t>
            </a:r>
          </a:p>
          <a:p>
            <a:pPr algn="ctr"/>
            <a:r>
              <a:rPr lang="en-GB" sz="1600" dirty="0" smtClean="0"/>
              <a:t>Assistant Professor</a:t>
            </a:r>
          </a:p>
          <a:p>
            <a:pPr algn="ctr"/>
            <a:r>
              <a:rPr lang="en-GB" sz="1600" dirty="0" smtClean="0"/>
              <a:t>Mehran University of Engineering &amp; Technology Jamshoro</a:t>
            </a:r>
          </a:p>
          <a:p>
            <a:pPr algn="ctr"/>
            <a:r>
              <a:rPr lang="en-GB" dirty="0" smtClean="0"/>
              <a:t>email: </a:t>
            </a:r>
            <a:r>
              <a:rPr lang="en-GB" dirty="0" smtClean="0">
                <a:solidFill>
                  <a:schemeClr val="accent1">
                    <a:lumMod val="75000"/>
                  </a:schemeClr>
                </a:solidFill>
                <a:hlinkClick r:id="rId3"/>
              </a:rPr>
              <a:t>imtiaz.hussain@faculty.muet.edu.pk</a:t>
            </a:r>
            <a:endParaRPr lang="en-GB" dirty="0" smtClean="0">
              <a:solidFill>
                <a:schemeClr val="accent1">
                  <a:lumMod val="75000"/>
                </a:schemeClr>
              </a:solidFill>
            </a:endParaRPr>
          </a:p>
          <a:p>
            <a:pPr algn="ctr"/>
            <a:r>
              <a:rPr lang="en-GB" dirty="0" smtClean="0"/>
              <a:t>URL :</a:t>
            </a:r>
            <a:r>
              <a:rPr lang="en-GB" dirty="0" smtClean="0">
                <a:solidFill>
                  <a:schemeClr val="accent1">
                    <a:lumMod val="75000"/>
                  </a:schemeClr>
                </a:solidFill>
              </a:rPr>
              <a:t>http://imtiazhussainkalwar.weebly.com/</a:t>
            </a:r>
            <a:endParaRPr lang="en-GB" dirty="0" smtClean="0"/>
          </a:p>
        </p:txBody>
      </p:sp>
      <p:sp>
        <p:nvSpPr>
          <p:cNvPr id="6" name="TextBox 5"/>
          <p:cNvSpPr txBox="1"/>
          <p:nvPr/>
        </p:nvSpPr>
        <p:spPr>
          <a:xfrm>
            <a:off x="888399" y="2581453"/>
            <a:ext cx="7167924" cy="1138773"/>
          </a:xfrm>
          <a:prstGeom prst="rect">
            <a:avLst/>
          </a:prstGeom>
          <a:noFill/>
        </p:spPr>
        <p:txBody>
          <a:bodyPr wrap="none" rtlCol="0">
            <a:spAutoFit/>
          </a:bodyPr>
          <a:lstStyle/>
          <a:p>
            <a:pPr algn="ctr"/>
            <a:r>
              <a:rPr lang="en-GB" sz="3400" dirty="0" smtClean="0"/>
              <a:t>Lecture-1</a:t>
            </a:r>
          </a:p>
          <a:p>
            <a:pPr algn="ctr"/>
            <a:r>
              <a:rPr lang="en-GB" sz="3400" dirty="0" smtClean="0"/>
              <a:t>Semiconductor Diode &amp; its Applications</a:t>
            </a:r>
            <a:endParaRPr lang="en-GB" sz="3400" dirty="0"/>
          </a:p>
        </p:txBody>
      </p:sp>
      <p:sp>
        <p:nvSpPr>
          <p:cNvPr id="4" name="Rectangle 3"/>
          <p:cNvSpPr/>
          <p:nvPr/>
        </p:nvSpPr>
        <p:spPr>
          <a:xfrm>
            <a:off x="0" y="0"/>
            <a:ext cx="7950404" cy="1207008"/>
          </a:xfrm>
          <a:prstGeom prst="rect">
            <a:avLst/>
          </a:prstGeom>
          <a:blipFill>
            <a:blip r:embed="rId4"/>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5688964"/>
            <a:ext cx="9144000" cy="1169036"/>
          </a:xfrm>
          <a:prstGeom prst="rect">
            <a:avLst/>
          </a:prstGeom>
          <a:blipFill>
            <a:blip r:embed="rId4"/>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7A0D5CAB-8BF0-4EA3-BAE4-9835C852A49B}" type="slidenum">
              <a:rPr lang="en-GB" smtClean="0"/>
              <a:pPr/>
              <a:t>1</a:t>
            </a:fld>
            <a:endParaRPr lang="en-GB" dirty="0"/>
          </a:p>
        </p:txBody>
      </p:sp>
      <p:pic>
        <p:nvPicPr>
          <p:cNvPr id="9" name="Picture 8"/>
          <p:cNvPicPr/>
          <p:nvPr/>
        </p:nvPicPr>
        <p:blipFill>
          <a:blip r:embed="rId5">
            <a:extLst>
              <a:ext uri="{28A0092B-C50C-407E-A947-70E740481C1C}">
                <a14:useLocalDpi xmlns:a14="http://schemas.microsoft.com/office/drawing/2010/main" val="0"/>
              </a:ext>
            </a:extLst>
          </a:blip>
          <a:srcRect/>
          <a:stretch>
            <a:fillRect/>
          </a:stretch>
        </p:blipFill>
        <p:spPr bwMode="auto">
          <a:xfrm>
            <a:off x="0" y="41565"/>
            <a:ext cx="1184565" cy="1169036"/>
          </a:xfrm>
          <a:prstGeom prst="rect">
            <a:avLst/>
          </a:prstGeom>
          <a:noFill/>
          <a:ln>
            <a:noFill/>
          </a:ln>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50403" y="13854"/>
            <a:ext cx="1193597" cy="1210601"/>
          </a:xfrm>
          <a:prstGeom prst="rect">
            <a:avLst/>
          </a:prstGeom>
        </p:spPr>
      </p:pic>
      <p:sp>
        <p:nvSpPr>
          <p:cNvPr id="10" name="Rectangle 9"/>
          <p:cNvSpPr/>
          <p:nvPr/>
        </p:nvSpPr>
        <p:spPr>
          <a:xfrm>
            <a:off x="0" y="318306"/>
            <a:ext cx="9144000" cy="615553"/>
          </a:xfrm>
          <a:prstGeom prst="rect">
            <a:avLst/>
          </a:prstGeom>
        </p:spPr>
        <p:txBody>
          <a:bodyPr wrap="square">
            <a:spAutoFit/>
          </a:bodyPr>
          <a:lstStyle/>
          <a:p>
            <a:pPr algn="ctr"/>
            <a:r>
              <a:rPr lang="en-US" sz="3400" b="1" dirty="0">
                <a:effectLst>
                  <a:innerShdw blurRad="114300">
                    <a:prstClr val="black"/>
                  </a:innerShdw>
                </a:effectLst>
              </a:rPr>
              <a:t>STEVTA -Training of Trainers Project</a:t>
            </a:r>
            <a:endParaRPr lang="en-US" sz="3400" dirty="0">
              <a:effectLst>
                <a:innerShdw blurRad="114300">
                  <a:prstClr val="black"/>
                </a:innerShdw>
              </a:effectLst>
            </a:endParaRPr>
          </a:p>
        </p:txBody>
      </p:sp>
    </p:spTree>
    <p:extLst>
      <p:ext uri="{BB962C8B-B14F-4D97-AF65-F5344CB8AC3E}">
        <p14:creationId xmlns:p14="http://schemas.microsoft.com/office/powerpoint/2010/main" val="28774913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normAutofit fontScale="90000"/>
          </a:bodyPr>
          <a:lstStyle/>
          <a:p>
            <a:r>
              <a:rPr lang="en-US" dirty="0" smtClean="0"/>
              <a:t>Silicon and Germanium Energy Bands</a:t>
            </a:r>
            <a:endParaRPr lang="en-US" dirty="0"/>
          </a:p>
        </p:txBody>
      </p:sp>
      <p:sp>
        <p:nvSpPr>
          <p:cNvPr id="3" name="Content Placeholder 2"/>
          <p:cNvSpPr>
            <a:spLocks noGrp="1"/>
          </p:cNvSpPr>
          <p:nvPr>
            <p:ph idx="1"/>
          </p:nvPr>
        </p:nvSpPr>
        <p:spPr>
          <a:xfrm>
            <a:off x="152400" y="914400"/>
            <a:ext cx="8686800" cy="4525963"/>
          </a:xfrm>
        </p:spPr>
        <p:txBody>
          <a:bodyPr>
            <a:normAutofit/>
          </a:bodyPr>
          <a:lstStyle/>
          <a:p>
            <a:pPr algn="just"/>
            <a:r>
              <a:rPr lang="en-US" sz="2600" dirty="0"/>
              <a:t>At finite temperatures, the number of electrons which reach the conduction band and contribute to current can be modeled by the Fermi function. That current is small compared to that in doped semiconductors under the same conditions. </a:t>
            </a:r>
          </a:p>
        </p:txBody>
      </p:sp>
      <p:sp>
        <p:nvSpPr>
          <p:cNvPr id="4" name="Slide Number Placeholder 3"/>
          <p:cNvSpPr>
            <a:spLocks noGrp="1"/>
          </p:cNvSpPr>
          <p:nvPr>
            <p:ph type="sldNum" sz="quarter" idx="12"/>
          </p:nvPr>
        </p:nvSpPr>
        <p:spPr/>
        <p:txBody>
          <a:bodyPr/>
          <a:lstStyle/>
          <a:p>
            <a:fld id="{7A0D5CAB-8BF0-4EA3-BAE4-9835C852A49B}" type="slidenum">
              <a:rPr lang="en-GB" smtClean="0"/>
              <a:pPr/>
              <a:t>10</a:t>
            </a:fld>
            <a:endParaRPr lang="en-GB" dirty="0"/>
          </a:p>
        </p:txBody>
      </p:sp>
      <p:sp>
        <p:nvSpPr>
          <p:cNvPr id="5" name="TextBox 4"/>
          <p:cNvSpPr txBox="1"/>
          <p:nvPr/>
        </p:nvSpPr>
        <p:spPr>
          <a:xfrm>
            <a:off x="1219200" y="6336268"/>
            <a:ext cx="6737935" cy="430887"/>
          </a:xfrm>
          <a:prstGeom prst="rect">
            <a:avLst/>
          </a:prstGeom>
          <a:noFill/>
        </p:spPr>
        <p:txBody>
          <a:bodyPr wrap="none" rtlCol="0">
            <a:spAutoFit/>
          </a:bodyPr>
          <a:lstStyle/>
          <a:p>
            <a:r>
              <a:rPr lang="en-US" sz="2200" dirty="0" smtClean="0">
                <a:solidFill>
                  <a:srgbClr val="FF0000"/>
                </a:solidFill>
              </a:rPr>
              <a:t>Germanium Energy Bands at different Temperature levels</a:t>
            </a:r>
            <a:endParaRPr lang="en-US" sz="2200" dirty="0">
              <a:solidFill>
                <a:srgbClr val="FF0000"/>
              </a:solidFill>
            </a:endParaRPr>
          </a:p>
        </p:txBody>
      </p:sp>
      <p:pic>
        <p:nvPicPr>
          <p:cNvPr id="2050" name="Picture 2" descr="http://hyperphysics.phy-astr.gsu.edu/hbase/solids/imgsol/geba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129" y="3200400"/>
            <a:ext cx="7498076"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827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dirty="0" smtClean="0"/>
              <a:t>Doping of Semiconductors</a:t>
            </a:r>
            <a:endParaRPr lang="en-US" dirty="0"/>
          </a:p>
        </p:txBody>
      </p:sp>
      <p:sp>
        <p:nvSpPr>
          <p:cNvPr id="3" name="Content Placeholder 2"/>
          <p:cNvSpPr>
            <a:spLocks noGrp="1"/>
          </p:cNvSpPr>
          <p:nvPr>
            <p:ph idx="1"/>
          </p:nvPr>
        </p:nvSpPr>
        <p:spPr>
          <a:xfrm>
            <a:off x="0" y="1219200"/>
            <a:ext cx="8991600" cy="5181600"/>
          </a:xfrm>
        </p:spPr>
        <p:txBody>
          <a:bodyPr>
            <a:normAutofit/>
          </a:bodyPr>
          <a:lstStyle/>
          <a:p>
            <a:pPr algn="just"/>
            <a:r>
              <a:rPr lang="en-US" sz="2600" dirty="0"/>
              <a:t>A pure semi-conductor can conduct current only to a limited extent. </a:t>
            </a:r>
            <a:r>
              <a:rPr lang="en-US" sz="2600" dirty="0" smtClean="0"/>
              <a:t>Because </a:t>
            </a:r>
            <a:r>
              <a:rPr lang="en-US" sz="2600" dirty="0"/>
              <a:t>in intrinsic state it has limited number of free electrons in the conduction band. </a:t>
            </a:r>
            <a:endParaRPr lang="en-US" sz="2600" dirty="0" smtClean="0"/>
          </a:p>
          <a:p>
            <a:pPr algn="just"/>
            <a:endParaRPr lang="en-US" sz="2600" dirty="0" smtClean="0"/>
          </a:p>
          <a:p>
            <a:pPr algn="just"/>
            <a:r>
              <a:rPr lang="en-US" sz="2600" dirty="0" smtClean="0"/>
              <a:t>But </a:t>
            </a:r>
            <a:r>
              <a:rPr lang="en-US" sz="2600" dirty="0"/>
              <a:t>this ratio can </a:t>
            </a:r>
            <a:r>
              <a:rPr lang="en-US" sz="2600" dirty="0" smtClean="0"/>
              <a:t>be </a:t>
            </a:r>
            <a:r>
              <a:rPr lang="en-US" sz="2600" dirty="0"/>
              <a:t>increased by adding a certain amount of impurity atoms to the semi- conductor crystals in a process called </a:t>
            </a:r>
            <a:r>
              <a:rPr lang="en-US" sz="2600" i="1" dirty="0">
                <a:solidFill>
                  <a:srgbClr val="FF0000"/>
                </a:solidFill>
              </a:rPr>
              <a:t>doping</a:t>
            </a:r>
            <a:r>
              <a:rPr lang="en-US" sz="2600" dirty="0"/>
              <a:t>. </a:t>
            </a:r>
            <a:endParaRPr lang="en-US" sz="2600" dirty="0" smtClean="0"/>
          </a:p>
          <a:p>
            <a:pPr algn="just"/>
            <a:endParaRPr lang="en-US" sz="2600" dirty="0" smtClean="0"/>
          </a:p>
          <a:p>
            <a:pPr algn="just"/>
            <a:r>
              <a:rPr lang="en-US" sz="2600" dirty="0" smtClean="0"/>
              <a:t>By </a:t>
            </a:r>
            <a:r>
              <a:rPr lang="en-US" sz="2600" dirty="0"/>
              <a:t>introducing impurities with a different number of valence electrons, the number of available charge carriers in the semi-conductor can be increased. </a:t>
            </a:r>
          </a:p>
        </p:txBody>
      </p:sp>
      <p:sp>
        <p:nvSpPr>
          <p:cNvPr id="4" name="Slide Number Placeholder 3"/>
          <p:cNvSpPr>
            <a:spLocks noGrp="1"/>
          </p:cNvSpPr>
          <p:nvPr>
            <p:ph type="sldNum" sz="quarter" idx="12"/>
          </p:nvPr>
        </p:nvSpPr>
        <p:spPr/>
        <p:txBody>
          <a:bodyPr/>
          <a:lstStyle/>
          <a:p>
            <a:fld id="{7A0D5CAB-8BF0-4EA3-BAE4-9835C852A49B}" type="slidenum">
              <a:rPr lang="en-GB" smtClean="0"/>
              <a:pPr/>
              <a:t>11</a:t>
            </a:fld>
            <a:endParaRPr lang="en-GB" dirty="0"/>
          </a:p>
        </p:txBody>
      </p:sp>
    </p:spTree>
    <p:extLst>
      <p:ext uri="{BB962C8B-B14F-4D97-AF65-F5344CB8AC3E}">
        <p14:creationId xmlns:p14="http://schemas.microsoft.com/office/powerpoint/2010/main" val="212973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2" name="Text Box 16"/>
          <p:cNvSpPr txBox="1">
            <a:spLocks noChangeArrowheads="1"/>
          </p:cNvSpPr>
          <p:nvPr/>
        </p:nvSpPr>
        <p:spPr bwMode="auto">
          <a:xfrm>
            <a:off x="255896" y="152400"/>
            <a:ext cx="73152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dirty="0"/>
              <a:t>N-Type Material</a:t>
            </a:r>
          </a:p>
        </p:txBody>
      </p:sp>
      <p:sp>
        <p:nvSpPr>
          <p:cNvPr id="14355" name="Text Box 19"/>
          <p:cNvSpPr txBox="1">
            <a:spLocks noChangeArrowheads="1"/>
          </p:cNvSpPr>
          <p:nvPr/>
        </p:nvSpPr>
        <p:spPr bwMode="auto">
          <a:xfrm>
            <a:off x="76200" y="914400"/>
            <a:ext cx="8915400" cy="1785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just">
              <a:buFont typeface="Arial" pitchFamily="34" charset="0"/>
              <a:buChar char="•"/>
            </a:pPr>
            <a:r>
              <a:rPr lang="en-US" sz="2200" dirty="0"/>
              <a:t>When extra valence electrons are introduced into a </a:t>
            </a:r>
            <a:r>
              <a:rPr lang="en-US" sz="2200" dirty="0" smtClean="0"/>
              <a:t>semiconductor n-type </a:t>
            </a:r>
            <a:r>
              <a:rPr lang="en-US" sz="2200" dirty="0"/>
              <a:t>material is produced.  </a:t>
            </a:r>
            <a:endParaRPr lang="en-US" sz="2200" dirty="0" smtClean="0"/>
          </a:p>
          <a:p>
            <a:pPr marL="342900" indent="-342900" algn="just">
              <a:buFont typeface="Arial" pitchFamily="34" charset="0"/>
              <a:buChar char="•"/>
            </a:pPr>
            <a:endParaRPr lang="en-US" sz="2200" dirty="0"/>
          </a:p>
          <a:p>
            <a:pPr marL="342900" indent="-342900" algn="just">
              <a:buFont typeface="Arial" pitchFamily="34" charset="0"/>
              <a:buChar char="•"/>
            </a:pPr>
            <a:r>
              <a:rPr lang="en-US" sz="2200" dirty="0" smtClean="0"/>
              <a:t>The </a:t>
            </a:r>
            <a:r>
              <a:rPr lang="en-US" sz="2200" dirty="0"/>
              <a:t>extra valence electrons are introduced by putting impurities or dopants into the silicon.  </a:t>
            </a:r>
            <a:endParaRPr lang="en-US" sz="2200" dirty="0" smtClean="0"/>
          </a:p>
        </p:txBody>
      </p:sp>
      <p:sp>
        <p:nvSpPr>
          <p:cNvPr id="14359" name="Oval 23"/>
          <p:cNvSpPr>
            <a:spLocks noChangeArrowheads="1"/>
          </p:cNvSpPr>
          <p:nvPr/>
        </p:nvSpPr>
        <p:spPr bwMode="auto">
          <a:xfrm>
            <a:off x="4724400" y="3429000"/>
            <a:ext cx="914400" cy="914400"/>
          </a:xfrm>
          <a:prstGeom prst="ellipse">
            <a:avLst/>
          </a:prstGeom>
          <a:noFill/>
          <a:ln w="38100">
            <a:solidFill>
              <a:srgbClr val="00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1800" dirty="0"/>
              <a:t>+4</a:t>
            </a:r>
            <a:endParaRPr lang="en-US" sz="1000" dirty="0"/>
          </a:p>
        </p:txBody>
      </p:sp>
      <p:sp>
        <p:nvSpPr>
          <p:cNvPr id="14368" name="Oval 32"/>
          <p:cNvSpPr>
            <a:spLocks noChangeArrowheads="1"/>
          </p:cNvSpPr>
          <p:nvPr/>
        </p:nvSpPr>
        <p:spPr bwMode="auto">
          <a:xfrm>
            <a:off x="3810000" y="3429000"/>
            <a:ext cx="914400" cy="914400"/>
          </a:xfrm>
          <a:prstGeom prst="ellipse">
            <a:avLst/>
          </a:prstGeom>
          <a:noFill/>
          <a:ln w="38100">
            <a:solidFill>
              <a:srgbClr val="00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1800" dirty="0"/>
              <a:t>+4</a:t>
            </a:r>
            <a:endParaRPr lang="en-US" sz="1000" dirty="0"/>
          </a:p>
        </p:txBody>
      </p:sp>
      <p:sp>
        <p:nvSpPr>
          <p:cNvPr id="14369" name="Oval 33"/>
          <p:cNvSpPr>
            <a:spLocks noChangeArrowheads="1"/>
          </p:cNvSpPr>
          <p:nvPr/>
        </p:nvSpPr>
        <p:spPr bwMode="auto">
          <a:xfrm>
            <a:off x="3810000" y="4343400"/>
            <a:ext cx="914400" cy="914400"/>
          </a:xfrm>
          <a:prstGeom prst="ellipse">
            <a:avLst/>
          </a:prstGeom>
          <a:noFill/>
          <a:ln w="38100">
            <a:solidFill>
              <a:srgbClr val="FF00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1800" dirty="0">
                <a:solidFill>
                  <a:srgbClr val="FF0000"/>
                </a:solidFill>
              </a:rPr>
              <a:t>+5</a:t>
            </a:r>
          </a:p>
        </p:txBody>
      </p:sp>
      <p:sp>
        <p:nvSpPr>
          <p:cNvPr id="14371" name="Oval 35"/>
          <p:cNvSpPr>
            <a:spLocks noChangeArrowheads="1"/>
          </p:cNvSpPr>
          <p:nvPr/>
        </p:nvSpPr>
        <p:spPr bwMode="auto">
          <a:xfrm>
            <a:off x="2895600" y="3429000"/>
            <a:ext cx="914400" cy="914400"/>
          </a:xfrm>
          <a:prstGeom prst="ellipse">
            <a:avLst/>
          </a:prstGeom>
          <a:noFill/>
          <a:ln w="38100">
            <a:solidFill>
              <a:srgbClr val="00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1800" dirty="0"/>
              <a:t>+4</a:t>
            </a:r>
          </a:p>
        </p:txBody>
      </p:sp>
      <p:sp>
        <p:nvSpPr>
          <p:cNvPr id="14375" name="Oval 39"/>
          <p:cNvSpPr>
            <a:spLocks noChangeArrowheads="1"/>
          </p:cNvSpPr>
          <p:nvPr/>
        </p:nvSpPr>
        <p:spPr bwMode="auto">
          <a:xfrm>
            <a:off x="4724400" y="5257800"/>
            <a:ext cx="914400" cy="914400"/>
          </a:xfrm>
          <a:prstGeom prst="ellipse">
            <a:avLst/>
          </a:prstGeom>
          <a:noFill/>
          <a:ln w="38100">
            <a:solidFill>
              <a:srgbClr val="00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1800" dirty="0"/>
              <a:t>+4</a:t>
            </a:r>
            <a:endParaRPr lang="en-US" sz="1000" dirty="0"/>
          </a:p>
        </p:txBody>
      </p:sp>
      <p:sp>
        <p:nvSpPr>
          <p:cNvPr id="14376" name="Oval 40"/>
          <p:cNvSpPr>
            <a:spLocks noChangeArrowheads="1"/>
          </p:cNvSpPr>
          <p:nvPr/>
        </p:nvSpPr>
        <p:spPr bwMode="auto">
          <a:xfrm>
            <a:off x="3810000" y="5257800"/>
            <a:ext cx="914400" cy="914400"/>
          </a:xfrm>
          <a:prstGeom prst="ellipse">
            <a:avLst/>
          </a:prstGeom>
          <a:noFill/>
          <a:ln w="38100">
            <a:solidFill>
              <a:srgbClr val="00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1800" dirty="0"/>
              <a:t>+4</a:t>
            </a:r>
            <a:endParaRPr lang="en-US" sz="1000" dirty="0"/>
          </a:p>
        </p:txBody>
      </p:sp>
      <p:sp>
        <p:nvSpPr>
          <p:cNvPr id="14377" name="Oval 41"/>
          <p:cNvSpPr>
            <a:spLocks noChangeArrowheads="1"/>
          </p:cNvSpPr>
          <p:nvPr/>
        </p:nvSpPr>
        <p:spPr bwMode="auto">
          <a:xfrm>
            <a:off x="2895600" y="5257800"/>
            <a:ext cx="914400" cy="914400"/>
          </a:xfrm>
          <a:prstGeom prst="ellipse">
            <a:avLst/>
          </a:prstGeom>
          <a:noFill/>
          <a:ln w="38100">
            <a:solidFill>
              <a:srgbClr val="00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1800" dirty="0"/>
              <a:t>+4</a:t>
            </a:r>
          </a:p>
        </p:txBody>
      </p:sp>
      <p:sp>
        <p:nvSpPr>
          <p:cNvPr id="14378" name="Oval 42"/>
          <p:cNvSpPr>
            <a:spLocks noChangeArrowheads="1"/>
          </p:cNvSpPr>
          <p:nvPr/>
        </p:nvSpPr>
        <p:spPr bwMode="auto">
          <a:xfrm>
            <a:off x="4724400" y="4343400"/>
            <a:ext cx="914400" cy="914400"/>
          </a:xfrm>
          <a:prstGeom prst="ellipse">
            <a:avLst/>
          </a:prstGeom>
          <a:noFill/>
          <a:ln w="38100">
            <a:solidFill>
              <a:srgbClr val="00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1800" dirty="0"/>
              <a:t>+4</a:t>
            </a:r>
            <a:endParaRPr lang="en-US" sz="1000" dirty="0"/>
          </a:p>
        </p:txBody>
      </p:sp>
      <p:sp>
        <p:nvSpPr>
          <p:cNvPr id="14379" name="Oval 43"/>
          <p:cNvSpPr>
            <a:spLocks noChangeArrowheads="1"/>
          </p:cNvSpPr>
          <p:nvPr/>
        </p:nvSpPr>
        <p:spPr bwMode="auto">
          <a:xfrm>
            <a:off x="2895600" y="4343400"/>
            <a:ext cx="914400" cy="914400"/>
          </a:xfrm>
          <a:prstGeom prst="ellipse">
            <a:avLst/>
          </a:prstGeom>
          <a:noFill/>
          <a:ln w="38100">
            <a:solidFill>
              <a:srgbClr val="00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1800" dirty="0"/>
              <a:t>+4</a:t>
            </a:r>
            <a:endParaRPr lang="en-US" sz="1000" dirty="0"/>
          </a:p>
        </p:txBody>
      </p:sp>
      <p:sp>
        <p:nvSpPr>
          <p:cNvPr id="14380" name="Oval 44"/>
          <p:cNvSpPr>
            <a:spLocks noChangeArrowheads="1"/>
          </p:cNvSpPr>
          <p:nvPr/>
        </p:nvSpPr>
        <p:spPr bwMode="auto">
          <a:xfrm>
            <a:off x="3733800" y="46482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4381" name="Oval 45"/>
          <p:cNvSpPr>
            <a:spLocks noChangeArrowheads="1"/>
          </p:cNvSpPr>
          <p:nvPr/>
        </p:nvSpPr>
        <p:spPr bwMode="auto">
          <a:xfrm>
            <a:off x="3733800" y="48006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4382" name="Oval 46"/>
          <p:cNvSpPr>
            <a:spLocks noChangeArrowheads="1"/>
          </p:cNvSpPr>
          <p:nvPr/>
        </p:nvSpPr>
        <p:spPr bwMode="auto">
          <a:xfrm>
            <a:off x="3733800" y="37338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4383" name="Oval 47"/>
          <p:cNvSpPr>
            <a:spLocks noChangeArrowheads="1"/>
          </p:cNvSpPr>
          <p:nvPr/>
        </p:nvSpPr>
        <p:spPr bwMode="auto">
          <a:xfrm>
            <a:off x="3733800" y="38862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4384" name="Oval 48"/>
          <p:cNvSpPr>
            <a:spLocks noChangeArrowheads="1"/>
          </p:cNvSpPr>
          <p:nvPr/>
        </p:nvSpPr>
        <p:spPr bwMode="auto">
          <a:xfrm>
            <a:off x="3733800" y="55626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4385" name="Oval 49"/>
          <p:cNvSpPr>
            <a:spLocks noChangeArrowheads="1"/>
          </p:cNvSpPr>
          <p:nvPr/>
        </p:nvSpPr>
        <p:spPr bwMode="auto">
          <a:xfrm>
            <a:off x="3733800" y="57150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4386" name="Oval 50"/>
          <p:cNvSpPr>
            <a:spLocks noChangeArrowheads="1"/>
          </p:cNvSpPr>
          <p:nvPr/>
        </p:nvSpPr>
        <p:spPr bwMode="auto">
          <a:xfrm>
            <a:off x="4648200" y="55626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4387" name="Oval 51"/>
          <p:cNvSpPr>
            <a:spLocks noChangeArrowheads="1"/>
          </p:cNvSpPr>
          <p:nvPr/>
        </p:nvSpPr>
        <p:spPr bwMode="auto">
          <a:xfrm>
            <a:off x="4648200" y="57150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4388" name="Oval 52"/>
          <p:cNvSpPr>
            <a:spLocks noChangeArrowheads="1"/>
          </p:cNvSpPr>
          <p:nvPr/>
        </p:nvSpPr>
        <p:spPr bwMode="auto">
          <a:xfrm>
            <a:off x="4648200" y="46482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4389" name="Oval 53"/>
          <p:cNvSpPr>
            <a:spLocks noChangeArrowheads="1"/>
          </p:cNvSpPr>
          <p:nvPr/>
        </p:nvSpPr>
        <p:spPr bwMode="auto">
          <a:xfrm>
            <a:off x="4648200" y="48006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4390" name="Oval 54"/>
          <p:cNvSpPr>
            <a:spLocks noChangeArrowheads="1"/>
          </p:cNvSpPr>
          <p:nvPr/>
        </p:nvSpPr>
        <p:spPr bwMode="auto">
          <a:xfrm>
            <a:off x="4648200" y="37338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4391" name="Oval 55"/>
          <p:cNvSpPr>
            <a:spLocks noChangeArrowheads="1"/>
          </p:cNvSpPr>
          <p:nvPr/>
        </p:nvSpPr>
        <p:spPr bwMode="auto">
          <a:xfrm>
            <a:off x="4648200" y="38862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4392" name="Oval 56"/>
          <p:cNvSpPr>
            <a:spLocks noChangeArrowheads="1"/>
          </p:cNvSpPr>
          <p:nvPr/>
        </p:nvSpPr>
        <p:spPr bwMode="auto">
          <a:xfrm>
            <a:off x="4114800" y="42672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4393" name="Oval 57"/>
          <p:cNvSpPr>
            <a:spLocks noChangeArrowheads="1"/>
          </p:cNvSpPr>
          <p:nvPr/>
        </p:nvSpPr>
        <p:spPr bwMode="auto">
          <a:xfrm>
            <a:off x="4267200" y="42672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4394" name="Oval 58"/>
          <p:cNvSpPr>
            <a:spLocks noChangeArrowheads="1"/>
          </p:cNvSpPr>
          <p:nvPr/>
        </p:nvSpPr>
        <p:spPr bwMode="auto">
          <a:xfrm>
            <a:off x="5029200" y="42672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4395" name="Oval 59"/>
          <p:cNvSpPr>
            <a:spLocks noChangeArrowheads="1"/>
          </p:cNvSpPr>
          <p:nvPr/>
        </p:nvSpPr>
        <p:spPr bwMode="auto">
          <a:xfrm>
            <a:off x="5181600" y="42672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4396" name="Oval 60"/>
          <p:cNvSpPr>
            <a:spLocks noChangeArrowheads="1"/>
          </p:cNvSpPr>
          <p:nvPr/>
        </p:nvSpPr>
        <p:spPr bwMode="auto">
          <a:xfrm>
            <a:off x="3200400" y="42672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4397" name="Oval 61"/>
          <p:cNvSpPr>
            <a:spLocks noChangeArrowheads="1"/>
          </p:cNvSpPr>
          <p:nvPr/>
        </p:nvSpPr>
        <p:spPr bwMode="auto">
          <a:xfrm>
            <a:off x="3352800" y="42672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4398" name="Oval 62"/>
          <p:cNvSpPr>
            <a:spLocks noChangeArrowheads="1"/>
          </p:cNvSpPr>
          <p:nvPr/>
        </p:nvSpPr>
        <p:spPr bwMode="auto">
          <a:xfrm>
            <a:off x="3200400" y="51816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4399" name="Oval 63"/>
          <p:cNvSpPr>
            <a:spLocks noChangeArrowheads="1"/>
          </p:cNvSpPr>
          <p:nvPr/>
        </p:nvSpPr>
        <p:spPr bwMode="auto">
          <a:xfrm>
            <a:off x="3352800" y="51816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4400" name="Oval 64"/>
          <p:cNvSpPr>
            <a:spLocks noChangeArrowheads="1"/>
          </p:cNvSpPr>
          <p:nvPr/>
        </p:nvSpPr>
        <p:spPr bwMode="auto">
          <a:xfrm>
            <a:off x="4114800" y="51816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4401" name="Oval 65"/>
          <p:cNvSpPr>
            <a:spLocks noChangeArrowheads="1"/>
          </p:cNvSpPr>
          <p:nvPr/>
        </p:nvSpPr>
        <p:spPr bwMode="auto">
          <a:xfrm>
            <a:off x="4267200" y="51816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4402" name="Oval 66"/>
          <p:cNvSpPr>
            <a:spLocks noChangeArrowheads="1"/>
          </p:cNvSpPr>
          <p:nvPr/>
        </p:nvSpPr>
        <p:spPr bwMode="auto">
          <a:xfrm>
            <a:off x="5029200" y="51816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4403" name="Oval 67"/>
          <p:cNvSpPr>
            <a:spLocks noChangeArrowheads="1"/>
          </p:cNvSpPr>
          <p:nvPr/>
        </p:nvSpPr>
        <p:spPr bwMode="auto">
          <a:xfrm>
            <a:off x="5181600" y="51816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4404" name="Oval 68"/>
          <p:cNvSpPr>
            <a:spLocks noChangeArrowheads="1"/>
          </p:cNvSpPr>
          <p:nvPr/>
        </p:nvSpPr>
        <p:spPr bwMode="auto">
          <a:xfrm>
            <a:off x="5029200" y="33528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4405" name="Oval 69"/>
          <p:cNvSpPr>
            <a:spLocks noChangeArrowheads="1"/>
          </p:cNvSpPr>
          <p:nvPr/>
        </p:nvSpPr>
        <p:spPr bwMode="auto">
          <a:xfrm>
            <a:off x="5181600" y="33528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4406" name="Oval 70"/>
          <p:cNvSpPr>
            <a:spLocks noChangeArrowheads="1"/>
          </p:cNvSpPr>
          <p:nvPr/>
        </p:nvSpPr>
        <p:spPr bwMode="auto">
          <a:xfrm>
            <a:off x="4114800" y="33528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4407" name="Oval 71"/>
          <p:cNvSpPr>
            <a:spLocks noChangeArrowheads="1"/>
          </p:cNvSpPr>
          <p:nvPr/>
        </p:nvSpPr>
        <p:spPr bwMode="auto">
          <a:xfrm>
            <a:off x="4267200" y="33528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4408" name="Oval 72"/>
          <p:cNvSpPr>
            <a:spLocks noChangeArrowheads="1"/>
          </p:cNvSpPr>
          <p:nvPr/>
        </p:nvSpPr>
        <p:spPr bwMode="auto">
          <a:xfrm>
            <a:off x="3200400" y="33528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4409" name="Oval 73"/>
          <p:cNvSpPr>
            <a:spLocks noChangeArrowheads="1"/>
          </p:cNvSpPr>
          <p:nvPr/>
        </p:nvSpPr>
        <p:spPr bwMode="auto">
          <a:xfrm>
            <a:off x="3352800" y="33528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4410" name="Oval 74"/>
          <p:cNvSpPr>
            <a:spLocks noChangeArrowheads="1"/>
          </p:cNvSpPr>
          <p:nvPr/>
        </p:nvSpPr>
        <p:spPr bwMode="auto">
          <a:xfrm>
            <a:off x="2819400" y="46482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4411" name="Oval 75"/>
          <p:cNvSpPr>
            <a:spLocks noChangeArrowheads="1"/>
          </p:cNvSpPr>
          <p:nvPr/>
        </p:nvSpPr>
        <p:spPr bwMode="auto">
          <a:xfrm>
            <a:off x="2819400" y="48006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4412" name="Oval 76"/>
          <p:cNvSpPr>
            <a:spLocks noChangeArrowheads="1"/>
          </p:cNvSpPr>
          <p:nvPr/>
        </p:nvSpPr>
        <p:spPr bwMode="auto">
          <a:xfrm>
            <a:off x="2819400" y="37338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4413" name="Oval 77"/>
          <p:cNvSpPr>
            <a:spLocks noChangeArrowheads="1"/>
          </p:cNvSpPr>
          <p:nvPr/>
        </p:nvSpPr>
        <p:spPr bwMode="auto">
          <a:xfrm>
            <a:off x="2819400" y="38862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4414" name="Oval 78"/>
          <p:cNvSpPr>
            <a:spLocks noChangeArrowheads="1"/>
          </p:cNvSpPr>
          <p:nvPr/>
        </p:nvSpPr>
        <p:spPr bwMode="auto">
          <a:xfrm>
            <a:off x="5562600" y="46482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4415" name="Oval 79"/>
          <p:cNvSpPr>
            <a:spLocks noChangeArrowheads="1"/>
          </p:cNvSpPr>
          <p:nvPr/>
        </p:nvSpPr>
        <p:spPr bwMode="auto">
          <a:xfrm>
            <a:off x="5562600" y="48006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4416" name="Oval 80"/>
          <p:cNvSpPr>
            <a:spLocks noChangeArrowheads="1"/>
          </p:cNvSpPr>
          <p:nvPr/>
        </p:nvSpPr>
        <p:spPr bwMode="auto">
          <a:xfrm>
            <a:off x="5562600" y="37338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4417" name="Oval 81"/>
          <p:cNvSpPr>
            <a:spLocks noChangeArrowheads="1"/>
          </p:cNvSpPr>
          <p:nvPr/>
        </p:nvSpPr>
        <p:spPr bwMode="auto">
          <a:xfrm>
            <a:off x="5562600" y="38862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4418" name="Oval 82"/>
          <p:cNvSpPr>
            <a:spLocks noChangeArrowheads="1"/>
          </p:cNvSpPr>
          <p:nvPr/>
        </p:nvSpPr>
        <p:spPr bwMode="auto">
          <a:xfrm>
            <a:off x="5029200" y="60960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4419" name="Oval 83"/>
          <p:cNvSpPr>
            <a:spLocks noChangeArrowheads="1"/>
          </p:cNvSpPr>
          <p:nvPr/>
        </p:nvSpPr>
        <p:spPr bwMode="auto">
          <a:xfrm>
            <a:off x="5181600" y="60960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4420" name="Oval 84"/>
          <p:cNvSpPr>
            <a:spLocks noChangeArrowheads="1"/>
          </p:cNvSpPr>
          <p:nvPr/>
        </p:nvSpPr>
        <p:spPr bwMode="auto">
          <a:xfrm>
            <a:off x="4114800" y="60960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4421" name="Oval 85"/>
          <p:cNvSpPr>
            <a:spLocks noChangeArrowheads="1"/>
          </p:cNvSpPr>
          <p:nvPr/>
        </p:nvSpPr>
        <p:spPr bwMode="auto">
          <a:xfrm>
            <a:off x="4267200" y="60960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4422" name="Oval 86"/>
          <p:cNvSpPr>
            <a:spLocks noChangeArrowheads="1"/>
          </p:cNvSpPr>
          <p:nvPr/>
        </p:nvSpPr>
        <p:spPr bwMode="auto">
          <a:xfrm>
            <a:off x="3200400" y="60960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4423" name="Oval 87"/>
          <p:cNvSpPr>
            <a:spLocks noChangeArrowheads="1"/>
          </p:cNvSpPr>
          <p:nvPr/>
        </p:nvSpPr>
        <p:spPr bwMode="auto">
          <a:xfrm>
            <a:off x="3352800" y="60960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4424" name="Oval 88"/>
          <p:cNvSpPr>
            <a:spLocks noChangeArrowheads="1"/>
          </p:cNvSpPr>
          <p:nvPr/>
        </p:nvSpPr>
        <p:spPr bwMode="auto">
          <a:xfrm>
            <a:off x="2819400" y="55626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4425" name="Oval 89"/>
          <p:cNvSpPr>
            <a:spLocks noChangeArrowheads="1"/>
          </p:cNvSpPr>
          <p:nvPr/>
        </p:nvSpPr>
        <p:spPr bwMode="auto">
          <a:xfrm>
            <a:off x="2819400" y="57150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4426" name="Oval 90"/>
          <p:cNvSpPr>
            <a:spLocks noChangeArrowheads="1"/>
          </p:cNvSpPr>
          <p:nvPr/>
        </p:nvSpPr>
        <p:spPr bwMode="auto">
          <a:xfrm>
            <a:off x="5562600" y="55626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4427" name="Oval 91"/>
          <p:cNvSpPr>
            <a:spLocks noChangeArrowheads="1"/>
          </p:cNvSpPr>
          <p:nvPr/>
        </p:nvSpPr>
        <p:spPr bwMode="auto">
          <a:xfrm>
            <a:off x="5562600" y="57150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4428" name="Oval 92"/>
          <p:cNvSpPr>
            <a:spLocks noChangeArrowheads="1"/>
          </p:cNvSpPr>
          <p:nvPr/>
        </p:nvSpPr>
        <p:spPr bwMode="auto">
          <a:xfrm>
            <a:off x="4495800" y="4419600"/>
            <a:ext cx="152400" cy="152400"/>
          </a:xfrm>
          <a:prstGeom prst="ellipse">
            <a:avLst/>
          </a:prstGeom>
          <a:solidFill>
            <a:srgbClr val="FF0000"/>
          </a:solidFill>
          <a:ln>
            <a:noFill/>
          </a:ln>
          <a:effectLst/>
        </p:spPr>
        <p:txBody>
          <a:bodyPr anchor="ctr">
            <a:spAutoFit/>
          </a:bodyPr>
          <a:lstStyle/>
          <a:p>
            <a:endParaRPr lang="en-US"/>
          </a:p>
        </p:txBody>
      </p:sp>
    </p:spTree>
    <p:extLst>
      <p:ext uri="{BB962C8B-B14F-4D97-AF65-F5344CB8AC3E}">
        <p14:creationId xmlns:p14="http://schemas.microsoft.com/office/powerpoint/2010/main" val="38266253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2" name="Text Box 16"/>
          <p:cNvSpPr txBox="1">
            <a:spLocks noChangeArrowheads="1"/>
          </p:cNvSpPr>
          <p:nvPr/>
        </p:nvSpPr>
        <p:spPr bwMode="auto">
          <a:xfrm>
            <a:off x="255896" y="152400"/>
            <a:ext cx="73152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dirty="0"/>
              <a:t>N-Type Material</a:t>
            </a:r>
          </a:p>
        </p:txBody>
      </p:sp>
      <p:sp>
        <p:nvSpPr>
          <p:cNvPr id="14355" name="Text Box 19"/>
          <p:cNvSpPr txBox="1">
            <a:spLocks noChangeArrowheads="1"/>
          </p:cNvSpPr>
          <p:nvPr/>
        </p:nvSpPr>
        <p:spPr bwMode="auto">
          <a:xfrm>
            <a:off x="0" y="914400"/>
            <a:ext cx="8991600" cy="2462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just">
              <a:buFont typeface="Arial" pitchFamily="34" charset="0"/>
              <a:buChar char="•"/>
            </a:pPr>
            <a:r>
              <a:rPr lang="en-US" sz="2200" dirty="0" smtClean="0"/>
              <a:t>The </a:t>
            </a:r>
            <a:r>
              <a:rPr lang="en-US" sz="2200" dirty="0"/>
              <a:t>dopants used to create an n-type material are Group V elements.  The most commonly used dopants from Group V are arsenic, antimony and phosphorus.  </a:t>
            </a:r>
          </a:p>
          <a:p>
            <a:pPr marL="342900" indent="-342900" algn="just">
              <a:buFont typeface="Arial" pitchFamily="34" charset="0"/>
              <a:buChar char="•"/>
            </a:pPr>
            <a:endParaRPr lang="en-US" sz="2200" dirty="0" smtClean="0"/>
          </a:p>
          <a:p>
            <a:pPr marL="342900" indent="-342900" algn="just">
              <a:buFont typeface="Arial" pitchFamily="34" charset="0"/>
              <a:buChar char="•"/>
            </a:pPr>
            <a:r>
              <a:rPr lang="en-US" sz="2200" dirty="0" smtClean="0"/>
              <a:t>The </a:t>
            </a:r>
            <a:r>
              <a:rPr lang="en-US" sz="2200" dirty="0"/>
              <a:t>2D diagram to the left shows the extra electron that will be present when a Group V dopant is introduced to a material such as silicon.  This extra electron is very mobile</a:t>
            </a:r>
            <a:r>
              <a:rPr lang="en-US" dirty="0">
                <a:effectLst>
                  <a:outerShdw blurRad="38100" dist="38100" dir="2700000" algn="tl">
                    <a:srgbClr val="000000"/>
                  </a:outerShdw>
                </a:effectLst>
              </a:rPr>
              <a:t>. </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657600"/>
            <a:ext cx="5450901" cy="2597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94310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6" name="Text Box 16"/>
          <p:cNvSpPr txBox="1">
            <a:spLocks noChangeArrowheads="1"/>
          </p:cNvSpPr>
          <p:nvPr/>
        </p:nvSpPr>
        <p:spPr bwMode="auto">
          <a:xfrm>
            <a:off x="914400" y="0"/>
            <a:ext cx="73152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dirty="0"/>
              <a:t>P-Type Material</a:t>
            </a:r>
          </a:p>
        </p:txBody>
      </p:sp>
      <p:sp>
        <p:nvSpPr>
          <p:cNvPr id="15379" name="Text Box 19"/>
          <p:cNvSpPr txBox="1">
            <a:spLocks noChangeArrowheads="1"/>
          </p:cNvSpPr>
          <p:nvPr/>
        </p:nvSpPr>
        <p:spPr bwMode="auto">
          <a:xfrm>
            <a:off x="3276600" y="762000"/>
            <a:ext cx="5638800" cy="58477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lgn="just">
              <a:buFont typeface="Arial" pitchFamily="34" charset="0"/>
              <a:buChar char="•"/>
            </a:pPr>
            <a:r>
              <a:rPr lang="en-US" sz="2200" dirty="0"/>
              <a:t>P-type material is produced when the dopant that is introduced is from Group III.   </a:t>
            </a:r>
            <a:endParaRPr lang="en-US" sz="2200" dirty="0" smtClean="0"/>
          </a:p>
          <a:p>
            <a:pPr marL="342900" indent="-342900" algn="just">
              <a:buFont typeface="Arial" pitchFamily="34" charset="0"/>
              <a:buChar char="•"/>
            </a:pPr>
            <a:endParaRPr lang="en-US" sz="2200" dirty="0"/>
          </a:p>
          <a:p>
            <a:pPr marL="342900" indent="-342900" algn="just">
              <a:buFont typeface="Arial" pitchFamily="34" charset="0"/>
              <a:buChar char="•"/>
            </a:pPr>
            <a:r>
              <a:rPr lang="en-US" sz="2200" dirty="0" smtClean="0"/>
              <a:t>Group </a:t>
            </a:r>
            <a:r>
              <a:rPr lang="en-US" sz="2200" dirty="0"/>
              <a:t>III elements have only 3 valence electrons and therefore there is an electron missing.  </a:t>
            </a:r>
            <a:endParaRPr lang="en-US" sz="2200" dirty="0" smtClean="0"/>
          </a:p>
          <a:p>
            <a:pPr marL="342900" indent="-342900" algn="just">
              <a:buFont typeface="Arial" pitchFamily="34" charset="0"/>
              <a:buChar char="•"/>
            </a:pPr>
            <a:endParaRPr lang="en-US" sz="2200" dirty="0"/>
          </a:p>
          <a:p>
            <a:pPr marL="342900" indent="-342900" algn="just">
              <a:buFont typeface="Arial" pitchFamily="34" charset="0"/>
              <a:buChar char="•"/>
            </a:pPr>
            <a:r>
              <a:rPr lang="en-US" sz="2200" dirty="0" smtClean="0"/>
              <a:t>This </a:t>
            </a:r>
            <a:r>
              <a:rPr lang="en-US" sz="2200" dirty="0"/>
              <a:t>creates a hole (h+), or a positive charge that can move around in the material.  Commonly used Group III dopants are aluminum, boron, and gallium.</a:t>
            </a:r>
          </a:p>
          <a:p>
            <a:pPr marL="342900" indent="-342900" algn="just">
              <a:buFont typeface="Arial" pitchFamily="34" charset="0"/>
              <a:buChar char="•"/>
            </a:pPr>
            <a:endParaRPr lang="en-US" sz="2200" dirty="0" smtClean="0"/>
          </a:p>
          <a:p>
            <a:pPr marL="342900" indent="-342900" algn="just">
              <a:buFont typeface="Arial" pitchFamily="34" charset="0"/>
              <a:buChar char="•"/>
            </a:pPr>
            <a:r>
              <a:rPr lang="en-US" sz="2200" dirty="0" smtClean="0"/>
              <a:t>The </a:t>
            </a:r>
            <a:r>
              <a:rPr lang="en-US" sz="2200" dirty="0"/>
              <a:t>2D diagram to the left shows the hole  that will be present when a Group III dopant is introduced to a material such as silicon.  This hole is quite mobile in the same way the extra electron is mobile in a n-type material. </a:t>
            </a:r>
          </a:p>
        </p:txBody>
      </p:sp>
      <p:sp>
        <p:nvSpPr>
          <p:cNvPr id="15380" name="Oval 20"/>
          <p:cNvSpPr>
            <a:spLocks noChangeArrowheads="1"/>
          </p:cNvSpPr>
          <p:nvPr/>
        </p:nvSpPr>
        <p:spPr bwMode="auto">
          <a:xfrm>
            <a:off x="2133600" y="1981200"/>
            <a:ext cx="914400" cy="914400"/>
          </a:xfrm>
          <a:prstGeom prst="ellipse">
            <a:avLst/>
          </a:prstGeom>
          <a:noFill/>
          <a:ln w="38100">
            <a:solidFill>
              <a:srgbClr val="00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1800" dirty="0"/>
              <a:t>+4</a:t>
            </a:r>
            <a:endParaRPr lang="en-US" sz="1000" dirty="0"/>
          </a:p>
        </p:txBody>
      </p:sp>
      <p:sp>
        <p:nvSpPr>
          <p:cNvPr id="15381" name="Oval 21"/>
          <p:cNvSpPr>
            <a:spLocks noChangeArrowheads="1"/>
          </p:cNvSpPr>
          <p:nvPr/>
        </p:nvSpPr>
        <p:spPr bwMode="auto">
          <a:xfrm>
            <a:off x="1219200" y="1981200"/>
            <a:ext cx="914400" cy="914400"/>
          </a:xfrm>
          <a:prstGeom prst="ellipse">
            <a:avLst/>
          </a:prstGeom>
          <a:noFill/>
          <a:ln w="38100">
            <a:solidFill>
              <a:srgbClr val="00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1800" dirty="0"/>
              <a:t>+4</a:t>
            </a:r>
            <a:endParaRPr lang="en-US" sz="1000" dirty="0"/>
          </a:p>
        </p:txBody>
      </p:sp>
      <p:sp>
        <p:nvSpPr>
          <p:cNvPr id="15382" name="Oval 22"/>
          <p:cNvSpPr>
            <a:spLocks noChangeArrowheads="1"/>
          </p:cNvSpPr>
          <p:nvPr/>
        </p:nvSpPr>
        <p:spPr bwMode="auto">
          <a:xfrm>
            <a:off x="1219200" y="2895600"/>
            <a:ext cx="914400" cy="914400"/>
          </a:xfrm>
          <a:prstGeom prst="ellipse">
            <a:avLst/>
          </a:prstGeom>
          <a:noFill/>
          <a:ln w="38100">
            <a:solidFill>
              <a:srgbClr val="FF00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1800" dirty="0">
                <a:solidFill>
                  <a:srgbClr val="0808D6"/>
                </a:solidFill>
              </a:rPr>
              <a:t>+3</a:t>
            </a:r>
          </a:p>
        </p:txBody>
      </p:sp>
      <p:sp>
        <p:nvSpPr>
          <p:cNvPr id="15383" name="Oval 23"/>
          <p:cNvSpPr>
            <a:spLocks noChangeArrowheads="1"/>
          </p:cNvSpPr>
          <p:nvPr/>
        </p:nvSpPr>
        <p:spPr bwMode="auto">
          <a:xfrm>
            <a:off x="304800" y="1981200"/>
            <a:ext cx="914400" cy="914400"/>
          </a:xfrm>
          <a:prstGeom prst="ellipse">
            <a:avLst/>
          </a:prstGeom>
          <a:noFill/>
          <a:ln w="38100">
            <a:solidFill>
              <a:srgbClr val="00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1800" dirty="0"/>
              <a:t>+4</a:t>
            </a:r>
          </a:p>
        </p:txBody>
      </p:sp>
      <p:sp>
        <p:nvSpPr>
          <p:cNvPr id="15384" name="Oval 24"/>
          <p:cNvSpPr>
            <a:spLocks noChangeArrowheads="1"/>
          </p:cNvSpPr>
          <p:nvPr/>
        </p:nvSpPr>
        <p:spPr bwMode="auto">
          <a:xfrm>
            <a:off x="2133600" y="3810000"/>
            <a:ext cx="914400" cy="914400"/>
          </a:xfrm>
          <a:prstGeom prst="ellipse">
            <a:avLst/>
          </a:prstGeom>
          <a:noFill/>
          <a:ln w="38100">
            <a:solidFill>
              <a:srgbClr val="00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1800" dirty="0"/>
              <a:t>+4</a:t>
            </a:r>
            <a:endParaRPr lang="en-US" sz="1000" dirty="0"/>
          </a:p>
        </p:txBody>
      </p:sp>
      <p:sp>
        <p:nvSpPr>
          <p:cNvPr id="15385" name="Oval 25"/>
          <p:cNvSpPr>
            <a:spLocks noChangeArrowheads="1"/>
          </p:cNvSpPr>
          <p:nvPr/>
        </p:nvSpPr>
        <p:spPr bwMode="auto">
          <a:xfrm>
            <a:off x="1219200" y="3810000"/>
            <a:ext cx="914400" cy="914400"/>
          </a:xfrm>
          <a:prstGeom prst="ellipse">
            <a:avLst/>
          </a:prstGeom>
          <a:noFill/>
          <a:ln w="38100">
            <a:solidFill>
              <a:srgbClr val="00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1800" dirty="0"/>
              <a:t>+4</a:t>
            </a:r>
            <a:endParaRPr lang="en-US" sz="1000" dirty="0"/>
          </a:p>
        </p:txBody>
      </p:sp>
      <p:sp>
        <p:nvSpPr>
          <p:cNvPr id="15386" name="Oval 26"/>
          <p:cNvSpPr>
            <a:spLocks noChangeArrowheads="1"/>
          </p:cNvSpPr>
          <p:nvPr/>
        </p:nvSpPr>
        <p:spPr bwMode="auto">
          <a:xfrm>
            <a:off x="304800" y="3810000"/>
            <a:ext cx="914400" cy="914400"/>
          </a:xfrm>
          <a:prstGeom prst="ellipse">
            <a:avLst/>
          </a:prstGeom>
          <a:noFill/>
          <a:ln w="38100">
            <a:solidFill>
              <a:srgbClr val="00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1800" dirty="0"/>
              <a:t>+4</a:t>
            </a:r>
          </a:p>
        </p:txBody>
      </p:sp>
      <p:sp>
        <p:nvSpPr>
          <p:cNvPr id="15387" name="Oval 27"/>
          <p:cNvSpPr>
            <a:spLocks noChangeArrowheads="1"/>
          </p:cNvSpPr>
          <p:nvPr/>
        </p:nvSpPr>
        <p:spPr bwMode="auto">
          <a:xfrm>
            <a:off x="2133600" y="2895600"/>
            <a:ext cx="914400" cy="914400"/>
          </a:xfrm>
          <a:prstGeom prst="ellipse">
            <a:avLst/>
          </a:prstGeom>
          <a:noFill/>
          <a:ln w="38100">
            <a:solidFill>
              <a:srgbClr val="00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1800" dirty="0"/>
              <a:t>+4</a:t>
            </a:r>
            <a:endParaRPr lang="en-US" sz="1000" dirty="0"/>
          </a:p>
        </p:txBody>
      </p:sp>
      <p:sp>
        <p:nvSpPr>
          <p:cNvPr id="15388" name="Oval 28"/>
          <p:cNvSpPr>
            <a:spLocks noChangeArrowheads="1"/>
          </p:cNvSpPr>
          <p:nvPr/>
        </p:nvSpPr>
        <p:spPr bwMode="auto">
          <a:xfrm>
            <a:off x="304800" y="2895600"/>
            <a:ext cx="914400" cy="914400"/>
          </a:xfrm>
          <a:prstGeom prst="ellipse">
            <a:avLst/>
          </a:prstGeom>
          <a:noFill/>
          <a:ln w="38100">
            <a:solidFill>
              <a:srgbClr val="00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1800" dirty="0"/>
              <a:t>+4</a:t>
            </a:r>
            <a:endParaRPr lang="en-US" sz="1000" dirty="0"/>
          </a:p>
        </p:txBody>
      </p:sp>
      <p:sp>
        <p:nvSpPr>
          <p:cNvPr id="15389" name="Oval 29"/>
          <p:cNvSpPr>
            <a:spLocks noChangeArrowheads="1"/>
          </p:cNvSpPr>
          <p:nvPr/>
        </p:nvSpPr>
        <p:spPr bwMode="auto">
          <a:xfrm>
            <a:off x="1143000" y="32004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390" name="Oval 30"/>
          <p:cNvSpPr>
            <a:spLocks noChangeArrowheads="1"/>
          </p:cNvSpPr>
          <p:nvPr/>
        </p:nvSpPr>
        <p:spPr bwMode="auto">
          <a:xfrm>
            <a:off x="1143000" y="33528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391" name="Oval 31"/>
          <p:cNvSpPr>
            <a:spLocks noChangeArrowheads="1"/>
          </p:cNvSpPr>
          <p:nvPr/>
        </p:nvSpPr>
        <p:spPr bwMode="auto">
          <a:xfrm>
            <a:off x="1143000" y="22860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392" name="Oval 32"/>
          <p:cNvSpPr>
            <a:spLocks noChangeArrowheads="1"/>
          </p:cNvSpPr>
          <p:nvPr/>
        </p:nvSpPr>
        <p:spPr bwMode="auto">
          <a:xfrm>
            <a:off x="1143000" y="24384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393" name="Oval 33"/>
          <p:cNvSpPr>
            <a:spLocks noChangeArrowheads="1"/>
          </p:cNvSpPr>
          <p:nvPr/>
        </p:nvSpPr>
        <p:spPr bwMode="auto">
          <a:xfrm>
            <a:off x="1143000" y="41148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394" name="Oval 34"/>
          <p:cNvSpPr>
            <a:spLocks noChangeArrowheads="1"/>
          </p:cNvSpPr>
          <p:nvPr/>
        </p:nvSpPr>
        <p:spPr bwMode="auto">
          <a:xfrm>
            <a:off x="1143000" y="42672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395" name="Oval 35"/>
          <p:cNvSpPr>
            <a:spLocks noChangeArrowheads="1"/>
          </p:cNvSpPr>
          <p:nvPr/>
        </p:nvSpPr>
        <p:spPr bwMode="auto">
          <a:xfrm>
            <a:off x="2057400" y="41148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396" name="Oval 36"/>
          <p:cNvSpPr>
            <a:spLocks noChangeArrowheads="1"/>
          </p:cNvSpPr>
          <p:nvPr/>
        </p:nvSpPr>
        <p:spPr bwMode="auto">
          <a:xfrm>
            <a:off x="2057400" y="42672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397" name="Oval 37"/>
          <p:cNvSpPr>
            <a:spLocks noChangeArrowheads="1"/>
          </p:cNvSpPr>
          <p:nvPr/>
        </p:nvSpPr>
        <p:spPr bwMode="auto">
          <a:xfrm>
            <a:off x="2057400" y="3200400"/>
            <a:ext cx="152400" cy="152400"/>
          </a:xfrm>
          <a:prstGeom prst="ellipse">
            <a:avLst/>
          </a:prstGeom>
          <a:solidFill>
            <a:srgbClr val="0808D6"/>
          </a:solidFill>
          <a:ln w="25400" cap="rnd">
            <a:solidFill>
              <a:srgbClr val="FFFF00"/>
            </a:solidFill>
            <a:prstDash val="sysDot"/>
            <a:round/>
            <a:headEnd/>
            <a:tailEnd/>
          </a:ln>
          <a:effectLst/>
        </p:spPr>
        <p:txBody>
          <a:bodyPr anchor="ctr">
            <a:spAutoFit/>
          </a:bodyPr>
          <a:lstStyle/>
          <a:p>
            <a:endParaRPr lang="en-US"/>
          </a:p>
        </p:txBody>
      </p:sp>
      <p:sp>
        <p:nvSpPr>
          <p:cNvPr id="15398" name="Oval 38"/>
          <p:cNvSpPr>
            <a:spLocks noChangeArrowheads="1"/>
          </p:cNvSpPr>
          <p:nvPr/>
        </p:nvSpPr>
        <p:spPr bwMode="auto">
          <a:xfrm>
            <a:off x="2057400" y="33528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399" name="Oval 39"/>
          <p:cNvSpPr>
            <a:spLocks noChangeArrowheads="1"/>
          </p:cNvSpPr>
          <p:nvPr/>
        </p:nvSpPr>
        <p:spPr bwMode="auto">
          <a:xfrm>
            <a:off x="2057400" y="22860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400" name="Oval 40"/>
          <p:cNvSpPr>
            <a:spLocks noChangeArrowheads="1"/>
          </p:cNvSpPr>
          <p:nvPr/>
        </p:nvSpPr>
        <p:spPr bwMode="auto">
          <a:xfrm>
            <a:off x="2057400" y="24384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401" name="Oval 41"/>
          <p:cNvSpPr>
            <a:spLocks noChangeArrowheads="1"/>
          </p:cNvSpPr>
          <p:nvPr/>
        </p:nvSpPr>
        <p:spPr bwMode="auto">
          <a:xfrm>
            <a:off x="1524000" y="28194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402" name="Oval 42"/>
          <p:cNvSpPr>
            <a:spLocks noChangeArrowheads="1"/>
          </p:cNvSpPr>
          <p:nvPr/>
        </p:nvSpPr>
        <p:spPr bwMode="auto">
          <a:xfrm>
            <a:off x="1676400" y="28194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403" name="Oval 43"/>
          <p:cNvSpPr>
            <a:spLocks noChangeArrowheads="1"/>
          </p:cNvSpPr>
          <p:nvPr/>
        </p:nvSpPr>
        <p:spPr bwMode="auto">
          <a:xfrm>
            <a:off x="2438400" y="28194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404" name="Oval 44"/>
          <p:cNvSpPr>
            <a:spLocks noChangeArrowheads="1"/>
          </p:cNvSpPr>
          <p:nvPr/>
        </p:nvSpPr>
        <p:spPr bwMode="auto">
          <a:xfrm>
            <a:off x="2590800" y="28194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405" name="Oval 45"/>
          <p:cNvSpPr>
            <a:spLocks noChangeArrowheads="1"/>
          </p:cNvSpPr>
          <p:nvPr/>
        </p:nvSpPr>
        <p:spPr bwMode="auto">
          <a:xfrm>
            <a:off x="609600" y="28194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406" name="Oval 46"/>
          <p:cNvSpPr>
            <a:spLocks noChangeArrowheads="1"/>
          </p:cNvSpPr>
          <p:nvPr/>
        </p:nvSpPr>
        <p:spPr bwMode="auto">
          <a:xfrm>
            <a:off x="762000" y="28194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407" name="Oval 47"/>
          <p:cNvSpPr>
            <a:spLocks noChangeArrowheads="1"/>
          </p:cNvSpPr>
          <p:nvPr/>
        </p:nvSpPr>
        <p:spPr bwMode="auto">
          <a:xfrm>
            <a:off x="609600" y="37338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408" name="Oval 48"/>
          <p:cNvSpPr>
            <a:spLocks noChangeArrowheads="1"/>
          </p:cNvSpPr>
          <p:nvPr/>
        </p:nvSpPr>
        <p:spPr bwMode="auto">
          <a:xfrm>
            <a:off x="762000" y="37338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409" name="Oval 49"/>
          <p:cNvSpPr>
            <a:spLocks noChangeArrowheads="1"/>
          </p:cNvSpPr>
          <p:nvPr/>
        </p:nvSpPr>
        <p:spPr bwMode="auto">
          <a:xfrm>
            <a:off x="1524000" y="37338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410" name="Oval 50"/>
          <p:cNvSpPr>
            <a:spLocks noChangeArrowheads="1"/>
          </p:cNvSpPr>
          <p:nvPr/>
        </p:nvSpPr>
        <p:spPr bwMode="auto">
          <a:xfrm>
            <a:off x="1676400" y="37338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411" name="Oval 51"/>
          <p:cNvSpPr>
            <a:spLocks noChangeArrowheads="1"/>
          </p:cNvSpPr>
          <p:nvPr/>
        </p:nvSpPr>
        <p:spPr bwMode="auto">
          <a:xfrm>
            <a:off x="2438400" y="37338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412" name="Oval 52"/>
          <p:cNvSpPr>
            <a:spLocks noChangeArrowheads="1"/>
          </p:cNvSpPr>
          <p:nvPr/>
        </p:nvSpPr>
        <p:spPr bwMode="auto">
          <a:xfrm>
            <a:off x="2590800" y="37338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413" name="Oval 53"/>
          <p:cNvSpPr>
            <a:spLocks noChangeArrowheads="1"/>
          </p:cNvSpPr>
          <p:nvPr/>
        </p:nvSpPr>
        <p:spPr bwMode="auto">
          <a:xfrm>
            <a:off x="2438400" y="19050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414" name="Oval 54"/>
          <p:cNvSpPr>
            <a:spLocks noChangeArrowheads="1"/>
          </p:cNvSpPr>
          <p:nvPr/>
        </p:nvSpPr>
        <p:spPr bwMode="auto">
          <a:xfrm>
            <a:off x="2590800" y="19050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415" name="Oval 55"/>
          <p:cNvSpPr>
            <a:spLocks noChangeArrowheads="1"/>
          </p:cNvSpPr>
          <p:nvPr/>
        </p:nvSpPr>
        <p:spPr bwMode="auto">
          <a:xfrm>
            <a:off x="1524000" y="19050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416" name="Oval 56"/>
          <p:cNvSpPr>
            <a:spLocks noChangeArrowheads="1"/>
          </p:cNvSpPr>
          <p:nvPr/>
        </p:nvSpPr>
        <p:spPr bwMode="auto">
          <a:xfrm>
            <a:off x="1676400" y="19050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417" name="Oval 57"/>
          <p:cNvSpPr>
            <a:spLocks noChangeArrowheads="1"/>
          </p:cNvSpPr>
          <p:nvPr/>
        </p:nvSpPr>
        <p:spPr bwMode="auto">
          <a:xfrm>
            <a:off x="609600" y="19050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418" name="Oval 58"/>
          <p:cNvSpPr>
            <a:spLocks noChangeArrowheads="1"/>
          </p:cNvSpPr>
          <p:nvPr/>
        </p:nvSpPr>
        <p:spPr bwMode="auto">
          <a:xfrm>
            <a:off x="762000" y="19050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419" name="Oval 59"/>
          <p:cNvSpPr>
            <a:spLocks noChangeArrowheads="1"/>
          </p:cNvSpPr>
          <p:nvPr/>
        </p:nvSpPr>
        <p:spPr bwMode="auto">
          <a:xfrm>
            <a:off x="228600" y="32004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420" name="Oval 60"/>
          <p:cNvSpPr>
            <a:spLocks noChangeArrowheads="1"/>
          </p:cNvSpPr>
          <p:nvPr/>
        </p:nvSpPr>
        <p:spPr bwMode="auto">
          <a:xfrm>
            <a:off x="228600" y="33528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421" name="Oval 61"/>
          <p:cNvSpPr>
            <a:spLocks noChangeArrowheads="1"/>
          </p:cNvSpPr>
          <p:nvPr/>
        </p:nvSpPr>
        <p:spPr bwMode="auto">
          <a:xfrm>
            <a:off x="228600" y="22860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422" name="Oval 62"/>
          <p:cNvSpPr>
            <a:spLocks noChangeArrowheads="1"/>
          </p:cNvSpPr>
          <p:nvPr/>
        </p:nvSpPr>
        <p:spPr bwMode="auto">
          <a:xfrm>
            <a:off x="228600" y="24384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423" name="Oval 63"/>
          <p:cNvSpPr>
            <a:spLocks noChangeArrowheads="1"/>
          </p:cNvSpPr>
          <p:nvPr/>
        </p:nvSpPr>
        <p:spPr bwMode="auto">
          <a:xfrm>
            <a:off x="2971800" y="32004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424" name="Oval 64"/>
          <p:cNvSpPr>
            <a:spLocks noChangeArrowheads="1"/>
          </p:cNvSpPr>
          <p:nvPr/>
        </p:nvSpPr>
        <p:spPr bwMode="auto">
          <a:xfrm>
            <a:off x="2971800" y="33528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425" name="Oval 65"/>
          <p:cNvSpPr>
            <a:spLocks noChangeArrowheads="1"/>
          </p:cNvSpPr>
          <p:nvPr/>
        </p:nvSpPr>
        <p:spPr bwMode="auto">
          <a:xfrm>
            <a:off x="2971800" y="22860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426" name="Oval 66"/>
          <p:cNvSpPr>
            <a:spLocks noChangeArrowheads="1"/>
          </p:cNvSpPr>
          <p:nvPr/>
        </p:nvSpPr>
        <p:spPr bwMode="auto">
          <a:xfrm>
            <a:off x="2971800" y="24384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427" name="Oval 67"/>
          <p:cNvSpPr>
            <a:spLocks noChangeArrowheads="1"/>
          </p:cNvSpPr>
          <p:nvPr/>
        </p:nvSpPr>
        <p:spPr bwMode="auto">
          <a:xfrm>
            <a:off x="2438400" y="46482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428" name="Oval 68"/>
          <p:cNvSpPr>
            <a:spLocks noChangeArrowheads="1"/>
          </p:cNvSpPr>
          <p:nvPr/>
        </p:nvSpPr>
        <p:spPr bwMode="auto">
          <a:xfrm>
            <a:off x="2590800" y="46482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429" name="Oval 69"/>
          <p:cNvSpPr>
            <a:spLocks noChangeArrowheads="1"/>
          </p:cNvSpPr>
          <p:nvPr/>
        </p:nvSpPr>
        <p:spPr bwMode="auto">
          <a:xfrm>
            <a:off x="1524000" y="46482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430" name="Oval 70"/>
          <p:cNvSpPr>
            <a:spLocks noChangeArrowheads="1"/>
          </p:cNvSpPr>
          <p:nvPr/>
        </p:nvSpPr>
        <p:spPr bwMode="auto">
          <a:xfrm>
            <a:off x="1676400" y="46482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431" name="Oval 71"/>
          <p:cNvSpPr>
            <a:spLocks noChangeArrowheads="1"/>
          </p:cNvSpPr>
          <p:nvPr/>
        </p:nvSpPr>
        <p:spPr bwMode="auto">
          <a:xfrm>
            <a:off x="609600" y="46482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432" name="Oval 72"/>
          <p:cNvSpPr>
            <a:spLocks noChangeArrowheads="1"/>
          </p:cNvSpPr>
          <p:nvPr/>
        </p:nvSpPr>
        <p:spPr bwMode="auto">
          <a:xfrm>
            <a:off x="762000" y="46482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433" name="Oval 73"/>
          <p:cNvSpPr>
            <a:spLocks noChangeArrowheads="1"/>
          </p:cNvSpPr>
          <p:nvPr/>
        </p:nvSpPr>
        <p:spPr bwMode="auto">
          <a:xfrm>
            <a:off x="228600" y="41148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434" name="Oval 74"/>
          <p:cNvSpPr>
            <a:spLocks noChangeArrowheads="1"/>
          </p:cNvSpPr>
          <p:nvPr/>
        </p:nvSpPr>
        <p:spPr bwMode="auto">
          <a:xfrm>
            <a:off x="228600" y="42672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435" name="Oval 75"/>
          <p:cNvSpPr>
            <a:spLocks noChangeArrowheads="1"/>
          </p:cNvSpPr>
          <p:nvPr/>
        </p:nvSpPr>
        <p:spPr bwMode="auto">
          <a:xfrm>
            <a:off x="2971800" y="41148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436" name="Oval 76"/>
          <p:cNvSpPr>
            <a:spLocks noChangeArrowheads="1"/>
          </p:cNvSpPr>
          <p:nvPr/>
        </p:nvSpPr>
        <p:spPr bwMode="auto">
          <a:xfrm>
            <a:off x="2971800" y="4267200"/>
            <a:ext cx="152400" cy="152400"/>
          </a:xfrm>
          <a:prstGeom prst="ellipse">
            <a:avLst/>
          </a:prstGeom>
          <a:solidFill>
            <a:srgbClr val="99CCFF"/>
          </a:solidFill>
          <a:ln>
            <a:noFill/>
          </a:ln>
          <a:effectLst/>
          <a:extLst>
            <a:ext uri="{91240B29-F687-4F45-9708-019B960494DF}">
              <a14:hiddenLine xmlns:a14="http://schemas.microsoft.com/office/drawing/2010/main" w="38100">
                <a:solidFill>
                  <a:srgbClr val="CC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Tree>
    <p:extLst>
      <p:ext uri="{BB962C8B-B14F-4D97-AF65-F5344CB8AC3E}">
        <p14:creationId xmlns:p14="http://schemas.microsoft.com/office/powerpoint/2010/main" val="29016837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6" name="Text Box 16"/>
          <p:cNvSpPr txBox="1">
            <a:spLocks noChangeArrowheads="1"/>
          </p:cNvSpPr>
          <p:nvPr/>
        </p:nvSpPr>
        <p:spPr bwMode="auto">
          <a:xfrm>
            <a:off x="914400" y="0"/>
            <a:ext cx="73152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dirty="0"/>
              <a:t>P-Type Material</a:t>
            </a:r>
          </a:p>
        </p:txBody>
      </p:sp>
      <p:sp>
        <p:nvSpPr>
          <p:cNvPr id="15379" name="Text Box 19"/>
          <p:cNvSpPr txBox="1">
            <a:spLocks noChangeArrowheads="1"/>
          </p:cNvSpPr>
          <p:nvPr/>
        </p:nvSpPr>
        <p:spPr bwMode="auto">
          <a:xfrm>
            <a:off x="76200" y="1712416"/>
            <a:ext cx="4953000" cy="41549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just">
              <a:buFont typeface="Arial" pitchFamily="34" charset="0"/>
              <a:buChar char="•"/>
            </a:pPr>
            <a:r>
              <a:rPr lang="en-US" sz="2200" dirty="0" smtClean="0"/>
              <a:t>This </a:t>
            </a:r>
            <a:r>
              <a:rPr lang="en-US" sz="2200" dirty="0"/>
              <a:t>creates a hole (h+), or a positive charge that can move around in the material.  Commonly used Group III dopants are aluminum, boron, and gallium.</a:t>
            </a:r>
          </a:p>
          <a:p>
            <a:pPr marL="342900" indent="-342900" algn="just">
              <a:buFont typeface="Arial" pitchFamily="34" charset="0"/>
              <a:buChar char="•"/>
            </a:pPr>
            <a:endParaRPr lang="en-US" sz="2200" dirty="0" smtClean="0"/>
          </a:p>
          <a:p>
            <a:pPr marL="342900" indent="-342900" algn="just">
              <a:buFont typeface="Arial" pitchFamily="34" charset="0"/>
              <a:buChar char="•"/>
            </a:pPr>
            <a:r>
              <a:rPr lang="en-US" sz="2200" dirty="0" smtClean="0"/>
              <a:t>The </a:t>
            </a:r>
            <a:r>
              <a:rPr lang="en-US" sz="2200" dirty="0"/>
              <a:t>2D diagram to the left shows the hole  that will be present when a Group III dopant is introduced to a material such as silicon.  This hole is quite mobile in the same way the extra electron is mobile in a n-type material. </a:t>
            </a:r>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8158"/>
          <a:stretch/>
        </p:blipFill>
        <p:spPr bwMode="auto">
          <a:xfrm>
            <a:off x="5259318" y="1262479"/>
            <a:ext cx="3834678" cy="460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176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ustudy.in/imagebrowser/view/image/3500/_origi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024" y="3234159"/>
            <a:ext cx="4905376" cy="14902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Semiconductor Diodes</a:t>
            </a:r>
            <a:endParaRPr lang="en-US" dirty="0"/>
          </a:p>
        </p:txBody>
      </p:sp>
      <p:sp>
        <p:nvSpPr>
          <p:cNvPr id="3" name="Content Placeholder 2"/>
          <p:cNvSpPr>
            <a:spLocks noGrp="1"/>
          </p:cNvSpPr>
          <p:nvPr>
            <p:ph idx="1"/>
          </p:nvPr>
        </p:nvSpPr>
        <p:spPr>
          <a:xfrm>
            <a:off x="152400" y="1470818"/>
            <a:ext cx="8763000" cy="4525963"/>
          </a:xfrm>
        </p:spPr>
        <p:txBody>
          <a:bodyPr/>
          <a:lstStyle/>
          <a:p>
            <a:pPr algn="just"/>
            <a:r>
              <a:rPr lang="en-US" dirty="0" smtClean="0"/>
              <a:t>Diode </a:t>
            </a:r>
            <a:r>
              <a:rPr lang="en-US" dirty="0"/>
              <a:t>is constructed by fusing two different types </a:t>
            </a:r>
            <a:r>
              <a:rPr lang="en-US" dirty="0" smtClean="0"/>
              <a:t>extrinsic </a:t>
            </a:r>
            <a:r>
              <a:rPr lang="en-US" dirty="0"/>
              <a:t>semiconductors (P-type and N-type) together. </a:t>
            </a:r>
          </a:p>
        </p:txBody>
      </p:sp>
    </p:spTree>
    <p:extLst>
      <p:ext uri="{BB962C8B-B14F-4D97-AF65-F5344CB8AC3E}">
        <p14:creationId xmlns:p14="http://schemas.microsoft.com/office/powerpoint/2010/main" val="16083896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0" name="Text Box 16"/>
          <p:cNvSpPr txBox="1">
            <a:spLocks noChangeArrowheads="1"/>
          </p:cNvSpPr>
          <p:nvPr/>
        </p:nvSpPr>
        <p:spPr bwMode="auto">
          <a:xfrm>
            <a:off x="914400" y="30162"/>
            <a:ext cx="73152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dirty="0"/>
              <a:t>The PN </a:t>
            </a:r>
            <a:r>
              <a:rPr lang="en-US" sz="3200" dirty="0" smtClean="0"/>
              <a:t>Junction in Steady State</a:t>
            </a:r>
            <a:endParaRPr lang="en-US" sz="3200" dirty="0"/>
          </a:p>
        </p:txBody>
      </p:sp>
      <p:sp>
        <p:nvSpPr>
          <p:cNvPr id="16402" name="Rectangle 18"/>
          <p:cNvSpPr>
            <a:spLocks noChangeArrowheads="1"/>
          </p:cNvSpPr>
          <p:nvPr/>
        </p:nvSpPr>
        <p:spPr bwMode="auto">
          <a:xfrm>
            <a:off x="457200" y="1828800"/>
            <a:ext cx="1828800" cy="1676400"/>
          </a:xfrm>
          <a:prstGeom prst="rect">
            <a:avLst/>
          </a:prstGeom>
          <a:solidFill>
            <a:srgbClr val="99CCFF"/>
          </a:solidFill>
          <a:ln w="38100">
            <a:solidFill>
              <a:srgbClr val="CC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6403" name="Rectangle 19"/>
          <p:cNvSpPr>
            <a:spLocks noChangeArrowheads="1"/>
          </p:cNvSpPr>
          <p:nvPr/>
        </p:nvSpPr>
        <p:spPr bwMode="auto">
          <a:xfrm>
            <a:off x="2286000" y="1828800"/>
            <a:ext cx="2209800" cy="1676400"/>
          </a:xfrm>
          <a:prstGeom prst="rect">
            <a:avLst/>
          </a:prstGeom>
          <a:solidFill>
            <a:srgbClr val="FFFFFF"/>
          </a:solidFill>
          <a:ln w="38100">
            <a:solidFill>
              <a:srgbClr val="CC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6404" name="Rectangle 20"/>
          <p:cNvSpPr>
            <a:spLocks noChangeArrowheads="1"/>
          </p:cNvSpPr>
          <p:nvPr/>
        </p:nvSpPr>
        <p:spPr bwMode="auto">
          <a:xfrm>
            <a:off x="4495800" y="1828800"/>
            <a:ext cx="2133600" cy="1676400"/>
          </a:xfrm>
          <a:prstGeom prst="rect">
            <a:avLst/>
          </a:prstGeom>
          <a:solidFill>
            <a:srgbClr val="FFFFFF"/>
          </a:solidFill>
          <a:ln w="38100">
            <a:solidFill>
              <a:srgbClr val="CC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6405" name="Rectangle 21"/>
          <p:cNvSpPr>
            <a:spLocks noChangeArrowheads="1"/>
          </p:cNvSpPr>
          <p:nvPr/>
        </p:nvSpPr>
        <p:spPr bwMode="auto">
          <a:xfrm>
            <a:off x="6629400" y="1828800"/>
            <a:ext cx="2057400" cy="1676400"/>
          </a:xfrm>
          <a:prstGeom prst="rect">
            <a:avLst/>
          </a:prstGeom>
          <a:solidFill>
            <a:srgbClr val="99CCFF"/>
          </a:solidFill>
          <a:ln w="38100">
            <a:solidFill>
              <a:srgbClr val="CC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6406" name="Line 22"/>
          <p:cNvSpPr>
            <a:spLocks noChangeShapeType="1"/>
          </p:cNvSpPr>
          <p:nvPr/>
        </p:nvSpPr>
        <p:spPr bwMode="auto">
          <a:xfrm>
            <a:off x="2286000" y="1828800"/>
            <a:ext cx="0" cy="1676400"/>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6407" name="Line 23"/>
          <p:cNvSpPr>
            <a:spLocks noChangeShapeType="1"/>
          </p:cNvSpPr>
          <p:nvPr/>
        </p:nvSpPr>
        <p:spPr bwMode="auto">
          <a:xfrm>
            <a:off x="6629400" y="1828800"/>
            <a:ext cx="0" cy="1676400"/>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6408" name="Text Box 24"/>
          <p:cNvSpPr txBox="1">
            <a:spLocks noChangeArrowheads="1"/>
          </p:cNvSpPr>
          <p:nvPr/>
        </p:nvSpPr>
        <p:spPr bwMode="auto">
          <a:xfrm>
            <a:off x="914400" y="2286000"/>
            <a:ext cx="8382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a:solidFill>
                  <a:schemeClr val="tx1"/>
                </a:solidFill>
                <a:effectLst>
                  <a:outerShdw blurRad="38100" dist="38100" dir="2700000" algn="tl">
                    <a:srgbClr val="FFFFFF"/>
                  </a:outerShdw>
                </a:effectLst>
              </a:rPr>
              <a:t>P</a:t>
            </a:r>
          </a:p>
        </p:txBody>
      </p:sp>
      <p:sp>
        <p:nvSpPr>
          <p:cNvPr id="16409" name="Text Box 25"/>
          <p:cNvSpPr txBox="1">
            <a:spLocks noChangeArrowheads="1"/>
          </p:cNvSpPr>
          <p:nvPr/>
        </p:nvSpPr>
        <p:spPr bwMode="auto">
          <a:xfrm>
            <a:off x="7315200" y="2362200"/>
            <a:ext cx="8382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a:solidFill>
                  <a:schemeClr val="tx1"/>
                </a:solidFill>
                <a:effectLst>
                  <a:outerShdw blurRad="38100" dist="38100" dir="2700000" algn="tl">
                    <a:srgbClr val="FFFFFF"/>
                  </a:outerShdw>
                </a:effectLst>
              </a:rPr>
              <a:t>n</a:t>
            </a:r>
          </a:p>
        </p:txBody>
      </p:sp>
      <p:sp>
        <p:nvSpPr>
          <p:cNvPr id="16410" name="Text Box 26"/>
          <p:cNvSpPr txBox="1">
            <a:spLocks noChangeArrowheads="1"/>
          </p:cNvSpPr>
          <p:nvPr/>
        </p:nvSpPr>
        <p:spPr bwMode="auto">
          <a:xfrm>
            <a:off x="2286000" y="1905000"/>
            <a:ext cx="22098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a:solidFill>
                  <a:schemeClr val="tx1"/>
                </a:solidFill>
                <a:effectLst>
                  <a:outerShdw blurRad="38100" dist="38100" dir="2700000" algn="tl">
                    <a:srgbClr val="FFFFFF"/>
                  </a:outerShdw>
                </a:effectLst>
              </a:rPr>
              <a:t>     </a:t>
            </a:r>
            <a:endParaRPr lang="en-US" sz="2400">
              <a:solidFill>
                <a:schemeClr val="tx1"/>
              </a:solidFill>
              <a:effectLst>
                <a:outerShdw blurRad="38100" dist="38100" dir="2700000" algn="tl">
                  <a:srgbClr val="FFFFFF"/>
                </a:outerShdw>
              </a:effectLst>
            </a:endParaRPr>
          </a:p>
        </p:txBody>
      </p:sp>
      <p:sp>
        <p:nvSpPr>
          <p:cNvPr id="16456" name="Text Box 72"/>
          <p:cNvSpPr txBox="1">
            <a:spLocks noChangeArrowheads="1"/>
          </p:cNvSpPr>
          <p:nvPr/>
        </p:nvSpPr>
        <p:spPr bwMode="auto">
          <a:xfrm>
            <a:off x="2438400" y="1951672"/>
            <a:ext cx="2057400" cy="1477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chemeClr val="tx1"/>
                </a:solidFill>
                <a:effectLst>
                  <a:outerShdw blurRad="38100" dist="38100" dir="2700000" algn="tl">
                    <a:srgbClr val="FFFFFF"/>
                  </a:outerShdw>
                </a:effectLst>
              </a:rPr>
              <a:t>-     -     -     -     -     -</a:t>
            </a:r>
          </a:p>
          <a:p>
            <a:r>
              <a:rPr lang="en-US" dirty="0">
                <a:solidFill>
                  <a:schemeClr val="tx1"/>
                </a:solidFill>
                <a:effectLst>
                  <a:outerShdw blurRad="38100" dist="38100" dir="2700000" algn="tl">
                    <a:srgbClr val="FFFFFF"/>
                  </a:outerShdw>
                </a:effectLst>
              </a:rPr>
              <a:t>-     -     -     -     -     -</a:t>
            </a:r>
          </a:p>
          <a:p>
            <a:r>
              <a:rPr lang="en-US" dirty="0">
                <a:solidFill>
                  <a:schemeClr val="tx1"/>
                </a:solidFill>
                <a:effectLst>
                  <a:outerShdw blurRad="38100" dist="38100" dir="2700000" algn="tl">
                    <a:srgbClr val="FFFFFF"/>
                  </a:outerShdw>
                </a:effectLst>
              </a:rPr>
              <a:t>-     -     -     -     -     -</a:t>
            </a:r>
          </a:p>
          <a:p>
            <a:r>
              <a:rPr lang="en-US" dirty="0">
                <a:solidFill>
                  <a:schemeClr val="tx1"/>
                </a:solidFill>
                <a:effectLst>
                  <a:outerShdw blurRad="38100" dist="38100" dir="2700000" algn="tl">
                    <a:srgbClr val="FFFFFF"/>
                  </a:outerShdw>
                </a:effectLst>
              </a:rPr>
              <a:t>-     -     -     -     -     -</a:t>
            </a:r>
          </a:p>
          <a:p>
            <a:r>
              <a:rPr lang="en-US" dirty="0">
                <a:solidFill>
                  <a:schemeClr val="tx1"/>
                </a:solidFill>
                <a:effectLst>
                  <a:outerShdw blurRad="38100" dist="38100" dir="2700000" algn="tl">
                    <a:srgbClr val="FFFFFF"/>
                  </a:outerShdw>
                </a:effectLst>
              </a:rPr>
              <a:t>-     -     -     -     -     -</a:t>
            </a:r>
          </a:p>
        </p:txBody>
      </p:sp>
      <p:sp>
        <p:nvSpPr>
          <p:cNvPr id="16457" name="Text Box 73"/>
          <p:cNvSpPr txBox="1">
            <a:spLocks noChangeArrowheads="1"/>
          </p:cNvSpPr>
          <p:nvPr/>
        </p:nvSpPr>
        <p:spPr bwMode="auto">
          <a:xfrm>
            <a:off x="4495800" y="1828800"/>
            <a:ext cx="2057400" cy="170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65000"/>
              </a:spcBef>
            </a:pPr>
            <a:r>
              <a:rPr lang="en-US" sz="1400" dirty="0">
                <a:solidFill>
                  <a:schemeClr val="tx1"/>
                </a:solidFill>
                <a:effectLst>
                  <a:outerShdw blurRad="38100" dist="38100" dir="2700000" algn="tl">
                    <a:srgbClr val="FFFFFF"/>
                  </a:outerShdw>
                </a:effectLst>
              </a:rPr>
              <a:t>+     +     +     +     +     +</a:t>
            </a:r>
          </a:p>
          <a:p>
            <a:pPr>
              <a:spcBef>
                <a:spcPct val="65000"/>
              </a:spcBef>
            </a:pPr>
            <a:r>
              <a:rPr lang="en-US" sz="1400" dirty="0">
                <a:solidFill>
                  <a:schemeClr val="tx1"/>
                </a:solidFill>
                <a:effectLst>
                  <a:outerShdw blurRad="38100" dist="38100" dir="2700000" algn="tl">
                    <a:srgbClr val="FFFFFF"/>
                  </a:outerShdw>
                </a:effectLst>
              </a:rPr>
              <a:t>+     +     +     +     +     +</a:t>
            </a:r>
          </a:p>
          <a:p>
            <a:pPr>
              <a:spcBef>
                <a:spcPct val="65000"/>
              </a:spcBef>
            </a:pPr>
            <a:r>
              <a:rPr lang="en-US" sz="1400" dirty="0">
                <a:solidFill>
                  <a:schemeClr val="tx1"/>
                </a:solidFill>
                <a:effectLst>
                  <a:outerShdw blurRad="38100" dist="38100" dir="2700000" algn="tl">
                    <a:srgbClr val="FFFFFF"/>
                  </a:outerShdw>
                </a:effectLst>
              </a:rPr>
              <a:t>+     +     +     +     +     +</a:t>
            </a:r>
          </a:p>
          <a:p>
            <a:pPr>
              <a:spcBef>
                <a:spcPct val="65000"/>
              </a:spcBef>
            </a:pPr>
            <a:r>
              <a:rPr lang="en-US" sz="1400" dirty="0">
                <a:solidFill>
                  <a:schemeClr val="tx1"/>
                </a:solidFill>
                <a:effectLst>
                  <a:outerShdw blurRad="38100" dist="38100" dir="2700000" algn="tl">
                    <a:srgbClr val="FFFFFF"/>
                  </a:outerShdw>
                </a:effectLst>
              </a:rPr>
              <a:t>+     +     +     +     +     +</a:t>
            </a:r>
          </a:p>
          <a:p>
            <a:pPr>
              <a:spcBef>
                <a:spcPct val="65000"/>
              </a:spcBef>
            </a:pPr>
            <a:r>
              <a:rPr lang="en-US" sz="1400" dirty="0">
                <a:solidFill>
                  <a:schemeClr val="tx1"/>
                </a:solidFill>
                <a:effectLst>
                  <a:outerShdw blurRad="38100" dist="38100" dir="2700000" algn="tl">
                    <a:srgbClr val="FFFFFF"/>
                  </a:outerShdw>
                </a:effectLst>
              </a:rPr>
              <a:t>+     +     +     +     +     +</a:t>
            </a:r>
          </a:p>
        </p:txBody>
      </p:sp>
      <p:sp>
        <p:nvSpPr>
          <p:cNvPr id="16465" name="Line 81"/>
          <p:cNvSpPr>
            <a:spLocks noChangeShapeType="1"/>
          </p:cNvSpPr>
          <p:nvPr/>
        </p:nvSpPr>
        <p:spPr bwMode="auto">
          <a:xfrm>
            <a:off x="2286000" y="3505200"/>
            <a:ext cx="0" cy="190500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6466" name="Line 82"/>
          <p:cNvSpPr>
            <a:spLocks noChangeShapeType="1"/>
          </p:cNvSpPr>
          <p:nvPr/>
        </p:nvSpPr>
        <p:spPr bwMode="auto">
          <a:xfrm>
            <a:off x="6629400" y="3505200"/>
            <a:ext cx="0" cy="190500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6467" name="Line 83"/>
          <p:cNvSpPr>
            <a:spLocks noChangeShapeType="1"/>
          </p:cNvSpPr>
          <p:nvPr/>
        </p:nvSpPr>
        <p:spPr bwMode="auto">
          <a:xfrm>
            <a:off x="4495800" y="1828800"/>
            <a:ext cx="0" cy="1676400"/>
          </a:xfrm>
          <a:prstGeom prst="line">
            <a:avLst/>
          </a:prstGeom>
          <a:noFill/>
          <a:ln w="381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6468" name="Text Box 84"/>
          <p:cNvSpPr txBox="1">
            <a:spLocks noChangeArrowheads="1"/>
          </p:cNvSpPr>
          <p:nvPr/>
        </p:nvSpPr>
        <p:spPr bwMode="auto">
          <a:xfrm>
            <a:off x="3505200" y="3581400"/>
            <a:ext cx="1981200" cy="58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spcBef>
                <a:spcPct val="0"/>
              </a:spcBef>
            </a:pPr>
            <a:r>
              <a:rPr lang="en-US" sz="1800" dirty="0">
                <a:effectLst>
                  <a:outerShdw blurRad="38100" dist="38100" dir="2700000" algn="tl">
                    <a:srgbClr val="000000"/>
                  </a:outerShdw>
                </a:effectLst>
              </a:rPr>
              <a:t>Space Charge Region</a:t>
            </a:r>
          </a:p>
        </p:txBody>
      </p:sp>
      <p:sp>
        <p:nvSpPr>
          <p:cNvPr id="16469" name="Line 85"/>
          <p:cNvSpPr>
            <a:spLocks noChangeShapeType="1"/>
          </p:cNvSpPr>
          <p:nvPr/>
        </p:nvSpPr>
        <p:spPr bwMode="auto">
          <a:xfrm flipH="1">
            <a:off x="2286000" y="3733800"/>
            <a:ext cx="13716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6470" name="Line 86"/>
          <p:cNvSpPr>
            <a:spLocks noChangeShapeType="1"/>
          </p:cNvSpPr>
          <p:nvPr/>
        </p:nvSpPr>
        <p:spPr bwMode="auto">
          <a:xfrm>
            <a:off x="5334000" y="3733800"/>
            <a:ext cx="12954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6471" name="Freeform 87"/>
          <p:cNvSpPr>
            <a:spLocks/>
          </p:cNvSpPr>
          <p:nvPr/>
        </p:nvSpPr>
        <p:spPr bwMode="auto">
          <a:xfrm>
            <a:off x="1600200" y="3427413"/>
            <a:ext cx="838200" cy="687387"/>
          </a:xfrm>
          <a:custGeom>
            <a:avLst/>
            <a:gdLst>
              <a:gd name="T0" fmla="*/ 0 w 528"/>
              <a:gd name="T1" fmla="*/ 465 h 465"/>
              <a:gd name="T2" fmla="*/ 216 w 528"/>
              <a:gd name="T3" fmla="*/ 329 h 465"/>
              <a:gd name="T4" fmla="*/ 88 w 528"/>
              <a:gd name="T5" fmla="*/ 105 h 465"/>
              <a:gd name="T6" fmla="*/ 528 w 528"/>
              <a:gd name="T7" fmla="*/ 0 h 465"/>
            </a:gdLst>
            <a:ahLst/>
            <a:cxnLst>
              <a:cxn ang="0">
                <a:pos x="T0" y="T1"/>
              </a:cxn>
              <a:cxn ang="0">
                <a:pos x="T2" y="T3"/>
              </a:cxn>
              <a:cxn ang="0">
                <a:pos x="T4" y="T5"/>
              </a:cxn>
              <a:cxn ang="0">
                <a:pos x="T6" y="T7"/>
              </a:cxn>
            </a:cxnLst>
            <a:rect l="0" t="0" r="r" b="b"/>
            <a:pathLst>
              <a:path w="528" h="465">
                <a:moveTo>
                  <a:pt x="0" y="465"/>
                </a:moveTo>
                <a:cubicBezTo>
                  <a:pt x="36" y="442"/>
                  <a:pt x="201" y="389"/>
                  <a:pt x="216" y="329"/>
                </a:cubicBezTo>
                <a:cubicBezTo>
                  <a:pt x="243" y="270"/>
                  <a:pt x="21" y="150"/>
                  <a:pt x="88" y="105"/>
                </a:cubicBezTo>
                <a:cubicBezTo>
                  <a:pt x="155" y="60"/>
                  <a:pt x="436" y="22"/>
                  <a:pt x="528" y="0"/>
                </a:cubicBezTo>
              </a:path>
            </a:pathLst>
          </a:custGeom>
          <a:noFill/>
          <a:ln w="38100" cap="flat" cmpd="sng">
            <a:solidFill>
              <a:srgbClr val="FF99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6472" name="Text Box 88"/>
          <p:cNvSpPr txBox="1">
            <a:spLocks noChangeArrowheads="1"/>
          </p:cNvSpPr>
          <p:nvPr/>
        </p:nvSpPr>
        <p:spPr bwMode="auto">
          <a:xfrm>
            <a:off x="609600" y="3810000"/>
            <a:ext cx="129540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a:effectLst>
                  <a:outerShdw blurRad="38100" dist="38100" dir="2700000" algn="tl">
                    <a:srgbClr val="000000"/>
                  </a:outerShdw>
                </a:effectLst>
              </a:rPr>
              <a:t>ionized acceptors</a:t>
            </a:r>
          </a:p>
        </p:txBody>
      </p:sp>
      <p:sp>
        <p:nvSpPr>
          <p:cNvPr id="16474" name="Freeform 90"/>
          <p:cNvSpPr>
            <a:spLocks/>
          </p:cNvSpPr>
          <p:nvPr/>
        </p:nvSpPr>
        <p:spPr bwMode="auto">
          <a:xfrm>
            <a:off x="6475413" y="3427413"/>
            <a:ext cx="928687" cy="661987"/>
          </a:xfrm>
          <a:custGeom>
            <a:avLst/>
            <a:gdLst>
              <a:gd name="T0" fmla="*/ 585 w 585"/>
              <a:gd name="T1" fmla="*/ 417 h 417"/>
              <a:gd name="T2" fmla="*/ 337 w 585"/>
              <a:gd name="T3" fmla="*/ 353 h 417"/>
              <a:gd name="T4" fmla="*/ 457 w 585"/>
              <a:gd name="T5" fmla="*/ 113 h 417"/>
              <a:gd name="T6" fmla="*/ 0 w 585"/>
              <a:gd name="T7" fmla="*/ 0 h 417"/>
            </a:gdLst>
            <a:ahLst/>
            <a:cxnLst>
              <a:cxn ang="0">
                <a:pos x="T0" y="T1"/>
              </a:cxn>
              <a:cxn ang="0">
                <a:pos x="T2" y="T3"/>
              </a:cxn>
              <a:cxn ang="0">
                <a:pos x="T4" y="T5"/>
              </a:cxn>
              <a:cxn ang="0">
                <a:pos x="T6" y="T7"/>
              </a:cxn>
            </a:cxnLst>
            <a:rect l="0" t="0" r="r" b="b"/>
            <a:pathLst>
              <a:path w="585" h="417">
                <a:moveTo>
                  <a:pt x="585" y="417"/>
                </a:moveTo>
                <a:cubicBezTo>
                  <a:pt x="545" y="406"/>
                  <a:pt x="358" y="403"/>
                  <a:pt x="337" y="353"/>
                </a:cubicBezTo>
                <a:cubicBezTo>
                  <a:pt x="316" y="303"/>
                  <a:pt x="513" y="172"/>
                  <a:pt x="457" y="113"/>
                </a:cubicBezTo>
                <a:cubicBezTo>
                  <a:pt x="401" y="54"/>
                  <a:pt x="95" y="24"/>
                  <a:pt x="0" y="0"/>
                </a:cubicBezTo>
              </a:path>
            </a:pathLst>
          </a:custGeom>
          <a:noFill/>
          <a:ln w="38100" cap="flat" cmpd="sng">
            <a:solidFill>
              <a:srgbClr val="FF99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6475" name="Text Box 91"/>
          <p:cNvSpPr txBox="1">
            <a:spLocks noChangeArrowheads="1"/>
          </p:cNvSpPr>
          <p:nvPr/>
        </p:nvSpPr>
        <p:spPr bwMode="auto">
          <a:xfrm>
            <a:off x="7162800" y="3886200"/>
            <a:ext cx="129540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a:effectLst>
                  <a:outerShdw blurRad="38100" dist="38100" dir="2700000" algn="tl">
                    <a:srgbClr val="000000"/>
                  </a:outerShdw>
                </a:effectLst>
              </a:rPr>
              <a:t>ionized donors</a:t>
            </a:r>
          </a:p>
        </p:txBody>
      </p:sp>
      <p:sp>
        <p:nvSpPr>
          <p:cNvPr id="16476" name="Line 92"/>
          <p:cNvSpPr>
            <a:spLocks noChangeShapeType="1"/>
          </p:cNvSpPr>
          <p:nvPr/>
        </p:nvSpPr>
        <p:spPr bwMode="auto">
          <a:xfrm flipH="1">
            <a:off x="3429000" y="4572000"/>
            <a:ext cx="20574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6477" name="Text Box 93"/>
          <p:cNvSpPr txBox="1">
            <a:spLocks noChangeArrowheads="1"/>
          </p:cNvSpPr>
          <p:nvPr/>
        </p:nvSpPr>
        <p:spPr bwMode="auto">
          <a:xfrm>
            <a:off x="3505200" y="4572000"/>
            <a:ext cx="1981200"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0"/>
              </a:spcBef>
            </a:pPr>
            <a:r>
              <a:rPr lang="en-US" sz="1800">
                <a:effectLst>
                  <a:outerShdw blurRad="38100" dist="38100" dir="2700000" algn="tl">
                    <a:srgbClr val="000000"/>
                  </a:outerShdw>
                </a:effectLst>
              </a:rPr>
              <a:t>E-Field</a:t>
            </a:r>
          </a:p>
        </p:txBody>
      </p:sp>
      <p:sp>
        <p:nvSpPr>
          <p:cNvPr id="16478" name="Oval 94"/>
          <p:cNvSpPr>
            <a:spLocks noChangeArrowheads="1"/>
          </p:cNvSpPr>
          <p:nvPr/>
        </p:nvSpPr>
        <p:spPr bwMode="auto">
          <a:xfrm>
            <a:off x="2343150" y="5029200"/>
            <a:ext cx="420688" cy="381000"/>
          </a:xfrm>
          <a:prstGeom prst="ellipse">
            <a:avLst/>
          </a:prstGeom>
          <a:noFill/>
          <a:ln w="254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a:t>+</a:t>
            </a:r>
          </a:p>
        </p:txBody>
      </p:sp>
      <p:sp>
        <p:nvSpPr>
          <p:cNvPr id="16479" name="Oval 95"/>
          <p:cNvSpPr>
            <a:spLocks noChangeArrowheads="1"/>
          </p:cNvSpPr>
          <p:nvPr/>
        </p:nvSpPr>
        <p:spPr bwMode="auto">
          <a:xfrm>
            <a:off x="1828800" y="5029200"/>
            <a:ext cx="420688" cy="381000"/>
          </a:xfrm>
          <a:prstGeom prst="ellipse">
            <a:avLst/>
          </a:prstGeom>
          <a:noFill/>
          <a:ln w="254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a:t>+</a:t>
            </a:r>
          </a:p>
        </p:txBody>
      </p:sp>
      <p:sp>
        <p:nvSpPr>
          <p:cNvPr id="16480" name="Oval 96"/>
          <p:cNvSpPr>
            <a:spLocks noChangeArrowheads="1"/>
          </p:cNvSpPr>
          <p:nvPr/>
        </p:nvSpPr>
        <p:spPr bwMode="auto">
          <a:xfrm>
            <a:off x="6172200" y="5029200"/>
            <a:ext cx="420688" cy="381000"/>
          </a:xfrm>
          <a:prstGeom prst="ellipse">
            <a:avLst/>
          </a:prstGeom>
          <a:noFill/>
          <a:ln w="254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a:t>_</a:t>
            </a:r>
          </a:p>
          <a:p>
            <a:pPr>
              <a:spcBef>
                <a:spcPct val="0"/>
              </a:spcBef>
            </a:pPr>
            <a:endParaRPr lang="en-US" sz="1800" dirty="0"/>
          </a:p>
        </p:txBody>
      </p:sp>
      <p:sp>
        <p:nvSpPr>
          <p:cNvPr id="16481" name="Oval 97"/>
          <p:cNvSpPr>
            <a:spLocks noChangeArrowheads="1"/>
          </p:cNvSpPr>
          <p:nvPr/>
        </p:nvSpPr>
        <p:spPr bwMode="auto">
          <a:xfrm>
            <a:off x="6705600" y="5029200"/>
            <a:ext cx="420688" cy="381000"/>
          </a:xfrm>
          <a:prstGeom prst="ellipse">
            <a:avLst/>
          </a:prstGeom>
          <a:noFill/>
          <a:ln w="254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a:t>_</a:t>
            </a:r>
          </a:p>
          <a:p>
            <a:pPr>
              <a:spcBef>
                <a:spcPct val="0"/>
              </a:spcBef>
            </a:pPr>
            <a:endParaRPr lang="en-US" sz="1800" dirty="0">
              <a:effectLst>
                <a:outerShdw blurRad="38100" dist="38100" dir="2700000" algn="tl">
                  <a:srgbClr val="000000"/>
                </a:outerShdw>
              </a:effectLst>
            </a:endParaRPr>
          </a:p>
        </p:txBody>
      </p:sp>
      <p:sp>
        <p:nvSpPr>
          <p:cNvPr id="16482" name="Line 98"/>
          <p:cNvSpPr>
            <a:spLocks noChangeShapeType="1"/>
          </p:cNvSpPr>
          <p:nvPr/>
        </p:nvSpPr>
        <p:spPr bwMode="auto">
          <a:xfrm>
            <a:off x="2743200" y="5257800"/>
            <a:ext cx="9144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6483" name="Line 99"/>
          <p:cNvSpPr>
            <a:spLocks noChangeShapeType="1"/>
          </p:cNvSpPr>
          <p:nvPr/>
        </p:nvSpPr>
        <p:spPr bwMode="auto">
          <a:xfrm>
            <a:off x="7162800" y="5257800"/>
            <a:ext cx="9144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6484" name="Line 100"/>
          <p:cNvSpPr>
            <a:spLocks noChangeShapeType="1"/>
          </p:cNvSpPr>
          <p:nvPr/>
        </p:nvSpPr>
        <p:spPr bwMode="auto">
          <a:xfrm rot="10800000">
            <a:off x="5257800" y="5257800"/>
            <a:ext cx="9144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6485" name="Line 101"/>
          <p:cNvSpPr>
            <a:spLocks noChangeShapeType="1"/>
          </p:cNvSpPr>
          <p:nvPr/>
        </p:nvSpPr>
        <p:spPr bwMode="auto">
          <a:xfrm rot="10800000">
            <a:off x="914400" y="5257800"/>
            <a:ext cx="9144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6486" name="Text Box 102"/>
          <p:cNvSpPr txBox="1">
            <a:spLocks noChangeArrowheads="1"/>
          </p:cNvSpPr>
          <p:nvPr/>
        </p:nvSpPr>
        <p:spPr bwMode="auto">
          <a:xfrm>
            <a:off x="838200" y="5410200"/>
            <a:ext cx="144780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t>h+ drift</a:t>
            </a:r>
          </a:p>
        </p:txBody>
      </p:sp>
      <p:sp>
        <p:nvSpPr>
          <p:cNvPr id="16487" name="Text Box 103"/>
          <p:cNvSpPr txBox="1">
            <a:spLocks noChangeArrowheads="1"/>
          </p:cNvSpPr>
          <p:nvPr/>
        </p:nvSpPr>
        <p:spPr bwMode="auto">
          <a:xfrm>
            <a:off x="2514600" y="5410200"/>
            <a:ext cx="167640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h+ diffusion</a:t>
            </a:r>
          </a:p>
        </p:txBody>
      </p:sp>
      <p:sp>
        <p:nvSpPr>
          <p:cNvPr id="16488" name="Text Box 104"/>
          <p:cNvSpPr txBox="1">
            <a:spLocks noChangeArrowheads="1"/>
          </p:cNvSpPr>
          <p:nvPr/>
        </p:nvSpPr>
        <p:spPr bwMode="auto">
          <a:xfrm>
            <a:off x="4800600" y="5410200"/>
            <a:ext cx="167640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e- diffusion</a:t>
            </a:r>
          </a:p>
        </p:txBody>
      </p:sp>
      <p:sp>
        <p:nvSpPr>
          <p:cNvPr id="16489" name="Text Box 105"/>
          <p:cNvSpPr txBox="1">
            <a:spLocks noChangeArrowheads="1"/>
          </p:cNvSpPr>
          <p:nvPr/>
        </p:nvSpPr>
        <p:spPr bwMode="auto">
          <a:xfrm>
            <a:off x="6629400" y="5410200"/>
            <a:ext cx="144780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t>e- drift</a:t>
            </a:r>
          </a:p>
        </p:txBody>
      </p:sp>
      <p:sp>
        <p:nvSpPr>
          <p:cNvPr id="16490" name="Text Box 106"/>
          <p:cNvSpPr txBox="1">
            <a:spLocks noChangeArrowheads="1"/>
          </p:cNvSpPr>
          <p:nvPr/>
        </p:nvSpPr>
        <p:spPr bwMode="auto">
          <a:xfrm>
            <a:off x="2133600" y="5410200"/>
            <a:ext cx="3048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effectLst>
                  <a:outerShdw blurRad="38100" dist="38100" dir="2700000" algn="tl">
                    <a:srgbClr val="000000"/>
                  </a:outerShdw>
                </a:effectLst>
              </a:rPr>
              <a:t>=</a:t>
            </a:r>
          </a:p>
        </p:txBody>
      </p:sp>
      <p:sp>
        <p:nvSpPr>
          <p:cNvPr id="16491" name="Text Box 107"/>
          <p:cNvSpPr txBox="1">
            <a:spLocks noChangeArrowheads="1"/>
          </p:cNvSpPr>
          <p:nvPr/>
        </p:nvSpPr>
        <p:spPr bwMode="auto">
          <a:xfrm>
            <a:off x="6477000" y="5410200"/>
            <a:ext cx="30480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a:t>
            </a:r>
          </a:p>
        </p:txBody>
      </p:sp>
      <p:sp>
        <p:nvSpPr>
          <p:cNvPr id="46" name="Text Box 76"/>
          <p:cNvSpPr txBox="1">
            <a:spLocks noChangeArrowheads="1"/>
          </p:cNvSpPr>
          <p:nvPr/>
        </p:nvSpPr>
        <p:spPr bwMode="auto">
          <a:xfrm>
            <a:off x="2971800" y="1447800"/>
            <a:ext cx="83820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t>Na</a:t>
            </a:r>
          </a:p>
        </p:txBody>
      </p:sp>
      <p:sp>
        <p:nvSpPr>
          <p:cNvPr id="47" name="Text Box 77"/>
          <p:cNvSpPr txBox="1">
            <a:spLocks noChangeArrowheads="1"/>
          </p:cNvSpPr>
          <p:nvPr/>
        </p:nvSpPr>
        <p:spPr bwMode="auto">
          <a:xfrm>
            <a:off x="5181600" y="1447800"/>
            <a:ext cx="83820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t>Nd</a:t>
            </a:r>
          </a:p>
        </p:txBody>
      </p:sp>
      <p:sp>
        <p:nvSpPr>
          <p:cNvPr id="48" name="Text Box 80"/>
          <p:cNvSpPr txBox="1">
            <a:spLocks noChangeArrowheads="1"/>
          </p:cNvSpPr>
          <p:nvPr/>
        </p:nvSpPr>
        <p:spPr bwMode="auto">
          <a:xfrm>
            <a:off x="3352800" y="1143000"/>
            <a:ext cx="2209800"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b="1" dirty="0"/>
              <a:t>Metallurgical Junction</a:t>
            </a:r>
          </a:p>
        </p:txBody>
      </p:sp>
    </p:spTree>
    <p:extLst>
      <p:ext uri="{BB962C8B-B14F-4D97-AF65-F5344CB8AC3E}">
        <p14:creationId xmlns:p14="http://schemas.microsoft.com/office/powerpoint/2010/main" val="18346187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2" name="Text Box 16"/>
          <p:cNvSpPr txBox="1">
            <a:spLocks noChangeArrowheads="1"/>
          </p:cNvSpPr>
          <p:nvPr/>
        </p:nvSpPr>
        <p:spPr bwMode="auto">
          <a:xfrm>
            <a:off x="914400" y="0"/>
            <a:ext cx="73152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dirty="0"/>
              <a:t>The Biased PN Junction</a:t>
            </a:r>
          </a:p>
        </p:txBody>
      </p:sp>
      <p:sp>
        <p:nvSpPr>
          <p:cNvPr id="19474" name="Rectangle 18"/>
          <p:cNvSpPr>
            <a:spLocks noChangeArrowheads="1"/>
          </p:cNvSpPr>
          <p:nvPr/>
        </p:nvSpPr>
        <p:spPr bwMode="auto">
          <a:xfrm>
            <a:off x="1295400" y="2071687"/>
            <a:ext cx="1450975" cy="1676400"/>
          </a:xfrm>
          <a:prstGeom prst="rect">
            <a:avLst/>
          </a:prstGeom>
          <a:solidFill>
            <a:srgbClr val="99CCFF"/>
          </a:solidFill>
          <a:ln w="38100">
            <a:solidFill>
              <a:srgbClr val="CC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9475" name="Rectangle 19"/>
          <p:cNvSpPr>
            <a:spLocks noChangeArrowheads="1"/>
          </p:cNvSpPr>
          <p:nvPr/>
        </p:nvSpPr>
        <p:spPr bwMode="auto">
          <a:xfrm>
            <a:off x="2743200" y="2071687"/>
            <a:ext cx="1752600" cy="1676400"/>
          </a:xfrm>
          <a:prstGeom prst="rect">
            <a:avLst/>
          </a:prstGeom>
          <a:solidFill>
            <a:srgbClr val="FFFFFF"/>
          </a:solidFill>
          <a:ln w="38100">
            <a:solidFill>
              <a:srgbClr val="CC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9476" name="Rectangle 20"/>
          <p:cNvSpPr>
            <a:spLocks noChangeArrowheads="1"/>
          </p:cNvSpPr>
          <p:nvPr/>
        </p:nvSpPr>
        <p:spPr bwMode="auto">
          <a:xfrm>
            <a:off x="4495800" y="2071687"/>
            <a:ext cx="1692275" cy="1676400"/>
          </a:xfrm>
          <a:prstGeom prst="rect">
            <a:avLst/>
          </a:prstGeom>
          <a:solidFill>
            <a:srgbClr val="FFFFFF"/>
          </a:solidFill>
          <a:ln w="38100">
            <a:solidFill>
              <a:srgbClr val="CC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9477" name="Rectangle 21"/>
          <p:cNvSpPr>
            <a:spLocks noChangeArrowheads="1"/>
          </p:cNvSpPr>
          <p:nvPr/>
        </p:nvSpPr>
        <p:spPr bwMode="auto">
          <a:xfrm>
            <a:off x="6172200" y="2071687"/>
            <a:ext cx="1631950" cy="1676400"/>
          </a:xfrm>
          <a:prstGeom prst="rect">
            <a:avLst/>
          </a:prstGeom>
          <a:solidFill>
            <a:srgbClr val="99CCFF"/>
          </a:solidFill>
          <a:ln w="38100">
            <a:solidFill>
              <a:srgbClr val="CC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9478" name="Line 22"/>
          <p:cNvSpPr>
            <a:spLocks noChangeShapeType="1"/>
          </p:cNvSpPr>
          <p:nvPr/>
        </p:nvSpPr>
        <p:spPr bwMode="auto">
          <a:xfrm>
            <a:off x="2743200" y="2071687"/>
            <a:ext cx="1588" cy="1676400"/>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9479" name="Line 23"/>
          <p:cNvSpPr>
            <a:spLocks noChangeShapeType="1"/>
          </p:cNvSpPr>
          <p:nvPr/>
        </p:nvSpPr>
        <p:spPr bwMode="auto">
          <a:xfrm>
            <a:off x="6172200" y="2071687"/>
            <a:ext cx="1588" cy="1676400"/>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9480" name="Text Box 24"/>
          <p:cNvSpPr txBox="1">
            <a:spLocks noChangeArrowheads="1"/>
          </p:cNvSpPr>
          <p:nvPr/>
        </p:nvSpPr>
        <p:spPr bwMode="auto">
          <a:xfrm>
            <a:off x="1676400" y="2605087"/>
            <a:ext cx="665163"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a:solidFill>
                  <a:schemeClr val="tx1"/>
                </a:solidFill>
                <a:effectLst>
                  <a:outerShdw blurRad="38100" dist="38100" dir="2700000" algn="tl">
                    <a:srgbClr val="FFFFFF"/>
                  </a:outerShdw>
                </a:effectLst>
              </a:rPr>
              <a:t>P</a:t>
            </a:r>
          </a:p>
        </p:txBody>
      </p:sp>
      <p:sp>
        <p:nvSpPr>
          <p:cNvPr id="19481" name="Text Box 25"/>
          <p:cNvSpPr txBox="1">
            <a:spLocks noChangeArrowheads="1"/>
          </p:cNvSpPr>
          <p:nvPr/>
        </p:nvSpPr>
        <p:spPr bwMode="auto">
          <a:xfrm>
            <a:off x="6705600" y="2605087"/>
            <a:ext cx="665163"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a:solidFill>
                  <a:schemeClr val="tx1"/>
                </a:solidFill>
                <a:effectLst>
                  <a:outerShdw blurRad="38100" dist="38100" dir="2700000" algn="tl">
                    <a:srgbClr val="FFFFFF"/>
                  </a:outerShdw>
                </a:effectLst>
              </a:rPr>
              <a:t>n</a:t>
            </a:r>
          </a:p>
        </p:txBody>
      </p:sp>
      <p:sp>
        <p:nvSpPr>
          <p:cNvPr id="19485" name="Line 29"/>
          <p:cNvSpPr>
            <a:spLocks noChangeShapeType="1"/>
          </p:cNvSpPr>
          <p:nvPr/>
        </p:nvSpPr>
        <p:spPr bwMode="auto">
          <a:xfrm>
            <a:off x="4495800" y="2071687"/>
            <a:ext cx="1588" cy="1676400"/>
          </a:xfrm>
          <a:prstGeom prst="line">
            <a:avLst/>
          </a:prstGeom>
          <a:noFill/>
          <a:ln w="381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9490" name="Freeform 34"/>
          <p:cNvSpPr>
            <a:spLocks/>
          </p:cNvSpPr>
          <p:nvPr/>
        </p:nvSpPr>
        <p:spPr bwMode="auto">
          <a:xfrm>
            <a:off x="3276600" y="2490787"/>
            <a:ext cx="2438400" cy="192088"/>
          </a:xfrm>
          <a:custGeom>
            <a:avLst/>
            <a:gdLst>
              <a:gd name="T0" fmla="*/ 1536 w 1536"/>
              <a:gd name="T1" fmla="*/ 120 h 121"/>
              <a:gd name="T2" fmla="*/ 744 w 1536"/>
              <a:gd name="T3" fmla="*/ 0 h 121"/>
              <a:gd name="T4" fmla="*/ 0 w 1536"/>
              <a:gd name="T5" fmla="*/ 121 h 121"/>
            </a:gdLst>
            <a:ahLst/>
            <a:cxnLst>
              <a:cxn ang="0">
                <a:pos x="T0" y="T1"/>
              </a:cxn>
              <a:cxn ang="0">
                <a:pos x="T2" y="T3"/>
              </a:cxn>
              <a:cxn ang="0">
                <a:pos x="T4" y="T5"/>
              </a:cxn>
            </a:cxnLst>
            <a:rect l="0" t="0" r="r" b="b"/>
            <a:pathLst>
              <a:path w="1536" h="121">
                <a:moveTo>
                  <a:pt x="1536" y="120"/>
                </a:moveTo>
                <a:cubicBezTo>
                  <a:pt x="1404" y="100"/>
                  <a:pt x="1000" y="0"/>
                  <a:pt x="744" y="0"/>
                </a:cubicBezTo>
                <a:cubicBezTo>
                  <a:pt x="488" y="0"/>
                  <a:pt x="155" y="96"/>
                  <a:pt x="0" y="121"/>
                </a:cubicBezTo>
              </a:path>
            </a:pathLst>
          </a:custGeom>
          <a:noFill/>
          <a:ln w="25400" cap="flat" cmpd="sng">
            <a:solidFill>
              <a:srgbClr val="0000FF"/>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9491" name="Text Box 35"/>
          <p:cNvSpPr txBox="1">
            <a:spLocks noChangeArrowheads="1"/>
          </p:cNvSpPr>
          <p:nvPr/>
        </p:nvSpPr>
        <p:spPr bwMode="auto">
          <a:xfrm>
            <a:off x="3657600" y="2528887"/>
            <a:ext cx="160020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dirty="0">
                <a:solidFill>
                  <a:schemeClr val="tx1"/>
                </a:solidFill>
                <a:effectLst>
                  <a:outerShdw blurRad="38100" dist="38100" dir="2700000" algn="tl">
                    <a:srgbClr val="FFFFFF"/>
                  </a:outerShdw>
                </a:effectLst>
              </a:rPr>
              <a:t>Applied Electric Field</a:t>
            </a:r>
          </a:p>
        </p:txBody>
      </p:sp>
      <p:sp>
        <p:nvSpPr>
          <p:cNvPr id="19492" name="Rectangle 36"/>
          <p:cNvSpPr>
            <a:spLocks noChangeArrowheads="1"/>
          </p:cNvSpPr>
          <p:nvPr/>
        </p:nvSpPr>
        <p:spPr bwMode="auto">
          <a:xfrm>
            <a:off x="1143000" y="2071687"/>
            <a:ext cx="152400" cy="1676400"/>
          </a:xfrm>
          <a:prstGeom prst="rect">
            <a:avLst/>
          </a:prstGeom>
          <a:solidFill>
            <a:srgbClr val="C0C0C0"/>
          </a:solidFill>
          <a:ln w="38100">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493" name="Rectangle 37"/>
          <p:cNvSpPr>
            <a:spLocks noChangeArrowheads="1"/>
          </p:cNvSpPr>
          <p:nvPr/>
        </p:nvSpPr>
        <p:spPr bwMode="auto">
          <a:xfrm>
            <a:off x="7848600" y="2071687"/>
            <a:ext cx="152400" cy="1676400"/>
          </a:xfrm>
          <a:prstGeom prst="rect">
            <a:avLst/>
          </a:prstGeom>
          <a:solidFill>
            <a:srgbClr val="C0C0C0"/>
          </a:solidFill>
          <a:ln w="38100">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494" name="Line 38"/>
          <p:cNvSpPr>
            <a:spLocks noChangeShapeType="1"/>
          </p:cNvSpPr>
          <p:nvPr/>
        </p:nvSpPr>
        <p:spPr bwMode="auto">
          <a:xfrm flipH="1">
            <a:off x="533400" y="2909887"/>
            <a:ext cx="609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9495" name="Line 39"/>
          <p:cNvSpPr>
            <a:spLocks noChangeShapeType="1"/>
          </p:cNvSpPr>
          <p:nvPr/>
        </p:nvSpPr>
        <p:spPr bwMode="auto">
          <a:xfrm flipH="1">
            <a:off x="8001000" y="2909887"/>
            <a:ext cx="609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9496" name="Line 40"/>
          <p:cNvSpPr>
            <a:spLocks noChangeShapeType="1"/>
          </p:cNvSpPr>
          <p:nvPr/>
        </p:nvSpPr>
        <p:spPr bwMode="auto">
          <a:xfrm>
            <a:off x="533400" y="2909887"/>
            <a:ext cx="0" cy="2209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9497" name="Line 41"/>
          <p:cNvSpPr>
            <a:spLocks noChangeShapeType="1"/>
          </p:cNvSpPr>
          <p:nvPr/>
        </p:nvSpPr>
        <p:spPr bwMode="auto">
          <a:xfrm>
            <a:off x="533400" y="5119687"/>
            <a:ext cx="3733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9498" name="Line 42"/>
          <p:cNvSpPr>
            <a:spLocks noChangeShapeType="1"/>
          </p:cNvSpPr>
          <p:nvPr/>
        </p:nvSpPr>
        <p:spPr bwMode="auto">
          <a:xfrm>
            <a:off x="8610600" y="2909887"/>
            <a:ext cx="0" cy="2209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9499" name="Line 43"/>
          <p:cNvSpPr>
            <a:spLocks noChangeShapeType="1"/>
          </p:cNvSpPr>
          <p:nvPr/>
        </p:nvSpPr>
        <p:spPr bwMode="auto">
          <a:xfrm flipH="1">
            <a:off x="4724400" y="5119687"/>
            <a:ext cx="3886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9500" name="Line 44"/>
          <p:cNvSpPr>
            <a:spLocks noChangeShapeType="1"/>
          </p:cNvSpPr>
          <p:nvPr/>
        </p:nvSpPr>
        <p:spPr bwMode="auto">
          <a:xfrm>
            <a:off x="4267200" y="4662487"/>
            <a:ext cx="0" cy="914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9501" name="Line 45"/>
          <p:cNvSpPr>
            <a:spLocks noChangeShapeType="1"/>
          </p:cNvSpPr>
          <p:nvPr/>
        </p:nvSpPr>
        <p:spPr bwMode="auto">
          <a:xfrm>
            <a:off x="4419600" y="4891087"/>
            <a:ext cx="0" cy="457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9502" name="Line 46"/>
          <p:cNvSpPr>
            <a:spLocks noChangeShapeType="1"/>
          </p:cNvSpPr>
          <p:nvPr/>
        </p:nvSpPr>
        <p:spPr bwMode="auto">
          <a:xfrm>
            <a:off x="4572000" y="4662487"/>
            <a:ext cx="0" cy="914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9503" name="Line 47"/>
          <p:cNvSpPr>
            <a:spLocks noChangeShapeType="1"/>
          </p:cNvSpPr>
          <p:nvPr/>
        </p:nvSpPr>
        <p:spPr bwMode="auto">
          <a:xfrm>
            <a:off x="4724400" y="4891087"/>
            <a:ext cx="0" cy="457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9504" name="Freeform 48"/>
          <p:cNvSpPr>
            <a:spLocks/>
          </p:cNvSpPr>
          <p:nvPr/>
        </p:nvSpPr>
        <p:spPr bwMode="auto">
          <a:xfrm>
            <a:off x="736600" y="1673225"/>
            <a:ext cx="482600" cy="474662"/>
          </a:xfrm>
          <a:custGeom>
            <a:avLst/>
            <a:gdLst>
              <a:gd name="T0" fmla="*/ 0 w 304"/>
              <a:gd name="T1" fmla="*/ 99 h 299"/>
              <a:gd name="T2" fmla="*/ 192 w 304"/>
              <a:gd name="T3" fmla="*/ 27 h 299"/>
              <a:gd name="T4" fmla="*/ 304 w 304"/>
              <a:gd name="T5" fmla="*/ 299 h 299"/>
            </a:gdLst>
            <a:ahLst/>
            <a:cxnLst>
              <a:cxn ang="0">
                <a:pos x="T0" y="T1"/>
              </a:cxn>
              <a:cxn ang="0">
                <a:pos x="T2" y="T3"/>
              </a:cxn>
              <a:cxn ang="0">
                <a:pos x="T4" y="T5"/>
              </a:cxn>
            </a:cxnLst>
            <a:rect l="0" t="0" r="r" b="b"/>
            <a:pathLst>
              <a:path w="304" h="299">
                <a:moveTo>
                  <a:pt x="0" y="99"/>
                </a:moveTo>
                <a:cubicBezTo>
                  <a:pt x="49" y="82"/>
                  <a:pt x="132" y="0"/>
                  <a:pt x="192" y="27"/>
                </a:cubicBezTo>
                <a:cubicBezTo>
                  <a:pt x="252" y="54"/>
                  <a:pt x="281" y="242"/>
                  <a:pt x="304" y="299"/>
                </a:cubicBezTo>
              </a:path>
            </a:pathLst>
          </a:custGeom>
          <a:noFill/>
          <a:ln w="25400" cap="flat" cmpd="sng">
            <a:solidFill>
              <a:srgbClr val="00FF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9505" name="Text Box 49"/>
          <p:cNvSpPr txBox="1">
            <a:spLocks noChangeArrowheads="1"/>
          </p:cNvSpPr>
          <p:nvPr/>
        </p:nvSpPr>
        <p:spPr bwMode="auto">
          <a:xfrm>
            <a:off x="0" y="1462087"/>
            <a:ext cx="838200" cy="1189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200" dirty="0">
                <a:solidFill>
                  <a:schemeClr val="tx1"/>
                </a:solidFill>
                <a:effectLst/>
              </a:rPr>
              <a:t>Metal Contact</a:t>
            </a:r>
          </a:p>
          <a:p>
            <a:r>
              <a:rPr lang="en-US" sz="1200" dirty="0">
                <a:solidFill>
                  <a:schemeClr val="tx1"/>
                </a:solidFill>
                <a:effectLst/>
              </a:rPr>
              <a:t>“Ohmic Contact”</a:t>
            </a:r>
          </a:p>
          <a:p>
            <a:r>
              <a:rPr lang="en-US" sz="1200" dirty="0">
                <a:solidFill>
                  <a:schemeClr val="tx1"/>
                </a:solidFill>
                <a:effectLst/>
              </a:rPr>
              <a:t>(Rs~0)</a:t>
            </a:r>
          </a:p>
        </p:txBody>
      </p:sp>
      <p:sp>
        <p:nvSpPr>
          <p:cNvPr id="19506" name="Text Box 50"/>
          <p:cNvSpPr txBox="1">
            <a:spLocks noChangeArrowheads="1"/>
          </p:cNvSpPr>
          <p:nvPr/>
        </p:nvSpPr>
        <p:spPr bwMode="auto">
          <a:xfrm>
            <a:off x="3886200" y="5119687"/>
            <a:ext cx="381000" cy="369332"/>
          </a:xfrm>
          <a:prstGeom prst="rect">
            <a:avLst/>
          </a:prstGeom>
          <a:noFill/>
          <a:ln w="2540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effectLst>
                  <a:outerShdw blurRad="38100" dist="38100" dir="2700000" algn="tl">
                    <a:srgbClr val="000000"/>
                  </a:outerShdw>
                </a:effectLst>
              </a:rPr>
              <a:t>+</a:t>
            </a:r>
          </a:p>
        </p:txBody>
      </p:sp>
      <p:sp>
        <p:nvSpPr>
          <p:cNvPr id="19507" name="Text Box 51"/>
          <p:cNvSpPr txBox="1">
            <a:spLocks noChangeArrowheads="1"/>
          </p:cNvSpPr>
          <p:nvPr/>
        </p:nvSpPr>
        <p:spPr bwMode="auto">
          <a:xfrm>
            <a:off x="4724400" y="4967287"/>
            <a:ext cx="381000" cy="369332"/>
          </a:xfrm>
          <a:prstGeom prst="rect">
            <a:avLst/>
          </a:prstGeom>
          <a:noFill/>
          <a:ln w="2540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effectLst>
                  <a:outerShdw blurRad="38100" dist="38100" dir="2700000" algn="tl">
                    <a:srgbClr val="000000"/>
                  </a:outerShdw>
                </a:effectLst>
              </a:rPr>
              <a:t>_</a:t>
            </a:r>
          </a:p>
        </p:txBody>
      </p:sp>
      <p:sp>
        <p:nvSpPr>
          <p:cNvPr id="19508" name="Text Box 52"/>
          <p:cNvSpPr txBox="1">
            <a:spLocks noChangeArrowheads="1"/>
          </p:cNvSpPr>
          <p:nvPr/>
        </p:nvSpPr>
        <p:spPr bwMode="auto">
          <a:xfrm>
            <a:off x="3810000" y="5500687"/>
            <a:ext cx="16002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dirty="0" err="1">
                <a:effectLst>
                  <a:outerShdw blurRad="38100" dist="38100" dir="2700000" algn="tl">
                    <a:srgbClr val="000000"/>
                  </a:outerShdw>
                </a:effectLst>
              </a:rPr>
              <a:t>V</a:t>
            </a:r>
            <a:r>
              <a:rPr lang="en-US" sz="2800" baseline="-25000" dirty="0" err="1">
                <a:effectLst>
                  <a:outerShdw blurRad="38100" dist="38100" dir="2700000" algn="tl">
                    <a:srgbClr val="000000"/>
                  </a:outerShdw>
                </a:effectLst>
              </a:rPr>
              <a:t>applied</a:t>
            </a:r>
            <a:endParaRPr lang="en-US" sz="2800" dirty="0">
              <a:effectLst>
                <a:outerShdw blurRad="38100" dist="38100" dir="2700000" algn="tl">
                  <a:srgbClr val="000000"/>
                </a:outerShdw>
              </a:effectLst>
            </a:endParaRPr>
          </a:p>
        </p:txBody>
      </p:sp>
      <p:sp>
        <p:nvSpPr>
          <p:cNvPr id="19509" name="Line 53"/>
          <p:cNvSpPr>
            <a:spLocks noChangeShapeType="1"/>
          </p:cNvSpPr>
          <p:nvPr/>
        </p:nvSpPr>
        <p:spPr bwMode="auto">
          <a:xfrm flipH="1">
            <a:off x="381000" y="4281487"/>
            <a:ext cx="15240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9510" name="Line 54"/>
          <p:cNvSpPr>
            <a:spLocks noChangeShapeType="1"/>
          </p:cNvSpPr>
          <p:nvPr/>
        </p:nvSpPr>
        <p:spPr bwMode="auto">
          <a:xfrm>
            <a:off x="533400" y="4281487"/>
            <a:ext cx="15240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9511" name="Text Box 55"/>
          <p:cNvSpPr txBox="1">
            <a:spLocks noChangeArrowheads="1"/>
          </p:cNvSpPr>
          <p:nvPr/>
        </p:nvSpPr>
        <p:spPr bwMode="auto">
          <a:xfrm>
            <a:off x="782637" y="4129087"/>
            <a:ext cx="665163"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dirty="0">
                <a:effectLst>
                  <a:outerShdw blurRad="38100" dist="38100" dir="2700000" algn="tl">
                    <a:srgbClr val="000000"/>
                  </a:outerShdw>
                </a:effectLst>
                <a:latin typeface="Times New Roman" pitchFamily="18" charset="0"/>
              </a:rPr>
              <a:t>I</a:t>
            </a:r>
          </a:p>
        </p:txBody>
      </p:sp>
    </p:spTree>
    <p:extLst>
      <p:ext uri="{BB962C8B-B14F-4D97-AF65-F5344CB8AC3E}">
        <p14:creationId xmlns:p14="http://schemas.microsoft.com/office/powerpoint/2010/main" val="3128125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6" name="Text Box 16"/>
          <p:cNvSpPr txBox="1">
            <a:spLocks noChangeArrowheads="1"/>
          </p:cNvSpPr>
          <p:nvPr/>
        </p:nvSpPr>
        <p:spPr bwMode="auto">
          <a:xfrm>
            <a:off x="914400" y="0"/>
            <a:ext cx="73152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u="sng"/>
              <a:t>The Biased PN Junction</a:t>
            </a:r>
          </a:p>
        </p:txBody>
      </p:sp>
      <p:sp>
        <p:nvSpPr>
          <p:cNvPr id="20498" name="Text Box 18"/>
          <p:cNvSpPr txBox="1">
            <a:spLocks noChangeArrowheads="1"/>
          </p:cNvSpPr>
          <p:nvPr/>
        </p:nvSpPr>
        <p:spPr bwMode="auto">
          <a:xfrm>
            <a:off x="0" y="1169075"/>
            <a:ext cx="2438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u="sng" dirty="0"/>
              <a:t>Forward Bias:</a:t>
            </a:r>
          </a:p>
        </p:txBody>
      </p:sp>
      <p:sp>
        <p:nvSpPr>
          <p:cNvPr id="20499" name="Text Box 19"/>
          <p:cNvSpPr txBox="1">
            <a:spLocks noChangeArrowheads="1"/>
          </p:cNvSpPr>
          <p:nvPr/>
        </p:nvSpPr>
        <p:spPr bwMode="auto">
          <a:xfrm>
            <a:off x="2057400" y="1169075"/>
            <a:ext cx="6934200" cy="2308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algn="just">
              <a:buFont typeface="Arial" pitchFamily="34" charset="0"/>
              <a:buChar char="•"/>
            </a:pPr>
            <a:r>
              <a:rPr lang="en-US" b="1" dirty="0"/>
              <a:t>In forward bias the depletion region shrinks slightly in width.  With this shrinking the energy required for charge carriers to cross the depletion region decreases exponentially. </a:t>
            </a:r>
            <a:endParaRPr lang="en-US" b="1" dirty="0" smtClean="0"/>
          </a:p>
          <a:p>
            <a:pPr marL="285750" indent="-285750" algn="just">
              <a:buFont typeface="Arial" pitchFamily="34" charset="0"/>
              <a:buChar char="•"/>
            </a:pPr>
            <a:r>
              <a:rPr lang="en-US" b="1" dirty="0" smtClean="0"/>
              <a:t>Therefore</a:t>
            </a:r>
            <a:r>
              <a:rPr lang="en-US" b="1" dirty="0"/>
              <a:t>, as the applied voltage increases, current starts to flow across the junction.  </a:t>
            </a:r>
            <a:endParaRPr lang="en-US" b="1" dirty="0" smtClean="0"/>
          </a:p>
          <a:p>
            <a:pPr marL="285750" indent="-285750" algn="just">
              <a:buFont typeface="Arial" pitchFamily="34" charset="0"/>
              <a:buChar char="•"/>
            </a:pPr>
            <a:r>
              <a:rPr lang="en-US" b="1" dirty="0" smtClean="0"/>
              <a:t>The </a:t>
            </a:r>
            <a:r>
              <a:rPr lang="en-US" b="1" dirty="0"/>
              <a:t>barrier potential of the diode is the voltage at which appreciable current starts to flow through the diode.  The barrier potential varies for different materials.</a:t>
            </a:r>
          </a:p>
        </p:txBody>
      </p:sp>
      <p:sp>
        <p:nvSpPr>
          <p:cNvPr id="20500" name="Text Box 20"/>
          <p:cNvSpPr txBox="1">
            <a:spLocks noChangeArrowheads="1"/>
          </p:cNvSpPr>
          <p:nvPr/>
        </p:nvSpPr>
        <p:spPr bwMode="auto">
          <a:xfrm>
            <a:off x="0" y="3912275"/>
            <a:ext cx="2590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u="sng" dirty="0"/>
              <a:t>Reverse Bias:</a:t>
            </a:r>
          </a:p>
        </p:txBody>
      </p:sp>
      <p:sp>
        <p:nvSpPr>
          <p:cNvPr id="20501" name="Text Box 21"/>
          <p:cNvSpPr txBox="1">
            <a:spLocks noChangeArrowheads="1"/>
          </p:cNvSpPr>
          <p:nvPr/>
        </p:nvSpPr>
        <p:spPr bwMode="auto">
          <a:xfrm>
            <a:off x="2057400" y="3912275"/>
            <a:ext cx="6934200" cy="203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algn="just">
              <a:buFont typeface="Arial" pitchFamily="34" charset="0"/>
              <a:buChar char="•"/>
            </a:pPr>
            <a:r>
              <a:rPr lang="en-US" b="1" dirty="0"/>
              <a:t>Under reverse bias the depletion region widens.  </a:t>
            </a:r>
            <a:endParaRPr lang="en-US" b="1" dirty="0" smtClean="0"/>
          </a:p>
          <a:p>
            <a:pPr marL="285750" indent="-285750" algn="just">
              <a:buFont typeface="Arial" pitchFamily="34" charset="0"/>
              <a:buChar char="•"/>
            </a:pPr>
            <a:r>
              <a:rPr lang="en-US" b="1" dirty="0" smtClean="0"/>
              <a:t>This </a:t>
            </a:r>
            <a:r>
              <a:rPr lang="en-US" b="1" dirty="0"/>
              <a:t>causes the electric field produced by the ions to cancel out the applied reverse bias voltage.   </a:t>
            </a:r>
            <a:endParaRPr lang="en-US" b="1" dirty="0" smtClean="0"/>
          </a:p>
          <a:p>
            <a:pPr marL="285750" indent="-285750" algn="just">
              <a:buFont typeface="Arial" pitchFamily="34" charset="0"/>
              <a:buChar char="•"/>
            </a:pPr>
            <a:r>
              <a:rPr lang="en-US" b="1" dirty="0" smtClean="0"/>
              <a:t>A </a:t>
            </a:r>
            <a:r>
              <a:rPr lang="en-US" b="1" dirty="0"/>
              <a:t>small leakage current, Is (saturation current) flows under reverse bias conditions.  </a:t>
            </a:r>
            <a:endParaRPr lang="en-US" b="1" dirty="0" smtClean="0"/>
          </a:p>
          <a:p>
            <a:pPr marL="285750" indent="-285750" algn="just">
              <a:buFont typeface="Arial" pitchFamily="34" charset="0"/>
              <a:buChar char="•"/>
            </a:pPr>
            <a:r>
              <a:rPr lang="en-US" b="1" dirty="0" smtClean="0"/>
              <a:t>This </a:t>
            </a:r>
            <a:r>
              <a:rPr lang="en-US" b="1" dirty="0"/>
              <a:t>saturation current is made up of electron-hole pairs being produced in the depletion region.  </a:t>
            </a:r>
            <a:endParaRPr lang="en-US" b="1" dirty="0" smtClean="0"/>
          </a:p>
        </p:txBody>
      </p:sp>
      <p:sp>
        <p:nvSpPr>
          <p:cNvPr id="20502" name="Text Box 22"/>
          <p:cNvSpPr txBox="1">
            <a:spLocks noChangeArrowheads="1"/>
          </p:cNvSpPr>
          <p:nvPr/>
        </p:nvSpPr>
        <p:spPr bwMode="auto">
          <a:xfrm>
            <a:off x="0" y="1931075"/>
            <a:ext cx="175260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b="1"/>
          </a:p>
        </p:txBody>
      </p:sp>
      <p:sp>
        <p:nvSpPr>
          <p:cNvPr id="20503" name="Text Box 23"/>
          <p:cNvSpPr txBox="1">
            <a:spLocks noChangeArrowheads="1"/>
          </p:cNvSpPr>
          <p:nvPr/>
        </p:nvSpPr>
        <p:spPr bwMode="auto">
          <a:xfrm>
            <a:off x="152400" y="1828800"/>
            <a:ext cx="22098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1" dirty="0" err="1"/>
              <a:t>V</a:t>
            </a:r>
            <a:r>
              <a:rPr lang="en-US" sz="2800" b="1" baseline="-25000" dirty="0" err="1"/>
              <a:t>applied</a:t>
            </a:r>
            <a:r>
              <a:rPr lang="en-US" sz="2800" b="1" dirty="0"/>
              <a:t> &gt; 0</a:t>
            </a:r>
          </a:p>
        </p:txBody>
      </p:sp>
      <p:sp>
        <p:nvSpPr>
          <p:cNvPr id="20504" name="Text Box 24"/>
          <p:cNvSpPr txBox="1">
            <a:spLocks noChangeArrowheads="1"/>
          </p:cNvSpPr>
          <p:nvPr/>
        </p:nvSpPr>
        <p:spPr bwMode="auto">
          <a:xfrm>
            <a:off x="0" y="4598075"/>
            <a:ext cx="22098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1" dirty="0" err="1"/>
              <a:t>V</a:t>
            </a:r>
            <a:r>
              <a:rPr lang="en-US" sz="2800" b="1" baseline="-25000" dirty="0" err="1"/>
              <a:t>applied</a:t>
            </a:r>
            <a:r>
              <a:rPr lang="en-US" sz="2800" b="1" dirty="0"/>
              <a:t> &lt; 0</a:t>
            </a:r>
          </a:p>
        </p:txBody>
      </p:sp>
    </p:spTree>
    <p:extLst>
      <p:ext uri="{BB962C8B-B14F-4D97-AF65-F5344CB8AC3E}">
        <p14:creationId xmlns:p14="http://schemas.microsoft.com/office/powerpoint/2010/main" val="1656516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305800" cy="650336"/>
          </a:xfrm>
        </p:spPr>
        <p:txBody>
          <a:bodyPr>
            <a:normAutofit fontScale="90000"/>
          </a:bodyPr>
          <a:lstStyle/>
          <a:p>
            <a:pPr algn="ctr"/>
            <a:r>
              <a:rPr lang="en-GB" dirty="0" smtClean="0"/>
              <a:t>Lecture </a:t>
            </a:r>
            <a:r>
              <a:rPr lang="en-GB" dirty="0" smtClean="0"/>
              <a:t>Outline</a:t>
            </a:r>
            <a:endParaRPr lang="en-GB" dirty="0"/>
          </a:p>
        </p:txBody>
      </p:sp>
      <p:sp>
        <p:nvSpPr>
          <p:cNvPr id="3" name="TextBox 2"/>
          <p:cNvSpPr txBox="1"/>
          <p:nvPr/>
        </p:nvSpPr>
        <p:spPr>
          <a:xfrm>
            <a:off x="467544" y="1700808"/>
            <a:ext cx="8424936" cy="369332"/>
          </a:xfrm>
          <a:prstGeom prst="rect">
            <a:avLst/>
          </a:prstGeom>
          <a:noFill/>
        </p:spPr>
        <p:txBody>
          <a:bodyPr wrap="square" rtlCol="0">
            <a:spAutoFit/>
          </a:bodyPr>
          <a:lstStyle/>
          <a:p>
            <a:pPr marL="285750" indent="-285750">
              <a:buFont typeface="Arial" pitchFamily="34" charset="0"/>
              <a:buChar char="•"/>
            </a:pPr>
            <a:endParaRPr lang="en-GB" dirty="0"/>
          </a:p>
        </p:txBody>
      </p:sp>
      <p:graphicFrame>
        <p:nvGraphicFramePr>
          <p:cNvPr id="5" name="Diagram 4"/>
          <p:cNvGraphicFramePr/>
          <p:nvPr>
            <p:extLst>
              <p:ext uri="{D42A27DB-BD31-4B8C-83A1-F6EECF244321}">
                <p14:modId xmlns:p14="http://schemas.microsoft.com/office/powerpoint/2010/main" val="1474840003"/>
              </p:ext>
            </p:extLst>
          </p:nvPr>
        </p:nvGraphicFramePr>
        <p:xfrm>
          <a:off x="35496" y="908720"/>
          <a:ext cx="9036496"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76443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8" name="Text Box 16"/>
          <p:cNvSpPr txBox="1">
            <a:spLocks noChangeArrowheads="1"/>
          </p:cNvSpPr>
          <p:nvPr/>
        </p:nvSpPr>
        <p:spPr bwMode="auto">
          <a:xfrm>
            <a:off x="914400" y="0"/>
            <a:ext cx="73152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dirty="0" smtClean="0">
                <a:solidFill>
                  <a:schemeClr val="tx1"/>
                </a:solidFill>
              </a:rPr>
              <a:t>Diode Characteristics</a:t>
            </a:r>
            <a:endParaRPr lang="en-US" sz="3200" b="1" dirty="0">
              <a:solidFill>
                <a:schemeClr val="tx1"/>
              </a:solidFill>
            </a:endParaRPr>
          </a:p>
        </p:txBody>
      </p:sp>
      <p:sp>
        <p:nvSpPr>
          <p:cNvPr id="18488" name="Text Box 56"/>
          <p:cNvSpPr txBox="1">
            <a:spLocks noChangeArrowheads="1"/>
          </p:cNvSpPr>
          <p:nvPr/>
        </p:nvSpPr>
        <p:spPr bwMode="auto">
          <a:xfrm>
            <a:off x="6096000" y="1143000"/>
            <a:ext cx="3048000" cy="40934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lgn="l">
              <a:spcBef>
                <a:spcPct val="0"/>
              </a:spcBef>
              <a:defRPr sz="2400">
                <a:solidFill>
                  <a:schemeClr val="tx1"/>
                </a:solidFill>
                <a:latin typeface="Times New Roman" pitchFamily="18" charset="0"/>
                <a:cs typeface="Times New Roman" pitchFamily="18" charset="0"/>
              </a:defRPr>
            </a:lvl1pPr>
            <a:lvl2pPr algn="l">
              <a:spcBef>
                <a:spcPct val="0"/>
              </a:spcBef>
              <a:defRPr sz="2400">
                <a:solidFill>
                  <a:schemeClr val="tx1"/>
                </a:solidFill>
                <a:latin typeface="Times New Roman" pitchFamily="18" charset="0"/>
                <a:cs typeface="Times New Roman" pitchFamily="18" charset="0"/>
              </a:defRPr>
            </a:lvl2pPr>
            <a:lvl3pPr algn="l">
              <a:spcBef>
                <a:spcPct val="0"/>
              </a:spcBef>
              <a:defRPr sz="2400">
                <a:solidFill>
                  <a:schemeClr val="tx1"/>
                </a:solidFill>
                <a:latin typeface="Times New Roman" pitchFamily="18" charset="0"/>
                <a:cs typeface="Times New Roman" pitchFamily="18" charset="0"/>
              </a:defRPr>
            </a:lvl3pPr>
            <a:lvl4pPr algn="l">
              <a:spcBef>
                <a:spcPct val="0"/>
              </a:spcBef>
              <a:defRPr sz="2400">
                <a:solidFill>
                  <a:schemeClr val="tx1"/>
                </a:solidFill>
                <a:latin typeface="Times New Roman" pitchFamily="18" charset="0"/>
                <a:cs typeface="Times New Roman" pitchFamily="18" charset="0"/>
              </a:defRPr>
            </a:lvl4pPr>
            <a:lvl5pPr algn="l">
              <a:spcBef>
                <a:spcPct val="0"/>
              </a:spcBef>
              <a:defRPr sz="2400">
                <a:solidFill>
                  <a:schemeClr val="tx1"/>
                </a:solidFill>
                <a:latin typeface="Times New Roman" pitchFamily="18" charset="0"/>
                <a:cs typeface="Times New Roman" pitchFamily="18" charset="0"/>
              </a:defRPr>
            </a:lvl5pPr>
            <a:lvl6pPr fontAlgn="base">
              <a:spcBef>
                <a:spcPct val="0"/>
              </a:spcBef>
              <a:spcAft>
                <a:spcPct val="0"/>
              </a:spcAft>
              <a:defRPr sz="2400">
                <a:solidFill>
                  <a:schemeClr val="tx1"/>
                </a:solidFill>
                <a:latin typeface="Times New Roman" pitchFamily="18" charset="0"/>
                <a:cs typeface="Times New Roman" pitchFamily="18" charset="0"/>
              </a:defRPr>
            </a:lvl6pPr>
            <a:lvl7pPr fontAlgn="base">
              <a:spcBef>
                <a:spcPct val="0"/>
              </a:spcBef>
              <a:spcAft>
                <a:spcPct val="0"/>
              </a:spcAft>
              <a:defRPr sz="2400">
                <a:solidFill>
                  <a:schemeClr val="tx1"/>
                </a:solidFill>
                <a:latin typeface="Times New Roman" pitchFamily="18" charset="0"/>
                <a:cs typeface="Times New Roman" pitchFamily="18" charset="0"/>
              </a:defRPr>
            </a:lvl7pPr>
            <a:lvl8pPr fontAlgn="base">
              <a:spcBef>
                <a:spcPct val="0"/>
              </a:spcBef>
              <a:spcAft>
                <a:spcPct val="0"/>
              </a:spcAft>
              <a:defRPr sz="2400">
                <a:solidFill>
                  <a:schemeClr val="tx1"/>
                </a:solidFill>
                <a:latin typeface="Times New Roman" pitchFamily="18" charset="0"/>
                <a:cs typeface="Times New Roman" pitchFamily="18" charset="0"/>
              </a:defRPr>
            </a:lvl8pPr>
            <a:lvl9pPr fontAlgn="base">
              <a:spcBef>
                <a:spcPct val="0"/>
              </a:spcBef>
              <a:spcAft>
                <a:spcPct val="0"/>
              </a:spcAft>
              <a:defRPr sz="2400">
                <a:solidFill>
                  <a:schemeClr val="tx1"/>
                </a:solidFill>
                <a:latin typeface="Times New Roman" pitchFamily="18" charset="0"/>
                <a:cs typeface="Times New Roman" pitchFamily="18" charset="0"/>
              </a:defRPr>
            </a:lvl9pPr>
          </a:lstStyle>
          <a:p>
            <a:pPr>
              <a:spcBef>
                <a:spcPct val="50000"/>
              </a:spcBef>
              <a:buFontTx/>
              <a:buChar char="•"/>
            </a:pPr>
            <a:r>
              <a:rPr lang="en-US" sz="2000" dirty="0">
                <a:latin typeface="Arial" charset="0"/>
              </a:rPr>
              <a:t>V</a:t>
            </a:r>
            <a:r>
              <a:rPr lang="en-US" sz="2000" baseline="-20000" dirty="0">
                <a:latin typeface="Arial" charset="0"/>
              </a:rPr>
              <a:t>D</a:t>
            </a:r>
            <a:r>
              <a:rPr lang="en-US" sz="2000" dirty="0">
                <a:latin typeface="Arial" charset="0"/>
              </a:rPr>
              <a:t> = Bias Voltage</a:t>
            </a:r>
          </a:p>
          <a:p>
            <a:pPr>
              <a:spcBef>
                <a:spcPct val="50000"/>
              </a:spcBef>
              <a:buFontTx/>
              <a:buChar char="•"/>
            </a:pPr>
            <a:r>
              <a:rPr lang="en-US" sz="2000" dirty="0">
                <a:latin typeface="Arial" charset="0"/>
              </a:rPr>
              <a:t>I</a:t>
            </a:r>
            <a:r>
              <a:rPr lang="en-US" sz="2000" baseline="-20000" dirty="0">
                <a:latin typeface="Arial" charset="0"/>
              </a:rPr>
              <a:t>D</a:t>
            </a:r>
            <a:r>
              <a:rPr lang="en-US" sz="2000" dirty="0">
                <a:latin typeface="Arial" charset="0"/>
              </a:rPr>
              <a:t> = Current through Diode.  I</a:t>
            </a:r>
            <a:r>
              <a:rPr lang="en-US" sz="2000" baseline="-20000" dirty="0">
                <a:latin typeface="Arial" charset="0"/>
              </a:rPr>
              <a:t>D</a:t>
            </a:r>
            <a:r>
              <a:rPr lang="en-US" sz="2000" dirty="0">
                <a:latin typeface="Arial" charset="0"/>
              </a:rPr>
              <a:t> is Negative for Reverse Bias and Positive for Forward Bias</a:t>
            </a:r>
          </a:p>
          <a:p>
            <a:pPr>
              <a:spcBef>
                <a:spcPct val="50000"/>
              </a:spcBef>
              <a:buFontTx/>
              <a:buChar char="•"/>
            </a:pPr>
            <a:r>
              <a:rPr lang="en-US" sz="2000" dirty="0">
                <a:latin typeface="Arial" charset="0"/>
              </a:rPr>
              <a:t>I</a:t>
            </a:r>
            <a:r>
              <a:rPr lang="en-US" sz="2000" baseline="-20000" dirty="0">
                <a:latin typeface="Arial" charset="0"/>
              </a:rPr>
              <a:t>S</a:t>
            </a:r>
            <a:r>
              <a:rPr lang="en-US" sz="2000" dirty="0">
                <a:latin typeface="Arial" charset="0"/>
              </a:rPr>
              <a:t> = Saturation Current</a:t>
            </a:r>
          </a:p>
          <a:p>
            <a:pPr>
              <a:spcBef>
                <a:spcPct val="50000"/>
              </a:spcBef>
              <a:buFontTx/>
              <a:buChar char="•"/>
            </a:pPr>
            <a:r>
              <a:rPr lang="en-US" sz="2000" dirty="0">
                <a:latin typeface="Arial" charset="0"/>
              </a:rPr>
              <a:t>V</a:t>
            </a:r>
            <a:r>
              <a:rPr lang="en-US" sz="2000" baseline="-20000" dirty="0">
                <a:latin typeface="Arial" charset="0"/>
              </a:rPr>
              <a:t>BR</a:t>
            </a:r>
            <a:r>
              <a:rPr lang="en-US" sz="2000" dirty="0">
                <a:latin typeface="Arial" charset="0"/>
              </a:rPr>
              <a:t> = Breakdown Voltage</a:t>
            </a:r>
          </a:p>
          <a:p>
            <a:pPr>
              <a:spcBef>
                <a:spcPct val="50000"/>
              </a:spcBef>
              <a:buFontTx/>
              <a:buChar char="•"/>
            </a:pPr>
            <a:r>
              <a:rPr lang="en-US" sz="2000" dirty="0">
                <a:latin typeface="Arial" charset="0"/>
              </a:rPr>
              <a:t>V</a:t>
            </a:r>
            <a:r>
              <a:rPr lang="en-US" sz="2000" baseline="-25000" dirty="0">
                <a:sym typeface="Symbol" pitchFamily="18" charset="2"/>
              </a:rPr>
              <a:t></a:t>
            </a:r>
            <a:r>
              <a:rPr lang="en-US" sz="2000" dirty="0">
                <a:sym typeface="Symbol" pitchFamily="18" charset="2"/>
              </a:rPr>
              <a:t> = Barrier Potential Voltage</a:t>
            </a:r>
            <a:endParaRPr lang="en-US" sz="2000" baseline="-25000" dirty="0">
              <a:sym typeface="Symbol" pitchFamily="18" charset="2"/>
            </a:endParaRPr>
          </a:p>
        </p:txBody>
      </p:sp>
      <p:grpSp>
        <p:nvGrpSpPr>
          <p:cNvPr id="18493" name="Group 61"/>
          <p:cNvGrpSpPr>
            <a:grpSpLocks/>
          </p:cNvGrpSpPr>
          <p:nvPr/>
        </p:nvGrpSpPr>
        <p:grpSpPr bwMode="auto">
          <a:xfrm>
            <a:off x="228600" y="990600"/>
            <a:ext cx="5715000" cy="5638800"/>
            <a:chOff x="144" y="624"/>
            <a:chExt cx="3600" cy="3552"/>
          </a:xfrm>
        </p:grpSpPr>
        <p:sp>
          <p:nvSpPr>
            <p:cNvPr id="18454" name="Text Box 22"/>
            <p:cNvSpPr txBox="1">
              <a:spLocks noChangeArrowheads="1"/>
            </p:cNvSpPr>
            <p:nvPr/>
          </p:nvSpPr>
          <p:spPr bwMode="auto">
            <a:xfrm>
              <a:off x="3324" y="2400"/>
              <a:ext cx="420" cy="288"/>
            </a:xfrm>
            <a:prstGeom prst="rect">
              <a:avLst/>
            </a:prstGeom>
            <a:noFill/>
            <a:ln w="3810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solidFill>
                    <a:schemeClr val="tx1"/>
                  </a:solidFill>
                  <a:effectLst>
                    <a:outerShdw blurRad="38100" dist="38100" dir="2700000" algn="tl">
                      <a:srgbClr val="000000"/>
                    </a:outerShdw>
                  </a:effectLst>
                </a:rPr>
                <a:t>V</a:t>
              </a:r>
              <a:r>
                <a:rPr lang="en-US" sz="2400" baseline="-25000">
                  <a:solidFill>
                    <a:schemeClr val="tx1"/>
                  </a:solidFill>
                  <a:effectLst>
                    <a:outerShdw blurRad="38100" dist="38100" dir="2700000" algn="tl">
                      <a:srgbClr val="000000"/>
                    </a:outerShdw>
                  </a:effectLst>
                </a:rPr>
                <a:t>D</a:t>
              </a:r>
            </a:p>
          </p:txBody>
        </p:sp>
        <p:sp>
          <p:nvSpPr>
            <p:cNvPr id="18455" name="Text Box 23"/>
            <p:cNvSpPr txBox="1">
              <a:spLocks noChangeArrowheads="1"/>
            </p:cNvSpPr>
            <p:nvPr/>
          </p:nvSpPr>
          <p:spPr bwMode="auto">
            <a:xfrm>
              <a:off x="1488" y="624"/>
              <a:ext cx="323" cy="288"/>
            </a:xfrm>
            <a:prstGeom prst="rect">
              <a:avLst/>
            </a:prstGeom>
            <a:noFill/>
            <a:ln w="3810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solidFill>
                    <a:schemeClr val="tx1"/>
                  </a:solidFill>
                  <a:effectLst>
                    <a:outerShdw blurRad="38100" dist="38100" dir="2700000" algn="tl">
                      <a:srgbClr val="000000"/>
                    </a:outerShdw>
                  </a:effectLst>
                </a:rPr>
                <a:t>I</a:t>
              </a:r>
              <a:r>
                <a:rPr lang="en-US" sz="2400" baseline="-25000">
                  <a:solidFill>
                    <a:schemeClr val="tx1"/>
                  </a:solidFill>
                  <a:effectLst>
                    <a:outerShdw blurRad="38100" dist="38100" dir="2700000" algn="tl">
                      <a:srgbClr val="000000"/>
                    </a:outerShdw>
                  </a:effectLst>
                </a:rPr>
                <a:t>D</a:t>
              </a:r>
            </a:p>
          </p:txBody>
        </p:sp>
        <p:sp>
          <p:nvSpPr>
            <p:cNvPr id="18456" name="Text Box 24"/>
            <p:cNvSpPr txBox="1">
              <a:spLocks noChangeArrowheads="1"/>
            </p:cNvSpPr>
            <p:nvPr/>
          </p:nvSpPr>
          <p:spPr bwMode="auto">
            <a:xfrm>
              <a:off x="1811" y="720"/>
              <a:ext cx="493" cy="212"/>
            </a:xfrm>
            <a:prstGeom prst="rect">
              <a:avLst/>
            </a:prstGeom>
            <a:noFill/>
            <a:ln w="3810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a:solidFill>
                    <a:schemeClr val="tx1"/>
                  </a:solidFill>
                  <a:effectLst>
                    <a:outerShdw blurRad="38100" dist="38100" dir="2700000" algn="tl">
                      <a:srgbClr val="000000"/>
                    </a:outerShdw>
                  </a:effectLst>
                </a:rPr>
                <a:t>(mA)</a:t>
              </a:r>
            </a:p>
          </p:txBody>
        </p:sp>
        <p:sp>
          <p:nvSpPr>
            <p:cNvPr id="18457" name="Text Box 25"/>
            <p:cNvSpPr txBox="1">
              <a:spLocks noChangeArrowheads="1"/>
            </p:cNvSpPr>
            <p:nvPr/>
          </p:nvSpPr>
          <p:spPr bwMode="auto">
            <a:xfrm>
              <a:off x="1780" y="3888"/>
              <a:ext cx="428" cy="212"/>
            </a:xfrm>
            <a:prstGeom prst="rect">
              <a:avLst/>
            </a:prstGeom>
            <a:noFill/>
            <a:ln w="3810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a:solidFill>
                    <a:schemeClr val="tx1"/>
                  </a:solidFill>
                  <a:effectLst>
                    <a:outerShdw blurRad="38100" dist="38100" dir="2700000" algn="tl">
                      <a:srgbClr val="000000"/>
                    </a:outerShdw>
                  </a:effectLst>
                </a:rPr>
                <a:t>(nA)</a:t>
              </a:r>
            </a:p>
          </p:txBody>
        </p:sp>
        <p:sp>
          <p:nvSpPr>
            <p:cNvPr id="18458" name="Line 26"/>
            <p:cNvSpPr>
              <a:spLocks noChangeShapeType="1"/>
            </p:cNvSpPr>
            <p:nvPr/>
          </p:nvSpPr>
          <p:spPr bwMode="auto">
            <a:xfrm flipV="1">
              <a:off x="1811" y="672"/>
              <a:ext cx="0" cy="168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8459" name="Line 27"/>
            <p:cNvSpPr>
              <a:spLocks noChangeShapeType="1"/>
            </p:cNvSpPr>
            <p:nvPr/>
          </p:nvSpPr>
          <p:spPr bwMode="auto">
            <a:xfrm>
              <a:off x="1811" y="3360"/>
              <a:ext cx="0" cy="81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8460" name="Line 28"/>
            <p:cNvSpPr>
              <a:spLocks noChangeShapeType="1"/>
            </p:cNvSpPr>
            <p:nvPr/>
          </p:nvSpPr>
          <p:spPr bwMode="auto">
            <a:xfrm>
              <a:off x="1811" y="2352"/>
              <a:ext cx="0" cy="86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8461" name="Freeform 29"/>
            <p:cNvSpPr>
              <a:spLocks/>
            </p:cNvSpPr>
            <p:nvPr/>
          </p:nvSpPr>
          <p:spPr bwMode="auto">
            <a:xfrm>
              <a:off x="1718" y="3168"/>
              <a:ext cx="193" cy="75"/>
            </a:xfrm>
            <a:custGeom>
              <a:avLst/>
              <a:gdLst>
                <a:gd name="T0" fmla="*/ 0 w 300"/>
                <a:gd name="T1" fmla="*/ 0 h 75"/>
                <a:gd name="T2" fmla="*/ 63 w 300"/>
                <a:gd name="T3" fmla="*/ 57 h 75"/>
                <a:gd name="T4" fmla="*/ 225 w 300"/>
                <a:gd name="T5" fmla="*/ 9 h 75"/>
                <a:gd name="T6" fmla="*/ 300 w 300"/>
                <a:gd name="T7" fmla="*/ 75 h 75"/>
              </a:gdLst>
              <a:ahLst/>
              <a:cxnLst>
                <a:cxn ang="0">
                  <a:pos x="T0" y="T1"/>
                </a:cxn>
                <a:cxn ang="0">
                  <a:pos x="T2" y="T3"/>
                </a:cxn>
                <a:cxn ang="0">
                  <a:pos x="T4" y="T5"/>
                </a:cxn>
                <a:cxn ang="0">
                  <a:pos x="T6" y="T7"/>
                </a:cxn>
              </a:cxnLst>
              <a:rect l="0" t="0" r="r" b="b"/>
              <a:pathLst>
                <a:path w="300" h="75">
                  <a:moveTo>
                    <a:pt x="0" y="0"/>
                  </a:moveTo>
                  <a:cubicBezTo>
                    <a:pt x="10" y="9"/>
                    <a:pt x="26" y="56"/>
                    <a:pt x="63" y="57"/>
                  </a:cubicBezTo>
                  <a:cubicBezTo>
                    <a:pt x="100" y="58"/>
                    <a:pt x="186" y="6"/>
                    <a:pt x="225" y="9"/>
                  </a:cubicBezTo>
                  <a:cubicBezTo>
                    <a:pt x="264" y="12"/>
                    <a:pt x="285" y="61"/>
                    <a:pt x="300" y="75"/>
                  </a:cubicBezTo>
                </a:path>
              </a:pathLst>
            </a:custGeom>
            <a:noFill/>
            <a:ln w="381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8462" name="Freeform 30"/>
            <p:cNvSpPr>
              <a:spLocks/>
            </p:cNvSpPr>
            <p:nvPr/>
          </p:nvSpPr>
          <p:spPr bwMode="auto">
            <a:xfrm>
              <a:off x="1718" y="3312"/>
              <a:ext cx="193" cy="75"/>
            </a:xfrm>
            <a:custGeom>
              <a:avLst/>
              <a:gdLst>
                <a:gd name="T0" fmla="*/ 0 w 300"/>
                <a:gd name="T1" fmla="*/ 0 h 75"/>
                <a:gd name="T2" fmla="*/ 63 w 300"/>
                <a:gd name="T3" fmla="*/ 57 h 75"/>
                <a:gd name="T4" fmla="*/ 225 w 300"/>
                <a:gd name="T5" fmla="*/ 9 h 75"/>
                <a:gd name="T6" fmla="*/ 300 w 300"/>
                <a:gd name="T7" fmla="*/ 75 h 75"/>
              </a:gdLst>
              <a:ahLst/>
              <a:cxnLst>
                <a:cxn ang="0">
                  <a:pos x="T0" y="T1"/>
                </a:cxn>
                <a:cxn ang="0">
                  <a:pos x="T2" y="T3"/>
                </a:cxn>
                <a:cxn ang="0">
                  <a:pos x="T4" y="T5"/>
                </a:cxn>
                <a:cxn ang="0">
                  <a:pos x="T6" y="T7"/>
                </a:cxn>
              </a:cxnLst>
              <a:rect l="0" t="0" r="r" b="b"/>
              <a:pathLst>
                <a:path w="300" h="75">
                  <a:moveTo>
                    <a:pt x="0" y="0"/>
                  </a:moveTo>
                  <a:cubicBezTo>
                    <a:pt x="10" y="9"/>
                    <a:pt x="26" y="56"/>
                    <a:pt x="63" y="57"/>
                  </a:cubicBezTo>
                  <a:cubicBezTo>
                    <a:pt x="100" y="58"/>
                    <a:pt x="186" y="6"/>
                    <a:pt x="225" y="9"/>
                  </a:cubicBezTo>
                  <a:cubicBezTo>
                    <a:pt x="264" y="12"/>
                    <a:pt x="285" y="61"/>
                    <a:pt x="300" y="75"/>
                  </a:cubicBezTo>
                </a:path>
              </a:pathLst>
            </a:custGeom>
            <a:noFill/>
            <a:ln w="381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8463" name="Freeform 31"/>
            <p:cNvSpPr>
              <a:spLocks/>
            </p:cNvSpPr>
            <p:nvPr/>
          </p:nvSpPr>
          <p:spPr bwMode="auto">
            <a:xfrm>
              <a:off x="298" y="3024"/>
              <a:ext cx="193" cy="75"/>
            </a:xfrm>
            <a:custGeom>
              <a:avLst/>
              <a:gdLst>
                <a:gd name="T0" fmla="*/ 0 w 300"/>
                <a:gd name="T1" fmla="*/ 0 h 75"/>
                <a:gd name="T2" fmla="*/ 63 w 300"/>
                <a:gd name="T3" fmla="*/ 57 h 75"/>
                <a:gd name="T4" fmla="*/ 225 w 300"/>
                <a:gd name="T5" fmla="*/ 9 h 75"/>
                <a:gd name="T6" fmla="*/ 300 w 300"/>
                <a:gd name="T7" fmla="*/ 75 h 75"/>
              </a:gdLst>
              <a:ahLst/>
              <a:cxnLst>
                <a:cxn ang="0">
                  <a:pos x="T0" y="T1"/>
                </a:cxn>
                <a:cxn ang="0">
                  <a:pos x="T2" y="T3"/>
                </a:cxn>
                <a:cxn ang="0">
                  <a:pos x="T4" y="T5"/>
                </a:cxn>
                <a:cxn ang="0">
                  <a:pos x="T6" y="T7"/>
                </a:cxn>
              </a:cxnLst>
              <a:rect l="0" t="0" r="r" b="b"/>
              <a:pathLst>
                <a:path w="300" h="75">
                  <a:moveTo>
                    <a:pt x="0" y="0"/>
                  </a:moveTo>
                  <a:cubicBezTo>
                    <a:pt x="10" y="9"/>
                    <a:pt x="26" y="56"/>
                    <a:pt x="63" y="57"/>
                  </a:cubicBezTo>
                  <a:cubicBezTo>
                    <a:pt x="100" y="58"/>
                    <a:pt x="186" y="6"/>
                    <a:pt x="225" y="9"/>
                  </a:cubicBezTo>
                  <a:cubicBezTo>
                    <a:pt x="264" y="12"/>
                    <a:pt x="285" y="61"/>
                    <a:pt x="300" y="75"/>
                  </a:cubicBezTo>
                </a:path>
              </a:pathLst>
            </a:custGeom>
            <a:noFill/>
            <a:ln w="381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8464" name="Freeform 32"/>
            <p:cNvSpPr>
              <a:spLocks/>
            </p:cNvSpPr>
            <p:nvPr/>
          </p:nvSpPr>
          <p:spPr bwMode="auto">
            <a:xfrm>
              <a:off x="298" y="3168"/>
              <a:ext cx="193" cy="75"/>
            </a:xfrm>
            <a:custGeom>
              <a:avLst/>
              <a:gdLst>
                <a:gd name="T0" fmla="*/ 0 w 300"/>
                <a:gd name="T1" fmla="*/ 0 h 75"/>
                <a:gd name="T2" fmla="*/ 63 w 300"/>
                <a:gd name="T3" fmla="*/ 57 h 75"/>
                <a:gd name="T4" fmla="*/ 225 w 300"/>
                <a:gd name="T5" fmla="*/ 9 h 75"/>
                <a:gd name="T6" fmla="*/ 300 w 300"/>
                <a:gd name="T7" fmla="*/ 75 h 75"/>
              </a:gdLst>
              <a:ahLst/>
              <a:cxnLst>
                <a:cxn ang="0">
                  <a:pos x="T0" y="T1"/>
                </a:cxn>
                <a:cxn ang="0">
                  <a:pos x="T2" y="T3"/>
                </a:cxn>
                <a:cxn ang="0">
                  <a:pos x="T4" y="T5"/>
                </a:cxn>
                <a:cxn ang="0">
                  <a:pos x="T6" y="T7"/>
                </a:cxn>
              </a:cxnLst>
              <a:rect l="0" t="0" r="r" b="b"/>
              <a:pathLst>
                <a:path w="300" h="75">
                  <a:moveTo>
                    <a:pt x="0" y="0"/>
                  </a:moveTo>
                  <a:cubicBezTo>
                    <a:pt x="10" y="9"/>
                    <a:pt x="26" y="56"/>
                    <a:pt x="63" y="57"/>
                  </a:cubicBezTo>
                  <a:cubicBezTo>
                    <a:pt x="100" y="58"/>
                    <a:pt x="186" y="6"/>
                    <a:pt x="225" y="9"/>
                  </a:cubicBezTo>
                  <a:cubicBezTo>
                    <a:pt x="264" y="12"/>
                    <a:pt x="285" y="61"/>
                    <a:pt x="300" y="75"/>
                  </a:cubicBezTo>
                </a:path>
              </a:pathLst>
            </a:custGeom>
            <a:noFill/>
            <a:ln w="381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8465" name="Freeform 33"/>
            <p:cNvSpPr>
              <a:spLocks/>
            </p:cNvSpPr>
            <p:nvPr/>
          </p:nvSpPr>
          <p:spPr bwMode="auto">
            <a:xfrm rot="5400000">
              <a:off x="828" y="2422"/>
              <a:ext cx="300" cy="63"/>
            </a:xfrm>
            <a:custGeom>
              <a:avLst/>
              <a:gdLst>
                <a:gd name="T0" fmla="*/ 0 w 300"/>
                <a:gd name="T1" fmla="*/ 0 h 75"/>
                <a:gd name="T2" fmla="*/ 63 w 300"/>
                <a:gd name="T3" fmla="*/ 57 h 75"/>
                <a:gd name="T4" fmla="*/ 225 w 300"/>
                <a:gd name="T5" fmla="*/ 9 h 75"/>
                <a:gd name="T6" fmla="*/ 300 w 300"/>
                <a:gd name="T7" fmla="*/ 75 h 75"/>
              </a:gdLst>
              <a:ahLst/>
              <a:cxnLst>
                <a:cxn ang="0">
                  <a:pos x="T0" y="T1"/>
                </a:cxn>
                <a:cxn ang="0">
                  <a:pos x="T2" y="T3"/>
                </a:cxn>
                <a:cxn ang="0">
                  <a:pos x="T4" y="T5"/>
                </a:cxn>
                <a:cxn ang="0">
                  <a:pos x="T6" y="T7"/>
                </a:cxn>
              </a:cxnLst>
              <a:rect l="0" t="0" r="r" b="b"/>
              <a:pathLst>
                <a:path w="300" h="75">
                  <a:moveTo>
                    <a:pt x="0" y="0"/>
                  </a:moveTo>
                  <a:cubicBezTo>
                    <a:pt x="10" y="9"/>
                    <a:pt x="26" y="56"/>
                    <a:pt x="63" y="57"/>
                  </a:cubicBezTo>
                  <a:cubicBezTo>
                    <a:pt x="100" y="58"/>
                    <a:pt x="186" y="6"/>
                    <a:pt x="225" y="9"/>
                  </a:cubicBezTo>
                  <a:cubicBezTo>
                    <a:pt x="264" y="12"/>
                    <a:pt x="285" y="61"/>
                    <a:pt x="300" y="75"/>
                  </a:cubicBezTo>
                </a:path>
              </a:pathLst>
            </a:custGeom>
            <a:noFill/>
            <a:ln w="381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8466" name="Freeform 34"/>
            <p:cNvSpPr>
              <a:spLocks/>
            </p:cNvSpPr>
            <p:nvPr/>
          </p:nvSpPr>
          <p:spPr bwMode="auto">
            <a:xfrm rot="5400000">
              <a:off x="735" y="2423"/>
              <a:ext cx="300" cy="61"/>
            </a:xfrm>
            <a:custGeom>
              <a:avLst/>
              <a:gdLst>
                <a:gd name="T0" fmla="*/ 0 w 300"/>
                <a:gd name="T1" fmla="*/ 0 h 75"/>
                <a:gd name="T2" fmla="*/ 63 w 300"/>
                <a:gd name="T3" fmla="*/ 57 h 75"/>
                <a:gd name="T4" fmla="*/ 225 w 300"/>
                <a:gd name="T5" fmla="*/ 9 h 75"/>
                <a:gd name="T6" fmla="*/ 300 w 300"/>
                <a:gd name="T7" fmla="*/ 75 h 75"/>
              </a:gdLst>
              <a:ahLst/>
              <a:cxnLst>
                <a:cxn ang="0">
                  <a:pos x="T0" y="T1"/>
                </a:cxn>
                <a:cxn ang="0">
                  <a:pos x="T2" y="T3"/>
                </a:cxn>
                <a:cxn ang="0">
                  <a:pos x="T4" y="T5"/>
                </a:cxn>
                <a:cxn ang="0">
                  <a:pos x="T6" y="T7"/>
                </a:cxn>
              </a:cxnLst>
              <a:rect l="0" t="0" r="r" b="b"/>
              <a:pathLst>
                <a:path w="300" h="75">
                  <a:moveTo>
                    <a:pt x="0" y="0"/>
                  </a:moveTo>
                  <a:cubicBezTo>
                    <a:pt x="10" y="9"/>
                    <a:pt x="26" y="56"/>
                    <a:pt x="63" y="57"/>
                  </a:cubicBezTo>
                  <a:cubicBezTo>
                    <a:pt x="100" y="58"/>
                    <a:pt x="186" y="6"/>
                    <a:pt x="225" y="9"/>
                  </a:cubicBezTo>
                  <a:cubicBezTo>
                    <a:pt x="264" y="12"/>
                    <a:pt x="285" y="61"/>
                    <a:pt x="300" y="75"/>
                  </a:cubicBezTo>
                </a:path>
              </a:pathLst>
            </a:custGeom>
            <a:noFill/>
            <a:ln w="381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8467" name="Line 35"/>
            <p:cNvSpPr>
              <a:spLocks noChangeShapeType="1"/>
            </p:cNvSpPr>
            <p:nvPr/>
          </p:nvSpPr>
          <p:spPr bwMode="auto">
            <a:xfrm>
              <a:off x="1811" y="2400"/>
              <a:ext cx="1667"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8468" name="Line 36"/>
            <p:cNvSpPr>
              <a:spLocks noChangeShapeType="1"/>
            </p:cNvSpPr>
            <p:nvPr/>
          </p:nvSpPr>
          <p:spPr bwMode="auto">
            <a:xfrm flipH="1">
              <a:off x="144" y="2400"/>
              <a:ext cx="741"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8469" name="Line 37"/>
            <p:cNvSpPr>
              <a:spLocks noChangeShapeType="1"/>
            </p:cNvSpPr>
            <p:nvPr/>
          </p:nvSpPr>
          <p:spPr bwMode="auto">
            <a:xfrm flipH="1">
              <a:off x="977" y="2400"/>
              <a:ext cx="83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8470" name="Freeform 38"/>
            <p:cNvSpPr>
              <a:spLocks/>
            </p:cNvSpPr>
            <p:nvPr/>
          </p:nvSpPr>
          <p:spPr bwMode="auto">
            <a:xfrm>
              <a:off x="1813" y="676"/>
              <a:ext cx="1240" cy="1782"/>
            </a:xfrm>
            <a:custGeom>
              <a:avLst/>
              <a:gdLst>
                <a:gd name="T0" fmla="*/ 0 w 1928"/>
                <a:gd name="T1" fmla="*/ 1716 h 1782"/>
                <a:gd name="T2" fmla="*/ 680 w 1928"/>
                <a:gd name="T3" fmla="*/ 1716 h 1782"/>
                <a:gd name="T4" fmla="*/ 1640 w 1928"/>
                <a:gd name="T5" fmla="*/ 1496 h 1782"/>
                <a:gd name="T6" fmla="*/ 1928 w 1928"/>
                <a:gd name="T7" fmla="*/ 0 h 1782"/>
              </a:gdLst>
              <a:ahLst/>
              <a:cxnLst>
                <a:cxn ang="0">
                  <a:pos x="T0" y="T1"/>
                </a:cxn>
                <a:cxn ang="0">
                  <a:pos x="T2" y="T3"/>
                </a:cxn>
                <a:cxn ang="0">
                  <a:pos x="T4" y="T5"/>
                </a:cxn>
                <a:cxn ang="0">
                  <a:pos x="T6" y="T7"/>
                </a:cxn>
              </a:cxnLst>
              <a:rect l="0" t="0" r="r" b="b"/>
              <a:pathLst>
                <a:path w="1928" h="1782">
                  <a:moveTo>
                    <a:pt x="0" y="1716"/>
                  </a:moveTo>
                  <a:lnTo>
                    <a:pt x="680" y="1716"/>
                  </a:lnTo>
                  <a:cubicBezTo>
                    <a:pt x="953" y="1679"/>
                    <a:pt x="1432" y="1782"/>
                    <a:pt x="1640" y="1496"/>
                  </a:cubicBezTo>
                  <a:cubicBezTo>
                    <a:pt x="1851" y="1217"/>
                    <a:pt x="1868" y="312"/>
                    <a:pt x="1928" y="0"/>
                  </a:cubicBezTo>
                </a:path>
              </a:pathLst>
            </a:custGeom>
            <a:noFill/>
            <a:ln w="381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8471" name="Line 39"/>
            <p:cNvSpPr>
              <a:spLocks noChangeShapeType="1"/>
            </p:cNvSpPr>
            <p:nvPr/>
          </p:nvSpPr>
          <p:spPr bwMode="auto">
            <a:xfrm flipH="1">
              <a:off x="1688" y="2400"/>
              <a:ext cx="123" cy="1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8472" name="Freeform 40"/>
            <p:cNvSpPr>
              <a:spLocks/>
            </p:cNvSpPr>
            <p:nvPr/>
          </p:nvSpPr>
          <p:spPr bwMode="auto">
            <a:xfrm>
              <a:off x="998" y="2542"/>
              <a:ext cx="690" cy="2"/>
            </a:xfrm>
            <a:custGeom>
              <a:avLst/>
              <a:gdLst>
                <a:gd name="T0" fmla="*/ 1072 w 1072"/>
                <a:gd name="T1" fmla="*/ 2 h 2"/>
                <a:gd name="T2" fmla="*/ 0 w 1072"/>
                <a:gd name="T3" fmla="*/ 0 h 2"/>
              </a:gdLst>
              <a:ahLst/>
              <a:cxnLst>
                <a:cxn ang="0">
                  <a:pos x="T0" y="T1"/>
                </a:cxn>
                <a:cxn ang="0">
                  <a:pos x="T2" y="T3"/>
                </a:cxn>
              </a:cxnLst>
              <a:rect l="0" t="0" r="r" b="b"/>
              <a:pathLst>
                <a:path w="1072" h="2">
                  <a:moveTo>
                    <a:pt x="1072" y="2"/>
                  </a:moveTo>
                  <a:lnTo>
                    <a:pt x="0" y="0"/>
                  </a:lnTo>
                </a:path>
              </a:pathLst>
            </a:custGeom>
            <a:noFill/>
            <a:ln w="381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8474" name="Freeform 42"/>
            <p:cNvSpPr>
              <a:spLocks/>
            </p:cNvSpPr>
            <p:nvPr/>
          </p:nvSpPr>
          <p:spPr bwMode="auto">
            <a:xfrm>
              <a:off x="421" y="2544"/>
              <a:ext cx="472" cy="1"/>
            </a:xfrm>
            <a:custGeom>
              <a:avLst/>
              <a:gdLst>
                <a:gd name="T0" fmla="*/ 732 w 732"/>
                <a:gd name="T1" fmla="*/ 0 h 1"/>
                <a:gd name="T2" fmla="*/ 0 w 732"/>
                <a:gd name="T3" fmla="*/ 1 h 1"/>
              </a:gdLst>
              <a:ahLst/>
              <a:cxnLst>
                <a:cxn ang="0">
                  <a:pos x="T0" y="T1"/>
                </a:cxn>
                <a:cxn ang="0">
                  <a:pos x="T2" y="T3"/>
                </a:cxn>
              </a:cxnLst>
              <a:rect l="0" t="0" r="r" b="b"/>
              <a:pathLst>
                <a:path w="732" h="1">
                  <a:moveTo>
                    <a:pt x="732" y="0"/>
                  </a:moveTo>
                  <a:lnTo>
                    <a:pt x="0" y="1"/>
                  </a:lnTo>
                </a:path>
              </a:pathLst>
            </a:custGeom>
            <a:noFill/>
            <a:ln w="381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8476" name="Freeform 44"/>
            <p:cNvSpPr>
              <a:spLocks/>
            </p:cNvSpPr>
            <p:nvPr/>
          </p:nvSpPr>
          <p:spPr bwMode="auto">
            <a:xfrm>
              <a:off x="388" y="2541"/>
              <a:ext cx="54" cy="108"/>
            </a:xfrm>
            <a:custGeom>
              <a:avLst/>
              <a:gdLst>
                <a:gd name="T0" fmla="*/ 84 w 84"/>
                <a:gd name="T1" fmla="*/ 3 h 108"/>
                <a:gd name="T2" fmla="*/ 12 w 84"/>
                <a:gd name="T3" fmla="*/ 17 h 108"/>
                <a:gd name="T4" fmla="*/ 3 w 84"/>
                <a:gd name="T5" fmla="*/ 108 h 108"/>
              </a:gdLst>
              <a:ahLst/>
              <a:cxnLst>
                <a:cxn ang="0">
                  <a:pos x="T0" y="T1"/>
                </a:cxn>
                <a:cxn ang="0">
                  <a:pos x="T2" y="T3"/>
                </a:cxn>
                <a:cxn ang="0">
                  <a:pos x="T4" y="T5"/>
                </a:cxn>
              </a:cxnLst>
              <a:rect l="0" t="0" r="r" b="b"/>
              <a:pathLst>
                <a:path w="84" h="108">
                  <a:moveTo>
                    <a:pt x="84" y="3"/>
                  </a:moveTo>
                  <a:cubicBezTo>
                    <a:pt x="72" y="5"/>
                    <a:pt x="25" y="0"/>
                    <a:pt x="12" y="17"/>
                  </a:cubicBezTo>
                  <a:cubicBezTo>
                    <a:pt x="0" y="33"/>
                    <a:pt x="5" y="89"/>
                    <a:pt x="3" y="108"/>
                  </a:cubicBezTo>
                </a:path>
              </a:pathLst>
            </a:custGeom>
            <a:noFill/>
            <a:ln w="381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8477" name="Line 45"/>
            <p:cNvSpPr>
              <a:spLocks noChangeShapeType="1"/>
            </p:cNvSpPr>
            <p:nvPr/>
          </p:nvSpPr>
          <p:spPr bwMode="auto">
            <a:xfrm>
              <a:off x="391" y="2640"/>
              <a:ext cx="0" cy="43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8478" name="Line 46"/>
            <p:cNvSpPr>
              <a:spLocks noChangeShapeType="1"/>
            </p:cNvSpPr>
            <p:nvPr/>
          </p:nvSpPr>
          <p:spPr bwMode="auto">
            <a:xfrm>
              <a:off x="391" y="3216"/>
              <a:ext cx="0" cy="81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8480" name="Line 48"/>
            <p:cNvSpPr>
              <a:spLocks noChangeShapeType="1"/>
            </p:cNvSpPr>
            <p:nvPr/>
          </p:nvSpPr>
          <p:spPr bwMode="auto">
            <a:xfrm>
              <a:off x="391" y="2304"/>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8481" name="Text Box 49"/>
            <p:cNvSpPr txBox="1">
              <a:spLocks noChangeArrowheads="1"/>
            </p:cNvSpPr>
            <p:nvPr/>
          </p:nvSpPr>
          <p:spPr bwMode="auto">
            <a:xfrm>
              <a:off x="236" y="2016"/>
              <a:ext cx="532" cy="288"/>
            </a:xfrm>
            <a:prstGeom prst="rect">
              <a:avLst/>
            </a:prstGeom>
            <a:noFill/>
            <a:ln w="3810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solidFill>
                    <a:schemeClr val="tx1"/>
                  </a:solidFill>
                  <a:effectLst>
                    <a:outerShdw blurRad="38100" dist="38100" dir="2700000" algn="tl">
                      <a:srgbClr val="000000"/>
                    </a:outerShdw>
                  </a:effectLst>
                </a:rPr>
                <a:t>V</a:t>
              </a:r>
              <a:r>
                <a:rPr lang="en-US" sz="2400" baseline="-25000">
                  <a:solidFill>
                    <a:schemeClr val="tx1"/>
                  </a:solidFill>
                  <a:effectLst>
                    <a:outerShdw blurRad="38100" dist="38100" dir="2700000" algn="tl">
                      <a:srgbClr val="000000"/>
                    </a:outerShdw>
                  </a:effectLst>
                </a:rPr>
                <a:t>BR</a:t>
              </a:r>
            </a:p>
          </p:txBody>
        </p:sp>
        <p:sp>
          <p:nvSpPr>
            <p:cNvPr id="18482" name="Line 50"/>
            <p:cNvSpPr>
              <a:spLocks noChangeShapeType="1"/>
            </p:cNvSpPr>
            <p:nvPr/>
          </p:nvSpPr>
          <p:spPr bwMode="auto">
            <a:xfrm>
              <a:off x="3076" y="2304"/>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8483" name="Text Box 51"/>
            <p:cNvSpPr txBox="1">
              <a:spLocks noChangeArrowheads="1"/>
            </p:cNvSpPr>
            <p:nvPr/>
          </p:nvSpPr>
          <p:spPr bwMode="auto">
            <a:xfrm>
              <a:off x="2830" y="2448"/>
              <a:ext cx="434" cy="519"/>
            </a:xfrm>
            <a:prstGeom prst="rect">
              <a:avLst/>
            </a:prstGeom>
            <a:noFill/>
            <a:ln w="3810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solidFill>
                    <a:schemeClr val="tx1"/>
                  </a:solidFill>
                  <a:effectLst>
                    <a:outerShdw blurRad="38100" dist="38100" dir="2700000" algn="tl">
                      <a:srgbClr val="000000"/>
                    </a:outerShdw>
                  </a:effectLst>
                </a:rPr>
                <a:t>~V</a:t>
              </a:r>
              <a:r>
                <a:rPr lang="en-US" sz="2400" baseline="-25000">
                  <a:solidFill>
                    <a:schemeClr val="tx1"/>
                  </a:solidFill>
                  <a:effectLst>
                    <a:outerShdw blurRad="38100" dist="38100" dir="2700000" algn="tl">
                      <a:srgbClr val="000000"/>
                    </a:outerShdw>
                  </a:effectLst>
                  <a:latin typeface="Times New Roman" pitchFamily="18" charset="0"/>
                  <a:sym typeface="Symbol" pitchFamily="18" charset="2"/>
                </a:rPr>
                <a:t></a:t>
              </a:r>
              <a:endParaRPr lang="en-US" sz="2400" baseline="-25000">
                <a:solidFill>
                  <a:schemeClr val="tx1"/>
                </a:solidFill>
                <a:effectLst>
                  <a:outerShdw blurRad="38100" dist="38100" dir="2700000" algn="tl">
                    <a:srgbClr val="000000"/>
                  </a:outerShdw>
                </a:effectLst>
              </a:endParaRPr>
            </a:p>
            <a:p>
              <a:endParaRPr lang="en-US" sz="2400" baseline="-25000">
                <a:solidFill>
                  <a:schemeClr val="tx1"/>
                </a:solidFill>
                <a:effectLst>
                  <a:outerShdw blurRad="38100" dist="38100" dir="2700000" algn="tl">
                    <a:srgbClr val="000000"/>
                  </a:outerShdw>
                </a:effectLst>
              </a:endParaRPr>
            </a:p>
          </p:txBody>
        </p:sp>
        <p:sp>
          <p:nvSpPr>
            <p:cNvPr id="18489" name="Line 57"/>
            <p:cNvSpPr>
              <a:spLocks noChangeShapeType="1"/>
            </p:cNvSpPr>
            <p:nvPr/>
          </p:nvSpPr>
          <p:spPr bwMode="auto">
            <a:xfrm flipV="1">
              <a:off x="1440" y="2544"/>
              <a:ext cx="0" cy="38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8490" name="Line 58"/>
            <p:cNvSpPr>
              <a:spLocks noChangeShapeType="1"/>
            </p:cNvSpPr>
            <p:nvPr/>
          </p:nvSpPr>
          <p:spPr bwMode="auto">
            <a:xfrm>
              <a:off x="1440" y="2016"/>
              <a:ext cx="0" cy="38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8491" name="Text Box 59"/>
            <p:cNvSpPr txBox="1">
              <a:spLocks noChangeArrowheads="1"/>
            </p:cNvSpPr>
            <p:nvPr/>
          </p:nvSpPr>
          <p:spPr bwMode="auto">
            <a:xfrm>
              <a:off x="1296" y="1728"/>
              <a:ext cx="323" cy="288"/>
            </a:xfrm>
            <a:prstGeom prst="rect">
              <a:avLst/>
            </a:prstGeom>
            <a:noFill/>
            <a:ln w="3810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solidFill>
                    <a:schemeClr val="tx1"/>
                  </a:solidFill>
                  <a:effectLst>
                    <a:outerShdw blurRad="38100" dist="38100" dir="2700000" algn="tl">
                      <a:srgbClr val="000000"/>
                    </a:outerShdw>
                  </a:effectLst>
                </a:rPr>
                <a:t>I</a:t>
              </a:r>
              <a:r>
                <a:rPr lang="en-US" sz="2400" baseline="-25000">
                  <a:solidFill>
                    <a:schemeClr val="tx1"/>
                  </a:solidFill>
                  <a:effectLst>
                    <a:outerShdw blurRad="38100" dist="38100" dir="2700000" algn="tl">
                      <a:srgbClr val="000000"/>
                    </a:outerShdw>
                  </a:effectLst>
                </a:rPr>
                <a:t>S</a:t>
              </a:r>
            </a:p>
          </p:txBody>
        </p:sp>
      </p:grpSp>
    </p:spTree>
    <p:extLst>
      <p:ext uri="{BB962C8B-B14F-4D97-AF65-F5344CB8AC3E}">
        <p14:creationId xmlns:p14="http://schemas.microsoft.com/office/powerpoint/2010/main" val="3156586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20" name="Text Box 16"/>
          <p:cNvSpPr txBox="1">
            <a:spLocks noChangeArrowheads="1"/>
          </p:cNvSpPr>
          <p:nvPr/>
        </p:nvSpPr>
        <p:spPr bwMode="auto">
          <a:xfrm>
            <a:off x="914400" y="0"/>
            <a:ext cx="73152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dirty="0" smtClean="0">
                <a:solidFill>
                  <a:schemeClr val="tx1"/>
                </a:solidFill>
                <a:effectLst/>
              </a:rPr>
              <a:t>Diodes Characteristics</a:t>
            </a:r>
            <a:endParaRPr lang="en-US" sz="3200" b="1" dirty="0">
              <a:solidFill>
                <a:schemeClr val="tx1"/>
              </a:solidFill>
              <a:effectLst/>
            </a:endParaRPr>
          </a:p>
        </p:txBody>
      </p:sp>
      <p:sp>
        <p:nvSpPr>
          <p:cNvPr id="21523" name="Text Box 19"/>
          <p:cNvSpPr txBox="1">
            <a:spLocks noChangeArrowheads="1"/>
          </p:cNvSpPr>
          <p:nvPr/>
        </p:nvSpPr>
        <p:spPr bwMode="auto">
          <a:xfrm>
            <a:off x="0" y="990600"/>
            <a:ext cx="9144000" cy="47089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lgn="l">
              <a:spcBef>
                <a:spcPct val="0"/>
              </a:spcBef>
              <a:defRPr sz="2400">
                <a:solidFill>
                  <a:schemeClr val="tx1"/>
                </a:solidFill>
                <a:latin typeface="Times New Roman" pitchFamily="18" charset="0"/>
                <a:cs typeface="Times New Roman" pitchFamily="18" charset="0"/>
              </a:defRPr>
            </a:lvl1pPr>
            <a:lvl2pPr algn="l">
              <a:spcBef>
                <a:spcPct val="0"/>
              </a:spcBef>
              <a:defRPr sz="2400">
                <a:solidFill>
                  <a:schemeClr val="tx1"/>
                </a:solidFill>
                <a:latin typeface="Times New Roman" pitchFamily="18" charset="0"/>
                <a:cs typeface="Times New Roman" pitchFamily="18" charset="0"/>
              </a:defRPr>
            </a:lvl2pPr>
            <a:lvl3pPr algn="l">
              <a:spcBef>
                <a:spcPct val="0"/>
              </a:spcBef>
              <a:defRPr sz="2400">
                <a:solidFill>
                  <a:schemeClr val="tx1"/>
                </a:solidFill>
                <a:latin typeface="Times New Roman" pitchFamily="18" charset="0"/>
                <a:cs typeface="Times New Roman" pitchFamily="18" charset="0"/>
              </a:defRPr>
            </a:lvl3pPr>
            <a:lvl4pPr algn="l">
              <a:spcBef>
                <a:spcPct val="0"/>
              </a:spcBef>
              <a:defRPr sz="2400">
                <a:solidFill>
                  <a:schemeClr val="tx1"/>
                </a:solidFill>
                <a:latin typeface="Times New Roman" pitchFamily="18" charset="0"/>
                <a:cs typeface="Times New Roman" pitchFamily="18" charset="0"/>
              </a:defRPr>
            </a:lvl4pPr>
            <a:lvl5pPr algn="l">
              <a:spcBef>
                <a:spcPct val="0"/>
              </a:spcBef>
              <a:defRPr sz="2400">
                <a:solidFill>
                  <a:schemeClr val="tx1"/>
                </a:solidFill>
                <a:latin typeface="Times New Roman" pitchFamily="18" charset="0"/>
                <a:cs typeface="Times New Roman" pitchFamily="18" charset="0"/>
              </a:defRPr>
            </a:lvl5pPr>
            <a:lvl6pPr fontAlgn="base">
              <a:spcBef>
                <a:spcPct val="0"/>
              </a:spcBef>
              <a:spcAft>
                <a:spcPct val="0"/>
              </a:spcAft>
              <a:defRPr sz="2400">
                <a:solidFill>
                  <a:schemeClr val="tx1"/>
                </a:solidFill>
                <a:latin typeface="Times New Roman" pitchFamily="18" charset="0"/>
                <a:cs typeface="Times New Roman" pitchFamily="18" charset="0"/>
              </a:defRPr>
            </a:lvl6pPr>
            <a:lvl7pPr fontAlgn="base">
              <a:spcBef>
                <a:spcPct val="0"/>
              </a:spcBef>
              <a:spcAft>
                <a:spcPct val="0"/>
              </a:spcAft>
              <a:defRPr sz="2400">
                <a:solidFill>
                  <a:schemeClr val="tx1"/>
                </a:solidFill>
                <a:latin typeface="Times New Roman" pitchFamily="18" charset="0"/>
                <a:cs typeface="Times New Roman" pitchFamily="18" charset="0"/>
              </a:defRPr>
            </a:lvl7pPr>
            <a:lvl8pPr fontAlgn="base">
              <a:spcBef>
                <a:spcPct val="0"/>
              </a:spcBef>
              <a:spcAft>
                <a:spcPct val="0"/>
              </a:spcAft>
              <a:defRPr sz="2400">
                <a:solidFill>
                  <a:schemeClr val="tx1"/>
                </a:solidFill>
                <a:latin typeface="Times New Roman" pitchFamily="18" charset="0"/>
                <a:cs typeface="Times New Roman" pitchFamily="18" charset="0"/>
              </a:defRPr>
            </a:lvl8pPr>
            <a:lvl9pPr fontAlgn="base">
              <a:spcBef>
                <a:spcPct val="0"/>
              </a:spcBef>
              <a:spcAft>
                <a:spcPct val="0"/>
              </a:spcAft>
              <a:defRPr sz="2400">
                <a:solidFill>
                  <a:schemeClr val="tx1"/>
                </a:solidFill>
                <a:latin typeface="Times New Roman" pitchFamily="18" charset="0"/>
                <a:cs typeface="Times New Roman" pitchFamily="18" charset="0"/>
              </a:defRPr>
            </a:lvl9pPr>
          </a:lstStyle>
          <a:p>
            <a:pPr>
              <a:spcBef>
                <a:spcPct val="50000"/>
              </a:spcBef>
              <a:buFontTx/>
              <a:buChar char="•"/>
            </a:pPr>
            <a:r>
              <a:rPr lang="en-US" sz="2000" dirty="0">
                <a:effectLst/>
                <a:latin typeface="Arial" charset="0"/>
              </a:rPr>
              <a:t>The </a:t>
            </a:r>
            <a:r>
              <a:rPr lang="en-US" sz="2000" dirty="0" err="1">
                <a:effectLst/>
                <a:latin typeface="Arial" charset="0"/>
              </a:rPr>
              <a:t>transconductance</a:t>
            </a:r>
            <a:r>
              <a:rPr lang="en-US" sz="2000" dirty="0">
                <a:effectLst/>
                <a:latin typeface="Arial" charset="0"/>
              </a:rPr>
              <a:t> curve on the previous slide is characterized by the following equation:</a:t>
            </a:r>
          </a:p>
          <a:p>
            <a:pPr algn="ctr">
              <a:spcBef>
                <a:spcPct val="50000"/>
              </a:spcBef>
            </a:pPr>
            <a:r>
              <a:rPr lang="en-US" sz="3200" dirty="0">
                <a:effectLst/>
                <a:latin typeface="Arial" charset="0"/>
              </a:rPr>
              <a:t>I</a:t>
            </a:r>
            <a:r>
              <a:rPr lang="en-US" sz="3200" baseline="-20000" dirty="0">
                <a:effectLst/>
                <a:latin typeface="Arial" charset="0"/>
              </a:rPr>
              <a:t>D</a:t>
            </a:r>
            <a:r>
              <a:rPr lang="en-US" sz="3200" dirty="0">
                <a:effectLst/>
                <a:latin typeface="Arial" charset="0"/>
              </a:rPr>
              <a:t> = I</a:t>
            </a:r>
            <a:r>
              <a:rPr lang="en-US" sz="3200" baseline="-20000" dirty="0">
                <a:effectLst/>
                <a:latin typeface="Arial" charset="0"/>
              </a:rPr>
              <a:t>S</a:t>
            </a:r>
            <a:r>
              <a:rPr lang="en-US" sz="3200" dirty="0">
                <a:effectLst/>
                <a:latin typeface="Arial" charset="0"/>
              </a:rPr>
              <a:t>(</a:t>
            </a:r>
            <a:r>
              <a:rPr lang="en-US" sz="3200" dirty="0" err="1">
                <a:effectLst/>
                <a:latin typeface="Arial" charset="0"/>
              </a:rPr>
              <a:t>e</a:t>
            </a:r>
            <a:r>
              <a:rPr lang="en-US" sz="3200" baseline="30000" dirty="0" err="1">
                <a:effectLst/>
                <a:latin typeface="Arial" charset="0"/>
              </a:rPr>
              <a:t>V</a:t>
            </a:r>
            <a:r>
              <a:rPr lang="en-US" sz="3200" baseline="12000" dirty="0" err="1">
                <a:effectLst/>
                <a:latin typeface="Arial" charset="0"/>
              </a:rPr>
              <a:t>D</a:t>
            </a:r>
            <a:r>
              <a:rPr lang="en-US" sz="3200" baseline="30000" dirty="0">
                <a:effectLst/>
                <a:latin typeface="Arial" charset="0"/>
              </a:rPr>
              <a:t>/</a:t>
            </a:r>
            <a:r>
              <a:rPr lang="en-US" sz="3200" baseline="30000" dirty="0">
                <a:effectLst/>
                <a:sym typeface="Symbol" pitchFamily="18" charset="2"/>
              </a:rPr>
              <a:t></a:t>
            </a:r>
            <a:r>
              <a:rPr lang="en-US" sz="3200" baseline="30000" dirty="0">
                <a:effectLst/>
                <a:latin typeface="Arial" charset="0"/>
              </a:rPr>
              <a:t>V</a:t>
            </a:r>
            <a:r>
              <a:rPr lang="en-US" sz="3200" baseline="12000" dirty="0">
                <a:effectLst/>
                <a:latin typeface="Arial" charset="0"/>
              </a:rPr>
              <a:t>T</a:t>
            </a:r>
            <a:r>
              <a:rPr lang="en-US" sz="3200" dirty="0">
                <a:effectLst/>
                <a:latin typeface="Arial" charset="0"/>
              </a:rPr>
              <a:t> – 1)</a:t>
            </a:r>
          </a:p>
          <a:p>
            <a:pPr>
              <a:spcBef>
                <a:spcPct val="50000"/>
              </a:spcBef>
              <a:buFontTx/>
              <a:buChar char="•"/>
            </a:pPr>
            <a:r>
              <a:rPr lang="en-US" sz="2000" dirty="0" smtClean="0">
                <a:effectLst/>
                <a:latin typeface="Arial" charset="0"/>
              </a:rPr>
              <a:t>V</a:t>
            </a:r>
            <a:r>
              <a:rPr lang="en-US" sz="2000" baseline="-20000" dirty="0" smtClean="0">
                <a:effectLst/>
                <a:latin typeface="Arial" charset="0"/>
              </a:rPr>
              <a:t>T</a:t>
            </a:r>
            <a:r>
              <a:rPr lang="en-US" sz="2000" dirty="0" smtClean="0">
                <a:effectLst/>
                <a:latin typeface="Arial" charset="0"/>
              </a:rPr>
              <a:t> </a:t>
            </a:r>
            <a:r>
              <a:rPr lang="en-US" sz="2000" dirty="0">
                <a:effectLst/>
                <a:latin typeface="Arial" charset="0"/>
              </a:rPr>
              <a:t>is the thermal equivalent voltage and is approximately 26 mV at room temperature.  The equation to find V</a:t>
            </a:r>
            <a:r>
              <a:rPr lang="en-US" sz="2000" baseline="-20000" dirty="0">
                <a:effectLst/>
                <a:latin typeface="Arial" charset="0"/>
              </a:rPr>
              <a:t>T</a:t>
            </a:r>
            <a:r>
              <a:rPr lang="en-US" sz="2000" dirty="0">
                <a:effectLst/>
                <a:latin typeface="Arial" charset="0"/>
              </a:rPr>
              <a:t> at various temperatures is:</a:t>
            </a:r>
          </a:p>
          <a:p>
            <a:pPr algn="ctr">
              <a:spcBef>
                <a:spcPct val="50000"/>
              </a:spcBef>
            </a:pPr>
            <a:r>
              <a:rPr lang="en-US" sz="2000" dirty="0">
                <a:effectLst/>
                <a:latin typeface="Arial" charset="0"/>
              </a:rPr>
              <a:t>V</a:t>
            </a:r>
            <a:r>
              <a:rPr lang="en-US" sz="2000" baseline="-20000" dirty="0">
                <a:effectLst/>
                <a:latin typeface="Arial" charset="0"/>
              </a:rPr>
              <a:t>T</a:t>
            </a:r>
            <a:r>
              <a:rPr lang="en-US" sz="2000" dirty="0">
                <a:effectLst/>
                <a:latin typeface="Arial" charset="0"/>
              </a:rPr>
              <a:t> = </a:t>
            </a:r>
            <a:r>
              <a:rPr lang="en-US" sz="2000" u="sng" dirty="0" err="1">
                <a:effectLst/>
                <a:latin typeface="Arial" charset="0"/>
              </a:rPr>
              <a:t>kT</a:t>
            </a:r>
            <a:endParaRPr lang="en-US" sz="2000" u="sng" dirty="0">
              <a:effectLst/>
              <a:latin typeface="Arial" charset="0"/>
            </a:endParaRPr>
          </a:p>
          <a:p>
            <a:pPr>
              <a:lnSpc>
                <a:spcPct val="90000"/>
              </a:lnSpc>
            </a:pPr>
            <a:r>
              <a:rPr lang="en-US" sz="2000" dirty="0">
                <a:effectLst/>
                <a:latin typeface="Arial" charset="0"/>
              </a:rPr>
              <a:t>						  q</a:t>
            </a:r>
          </a:p>
          <a:p>
            <a:pPr>
              <a:spcBef>
                <a:spcPct val="20000"/>
              </a:spcBef>
            </a:pPr>
            <a:r>
              <a:rPr lang="en-US" sz="2000" dirty="0">
                <a:effectLst/>
                <a:latin typeface="Arial" charset="0"/>
              </a:rPr>
              <a:t>   k = 1.38 x 10</a:t>
            </a:r>
            <a:r>
              <a:rPr lang="en-US" sz="2000" baseline="22000" dirty="0">
                <a:effectLst/>
                <a:latin typeface="Arial" charset="0"/>
              </a:rPr>
              <a:t>-23</a:t>
            </a:r>
            <a:r>
              <a:rPr lang="en-US" sz="2000" dirty="0">
                <a:effectLst/>
                <a:latin typeface="Arial" charset="0"/>
              </a:rPr>
              <a:t> J/K          T = temperature in Kelvin          q = 1.6 x 10</a:t>
            </a:r>
            <a:r>
              <a:rPr lang="en-US" sz="2000" baseline="20000" dirty="0">
                <a:effectLst/>
                <a:latin typeface="Arial" charset="0"/>
              </a:rPr>
              <a:t>-19</a:t>
            </a:r>
            <a:r>
              <a:rPr lang="en-US" sz="2000" dirty="0">
                <a:effectLst/>
                <a:latin typeface="Arial" charset="0"/>
              </a:rPr>
              <a:t> C</a:t>
            </a:r>
          </a:p>
          <a:p>
            <a:pPr>
              <a:spcBef>
                <a:spcPct val="50000"/>
              </a:spcBef>
              <a:buFontTx/>
              <a:buChar char="•"/>
            </a:pPr>
            <a:r>
              <a:rPr lang="en-US" sz="2000" dirty="0">
                <a:effectLst/>
                <a:latin typeface="Arial" charset="0"/>
                <a:sym typeface="Symbol" pitchFamily="18" charset="2"/>
              </a:rPr>
              <a:t> is the emission coefficient for the diode.  It is determined by the way the diode is constructed.  It somewhat varies with diode current.  For a silicon diode  is around 2 for low currents and goes down to about 1 at higher currents</a:t>
            </a:r>
          </a:p>
        </p:txBody>
      </p:sp>
    </p:spTree>
    <p:extLst>
      <p:ext uri="{BB962C8B-B14F-4D97-AF65-F5344CB8AC3E}">
        <p14:creationId xmlns:p14="http://schemas.microsoft.com/office/powerpoint/2010/main" val="1007182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4" name="Text Box 16"/>
          <p:cNvSpPr txBox="1">
            <a:spLocks noChangeArrowheads="1"/>
          </p:cNvSpPr>
          <p:nvPr/>
        </p:nvSpPr>
        <p:spPr bwMode="auto">
          <a:xfrm>
            <a:off x="914400" y="0"/>
            <a:ext cx="73152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dirty="0">
                <a:solidFill>
                  <a:schemeClr val="tx1"/>
                </a:solidFill>
                <a:effectLst/>
              </a:rPr>
              <a:t>Diode Circuit Models</a:t>
            </a:r>
          </a:p>
        </p:txBody>
      </p:sp>
      <p:sp>
        <p:nvSpPr>
          <p:cNvPr id="22546" name="Text Box 18"/>
          <p:cNvSpPr txBox="1">
            <a:spLocks noChangeArrowheads="1"/>
          </p:cNvSpPr>
          <p:nvPr/>
        </p:nvSpPr>
        <p:spPr bwMode="auto">
          <a:xfrm>
            <a:off x="0" y="685800"/>
            <a:ext cx="2590800"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u="sng" dirty="0">
                <a:solidFill>
                  <a:schemeClr val="tx1"/>
                </a:solidFill>
                <a:effectLst>
                  <a:outerShdw blurRad="38100" dist="38100" dir="2700000" algn="tl">
                    <a:srgbClr val="000000"/>
                  </a:outerShdw>
                </a:effectLst>
              </a:rPr>
              <a:t>The Ideal Diode Model</a:t>
            </a:r>
          </a:p>
        </p:txBody>
      </p:sp>
      <p:sp>
        <p:nvSpPr>
          <p:cNvPr id="22547" name="Text Box 19"/>
          <p:cNvSpPr txBox="1">
            <a:spLocks noChangeArrowheads="1"/>
          </p:cNvSpPr>
          <p:nvPr/>
        </p:nvSpPr>
        <p:spPr bwMode="auto">
          <a:xfrm>
            <a:off x="2667000" y="762000"/>
            <a:ext cx="6477000" cy="1477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b="1" dirty="0">
                <a:solidFill>
                  <a:schemeClr val="tx1"/>
                </a:solidFill>
              </a:rPr>
              <a:t>The diode is designed to allow current to flow in only one direction.  The perfect diode would be a perfect conductor in one direction (forward bias) and a perfect insulator in the other direction (reverse bias).  In many situations, using the ideal diode approximation is acceptable</a:t>
            </a:r>
            <a:r>
              <a:rPr lang="en-US" b="1" dirty="0"/>
              <a:t>.</a:t>
            </a:r>
          </a:p>
        </p:txBody>
      </p:sp>
      <p:grpSp>
        <p:nvGrpSpPr>
          <p:cNvPr id="22549" name="Group 21"/>
          <p:cNvGrpSpPr>
            <a:grpSpLocks/>
          </p:cNvGrpSpPr>
          <p:nvPr/>
        </p:nvGrpSpPr>
        <p:grpSpPr bwMode="auto">
          <a:xfrm>
            <a:off x="381000" y="1676400"/>
            <a:ext cx="1828800" cy="533400"/>
            <a:chOff x="2064" y="2304"/>
            <a:chExt cx="1632" cy="528"/>
          </a:xfrm>
        </p:grpSpPr>
        <p:sp>
          <p:nvSpPr>
            <p:cNvPr id="22550" name="Line 22"/>
            <p:cNvSpPr>
              <a:spLocks noChangeShapeType="1"/>
            </p:cNvSpPr>
            <p:nvPr/>
          </p:nvSpPr>
          <p:spPr bwMode="auto">
            <a:xfrm>
              <a:off x="2064" y="2544"/>
              <a:ext cx="52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2551" name="Line 23"/>
            <p:cNvSpPr>
              <a:spLocks noChangeShapeType="1"/>
            </p:cNvSpPr>
            <p:nvPr/>
          </p:nvSpPr>
          <p:spPr bwMode="auto">
            <a:xfrm>
              <a:off x="2592" y="2304"/>
              <a:ext cx="0" cy="52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2552" name="Line 24"/>
            <p:cNvSpPr>
              <a:spLocks noChangeShapeType="1"/>
            </p:cNvSpPr>
            <p:nvPr/>
          </p:nvSpPr>
          <p:spPr bwMode="auto">
            <a:xfrm>
              <a:off x="2592" y="2304"/>
              <a:ext cx="528" cy="2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2553" name="Line 25"/>
            <p:cNvSpPr>
              <a:spLocks noChangeShapeType="1"/>
            </p:cNvSpPr>
            <p:nvPr/>
          </p:nvSpPr>
          <p:spPr bwMode="auto">
            <a:xfrm flipV="1">
              <a:off x="2592" y="2544"/>
              <a:ext cx="528"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2554" name="Line 26"/>
            <p:cNvSpPr>
              <a:spLocks noChangeShapeType="1"/>
            </p:cNvSpPr>
            <p:nvPr/>
          </p:nvSpPr>
          <p:spPr bwMode="auto">
            <a:xfrm>
              <a:off x="3120" y="2544"/>
              <a:ext cx="57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2555" name="Line 27"/>
            <p:cNvSpPr>
              <a:spLocks noChangeShapeType="1"/>
            </p:cNvSpPr>
            <p:nvPr/>
          </p:nvSpPr>
          <p:spPr bwMode="auto">
            <a:xfrm>
              <a:off x="3120" y="2304"/>
              <a:ext cx="0" cy="52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22556" name="Text Box 28"/>
          <p:cNvSpPr txBox="1">
            <a:spLocks noChangeArrowheads="1"/>
          </p:cNvSpPr>
          <p:nvPr/>
        </p:nvSpPr>
        <p:spPr bwMode="auto">
          <a:xfrm>
            <a:off x="0" y="2895600"/>
            <a:ext cx="9144000"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b="1" dirty="0">
                <a:solidFill>
                  <a:srgbClr val="FF0000"/>
                </a:solidFill>
              </a:rPr>
              <a:t>Example:  </a:t>
            </a:r>
            <a:r>
              <a:rPr lang="en-US" b="1" dirty="0">
                <a:solidFill>
                  <a:schemeClr val="tx1"/>
                </a:solidFill>
              </a:rPr>
              <a:t>Assume the diode in the circuit below is ideal.  Determine the value of I</a:t>
            </a:r>
            <a:r>
              <a:rPr lang="en-US" b="1" baseline="-25000" dirty="0">
                <a:solidFill>
                  <a:schemeClr val="tx1"/>
                </a:solidFill>
              </a:rPr>
              <a:t>D</a:t>
            </a:r>
            <a:r>
              <a:rPr lang="en-US" b="1" dirty="0">
                <a:solidFill>
                  <a:schemeClr val="tx1"/>
                </a:solidFill>
              </a:rPr>
              <a:t> if  </a:t>
            </a:r>
            <a:r>
              <a:rPr lang="en-US" b="1" dirty="0">
                <a:solidFill>
                  <a:srgbClr val="00B050"/>
                </a:solidFill>
              </a:rPr>
              <a:t>a)</a:t>
            </a:r>
            <a:r>
              <a:rPr lang="en-US" b="1" dirty="0">
                <a:solidFill>
                  <a:schemeClr val="tx1"/>
                </a:solidFill>
              </a:rPr>
              <a:t> V</a:t>
            </a:r>
            <a:r>
              <a:rPr lang="en-US" b="1" baseline="-25000" dirty="0">
                <a:solidFill>
                  <a:schemeClr val="tx1"/>
                </a:solidFill>
              </a:rPr>
              <a:t>A</a:t>
            </a:r>
            <a:r>
              <a:rPr lang="en-US" b="1" dirty="0">
                <a:solidFill>
                  <a:schemeClr val="tx1"/>
                </a:solidFill>
              </a:rPr>
              <a:t> = 5 volts (forward bias) and </a:t>
            </a:r>
            <a:r>
              <a:rPr lang="en-US" b="1" dirty="0">
                <a:solidFill>
                  <a:srgbClr val="00B050"/>
                </a:solidFill>
              </a:rPr>
              <a:t>b)</a:t>
            </a:r>
            <a:r>
              <a:rPr lang="en-US" b="1" dirty="0">
                <a:solidFill>
                  <a:schemeClr val="tx1"/>
                </a:solidFill>
              </a:rPr>
              <a:t> V</a:t>
            </a:r>
            <a:r>
              <a:rPr lang="en-US" b="1" baseline="-25000" dirty="0">
                <a:solidFill>
                  <a:schemeClr val="tx1"/>
                </a:solidFill>
              </a:rPr>
              <a:t>A</a:t>
            </a:r>
            <a:r>
              <a:rPr lang="en-US" b="1" dirty="0">
                <a:solidFill>
                  <a:schemeClr val="tx1"/>
                </a:solidFill>
              </a:rPr>
              <a:t> = -5 volts (reverse bias)</a:t>
            </a:r>
          </a:p>
        </p:txBody>
      </p:sp>
      <p:sp>
        <p:nvSpPr>
          <p:cNvPr id="22557" name="Line 29"/>
          <p:cNvSpPr>
            <a:spLocks noChangeShapeType="1"/>
          </p:cNvSpPr>
          <p:nvPr/>
        </p:nvSpPr>
        <p:spPr bwMode="auto">
          <a:xfrm>
            <a:off x="914400" y="5715000"/>
            <a:ext cx="0" cy="914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2558" name="Line 30"/>
          <p:cNvSpPr>
            <a:spLocks noChangeShapeType="1"/>
          </p:cNvSpPr>
          <p:nvPr/>
        </p:nvSpPr>
        <p:spPr bwMode="auto">
          <a:xfrm>
            <a:off x="762000" y="5715000"/>
            <a:ext cx="30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2559" name="Line 31"/>
          <p:cNvSpPr>
            <a:spLocks noChangeShapeType="1"/>
          </p:cNvSpPr>
          <p:nvPr/>
        </p:nvSpPr>
        <p:spPr bwMode="auto">
          <a:xfrm>
            <a:off x="609600" y="5638800"/>
            <a:ext cx="609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2561" name="Line 33"/>
          <p:cNvSpPr>
            <a:spLocks noChangeShapeType="1"/>
          </p:cNvSpPr>
          <p:nvPr/>
        </p:nvSpPr>
        <p:spPr bwMode="auto">
          <a:xfrm>
            <a:off x="609600" y="5486400"/>
            <a:ext cx="609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2562" name="Line 34"/>
          <p:cNvSpPr>
            <a:spLocks noChangeShapeType="1"/>
          </p:cNvSpPr>
          <p:nvPr/>
        </p:nvSpPr>
        <p:spPr bwMode="auto">
          <a:xfrm>
            <a:off x="762000" y="5562600"/>
            <a:ext cx="30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2563" name="Line 35"/>
          <p:cNvSpPr>
            <a:spLocks noChangeShapeType="1"/>
          </p:cNvSpPr>
          <p:nvPr/>
        </p:nvSpPr>
        <p:spPr bwMode="auto">
          <a:xfrm>
            <a:off x="914400" y="4572000"/>
            <a:ext cx="0" cy="914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2564" name="Line 36"/>
          <p:cNvSpPr>
            <a:spLocks noChangeShapeType="1"/>
          </p:cNvSpPr>
          <p:nvPr/>
        </p:nvSpPr>
        <p:spPr bwMode="auto">
          <a:xfrm>
            <a:off x="914400" y="4572000"/>
            <a:ext cx="838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2565" name="Line 37"/>
          <p:cNvSpPr>
            <a:spLocks noChangeShapeType="1"/>
          </p:cNvSpPr>
          <p:nvPr/>
        </p:nvSpPr>
        <p:spPr bwMode="auto">
          <a:xfrm flipV="1">
            <a:off x="1752600" y="4419600"/>
            <a:ext cx="7620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2566" name="Line 38"/>
          <p:cNvSpPr>
            <a:spLocks noChangeShapeType="1"/>
          </p:cNvSpPr>
          <p:nvPr/>
        </p:nvSpPr>
        <p:spPr bwMode="auto">
          <a:xfrm>
            <a:off x="1828800" y="4419600"/>
            <a:ext cx="7620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2572" name="Line 44"/>
          <p:cNvSpPr>
            <a:spLocks noChangeShapeType="1"/>
          </p:cNvSpPr>
          <p:nvPr/>
        </p:nvSpPr>
        <p:spPr bwMode="auto">
          <a:xfrm flipV="1">
            <a:off x="1905000" y="4419600"/>
            <a:ext cx="7620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2575" name="Line 47"/>
          <p:cNvSpPr>
            <a:spLocks noChangeShapeType="1"/>
          </p:cNvSpPr>
          <p:nvPr/>
        </p:nvSpPr>
        <p:spPr bwMode="auto">
          <a:xfrm>
            <a:off x="1981200" y="4419600"/>
            <a:ext cx="7620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2576" name="Line 48"/>
          <p:cNvSpPr>
            <a:spLocks noChangeShapeType="1"/>
          </p:cNvSpPr>
          <p:nvPr/>
        </p:nvSpPr>
        <p:spPr bwMode="auto">
          <a:xfrm flipV="1">
            <a:off x="2057400" y="4419600"/>
            <a:ext cx="7620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2577" name="Line 49"/>
          <p:cNvSpPr>
            <a:spLocks noChangeShapeType="1"/>
          </p:cNvSpPr>
          <p:nvPr/>
        </p:nvSpPr>
        <p:spPr bwMode="auto">
          <a:xfrm>
            <a:off x="2133600" y="4419600"/>
            <a:ext cx="7620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2578" name="Line 50"/>
          <p:cNvSpPr>
            <a:spLocks noChangeShapeType="1"/>
          </p:cNvSpPr>
          <p:nvPr/>
        </p:nvSpPr>
        <p:spPr bwMode="auto">
          <a:xfrm flipV="1">
            <a:off x="2209800" y="4572000"/>
            <a:ext cx="7620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2579" name="Line 51"/>
          <p:cNvSpPr>
            <a:spLocks noChangeShapeType="1"/>
          </p:cNvSpPr>
          <p:nvPr/>
        </p:nvSpPr>
        <p:spPr bwMode="auto">
          <a:xfrm>
            <a:off x="2286000" y="4572000"/>
            <a:ext cx="838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2580" name="Line 52"/>
          <p:cNvSpPr>
            <a:spLocks noChangeShapeType="1"/>
          </p:cNvSpPr>
          <p:nvPr/>
        </p:nvSpPr>
        <p:spPr bwMode="auto">
          <a:xfrm>
            <a:off x="3124200" y="4572000"/>
            <a:ext cx="0" cy="838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2581" name="Line 53"/>
          <p:cNvSpPr>
            <a:spLocks noChangeShapeType="1"/>
          </p:cNvSpPr>
          <p:nvPr/>
        </p:nvSpPr>
        <p:spPr bwMode="auto">
          <a:xfrm>
            <a:off x="2895600" y="5410200"/>
            <a:ext cx="45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2582" name="Line 54"/>
          <p:cNvSpPr>
            <a:spLocks noChangeShapeType="1"/>
          </p:cNvSpPr>
          <p:nvPr/>
        </p:nvSpPr>
        <p:spPr bwMode="auto">
          <a:xfrm>
            <a:off x="2895600" y="5410200"/>
            <a:ext cx="22860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2583" name="Line 55"/>
          <p:cNvSpPr>
            <a:spLocks noChangeShapeType="1"/>
          </p:cNvSpPr>
          <p:nvPr/>
        </p:nvSpPr>
        <p:spPr bwMode="auto">
          <a:xfrm flipH="1">
            <a:off x="3124200" y="5410200"/>
            <a:ext cx="22860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2584" name="Line 56"/>
          <p:cNvSpPr>
            <a:spLocks noChangeShapeType="1"/>
          </p:cNvSpPr>
          <p:nvPr/>
        </p:nvSpPr>
        <p:spPr bwMode="auto">
          <a:xfrm>
            <a:off x="2895600" y="5715000"/>
            <a:ext cx="45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2585" name="Line 57"/>
          <p:cNvSpPr>
            <a:spLocks noChangeShapeType="1"/>
          </p:cNvSpPr>
          <p:nvPr/>
        </p:nvSpPr>
        <p:spPr bwMode="auto">
          <a:xfrm>
            <a:off x="3124200" y="5715000"/>
            <a:ext cx="0" cy="914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2586" name="Line 58"/>
          <p:cNvSpPr>
            <a:spLocks noChangeShapeType="1"/>
          </p:cNvSpPr>
          <p:nvPr/>
        </p:nvSpPr>
        <p:spPr bwMode="auto">
          <a:xfrm>
            <a:off x="914400" y="6629400"/>
            <a:ext cx="2209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2587" name="Text Box 59"/>
          <p:cNvSpPr txBox="1">
            <a:spLocks noChangeArrowheads="1"/>
          </p:cNvSpPr>
          <p:nvPr/>
        </p:nvSpPr>
        <p:spPr bwMode="auto">
          <a:xfrm>
            <a:off x="533400" y="5105400"/>
            <a:ext cx="457200" cy="396875"/>
          </a:xfrm>
          <a:prstGeom prst="rect">
            <a:avLst/>
          </a:prstGeom>
          <a:noFill/>
          <a:ln w="3810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olidFill>
                  <a:schemeClr val="tx1"/>
                </a:solidFill>
                <a:effectLst>
                  <a:outerShdw blurRad="38100" dist="38100" dir="2700000" algn="tl">
                    <a:srgbClr val="000000"/>
                  </a:outerShdw>
                </a:effectLst>
              </a:rPr>
              <a:t>+</a:t>
            </a:r>
          </a:p>
        </p:txBody>
      </p:sp>
      <p:sp>
        <p:nvSpPr>
          <p:cNvPr id="22588" name="Text Box 60"/>
          <p:cNvSpPr txBox="1">
            <a:spLocks noChangeArrowheads="1"/>
          </p:cNvSpPr>
          <p:nvPr/>
        </p:nvSpPr>
        <p:spPr bwMode="auto">
          <a:xfrm>
            <a:off x="533400" y="5562600"/>
            <a:ext cx="457200" cy="396875"/>
          </a:xfrm>
          <a:prstGeom prst="rect">
            <a:avLst/>
          </a:prstGeom>
          <a:noFill/>
          <a:ln w="3810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olidFill>
                  <a:schemeClr val="tx1"/>
                </a:solidFill>
                <a:effectLst>
                  <a:outerShdw blurRad="38100" dist="38100" dir="2700000" algn="tl">
                    <a:srgbClr val="000000"/>
                  </a:outerShdw>
                </a:effectLst>
              </a:rPr>
              <a:t>_</a:t>
            </a:r>
          </a:p>
        </p:txBody>
      </p:sp>
      <p:sp>
        <p:nvSpPr>
          <p:cNvPr id="22589" name="Text Box 61"/>
          <p:cNvSpPr txBox="1">
            <a:spLocks noChangeArrowheads="1"/>
          </p:cNvSpPr>
          <p:nvPr/>
        </p:nvSpPr>
        <p:spPr bwMode="auto">
          <a:xfrm>
            <a:off x="0" y="5334000"/>
            <a:ext cx="609600" cy="396875"/>
          </a:xfrm>
          <a:prstGeom prst="rect">
            <a:avLst/>
          </a:prstGeom>
          <a:noFill/>
          <a:ln w="3810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olidFill>
                  <a:schemeClr val="tx1"/>
                </a:solidFill>
                <a:effectLst>
                  <a:outerShdw blurRad="38100" dist="38100" dir="2700000" algn="tl">
                    <a:srgbClr val="000000"/>
                  </a:outerShdw>
                </a:effectLst>
              </a:rPr>
              <a:t>V</a:t>
            </a:r>
            <a:r>
              <a:rPr lang="en-US" baseline="-25000">
                <a:solidFill>
                  <a:schemeClr val="tx1"/>
                </a:solidFill>
                <a:effectLst>
                  <a:outerShdw blurRad="38100" dist="38100" dir="2700000" algn="tl">
                    <a:srgbClr val="000000"/>
                  </a:outerShdw>
                </a:effectLst>
              </a:rPr>
              <a:t>A</a:t>
            </a:r>
          </a:p>
        </p:txBody>
      </p:sp>
      <p:sp>
        <p:nvSpPr>
          <p:cNvPr id="22590" name="Line 62"/>
          <p:cNvSpPr>
            <a:spLocks noChangeShapeType="1"/>
          </p:cNvSpPr>
          <p:nvPr/>
        </p:nvSpPr>
        <p:spPr bwMode="auto">
          <a:xfrm>
            <a:off x="3124200" y="4572000"/>
            <a:ext cx="0" cy="457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2591" name="Text Box 63"/>
          <p:cNvSpPr txBox="1">
            <a:spLocks noChangeArrowheads="1"/>
          </p:cNvSpPr>
          <p:nvPr/>
        </p:nvSpPr>
        <p:spPr bwMode="auto">
          <a:xfrm>
            <a:off x="2590800" y="4724400"/>
            <a:ext cx="609600" cy="396875"/>
          </a:xfrm>
          <a:prstGeom prst="rect">
            <a:avLst/>
          </a:prstGeom>
          <a:noFill/>
          <a:ln w="3810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olidFill>
                  <a:schemeClr val="tx1"/>
                </a:solidFill>
                <a:effectLst>
                  <a:outerShdw blurRad="38100" dist="38100" dir="2700000" algn="tl">
                    <a:srgbClr val="000000"/>
                  </a:outerShdw>
                </a:effectLst>
              </a:rPr>
              <a:t>I</a:t>
            </a:r>
            <a:r>
              <a:rPr lang="en-US" baseline="-25000">
                <a:solidFill>
                  <a:schemeClr val="tx1"/>
                </a:solidFill>
                <a:effectLst>
                  <a:outerShdw blurRad="38100" dist="38100" dir="2700000" algn="tl">
                    <a:srgbClr val="000000"/>
                  </a:outerShdw>
                </a:effectLst>
              </a:rPr>
              <a:t>D</a:t>
            </a:r>
          </a:p>
        </p:txBody>
      </p:sp>
      <p:sp>
        <p:nvSpPr>
          <p:cNvPr id="22593" name="Text Box 65"/>
          <p:cNvSpPr txBox="1">
            <a:spLocks noChangeArrowheads="1"/>
          </p:cNvSpPr>
          <p:nvPr/>
        </p:nvSpPr>
        <p:spPr bwMode="auto">
          <a:xfrm>
            <a:off x="1295400" y="4038600"/>
            <a:ext cx="1371600" cy="396875"/>
          </a:xfrm>
          <a:prstGeom prst="rect">
            <a:avLst/>
          </a:prstGeom>
          <a:noFill/>
          <a:ln w="3810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olidFill>
                  <a:schemeClr val="tx1"/>
                </a:solidFill>
                <a:effectLst>
                  <a:outerShdw blurRad="38100" dist="38100" dir="2700000" algn="tl">
                    <a:srgbClr val="000000"/>
                  </a:outerShdw>
                </a:effectLst>
              </a:rPr>
              <a:t>R</a:t>
            </a:r>
            <a:r>
              <a:rPr lang="en-US" baseline="-25000">
                <a:solidFill>
                  <a:schemeClr val="tx1"/>
                </a:solidFill>
                <a:effectLst>
                  <a:outerShdw blurRad="38100" dist="38100" dir="2700000" algn="tl">
                    <a:srgbClr val="000000"/>
                  </a:outerShdw>
                </a:effectLst>
              </a:rPr>
              <a:t>S </a:t>
            </a:r>
            <a:r>
              <a:rPr lang="en-US" sz="1600">
                <a:solidFill>
                  <a:schemeClr val="tx1"/>
                </a:solidFill>
                <a:effectLst>
                  <a:outerShdw blurRad="38100" dist="38100" dir="2700000" algn="tl">
                    <a:srgbClr val="000000"/>
                  </a:outerShdw>
                </a:effectLst>
              </a:rPr>
              <a:t>= 50 </a:t>
            </a:r>
            <a:r>
              <a:rPr lang="en-US" sz="1600">
                <a:solidFill>
                  <a:schemeClr val="tx1"/>
                </a:solidFill>
                <a:effectLst>
                  <a:outerShdw blurRad="38100" dist="38100" dir="2700000" algn="tl">
                    <a:srgbClr val="000000"/>
                  </a:outerShdw>
                </a:effectLst>
                <a:latin typeface="Times New Roman" pitchFamily="18" charset="0"/>
                <a:sym typeface="Symbol" pitchFamily="18" charset="2"/>
              </a:rPr>
              <a:t></a:t>
            </a:r>
          </a:p>
        </p:txBody>
      </p:sp>
      <p:sp>
        <p:nvSpPr>
          <p:cNvPr id="22594" name="Text Box 66"/>
          <p:cNvSpPr txBox="1">
            <a:spLocks noChangeArrowheads="1"/>
          </p:cNvSpPr>
          <p:nvPr/>
        </p:nvSpPr>
        <p:spPr bwMode="auto">
          <a:xfrm>
            <a:off x="3657600" y="3962400"/>
            <a:ext cx="5486400" cy="2072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b="1" dirty="0">
                <a:solidFill>
                  <a:schemeClr val="tx1"/>
                </a:solidFill>
              </a:rPr>
              <a:t>a)  With V</a:t>
            </a:r>
            <a:r>
              <a:rPr lang="en-US" b="1" baseline="-25000" dirty="0">
                <a:solidFill>
                  <a:schemeClr val="tx1"/>
                </a:solidFill>
              </a:rPr>
              <a:t>A</a:t>
            </a:r>
            <a:r>
              <a:rPr lang="en-US" b="1" dirty="0">
                <a:solidFill>
                  <a:schemeClr val="tx1"/>
                </a:solidFill>
              </a:rPr>
              <a:t> &gt; 0 the diode is in forward bias and is acting like a perfect conductor so:</a:t>
            </a:r>
          </a:p>
          <a:p>
            <a:pPr algn="just">
              <a:spcBef>
                <a:spcPct val="30000"/>
              </a:spcBef>
            </a:pPr>
            <a:r>
              <a:rPr lang="en-US" b="1" dirty="0">
                <a:solidFill>
                  <a:schemeClr val="tx1"/>
                </a:solidFill>
              </a:rPr>
              <a:t>       I</a:t>
            </a:r>
            <a:r>
              <a:rPr lang="en-US" b="1" baseline="-25000" dirty="0">
                <a:solidFill>
                  <a:schemeClr val="tx1"/>
                </a:solidFill>
              </a:rPr>
              <a:t>D</a:t>
            </a:r>
            <a:r>
              <a:rPr lang="en-US" b="1" dirty="0">
                <a:solidFill>
                  <a:schemeClr val="tx1"/>
                </a:solidFill>
              </a:rPr>
              <a:t> = V</a:t>
            </a:r>
            <a:r>
              <a:rPr lang="en-US" b="1" baseline="-25000" dirty="0">
                <a:solidFill>
                  <a:schemeClr val="tx1"/>
                </a:solidFill>
              </a:rPr>
              <a:t>A</a:t>
            </a:r>
            <a:r>
              <a:rPr lang="en-US" b="1" dirty="0">
                <a:solidFill>
                  <a:schemeClr val="tx1"/>
                </a:solidFill>
              </a:rPr>
              <a:t>/R</a:t>
            </a:r>
            <a:r>
              <a:rPr lang="en-US" b="1" baseline="-25000" dirty="0">
                <a:solidFill>
                  <a:schemeClr val="tx1"/>
                </a:solidFill>
              </a:rPr>
              <a:t>S</a:t>
            </a:r>
            <a:r>
              <a:rPr lang="en-US" b="1" dirty="0">
                <a:solidFill>
                  <a:schemeClr val="tx1"/>
                </a:solidFill>
              </a:rPr>
              <a:t> = 5 V / 50 </a:t>
            </a:r>
            <a:r>
              <a:rPr lang="en-US" b="1" dirty="0">
                <a:solidFill>
                  <a:schemeClr val="tx1"/>
                </a:solidFill>
                <a:sym typeface="Symbol" pitchFamily="18" charset="2"/>
              </a:rPr>
              <a:t> = 100 mA</a:t>
            </a:r>
          </a:p>
          <a:p>
            <a:pPr algn="just">
              <a:spcBef>
                <a:spcPct val="85000"/>
              </a:spcBef>
            </a:pPr>
            <a:r>
              <a:rPr lang="en-US" b="1" dirty="0">
                <a:solidFill>
                  <a:schemeClr val="tx1"/>
                </a:solidFill>
                <a:sym typeface="Symbol" pitchFamily="18" charset="2"/>
              </a:rPr>
              <a:t>b)  With V</a:t>
            </a:r>
            <a:r>
              <a:rPr lang="en-US" b="1" baseline="-25000" dirty="0">
                <a:solidFill>
                  <a:schemeClr val="tx1"/>
                </a:solidFill>
                <a:sym typeface="Symbol" pitchFamily="18" charset="2"/>
              </a:rPr>
              <a:t>A</a:t>
            </a:r>
            <a:r>
              <a:rPr lang="en-US" b="1" dirty="0">
                <a:solidFill>
                  <a:schemeClr val="tx1"/>
                </a:solidFill>
                <a:sym typeface="Symbol" pitchFamily="18" charset="2"/>
              </a:rPr>
              <a:t> &lt; 0 the diode is in reverse bias and is acting like a perfect insulator, therefore no current can flow and </a:t>
            </a:r>
            <a:r>
              <a:rPr lang="en-US" b="1" dirty="0">
                <a:solidFill>
                  <a:schemeClr val="tx1"/>
                </a:solidFill>
              </a:rPr>
              <a:t>I</a:t>
            </a:r>
            <a:r>
              <a:rPr lang="en-US" b="1" baseline="-25000" dirty="0">
                <a:solidFill>
                  <a:schemeClr val="tx1"/>
                </a:solidFill>
              </a:rPr>
              <a:t>D</a:t>
            </a:r>
            <a:r>
              <a:rPr lang="en-US" b="1" dirty="0">
                <a:solidFill>
                  <a:schemeClr val="tx1"/>
                </a:solidFill>
              </a:rPr>
              <a:t> = 0.</a:t>
            </a:r>
          </a:p>
        </p:txBody>
      </p:sp>
    </p:spTree>
    <p:extLst>
      <p:ext uri="{BB962C8B-B14F-4D97-AF65-F5344CB8AC3E}">
        <p14:creationId xmlns:p14="http://schemas.microsoft.com/office/powerpoint/2010/main" val="129158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8" name="Text Box 16"/>
          <p:cNvSpPr txBox="1">
            <a:spLocks noChangeArrowheads="1"/>
          </p:cNvSpPr>
          <p:nvPr/>
        </p:nvSpPr>
        <p:spPr bwMode="auto">
          <a:xfrm>
            <a:off x="914400" y="0"/>
            <a:ext cx="73152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u="sng" dirty="0">
                <a:solidFill>
                  <a:schemeClr val="tx1"/>
                </a:solidFill>
                <a:effectLst>
                  <a:outerShdw blurRad="38100" dist="38100" dir="2700000" algn="tl">
                    <a:srgbClr val="000000"/>
                  </a:outerShdw>
                </a:effectLst>
              </a:rPr>
              <a:t>Diode Circuit Models</a:t>
            </a:r>
          </a:p>
        </p:txBody>
      </p:sp>
      <p:sp>
        <p:nvSpPr>
          <p:cNvPr id="23570" name="Text Box 18"/>
          <p:cNvSpPr txBox="1">
            <a:spLocks noChangeArrowheads="1"/>
          </p:cNvSpPr>
          <p:nvPr/>
        </p:nvSpPr>
        <p:spPr bwMode="auto">
          <a:xfrm>
            <a:off x="0" y="685800"/>
            <a:ext cx="3200400"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u="sng" dirty="0">
                <a:solidFill>
                  <a:schemeClr val="tx1"/>
                </a:solidFill>
                <a:effectLst>
                  <a:outerShdw blurRad="38100" dist="38100" dir="2700000" algn="tl">
                    <a:srgbClr val="000000"/>
                  </a:outerShdw>
                </a:effectLst>
              </a:rPr>
              <a:t>The Ideal Diode with Barrier Potential</a:t>
            </a:r>
          </a:p>
        </p:txBody>
      </p:sp>
      <p:sp>
        <p:nvSpPr>
          <p:cNvPr id="23571" name="Text Box 19"/>
          <p:cNvSpPr txBox="1">
            <a:spLocks noChangeArrowheads="1"/>
          </p:cNvSpPr>
          <p:nvPr/>
        </p:nvSpPr>
        <p:spPr bwMode="auto">
          <a:xfrm>
            <a:off x="3124200" y="905470"/>
            <a:ext cx="5943600" cy="923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b="1" dirty="0">
                <a:solidFill>
                  <a:schemeClr val="tx1"/>
                </a:solidFill>
              </a:rPr>
              <a:t>This model is more accurate than the simple ideal diode model because it includes the approximate barrier potential voltage.  </a:t>
            </a:r>
          </a:p>
        </p:txBody>
      </p:sp>
      <p:sp>
        <p:nvSpPr>
          <p:cNvPr id="23580" name="Text Box 28"/>
          <p:cNvSpPr txBox="1">
            <a:spLocks noChangeArrowheads="1"/>
          </p:cNvSpPr>
          <p:nvPr/>
        </p:nvSpPr>
        <p:spPr bwMode="auto">
          <a:xfrm>
            <a:off x="0" y="2590800"/>
            <a:ext cx="9144000" cy="923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b="1" dirty="0">
                <a:solidFill>
                  <a:srgbClr val="FF0000"/>
                </a:solidFill>
              </a:rPr>
              <a:t>Example:  </a:t>
            </a:r>
            <a:r>
              <a:rPr lang="en-US" b="1" dirty="0">
                <a:solidFill>
                  <a:schemeClr val="tx1"/>
                </a:solidFill>
              </a:rPr>
              <a:t>To be more accurate than just using the ideal diode model include the barrier potential. Assume V</a:t>
            </a:r>
            <a:r>
              <a:rPr lang="en-US" b="1" baseline="-25000" dirty="0">
                <a:solidFill>
                  <a:schemeClr val="tx1"/>
                </a:solidFill>
                <a:latin typeface="Times New Roman" pitchFamily="18" charset="0"/>
                <a:sym typeface="Symbol" pitchFamily="18" charset="2"/>
              </a:rPr>
              <a:t></a:t>
            </a:r>
            <a:r>
              <a:rPr lang="en-US" b="1" dirty="0">
                <a:solidFill>
                  <a:schemeClr val="tx1"/>
                </a:solidFill>
              </a:rPr>
              <a:t> = 0.3 volts (typical for a germanium diode)  Determine the value of I</a:t>
            </a:r>
            <a:r>
              <a:rPr lang="en-US" b="1" baseline="-25000" dirty="0">
                <a:solidFill>
                  <a:schemeClr val="tx1"/>
                </a:solidFill>
              </a:rPr>
              <a:t>D</a:t>
            </a:r>
            <a:r>
              <a:rPr lang="en-US" b="1" dirty="0">
                <a:solidFill>
                  <a:schemeClr val="tx1"/>
                </a:solidFill>
              </a:rPr>
              <a:t> if  V</a:t>
            </a:r>
            <a:r>
              <a:rPr lang="en-US" b="1" baseline="-25000" dirty="0">
                <a:solidFill>
                  <a:schemeClr val="tx1"/>
                </a:solidFill>
              </a:rPr>
              <a:t>A</a:t>
            </a:r>
            <a:r>
              <a:rPr lang="en-US" b="1" dirty="0">
                <a:solidFill>
                  <a:schemeClr val="tx1"/>
                </a:solidFill>
              </a:rPr>
              <a:t> = 5 volts (forward bias).</a:t>
            </a:r>
          </a:p>
        </p:txBody>
      </p:sp>
      <p:sp>
        <p:nvSpPr>
          <p:cNvPr id="23581" name="Line 29"/>
          <p:cNvSpPr>
            <a:spLocks noChangeShapeType="1"/>
          </p:cNvSpPr>
          <p:nvPr/>
        </p:nvSpPr>
        <p:spPr bwMode="auto">
          <a:xfrm>
            <a:off x="914400" y="5638800"/>
            <a:ext cx="0" cy="914400"/>
          </a:xfrm>
          <a:prstGeom prst="line">
            <a:avLst/>
          </a:prstGeom>
          <a:noFill/>
          <a:ln w="38100">
            <a:solidFill>
              <a:schemeClr val="tx1">
                <a:lumMod val="95000"/>
                <a:lumOff val="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3582" name="Line 30"/>
          <p:cNvSpPr>
            <a:spLocks noChangeShapeType="1"/>
          </p:cNvSpPr>
          <p:nvPr/>
        </p:nvSpPr>
        <p:spPr bwMode="auto">
          <a:xfrm>
            <a:off x="762000" y="5638800"/>
            <a:ext cx="304800" cy="0"/>
          </a:xfrm>
          <a:prstGeom prst="line">
            <a:avLst/>
          </a:prstGeom>
          <a:noFill/>
          <a:ln w="38100">
            <a:solidFill>
              <a:schemeClr val="tx1">
                <a:lumMod val="95000"/>
                <a:lumOff val="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3583" name="Line 31"/>
          <p:cNvSpPr>
            <a:spLocks noChangeShapeType="1"/>
          </p:cNvSpPr>
          <p:nvPr/>
        </p:nvSpPr>
        <p:spPr bwMode="auto">
          <a:xfrm>
            <a:off x="609600" y="5562600"/>
            <a:ext cx="609600" cy="0"/>
          </a:xfrm>
          <a:prstGeom prst="line">
            <a:avLst/>
          </a:prstGeom>
          <a:noFill/>
          <a:ln w="38100">
            <a:solidFill>
              <a:schemeClr val="tx1">
                <a:lumMod val="95000"/>
                <a:lumOff val="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3584" name="Line 32"/>
          <p:cNvSpPr>
            <a:spLocks noChangeShapeType="1"/>
          </p:cNvSpPr>
          <p:nvPr/>
        </p:nvSpPr>
        <p:spPr bwMode="auto">
          <a:xfrm>
            <a:off x="609600" y="5410200"/>
            <a:ext cx="609600" cy="0"/>
          </a:xfrm>
          <a:prstGeom prst="line">
            <a:avLst/>
          </a:prstGeom>
          <a:noFill/>
          <a:ln w="38100">
            <a:solidFill>
              <a:schemeClr val="tx1">
                <a:lumMod val="95000"/>
                <a:lumOff val="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3585" name="Line 33"/>
          <p:cNvSpPr>
            <a:spLocks noChangeShapeType="1"/>
          </p:cNvSpPr>
          <p:nvPr/>
        </p:nvSpPr>
        <p:spPr bwMode="auto">
          <a:xfrm>
            <a:off x="762000" y="5486400"/>
            <a:ext cx="304800" cy="0"/>
          </a:xfrm>
          <a:prstGeom prst="line">
            <a:avLst/>
          </a:prstGeom>
          <a:noFill/>
          <a:ln w="38100">
            <a:solidFill>
              <a:schemeClr val="tx1">
                <a:lumMod val="95000"/>
                <a:lumOff val="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3586" name="Line 34"/>
          <p:cNvSpPr>
            <a:spLocks noChangeShapeType="1"/>
          </p:cNvSpPr>
          <p:nvPr/>
        </p:nvSpPr>
        <p:spPr bwMode="auto">
          <a:xfrm>
            <a:off x="914400" y="4495800"/>
            <a:ext cx="0" cy="914400"/>
          </a:xfrm>
          <a:prstGeom prst="line">
            <a:avLst/>
          </a:prstGeom>
          <a:noFill/>
          <a:ln w="38100">
            <a:solidFill>
              <a:schemeClr val="tx1">
                <a:lumMod val="95000"/>
                <a:lumOff val="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3587" name="Line 35"/>
          <p:cNvSpPr>
            <a:spLocks noChangeShapeType="1"/>
          </p:cNvSpPr>
          <p:nvPr/>
        </p:nvSpPr>
        <p:spPr bwMode="auto">
          <a:xfrm>
            <a:off x="914400" y="4495800"/>
            <a:ext cx="838200" cy="0"/>
          </a:xfrm>
          <a:prstGeom prst="line">
            <a:avLst/>
          </a:prstGeom>
          <a:noFill/>
          <a:ln w="38100">
            <a:solidFill>
              <a:schemeClr val="tx1">
                <a:lumMod val="95000"/>
                <a:lumOff val="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3588" name="Line 36"/>
          <p:cNvSpPr>
            <a:spLocks noChangeShapeType="1"/>
          </p:cNvSpPr>
          <p:nvPr/>
        </p:nvSpPr>
        <p:spPr bwMode="auto">
          <a:xfrm flipV="1">
            <a:off x="1752600" y="4343400"/>
            <a:ext cx="76200" cy="152400"/>
          </a:xfrm>
          <a:prstGeom prst="line">
            <a:avLst/>
          </a:prstGeom>
          <a:noFill/>
          <a:ln w="38100">
            <a:solidFill>
              <a:schemeClr val="tx1">
                <a:lumMod val="95000"/>
                <a:lumOff val="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3589" name="Line 37"/>
          <p:cNvSpPr>
            <a:spLocks noChangeShapeType="1"/>
          </p:cNvSpPr>
          <p:nvPr/>
        </p:nvSpPr>
        <p:spPr bwMode="auto">
          <a:xfrm>
            <a:off x="1828800" y="4343400"/>
            <a:ext cx="76200" cy="304800"/>
          </a:xfrm>
          <a:prstGeom prst="line">
            <a:avLst/>
          </a:prstGeom>
          <a:noFill/>
          <a:ln w="38100">
            <a:solidFill>
              <a:schemeClr val="tx1">
                <a:lumMod val="95000"/>
                <a:lumOff val="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3590" name="Line 38"/>
          <p:cNvSpPr>
            <a:spLocks noChangeShapeType="1"/>
          </p:cNvSpPr>
          <p:nvPr/>
        </p:nvSpPr>
        <p:spPr bwMode="auto">
          <a:xfrm flipV="1">
            <a:off x="1905000" y="4343400"/>
            <a:ext cx="76200" cy="304800"/>
          </a:xfrm>
          <a:prstGeom prst="line">
            <a:avLst/>
          </a:prstGeom>
          <a:noFill/>
          <a:ln w="38100">
            <a:solidFill>
              <a:schemeClr val="tx1">
                <a:lumMod val="95000"/>
                <a:lumOff val="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3591" name="Line 39"/>
          <p:cNvSpPr>
            <a:spLocks noChangeShapeType="1"/>
          </p:cNvSpPr>
          <p:nvPr/>
        </p:nvSpPr>
        <p:spPr bwMode="auto">
          <a:xfrm>
            <a:off x="1981200" y="4343400"/>
            <a:ext cx="76200" cy="304800"/>
          </a:xfrm>
          <a:prstGeom prst="line">
            <a:avLst/>
          </a:prstGeom>
          <a:noFill/>
          <a:ln w="38100">
            <a:solidFill>
              <a:schemeClr val="tx1">
                <a:lumMod val="95000"/>
                <a:lumOff val="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3592" name="Line 40"/>
          <p:cNvSpPr>
            <a:spLocks noChangeShapeType="1"/>
          </p:cNvSpPr>
          <p:nvPr/>
        </p:nvSpPr>
        <p:spPr bwMode="auto">
          <a:xfrm flipV="1">
            <a:off x="2057400" y="4343400"/>
            <a:ext cx="76200" cy="304800"/>
          </a:xfrm>
          <a:prstGeom prst="line">
            <a:avLst/>
          </a:prstGeom>
          <a:noFill/>
          <a:ln w="38100">
            <a:solidFill>
              <a:schemeClr val="tx1">
                <a:lumMod val="95000"/>
                <a:lumOff val="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3593" name="Line 41"/>
          <p:cNvSpPr>
            <a:spLocks noChangeShapeType="1"/>
          </p:cNvSpPr>
          <p:nvPr/>
        </p:nvSpPr>
        <p:spPr bwMode="auto">
          <a:xfrm>
            <a:off x="2133600" y="4343400"/>
            <a:ext cx="76200" cy="304800"/>
          </a:xfrm>
          <a:prstGeom prst="line">
            <a:avLst/>
          </a:prstGeom>
          <a:noFill/>
          <a:ln w="38100">
            <a:solidFill>
              <a:schemeClr val="tx1">
                <a:lumMod val="95000"/>
                <a:lumOff val="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3594" name="Line 42"/>
          <p:cNvSpPr>
            <a:spLocks noChangeShapeType="1"/>
          </p:cNvSpPr>
          <p:nvPr/>
        </p:nvSpPr>
        <p:spPr bwMode="auto">
          <a:xfrm flipV="1">
            <a:off x="2209800" y="4495800"/>
            <a:ext cx="76200" cy="152400"/>
          </a:xfrm>
          <a:prstGeom prst="line">
            <a:avLst/>
          </a:prstGeom>
          <a:noFill/>
          <a:ln w="38100">
            <a:solidFill>
              <a:schemeClr val="tx1">
                <a:lumMod val="95000"/>
                <a:lumOff val="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3595" name="Line 43"/>
          <p:cNvSpPr>
            <a:spLocks noChangeShapeType="1"/>
          </p:cNvSpPr>
          <p:nvPr/>
        </p:nvSpPr>
        <p:spPr bwMode="auto">
          <a:xfrm>
            <a:off x="2286000" y="4495800"/>
            <a:ext cx="838200" cy="0"/>
          </a:xfrm>
          <a:prstGeom prst="line">
            <a:avLst/>
          </a:prstGeom>
          <a:noFill/>
          <a:ln w="38100">
            <a:solidFill>
              <a:schemeClr val="tx1">
                <a:lumMod val="95000"/>
                <a:lumOff val="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3596" name="Line 44"/>
          <p:cNvSpPr>
            <a:spLocks noChangeShapeType="1"/>
          </p:cNvSpPr>
          <p:nvPr/>
        </p:nvSpPr>
        <p:spPr bwMode="auto">
          <a:xfrm>
            <a:off x="3124200" y="4495800"/>
            <a:ext cx="0" cy="762000"/>
          </a:xfrm>
          <a:prstGeom prst="line">
            <a:avLst/>
          </a:prstGeom>
          <a:noFill/>
          <a:ln w="38100">
            <a:solidFill>
              <a:schemeClr val="tx1">
                <a:lumMod val="95000"/>
                <a:lumOff val="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3597" name="Line 45"/>
          <p:cNvSpPr>
            <a:spLocks noChangeShapeType="1"/>
          </p:cNvSpPr>
          <p:nvPr/>
        </p:nvSpPr>
        <p:spPr bwMode="auto">
          <a:xfrm>
            <a:off x="2895600" y="5257800"/>
            <a:ext cx="457200" cy="0"/>
          </a:xfrm>
          <a:prstGeom prst="line">
            <a:avLst/>
          </a:prstGeom>
          <a:noFill/>
          <a:ln w="38100">
            <a:solidFill>
              <a:schemeClr val="tx1">
                <a:lumMod val="95000"/>
                <a:lumOff val="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3598" name="Line 46"/>
          <p:cNvSpPr>
            <a:spLocks noChangeShapeType="1"/>
          </p:cNvSpPr>
          <p:nvPr/>
        </p:nvSpPr>
        <p:spPr bwMode="auto">
          <a:xfrm>
            <a:off x="2895600" y="5257800"/>
            <a:ext cx="228600" cy="304800"/>
          </a:xfrm>
          <a:prstGeom prst="line">
            <a:avLst/>
          </a:prstGeom>
          <a:noFill/>
          <a:ln w="38100">
            <a:solidFill>
              <a:schemeClr val="tx1">
                <a:lumMod val="95000"/>
                <a:lumOff val="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3599" name="Line 47"/>
          <p:cNvSpPr>
            <a:spLocks noChangeShapeType="1"/>
          </p:cNvSpPr>
          <p:nvPr/>
        </p:nvSpPr>
        <p:spPr bwMode="auto">
          <a:xfrm flipH="1">
            <a:off x="3124200" y="5257800"/>
            <a:ext cx="228600" cy="304800"/>
          </a:xfrm>
          <a:prstGeom prst="line">
            <a:avLst/>
          </a:prstGeom>
          <a:noFill/>
          <a:ln w="38100">
            <a:solidFill>
              <a:schemeClr val="tx1">
                <a:lumMod val="95000"/>
                <a:lumOff val="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3600" name="Line 48"/>
          <p:cNvSpPr>
            <a:spLocks noChangeShapeType="1"/>
          </p:cNvSpPr>
          <p:nvPr/>
        </p:nvSpPr>
        <p:spPr bwMode="auto">
          <a:xfrm>
            <a:off x="2895600" y="5562600"/>
            <a:ext cx="457200" cy="0"/>
          </a:xfrm>
          <a:prstGeom prst="line">
            <a:avLst/>
          </a:prstGeom>
          <a:noFill/>
          <a:ln w="38100">
            <a:solidFill>
              <a:schemeClr val="tx1">
                <a:lumMod val="95000"/>
                <a:lumOff val="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3601" name="Line 49"/>
          <p:cNvSpPr>
            <a:spLocks noChangeShapeType="1"/>
          </p:cNvSpPr>
          <p:nvPr/>
        </p:nvSpPr>
        <p:spPr bwMode="auto">
          <a:xfrm>
            <a:off x="3124200" y="6019800"/>
            <a:ext cx="0" cy="533400"/>
          </a:xfrm>
          <a:prstGeom prst="line">
            <a:avLst/>
          </a:prstGeom>
          <a:noFill/>
          <a:ln w="38100">
            <a:solidFill>
              <a:schemeClr val="tx1">
                <a:lumMod val="95000"/>
                <a:lumOff val="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3602" name="Line 50"/>
          <p:cNvSpPr>
            <a:spLocks noChangeShapeType="1"/>
          </p:cNvSpPr>
          <p:nvPr/>
        </p:nvSpPr>
        <p:spPr bwMode="auto">
          <a:xfrm>
            <a:off x="914400" y="6553200"/>
            <a:ext cx="2209800" cy="0"/>
          </a:xfrm>
          <a:prstGeom prst="line">
            <a:avLst/>
          </a:prstGeom>
          <a:noFill/>
          <a:ln w="38100">
            <a:solidFill>
              <a:schemeClr val="tx1">
                <a:lumMod val="95000"/>
                <a:lumOff val="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3603" name="Text Box 51"/>
          <p:cNvSpPr txBox="1">
            <a:spLocks noChangeArrowheads="1"/>
          </p:cNvSpPr>
          <p:nvPr/>
        </p:nvSpPr>
        <p:spPr bwMode="auto">
          <a:xfrm>
            <a:off x="533400" y="5029200"/>
            <a:ext cx="457200" cy="396875"/>
          </a:xfrm>
          <a:prstGeom prst="rect">
            <a:avLst/>
          </a:prstGeom>
          <a:noFill/>
          <a:ln w="3810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olidFill>
                  <a:schemeClr val="tx1"/>
                </a:solidFill>
                <a:effectLst>
                  <a:outerShdw blurRad="38100" dist="38100" dir="2700000" algn="tl">
                    <a:srgbClr val="000000"/>
                  </a:outerShdw>
                </a:effectLst>
              </a:rPr>
              <a:t>+</a:t>
            </a:r>
          </a:p>
        </p:txBody>
      </p:sp>
      <p:sp>
        <p:nvSpPr>
          <p:cNvPr id="23604" name="Text Box 52"/>
          <p:cNvSpPr txBox="1">
            <a:spLocks noChangeArrowheads="1"/>
          </p:cNvSpPr>
          <p:nvPr/>
        </p:nvSpPr>
        <p:spPr bwMode="auto">
          <a:xfrm>
            <a:off x="533400" y="5486400"/>
            <a:ext cx="457200" cy="396875"/>
          </a:xfrm>
          <a:prstGeom prst="rect">
            <a:avLst/>
          </a:prstGeom>
          <a:noFill/>
          <a:ln w="3810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olidFill>
                  <a:schemeClr val="tx1"/>
                </a:solidFill>
                <a:effectLst>
                  <a:outerShdw blurRad="38100" dist="38100" dir="2700000" algn="tl">
                    <a:srgbClr val="000000"/>
                  </a:outerShdw>
                </a:effectLst>
              </a:rPr>
              <a:t>_</a:t>
            </a:r>
          </a:p>
        </p:txBody>
      </p:sp>
      <p:sp>
        <p:nvSpPr>
          <p:cNvPr id="23605" name="Text Box 53"/>
          <p:cNvSpPr txBox="1">
            <a:spLocks noChangeArrowheads="1"/>
          </p:cNvSpPr>
          <p:nvPr/>
        </p:nvSpPr>
        <p:spPr bwMode="auto">
          <a:xfrm>
            <a:off x="0" y="5257800"/>
            <a:ext cx="609600" cy="396875"/>
          </a:xfrm>
          <a:prstGeom prst="rect">
            <a:avLst/>
          </a:prstGeom>
          <a:noFill/>
          <a:ln w="3810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olidFill>
                  <a:schemeClr val="tx1"/>
                </a:solidFill>
                <a:effectLst>
                  <a:outerShdw blurRad="38100" dist="38100" dir="2700000" algn="tl">
                    <a:srgbClr val="000000"/>
                  </a:outerShdw>
                </a:effectLst>
              </a:rPr>
              <a:t>V</a:t>
            </a:r>
            <a:r>
              <a:rPr lang="en-US" baseline="-25000">
                <a:solidFill>
                  <a:schemeClr val="tx1"/>
                </a:solidFill>
                <a:effectLst>
                  <a:outerShdw blurRad="38100" dist="38100" dir="2700000" algn="tl">
                    <a:srgbClr val="000000"/>
                  </a:outerShdw>
                </a:effectLst>
              </a:rPr>
              <a:t>A</a:t>
            </a:r>
          </a:p>
        </p:txBody>
      </p:sp>
      <p:sp>
        <p:nvSpPr>
          <p:cNvPr id="23606" name="Line 54"/>
          <p:cNvSpPr>
            <a:spLocks noChangeShapeType="1"/>
          </p:cNvSpPr>
          <p:nvPr/>
        </p:nvSpPr>
        <p:spPr bwMode="auto">
          <a:xfrm>
            <a:off x="3124200" y="4495800"/>
            <a:ext cx="0" cy="457200"/>
          </a:xfrm>
          <a:prstGeom prst="line">
            <a:avLst/>
          </a:prstGeom>
          <a:noFill/>
          <a:ln w="38100">
            <a:solidFill>
              <a:schemeClr val="tx1">
                <a:lumMod val="95000"/>
                <a:lumOff val="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3607" name="Text Box 55"/>
          <p:cNvSpPr txBox="1">
            <a:spLocks noChangeArrowheads="1"/>
          </p:cNvSpPr>
          <p:nvPr/>
        </p:nvSpPr>
        <p:spPr bwMode="auto">
          <a:xfrm>
            <a:off x="2590800" y="4648200"/>
            <a:ext cx="609600" cy="396875"/>
          </a:xfrm>
          <a:prstGeom prst="rect">
            <a:avLst/>
          </a:prstGeom>
          <a:noFill/>
          <a:ln w="3810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olidFill>
                  <a:schemeClr val="tx1"/>
                </a:solidFill>
                <a:effectLst>
                  <a:outerShdw blurRad="38100" dist="38100" dir="2700000" algn="tl">
                    <a:srgbClr val="000000"/>
                  </a:outerShdw>
                </a:effectLst>
              </a:rPr>
              <a:t>I</a:t>
            </a:r>
            <a:r>
              <a:rPr lang="en-US" baseline="-25000">
                <a:solidFill>
                  <a:schemeClr val="tx1"/>
                </a:solidFill>
                <a:effectLst>
                  <a:outerShdw blurRad="38100" dist="38100" dir="2700000" algn="tl">
                    <a:srgbClr val="000000"/>
                  </a:outerShdw>
                </a:effectLst>
              </a:rPr>
              <a:t>D</a:t>
            </a:r>
          </a:p>
        </p:txBody>
      </p:sp>
      <p:sp>
        <p:nvSpPr>
          <p:cNvPr id="23608" name="Text Box 56"/>
          <p:cNvSpPr txBox="1">
            <a:spLocks noChangeArrowheads="1"/>
          </p:cNvSpPr>
          <p:nvPr/>
        </p:nvSpPr>
        <p:spPr bwMode="auto">
          <a:xfrm>
            <a:off x="1295400" y="3962400"/>
            <a:ext cx="1371600" cy="369332"/>
          </a:xfrm>
          <a:prstGeom prst="rect">
            <a:avLst/>
          </a:prstGeom>
          <a:noFill/>
          <a:ln w="3810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dirty="0">
                <a:solidFill>
                  <a:schemeClr val="tx1"/>
                </a:solidFill>
              </a:rPr>
              <a:t>R</a:t>
            </a:r>
            <a:r>
              <a:rPr lang="en-US" b="1" baseline="-25000" dirty="0">
                <a:solidFill>
                  <a:schemeClr val="tx1"/>
                </a:solidFill>
              </a:rPr>
              <a:t>S </a:t>
            </a:r>
            <a:r>
              <a:rPr lang="en-US" sz="1600" b="1" dirty="0">
                <a:solidFill>
                  <a:schemeClr val="tx1"/>
                </a:solidFill>
              </a:rPr>
              <a:t>= 50 </a:t>
            </a:r>
            <a:r>
              <a:rPr lang="en-US" sz="1600" b="1" dirty="0">
                <a:solidFill>
                  <a:schemeClr val="tx1"/>
                </a:solidFill>
                <a:latin typeface="Times New Roman" pitchFamily="18" charset="0"/>
                <a:sym typeface="Symbol" pitchFamily="18" charset="2"/>
              </a:rPr>
              <a:t></a:t>
            </a:r>
          </a:p>
        </p:txBody>
      </p:sp>
      <p:sp>
        <p:nvSpPr>
          <p:cNvPr id="23609" name="Text Box 57"/>
          <p:cNvSpPr txBox="1">
            <a:spLocks noChangeArrowheads="1"/>
          </p:cNvSpPr>
          <p:nvPr/>
        </p:nvSpPr>
        <p:spPr bwMode="auto">
          <a:xfrm>
            <a:off x="3657600" y="4114800"/>
            <a:ext cx="5486400" cy="2105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0"/>
              </a:spcBef>
              <a:defRPr sz="2400">
                <a:solidFill>
                  <a:schemeClr val="tx1"/>
                </a:solidFill>
                <a:latin typeface="Times New Roman" pitchFamily="18" charset="0"/>
                <a:cs typeface="Times New Roman" pitchFamily="18" charset="0"/>
              </a:defRPr>
            </a:lvl1pPr>
            <a:lvl2pPr marL="914400" indent="-457200" algn="l">
              <a:spcBef>
                <a:spcPct val="0"/>
              </a:spcBef>
              <a:defRPr sz="2400">
                <a:solidFill>
                  <a:schemeClr val="tx1"/>
                </a:solidFill>
                <a:latin typeface="Times New Roman" pitchFamily="18" charset="0"/>
                <a:cs typeface="Times New Roman" pitchFamily="18" charset="0"/>
              </a:defRPr>
            </a:lvl2pPr>
            <a:lvl3pPr marL="1371600" indent="-457200" algn="l">
              <a:spcBef>
                <a:spcPct val="0"/>
              </a:spcBef>
              <a:defRPr sz="2400">
                <a:solidFill>
                  <a:schemeClr val="tx1"/>
                </a:solidFill>
                <a:latin typeface="Times New Roman" pitchFamily="18" charset="0"/>
                <a:cs typeface="Times New Roman" pitchFamily="18" charset="0"/>
              </a:defRPr>
            </a:lvl3pPr>
            <a:lvl4pPr marL="1828800" indent="-457200" algn="l">
              <a:spcBef>
                <a:spcPct val="0"/>
              </a:spcBef>
              <a:defRPr sz="2400">
                <a:solidFill>
                  <a:schemeClr val="tx1"/>
                </a:solidFill>
                <a:latin typeface="Times New Roman" pitchFamily="18" charset="0"/>
                <a:cs typeface="Times New Roman" pitchFamily="18" charset="0"/>
              </a:defRPr>
            </a:lvl4pPr>
            <a:lvl5pPr marL="2286000" indent="-457200" algn="l">
              <a:spcBef>
                <a:spcPct val="0"/>
              </a:spcBef>
              <a:defRPr sz="2400">
                <a:solidFill>
                  <a:schemeClr val="tx1"/>
                </a:solidFill>
                <a:latin typeface="Times New Roman" pitchFamily="18" charset="0"/>
                <a:cs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cs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cs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cs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cs typeface="Times New Roman" pitchFamily="18" charset="0"/>
              </a:defRPr>
            </a:lvl9pPr>
          </a:lstStyle>
          <a:p>
            <a:pPr>
              <a:spcBef>
                <a:spcPct val="50000"/>
              </a:spcBef>
            </a:pPr>
            <a:r>
              <a:rPr lang="en-US" sz="2000" dirty="0">
                <a:solidFill>
                  <a:srgbClr val="E5F6FF"/>
                </a:solidFill>
                <a:effectLst>
                  <a:outerShdw blurRad="38100" dist="38100" dir="2700000" algn="tl">
                    <a:srgbClr val="000000"/>
                  </a:outerShdw>
                </a:effectLst>
                <a:latin typeface="Arial" charset="0"/>
              </a:rPr>
              <a:t>	</a:t>
            </a:r>
            <a:r>
              <a:rPr lang="en-US" sz="2000" dirty="0">
                <a:latin typeface="Arial" charset="0"/>
              </a:rPr>
              <a:t>With V</a:t>
            </a:r>
            <a:r>
              <a:rPr lang="en-US" sz="2000" baseline="-20000" dirty="0">
                <a:latin typeface="Arial" charset="0"/>
              </a:rPr>
              <a:t>A </a:t>
            </a:r>
            <a:r>
              <a:rPr lang="en-US" sz="2000" dirty="0">
                <a:latin typeface="Arial" charset="0"/>
              </a:rPr>
              <a:t>&gt; 0 the diode is in forward bias and is acting like a perfect conductor so write a KVL equation to find I</a:t>
            </a:r>
            <a:r>
              <a:rPr lang="en-US" sz="2000" baseline="-20000" dirty="0">
                <a:latin typeface="Arial" charset="0"/>
              </a:rPr>
              <a:t>D</a:t>
            </a:r>
            <a:r>
              <a:rPr lang="en-US" sz="2000" dirty="0">
                <a:latin typeface="Arial" charset="0"/>
              </a:rPr>
              <a:t>:</a:t>
            </a:r>
          </a:p>
          <a:p>
            <a:pPr>
              <a:spcBef>
                <a:spcPct val="30000"/>
              </a:spcBef>
            </a:pPr>
            <a:r>
              <a:rPr lang="en-US" sz="2000" dirty="0">
                <a:latin typeface="Arial" charset="0"/>
              </a:rPr>
              <a:t>	 V</a:t>
            </a:r>
            <a:r>
              <a:rPr lang="en-US" sz="2000" baseline="-20000" dirty="0">
                <a:latin typeface="Arial" charset="0"/>
              </a:rPr>
              <a:t>A</a:t>
            </a:r>
            <a:r>
              <a:rPr lang="en-US" sz="2000" dirty="0" smtClean="0">
                <a:latin typeface="Arial" charset="0"/>
              </a:rPr>
              <a:t> </a:t>
            </a:r>
            <a:r>
              <a:rPr lang="en-US" sz="2000" dirty="0">
                <a:latin typeface="Arial" charset="0"/>
              </a:rPr>
              <a:t>= </a:t>
            </a:r>
            <a:r>
              <a:rPr lang="en-US" sz="2000" dirty="0" smtClean="0">
                <a:latin typeface="Arial" charset="0"/>
              </a:rPr>
              <a:t>I</a:t>
            </a:r>
            <a:r>
              <a:rPr lang="en-US" sz="2000" baseline="-20000" dirty="0" smtClean="0">
                <a:latin typeface="Arial" charset="0"/>
              </a:rPr>
              <a:t>D</a:t>
            </a:r>
            <a:r>
              <a:rPr lang="en-US" sz="2000" dirty="0" smtClean="0">
                <a:latin typeface="Arial" charset="0"/>
              </a:rPr>
              <a:t>R</a:t>
            </a:r>
            <a:r>
              <a:rPr lang="en-US" sz="2000" baseline="-20000" dirty="0" smtClean="0">
                <a:latin typeface="Arial" charset="0"/>
              </a:rPr>
              <a:t>S</a:t>
            </a:r>
            <a:r>
              <a:rPr lang="en-US" sz="2000" dirty="0" smtClean="0">
                <a:latin typeface="Arial" charset="0"/>
              </a:rPr>
              <a:t> + </a:t>
            </a:r>
            <a:r>
              <a:rPr lang="en-US" sz="2000" dirty="0">
                <a:latin typeface="Arial" charset="0"/>
              </a:rPr>
              <a:t>V</a:t>
            </a:r>
            <a:r>
              <a:rPr lang="en-US" sz="2000" baseline="-25000" dirty="0">
                <a:sym typeface="Symbol" pitchFamily="18" charset="2"/>
              </a:rPr>
              <a:t></a:t>
            </a:r>
            <a:r>
              <a:rPr lang="en-US" sz="2000" dirty="0">
                <a:latin typeface="Arial" charset="0"/>
              </a:rPr>
              <a:t> </a:t>
            </a:r>
          </a:p>
          <a:p>
            <a:pPr>
              <a:spcBef>
                <a:spcPct val="30000"/>
              </a:spcBef>
            </a:pPr>
            <a:r>
              <a:rPr lang="en-US" sz="2000" dirty="0">
                <a:latin typeface="Arial" charset="0"/>
              </a:rPr>
              <a:t>	I</a:t>
            </a:r>
            <a:r>
              <a:rPr lang="en-US" sz="2000" baseline="-25000" dirty="0">
                <a:latin typeface="Arial" charset="0"/>
              </a:rPr>
              <a:t>D</a:t>
            </a:r>
            <a:r>
              <a:rPr lang="en-US" sz="2000" dirty="0">
                <a:latin typeface="Arial" charset="0"/>
              </a:rPr>
              <a:t> = V</a:t>
            </a:r>
            <a:r>
              <a:rPr lang="en-US" sz="2000" baseline="-20000" dirty="0">
                <a:latin typeface="Arial" charset="0"/>
              </a:rPr>
              <a:t>A</a:t>
            </a:r>
            <a:r>
              <a:rPr lang="en-US" sz="2000" dirty="0">
                <a:latin typeface="Arial" charset="0"/>
              </a:rPr>
              <a:t> - V</a:t>
            </a:r>
            <a:r>
              <a:rPr lang="en-US" sz="2000" baseline="-20000" dirty="0">
                <a:sym typeface="Symbol" pitchFamily="18" charset="2"/>
              </a:rPr>
              <a:t></a:t>
            </a:r>
            <a:r>
              <a:rPr lang="en-US" sz="2000" baseline="-25000" dirty="0">
                <a:sym typeface="Symbol" pitchFamily="18" charset="2"/>
              </a:rPr>
              <a:t> </a:t>
            </a:r>
            <a:r>
              <a:rPr lang="en-US" sz="2000" dirty="0">
                <a:latin typeface="Arial" charset="0"/>
              </a:rPr>
              <a:t> =  4.7 V  </a:t>
            </a:r>
            <a:r>
              <a:rPr lang="en-US" sz="2000" dirty="0">
                <a:latin typeface="Arial" charset="0"/>
                <a:sym typeface="Symbol" pitchFamily="18" charset="2"/>
              </a:rPr>
              <a:t>= 94 mA   </a:t>
            </a:r>
          </a:p>
          <a:p>
            <a:r>
              <a:rPr lang="en-US" sz="2000" dirty="0">
                <a:latin typeface="Arial" charset="0"/>
                <a:sym typeface="Symbol" pitchFamily="18" charset="2"/>
              </a:rPr>
              <a:t>	           R</a:t>
            </a:r>
            <a:r>
              <a:rPr lang="en-US" sz="2000" baseline="-20000" dirty="0">
                <a:latin typeface="Arial" charset="0"/>
                <a:sym typeface="Symbol" pitchFamily="18" charset="2"/>
              </a:rPr>
              <a:t>S</a:t>
            </a:r>
            <a:r>
              <a:rPr lang="en-US" sz="2000" dirty="0">
                <a:latin typeface="Arial" charset="0"/>
                <a:sym typeface="Symbol" pitchFamily="18" charset="2"/>
              </a:rPr>
              <a:t>         </a:t>
            </a:r>
            <a:r>
              <a:rPr lang="en-US" sz="2000" dirty="0">
                <a:latin typeface="Arial" charset="0"/>
              </a:rPr>
              <a:t>50 </a:t>
            </a:r>
            <a:r>
              <a:rPr lang="en-US" sz="2000" dirty="0">
                <a:latin typeface="Arial" charset="0"/>
                <a:sym typeface="Symbol" pitchFamily="18" charset="2"/>
              </a:rPr>
              <a:t> </a:t>
            </a:r>
          </a:p>
        </p:txBody>
      </p:sp>
      <p:grpSp>
        <p:nvGrpSpPr>
          <p:cNvPr id="23614" name="Group 62"/>
          <p:cNvGrpSpPr>
            <a:grpSpLocks/>
          </p:cNvGrpSpPr>
          <p:nvPr/>
        </p:nvGrpSpPr>
        <p:grpSpPr bwMode="auto">
          <a:xfrm rot="16200000">
            <a:off x="952500" y="1485900"/>
            <a:ext cx="457200" cy="533400"/>
            <a:chOff x="528" y="1488"/>
            <a:chExt cx="288" cy="192"/>
          </a:xfrm>
        </p:grpSpPr>
        <p:sp>
          <p:nvSpPr>
            <p:cNvPr id="23610" name="Line 58"/>
            <p:cNvSpPr>
              <a:spLocks noChangeShapeType="1"/>
            </p:cNvSpPr>
            <p:nvPr/>
          </p:nvSpPr>
          <p:spPr bwMode="auto">
            <a:xfrm>
              <a:off x="528" y="1488"/>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3611" name="Line 59"/>
            <p:cNvSpPr>
              <a:spLocks noChangeShapeType="1"/>
            </p:cNvSpPr>
            <p:nvPr/>
          </p:nvSpPr>
          <p:spPr bwMode="auto">
            <a:xfrm>
              <a:off x="528" y="1488"/>
              <a:ext cx="144"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3612" name="Line 60"/>
            <p:cNvSpPr>
              <a:spLocks noChangeShapeType="1"/>
            </p:cNvSpPr>
            <p:nvPr/>
          </p:nvSpPr>
          <p:spPr bwMode="auto">
            <a:xfrm flipH="1">
              <a:off x="672" y="1488"/>
              <a:ext cx="144"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3613" name="Line 61"/>
            <p:cNvSpPr>
              <a:spLocks noChangeShapeType="1"/>
            </p:cNvSpPr>
            <p:nvPr/>
          </p:nvSpPr>
          <p:spPr bwMode="auto">
            <a:xfrm>
              <a:off x="528" y="1680"/>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sp>
        <p:nvSpPr>
          <p:cNvPr id="23615" name="Line 63"/>
          <p:cNvSpPr>
            <a:spLocks noChangeShapeType="1"/>
          </p:cNvSpPr>
          <p:nvPr/>
        </p:nvSpPr>
        <p:spPr bwMode="auto">
          <a:xfrm flipH="1">
            <a:off x="533400" y="1752600"/>
            <a:ext cx="381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3616" name="Line 64"/>
          <p:cNvSpPr>
            <a:spLocks noChangeShapeType="1"/>
          </p:cNvSpPr>
          <p:nvPr/>
        </p:nvSpPr>
        <p:spPr bwMode="auto">
          <a:xfrm flipH="1">
            <a:off x="1447800" y="1752600"/>
            <a:ext cx="381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3617" name="Line 65"/>
          <p:cNvSpPr>
            <a:spLocks noChangeShapeType="1"/>
          </p:cNvSpPr>
          <p:nvPr/>
        </p:nvSpPr>
        <p:spPr bwMode="auto">
          <a:xfrm>
            <a:off x="1828800" y="1524000"/>
            <a:ext cx="0" cy="457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3618" name="Line 66"/>
          <p:cNvSpPr>
            <a:spLocks noChangeShapeType="1"/>
          </p:cNvSpPr>
          <p:nvPr/>
        </p:nvSpPr>
        <p:spPr bwMode="auto">
          <a:xfrm>
            <a:off x="1981200" y="1600200"/>
            <a:ext cx="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3619" name="Line 67"/>
          <p:cNvSpPr>
            <a:spLocks noChangeShapeType="1"/>
          </p:cNvSpPr>
          <p:nvPr/>
        </p:nvSpPr>
        <p:spPr bwMode="auto">
          <a:xfrm flipH="1">
            <a:off x="1981200" y="1752600"/>
            <a:ext cx="609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3620" name="Text Box 68"/>
          <p:cNvSpPr txBox="1">
            <a:spLocks noChangeArrowheads="1"/>
          </p:cNvSpPr>
          <p:nvPr/>
        </p:nvSpPr>
        <p:spPr bwMode="auto">
          <a:xfrm>
            <a:off x="1600200" y="1981200"/>
            <a:ext cx="688975"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dirty="0">
                <a:solidFill>
                  <a:schemeClr val="tx1"/>
                </a:solidFill>
                <a:effectLst>
                  <a:outerShdw blurRad="38100" dist="38100" dir="2700000" algn="tl">
                    <a:srgbClr val="000000"/>
                  </a:outerShdw>
                </a:effectLst>
              </a:rPr>
              <a:t>V</a:t>
            </a:r>
            <a:r>
              <a:rPr lang="en-US" sz="1800" baseline="-25000" dirty="0">
                <a:solidFill>
                  <a:schemeClr val="tx1"/>
                </a:solidFill>
                <a:effectLst>
                  <a:outerShdw blurRad="38100" dist="38100" dir="2700000" algn="tl">
                    <a:srgbClr val="000000"/>
                  </a:outerShdw>
                </a:effectLst>
                <a:latin typeface="Times New Roman" pitchFamily="18" charset="0"/>
                <a:sym typeface="Symbol" pitchFamily="18" charset="2"/>
              </a:rPr>
              <a:t></a:t>
            </a:r>
            <a:endParaRPr lang="en-US" sz="1800" baseline="-25000" dirty="0">
              <a:solidFill>
                <a:schemeClr val="tx1"/>
              </a:solidFill>
              <a:effectLst>
                <a:outerShdw blurRad="38100" dist="38100" dir="2700000" algn="tl">
                  <a:srgbClr val="000000"/>
                </a:outerShdw>
              </a:effectLst>
            </a:endParaRPr>
          </a:p>
          <a:p>
            <a:endParaRPr lang="en-US" sz="1800" baseline="-25000" dirty="0">
              <a:solidFill>
                <a:schemeClr val="tx1"/>
              </a:solidFill>
              <a:effectLst>
                <a:outerShdw blurRad="38100" dist="38100" dir="2700000" algn="tl">
                  <a:srgbClr val="000000"/>
                </a:outerShdw>
              </a:effectLst>
            </a:endParaRPr>
          </a:p>
        </p:txBody>
      </p:sp>
      <p:sp>
        <p:nvSpPr>
          <p:cNvPr id="23621" name="Text Box 69"/>
          <p:cNvSpPr txBox="1">
            <a:spLocks noChangeArrowheads="1"/>
          </p:cNvSpPr>
          <p:nvPr/>
        </p:nvSpPr>
        <p:spPr bwMode="auto">
          <a:xfrm>
            <a:off x="1447800" y="1752600"/>
            <a:ext cx="457200" cy="366713"/>
          </a:xfrm>
          <a:prstGeom prst="rect">
            <a:avLst/>
          </a:prstGeom>
          <a:noFill/>
          <a:ln w="3810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solidFill>
                  <a:schemeClr val="tx1"/>
                </a:solidFill>
                <a:effectLst>
                  <a:outerShdw blurRad="38100" dist="38100" dir="2700000" algn="tl">
                    <a:srgbClr val="000000"/>
                  </a:outerShdw>
                </a:effectLst>
              </a:rPr>
              <a:t>+</a:t>
            </a:r>
          </a:p>
        </p:txBody>
      </p:sp>
      <p:sp>
        <p:nvSpPr>
          <p:cNvPr id="23622" name="Line 70"/>
          <p:cNvSpPr>
            <a:spLocks noChangeShapeType="1"/>
          </p:cNvSpPr>
          <p:nvPr/>
        </p:nvSpPr>
        <p:spPr bwMode="auto">
          <a:xfrm>
            <a:off x="2971800" y="6019800"/>
            <a:ext cx="304800" cy="0"/>
          </a:xfrm>
          <a:prstGeom prst="line">
            <a:avLst/>
          </a:prstGeom>
          <a:noFill/>
          <a:ln w="38100">
            <a:solidFill>
              <a:schemeClr val="tx1">
                <a:lumMod val="95000"/>
                <a:lumOff val="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3624" name="Line 72"/>
          <p:cNvSpPr>
            <a:spLocks noChangeShapeType="1"/>
          </p:cNvSpPr>
          <p:nvPr/>
        </p:nvSpPr>
        <p:spPr bwMode="auto">
          <a:xfrm>
            <a:off x="3124200" y="5562600"/>
            <a:ext cx="0" cy="304800"/>
          </a:xfrm>
          <a:prstGeom prst="line">
            <a:avLst/>
          </a:prstGeom>
          <a:noFill/>
          <a:ln w="38100">
            <a:solidFill>
              <a:schemeClr val="tx1">
                <a:lumMod val="95000"/>
                <a:lumOff val="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3625" name="Line 73"/>
          <p:cNvSpPr>
            <a:spLocks noChangeShapeType="1"/>
          </p:cNvSpPr>
          <p:nvPr/>
        </p:nvSpPr>
        <p:spPr bwMode="auto">
          <a:xfrm>
            <a:off x="2819400" y="5867400"/>
            <a:ext cx="609600" cy="0"/>
          </a:xfrm>
          <a:prstGeom prst="line">
            <a:avLst/>
          </a:prstGeom>
          <a:noFill/>
          <a:ln w="38100">
            <a:solidFill>
              <a:schemeClr val="tx1">
                <a:lumMod val="95000"/>
                <a:lumOff val="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3626" name="Text Box 74"/>
          <p:cNvSpPr txBox="1">
            <a:spLocks noChangeArrowheads="1"/>
          </p:cNvSpPr>
          <p:nvPr/>
        </p:nvSpPr>
        <p:spPr bwMode="auto">
          <a:xfrm>
            <a:off x="2362200" y="5715000"/>
            <a:ext cx="688975" cy="553998"/>
          </a:xfrm>
          <a:prstGeom prst="rect">
            <a:avLst/>
          </a:prstGeom>
          <a:noFill/>
          <a:ln w="3810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dirty="0">
                <a:solidFill>
                  <a:schemeClr val="tx1"/>
                </a:solidFill>
              </a:rPr>
              <a:t>V</a:t>
            </a:r>
            <a:r>
              <a:rPr lang="en-US" sz="1800" b="1" baseline="-25000" dirty="0">
                <a:solidFill>
                  <a:schemeClr val="tx1"/>
                </a:solidFill>
                <a:latin typeface="Times New Roman" pitchFamily="18" charset="0"/>
                <a:sym typeface="Symbol" pitchFamily="18" charset="2"/>
              </a:rPr>
              <a:t></a:t>
            </a:r>
            <a:endParaRPr lang="en-US" sz="1800" b="1" baseline="-25000" dirty="0">
              <a:solidFill>
                <a:schemeClr val="tx1"/>
              </a:solidFill>
            </a:endParaRPr>
          </a:p>
          <a:p>
            <a:endParaRPr lang="en-US" sz="1800" baseline="-25000" dirty="0">
              <a:solidFill>
                <a:schemeClr val="tx1"/>
              </a:solidFill>
              <a:effectLst>
                <a:outerShdw blurRad="38100" dist="38100" dir="2700000" algn="tl">
                  <a:srgbClr val="000000"/>
                </a:outerShdw>
              </a:effectLst>
            </a:endParaRPr>
          </a:p>
        </p:txBody>
      </p:sp>
      <p:sp>
        <p:nvSpPr>
          <p:cNvPr id="23627" name="Text Box 75"/>
          <p:cNvSpPr txBox="1">
            <a:spLocks noChangeArrowheads="1"/>
          </p:cNvSpPr>
          <p:nvPr/>
        </p:nvSpPr>
        <p:spPr bwMode="auto">
          <a:xfrm>
            <a:off x="2667000" y="5562600"/>
            <a:ext cx="457200" cy="366713"/>
          </a:xfrm>
          <a:prstGeom prst="rect">
            <a:avLst/>
          </a:prstGeom>
          <a:noFill/>
          <a:ln w="3810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solidFill>
                  <a:schemeClr val="tx1"/>
                </a:solidFill>
              </a:rPr>
              <a:t>+</a:t>
            </a:r>
          </a:p>
        </p:txBody>
      </p:sp>
      <p:sp>
        <p:nvSpPr>
          <p:cNvPr id="23628" name="Line 76"/>
          <p:cNvSpPr>
            <a:spLocks noChangeShapeType="1"/>
          </p:cNvSpPr>
          <p:nvPr/>
        </p:nvSpPr>
        <p:spPr bwMode="auto">
          <a:xfrm>
            <a:off x="4724400" y="5867400"/>
            <a:ext cx="685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3629" name="Line 77"/>
          <p:cNvSpPr>
            <a:spLocks noChangeShapeType="1"/>
          </p:cNvSpPr>
          <p:nvPr/>
        </p:nvSpPr>
        <p:spPr bwMode="auto">
          <a:xfrm>
            <a:off x="5791200" y="5867400"/>
            <a:ext cx="685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Tree>
    <p:extLst>
      <p:ext uri="{BB962C8B-B14F-4D97-AF65-F5344CB8AC3E}">
        <p14:creationId xmlns:p14="http://schemas.microsoft.com/office/powerpoint/2010/main" val="523523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2" name="Text Box 16"/>
          <p:cNvSpPr txBox="1">
            <a:spLocks noChangeArrowheads="1"/>
          </p:cNvSpPr>
          <p:nvPr/>
        </p:nvSpPr>
        <p:spPr bwMode="auto">
          <a:xfrm>
            <a:off x="914400" y="0"/>
            <a:ext cx="73152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dirty="0"/>
              <a:t>Diode Circuit Models</a:t>
            </a:r>
          </a:p>
        </p:txBody>
      </p:sp>
      <p:sp>
        <p:nvSpPr>
          <p:cNvPr id="24593" name="Text Box 17"/>
          <p:cNvSpPr txBox="1">
            <a:spLocks noChangeArrowheads="1"/>
          </p:cNvSpPr>
          <p:nvPr/>
        </p:nvSpPr>
        <p:spPr bwMode="auto">
          <a:xfrm>
            <a:off x="0" y="685800"/>
            <a:ext cx="2438400" cy="19389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u="sng" dirty="0">
                <a:solidFill>
                  <a:schemeClr val="tx1"/>
                </a:solidFill>
                <a:effectLst/>
              </a:rPr>
              <a:t>The Ideal Diode with Barrier Potential and Linear Forward Resistance </a:t>
            </a:r>
          </a:p>
        </p:txBody>
      </p:sp>
      <p:sp>
        <p:nvSpPr>
          <p:cNvPr id="24594" name="Text Box 18"/>
          <p:cNvSpPr txBox="1">
            <a:spLocks noChangeArrowheads="1"/>
          </p:cNvSpPr>
          <p:nvPr/>
        </p:nvSpPr>
        <p:spPr bwMode="auto">
          <a:xfrm>
            <a:off x="2362200" y="762000"/>
            <a:ext cx="6781800" cy="203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1800" b="1" dirty="0">
                <a:solidFill>
                  <a:schemeClr val="tx1"/>
                </a:solidFill>
              </a:rPr>
              <a:t>This model is the most accurate of the three.  It includes a linear forward resistance that is calculated from the slope of the linear portion of the </a:t>
            </a:r>
            <a:r>
              <a:rPr lang="en-US" sz="1800" b="1" dirty="0" err="1">
                <a:solidFill>
                  <a:schemeClr val="tx1"/>
                </a:solidFill>
              </a:rPr>
              <a:t>transconductance</a:t>
            </a:r>
            <a:r>
              <a:rPr lang="en-US" sz="1800" b="1" dirty="0">
                <a:solidFill>
                  <a:schemeClr val="tx1"/>
                </a:solidFill>
              </a:rPr>
              <a:t> curve.  However, this is usually not necessary since the R</a:t>
            </a:r>
            <a:r>
              <a:rPr lang="en-US" sz="1800" b="1" baseline="-20000" dirty="0">
                <a:solidFill>
                  <a:schemeClr val="tx1"/>
                </a:solidFill>
              </a:rPr>
              <a:t>F</a:t>
            </a:r>
            <a:r>
              <a:rPr lang="en-US" sz="1800" b="1" dirty="0">
                <a:solidFill>
                  <a:schemeClr val="tx1"/>
                </a:solidFill>
              </a:rPr>
              <a:t> (forward resistance) value is pretty constant.  For low-power germanium and silicon diodes the R</a:t>
            </a:r>
            <a:r>
              <a:rPr lang="en-US" sz="1800" b="1" baseline="-20000" dirty="0">
                <a:solidFill>
                  <a:schemeClr val="tx1"/>
                </a:solidFill>
              </a:rPr>
              <a:t>F</a:t>
            </a:r>
            <a:r>
              <a:rPr lang="en-US" sz="1800" b="1" dirty="0">
                <a:solidFill>
                  <a:schemeClr val="tx1"/>
                </a:solidFill>
              </a:rPr>
              <a:t> value is usually in the 2 to 5 ohms range, while higher power diodes have a R</a:t>
            </a:r>
            <a:r>
              <a:rPr lang="en-US" sz="1800" b="1" baseline="-20000" dirty="0">
                <a:solidFill>
                  <a:schemeClr val="tx1"/>
                </a:solidFill>
              </a:rPr>
              <a:t>F</a:t>
            </a:r>
            <a:r>
              <a:rPr lang="en-US" sz="1800" b="1" dirty="0">
                <a:solidFill>
                  <a:schemeClr val="tx1"/>
                </a:solidFill>
              </a:rPr>
              <a:t> value closer to 1 ohm.</a:t>
            </a:r>
          </a:p>
        </p:txBody>
      </p:sp>
      <p:sp>
        <p:nvSpPr>
          <p:cNvPr id="24626" name="Line 50"/>
          <p:cNvSpPr>
            <a:spLocks noChangeShapeType="1"/>
          </p:cNvSpPr>
          <p:nvPr/>
        </p:nvSpPr>
        <p:spPr bwMode="auto">
          <a:xfrm flipV="1">
            <a:off x="3505200" y="3124200"/>
            <a:ext cx="0" cy="3200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4627" name="Line 51"/>
          <p:cNvSpPr>
            <a:spLocks noChangeShapeType="1"/>
          </p:cNvSpPr>
          <p:nvPr/>
        </p:nvSpPr>
        <p:spPr bwMode="auto">
          <a:xfrm>
            <a:off x="3276600" y="6096000"/>
            <a:ext cx="53340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4628" name="Freeform 52"/>
          <p:cNvSpPr>
            <a:spLocks/>
          </p:cNvSpPr>
          <p:nvPr/>
        </p:nvSpPr>
        <p:spPr bwMode="auto">
          <a:xfrm>
            <a:off x="3505200" y="3257550"/>
            <a:ext cx="3505200" cy="2838450"/>
          </a:xfrm>
          <a:custGeom>
            <a:avLst/>
            <a:gdLst>
              <a:gd name="T0" fmla="*/ 0 w 2208"/>
              <a:gd name="T1" fmla="*/ 1788 h 1788"/>
              <a:gd name="T2" fmla="*/ 1329 w 2208"/>
              <a:gd name="T3" fmla="*/ 1680 h 1788"/>
              <a:gd name="T4" fmla="*/ 1716 w 2208"/>
              <a:gd name="T5" fmla="*/ 1404 h 1788"/>
              <a:gd name="T6" fmla="*/ 1869 w 2208"/>
              <a:gd name="T7" fmla="*/ 972 h 1788"/>
              <a:gd name="T8" fmla="*/ 2208 w 2208"/>
              <a:gd name="T9" fmla="*/ 0 h 1788"/>
            </a:gdLst>
            <a:ahLst/>
            <a:cxnLst>
              <a:cxn ang="0">
                <a:pos x="T0" y="T1"/>
              </a:cxn>
              <a:cxn ang="0">
                <a:pos x="T2" y="T3"/>
              </a:cxn>
              <a:cxn ang="0">
                <a:pos x="T4" y="T5"/>
              </a:cxn>
              <a:cxn ang="0">
                <a:pos x="T6" y="T7"/>
              </a:cxn>
              <a:cxn ang="0">
                <a:pos x="T8" y="T9"/>
              </a:cxn>
            </a:cxnLst>
            <a:rect l="0" t="0" r="r" b="b"/>
            <a:pathLst>
              <a:path w="2208" h="1788">
                <a:moveTo>
                  <a:pt x="0" y="1788"/>
                </a:moveTo>
                <a:cubicBezTo>
                  <a:pt x="221" y="1770"/>
                  <a:pt x="1043" y="1744"/>
                  <a:pt x="1329" y="1680"/>
                </a:cubicBezTo>
                <a:cubicBezTo>
                  <a:pt x="1615" y="1616"/>
                  <a:pt x="1626" y="1522"/>
                  <a:pt x="1716" y="1404"/>
                </a:cubicBezTo>
                <a:lnTo>
                  <a:pt x="1869" y="972"/>
                </a:lnTo>
                <a:cubicBezTo>
                  <a:pt x="1951" y="738"/>
                  <a:pt x="2138" y="202"/>
                  <a:pt x="2208" y="0"/>
                </a:cubicBezTo>
              </a:path>
            </a:pathLst>
          </a:custGeom>
          <a:noFill/>
          <a:ln w="381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4629" name="Line 53"/>
          <p:cNvSpPr>
            <a:spLocks noChangeShapeType="1"/>
          </p:cNvSpPr>
          <p:nvPr/>
        </p:nvSpPr>
        <p:spPr bwMode="auto">
          <a:xfrm flipH="1">
            <a:off x="6019800" y="3276600"/>
            <a:ext cx="990600" cy="2819400"/>
          </a:xfrm>
          <a:prstGeom prst="line">
            <a:avLst/>
          </a:prstGeom>
          <a:noFill/>
          <a:ln w="38100">
            <a:solidFill>
              <a:srgbClr val="FF99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4630" name="Text Box 54"/>
          <p:cNvSpPr txBox="1">
            <a:spLocks noChangeArrowheads="1"/>
          </p:cNvSpPr>
          <p:nvPr/>
        </p:nvSpPr>
        <p:spPr bwMode="auto">
          <a:xfrm>
            <a:off x="7086600" y="3505200"/>
            <a:ext cx="20574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b="1" dirty="0">
                <a:solidFill>
                  <a:schemeClr val="tx1"/>
                </a:solidFill>
              </a:rPr>
              <a:t>Linear Portion of </a:t>
            </a:r>
            <a:r>
              <a:rPr lang="en-US" sz="1600" b="1" dirty="0" err="1">
                <a:solidFill>
                  <a:schemeClr val="tx1"/>
                </a:solidFill>
              </a:rPr>
              <a:t>transconductance</a:t>
            </a:r>
            <a:r>
              <a:rPr lang="en-US" sz="1600" b="1" dirty="0">
                <a:solidFill>
                  <a:schemeClr val="tx1"/>
                </a:solidFill>
              </a:rPr>
              <a:t> curve</a:t>
            </a:r>
          </a:p>
        </p:txBody>
      </p:sp>
      <p:sp>
        <p:nvSpPr>
          <p:cNvPr id="24632" name="Text Box 56"/>
          <p:cNvSpPr txBox="1">
            <a:spLocks noChangeArrowheads="1"/>
          </p:cNvSpPr>
          <p:nvPr/>
        </p:nvSpPr>
        <p:spPr bwMode="auto">
          <a:xfrm>
            <a:off x="8382000" y="5699125"/>
            <a:ext cx="533400" cy="396875"/>
          </a:xfrm>
          <a:prstGeom prst="rect">
            <a:avLst/>
          </a:prstGeom>
          <a:noFill/>
          <a:ln w="3810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effectLst>
                  <a:outerShdw blurRad="38100" dist="38100" dir="2700000" algn="tl">
                    <a:srgbClr val="000000"/>
                  </a:outerShdw>
                </a:effectLst>
              </a:rPr>
              <a:t>V</a:t>
            </a:r>
            <a:r>
              <a:rPr lang="en-US" baseline="-20000" dirty="0">
                <a:effectLst>
                  <a:outerShdw blurRad="38100" dist="38100" dir="2700000" algn="tl">
                    <a:srgbClr val="000000"/>
                  </a:outerShdw>
                </a:effectLst>
              </a:rPr>
              <a:t>D</a:t>
            </a:r>
          </a:p>
        </p:txBody>
      </p:sp>
      <p:sp>
        <p:nvSpPr>
          <p:cNvPr id="24633" name="Text Box 57"/>
          <p:cNvSpPr txBox="1">
            <a:spLocks noChangeArrowheads="1"/>
          </p:cNvSpPr>
          <p:nvPr/>
        </p:nvSpPr>
        <p:spPr bwMode="auto">
          <a:xfrm>
            <a:off x="2971800" y="3200400"/>
            <a:ext cx="5334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chemeClr val="tx1"/>
                </a:solidFill>
                <a:effectLst>
                  <a:outerShdw blurRad="38100" dist="38100" dir="2700000" algn="tl">
                    <a:srgbClr val="000000"/>
                  </a:outerShdw>
                </a:effectLst>
              </a:rPr>
              <a:t>I</a:t>
            </a:r>
            <a:r>
              <a:rPr lang="en-US" baseline="-20000" dirty="0">
                <a:solidFill>
                  <a:schemeClr val="tx1"/>
                </a:solidFill>
                <a:effectLst>
                  <a:outerShdw blurRad="38100" dist="38100" dir="2700000" algn="tl">
                    <a:srgbClr val="000000"/>
                  </a:outerShdw>
                </a:effectLst>
              </a:rPr>
              <a:t>D</a:t>
            </a:r>
          </a:p>
        </p:txBody>
      </p:sp>
      <p:sp>
        <p:nvSpPr>
          <p:cNvPr id="24634" name="Line 58"/>
          <p:cNvSpPr>
            <a:spLocks noChangeShapeType="1"/>
          </p:cNvSpPr>
          <p:nvPr/>
        </p:nvSpPr>
        <p:spPr bwMode="auto">
          <a:xfrm flipH="1">
            <a:off x="6858000" y="3886200"/>
            <a:ext cx="0" cy="2209800"/>
          </a:xfrm>
          <a:prstGeom prst="line">
            <a:avLst/>
          </a:prstGeom>
          <a:noFill/>
          <a:ln w="38100">
            <a:solidFill>
              <a:srgbClr val="FF99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4635" name="Line 59"/>
          <p:cNvSpPr>
            <a:spLocks noChangeShapeType="1"/>
          </p:cNvSpPr>
          <p:nvPr/>
        </p:nvSpPr>
        <p:spPr bwMode="auto">
          <a:xfrm flipH="1">
            <a:off x="6705600" y="4191000"/>
            <a:ext cx="1066800" cy="0"/>
          </a:xfrm>
          <a:prstGeom prst="line">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4636" name="Line 60"/>
          <p:cNvSpPr>
            <a:spLocks noChangeShapeType="1"/>
          </p:cNvSpPr>
          <p:nvPr/>
        </p:nvSpPr>
        <p:spPr bwMode="auto">
          <a:xfrm>
            <a:off x="6019800" y="6096000"/>
            <a:ext cx="0" cy="304800"/>
          </a:xfrm>
          <a:prstGeom prst="line">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4637" name="Line 61"/>
          <p:cNvSpPr>
            <a:spLocks noChangeShapeType="1"/>
          </p:cNvSpPr>
          <p:nvPr/>
        </p:nvSpPr>
        <p:spPr bwMode="auto">
          <a:xfrm>
            <a:off x="6858000" y="6096000"/>
            <a:ext cx="0" cy="304800"/>
          </a:xfrm>
          <a:prstGeom prst="line">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4638" name="Text Box 62"/>
          <p:cNvSpPr txBox="1">
            <a:spLocks noChangeArrowheads="1"/>
          </p:cNvSpPr>
          <p:nvPr/>
        </p:nvSpPr>
        <p:spPr bwMode="auto">
          <a:xfrm>
            <a:off x="6096000" y="6096000"/>
            <a:ext cx="762000" cy="366713"/>
          </a:xfrm>
          <a:prstGeom prst="rect">
            <a:avLst/>
          </a:prstGeom>
          <a:noFill/>
          <a:ln w="3810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dirty="0" smtClean="0">
                <a:effectLst>
                  <a:outerShdw blurRad="38100" dist="38100" dir="2700000" algn="tl">
                    <a:srgbClr val="000000"/>
                  </a:outerShdw>
                </a:effectLst>
              </a:rPr>
              <a:t>V</a:t>
            </a:r>
            <a:r>
              <a:rPr lang="en-US" sz="1800" baseline="-20000" dirty="0" smtClean="0">
                <a:effectLst>
                  <a:outerShdw blurRad="38100" dist="38100" dir="2700000" algn="tl">
                    <a:srgbClr val="000000"/>
                  </a:outerShdw>
                </a:effectLst>
              </a:rPr>
              <a:t>D</a:t>
            </a:r>
            <a:endParaRPr lang="en-US" sz="1800" baseline="-20000" dirty="0">
              <a:effectLst>
                <a:outerShdw blurRad="38100" dist="38100" dir="2700000" algn="tl">
                  <a:srgbClr val="000000"/>
                </a:outerShdw>
              </a:effectLst>
            </a:endParaRPr>
          </a:p>
        </p:txBody>
      </p:sp>
      <p:sp>
        <p:nvSpPr>
          <p:cNvPr id="24639" name="Line 63"/>
          <p:cNvSpPr>
            <a:spLocks noChangeShapeType="1"/>
          </p:cNvSpPr>
          <p:nvPr/>
        </p:nvSpPr>
        <p:spPr bwMode="auto">
          <a:xfrm rot="5400000" flipH="1">
            <a:off x="5143500" y="2171700"/>
            <a:ext cx="0" cy="3429000"/>
          </a:xfrm>
          <a:prstGeom prst="line">
            <a:avLst/>
          </a:prstGeom>
          <a:noFill/>
          <a:ln w="38100">
            <a:solidFill>
              <a:srgbClr val="FF99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4643" name="Line 67"/>
          <p:cNvSpPr>
            <a:spLocks noChangeShapeType="1"/>
          </p:cNvSpPr>
          <p:nvPr/>
        </p:nvSpPr>
        <p:spPr bwMode="auto">
          <a:xfrm>
            <a:off x="5562600" y="6324600"/>
            <a:ext cx="457200" cy="0"/>
          </a:xfrm>
          <a:prstGeom prst="line">
            <a:avLst/>
          </a:prstGeom>
          <a:noFill/>
          <a:ln w="254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4644" name="Line 68"/>
          <p:cNvSpPr>
            <a:spLocks noChangeShapeType="1"/>
          </p:cNvSpPr>
          <p:nvPr/>
        </p:nvSpPr>
        <p:spPr bwMode="auto">
          <a:xfrm rot="10800000">
            <a:off x="6858000" y="6324600"/>
            <a:ext cx="457200" cy="0"/>
          </a:xfrm>
          <a:prstGeom prst="line">
            <a:avLst/>
          </a:prstGeom>
          <a:noFill/>
          <a:ln w="254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4645" name="Line 69"/>
          <p:cNvSpPr>
            <a:spLocks noChangeShapeType="1"/>
          </p:cNvSpPr>
          <p:nvPr/>
        </p:nvSpPr>
        <p:spPr bwMode="auto">
          <a:xfrm rot="5400000">
            <a:off x="3276600" y="3657600"/>
            <a:ext cx="0" cy="457200"/>
          </a:xfrm>
          <a:prstGeom prst="line">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4646" name="Line 70"/>
          <p:cNvSpPr>
            <a:spLocks noChangeShapeType="1"/>
          </p:cNvSpPr>
          <p:nvPr/>
        </p:nvSpPr>
        <p:spPr bwMode="auto">
          <a:xfrm rot="5400000">
            <a:off x="3276600" y="5867400"/>
            <a:ext cx="0" cy="457200"/>
          </a:xfrm>
          <a:prstGeom prst="line">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4647" name="Text Box 71"/>
          <p:cNvSpPr txBox="1">
            <a:spLocks noChangeArrowheads="1"/>
          </p:cNvSpPr>
          <p:nvPr/>
        </p:nvSpPr>
        <p:spPr bwMode="auto">
          <a:xfrm>
            <a:off x="2743200" y="4724400"/>
            <a:ext cx="7620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dirty="0" smtClean="0">
                <a:solidFill>
                  <a:schemeClr val="tx1"/>
                </a:solidFill>
                <a:effectLst>
                  <a:outerShdw blurRad="38100" dist="38100" dir="2700000" algn="tl">
                    <a:srgbClr val="000000"/>
                  </a:outerShdw>
                </a:effectLst>
              </a:rPr>
              <a:t>I</a:t>
            </a:r>
            <a:r>
              <a:rPr lang="en-US" sz="1800" baseline="-20000" dirty="0" smtClean="0">
                <a:solidFill>
                  <a:schemeClr val="tx1"/>
                </a:solidFill>
                <a:effectLst>
                  <a:outerShdw blurRad="38100" dist="38100" dir="2700000" algn="tl">
                    <a:srgbClr val="000000"/>
                  </a:outerShdw>
                </a:effectLst>
              </a:rPr>
              <a:t>D</a:t>
            </a:r>
            <a:endParaRPr lang="en-US" sz="1800" baseline="-20000" dirty="0">
              <a:solidFill>
                <a:schemeClr val="tx1"/>
              </a:solidFill>
              <a:effectLst>
                <a:outerShdw blurRad="38100" dist="38100" dir="2700000" algn="tl">
                  <a:srgbClr val="000000"/>
                </a:outerShdw>
              </a:effectLst>
            </a:endParaRPr>
          </a:p>
        </p:txBody>
      </p:sp>
      <p:sp>
        <p:nvSpPr>
          <p:cNvPr id="24648" name="Line 72"/>
          <p:cNvSpPr>
            <a:spLocks noChangeShapeType="1"/>
          </p:cNvSpPr>
          <p:nvPr/>
        </p:nvSpPr>
        <p:spPr bwMode="auto">
          <a:xfrm rot="5400000">
            <a:off x="2552700" y="5600700"/>
            <a:ext cx="990600" cy="0"/>
          </a:xfrm>
          <a:prstGeom prst="line">
            <a:avLst/>
          </a:prstGeom>
          <a:noFill/>
          <a:ln w="254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4649" name="Line 73"/>
          <p:cNvSpPr>
            <a:spLocks noChangeShapeType="1"/>
          </p:cNvSpPr>
          <p:nvPr/>
        </p:nvSpPr>
        <p:spPr bwMode="auto">
          <a:xfrm rot="16200000">
            <a:off x="2628900" y="4305300"/>
            <a:ext cx="838200" cy="0"/>
          </a:xfrm>
          <a:prstGeom prst="line">
            <a:avLst/>
          </a:prstGeom>
          <a:noFill/>
          <a:ln w="254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4650" name="Rectangle 74"/>
          <p:cNvSpPr>
            <a:spLocks noChangeArrowheads="1"/>
          </p:cNvSpPr>
          <p:nvPr/>
        </p:nvSpPr>
        <p:spPr bwMode="auto">
          <a:xfrm>
            <a:off x="893620" y="4765965"/>
            <a:ext cx="1752600" cy="14478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endParaRPr lang="en-US" sz="2400" dirty="0">
              <a:effectLst>
                <a:outerShdw blurRad="38100" dist="38100" dir="2700000" algn="tl">
                  <a:srgbClr val="000000"/>
                </a:outerShdw>
              </a:effectLst>
            </a:endParaRPr>
          </a:p>
          <a:p>
            <a:pPr algn="l"/>
            <a:r>
              <a:rPr lang="en-US" sz="2400" dirty="0">
                <a:solidFill>
                  <a:schemeClr val="tx1"/>
                </a:solidFill>
                <a:effectLst>
                  <a:outerShdw blurRad="38100" dist="38100" dir="2700000" algn="tl">
                    <a:srgbClr val="000000"/>
                  </a:outerShdw>
                </a:effectLst>
              </a:rPr>
              <a:t>R</a:t>
            </a:r>
            <a:r>
              <a:rPr lang="en-US" sz="2400" baseline="-20000" dirty="0">
                <a:solidFill>
                  <a:schemeClr val="tx1"/>
                </a:solidFill>
                <a:effectLst>
                  <a:outerShdw blurRad="38100" dist="38100" dir="2700000" algn="tl">
                    <a:srgbClr val="000000"/>
                  </a:outerShdw>
                </a:effectLst>
              </a:rPr>
              <a:t>F</a:t>
            </a:r>
            <a:r>
              <a:rPr lang="en-US" sz="2400" dirty="0">
                <a:solidFill>
                  <a:schemeClr val="tx1"/>
                </a:solidFill>
                <a:effectLst>
                  <a:outerShdw blurRad="38100" dist="38100" dir="2700000" algn="tl">
                    <a:srgbClr val="000000"/>
                  </a:outerShdw>
                </a:effectLst>
              </a:rPr>
              <a:t> = </a:t>
            </a:r>
            <a:r>
              <a:rPr lang="en-US" sz="2400" dirty="0" smtClean="0">
                <a:solidFill>
                  <a:schemeClr val="tx1"/>
                </a:solidFill>
                <a:effectLst>
                  <a:outerShdw blurRad="38100" dist="38100" dir="2700000" algn="tl">
                    <a:srgbClr val="000000"/>
                  </a:outerShdw>
                </a:effectLst>
              </a:rPr>
              <a:t>V</a:t>
            </a:r>
            <a:r>
              <a:rPr lang="en-US" sz="2400" baseline="-20000" dirty="0" smtClean="0">
                <a:solidFill>
                  <a:schemeClr val="tx1"/>
                </a:solidFill>
                <a:effectLst>
                  <a:outerShdw blurRad="38100" dist="38100" dir="2700000" algn="tl">
                    <a:srgbClr val="000000"/>
                  </a:outerShdw>
                </a:effectLst>
              </a:rPr>
              <a:t>D</a:t>
            </a:r>
            <a:endParaRPr lang="en-US" sz="2400" baseline="-20000" dirty="0">
              <a:solidFill>
                <a:schemeClr val="tx1"/>
              </a:solidFill>
              <a:effectLst>
                <a:outerShdw blurRad="38100" dist="38100" dir="2700000" algn="tl">
                  <a:srgbClr val="000000"/>
                </a:outerShdw>
              </a:effectLst>
            </a:endParaRPr>
          </a:p>
          <a:p>
            <a:pPr algn="l">
              <a:spcBef>
                <a:spcPct val="20000"/>
              </a:spcBef>
            </a:pPr>
            <a:r>
              <a:rPr lang="en-US" sz="2400" baseline="-20000" dirty="0">
                <a:solidFill>
                  <a:schemeClr val="tx1"/>
                </a:solidFill>
                <a:effectLst>
                  <a:outerShdw blurRad="38100" dist="38100" dir="2700000" algn="tl">
                    <a:srgbClr val="000000"/>
                  </a:outerShdw>
                </a:effectLst>
              </a:rPr>
              <a:t>             </a:t>
            </a:r>
            <a:r>
              <a:rPr lang="en-US" sz="2400" dirty="0" smtClean="0">
                <a:solidFill>
                  <a:schemeClr val="tx1"/>
                </a:solidFill>
                <a:effectLst>
                  <a:outerShdw blurRad="38100" dist="38100" dir="2700000" algn="tl">
                    <a:srgbClr val="000000"/>
                  </a:outerShdw>
                </a:effectLst>
              </a:rPr>
              <a:t>I</a:t>
            </a:r>
            <a:r>
              <a:rPr lang="en-US" sz="2400" baseline="-20000" dirty="0" smtClean="0">
                <a:solidFill>
                  <a:schemeClr val="tx1"/>
                </a:solidFill>
                <a:effectLst>
                  <a:outerShdw blurRad="38100" dist="38100" dir="2700000" algn="tl">
                    <a:srgbClr val="000000"/>
                  </a:outerShdw>
                </a:effectLst>
              </a:rPr>
              <a:t>D</a:t>
            </a:r>
            <a:endParaRPr lang="en-US" sz="2400" baseline="-20000" dirty="0">
              <a:solidFill>
                <a:schemeClr val="tx1"/>
              </a:solidFill>
              <a:effectLst>
                <a:outerShdw blurRad="38100" dist="38100" dir="2700000" algn="tl">
                  <a:srgbClr val="000000"/>
                </a:outerShdw>
              </a:effectLst>
            </a:endParaRPr>
          </a:p>
          <a:p>
            <a:pPr algn="l">
              <a:spcBef>
                <a:spcPct val="20000"/>
              </a:spcBef>
            </a:pPr>
            <a:endParaRPr lang="en-US" sz="2400" baseline="-20000" dirty="0">
              <a:effectLst>
                <a:outerShdw blurRad="38100" dist="38100" dir="2700000" algn="tl">
                  <a:srgbClr val="000000"/>
                </a:outerShdw>
              </a:effectLst>
            </a:endParaRPr>
          </a:p>
          <a:p>
            <a:pPr algn="l"/>
            <a:endParaRPr lang="en-US" sz="2400" baseline="-20000" dirty="0">
              <a:effectLst>
                <a:outerShdw blurRad="38100" dist="38100" dir="2700000" algn="tl">
                  <a:srgbClr val="000000"/>
                </a:outerShdw>
              </a:effectLst>
            </a:endParaRPr>
          </a:p>
        </p:txBody>
      </p:sp>
      <p:sp>
        <p:nvSpPr>
          <p:cNvPr id="24651" name="Line 75"/>
          <p:cNvSpPr>
            <a:spLocks noChangeShapeType="1"/>
          </p:cNvSpPr>
          <p:nvPr/>
        </p:nvSpPr>
        <p:spPr bwMode="auto">
          <a:xfrm>
            <a:off x="1524000" y="5410200"/>
            <a:ext cx="36576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nvGrpSpPr>
          <p:cNvPr id="24653" name="Group 77"/>
          <p:cNvGrpSpPr>
            <a:grpSpLocks/>
          </p:cNvGrpSpPr>
          <p:nvPr/>
        </p:nvGrpSpPr>
        <p:grpSpPr bwMode="auto">
          <a:xfrm rot="16200000">
            <a:off x="342900" y="3086100"/>
            <a:ext cx="457200" cy="533400"/>
            <a:chOff x="528" y="1488"/>
            <a:chExt cx="288" cy="192"/>
          </a:xfrm>
        </p:grpSpPr>
        <p:sp>
          <p:nvSpPr>
            <p:cNvPr id="24654" name="Line 78"/>
            <p:cNvSpPr>
              <a:spLocks noChangeShapeType="1"/>
            </p:cNvSpPr>
            <p:nvPr/>
          </p:nvSpPr>
          <p:spPr bwMode="auto">
            <a:xfrm>
              <a:off x="528" y="1488"/>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4655" name="Line 79"/>
            <p:cNvSpPr>
              <a:spLocks noChangeShapeType="1"/>
            </p:cNvSpPr>
            <p:nvPr/>
          </p:nvSpPr>
          <p:spPr bwMode="auto">
            <a:xfrm>
              <a:off x="528" y="1488"/>
              <a:ext cx="144"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4656" name="Line 80"/>
            <p:cNvSpPr>
              <a:spLocks noChangeShapeType="1"/>
            </p:cNvSpPr>
            <p:nvPr/>
          </p:nvSpPr>
          <p:spPr bwMode="auto">
            <a:xfrm flipH="1">
              <a:off x="672" y="1488"/>
              <a:ext cx="144"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4657" name="Line 81"/>
            <p:cNvSpPr>
              <a:spLocks noChangeShapeType="1"/>
            </p:cNvSpPr>
            <p:nvPr/>
          </p:nvSpPr>
          <p:spPr bwMode="auto">
            <a:xfrm>
              <a:off x="528" y="1680"/>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sp>
        <p:nvSpPr>
          <p:cNvPr id="24658" name="Line 82"/>
          <p:cNvSpPr>
            <a:spLocks noChangeShapeType="1"/>
          </p:cNvSpPr>
          <p:nvPr/>
        </p:nvSpPr>
        <p:spPr bwMode="auto">
          <a:xfrm flipH="1">
            <a:off x="0" y="3352800"/>
            <a:ext cx="30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4659" name="Line 83"/>
          <p:cNvSpPr>
            <a:spLocks noChangeShapeType="1"/>
          </p:cNvSpPr>
          <p:nvPr/>
        </p:nvSpPr>
        <p:spPr bwMode="auto">
          <a:xfrm flipH="1">
            <a:off x="838200" y="3352800"/>
            <a:ext cx="381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4660" name="Line 84"/>
          <p:cNvSpPr>
            <a:spLocks noChangeShapeType="1"/>
          </p:cNvSpPr>
          <p:nvPr/>
        </p:nvSpPr>
        <p:spPr bwMode="auto">
          <a:xfrm>
            <a:off x="1219200" y="3124200"/>
            <a:ext cx="0" cy="457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4661" name="Line 85"/>
          <p:cNvSpPr>
            <a:spLocks noChangeShapeType="1"/>
          </p:cNvSpPr>
          <p:nvPr/>
        </p:nvSpPr>
        <p:spPr bwMode="auto">
          <a:xfrm>
            <a:off x="1371600" y="3200400"/>
            <a:ext cx="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4662" name="Line 86"/>
          <p:cNvSpPr>
            <a:spLocks noChangeShapeType="1"/>
          </p:cNvSpPr>
          <p:nvPr/>
        </p:nvSpPr>
        <p:spPr bwMode="auto">
          <a:xfrm flipH="1">
            <a:off x="1371600" y="3352800"/>
            <a:ext cx="30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4663" name="Text Box 87"/>
          <p:cNvSpPr txBox="1">
            <a:spLocks noChangeArrowheads="1"/>
          </p:cNvSpPr>
          <p:nvPr/>
        </p:nvSpPr>
        <p:spPr bwMode="auto">
          <a:xfrm>
            <a:off x="838200" y="3352800"/>
            <a:ext cx="457200" cy="366713"/>
          </a:xfrm>
          <a:prstGeom prst="rect">
            <a:avLst/>
          </a:prstGeom>
          <a:noFill/>
          <a:ln w="3810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dirty="0">
                <a:solidFill>
                  <a:schemeClr val="tx1"/>
                </a:solidFill>
                <a:effectLst>
                  <a:outerShdw blurRad="38100" dist="38100" dir="2700000" algn="tl">
                    <a:srgbClr val="000000"/>
                  </a:outerShdw>
                </a:effectLst>
              </a:rPr>
              <a:t>+</a:t>
            </a:r>
          </a:p>
        </p:txBody>
      </p:sp>
      <p:sp>
        <p:nvSpPr>
          <p:cNvPr id="24664" name="Text Box 88"/>
          <p:cNvSpPr txBox="1">
            <a:spLocks noChangeArrowheads="1"/>
          </p:cNvSpPr>
          <p:nvPr/>
        </p:nvSpPr>
        <p:spPr bwMode="auto">
          <a:xfrm>
            <a:off x="990600" y="3505200"/>
            <a:ext cx="688975" cy="641350"/>
          </a:xfrm>
          <a:prstGeom prst="rect">
            <a:avLst/>
          </a:prstGeom>
          <a:noFill/>
          <a:ln w="3810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dirty="0">
                <a:solidFill>
                  <a:schemeClr val="tx1"/>
                </a:solidFill>
                <a:effectLst>
                  <a:outerShdw blurRad="38100" dist="38100" dir="2700000" algn="tl">
                    <a:srgbClr val="000000"/>
                  </a:outerShdw>
                </a:effectLst>
              </a:rPr>
              <a:t>V</a:t>
            </a:r>
            <a:r>
              <a:rPr lang="en-US" sz="1800" baseline="-25000" dirty="0">
                <a:solidFill>
                  <a:schemeClr val="tx1"/>
                </a:solidFill>
                <a:effectLst>
                  <a:outerShdw blurRad="38100" dist="38100" dir="2700000" algn="tl">
                    <a:srgbClr val="000000"/>
                  </a:outerShdw>
                </a:effectLst>
                <a:latin typeface="Times New Roman" pitchFamily="18" charset="0"/>
                <a:sym typeface="Symbol" pitchFamily="18" charset="2"/>
              </a:rPr>
              <a:t></a:t>
            </a:r>
            <a:endParaRPr lang="en-US" sz="1800" baseline="-25000" dirty="0">
              <a:solidFill>
                <a:schemeClr val="tx1"/>
              </a:solidFill>
              <a:effectLst>
                <a:outerShdw blurRad="38100" dist="38100" dir="2700000" algn="tl">
                  <a:srgbClr val="000000"/>
                </a:outerShdw>
              </a:effectLst>
            </a:endParaRPr>
          </a:p>
          <a:p>
            <a:endParaRPr lang="en-US" sz="1800" baseline="-25000" dirty="0">
              <a:effectLst>
                <a:outerShdw blurRad="38100" dist="38100" dir="2700000" algn="tl">
                  <a:srgbClr val="000000"/>
                </a:outerShdw>
              </a:effectLst>
            </a:endParaRPr>
          </a:p>
        </p:txBody>
      </p:sp>
      <p:sp>
        <p:nvSpPr>
          <p:cNvPr id="24665" name="Line 89"/>
          <p:cNvSpPr>
            <a:spLocks noChangeShapeType="1"/>
          </p:cNvSpPr>
          <p:nvPr/>
        </p:nvSpPr>
        <p:spPr bwMode="auto">
          <a:xfrm flipV="1">
            <a:off x="1676400" y="3200400"/>
            <a:ext cx="7620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4666" name="Line 90"/>
          <p:cNvSpPr>
            <a:spLocks noChangeShapeType="1"/>
          </p:cNvSpPr>
          <p:nvPr/>
        </p:nvSpPr>
        <p:spPr bwMode="auto">
          <a:xfrm>
            <a:off x="1752600" y="3200400"/>
            <a:ext cx="7620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4667" name="Line 91"/>
          <p:cNvSpPr>
            <a:spLocks noChangeShapeType="1"/>
          </p:cNvSpPr>
          <p:nvPr/>
        </p:nvSpPr>
        <p:spPr bwMode="auto">
          <a:xfrm flipV="1">
            <a:off x="1828800" y="3200400"/>
            <a:ext cx="7620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4668" name="Line 92"/>
          <p:cNvSpPr>
            <a:spLocks noChangeShapeType="1"/>
          </p:cNvSpPr>
          <p:nvPr/>
        </p:nvSpPr>
        <p:spPr bwMode="auto">
          <a:xfrm>
            <a:off x="1905000" y="3200400"/>
            <a:ext cx="7620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4669" name="Line 93"/>
          <p:cNvSpPr>
            <a:spLocks noChangeShapeType="1"/>
          </p:cNvSpPr>
          <p:nvPr/>
        </p:nvSpPr>
        <p:spPr bwMode="auto">
          <a:xfrm flipV="1">
            <a:off x="1981200" y="3352800"/>
            <a:ext cx="7620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4670" name="Line 94"/>
          <p:cNvSpPr>
            <a:spLocks noChangeShapeType="1"/>
          </p:cNvSpPr>
          <p:nvPr/>
        </p:nvSpPr>
        <p:spPr bwMode="auto">
          <a:xfrm flipH="1">
            <a:off x="2057400" y="3352800"/>
            <a:ext cx="30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4671" name="Text Box 95"/>
          <p:cNvSpPr txBox="1">
            <a:spLocks noChangeArrowheads="1"/>
          </p:cNvSpPr>
          <p:nvPr/>
        </p:nvSpPr>
        <p:spPr bwMode="auto">
          <a:xfrm>
            <a:off x="1524000" y="3505200"/>
            <a:ext cx="688975" cy="366713"/>
          </a:xfrm>
          <a:prstGeom prst="rect">
            <a:avLst/>
          </a:prstGeom>
          <a:noFill/>
          <a:ln w="3810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solidFill>
                  <a:schemeClr val="tx1"/>
                </a:solidFill>
                <a:effectLst>
                  <a:outerShdw blurRad="38100" dist="38100" dir="2700000" algn="tl">
                    <a:srgbClr val="000000"/>
                  </a:outerShdw>
                </a:effectLst>
              </a:rPr>
              <a:t>R</a:t>
            </a:r>
            <a:r>
              <a:rPr lang="en-US" sz="1800" baseline="-25000">
                <a:solidFill>
                  <a:schemeClr val="tx1"/>
                </a:solidFill>
                <a:effectLst>
                  <a:outerShdw blurRad="38100" dist="38100" dir="2700000" algn="tl">
                    <a:srgbClr val="000000"/>
                  </a:outerShdw>
                </a:effectLst>
                <a:latin typeface="Times New Roman" pitchFamily="18" charset="0"/>
                <a:sym typeface="Symbol" pitchFamily="18" charset="2"/>
              </a:rPr>
              <a:t>F</a:t>
            </a:r>
            <a:endParaRPr lang="en-US" sz="1800" baseline="-25000">
              <a:solidFill>
                <a:schemeClr val="tx1"/>
              </a:solidFill>
              <a:effectLst>
                <a:outerShdw blurRad="38100" dist="38100" dir="2700000" algn="tl">
                  <a:srgbClr val="000000"/>
                </a:outerShdw>
              </a:effectLst>
            </a:endParaRPr>
          </a:p>
        </p:txBody>
      </p:sp>
    </p:spTree>
    <p:extLst>
      <p:ext uri="{BB962C8B-B14F-4D97-AF65-F5344CB8AC3E}">
        <p14:creationId xmlns:p14="http://schemas.microsoft.com/office/powerpoint/2010/main" val="2478246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6" name="Text Box 16"/>
          <p:cNvSpPr txBox="1">
            <a:spLocks noChangeArrowheads="1"/>
          </p:cNvSpPr>
          <p:nvPr/>
        </p:nvSpPr>
        <p:spPr bwMode="auto">
          <a:xfrm>
            <a:off x="914400" y="0"/>
            <a:ext cx="73152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dirty="0"/>
              <a:t>Diode Circuit Models</a:t>
            </a:r>
          </a:p>
        </p:txBody>
      </p:sp>
      <p:sp>
        <p:nvSpPr>
          <p:cNvPr id="25617" name="Text Box 17"/>
          <p:cNvSpPr txBox="1">
            <a:spLocks noChangeArrowheads="1"/>
          </p:cNvSpPr>
          <p:nvPr/>
        </p:nvSpPr>
        <p:spPr bwMode="auto">
          <a:xfrm>
            <a:off x="0" y="685800"/>
            <a:ext cx="2438400" cy="19389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dirty="0">
                <a:solidFill>
                  <a:schemeClr val="tx1"/>
                </a:solidFill>
                <a:effectLst/>
              </a:rPr>
              <a:t>The Ideal Diode with Barrier Potential and Linear Forward Resistance </a:t>
            </a:r>
          </a:p>
        </p:txBody>
      </p:sp>
      <p:sp>
        <p:nvSpPr>
          <p:cNvPr id="25619" name="Text Box 19"/>
          <p:cNvSpPr txBox="1">
            <a:spLocks noChangeArrowheads="1"/>
          </p:cNvSpPr>
          <p:nvPr/>
        </p:nvSpPr>
        <p:spPr bwMode="auto">
          <a:xfrm>
            <a:off x="2514600" y="838200"/>
            <a:ext cx="6629400" cy="120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b="1" dirty="0">
                <a:solidFill>
                  <a:srgbClr val="FF0000"/>
                </a:solidFill>
                <a:effectLst/>
              </a:rPr>
              <a:t>Example:  </a:t>
            </a:r>
            <a:r>
              <a:rPr lang="en-US" b="1" dirty="0">
                <a:solidFill>
                  <a:schemeClr val="tx1"/>
                </a:solidFill>
                <a:effectLst/>
              </a:rPr>
              <a:t>Assume the diode is a low-power diode with a forward resistance value of 5 ohms.  The barrier potential voltage is still:  V</a:t>
            </a:r>
            <a:r>
              <a:rPr lang="en-US" b="1" baseline="-25000" dirty="0">
                <a:solidFill>
                  <a:schemeClr val="tx1"/>
                </a:solidFill>
                <a:effectLst/>
                <a:latin typeface="Times New Roman" pitchFamily="18" charset="0"/>
                <a:sym typeface="Symbol" pitchFamily="18" charset="2"/>
              </a:rPr>
              <a:t></a:t>
            </a:r>
            <a:r>
              <a:rPr lang="en-US" b="1" dirty="0">
                <a:solidFill>
                  <a:schemeClr val="tx1"/>
                </a:solidFill>
                <a:effectLst/>
              </a:rPr>
              <a:t> = 0.3 volts (typical for a germanium diode)  Determine the value of I</a:t>
            </a:r>
            <a:r>
              <a:rPr lang="en-US" b="1" baseline="-25000" dirty="0">
                <a:solidFill>
                  <a:schemeClr val="tx1"/>
                </a:solidFill>
                <a:effectLst/>
              </a:rPr>
              <a:t>D</a:t>
            </a:r>
            <a:r>
              <a:rPr lang="en-US" b="1" dirty="0">
                <a:solidFill>
                  <a:schemeClr val="tx1"/>
                </a:solidFill>
                <a:effectLst/>
              </a:rPr>
              <a:t> if  V</a:t>
            </a:r>
            <a:r>
              <a:rPr lang="en-US" b="1" baseline="-25000" dirty="0">
                <a:solidFill>
                  <a:schemeClr val="tx1"/>
                </a:solidFill>
                <a:effectLst/>
              </a:rPr>
              <a:t>A</a:t>
            </a:r>
            <a:r>
              <a:rPr lang="en-US" b="1" dirty="0">
                <a:solidFill>
                  <a:schemeClr val="tx1"/>
                </a:solidFill>
                <a:effectLst/>
              </a:rPr>
              <a:t> = 5 volts.</a:t>
            </a:r>
          </a:p>
        </p:txBody>
      </p:sp>
      <p:sp>
        <p:nvSpPr>
          <p:cNvPr id="25620" name="Line 20"/>
          <p:cNvSpPr>
            <a:spLocks noChangeShapeType="1"/>
          </p:cNvSpPr>
          <p:nvPr/>
        </p:nvSpPr>
        <p:spPr bwMode="auto">
          <a:xfrm>
            <a:off x="914400" y="4800600"/>
            <a:ext cx="0" cy="1752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5621" name="Line 21"/>
          <p:cNvSpPr>
            <a:spLocks noChangeShapeType="1"/>
          </p:cNvSpPr>
          <p:nvPr/>
        </p:nvSpPr>
        <p:spPr bwMode="auto">
          <a:xfrm>
            <a:off x="762000" y="4800600"/>
            <a:ext cx="30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5622" name="Line 22"/>
          <p:cNvSpPr>
            <a:spLocks noChangeShapeType="1"/>
          </p:cNvSpPr>
          <p:nvPr/>
        </p:nvSpPr>
        <p:spPr bwMode="auto">
          <a:xfrm>
            <a:off x="609600" y="4724400"/>
            <a:ext cx="609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5623" name="Line 23"/>
          <p:cNvSpPr>
            <a:spLocks noChangeShapeType="1"/>
          </p:cNvSpPr>
          <p:nvPr/>
        </p:nvSpPr>
        <p:spPr bwMode="auto">
          <a:xfrm>
            <a:off x="609600" y="4572000"/>
            <a:ext cx="609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5624" name="Line 24"/>
          <p:cNvSpPr>
            <a:spLocks noChangeShapeType="1"/>
          </p:cNvSpPr>
          <p:nvPr/>
        </p:nvSpPr>
        <p:spPr bwMode="auto">
          <a:xfrm>
            <a:off x="762000" y="4648200"/>
            <a:ext cx="30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5625" name="Line 25"/>
          <p:cNvSpPr>
            <a:spLocks noChangeShapeType="1"/>
          </p:cNvSpPr>
          <p:nvPr/>
        </p:nvSpPr>
        <p:spPr bwMode="auto">
          <a:xfrm>
            <a:off x="914400" y="3657600"/>
            <a:ext cx="0" cy="914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5626" name="Line 26"/>
          <p:cNvSpPr>
            <a:spLocks noChangeShapeType="1"/>
          </p:cNvSpPr>
          <p:nvPr/>
        </p:nvSpPr>
        <p:spPr bwMode="auto">
          <a:xfrm>
            <a:off x="914400" y="3657600"/>
            <a:ext cx="838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5627" name="Line 27"/>
          <p:cNvSpPr>
            <a:spLocks noChangeShapeType="1"/>
          </p:cNvSpPr>
          <p:nvPr/>
        </p:nvSpPr>
        <p:spPr bwMode="auto">
          <a:xfrm flipV="1">
            <a:off x="1752600" y="3505200"/>
            <a:ext cx="7620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5628" name="Line 28"/>
          <p:cNvSpPr>
            <a:spLocks noChangeShapeType="1"/>
          </p:cNvSpPr>
          <p:nvPr/>
        </p:nvSpPr>
        <p:spPr bwMode="auto">
          <a:xfrm>
            <a:off x="1828800" y="3505200"/>
            <a:ext cx="7620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5629" name="Line 29"/>
          <p:cNvSpPr>
            <a:spLocks noChangeShapeType="1"/>
          </p:cNvSpPr>
          <p:nvPr/>
        </p:nvSpPr>
        <p:spPr bwMode="auto">
          <a:xfrm flipV="1">
            <a:off x="1905000" y="3505200"/>
            <a:ext cx="7620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5630" name="Line 30"/>
          <p:cNvSpPr>
            <a:spLocks noChangeShapeType="1"/>
          </p:cNvSpPr>
          <p:nvPr/>
        </p:nvSpPr>
        <p:spPr bwMode="auto">
          <a:xfrm>
            <a:off x="1981200" y="3505200"/>
            <a:ext cx="7620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5631" name="Line 31"/>
          <p:cNvSpPr>
            <a:spLocks noChangeShapeType="1"/>
          </p:cNvSpPr>
          <p:nvPr/>
        </p:nvSpPr>
        <p:spPr bwMode="auto">
          <a:xfrm flipV="1">
            <a:off x="2057400" y="3505200"/>
            <a:ext cx="7620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5632" name="Line 32"/>
          <p:cNvSpPr>
            <a:spLocks noChangeShapeType="1"/>
          </p:cNvSpPr>
          <p:nvPr/>
        </p:nvSpPr>
        <p:spPr bwMode="auto">
          <a:xfrm>
            <a:off x="2133600" y="3505200"/>
            <a:ext cx="7620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5633" name="Line 33"/>
          <p:cNvSpPr>
            <a:spLocks noChangeShapeType="1"/>
          </p:cNvSpPr>
          <p:nvPr/>
        </p:nvSpPr>
        <p:spPr bwMode="auto">
          <a:xfrm flipV="1">
            <a:off x="2209800" y="3657600"/>
            <a:ext cx="7620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5634" name="Line 34"/>
          <p:cNvSpPr>
            <a:spLocks noChangeShapeType="1"/>
          </p:cNvSpPr>
          <p:nvPr/>
        </p:nvSpPr>
        <p:spPr bwMode="auto">
          <a:xfrm>
            <a:off x="2286000" y="3657600"/>
            <a:ext cx="838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5635" name="Line 35"/>
          <p:cNvSpPr>
            <a:spLocks noChangeShapeType="1"/>
          </p:cNvSpPr>
          <p:nvPr/>
        </p:nvSpPr>
        <p:spPr bwMode="auto">
          <a:xfrm>
            <a:off x="3124200" y="3657600"/>
            <a:ext cx="0" cy="762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5636" name="Line 36"/>
          <p:cNvSpPr>
            <a:spLocks noChangeShapeType="1"/>
          </p:cNvSpPr>
          <p:nvPr/>
        </p:nvSpPr>
        <p:spPr bwMode="auto">
          <a:xfrm>
            <a:off x="2895600" y="4419600"/>
            <a:ext cx="45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5637" name="Line 37"/>
          <p:cNvSpPr>
            <a:spLocks noChangeShapeType="1"/>
          </p:cNvSpPr>
          <p:nvPr/>
        </p:nvSpPr>
        <p:spPr bwMode="auto">
          <a:xfrm>
            <a:off x="2895600" y="4419600"/>
            <a:ext cx="22860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5638" name="Line 38"/>
          <p:cNvSpPr>
            <a:spLocks noChangeShapeType="1"/>
          </p:cNvSpPr>
          <p:nvPr/>
        </p:nvSpPr>
        <p:spPr bwMode="auto">
          <a:xfrm flipH="1">
            <a:off x="3124200" y="4419600"/>
            <a:ext cx="22860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5639" name="Line 39"/>
          <p:cNvSpPr>
            <a:spLocks noChangeShapeType="1"/>
          </p:cNvSpPr>
          <p:nvPr/>
        </p:nvSpPr>
        <p:spPr bwMode="auto">
          <a:xfrm>
            <a:off x="2895600" y="4724400"/>
            <a:ext cx="45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5640" name="Line 40"/>
          <p:cNvSpPr>
            <a:spLocks noChangeShapeType="1"/>
          </p:cNvSpPr>
          <p:nvPr/>
        </p:nvSpPr>
        <p:spPr bwMode="auto">
          <a:xfrm>
            <a:off x="3124200" y="5181600"/>
            <a:ext cx="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5641" name="Line 41"/>
          <p:cNvSpPr>
            <a:spLocks noChangeShapeType="1"/>
          </p:cNvSpPr>
          <p:nvPr/>
        </p:nvSpPr>
        <p:spPr bwMode="auto">
          <a:xfrm>
            <a:off x="914400" y="6553200"/>
            <a:ext cx="2209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5642" name="Text Box 42"/>
          <p:cNvSpPr txBox="1">
            <a:spLocks noChangeArrowheads="1"/>
          </p:cNvSpPr>
          <p:nvPr/>
        </p:nvSpPr>
        <p:spPr bwMode="auto">
          <a:xfrm>
            <a:off x="533400" y="4191000"/>
            <a:ext cx="457200" cy="396875"/>
          </a:xfrm>
          <a:prstGeom prst="rect">
            <a:avLst/>
          </a:prstGeom>
          <a:noFill/>
          <a:ln w="3810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olidFill>
                  <a:schemeClr val="tx1"/>
                </a:solidFill>
                <a:effectLst/>
              </a:rPr>
              <a:t>+</a:t>
            </a:r>
          </a:p>
        </p:txBody>
      </p:sp>
      <p:sp>
        <p:nvSpPr>
          <p:cNvPr id="25643" name="Text Box 43"/>
          <p:cNvSpPr txBox="1">
            <a:spLocks noChangeArrowheads="1"/>
          </p:cNvSpPr>
          <p:nvPr/>
        </p:nvSpPr>
        <p:spPr bwMode="auto">
          <a:xfrm>
            <a:off x="533400" y="4648200"/>
            <a:ext cx="457200" cy="396875"/>
          </a:xfrm>
          <a:prstGeom prst="rect">
            <a:avLst/>
          </a:prstGeom>
          <a:noFill/>
          <a:ln w="3810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olidFill>
                  <a:schemeClr val="tx1"/>
                </a:solidFill>
                <a:effectLst/>
              </a:rPr>
              <a:t>_</a:t>
            </a:r>
          </a:p>
        </p:txBody>
      </p:sp>
      <p:sp>
        <p:nvSpPr>
          <p:cNvPr id="25644" name="Text Box 44"/>
          <p:cNvSpPr txBox="1">
            <a:spLocks noChangeArrowheads="1"/>
          </p:cNvSpPr>
          <p:nvPr/>
        </p:nvSpPr>
        <p:spPr bwMode="auto">
          <a:xfrm>
            <a:off x="0" y="4419600"/>
            <a:ext cx="609600" cy="396875"/>
          </a:xfrm>
          <a:prstGeom prst="rect">
            <a:avLst/>
          </a:prstGeom>
          <a:noFill/>
          <a:ln w="3810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chemeClr val="tx1"/>
                </a:solidFill>
                <a:effectLst/>
              </a:rPr>
              <a:t>V</a:t>
            </a:r>
            <a:r>
              <a:rPr lang="en-US" baseline="-25000" dirty="0">
                <a:solidFill>
                  <a:schemeClr val="tx1"/>
                </a:solidFill>
                <a:effectLst/>
              </a:rPr>
              <a:t>A</a:t>
            </a:r>
          </a:p>
        </p:txBody>
      </p:sp>
      <p:sp>
        <p:nvSpPr>
          <p:cNvPr id="25645" name="Line 45"/>
          <p:cNvSpPr>
            <a:spLocks noChangeShapeType="1"/>
          </p:cNvSpPr>
          <p:nvPr/>
        </p:nvSpPr>
        <p:spPr bwMode="auto">
          <a:xfrm>
            <a:off x="3124200" y="3657600"/>
            <a:ext cx="0" cy="457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5646" name="Text Box 46"/>
          <p:cNvSpPr txBox="1">
            <a:spLocks noChangeArrowheads="1"/>
          </p:cNvSpPr>
          <p:nvPr/>
        </p:nvSpPr>
        <p:spPr bwMode="auto">
          <a:xfrm>
            <a:off x="2590800" y="3810000"/>
            <a:ext cx="609600" cy="396875"/>
          </a:xfrm>
          <a:prstGeom prst="rect">
            <a:avLst/>
          </a:prstGeom>
          <a:noFill/>
          <a:ln w="3810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olidFill>
                  <a:schemeClr val="tx1"/>
                </a:solidFill>
                <a:effectLst/>
              </a:rPr>
              <a:t>I</a:t>
            </a:r>
            <a:r>
              <a:rPr lang="en-US" baseline="-25000">
                <a:solidFill>
                  <a:schemeClr val="tx1"/>
                </a:solidFill>
                <a:effectLst/>
              </a:rPr>
              <a:t>D</a:t>
            </a:r>
          </a:p>
        </p:txBody>
      </p:sp>
      <p:sp>
        <p:nvSpPr>
          <p:cNvPr id="25647" name="Text Box 47"/>
          <p:cNvSpPr txBox="1">
            <a:spLocks noChangeArrowheads="1"/>
          </p:cNvSpPr>
          <p:nvPr/>
        </p:nvSpPr>
        <p:spPr bwMode="auto">
          <a:xfrm>
            <a:off x="1295400" y="3124200"/>
            <a:ext cx="1371600" cy="396875"/>
          </a:xfrm>
          <a:prstGeom prst="rect">
            <a:avLst/>
          </a:prstGeom>
          <a:noFill/>
          <a:ln w="3810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chemeClr val="tx1"/>
                </a:solidFill>
                <a:effectLst/>
              </a:rPr>
              <a:t>R</a:t>
            </a:r>
            <a:r>
              <a:rPr lang="en-US" baseline="-25000" dirty="0">
                <a:solidFill>
                  <a:schemeClr val="tx1"/>
                </a:solidFill>
                <a:effectLst/>
              </a:rPr>
              <a:t>S </a:t>
            </a:r>
            <a:r>
              <a:rPr lang="en-US" sz="1600" dirty="0">
                <a:solidFill>
                  <a:schemeClr val="tx1"/>
                </a:solidFill>
                <a:effectLst/>
              </a:rPr>
              <a:t>= 50 </a:t>
            </a:r>
            <a:r>
              <a:rPr lang="en-US" sz="1600" dirty="0">
                <a:solidFill>
                  <a:schemeClr val="tx1"/>
                </a:solidFill>
                <a:effectLst/>
                <a:latin typeface="Times New Roman" pitchFamily="18" charset="0"/>
                <a:sym typeface="Symbol" pitchFamily="18" charset="2"/>
              </a:rPr>
              <a:t></a:t>
            </a:r>
          </a:p>
        </p:txBody>
      </p:sp>
      <p:sp>
        <p:nvSpPr>
          <p:cNvPr id="25648" name="Line 48"/>
          <p:cNvSpPr>
            <a:spLocks noChangeShapeType="1"/>
          </p:cNvSpPr>
          <p:nvPr/>
        </p:nvSpPr>
        <p:spPr bwMode="auto">
          <a:xfrm>
            <a:off x="2971800" y="5181600"/>
            <a:ext cx="30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5649" name="Line 49"/>
          <p:cNvSpPr>
            <a:spLocks noChangeShapeType="1"/>
          </p:cNvSpPr>
          <p:nvPr/>
        </p:nvSpPr>
        <p:spPr bwMode="auto">
          <a:xfrm>
            <a:off x="3124200" y="4724400"/>
            <a:ext cx="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5650" name="Line 50"/>
          <p:cNvSpPr>
            <a:spLocks noChangeShapeType="1"/>
          </p:cNvSpPr>
          <p:nvPr/>
        </p:nvSpPr>
        <p:spPr bwMode="auto">
          <a:xfrm>
            <a:off x="2819400" y="5029200"/>
            <a:ext cx="609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5651" name="Text Box 51"/>
          <p:cNvSpPr txBox="1">
            <a:spLocks noChangeArrowheads="1"/>
          </p:cNvSpPr>
          <p:nvPr/>
        </p:nvSpPr>
        <p:spPr bwMode="auto">
          <a:xfrm>
            <a:off x="2362200" y="4876800"/>
            <a:ext cx="688975" cy="641350"/>
          </a:xfrm>
          <a:prstGeom prst="rect">
            <a:avLst/>
          </a:prstGeom>
          <a:noFill/>
          <a:ln w="3810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solidFill>
                  <a:schemeClr val="tx1"/>
                </a:solidFill>
                <a:effectLst/>
              </a:rPr>
              <a:t>V</a:t>
            </a:r>
            <a:r>
              <a:rPr lang="en-US" sz="1800" baseline="-25000">
                <a:solidFill>
                  <a:schemeClr val="tx1"/>
                </a:solidFill>
                <a:effectLst/>
                <a:latin typeface="Times New Roman" pitchFamily="18" charset="0"/>
                <a:sym typeface="Symbol" pitchFamily="18" charset="2"/>
              </a:rPr>
              <a:t></a:t>
            </a:r>
            <a:endParaRPr lang="en-US" sz="1800" baseline="-25000">
              <a:solidFill>
                <a:schemeClr val="tx1"/>
              </a:solidFill>
              <a:effectLst/>
            </a:endParaRPr>
          </a:p>
          <a:p>
            <a:endParaRPr lang="en-US" sz="1800" baseline="-25000">
              <a:solidFill>
                <a:schemeClr val="tx1"/>
              </a:solidFill>
              <a:effectLst/>
            </a:endParaRPr>
          </a:p>
        </p:txBody>
      </p:sp>
      <p:sp>
        <p:nvSpPr>
          <p:cNvPr id="25652" name="Text Box 52"/>
          <p:cNvSpPr txBox="1">
            <a:spLocks noChangeArrowheads="1"/>
          </p:cNvSpPr>
          <p:nvPr/>
        </p:nvSpPr>
        <p:spPr bwMode="auto">
          <a:xfrm>
            <a:off x="2667000" y="4724400"/>
            <a:ext cx="457200" cy="366713"/>
          </a:xfrm>
          <a:prstGeom prst="rect">
            <a:avLst/>
          </a:prstGeom>
          <a:noFill/>
          <a:ln w="3810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solidFill>
                  <a:schemeClr val="tx1"/>
                </a:solidFill>
                <a:effectLst/>
              </a:rPr>
              <a:t>+</a:t>
            </a:r>
          </a:p>
        </p:txBody>
      </p:sp>
      <p:sp>
        <p:nvSpPr>
          <p:cNvPr id="25653" name="Line 53"/>
          <p:cNvSpPr>
            <a:spLocks noChangeShapeType="1"/>
          </p:cNvSpPr>
          <p:nvPr/>
        </p:nvSpPr>
        <p:spPr bwMode="auto">
          <a:xfrm>
            <a:off x="3124200" y="5562600"/>
            <a:ext cx="152400" cy="7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5654" name="Line 54"/>
          <p:cNvSpPr>
            <a:spLocks noChangeShapeType="1"/>
          </p:cNvSpPr>
          <p:nvPr/>
        </p:nvSpPr>
        <p:spPr bwMode="auto">
          <a:xfrm flipH="1">
            <a:off x="2971800" y="5638800"/>
            <a:ext cx="304800" cy="7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5655" name="Line 55"/>
          <p:cNvSpPr>
            <a:spLocks noChangeShapeType="1"/>
          </p:cNvSpPr>
          <p:nvPr/>
        </p:nvSpPr>
        <p:spPr bwMode="auto">
          <a:xfrm>
            <a:off x="2971800" y="5715000"/>
            <a:ext cx="304800" cy="7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5656" name="Line 56"/>
          <p:cNvSpPr>
            <a:spLocks noChangeShapeType="1"/>
          </p:cNvSpPr>
          <p:nvPr/>
        </p:nvSpPr>
        <p:spPr bwMode="auto">
          <a:xfrm flipH="1">
            <a:off x="2971800" y="5791200"/>
            <a:ext cx="304800" cy="7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5657" name="Line 57"/>
          <p:cNvSpPr>
            <a:spLocks noChangeShapeType="1"/>
          </p:cNvSpPr>
          <p:nvPr/>
        </p:nvSpPr>
        <p:spPr bwMode="auto">
          <a:xfrm>
            <a:off x="2971800" y="5867400"/>
            <a:ext cx="304800" cy="7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5659" name="Line 59"/>
          <p:cNvSpPr>
            <a:spLocks noChangeShapeType="1"/>
          </p:cNvSpPr>
          <p:nvPr/>
        </p:nvSpPr>
        <p:spPr bwMode="auto">
          <a:xfrm flipH="1">
            <a:off x="2971800" y="5943600"/>
            <a:ext cx="304800" cy="7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5660" name="Line 60"/>
          <p:cNvSpPr>
            <a:spLocks noChangeShapeType="1"/>
          </p:cNvSpPr>
          <p:nvPr/>
        </p:nvSpPr>
        <p:spPr bwMode="auto">
          <a:xfrm>
            <a:off x="2971800" y="6019800"/>
            <a:ext cx="152400" cy="7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5661" name="Line 61"/>
          <p:cNvSpPr>
            <a:spLocks noChangeShapeType="1"/>
          </p:cNvSpPr>
          <p:nvPr/>
        </p:nvSpPr>
        <p:spPr bwMode="auto">
          <a:xfrm>
            <a:off x="3124200" y="6096000"/>
            <a:ext cx="0" cy="457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5662" name="Text Box 62"/>
          <p:cNvSpPr txBox="1">
            <a:spLocks noChangeArrowheads="1"/>
          </p:cNvSpPr>
          <p:nvPr/>
        </p:nvSpPr>
        <p:spPr bwMode="auto">
          <a:xfrm>
            <a:off x="3276600" y="5638800"/>
            <a:ext cx="762000" cy="396875"/>
          </a:xfrm>
          <a:prstGeom prst="rect">
            <a:avLst/>
          </a:prstGeom>
          <a:noFill/>
          <a:ln w="3810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chemeClr val="tx1"/>
                </a:solidFill>
                <a:effectLst/>
              </a:rPr>
              <a:t>R</a:t>
            </a:r>
            <a:r>
              <a:rPr lang="en-US" baseline="-25000" dirty="0">
                <a:solidFill>
                  <a:schemeClr val="tx1"/>
                </a:solidFill>
                <a:effectLst/>
              </a:rPr>
              <a:t>F</a:t>
            </a:r>
            <a:endParaRPr lang="en-US" sz="1600" dirty="0">
              <a:solidFill>
                <a:schemeClr val="tx1"/>
              </a:solidFill>
              <a:effectLst/>
              <a:latin typeface="Times New Roman" pitchFamily="18" charset="0"/>
              <a:sym typeface="Symbol" pitchFamily="18" charset="2"/>
            </a:endParaRPr>
          </a:p>
        </p:txBody>
      </p:sp>
      <p:sp>
        <p:nvSpPr>
          <p:cNvPr id="25663" name="Text Box 63"/>
          <p:cNvSpPr txBox="1">
            <a:spLocks noChangeArrowheads="1"/>
          </p:cNvSpPr>
          <p:nvPr/>
        </p:nvSpPr>
        <p:spPr bwMode="auto">
          <a:xfrm>
            <a:off x="3733800" y="2743200"/>
            <a:ext cx="52578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en-US">
              <a:effectLst>
                <a:outerShdw blurRad="38100" dist="38100" dir="2700000" algn="tl">
                  <a:srgbClr val="000000"/>
                </a:outerShdw>
              </a:effectLst>
            </a:endParaRPr>
          </a:p>
        </p:txBody>
      </p:sp>
      <p:sp>
        <p:nvSpPr>
          <p:cNvPr id="25664" name="Text Box 64"/>
          <p:cNvSpPr txBox="1">
            <a:spLocks noChangeArrowheads="1"/>
          </p:cNvSpPr>
          <p:nvPr/>
        </p:nvSpPr>
        <p:spPr bwMode="auto">
          <a:xfrm>
            <a:off x="4253345" y="4064508"/>
            <a:ext cx="4495800" cy="15327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b="1" dirty="0">
                <a:solidFill>
                  <a:schemeClr val="tx1"/>
                </a:solidFill>
              </a:rPr>
              <a:t>Once again, write a KVL equation for the circuit:</a:t>
            </a:r>
          </a:p>
          <a:p>
            <a:r>
              <a:rPr lang="en-US" b="1" dirty="0"/>
              <a:t>V</a:t>
            </a:r>
            <a:r>
              <a:rPr lang="en-US" b="1" baseline="-20000" dirty="0"/>
              <a:t>A</a:t>
            </a:r>
            <a:r>
              <a:rPr lang="en-US" b="1" dirty="0"/>
              <a:t> </a:t>
            </a:r>
            <a:r>
              <a:rPr lang="en-US" b="1" dirty="0" smtClean="0">
                <a:solidFill>
                  <a:schemeClr val="tx1"/>
                </a:solidFill>
              </a:rPr>
              <a:t>= </a:t>
            </a:r>
            <a:r>
              <a:rPr lang="en-US" b="1" dirty="0">
                <a:solidFill>
                  <a:schemeClr val="tx1"/>
                </a:solidFill>
              </a:rPr>
              <a:t>I</a:t>
            </a:r>
            <a:r>
              <a:rPr lang="en-US" b="1" baseline="-20000" dirty="0">
                <a:solidFill>
                  <a:schemeClr val="tx1"/>
                </a:solidFill>
              </a:rPr>
              <a:t>D</a:t>
            </a:r>
            <a:r>
              <a:rPr lang="en-US" b="1" dirty="0">
                <a:solidFill>
                  <a:schemeClr val="tx1"/>
                </a:solidFill>
              </a:rPr>
              <a:t>R</a:t>
            </a:r>
            <a:r>
              <a:rPr lang="en-US" b="1" baseline="-20000" dirty="0">
                <a:solidFill>
                  <a:schemeClr val="tx1"/>
                </a:solidFill>
              </a:rPr>
              <a:t>S</a:t>
            </a:r>
            <a:r>
              <a:rPr lang="en-US" b="1" dirty="0">
                <a:solidFill>
                  <a:schemeClr val="tx1"/>
                </a:solidFill>
              </a:rPr>
              <a:t> </a:t>
            </a:r>
            <a:r>
              <a:rPr lang="en-US" b="1" dirty="0"/>
              <a:t>+</a:t>
            </a:r>
            <a:r>
              <a:rPr lang="en-US" b="1" dirty="0" smtClean="0">
                <a:solidFill>
                  <a:schemeClr val="tx1"/>
                </a:solidFill>
              </a:rPr>
              <a:t> </a:t>
            </a:r>
            <a:r>
              <a:rPr lang="en-US" b="1" dirty="0">
                <a:solidFill>
                  <a:schemeClr val="tx1"/>
                </a:solidFill>
              </a:rPr>
              <a:t>V</a:t>
            </a:r>
            <a:r>
              <a:rPr lang="en-US" b="1" baseline="-20000" dirty="0">
                <a:solidFill>
                  <a:schemeClr val="tx1"/>
                </a:solidFill>
                <a:sym typeface="Symbol" pitchFamily="18" charset="2"/>
              </a:rPr>
              <a:t></a:t>
            </a:r>
            <a:r>
              <a:rPr lang="en-US" b="1" dirty="0">
                <a:solidFill>
                  <a:schemeClr val="tx1"/>
                </a:solidFill>
                <a:sym typeface="Symbol" pitchFamily="18" charset="2"/>
              </a:rPr>
              <a:t> </a:t>
            </a:r>
            <a:r>
              <a:rPr lang="en-US" b="1" dirty="0" smtClean="0">
                <a:solidFill>
                  <a:schemeClr val="tx1"/>
                </a:solidFill>
                <a:sym typeface="Symbol" pitchFamily="18" charset="2"/>
              </a:rPr>
              <a:t>+ </a:t>
            </a:r>
            <a:r>
              <a:rPr lang="en-US" b="1" dirty="0">
                <a:solidFill>
                  <a:schemeClr val="tx1"/>
                </a:solidFill>
                <a:sym typeface="Symbol" pitchFamily="18" charset="2"/>
              </a:rPr>
              <a:t>I</a:t>
            </a:r>
            <a:r>
              <a:rPr lang="en-US" b="1" baseline="-20000" dirty="0">
                <a:solidFill>
                  <a:schemeClr val="tx1"/>
                </a:solidFill>
                <a:sym typeface="Symbol" pitchFamily="18" charset="2"/>
              </a:rPr>
              <a:t>D</a:t>
            </a:r>
            <a:r>
              <a:rPr lang="en-US" b="1" dirty="0">
                <a:solidFill>
                  <a:schemeClr val="tx1"/>
                </a:solidFill>
                <a:sym typeface="Symbol" pitchFamily="18" charset="2"/>
              </a:rPr>
              <a:t>R</a:t>
            </a:r>
            <a:r>
              <a:rPr lang="en-US" b="1" baseline="-20000" dirty="0">
                <a:solidFill>
                  <a:schemeClr val="tx1"/>
                </a:solidFill>
                <a:sym typeface="Symbol" pitchFamily="18" charset="2"/>
              </a:rPr>
              <a:t>F</a:t>
            </a:r>
          </a:p>
          <a:p>
            <a:pPr algn="l"/>
            <a:r>
              <a:rPr lang="en-US" b="1" dirty="0">
                <a:solidFill>
                  <a:schemeClr val="tx1"/>
                </a:solidFill>
                <a:sym typeface="Symbol" pitchFamily="18" charset="2"/>
              </a:rPr>
              <a:t>I</a:t>
            </a:r>
            <a:r>
              <a:rPr lang="en-US" b="1" baseline="-20000" dirty="0">
                <a:solidFill>
                  <a:schemeClr val="tx1"/>
                </a:solidFill>
                <a:sym typeface="Symbol" pitchFamily="18" charset="2"/>
              </a:rPr>
              <a:t>D</a:t>
            </a:r>
            <a:r>
              <a:rPr lang="en-US" b="1" dirty="0">
                <a:solidFill>
                  <a:schemeClr val="tx1"/>
                </a:solidFill>
                <a:sym typeface="Symbol" pitchFamily="18" charset="2"/>
              </a:rPr>
              <a:t> =  V</a:t>
            </a:r>
            <a:r>
              <a:rPr lang="en-US" b="1" baseline="-20000" dirty="0">
                <a:solidFill>
                  <a:schemeClr val="tx1"/>
                </a:solidFill>
                <a:sym typeface="Symbol" pitchFamily="18" charset="2"/>
              </a:rPr>
              <a:t>A</a:t>
            </a:r>
            <a:r>
              <a:rPr lang="en-US" b="1" dirty="0">
                <a:solidFill>
                  <a:schemeClr val="tx1"/>
                </a:solidFill>
                <a:sym typeface="Symbol" pitchFamily="18" charset="2"/>
              </a:rPr>
              <a:t> - </a:t>
            </a:r>
            <a:r>
              <a:rPr lang="en-US" b="1" dirty="0">
                <a:solidFill>
                  <a:schemeClr val="tx1"/>
                </a:solidFill>
              </a:rPr>
              <a:t>V</a:t>
            </a:r>
            <a:r>
              <a:rPr lang="en-US" b="1" baseline="-20000" dirty="0">
                <a:solidFill>
                  <a:schemeClr val="tx1"/>
                </a:solidFill>
                <a:sym typeface="Symbol" pitchFamily="18" charset="2"/>
              </a:rPr>
              <a:t></a:t>
            </a:r>
            <a:r>
              <a:rPr lang="en-US" b="1" dirty="0">
                <a:solidFill>
                  <a:schemeClr val="tx1"/>
                </a:solidFill>
                <a:sym typeface="Symbol" pitchFamily="18" charset="2"/>
              </a:rPr>
              <a:t>   =  5 – 0.3   =  85.5 mA</a:t>
            </a:r>
          </a:p>
          <a:p>
            <a:pPr algn="l">
              <a:spcBef>
                <a:spcPct val="20000"/>
              </a:spcBef>
            </a:pPr>
            <a:r>
              <a:rPr lang="en-US" b="1" dirty="0">
                <a:solidFill>
                  <a:schemeClr val="tx1"/>
                </a:solidFill>
                <a:sym typeface="Symbol" pitchFamily="18" charset="2"/>
              </a:rPr>
              <a:t>        </a:t>
            </a:r>
            <a:r>
              <a:rPr lang="en-US" b="1" dirty="0">
                <a:solidFill>
                  <a:schemeClr val="tx1"/>
                </a:solidFill>
              </a:rPr>
              <a:t>R</a:t>
            </a:r>
            <a:r>
              <a:rPr lang="en-US" b="1" baseline="-20000" dirty="0">
                <a:solidFill>
                  <a:schemeClr val="tx1"/>
                </a:solidFill>
              </a:rPr>
              <a:t>S</a:t>
            </a:r>
            <a:r>
              <a:rPr lang="en-US" b="1" dirty="0">
                <a:solidFill>
                  <a:schemeClr val="tx1"/>
                </a:solidFill>
              </a:rPr>
              <a:t> + R</a:t>
            </a:r>
            <a:r>
              <a:rPr lang="en-US" b="1" baseline="-20000" dirty="0">
                <a:solidFill>
                  <a:schemeClr val="tx1"/>
                </a:solidFill>
              </a:rPr>
              <a:t>F</a:t>
            </a:r>
            <a:r>
              <a:rPr lang="en-US" b="1" dirty="0">
                <a:solidFill>
                  <a:schemeClr val="tx1"/>
                </a:solidFill>
              </a:rPr>
              <a:t>      50 + 5</a:t>
            </a:r>
          </a:p>
        </p:txBody>
      </p:sp>
      <p:sp>
        <p:nvSpPr>
          <p:cNvPr id="25665" name="Line 65"/>
          <p:cNvSpPr>
            <a:spLocks noChangeShapeType="1"/>
          </p:cNvSpPr>
          <p:nvPr/>
        </p:nvSpPr>
        <p:spPr bwMode="auto">
          <a:xfrm>
            <a:off x="4648200" y="5257800"/>
            <a:ext cx="8382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5666" name="Line 66"/>
          <p:cNvSpPr>
            <a:spLocks noChangeShapeType="1"/>
          </p:cNvSpPr>
          <p:nvPr/>
        </p:nvSpPr>
        <p:spPr bwMode="auto">
          <a:xfrm>
            <a:off x="5694210" y="5257800"/>
            <a:ext cx="8382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Tree>
    <p:extLst>
      <p:ext uri="{BB962C8B-B14F-4D97-AF65-F5344CB8AC3E}">
        <p14:creationId xmlns:p14="http://schemas.microsoft.com/office/powerpoint/2010/main" val="21747358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40" name="Text Box 16"/>
          <p:cNvSpPr txBox="1">
            <a:spLocks noChangeArrowheads="1"/>
          </p:cNvSpPr>
          <p:nvPr/>
        </p:nvSpPr>
        <p:spPr bwMode="auto">
          <a:xfrm>
            <a:off x="914400" y="0"/>
            <a:ext cx="73152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u="sng" dirty="0">
                <a:solidFill>
                  <a:schemeClr val="tx1"/>
                </a:solidFill>
                <a:effectLst>
                  <a:outerShdw blurRad="38100" dist="38100" dir="2700000" algn="tl">
                    <a:srgbClr val="000000"/>
                  </a:outerShdw>
                </a:effectLst>
              </a:rPr>
              <a:t>Diode Circuit Models</a:t>
            </a:r>
          </a:p>
        </p:txBody>
      </p:sp>
      <p:sp>
        <p:nvSpPr>
          <p:cNvPr id="26642" name="Text Box 18"/>
          <p:cNvSpPr txBox="1">
            <a:spLocks noChangeArrowheads="1"/>
          </p:cNvSpPr>
          <p:nvPr/>
        </p:nvSpPr>
        <p:spPr bwMode="auto">
          <a:xfrm>
            <a:off x="914400" y="701675"/>
            <a:ext cx="731520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b="1" dirty="0">
                <a:solidFill>
                  <a:schemeClr val="tx1"/>
                </a:solidFill>
                <a:effectLst/>
              </a:rPr>
              <a:t>Values of </a:t>
            </a:r>
            <a:r>
              <a:rPr lang="en-US" b="1" dirty="0" smtClean="0">
                <a:solidFill>
                  <a:schemeClr val="tx1"/>
                </a:solidFill>
                <a:effectLst/>
              </a:rPr>
              <a:t>I</a:t>
            </a:r>
            <a:r>
              <a:rPr lang="en-US" b="1" baseline="-25000" dirty="0" smtClean="0">
                <a:solidFill>
                  <a:schemeClr val="tx1"/>
                </a:solidFill>
                <a:effectLst/>
              </a:rPr>
              <a:t>D</a:t>
            </a:r>
            <a:r>
              <a:rPr lang="en-US" b="1" dirty="0" smtClean="0">
                <a:solidFill>
                  <a:schemeClr val="tx1"/>
                </a:solidFill>
                <a:effectLst/>
              </a:rPr>
              <a:t> </a:t>
            </a:r>
            <a:r>
              <a:rPr lang="en-US" b="1" dirty="0">
                <a:solidFill>
                  <a:schemeClr val="tx1"/>
                </a:solidFill>
                <a:effectLst/>
              </a:rPr>
              <a:t>for the Three Different Diode Circuit Models</a:t>
            </a:r>
          </a:p>
        </p:txBody>
      </p:sp>
      <p:graphicFrame>
        <p:nvGraphicFramePr>
          <p:cNvPr id="26716" name="Group 92"/>
          <p:cNvGraphicFramePr>
            <a:graphicFrameLocks noGrp="1"/>
          </p:cNvGraphicFramePr>
          <p:nvPr>
            <p:extLst>
              <p:ext uri="{D42A27DB-BD31-4B8C-83A1-F6EECF244321}">
                <p14:modId xmlns:p14="http://schemas.microsoft.com/office/powerpoint/2010/main" val="1371053184"/>
              </p:ext>
            </p:extLst>
          </p:nvPr>
        </p:nvGraphicFramePr>
        <p:xfrm>
          <a:off x="609600" y="1981200"/>
          <a:ext cx="8153400" cy="4064000"/>
        </p:xfrm>
        <a:graphic>
          <a:graphicData uri="http://schemas.openxmlformats.org/drawingml/2006/table">
            <a:tbl>
              <a:tblPr/>
              <a:tblGrid>
                <a:gridCol w="2038350"/>
                <a:gridCol w="2038350"/>
                <a:gridCol w="2038350"/>
                <a:gridCol w="2038350"/>
              </a:tblGrid>
              <a:tr h="203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charset="0"/>
                        <a:cs typeface="Times New Roman" pitchFamily="18" charset="0"/>
                      </a:endParaRPr>
                    </a:p>
                  </a:txBody>
                  <a:tcPr marL="45720" marR="45720" horzOverflow="overflow">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cap="flat">
                      <a:noFill/>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cs typeface="Times New Roman" pitchFamily="18" charset="0"/>
                        </a:rPr>
                        <a:t>Ideal Diode Model</a:t>
                      </a:r>
                    </a:p>
                  </a:txBody>
                  <a:tcPr marL="45720" marR="45720"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gradFill rotWithShape="0">
                      <a:gsLst>
                        <a:gs pos="0">
                          <a:srgbClr val="333399">
                            <a:gamma/>
                            <a:shade val="46275"/>
                            <a:invGamma/>
                          </a:srgbClr>
                        </a:gs>
                        <a:gs pos="100000">
                          <a:srgbClr val="3333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cs typeface="Times New Roman" pitchFamily="18" charset="0"/>
                        </a:rPr>
                        <a:t>Ideal Diode Model   with Barrier Potential Voltage</a:t>
                      </a:r>
                    </a:p>
                  </a:txBody>
                  <a:tcPr marL="45720" marR="45720"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gradFill rotWithShape="0">
                      <a:gsLst>
                        <a:gs pos="0">
                          <a:srgbClr val="333399">
                            <a:gamma/>
                            <a:shade val="46275"/>
                            <a:invGamma/>
                          </a:srgbClr>
                        </a:gs>
                        <a:gs pos="100000">
                          <a:srgbClr val="3333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cs typeface="Times New Roman" pitchFamily="18" charset="0"/>
                        </a:rPr>
                        <a:t>Ideal Diode Model with Barrier Potential and Linear Forward Resistance</a:t>
                      </a:r>
                    </a:p>
                  </a:txBody>
                  <a:tcPr marL="45720" marR="45720"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gradFill rotWithShape="0">
                      <a:gsLst>
                        <a:gs pos="0">
                          <a:srgbClr val="333399">
                            <a:gamma/>
                            <a:shade val="46275"/>
                            <a:invGamma/>
                          </a:srgbClr>
                        </a:gs>
                        <a:gs pos="100000">
                          <a:srgbClr val="333399"/>
                        </a:gs>
                      </a:gsLst>
                      <a:path path="shape">
                        <a:fillToRect l="50000" t="50000" r="50000" b="50000"/>
                      </a:path>
                    </a:gradFill>
                  </a:tcPr>
                </a:tc>
              </a:tr>
              <a:tr h="203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bg1"/>
                          </a:solidFill>
                          <a:effectLst/>
                          <a:latin typeface="Arial" charset="0"/>
                          <a:cs typeface="Times New Roman" pitchFamily="18" charset="0"/>
                        </a:rPr>
                        <a:t>I</a:t>
                      </a:r>
                      <a:r>
                        <a:rPr kumimoji="0" lang="en-US" sz="2800" b="1" i="0" u="none" strike="noStrike" cap="none" normalizeH="0" baseline="-16000" dirty="0" smtClean="0">
                          <a:ln>
                            <a:noFill/>
                          </a:ln>
                          <a:solidFill>
                            <a:schemeClr val="bg1"/>
                          </a:solidFill>
                          <a:effectLst/>
                          <a:latin typeface="Arial" charset="0"/>
                          <a:cs typeface="Times New Roman" pitchFamily="18" charset="0"/>
                        </a:rPr>
                        <a:t>D</a:t>
                      </a:r>
                    </a:p>
                  </a:txBody>
                  <a:tcPr marL="45720" marR="45720"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gradFill rotWithShape="0">
                      <a:gsLst>
                        <a:gs pos="0">
                          <a:srgbClr val="333399">
                            <a:gamma/>
                            <a:shade val="46275"/>
                            <a:invGamma/>
                          </a:srgbClr>
                        </a:gs>
                        <a:gs pos="100000">
                          <a:srgbClr val="3333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cs typeface="Times New Roman" pitchFamily="18" charset="0"/>
                        </a:rPr>
                        <a:t>100 mA</a:t>
                      </a:r>
                    </a:p>
                  </a:txBody>
                  <a:tcPr marL="45720" marR="45720"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gradFill rotWithShape="0">
                      <a:gsLst>
                        <a:gs pos="0">
                          <a:srgbClr val="333399">
                            <a:gamma/>
                            <a:shade val="46275"/>
                            <a:invGamma/>
                          </a:srgbClr>
                        </a:gs>
                        <a:gs pos="100000">
                          <a:srgbClr val="3333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cs typeface="Times New Roman" pitchFamily="18" charset="0"/>
                        </a:rPr>
                        <a:t>94 mA</a:t>
                      </a:r>
                    </a:p>
                  </a:txBody>
                  <a:tcPr marL="45720" marR="45720"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gradFill rotWithShape="0">
                      <a:gsLst>
                        <a:gs pos="0">
                          <a:srgbClr val="333399">
                            <a:gamma/>
                            <a:shade val="46275"/>
                            <a:invGamma/>
                          </a:srgbClr>
                        </a:gs>
                        <a:gs pos="100000">
                          <a:srgbClr val="3333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cs typeface="Times New Roman" pitchFamily="18" charset="0"/>
                        </a:rPr>
                        <a:t>85.5 mA</a:t>
                      </a:r>
                    </a:p>
                  </a:txBody>
                  <a:tcPr marL="45720" marR="45720"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gradFill rotWithShape="0">
                      <a:gsLst>
                        <a:gs pos="0">
                          <a:srgbClr val="333399">
                            <a:gamma/>
                            <a:shade val="46275"/>
                            <a:invGamma/>
                          </a:srgbClr>
                        </a:gs>
                        <a:gs pos="100000">
                          <a:srgbClr val="333399"/>
                        </a:gs>
                      </a:gsLst>
                      <a:path path="shape">
                        <a:fillToRect l="50000" t="50000" r="50000" b="50000"/>
                      </a:path>
                    </a:gradFill>
                  </a:tcPr>
                </a:tc>
              </a:tr>
            </a:tbl>
          </a:graphicData>
        </a:graphic>
      </p:graphicFrame>
      <p:sp>
        <p:nvSpPr>
          <p:cNvPr id="26717" name="Text Box 93"/>
          <p:cNvSpPr txBox="1">
            <a:spLocks noChangeArrowheads="1"/>
          </p:cNvSpPr>
          <p:nvPr/>
        </p:nvSpPr>
        <p:spPr bwMode="auto">
          <a:xfrm>
            <a:off x="1203325" y="407988"/>
            <a:ext cx="184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effectLst>
                <a:outerShdw blurRad="38100" dist="38100" dir="2700000" algn="tl">
                  <a:srgbClr val="000000"/>
                </a:outerShdw>
              </a:effectLst>
            </a:endParaRPr>
          </a:p>
        </p:txBody>
      </p:sp>
    </p:spTree>
    <p:extLst>
      <p:ext uri="{BB962C8B-B14F-4D97-AF65-F5344CB8AC3E}">
        <p14:creationId xmlns:p14="http://schemas.microsoft.com/office/powerpoint/2010/main" val="3689055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868362"/>
          </a:xfrm>
        </p:spPr>
        <p:txBody>
          <a:bodyPr>
            <a:normAutofit fontScale="90000"/>
          </a:bodyPr>
          <a:lstStyle/>
          <a:p>
            <a:r>
              <a:rPr lang="en-US" dirty="0" smtClean="0"/>
              <a:t>Exercise</a:t>
            </a:r>
            <a:br>
              <a:rPr lang="en-US" dirty="0" smtClean="0"/>
            </a:br>
            <a:r>
              <a:rPr lang="en-US" sz="3300" dirty="0"/>
              <a:t>Training Manual Electronics Level-1 </a:t>
            </a:r>
            <a:r>
              <a:rPr lang="en-US" sz="3300" dirty="0" smtClean="0"/>
              <a:t>Page-8</a:t>
            </a:r>
            <a:endParaRPr lang="en-US" sz="3300" dirty="0"/>
          </a:p>
        </p:txBody>
      </p:sp>
      <mc:AlternateContent xmlns:mc="http://schemas.openxmlformats.org/markup-compatibility/2006">
        <mc:Choice xmlns:a14="http://schemas.microsoft.com/office/drawing/2010/main" Requires="a14">
          <p:sp>
            <p:nvSpPr>
              <p:cNvPr id="4" name="Content Placeholder 3"/>
              <p:cNvSpPr>
                <a:spLocks noGrp="1"/>
              </p:cNvSpPr>
              <p:nvPr>
                <p:ph idx="1"/>
              </p:nvPr>
            </p:nvSpPr>
            <p:spPr>
              <a:xfrm>
                <a:off x="0" y="1189037"/>
                <a:ext cx="8915400" cy="4525963"/>
              </a:xfrm>
            </p:spPr>
            <p:txBody>
              <a:bodyPr/>
              <a:lstStyle/>
              <a:p>
                <a:pPr algn="just"/>
                <a:r>
                  <a:rPr lang="en-US" sz="2800" dirty="0" smtClean="0"/>
                  <a:t>Calculate</a:t>
                </a:r>
                <a:r>
                  <a:rPr lang="en-US" dirty="0" smtClean="0"/>
                  <a:t> </a:t>
                </a:r>
                <a:r>
                  <a:rPr lang="en-US" dirty="0"/>
                  <a:t>the voltage output of the circuit shown in </a:t>
                </a:r>
                <a:r>
                  <a:rPr lang="en-US" b="1" dirty="0"/>
                  <a:t>fig. 5 </a:t>
                </a:r>
                <a:r>
                  <a:rPr lang="en-US" dirty="0"/>
                  <a:t>for following </a:t>
                </a:r>
                <a:r>
                  <a:rPr lang="en-US" dirty="0" smtClean="0"/>
                  <a:t>inputs</a:t>
                </a:r>
              </a:p>
              <a:p>
                <a:pPr marL="914400" lvl="1" indent="-514350" algn="just">
                  <a:buFont typeface="+mj-lt"/>
                  <a:buAutoNum type="alphaLcParenR"/>
                </a:pPr>
                <a14:m>
                  <m:oMath xmlns:m="http://schemas.openxmlformats.org/officeDocument/2006/math">
                    <m:sSub>
                      <m:sSubPr>
                        <m:ctrlPr>
                          <a:rPr lang="en-US" sz="2400" i="1" smtClean="0">
                            <a:latin typeface="Cambria Math"/>
                          </a:rPr>
                        </m:ctrlPr>
                      </m:sSubPr>
                      <m:e>
                        <m:r>
                          <a:rPr lang="en-US" sz="2400" b="0" i="1" smtClean="0">
                            <a:latin typeface="Cambria Math"/>
                          </a:rPr>
                          <m:t>𝑉</m:t>
                        </m:r>
                      </m:e>
                      <m:sub>
                        <m:r>
                          <a:rPr lang="en-US" sz="2400" b="0" i="1" smtClean="0">
                            <a:latin typeface="Cambria Math"/>
                          </a:rPr>
                          <m:t>1</m:t>
                        </m:r>
                      </m:sub>
                    </m:sSub>
                    <m:r>
                      <a:rPr lang="en-US" sz="2400" b="0" i="1" smtClean="0">
                        <a:latin typeface="Cambria Math"/>
                      </a:rPr>
                      <m:t>=</m:t>
                    </m:r>
                    <m:sSub>
                      <m:sSubPr>
                        <m:ctrlPr>
                          <a:rPr lang="en-US" sz="2400" i="1">
                            <a:latin typeface="Cambria Math"/>
                          </a:rPr>
                        </m:ctrlPr>
                      </m:sSubPr>
                      <m:e>
                        <m:r>
                          <a:rPr lang="en-US" sz="2400" i="1">
                            <a:latin typeface="Cambria Math"/>
                          </a:rPr>
                          <m:t>𝑉</m:t>
                        </m:r>
                      </m:e>
                      <m:sub>
                        <m:r>
                          <a:rPr lang="en-US" sz="2400" b="0" i="1" smtClean="0">
                            <a:latin typeface="Cambria Math"/>
                          </a:rPr>
                          <m:t>2</m:t>
                        </m:r>
                      </m:sub>
                    </m:sSub>
                    <m:r>
                      <a:rPr lang="en-US" sz="2400" b="0" i="1" smtClean="0">
                        <a:latin typeface="Cambria Math"/>
                      </a:rPr>
                      <m:t>=0</m:t>
                    </m:r>
                  </m:oMath>
                </a14:m>
                <a:endParaRPr lang="en-US" sz="2400" dirty="0" smtClean="0"/>
              </a:p>
              <a:p>
                <a:pPr marL="914400" lvl="1" indent="-514350" algn="just">
                  <a:buFont typeface="+mj-lt"/>
                  <a:buAutoNum type="alphaLcParenR"/>
                </a:pPr>
                <a14:m>
                  <m:oMath xmlns:m="http://schemas.openxmlformats.org/officeDocument/2006/math">
                    <m:sSub>
                      <m:sSubPr>
                        <m:ctrlPr>
                          <a:rPr lang="en-US" sz="2400" i="1">
                            <a:latin typeface="Cambria Math"/>
                          </a:rPr>
                        </m:ctrlPr>
                      </m:sSubPr>
                      <m:e>
                        <m:r>
                          <a:rPr lang="en-US" sz="2400" i="1">
                            <a:latin typeface="Cambria Math"/>
                          </a:rPr>
                          <m:t>𝑉</m:t>
                        </m:r>
                      </m:e>
                      <m:sub>
                        <m:r>
                          <a:rPr lang="en-US" sz="2400" i="1">
                            <a:latin typeface="Cambria Math"/>
                          </a:rPr>
                          <m:t>1</m:t>
                        </m:r>
                      </m:sub>
                    </m:sSub>
                    <m:r>
                      <a:rPr lang="en-US" sz="2400" i="1">
                        <a:latin typeface="Cambria Math"/>
                      </a:rPr>
                      <m:t>=</m:t>
                    </m:r>
                    <m:r>
                      <a:rPr lang="en-US" sz="2400" b="0" i="1" smtClean="0">
                        <a:latin typeface="Cambria Math"/>
                      </a:rPr>
                      <m:t>𝑉</m:t>
                    </m:r>
                    <m:r>
                      <a:rPr lang="en-US" sz="2400" b="0" i="1" smtClean="0">
                        <a:latin typeface="Cambria Math"/>
                      </a:rPr>
                      <m:t> </m:t>
                    </m:r>
                    <m:r>
                      <a:rPr lang="en-US" sz="2400" b="0" i="1" smtClean="0">
                        <a:latin typeface="Cambria Math"/>
                      </a:rPr>
                      <m:t>𝑎𝑛𝑑</m:t>
                    </m:r>
                    <m:sSub>
                      <m:sSubPr>
                        <m:ctrlPr>
                          <a:rPr lang="en-US" sz="2400" i="1">
                            <a:latin typeface="Cambria Math"/>
                          </a:rPr>
                        </m:ctrlPr>
                      </m:sSubPr>
                      <m:e>
                        <m:r>
                          <a:rPr lang="en-US" sz="2400" b="0" i="1" smtClean="0">
                            <a:latin typeface="Cambria Math"/>
                          </a:rPr>
                          <m:t>  </m:t>
                        </m:r>
                        <m:r>
                          <a:rPr lang="en-US" sz="2400" i="1">
                            <a:latin typeface="Cambria Math"/>
                          </a:rPr>
                          <m:t>𝑉</m:t>
                        </m:r>
                      </m:e>
                      <m:sub>
                        <m:r>
                          <a:rPr lang="en-US" sz="2400" i="1">
                            <a:latin typeface="Cambria Math"/>
                          </a:rPr>
                          <m:t>2</m:t>
                        </m:r>
                      </m:sub>
                    </m:sSub>
                    <m:r>
                      <a:rPr lang="en-US" sz="2400" i="1">
                        <a:latin typeface="Cambria Math"/>
                      </a:rPr>
                      <m:t>=0</m:t>
                    </m:r>
                  </m:oMath>
                </a14:m>
                <a:endParaRPr lang="en-US" sz="2400" dirty="0" smtClean="0"/>
              </a:p>
              <a:p>
                <a:pPr marL="914400" lvl="1" indent="-514350" algn="just">
                  <a:buFont typeface="+mj-lt"/>
                  <a:buAutoNum type="alphaLcParenR"/>
                </a:pPr>
                <a14:m>
                  <m:oMath xmlns:m="http://schemas.openxmlformats.org/officeDocument/2006/math">
                    <m:sSub>
                      <m:sSubPr>
                        <m:ctrlPr>
                          <a:rPr lang="en-US" sz="2400" i="1">
                            <a:latin typeface="Cambria Math"/>
                          </a:rPr>
                        </m:ctrlPr>
                      </m:sSubPr>
                      <m:e>
                        <m:r>
                          <a:rPr lang="en-US" sz="2400" i="1">
                            <a:latin typeface="Cambria Math"/>
                          </a:rPr>
                          <m:t>𝑉</m:t>
                        </m:r>
                      </m:e>
                      <m:sub>
                        <m:r>
                          <a:rPr lang="en-US" sz="2400" b="0" i="1" smtClean="0">
                            <a:latin typeface="Cambria Math"/>
                          </a:rPr>
                          <m:t>1</m:t>
                        </m:r>
                      </m:sub>
                    </m:sSub>
                  </m:oMath>
                </a14:m>
                <a:r>
                  <a:rPr lang="en-US" sz="2400" dirty="0" smtClean="0"/>
                  <a:t>=</a:t>
                </a:r>
                <a14:m>
                  <m:oMath xmlns:m="http://schemas.openxmlformats.org/officeDocument/2006/math">
                    <m:sSub>
                      <m:sSubPr>
                        <m:ctrlPr>
                          <a:rPr lang="en-US" sz="2400" i="1">
                            <a:latin typeface="Cambria Math"/>
                          </a:rPr>
                        </m:ctrlPr>
                      </m:sSubPr>
                      <m:e>
                        <m:r>
                          <a:rPr lang="en-US" sz="2400" i="1">
                            <a:latin typeface="Cambria Math"/>
                          </a:rPr>
                          <m:t>𝑉</m:t>
                        </m:r>
                      </m:e>
                      <m:sub>
                        <m:r>
                          <a:rPr lang="en-US" sz="2400" i="1">
                            <a:latin typeface="Cambria Math"/>
                          </a:rPr>
                          <m:t>2</m:t>
                        </m:r>
                      </m:sub>
                    </m:sSub>
                    <m:r>
                      <a:rPr lang="en-US" sz="2400" b="0" i="1" smtClean="0">
                        <a:latin typeface="Cambria Math"/>
                      </a:rPr>
                      <m:t>=</m:t>
                    </m:r>
                    <m:r>
                      <a:rPr lang="en-US" sz="2400" b="0" i="1" smtClean="0">
                        <a:latin typeface="Cambria Math"/>
                      </a:rPr>
                      <m:t>𝑉</m:t>
                    </m:r>
                    <m:r>
                      <a:rPr lang="en-US" sz="2400" b="0" i="0" smtClean="0">
                        <a:latin typeface="Cambria Math"/>
                      </a:rPr>
                      <m:t>     </m:t>
                    </m:r>
                    <m:r>
                      <m:rPr>
                        <m:sty m:val="p"/>
                      </m:rPr>
                      <a:rPr lang="en-US" sz="2400" b="0" i="0" smtClean="0">
                        <a:latin typeface="Cambria Math"/>
                      </a:rPr>
                      <m:t>and</m:t>
                    </m:r>
                    <m:r>
                      <a:rPr lang="en-US" sz="2400" b="0" i="0" smtClean="0">
                        <a:latin typeface="Cambria Math"/>
                      </a:rPr>
                      <m:t> </m:t>
                    </m:r>
                    <m:r>
                      <m:rPr>
                        <m:sty m:val="p"/>
                      </m:rPr>
                      <a:rPr lang="en-US" sz="2400" b="0" i="0" smtClean="0">
                        <a:latin typeface="Cambria Math"/>
                      </a:rPr>
                      <m:t>Barrier</m:t>
                    </m:r>
                    <m:r>
                      <a:rPr lang="en-US" sz="2400" b="0" i="0" smtClean="0">
                        <a:latin typeface="Cambria Math"/>
                      </a:rPr>
                      <m:t> </m:t>
                    </m:r>
                    <m:r>
                      <m:rPr>
                        <m:sty m:val="p"/>
                      </m:rPr>
                      <a:rPr lang="en-US" sz="2400" b="0" i="0" smtClean="0">
                        <a:latin typeface="Cambria Math"/>
                      </a:rPr>
                      <m:t>Potential</m:t>
                    </m:r>
                    <m:r>
                      <a:rPr lang="en-US" sz="2400" b="0" i="0" smtClean="0">
                        <a:latin typeface="Cambria Math"/>
                      </a:rPr>
                      <m:t> </m:t>
                    </m:r>
                  </m:oMath>
                </a14:m>
                <a:r>
                  <a:rPr lang="en-US" sz="2400" dirty="0" smtClean="0"/>
                  <a:t> </a:t>
                </a:r>
                <a14:m>
                  <m:oMath xmlns:m="http://schemas.openxmlformats.org/officeDocument/2006/math">
                    <m:sSub>
                      <m:sSubPr>
                        <m:ctrlPr>
                          <a:rPr lang="en-US" sz="2400" i="1">
                            <a:latin typeface="Cambria Math"/>
                          </a:rPr>
                        </m:ctrlPr>
                      </m:sSubPr>
                      <m:e>
                        <m:r>
                          <a:rPr lang="en-US" sz="2400" i="1">
                            <a:latin typeface="Cambria Math"/>
                          </a:rPr>
                          <m:t>𝑉</m:t>
                        </m:r>
                      </m:e>
                      <m:sub>
                        <m:r>
                          <a:rPr lang="en-US" sz="2400" b="0" i="1" smtClean="0">
                            <a:latin typeface="Cambria Math"/>
                          </a:rPr>
                          <m:t>𝑅</m:t>
                        </m:r>
                      </m:sub>
                    </m:sSub>
                  </m:oMath>
                </a14:m>
                <a:endParaRPr lang="en-US" sz="2400" dirty="0" smtClean="0"/>
              </a:p>
              <a:p>
                <a:pPr marL="400050" lvl="1" indent="0" algn="just">
                  <a:buNone/>
                </a:pPr>
                <a:r>
                  <a:rPr lang="en-US" sz="2400" dirty="0"/>
                  <a:t>Forward resistance of each diode is R</a:t>
                </a:r>
                <a:r>
                  <a:rPr lang="en-US" sz="2400" baseline="-25000" dirty="0"/>
                  <a:t>f</a:t>
                </a:r>
                <a:r>
                  <a:rPr lang="en-US" sz="2400" dirty="0"/>
                  <a:t>. </a:t>
                </a:r>
                <a:endParaRPr lang="en-US" sz="2400" dirty="0"/>
              </a:p>
            </p:txBody>
          </p:sp>
        </mc:Choice>
        <mc:Fallback>
          <p:sp>
            <p:nvSpPr>
              <p:cNvPr id="4" name="Content Placeholder 3"/>
              <p:cNvSpPr>
                <a:spLocks noGrp="1" noRot="1" noChangeAspect="1" noMove="1" noResize="1" noEditPoints="1" noAdjustHandles="1" noChangeArrowheads="1" noChangeShapeType="1" noTextEdit="1"/>
              </p:cNvSpPr>
              <p:nvPr>
                <p:ph idx="1"/>
              </p:nvPr>
            </p:nvSpPr>
            <p:spPr>
              <a:xfrm>
                <a:off x="0" y="1189037"/>
                <a:ext cx="8915400" cy="4525963"/>
              </a:xfrm>
              <a:blipFill rotWithShape="1">
                <a:blip r:embed="rId2"/>
                <a:stretch>
                  <a:fillRect l="-1162" t="-1750" r="-2734"/>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7A0D5CAB-8BF0-4EA3-BAE4-9835C852A49B}" type="slidenum">
              <a:rPr lang="en-GB" smtClean="0"/>
              <a:pPr/>
              <a:t>27</a:t>
            </a:fld>
            <a:endParaRPr lang="en-GB" dirty="0"/>
          </a:p>
        </p:txBody>
      </p:sp>
      <p:grpSp>
        <p:nvGrpSpPr>
          <p:cNvPr id="6" name="Group 5"/>
          <p:cNvGrpSpPr/>
          <p:nvPr/>
        </p:nvGrpSpPr>
        <p:grpSpPr>
          <a:xfrm>
            <a:off x="6047509" y="1923595"/>
            <a:ext cx="2864775" cy="2669619"/>
            <a:chOff x="6019800" y="2286000"/>
            <a:chExt cx="2864775" cy="2669619"/>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286000"/>
              <a:ext cx="2864775" cy="230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163475" y="4586287"/>
              <a:ext cx="707245" cy="369332"/>
            </a:xfrm>
            <a:prstGeom prst="rect">
              <a:avLst/>
            </a:prstGeom>
          </p:spPr>
          <p:txBody>
            <a:bodyPr wrap="none">
              <a:spAutoFit/>
            </a:bodyPr>
            <a:lstStyle/>
            <a:p>
              <a:r>
                <a:rPr lang="en-US" b="1" dirty="0"/>
                <a:t>fig. 5 </a:t>
              </a:r>
              <a:endParaRPr lang="en-US" dirty="0"/>
            </a:p>
          </p:txBody>
        </p:sp>
      </p:grpSp>
    </p:spTree>
    <p:extLst>
      <p:ext uri="{BB962C8B-B14F-4D97-AF65-F5344CB8AC3E}">
        <p14:creationId xmlns:p14="http://schemas.microsoft.com/office/powerpoint/2010/main" val="807777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762000"/>
          </a:xfrm>
        </p:spPr>
        <p:txBody>
          <a:bodyPr>
            <a:normAutofit/>
          </a:bodyPr>
          <a:lstStyle/>
          <a:p>
            <a:r>
              <a:rPr lang="en-US" dirty="0" smtClean="0"/>
              <a:t>Exercise</a:t>
            </a:r>
            <a:endParaRPr lang="en-US" sz="3300" dirty="0"/>
          </a:p>
        </p:txBody>
      </p:sp>
      <mc:AlternateContent xmlns:mc="http://schemas.openxmlformats.org/markup-compatibility/2006">
        <mc:Choice xmlns:a14="http://schemas.microsoft.com/office/drawing/2010/main" Requires="a14">
          <p:sp>
            <p:nvSpPr>
              <p:cNvPr id="4" name="Content Placeholder 3"/>
              <p:cNvSpPr>
                <a:spLocks noGrp="1"/>
              </p:cNvSpPr>
              <p:nvPr>
                <p:ph idx="1"/>
              </p:nvPr>
            </p:nvSpPr>
            <p:spPr>
              <a:xfrm>
                <a:off x="0" y="914400"/>
                <a:ext cx="8915400" cy="4525963"/>
              </a:xfrm>
            </p:spPr>
            <p:txBody>
              <a:bodyPr/>
              <a:lstStyle/>
              <a:p>
                <a:pPr algn="just"/>
                <a:r>
                  <a:rPr lang="en-US" sz="2800" dirty="0" smtClean="0"/>
                  <a:t>Calculate</a:t>
                </a:r>
                <a:r>
                  <a:rPr lang="en-US" dirty="0" smtClean="0"/>
                  <a:t> </a:t>
                </a:r>
                <a:r>
                  <a:rPr lang="en-US" dirty="0"/>
                  <a:t>the voltage output of the circuit shown in </a:t>
                </a:r>
                <a:r>
                  <a:rPr lang="en-US" b="1" dirty="0"/>
                  <a:t>fig. 5 </a:t>
                </a:r>
                <a:r>
                  <a:rPr lang="en-US" dirty="0"/>
                  <a:t>for following </a:t>
                </a:r>
                <a:r>
                  <a:rPr lang="en-US" dirty="0" smtClean="0"/>
                  <a:t>inputs</a:t>
                </a:r>
              </a:p>
              <a:p>
                <a:pPr marL="914400" lvl="1" indent="-514350" algn="just">
                  <a:buFont typeface="+mj-lt"/>
                  <a:buAutoNum type="alphaLcParenR"/>
                </a:pPr>
                <a14:m>
                  <m:oMath xmlns:m="http://schemas.openxmlformats.org/officeDocument/2006/math">
                    <m:sSub>
                      <m:sSubPr>
                        <m:ctrlPr>
                          <a:rPr lang="en-US" sz="2400" i="1" smtClean="0">
                            <a:latin typeface="Cambria Math"/>
                          </a:rPr>
                        </m:ctrlPr>
                      </m:sSubPr>
                      <m:e>
                        <m:r>
                          <a:rPr lang="en-US" sz="2400" b="0" i="1" smtClean="0">
                            <a:latin typeface="Cambria Math"/>
                          </a:rPr>
                          <m:t>𝑉</m:t>
                        </m:r>
                      </m:e>
                      <m:sub>
                        <m:r>
                          <a:rPr lang="en-US" sz="2400" b="0" i="1" smtClean="0">
                            <a:latin typeface="Cambria Math"/>
                          </a:rPr>
                          <m:t>1</m:t>
                        </m:r>
                      </m:sub>
                    </m:sSub>
                    <m:r>
                      <a:rPr lang="en-US" sz="2400" b="0" i="1" smtClean="0">
                        <a:latin typeface="Cambria Math"/>
                      </a:rPr>
                      <m:t>=</m:t>
                    </m:r>
                    <m:sSub>
                      <m:sSubPr>
                        <m:ctrlPr>
                          <a:rPr lang="en-US" sz="2400" i="1">
                            <a:latin typeface="Cambria Math"/>
                          </a:rPr>
                        </m:ctrlPr>
                      </m:sSubPr>
                      <m:e>
                        <m:r>
                          <a:rPr lang="en-US" sz="2400" i="1">
                            <a:latin typeface="Cambria Math"/>
                          </a:rPr>
                          <m:t>𝑉</m:t>
                        </m:r>
                      </m:e>
                      <m:sub>
                        <m:r>
                          <a:rPr lang="en-US" sz="2400" b="0" i="1" smtClean="0">
                            <a:latin typeface="Cambria Math"/>
                          </a:rPr>
                          <m:t>2</m:t>
                        </m:r>
                      </m:sub>
                    </m:sSub>
                    <m:r>
                      <a:rPr lang="en-US" sz="2400" b="0" i="1" smtClean="0">
                        <a:latin typeface="Cambria Math"/>
                      </a:rPr>
                      <m:t>=0</m:t>
                    </m:r>
                  </m:oMath>
                </a14:m>
                <a:endParaRPr lang="en-US" sz="2400" dirty="0" smtClean="0"/>
              </a:p>
              <a:p>
                <a:pPr marL="914400" lvl="1" indent="-514350" algn="just">
                  <a:buFont typeface="+mj-lt"/>
                  <a:buAutoNum type="alphaLcParenR"/>
                </a:pPr>
                <a14:m>
                  <m:oMath xmlns:m="http://schemas.openxmlformats.org/officeDocument/2006/math">
                    <m:sSub>
                      <m:sSubPr>
                        <m:ctrlPr>
                          <a:rPr lang="en-US" sz="2400" i="1">
                            <a:latin typeface="Cambria Math"/>
                          </a:rPr>
                        </m:ctrlPr>
                      </m:sSubPr>
                      <m:e>
                        <m:r>
                          <a:rPr lang="en-US" sz="2400" i="1">
                            <a:latin typeface="Cambria Math"/>
                          </a:rPr>
                          <m:t>𝑉</m:t>
                        </m:r>
                      </m:e>
                      <m:sub>
                        <m:r>
                          <a:rPr lang="en-US" sz="2400" i="1">
                            <a:latin typeface="Cambria Math"/>
                          </a:rPr>
                          <m:t>1</m:t>
                        </m:r>
                      </m:sub>
                    </m:sSub>
                    <m:r>
                      <a:rPr lang="en-US" sz="2400" i="1">
                        <a:latin typeface="Cambria Math"/>
                      </a:rPr>
                      <m:t>=</m:t>
                    </m:r>
                    <m:r>
                      <a:rPr lang="en-US" sz="2400" b="0" i="1" smtClean="0">
                        <a:latin typeface="Cambria Math"/>
                      </a:rPr>
                      <m:t>𝑉</m:t>
                    </m:r>
                    <m:r>
                      <a:rPr lang="en-US" sz="2400" b="0" i="1" smtClean="0">
                        <a:latin typeface="Cambria Math"/>
                      </a:rPr>
                      <m:t> </m:t>
                    </m:r>
                    <m:r>
                      <a:rPr lang="en-US" sz="2400" b="0" i="1" smtClean="0">
                        <a:latin typeface="Cambria Math"/>
                      </a:rPr>
                      <m:t>𝑎𝑛𝑑</m:t>
                    </m:r>
                    <m:sSub>
                      <m:sSubPr>
                        <m:ctrlPr>
                          <a:rPr lang="en-US" sz="2400" i="1">
                            <a:latin typeface="Cambria Math"/>
                          </a:rPr>
                        </m:ctrlPr>
                      </m:sSubPr>
                      <m:e>
                        <m:r>
                          <a:rPr lang="en-US" sz="2400" b="0" i="1" smtClean="0">
                            <a:latin typeface="Cambria Math"/>
                          </a:rPr>
                          <m:t>  </m:t>
                        </m:r>
                        <m:r>
                          <a:rPr lang="en-US" sz="2400" i="1">
                            <a:latin typeface="Cambria Math"/>
                          </a:rPr>
                          <m:t>𝑉</m:t>
                        </m:r>
                      </m:e>
                      <m:sub>
                        <m:r>
                          <a:rPr lang="en-US" sz="2400" i="1">
                            <a:latin typeface="Cambria Math"/>
                          </a:rPr>
                          <m:t>2</m:t>
                        </m:r>
                      </m:sub>
                    </m:sSub>
                    <m:r>
                      <a:rPr lang="en-US" sz="2400" i="1">
                        <a:latin typeface="Cambria Math"/>
                      </a:rPr>
                      <m:t>=0</m:t>
                    </m:r>
                  </m:oMath>
                </a14:m>
                <a:endParaRPr lang="en-US" sz="2400" dirty="0" smtClean="0"/>
              </a:p>
              <a:p>
                <a:pPr marL="914400" lvl="1" indent="-514350" algn="just">
                  <a:buFont typeface="+mj-lt"/>
                  <a:buAutoNum type="alphaLcParenR"/>
                </a:pPr>
                <a14:m>
                  <m:oMath xmlns:m="http://schemas.openxmlformats.org/officeDocument/2006/math">
                    <m:sSub>
                      <m:sSubPr>
                        <m:ctrlPr>
                          <a:rPr lang="en-US" sz="2400" i="1">
                            <a:latin typeface="Cambria Math"/>
                          </a:rPr>
                        </m:ctrlPr>
                      </m:sSubPr>
                      <m:e>
                        <m:r>
                          <a:rPr lang="en-US" sz="2400" i="1">
                            <a:latin typeface="Cambria Math"/>
                          </a:rPr>
                          <m:t>𝑉</m:t>
                        </m:r>
                      </m:e>
                      <m:sub>
                        <m:r>
                          <a:rPr lang="en-US" sz="2400" b="0" i="1" smtClean="0">
                            <a:latin typeface="Cambria Math"/>
                          </a:rPr>
                          <m:t>1</m:t>
                        </m:r>
                      </m:sub>
                    </m:sSub>
                  </m:oMath>
                </a14:m>
                <a:r>
                  <a:rPr lang="en-US" sz="2400" dirty="0" smtClean="0"/>
                  <a:t>=</a:t>
                </a:r>
                <a14:m>
                  <m:oMath xmlns:m="http://schemas.openxmlformats.org/officeDocument/2006/math">
                    <m:sSub>
                      <m:sSubPr>
                        <m:ctrlPr>
                          <a:rPr lang="en-US" sz="2400" i="1">
                            <a:latin typeface="Cambria Math"/>
                          </a:rPr>
                        </m:ctrlPr>
                      </m:sSubPr>
                      <m:e>
                        <m:r>
                          <a:rPr lang="en-US" sz="2400" i="1">
                            <a:latin typeface="Cambria Math"/>
                          </a:rPr>
                          <m:t>𝑉</m:t>
                        </m:r>
                      </m:e>
                      <m:sub>
                        <m:r>
                          <a:rPr lang="en-US" sz="2400" i="1">
                            <a:latin typeface="Cambria Math"/>
                          </a:rPr>
                          <m:t>2</m:t>
                        </m:r>
                      </m:sub>
                    </m:sSub>
                    <m:r>
                      <a:rPr lang="en-US" sz="2400" b="0" i="1" smtClean="0">
                        <a:latin typeface="Cambria Math"/>
                      </a:rPr>
                      <m:t>=</m:t>
                    </m:r>
                    <m:r>
                      <a:rPr lang="en-US" sz="2400" b="0" i="1" smtClean="0">
                        <a:latin typeface="Cambria Math"/>
                      </a:rPr>
                      <m:t>𝑉</m:t>
                    </m:r>
                    <m:r>
                      <a:rPr lang="en-US" sz="2400" b="0" i="0" smtClean="0">
                        <a:latin typeface="Cambria Math"/>
                      </a:rPr>
                      <m:t>     </m:t>
                    </m:r>
                    <m:r>
                      <m:rPr>
                        <m:sty m:val="p"/>
                      </m:rPr>
                      <a:rPr lang="en-US" sz="2400" b="0" i="0" smtClean="0">
                        <a:latin typeface="Cambria Math"/>
                      </a:rPr>
                      <m:t>and</m:t>
                    </m:r>
                    <m:r>
                      <a:rPr lang="en-US" sz="2400" b="0" i="0" smtClean="0">
                        <a:latin typeface="Cambria Math"/>
                      </a:rPr>
                      <m:t> </m:t>
                    </m:r>
                    <m:r>
                      <m:rPr>
                        <m:sty m:val="p"/>
                      </m:rPr>
                      <a:rPr lang="en-US" sz="2400" b="0" i="0" smtClean="0">
                        <a:latin typeface="Cambria Math"/>
                      </a:rPr>
                      <m:t>Barrier</m:t>
                    </m:r>
                    <m:r>
                      <a:rPr lang="en-US" sz="2400" b="0" i="0" smtClean="0">
                        <a:latin typeface="Cambria Math"/>
                      </a:rPr>
                      <m:t> </m:t>
                    </m:r>
                    <m:r>
                      <m:rPr>
                        <m:sty m:val="p"/>
                      </m:rPr>
                      <a:rPr lang="en-US" sz="2400" b="0" i="0" smtClean="0">
                        <a:latin typeface="Cambria Math"/>
                      </a:rPr>
                      <m:t>Potential</m:t>
                    </m:r>
                    <m:r>
                      <a:rPr lang="en-US" sz="2400" b="0" i="0" smtClean="0">
                        <a:latin typeface="Cambria Math"/>
                      </a:rPr>
                      <m:t> </m:t>
                    </m:r>
                  </m:oMath>
                </a14:m>
                <a:r>
                  <a:rPr lang="en-US" sz="2400" dirty="0" smtClean="0"/>
                  <a:t> </a:t>
                </a:r>
                <a14:m>
                  <m:oMath xmlns:m="http://schemas.openxmlformats.org/officeDocument/2006/math">
                    <m:sSub>
                      <m:sSubPr>
                        <m:ctrlPr>
                          <a:rPr lang="en-US" sz="2400" i="1">
                            <a:latin typeface="Cambria Math"/>
                          </a:rPr>
                        </m:ctrlPr>
                      </m:sSubPr>
                      <m:e>
                        <m:r>
                          <a:rPr lang="en-US" sz="2400" i="1">
                            <a:latin typeface="Cambria Math"/>
                          </a:rPr>
                          <m:t>𝑉</m:t>
                        </m:r>
                      </m:e>
                      <m:sub>
                        <m:r>
                          <a:rPr lang="en-US" sz="2400" b="0" i="1" smtClean="0">
                            <a:latin typeface="Cambria Math"/>
                          </a:rPr>
                          <m:t>𝑅</m:t>
                        </m:r>
                      </m:sub>
                    </m:sSub>
                  </m:oMath>
                </a14:m>
                <a:endParaRPr lang="en-US" sz="2400" dirty="0" smtClean="0"/>
              </a:p>
              <a:p>
                <a:pPr marL="400050" lvl="1" indent="0" algn="just">
                  <a:buNone/>
                </a:pPr>
                <a:r>
                  <a:rPr lang="en-US" sz="2400" dirty="0"/>
                  <a:t>Forward resistance of each diode is R</a:t>
                </a:r>
                <a:r>
                  <a:rPr lang="en-US" sz="2400" baseline="-25000" dirty="0"/>
                  <a:t>f</a:t>
                </a:r>
                <a:r>
                  <a:rPr lang="en-US" sz="2400" dirty="0"/>
                  <a:t>. </a:t>
                </a:r>
                <a:endParaRPr lang="en-US" sz="2400" dirty="0"/>
              </a:p>
            </p:txBody>
          </p:sp>
        </mc:Choice>
        <mc:Fallback>
          <p:sp>
            <p:nvSpPr>
              <p:cNvPr id="4" name="Content Placeholder 3"/>
              <p:cNvSpPr>
                <a:spLocks noGrp="1" noRot="1" noChangeAspect="1" noMove="1" noResize="1" noEditPoints="1" noAdjustHandles="1" noChangeArrowheads="1" noChangeShapeType="1" noTextEdit="1"/>
              </p:cNvSpPr>
              <p:nvPr>
                <p:ph idx="1"/>
              </p:nvPr>
            </p:nvSpPr>
            <p:spPr>
              <a:xfrm>
                <a:off x="0" y="914400"/>
                <a:ext cx="8915400" cy="4525963"/>
              </a:xfrm>
              <a:blipFill rotWithShape="1">
                <a:blip r:embed="rId2"/>
                <a:stretch>
                  <a:fillRect l="-1162" t="-1752" r="-2734"/>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7A0D5CAB-8BF0-4EA3-BAE4-9835C852A49B}" type="slidenum">
              <a:rPr lang="en-GB" smtClean="0"/>
              <a:pPr/>
              <a:t>28</a:t>
            </a:fld>
            <a:endParaRPr lang="en-GB" dirty="0"/>
          </a:p>
        </p:txBody>
      </p:sp>
      <p:grpSp>
        <p:nvGrpSpPr>
          <p:cNvPr id="6" name="Group 5"/>
          <p:cNvGrpSpPr/>
          <p:nvPr/>
        </p:nvGrpSpPr>
        <p:grpSpPr>
          <a:xfrm>
            <a:off x="6047509" y="1524000"/>
            <a:ext cx="2864775" cy="2669619"/>
            <a:chOff x="6019800" y="2286000"/>
            <a:chExt cx="2864775" cy="2669619"/>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286000"/>
              <a:ext cx="2864775" cy="230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163475" y="4586287"/>
              <a:ext cx="707245" cy="369332"/>
            </a:xfrm>
            <a:prstGeom prst="rect">
              <a:avLst/>
            </a:prstGeom>
          </p:spPr>
          <p:txBody>
            <a:bodyPr wrap="none">
              <a:spAutoFit/>
            </a:bodyPr>
            <a:lstStyle/>
            <a:p>
              <a:r>
                <a:rPr lang="en-US" b="1" dirty="0"/>
                <a:t>fig. 5 </a:t>
              </a:r>
              <a:endParaRPr lang="en-US" dirty="0"/>
            </a:p>
          </p:txBody>
        </p:sp>
      </p:grpSp>
      <p:sp>
        <p:nvSpPr>
          <p:cNvPr id="7" name="Rectangle 6"/>
          <p:cNvSpPr/>
          <p:nvPr/>
        </p:nvSpPr>
        <p:spPr>
          <a:xfrm>
            <a:off x="457200" y="3824287"/>
            <a:ext cx="1096775" cy="369332"/>
          </a:xfrm>
          <a:prstGeom prst="rect">
            <a:avLst/>
          </a:prstGeom>
        </p:spPr>
        <p:txBody>
          <a:bodyPr wrap="none">
            <a:spAutoFit/>
          </a:bodyPr>
          <a:lstStyle/>
          <a:p>
            <a:r>
              <a:rPr lang="en-US" b="1" dirty="0">
                <a:solidFill>
                  <a:srgbClr val="00B050"/>
                </a:solidFill>
              </a:rPr>
              <a:t>Solution: </a:t>
            </a:r>
            <a:endParaRPr lang="en-US" dirty="0">
              <a:solidFill>
                <a:srgbClr val="00B050"/>
              </a:solidFill>
            </a:endParaRPr>
          </a:p>
        </p:txBody>
      </p:sp>
      <p:sp>
        <p:nvSpPr>
          <p:cNvPr id="8" name="Rectangle 7"/>
          <p:cNvSpPr/>
          <p:nvPr/>
        </p:nvSpPr>
        <p:spPr>
          <a:xfrm>
            <a:off x="457200" y="4447310"/>
            <a:ext cx="8305800" cy="369332"/>
          </a:xfrm>
          <a:prstGeom prst="rect">
            <a:avLst/>
          </a:prstGeom>
        </p:spPr>
        <p:txBody>
          <a:bodyPr wrap="square">
            <a:spAutoFit/>
          </a:bodyPr>
          <a:lstStyle/>
          <a:p>
            <a:pPr algn="just"/>
            <a:r>
              <a:rPr lang="en-US" b="1" dirty="0"/>
              <a:t>(a). When both V1 and V2 are zero , then the diodes are unbiased. Therefore, V</a:t>
            </a:r>
            <a:r>
              <a:rPr lang="en-US" b="1" baseline="-25000" dirty="0"/>
              <a:t>o</a:t>
            </a:r>
            <a:r>
              <a:rPr lang="en-US" b="1" dirty="0"/>
              <a:t> = 0 V </a:t>
            </a:r>
          </a:p>
        </p:txBody>
      </p:sp>
    </p:spTree>
    <p:extLst>
      <p:ext uri="{BB962C8B-B14F-4D97-AF65-F5344CB8AC3E}">
        <p14:creationId xmlns:p14="http://schemas.microsoft.com/office/powerpoint/2010/main" val="37316721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762000"/>
          </a:xfrm>
        </p:spPr>
        <p:txBody>
          <a:bodyPr>
            <a:normAutofit/>
          </a:bodyPr>
          <a:lstStyle/>
          <a:p>
            <a:r>
              <a:rPr lang="en-US" dirty="0" smtClean="0"/>
              <a:t>Exercise</a:t>
            </a:r>
            <a:endParaRPr lang="en-US" sz="3300" dirty="0"/>
          </a:p>
        </p:txBody>
      </p:sp>
      <mc:AlternateContent xmlns:mc="http://schemas.openxmlformats.org/markup-compatibility/2006">
        <mc:Choice xmlns:a14="http://schemas.microsoft.com/office/drawing/2010/main" Requires="a14">
          <p:sp>
            <p:nvSpPr>
              <p:cNvPr id="4" name="Content Placeholder 3"/>
              <p:cNvSpPr>
                <a:spLocks noGrp="1"/>
              </p:cNvSpPr>
              <p:nvPr>
                <p:ph idx="1"/>
              </p:nvPr>
            </p:nvSpPr>
            <p:spPr>
              <a:xfrm>
                <a:off x="0" y="914400"/>
                <a:ext cx="8915400" cy="4525963"/>
              </a:xfrm>
            </p:spPr>
            <p:txBody>
              <a:bodyPr/>
              <a:lstStyle/>
              <a:p>
                <a:pPr algn="just"/>
                <a:r>
                  <a:rPr lang="en-US" sz="2800" dirty="0" smtClean="0"/>
                  <a:t>Calculate</a:t>
                </a:r>
                <a:r>
                  <a:rPr lang="en-US" dirty="0" smtClean="0"/>
                  <a:t> </a:t>
                </a:r>
                <a:r>
                  <a:rPr lang="en-US" dirty="0"/>
                  <a:t>the voltage output of the circuit shown in </a:t>
                </a:r>
                <a:r>
                  <a:rPr lang="en-US" b="1" dirty="0"/>
                  <a:t>fig. 5 </a:t>
                </a:r>
                <a:r>
                  <a:rPr lang="en-US" dirty="0"/>
                  <a:t>for following </a:t>
                </a:r>
                <a:r>
                  <a:rPr lang="en-US" dirty="0" smtClean="0"/>
                  <a:t>inputs</a:t>
                </a:r>
              </a:p>
              <a:p>
                <a:pPr marL="914400" lvl="1" indent="-514350" algn="just">
                  <a:buFont typeface="+mj-lt"/>
                  <a:buAutoNum type="alphaLcParenR"/>
                </a:pPr>
                <a14:m>
                  <m:oMath xmlns:m="http://schemas.openxmlformats.org/officeDocument/2006/math">
                    <m:sSub>
                      <m:sSubPr>
                        <m:ctrlPr>
                          <a:rPr lang="en-US" sz="2400" i="1" smtClean="0">
                            <a:latin typeface="Cambria Math"/>
                          </a:rPr>
                        </m:ctrlPr>
                      </m:sSubPr>
                      <m:e>
                        <m:r>
                          <a:rPr lang="en-US" sz="2400" b="0" i="1" smtClean="0">
                            <a:latin typeface="Cambria Math"/>
                          </a:rPr>
                          <m:t>𝑉</m:t>
                        </m:r>
                      </m:e>
                      <m:sub>
                        <m:r>
                          <a:rPr lang="en-US" sz="2400" b="0" i="1" smtClean="0">
                            <a:latin typeface="Cambria Math"/>
                          </a:rPr>
                          <m:t>1</m:t>
                        </m:r>
                      </m:sub>
                    </m:sSub>
                    <m:r>
                      <a:rPr lang="en-US" sz="2400" b="0" i="1" smtClean="0">
                        <a:latin typeface="Cambria Math"/>
                      </a:rPr>
                      <m:t>=</m:t>
                    </m:r>
                    <m:sSub>
                      <m:sSubPr>
                        <m:ctrlPr>
                          <a:rPr lang="en-US" sz="2400" i="1">
                            <a:latin typeface="Cambria Math"/>
                          </a:rPr>
                        </m:ctrlPr>
                      </m:sSubPr>
                      <m:e>
                        <m:r>
                          <a:rPr lang="en-US" sz="2400" i="1">
                            <a:latin typeface="Cambria Math"/>
                          </a:rPr>
                          <m:t>𝑉</m:t>
                        </m:r>
                      </m:e>
                      <m:sub>
                        <m:r>
                          <a:rPr lang="en-US" sz="2400" b="0" i="1" smtClean="0">
                            <a:latin typeface="Cambria Math"/>
                          </a:rPr>
                          <m:t>2</m:t>
                        </m:r>
                      </m:sub>
                    </m:sSub>
                    <m:r>
                      <a:rPr lang="en-US" sz="2400" b="0" i="1" smtClean="0">
                        <a:latin typeface="Cambria Math"/>
                      </a:rPr>
                      <m:t>=0</m:t>
                    </m:r>
                  </m:oMath>
                </a14:m>
                <a:endParaRPr lang="en-US" sz="2400" dirty="0" smtClean="0"/>
              </a:p>
              <a:p>
                <a:pPr marL="914400" lvl="1" indent="-514350" algn="just">
                  <a:buFont typeface="+mj-lt"/>
                  <a:buAutoNum type="alphaLcParenR"/>
                </a:pPr>
                <a14:m>
                  <m:oMath xmlns:m="http://schemas.openxmlformats.org/officeDocument/2006/math">
                    <m:sSub>
                      <m:sSubPr>
                        <m:ctrlPr>
                          <a:rPr lang="en-US" sz="2400" i="1">
                            <a:latin typeface="Cambria Math"/>
                          </a:rPr>
                        </m:ctrlPr>
                      </m:sSubPr>
                      <m:e>
                        <m:r>
                          <a:rPr lang="en-US" sz="2400" i="1">
                            <a:latin typeface="Cambria Math"/>
                          </a:rPr>
                          <m:t>𝑉</m:t>
                        </m:r>
                      </m:e>
                      <m:sub>
                        <m:r>
                          <a:rPr lang="en-US" sz="2400" i="1">
                            <a:latin typeface="Cambria Math"/>
                          </a:rPr>
                          <m:t>1</m:t>
                        </m:r>
                      </m:sub>
                    </m:sSub>
                    <m:r>
                      <a:rPr lang="en-US" sz="2400" i="1">
                        <a:latin typeface="Cambria Math"/>
                      </a:rPr>
                      <m:t>=</m:t>
                    </m:r>
                    <m:r>
                      <a:rPr lang="en-US" sz="2400" b="0" i="1" smtClean="0">
                        <a:latin typeface="Cambria Math"/>
                      </a:rPr>
                      <m:t>𝑉</m:t>
                    </m:r>
                    <m:r>
                      <a:rPr lang="en-US" sz="2400" b="0" i="1" smtClean="0">
                        <a:latin typeface="Cambria Math"/>
                      </a:rPr>
                      <m:t> </m:t>
                    </m:r>
                    <m:r>
                      <a:rPr lang="en-US" sz="2400" b="0" i="1" smtClean="0">
                        <a:latin typeface="Cambria Math"/>
                      </a:rPr>
                      <m:t>𝑎𝑛𝑑</m:t>
                    </m:r>
                    <m:sSub>
                      <m:sSubPr>
                        <m:ctrlPr>
                          <a:rPr lang="en-US" sz="2400" i="1">
                            <a:latin typeface="Cambria Math"/>
                          </a:rPr>
                        </m:ctrlPr>
                      </m:sSubPr>
                      <m:e>
                        <m:r>
                          <a:rPr lang="en-US" sz="2400" b="0" i="1" smtClean="0">
                            <a:latin typeface="Cambria Math"/>
                          </a:rPr>
                          <m:t>  </m:t>
                        </m:r>
                        <m:r>
                          <a:rPr lang="en-US" sz="2400" i="1">
                            <a:latin typeface="Cambria Math"/>
                          </a:rPr>
                          <m:t>𝑉</m:t>
                        </m:r>
                      </m:e>
                      <m:sub>
                        <m:r>
                          <a:rPr lang="en-US" sz="2400" i="1">
                            <a:latin typeface="Cambria Math"/>
                          </a:rPr>
                          <m:t>2</m:t>
                        </m:r>
                      </m:sub>
                    </m:sSub>
                    <m:r>
                      <a:rPr lang="en-US" sz="2400" i="1">
                        <a:latin typeface="Cambria Math"/>
                      </a:rPr>
                      <m:t>=0</m:t>
                    </m:r>
                  </m:oMath>
                </a14:m>
                <a:endParaRPr lang="en-US" sz="2400" dirty="0" smtClean="0"/>
              </a:p>
              <a:p>
                <a:pPr marL="914400" lvl="1" indent="-514350" algn="just">
                  <a:buFont typeface="+mj-lt"/>
                  <a:buAutoNum type="alphaLcParenR"/>
                </a:pPr>
                <a14:m>
                  <m:oMath xmlns:m="http://schemas.openxmlformats.org/officeDocument/2006/math">
                    <m:sSub>
                      <m:sSubPr>
                        <m:ctrlPr>
                          <a:rPr lang="en-US" sz="2400" i="1">
                            <a:latin typeface="Cambria Math"/>
                          </a:rPr>
                        </m:ctrlPr>
                      </m:sSubPr>
                      <m:e>
                        <m:r>
                          <a:rPr lang="en-US" sz="2400" i="1">
                            <a:latin typeface="Cambria Math"/>
                          </a:rPr>
                          <m:t>𝑉</m:t>
                        </m:r>
                      </m:e>
                      <m:sub>
                        <m:r>
                          <a:rPr lang="en-US" sz="2400" b="0" i="1" smtClean="0">
                            <a:latin typeface="Cambria Math"/>
                          </a:rPr>
                          <m:t>1</m:t>
                        </m:r>
                      </m:sub>
                    </m:sSub>
                  </m:oMath>
                </a14:m>
                <a:r>
                  <a:rPr lang="en-US" sz="2400" dirty="0" smtClean="0"/>
                  <a:t>=</a:t>
                </a:r>
                <a14:m>
                  <m:oMath xmlns:m="http://schemas.openxmlformats.org/officeDocument/2006/math">
                    <m:sSub>
                      <m:sSubPr>
                        <m:ctrlPr>
                          <a:rPr lang="en-US" sz="2400" i="1">
                            <a:latin typeface="Cambria Math"/>
                          </a:rPr>
                        </m:ctrlPr>
                      </m:sSubPr>
                      <m:e>
                        <m:r>
                          <a:rPr lang="en-US" sz="2400" i="1">
                            <a:latin typeface="Cambria Math"/>
                          </a:rPr>
                          <m:t>𝑉</m:t>
                        </m:r>
                      </m:e>
                      <m:sub>
                        <m:r>
                          <a:rPr lang="en-US" sz="2400" i="1">
                            <a:latin typeface="Cambria Math"/>
                          </a:rPr>
                          <m:t>2</m:t>
                        </m:r>
                      </m:sub>
                    </m:sSub>
                    <m:r>
                      <a:rPr lang="en-US" sz="2400" b="0" i="1" smtClean="0">
                        <a:latin typeface="Cambria Math"/>
                      </a:rPr>
                      <m:t>=</m:t>
                    </m:r>
                    <m:r>
                      <a:rPr lang="en-US" sz="2400" b="0" i="1" smtClean="0">
                        <a:latin typeface="Cambria Math"/>
                      </a:rPr>
                      <m:t>𝑉</m:t>
                    </m:r>
                    <m:r>
                      <a:rPr lang="en-US" sz="2400" b="0" i="0" smtClean="0">
                        <a:latin typeface="Cambria Math"/>
                      </a:rPr>
                      <m:t>     </m:t>
                    </m:r>
                    <m:r>
                      <m:rPr>
                        <m:sty m:val="p"/>
                      </m:rPr>
                      <a:rPr lang="en-US" sz="2400" b="0" i="0" smtClean="0">
                        <a:latin typeface="Cambria Math"/>
                      </a:rPr>
                      <m:t>and</m:t>
                    </m:r>
                    <m:r>
                      <a:rPr lang="en-US" sz="2400" b="0" i="0" smtClean="0">
                        <a:latin typeface="Cambria Math"/>
                      </a:rPr>
                      <m:t> </m:t>
                    </m:r>
                    <m:r>
                      <m:rPr>
                        <m:sty m:val="p"/>
                      </m:rPr>
                      <a:rPr lang="en-US" sz="2400" b="0" i="0" smtClean="0">
                        <a:latin typeface="Cambria Math"/>
                      </a:rPr>
                      <m:t>Barrier</m:t>
                    </m:r>
                    <m:r>
                      <a:rPr lang="en-US" sz="2400" b="0" i="0" smtClean="0">
                        <a:latin typeface="Cambria Math"/>
                      </a:rPr>
                      <m:t> </m:t>
                    </m:r>
                    <m:r>
                      <m:rPr>
                        <m:sty m:val="p"/>
                      </m:rPr>
                      <a:rPr lang="en-US" sz="2400" b="0" i="0" smtClean="0">
                        <a:latin typeface="Cambria Math"/>
                      </a:rPr>
                      <m:t>Potential</m:t>
                    </m:r>
                    <m:r>
                      <a:rPr lang="en-US" sz="2400" b="0" i="0" smtClean="0">
                        <a:latin typeface="Cambria Math"/>
                      </a:rPr>
                      <m:t> </m:t>
                    </m:r>
                  </m:oMath>
                </a14:m>
                <a:r>
                  <a:rPr lang="en-US" sz="2400" dirty="0" smtClean="0"/>
                  <a:t> </a:t>
                </a:r>
                <a14:m>
                  <m:oMath xmlns:m="http://schemas.openxmlformats.org/officeDocument/2006/math">
                    <m:sSub>
                      <m:sSubPr>
                        <m:ctrlPr>
                          <a:rPr lang="en-US" sz="2400" i="1">
                            <a:latin typeface="Cambria Math"/>
                          </a:rPr>
                        </m:ctrlPr>
                      </m:sSubPr>
                      <m:e>
                        <m:r>
                          <a:rPr lang="en-US" sz="2400" i="1">
                            <a:latin typeface="Cambria Math"/>
                          </a:rPr>
                          <m:t>𝑉</m:t>
                        </m:r>
                      </m:e>
                      <m:sub>
                        <m:r>
                          <a:rPr lang="en-US" sz="2400" b="0" i="1" smtClean="0">
                            <a:latin typeface="Cambria Math"/>
                          </a:rPr>
                          <m:t>𝑅</m:t>
                        </m:r>
                      </m:sub>
                    </m:sSub>
                  </m:oMath>
                </a14:m>
                <a:endParaRPr lang="en-US" sz="2400" dirty="0" smtClean="0"/>
              </a:p>
              <a:p>
                <a:pPr marL="400050" lvl="1" indent="0" algn="just">
                  <a:buNone/>
                </a:pPr>
                <a:r>
                  <a:rPr lang="en-US" sz="2400" dirty="0"/>
                  <a:t>Forward resistance of each diode is R</a:t>
                </a:r>
                <a:r>
                  <a:rPr lang="en-US" sz="2400" baseline="-25000" dirty="0"/>
                  <a:t>f</a:t>
                </a:r>
                <a:r>
                  <a:rPr lang="en-US" sz="2400" dirty="0"/>
                  <a:t>. </a:t>
                </a:r>
                <a:endParaRPr lang="en-US" sz="2400" dirty="0"/>
              </a:p>
            </p:txBody>
          </p:sp>
        </mc:Choice>
        <mc:Fallback>
          <p:sp>
            <p:nvSpPr>
              <p:cNvPr id="4" name="Content Placeholder 3"/>
              <p:cNvSpPr>
                <a:spLocks noGrp="1" noRot="1" noChangeAspect="1" noMove="1" noResize="1" noEditPoints="1" noAdjustHandles="1" noChangeArrowheads="1" noChangeShapeType="1" noTextEdit="1"/>
              </p:cNvSpPr>
              <p:nvPr>
                <p:ph idx="1"/>
              </p:nvPr>
            </p:nvSpPr>
            <p:spPr>
              <a:xfrm>
                <a:off x="0" y="914400"/>
                <a:ext cx="8915400" cy="4525963"/>
              </a:xfrm>
              <a:blipFill rotWithShape="1">
                <a:blip r:embed="rId2"/>
                <a:stretch>
                  <a:fillRect l="-1162" t="-1752" r="-2734"/>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7A0D5CAB-8BF0-4EA3-BAE4-9835C852A49B}" type="slidenum">
              <a:rPr lang="en-GB" smtClean="0"/>
              <a:pPr/>
              <a:t>29</a:t>
            </a:fld>
            <a:endParaRPr lang="en-GB" dirty="0"/>
          </a:p>
        </p:txBody>
      </p:sp>
      <p:grpSp>
        <p:nvGrpSpPr>
          <p:cNvPr id="6" name="Group 5"/>
          <p:cNvGrpSpPr/>
          <p:nvPr/>
        </p:nvGrpSpPr>
        <p:grpSpPr>
          <a:xfrm>
            <a:off x="6047509" y="1524000"/>
            <a:ext cx="2864775" cy="2669619"/>
            <a:chOff x="6019800" y="2286000"/>
            <a:chExt cx="2864775" cy="2669619"/>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286000"/>
              <a:ext cx="2864775" cy="230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163475" y="4586287"/>
              <a:ext cx="707245" cy="369332"/>
            </a:xfrm>
            <a:prstGeom prst="rect">
              <a:avLst/>
            </a:prstGeom>
          </p:spPr>
          <p:txBody>
            <a:bodyPr wrap="none">
              <a:spAutoFit/>
            </a:bodyPr>
            <a:lstStyle/>
            <a:p>
              <a:r>
                <a:rPr lang="en-US" b="1" dirty="0"/>
                <a:t>fig. 5 </a:t>
              </a:r>
              <a:endParaRPr lang="en-US" dirty="0"/>
            </a:p>
          </p:txBody>
        </p:sp>
      </p:grpSp>
      <p:sp>
        <p:nvSpPr>
          <p:cNvPr id="7" name="Rectangle 6"/>
          <p:cNvSpPr/>
          <p:nvPr/>
        </p:nvSpPr>
        <p:spPr>
          <a:xfrm>
            <a:off x="457200" y="3824287"/>
            <a:ext cx="1096775" cy="369332"/>
          </a:xfrm>
          <a:prstGeom prst="rect">
            <a:avLst/>
          </a:prstGeom>
        </p:spPr>
        <p:txBody>
          <a:bodyPr wrap="none">
            <a:spAutoFit/>
          </a:bodyPr>
          <a:lstStyle/>
          <a:p>
            <a:r>
              <a:rPr lang="en-US" b="1" dirty="0">
                <a:solidFill>
                  <a:srgbClr val="00B050"/>
                </a:solidFill>
              </a:rPr>
              <a:t>Solution: </a:t>
            </a:r>
            <a:endParaRPr lang="en-US" dirty="0">
              <a:solidFill>
                <a:srgbClr val="00B050"/>
              </a:solidFill>
            </a:endParaRPr>
          </a:p>
        </p:txBody>
      </p:sp>
      <p:sp>
        <p:nvSpPr>
          <p:cNvPr id="8" name="Rectangle 7"/>
          <p:cNvSpPr/>
          <p:nvPr/>
        </p:nvSpPr>
        <p:spPr>
          <a:xfrm>
            <a:off x="533400" y="4267200"/>
            <a:ext cx="8305800" cy="923330"/>
          </a:xfrm>
          <a:prstGeom prst="rect">
            <a:avLst/>
          </a:prstGeom>
        </p:spPr>
        <p:txBody>
          <a:bodyPr wrap="square">
            <a:spAutoFit/>
          </a:bodyPr>
          <a:lstStyle/>
          <a:p>
            <a:pPr algn="just"/>
            <a:r>
              <a:rPr lang="en-US" b="1" dirty="0" smtClean="0"/>
              <a:t>(b</a:t>
            </a:r>
            <a:r>
              <a:rPr lang="en-US" b="1" dirty="0"/>
              <a:t>). When V1 = V and V2 = 0, then one upper diode is forward biased and lower diode is unbiased. The resultant circuit using third approximation of diode will be as shown in fig. 6. </a:t>
            </a:r>
            <a:endParaRPr lang="en-US" b="1" dirty="0"/>
          </a:p>
        </p:txBody>
      </p:sp>
      <p:grpSp>
        <p:nvGrpSpPr>
          <p:cNvPr id="10" name="Group 9"/>
          <p:cNvGrpSpPr/>
          <p:nvPr/>
        </p:nvGrpSpPr>
        <p:grpSpPr>
          <a:xfrm>
            <a:off x="6245157" y="4876800"/>
            <a:ext cx="2594043" cy="1895702"/>
            <a:chOff x="6245157" y="4876800"/>
            <a:chExt cx="2594043" cy="1895702"/>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5157" y="4876800"/>
              <a:ext cx="2594043"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7172525" y="6403170"/>
              <a:ext cx="739305" cy="369332"/>
            </a:xfrm>
            <a:prstGeom prst="rect">
              <a:avLst/>
            </a:prstGeom>
          </p:spPr>
          <p:txBody>
            <a:bodyPr wrap="none">
              <a:spAutoFit/>
            </a:bodyPr>
            <a:lstStyle/>
            <a:p>
              <a:r>
                <a:rPr lang="en-US" b="1" dirty="0"/>
                <a:t>Fig. 6 </a:t>
              </a:r>
              <a:endParaRPr lang="en-US" dirty="0"/>
            </a:p>
          </p:txBody>
        </p:sp>
      </p:grpSp>
      <p:sp>
        <p:nvSpPr>
          <p:cNvPr id="11" name="Rectangle 10"/>
          <p:cNvSpPr/>
          <p:nvPr/>
        </p:nvSpPr>
        <p:spPr>
          <a:xfrm>
            <a:off x="533400" y="5299547"/>
            <a:ext cx="2245230" cy="369332"/>
          </a:xfrm>
          <a:prstGeom prst="rect">
            <a:avLst/>
          </a:prstGeom>
        </p:spPr>
        <p:txBody>
          <a:bodyPr wrap="none">
            <a:spAutoFit/>
          </a:bodyPr>
          <a:lstStyle/>
          <a:p>
            <a:r>
              <a:rPr lang="en-US" b="1" dirty="0"/>
              <a:t>Applying KVL, we get </a:t>
            </a:r>
            <a:endParaRPr lang="en-US" b="1" dirty="0"/>
          </a:p>
        </p:txBody>
      </p:sp>
      <p:pic>
        <p:nvPicPr>
          <p:cNvPr id="1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6015" y="5806559"/>
            <a:ext cx="192405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7550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0872" y="44624"/>
            <a:ext cx="8229600" cy="850106"/>
          </a:xfrm>
        </p:spPr>
        <p:txBody>
          <a:bodyPr/>
          <a:lstStyle/>
          <a:p>
            <a:r>
              <a:rPr lang="en-US" dirty="0" smtClean="0"/>
              <a:t>What </a:t>
            </a:r>
            <a:r>
              <a:rPr lang="en-US" dirty="0"/>
              <a:t>i</a:t>
            </a:r>
            <a:r>
              <a:rPr lang="en-US" dirty="0" smtClean="0"/>
              <a:t>s Electronics?</a:t>
            </a:r>
            <a:endParaRPr lang="en-US" dirty="0"/>
          </a:p>
        </p:txBody>
      </p:sp>
      <p:sp>
        <p:nvSpPr>
          <p:cNvPr id="4" name="Content Placeholder 3"/>
          <p:cNvSpPr>
            <a:spLocks noGrp="1"/>
          </p:cNvSpPr>
          <p:nvPr>
            <p:ph idx="1"/>
          </p:nvPr>
        </p:nvSpPr>
        <p:spPr>
          <a:xfrm>
            <a:off x="107504" y="1124744"/>
            <a:ext cx="8856984" cy="5184576"/>
          </a:xfrm>
        </p:spPr>
        <p:txBody>
          <a:bodyPr>
            <a:normAutofit/>
          </a:bodyPr>
          <a:lstStyle/>
          <a:p>
            <a:pPr algn="just"/>
            <a:r>
              <a:rPr lang="en-US" dirty="0" smtClean="0"/>
              <a:t>General Definition</a:t>
            </a:r>
          </a:p>
          <a:p>
            <a:pPr lvl="1" algn="just"/>
            <a:r>
              <a:rPr lang="en-US" dirty="0" smtClean="0"/>
              <a:t>The </a:t>
            </a:r>
            <a:r>
              <a:rPr lang="en-US" dirty="0"/>
              <a:t>science dealing with the development and application of devices and systems involving the flow of electrons in a vacuum, in gaseous media, and in semiconductors</a:t>
            </a:r>
            <a:r>
              <a:rPr lang="en-US" dirty="0" smtClean="0"/>
              <a:t>.</a:t>
            </a:r>
          </a:p>
          <a:p>
            <a:pPr lvl="1" algn="just"/>
            <a:endParaRPr lang="en-US" dirty="0" smtClean="0"/>
          </a:p>
          <a:p>
            <a:pPr algn="just"/>
            <a:r>
              <a:rPr lang="en-US" dirty="0" smtClean="0"/>
              <a:t>Modern Definition</a:t>
            </a:r>
          </a:p>
          <a:p>
            <a:pPr lvl="1" algn="just"/>
            <a:r>
              <a:rPr lang="en-US" dirty="0"/>
              <a:t>The science dealing with the development and application of devices and systems involving the flow of electrons </a:t>
            </a:r>
            <a:r>
              <a:rPr lang="en-US" dirty="0" smtClean="0"/>
              <a:t>in </a:t>
            </a:r>
            <a:r>
              <a:rPr lang="en-US" dirty="0"/>
              <a:t>semiconductors</a:t>
            </a:r>
            <a:r>
              <a:rPr lang="en-US" dirty="0" smtClean="0"/>
              <a:t>.</a:t>
            </a:r>
            <a:endParaRPr lang="en-US" dirty="0"/>
          </a:p>
        </p:txBody>
      </p:sp>
    </p:spTree>
    <p:extLst>
      <p:ext uri="{BB962C8B-B14F-4D97-AF65-F5344CB8AC3E}">
        <p14:creationId xmlns:p14="http://schemas.microsoft.com/office/powerpoint/2010/main" val="13266123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762000"/>
          </a:xfrm>
        </p:spPr>
        <p:txBody>
          <a:bodyPr>
            <a:normAutofit/>
          </a:bodyPr>
          <a:lstStyle/>
          <a:p>
            <a:r>
              <a:rPr lang="en-US" dirty="0" smtClean="0"/>
              <a:t>Exercise</a:t>
            </a:r>
            <a:endParaRPr lang="en-US" sz="3300" dirty="0"/>
          </a:p>
        </p:txBody>
      </p:sp>
      <mc:AlternateContent xmlns:mc="http://schemas.openxmlformats.org/markup-compatibility/2006">
        <mc:Choice xmlns:a14="http://schemas.microsoft.com/office/drawing/2010/main" Requires="a14">
          <p:sp>
            <p:nvSpPr>
              <p:cNvPr id="4" name="Content Placeholder 3"/>
              <p:cNvSpPr>
                <a:spLocks noGrp="1"/>
              </p:cNvSpPr>
              <p:nvPr>
                <p:ph idx="1"/>
              </p:nvPr>
            </p:nvSpPr>
            <p:spPr>
              <a:xfrm>
                <a:off x="0" y="914400"/>
                <a:ext cx="8915400" cy="4525963"/>
              </a:xfrm>
            </p:spPr>
            <p:txBody>
              <a:bodyPr/>
              <a:lstStyle/>
              <a:p>
                <a:pPr algn="just"/>
                <a:r>
                  <a:rPr lang="en-US" sz="2800" dirty="0" smtClean="0"/>
                  <a:t>Calculate</a:t>
                </a:r>
                <a:r>
                  <a:rPr lang="en-US" dirty="0" smtClean="0"/>
                  <a:t> </a:t>
                </a:r>
                <a:r>
                  <a:rPr lang="en-US" dirty="0"/>
                  <a:t>the voltage output of the circuit shown in </a:t>
                </a:r>
                <a:r>
                  <a:rPr lang="en-US" b="1" dirty="0"/>
                  <a:t>fig. 5 </a:t>
                </a:r>
                <a:r>
                  <a:rPr lang="en-US" dirty="0"/>
                  <a:t>for following </a:t>
                </a:r>
                <a:r>
                  <a:rPr lang="en-US" dirty="0" smtClean="0"/>
                  <a:t>inputs</a:t>
                </a:r>
              </a:p>
              <a:p>
                <a:pPr marL="914400" lvl="1" indent="-514350" algn="just">
                  <a:buFont typeface="+mj-lt"/>
                  <a:buAutoNum type="alphaLcParenR"/>
                </a:pPr>
                <a14:m>
                  <m:oMath xmlns:m="http://schemas.openxmlformats.org/officeDocument/2006/math">
                    <m:sSub>
                      <m:sSubPr>
                        <m:ctrlPr>
                          <a:rPr lang="en-US" sz="2400" i="1" smtClean="0">
                            <a:latin typeface="Cambria Math"/>
                          </a:rPr>
                        </m:ctrlPr>
                      </m:sSubPr>
                      <m:e>
                        <m:r>
                          <a:rPr lang="en-US" sz="2400" b="0" i="1" smtClean="0">
                            <a:latin typeface="Cambria Math"/>
                          </a:rPr>
                          <m:t>𝑉</m:t>
                        </m:r>
                      </m:e>
                      <m:sub>
                        <m:r>
                          <a:rPr lang="en-US" sz="2400" b="0" i="1" smtClean="0">
                            <a:latin typeface="Cambria Math"/>
                          </a:rPr>
                          <m:t>1</m:t>
                        </m:r>
                      </m:sub>
                    </m:sSub>
                    <m:r>
                      <a:rPr lang="en-US" sz="2400" b="0" i="1" smtClean="0">
                        <a:latin typeface="Cambria Math"/>
                      </a:rPr>
                      <m:t>=</m:t>
                    </m:r>
                    <m:sSub>
                      <m:sSubPr>
                        <m:ctrlPr>
                          <a:rPr lang="en-US" sz="2400" i="1">
                            <a:latin typeface="Cambria Math"/>
                          </a:rPr>
                        </m:ctrlPr>
                      </m:sSubPr>
                      <m:e>
                        <m:r>
                          <a:rPr lang="en-US" sz="2400" i="1">
                            <a:latin typeface="Cambria Math"/>
                          </a:rPr>
                          <m:t>𝑉</m:t>
                        </m:r>
                      </m:e>
                      <m:sub>
                        <m:r>
                          <a:rPr lang="en-US" sz="2400" b="0" i="1" smtClean="0">
                            <a:latin typeface="Cambria Math"/>
                          </a:rPr>
                          <m:t>2</m:t>
                        </m:r>
                      </m:sub>
                    </m:sSub>
                    <m:r>
                      <a:rPr lang="en-US" sz="2400" b="0" i="1" smtClean="0">
                        <a:latin typeface="Cambria Math"/>
                      </a:rPr>
                      <m:t>=0</m:t>
                    </m:r>
                  </m:oMath>
                </a14:m>
                <a:endParaRPr lang="en-US" sz="2400" dirty="0" smtClean="0"/>
              </a:p>
              <a:p>
                <a:pPr marL="914400" lvl="1" indent="-514350" algn="just">
                  <a:buFont typeface="+mj-lt"/>
                  <a:buAutoNum type="alphaLcParenR"/>
                </a:pPr>
                <a14:m>
                  <m:oMath xmlns:m="http://schemas.openxmlformats.org/officeDocument/2006/math">
                    <m:sSub>
                      <m:sSubPr>
                        <m:ctrlPr>
                          <a:rPr lang="en-US" sz="2400" i="1">
                            <a:latin typeface="Cambria Math"/>
                          </a:rPr>
                        </m:ctrlPr>
                      </m:sSubPr>
                      <m:e>
                        <m:r>
                          <a:rPr lang="en-US" sz="2400" i="1">
                            <a:latin typeface="Cambria Math"/>
                          </a:rPr>
                          <m:t>𝑉</m:t>
                        </m:r>
                      </m:e>
                      <m:sub>
                        <m:r>
                          <a:rPr lang="en-US" sz="2400" i="1">
                            <a:latin typeface="Cambria Math"/>
                          </a:rPr>
                          <m:t>1</m:t>
                        </m:r>
                      </m:sub>
                    </m:sSub>
                    <m:r>
                      <a:rPr lang="en-US" sz="2400" i="1">
                        <a:latin typeface="Cambria Math"/>
                      </a:rPr>
                      <m:t>=</m:t>
                    </m:r>
                    <m:r>
                      <a:rPr lang="en-US" sz="2400" b="0" i="1" smtClean="0">
                        <a:latin typeface="Cambria Math"/>
                      </a:rPr>
                      <m:t>𝑉</m:t>
                    </m:r>
                    <m:r>
                      <a:rPr lang="en-US" sz="2400" b="0" i="1" smtClean="0">
                        <a:latin typeface="Cambria Math"/>
                      </a:rPr>
                      <m:t> </m:t>
                    </m:r>
                    <m:r>
                      <a:rPr lang="en-US" sz="2400" b="0" i="1" smtClean="0">
                        <a:latin typeface="Cambria Math"/>
                      </a:rPr>
                      <m:t>𝑎𝑛𝑑</m:t>
                    </m:r>
                    <m:sSub>
                      <m:sSubPr>
                        <m:ctrlPr>
                          <a:rPr lang="en-US" sz="2400" i="1">
                            <a:latin typeface="Cambria Math"/>
                          </a:rPr>
                        </m:ctrlPr>
                      </m:sSubPr>
                      <m:e>
                        <m:r>
                          <a:rPr lang="en-US" sz="2400" b="0" i="1" smtClean="0">
                            <a:latin typeface="Cambria Math"/>
                          </a:rPr>
                          <m:t>  </m:t>
                        </m:r>
                        <m:r>
                          <a:rPr lang="en-US" sz="2400" i="1">
                            <a:latin typeface="Cambria Math"/>
                          </a:rPr>
                          <m:t>𝑉</m:t>
                        </m:r>
                      </m:e>
                      <m:sub>
                        <m:r>
                          <a:rPr lang="en-US" sz="2400" i="1">
                            <a:latin typeface="Cambria Math"/>
                          </a:rPr>
                          <m:t>2</m:t>
                        </m:r>
                      </m:sub>
                    </m:sSub>
                    <m:r>
                      <a:rPr lang="en-US" sz="2400" i="1">
                        <a:latin typeface="Cambria Math"/>
                      </a:rPr>
                      <m:t>=0</m:t>
                    </m:r>
                  </m:oMath>
                </a14:m>
                <a:endParaRPr lang="en-US" sz="2400" dirty="0" smtClean="0"/>
              </a:p>
              <a:p>
                <a:pPr marL="914400" lvl="1" indent="-514350" algn="just">
                  <a:buFont typeface="+mj-lt"/>
                  <a:buAutoNum type="alphaLcParenR"/>
                </a:pPr>
                <a14:m>
                  <m:oMath xmlns:m="http://schemas.openxmlformats.org/officeDocument/2006/math">
                    <m:sSub>
                      <m:sSubPr>
                        <m:ctrlPr>
                          <a:rPr lang="en-US" sz="2400" i="1">
                            <a:latin typeface="Cambria Math"/>
                          </a:rPr>
                        </m:ctrlPr>
                      </m:sSubPr>
                      <m:e>
                        <m:r>
                          <a:rPr lang="en-US" sz="2400" i="1">
                            <a:latin typeface="Cambria Math"/>
                          </a:rPr>
                          <m:t>𝑉</m:t>
                        </m:r>
                      </m:e>
                      <m:sub>
                        <m:r>
                          <a:rPr lang="en-US" sz="2400" b="0" i="1" smtClean="0">
                            <a:latin typeface="Cambria Math"/>
                          </a:rPr>
                          <m:t>1</m:t>
                        </m:r>
                      </m:sub>
                    </m:sSub>
                  </m:oMath>
                </a14:m>
                <a:r>
                  <a:rPr lang="en-US" sz="2400" dirty="0" smtClean="0"/>
                  <a:t>=</a:t>
                </a:r>
                <a14:m>
                  <m:oMath xmlns:m="http://schemas.openxmlformats.org/officeDocument/2006/math">
                    <m:sSub>
                      <m:sSubPr>
                        <m:ctrlPr>
                          <a:rPr lang="en-US" sz="2400" i="1">
                            <a:latin typeface="Cambria Math"/>
                          </a:rPr>
                        </m:ctrlPr>
                      </m:sSubPr>
                      <m:e>
                        <m:r>
                          <a:rPr lang="en-US" sz="2400" i="1">
                            <a:latin typeface="Cambria Math"/>
                          </a:rPr>
                          <m:t>𝑉</m:t>
                        </m:r>
                      </m:e>
                      <m:sub>
                        <m:r>
                          <a:rPr lang="en-US" sz="2400" i="1">
                            <a:latin typeface="Cambria Math"/>
                          </a:rPr>
                          <m:t>2</m:t>
                        </m:r>
                      </m:sub>
                    </m:sSub>
                    <m:r>
                      <a:rPr lang="en-US" sz="2400" b="0" i="1" smtClean="0">
                        <a:latin typeface="Cambria Math"/>
                      </a:rPr>
                      <m:t>=</m:t>
                    </m:r>
                    <m:r>
                      <a:rPr lang="en-US" sz="2400" b="0" i="1" smtClean="0">
                        <a:latin typeface="Cambria Math"/>
                      </a:rPr>
                      <m:t>𝑉</m:t>
                    </m:r>
                    <m:r>
                      <a:rPr lang="en-US" sz="2400" b="0" i="0" smtClean="0">
                        <a:latin typeface="Cambria Math"/>
                      </a:rPr>
                      <m:t>     </m:t>
                    </m:r>
                    <m:r>
                      <m:rPr>
                        <m:sty m:val="p"/>
                      </m:rPr>
                      <a:rPr lang="en-US" sz="2400" b="0" i="0" smtClean="0">
                        <a:latin typeface="Cambria Math"/>
                      </a:rPr>
                      <m:t>and</m:t>
                    </m:r>
                    <m:r>
                      <a:rPr lang="en-US" sz="2400" b="0" i="0" smtClean="0">
                        <a:latin typeface="Cambria Math"/>
                      </a:rPr>
                      <m:t> </m:t>
                    </m:r>
                    <m:r>
                      <m:rPr>
                        <m:sty m:val="p"/>
                      </m:rPr>
                      <a:rPr lang="en-US" sz="2400" b="0" i="0" smtClean="0">
                        <a:latin typeface="Cambria Math"/>
                      </a:rPr>
                      <m:t>Barrier</m:t>
                    </m:r>
                    <m:r>
                      <a:rPr lang="en-US" sz="2400" b="0" i="0" smtClean="0">
                        <a:latin typeface="Cambria Math"/>
                      </a:rPr>
                      <m:t> </m:t>
                    </m:r>
                    <m:r>
                      <m:rPr>
                        <m:sty m:val="p"/>
                      </m:rPr>
                      <a:rPr lang="en-US" sz="2400" b="0" i="0" smtClean="0">
                        <a:latin typeface="Cambria Math"/>
                      </a:rPr>
                      <m:t>Potential</m:t>
                    </m:r>
                    <m:r>
                      <a:rPr lang="en-US" sz="2400" b="0" i="0" smtClean="0">
                        <a:latin typeface="Cambria Math"/>
                      </a:rPr>
                      <m:t> </m:t>
                    </m:r>
                  </m:oMath>
                </a14:m>
                <a:r>
                  <a:rPr lang="en-US" sz="2400" dirty="0" smtClean="0"/>
                  <a:t> </a:t>
                </a:r>
                <a14:m>
                  <m:oMath xmlns:m="http://schemas.openxmlformats.org/officeDocument/2006/math">
                    <m:sSub>
                      <m:sSubPr>
                        <m:ctrlPr>
                          <a:rPr lang="en-US" sz="2400" i="1">
                            <a:latin typeface="Cambria Math"/>
                          </a:rPr>
                        </m:ctrlPr>
                      </m:sSubPr>
                      <m:e>
                        <m:r>
                          <a:rPr lang="en-US" sz="2400" i="1">
                            <a:latin typeface="Cambria Math"/>
                          </a:rPr>
                          <m:t>𝑉</m:t>
                        </m:r>
                      </m:e>
                      <m:sub>
                        <m:r>
                          <a:rPr lang="en-US" sz="2400" b="0" i="1" smtClean="0">
                            <a:latin typeface="Cambria Math"/>
                          </a:rPr>
                          <m:t>𝑅</m:t>
                        </m:r>
                      </m:sub>
                    </m:sSub>
                  </m:oMath>
                </a14:m>
                <a:endParaRPr lang="en-US" sz="2400" dirty="0" smtClean="0"/>
              </a:p>
              <a:p>
                <a:pPr marL="400050" lvl="1" indent="0" algn="just">
                  <a:buNone/>
                </a:pPr>
                <a:r>
                  <a:rPr lang="en-US" sz="2400" dirty="0"/>
                  <a:t>Forward resistance of each diode is R</a:t>
                </a:r>
                <a:r>
                  <a:rPr lang="en-US" sz="2400" baseline="-25000" dirty="0"/>
                  <a:t>f</a:t>
                </a:r>
                <a:r>
                  <a:rPr lang="en-US" sz="2400" dirty="0"/>
                  <a:t>. </a:t>
                </a:r>
                <a:endParaRPr lang="en-US" sz="2400" dirty="0"/>
              </a:p>
            </p:txBody>
          </p:sp>
        </mc:Choice>
        <mc:Fallback>
          <p:sp>
            <p:nvSpPr>
              <p:cNvPr id="4" name="Content Placeholder 3"/>
              <p:cNvSpPr>
                <a:spLocks noGrp="1" noRot="1" noChangeAspect="1" noMove="1" noResize="1" noEditPoints="1" noAdjustHandles="1" noChangeArrowheads="1" noChangeShapeType="1" noTextEdit="1"/>
              </p:cNvSpPr>
              <p:nvPr>
                <p:ph idx="1"/>
              </p:nvPr>
            </p:nvSpPr>
            <p:spPr>
              <a:xfrm>
                <a:off x="0" y="914400"/>
                <a:ext cx="8915400" cy="4525963"/>
              </a:xfrm>
              <a:blipFill rotWithShape="1">
                <a:blip r:embed="rId2"/>
                <a:stretch>
                  <a:fillRect l="-1162" t="-1752" r="-2734"/>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7A0D5CAB-8BF0-4EA3-BAE4-9835C852A49B}" type="slidenum">
              <a:rPr lang="en-GB" smtClean="0"/>
              <a:pPr/>
              <a:t>30</a:t>
            </a:fld>
            <a:endParaRPr lang="en-GB" dirty="0"/>
          </a:p>
        </p:txBody>
      </p:sp>
      <p:grpSp>
        <p:nvGrpSpPr>
          <p:cNvPr id="6" name="Group 5"/>
          <p:cNvGrpSpPr/>
          <p:nvPr/>
        </p:nvGrpSpPr>
        <p:grpSpPr>
          <a:xfrm>
            <a:off x="6047509" y="1524000"/>
            <a:ext cx="2864775" cy="2669619"/>
            <a:chOff x="6019800" y="2286000"/>
            <a:chExt cx="2864775" cy="2669619"/>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286000"/>
              <a:ext cx="2864775" cy="230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163475" y="4586287"/>
              <a:ext cx="707245" cy="369332"/>
            </a:xfrm>
            <a:prstGeom prst="rect">
              <a:avLst/>
            </a:prstGeom>
          </p:spPr>
          <p:txBody>
            <a:bodyPr wrap="none">
              <a:spAutoFit/>
            </a:bodyPr>
            <a:lstStyle/>
            <a:p>
              <a:r>
                <a:rPr lang="en-US" b="1" dirty="0"/>
                <a:t>fig. 5 </a:t>
              </a:r>
              <a:endParaRPr lang="en-US" dirty="0"/>
            </a:p>
          </p:txBody>
        </p:sp>
      </p:grpSp>
      <p:sp>
        <p:nvSpPr>
          <p:cNvPr id="7" name="Rectangle 6"/>
          <p:cNvSpPr/>
          <p:nvPr/>
        </p:nvSpPr>
        <p:spPr>
          <a:xfrm>
            <a:off x="457200" y="3824287"/>
            <a:ext cx="1096775" cy="369332"/>
          </a:xfrm>
          <a:prstGeom prst="rect">
            <a:avLst/>
          </a:prstGeom>
        </p:spPr>
        <p:txBody>
          <a:bodyPr wrap="none">
            <a:spAutoFit/>
          </a:bodyPr>
          <a:lstStyle/>
          <a:p>
            <a:r>
              <a:rPr lang="en-US" b="1" dirty="0">
                <a:solidFill>
                  <a:srgbClr val="00B050"/>
                </a:solidFill>
              </a:rPr>
              <a:t>Solution: </a:t>
            </a:r>
            <a:endParaRPr lang="en-US" dirty="0">
              <a:solidFill>
                <a:srgbClr val="00B050"/>
              </a:solidFill>
            </a:endParaRPr>
          </a:p>
        </p:txBody>
      </p:sp>
      <p:sp>
        <p:nvSpPr>
          <p:cNvPr id="8" name="Rectangle 7"/>
          <p:cNvSpPr/>
          <p:nvPr/>
        </p:nvSpPr>
        <p:spPr>
          <a:xfrm>
            <a:off x="533400" y="4191000"/>
            <a:ext cx="8305800" cy="923330"/>
          </a:xfrm>
          <a:prstGeom prst="rect">
            <a:avLst/>
          </a:prstGeom>
        </p:spPr>
        <p:txBody>
          <a:bodyPr wrap="square">
            <a:spAutoFit/>
          </a:bodyPr>
          <a:lstStyle/>
          <a:p>
            <a:pPr algn="just"/>
            <a:r>
              <a:rPr lang="en-US" b="1" dirty="0"/>
              <a:t>(c) When both V</a:t>
            </a:r>
            <a:r>
              <a:rPr lang="en-US" b="1" baseline="-25000" dirty="0"/>
              <a:t>1</a:t>
            </a:r>
            <a:r>
              <a:rPr lang="en-US" b="1" dirty="0"/>
              <a:t> and V</a:t>
            </a:r>
            <a:r>
              <a:rPr lang="en-US" b="1" baseline="-25000" dirty="0"/>
              <a:t>2</a:t>
            </a:r>
            <a:r>
              <a:rPr lang="en-US" b="1" dirty="0"/>
              <a:t> are same as V, then both the diodes are forward biased and conduct. The resultant circuit using third approximation of diode will be as shown in Fig. 7. </a:t>
            </a:r>
            <a:r>
              <a:rPr lang="en-US" b="1" dirty="0" smtClean="0"/>
              <a:t> </a:t>
            </a:r>
            <a:endParaRPr lang="en-US" b="1" dirty="0"/>
          </a:p>
        </p:txBody>
      </p:sp>
      <p:sp>
        <p:nvSpPr>
          <p:cNvPr id="11" name="Rectangle 10"/>
          <p:cNvSpPr/>
          <p:nvPr/>
        </p:nvSpPr>
        <p:spPr>
          <a:xfrm>
            <a:off x="533400" y="5105400"/>
            <a:ext cx="2245230" cy="369332"/>
          </a:xfrm>
          <a:prstGeom prst="rect">
            <a:avLst/>
          </a:prstGeom>
        </p:spPr>
        <p:txBody>
          <a:bodyPr wrap="none">
            <a:spAutoFit/>
          </a:bodyPr>
          <a:lstStyle/>
          <a:p>
            <a:r>
              <a:rPr lang="en-US" b="1" dirty="0"/>
              <a:t>Applying KVL, we get </a:t>
            </a:r>
            <a:endParaRPr lang="en-US" b="1" dirty="0"/>
          </a:p>
        </p:txBody>
      </p:sp>
      <p:grpSp>
        <p:nvGrpSpPr>
          <p:cNvPr id="13" name="Group 12"/>
          <p:cNvGrpSpPr/>
          <p:nvPr/>
        </p:nvGrpSpPr>
        <p:grpSpPr>
          <a:xfrm>
            <a:off x="6324600" y="4838700"/>
            <a:ext cx="2743200" cy="2019300"/>
            <a:chOff x="5943600" y="4838700"/>
            <a:chExt cx="2743200" cy="2019300"/>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4838700"/>
              <a:ext cx="27432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6945547" y="6488668"/>
              <a:ext cx="739305" cy="369332"/>
            </a:xfrm>
            <a:prstGeom prst="rect">
              <a:avLst/>
            </a:prstGeom>
          </p:spPr>
          <p:txBody>
            <a:bodyPr wrap="none">
              <a:spAutoFit/>
            </a:bodyPr>
            <a:lstStyle/>
            <a:p>
              <a:r>
                <a:rPr lang="en-US" b="1" dirty="0"/>
                <a:t>Fig. 7 </a:t>
              </a:r>
              <a:endParaRPr lang="en-US" dirty="0"/>
            </a:p>
          </p:txBody>
        </p:sp>
      </p:grpSp>
      <mc:AlternateContent xmlns:mc="http://schemas.openxmlformats.org/markup-compatibility/2006">
        <mc:Choice xmlns:a14="http://schemas.microsoft.com/office/drawing/2010/main" Requires="a14">
          <p:sp>
            <p:nvSpPr>
              <p:cNvPr id="14" name="TextBox 13"/>
              <p:cNvSpPr txBox="1"/>
              <p:nvPr/>
            </p:nvSpPr>
            <p:spPr>
              <a:xfrm>
                <a:off x="582685" y="5585744"/>
                <a:ext cx="2922467" cy="610936"/>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𝑉</m:t>
                      </m:r>
                      <m:r>
                        <a:rPr lang="en-US" b="0" i="1" smtClean="0">
                          <a:latin typeface="Cambria Math"/>
                        </a:rPr>
                        <m:t>=</m:t>
                      </m:r>
                      <m:f>
                        <m:fPr>
                          <m:ctrlPr>
                            <a:rPr lang="en-US" b="0" i="1" smtClean="0">
                              <a:latin typeface="Cambria Math"/>
                            </a:rPr>
                          </m:ctrlPr>
                        </m:fPr>
                        <m:num>
                          <m:r>
                            <a:rPr lang="en-US" b="0" i="1" smtClean="0">
                              <a:latin typeface="Cambria Math"/>
                            </a:rPr>
                            <m:t>1</m:t>
                          </m:r>
                        </m:num>
                        <m:den>
                          <m:r>
                            <a:rPr lang="en-US" b="0" i="1" smtClean="0">
                              <a:latin typeface="Cambria Math"/>
                            </a:rPr>
                            <m:t>2</m:t>
                          </m:r>
                        </m:den>
                      </m:f>
                      <m:d>
                        <m:dPr>
                          <m:ctrlPr>
                            <a:rPr lang="en-US" b="0" i="1" smtClean="0">
                              <a:latin typeface="Cambria Math"/>
                            </a:rPr>
                          </m:ctrlPr>
                        </m:dPr>
                        <m:e>
                          <m:sSub>
                            <m:sSubPr>
                              <m:ctrlPr>
                                <a:rPr lang="en-US" b="0" i="1" smtClean="0">
                                  <a:latin typeface="Cambria Math"/>
                                </a:rPr>
                              </m:ctrlPr>
                            </m:sSubPr>
                            <m:e>
                              <m:r>
                                <a:rPr lang="en-US" b="0" i="1" smtClean="0">
                                  <a:latin typeface="Cambria Math"/>
                                </a:rPr>
                                <m:t>𝑅</m:t>
                              </m:r>
                            </m:e>
                            <m:sub>
                              <m:r>
                                <a:rPr lang="en-US" b="0" i="1" smtClean="0">
                                  <a:latin typeface="Cambria Math"/>
                                </a:rPr>
                                <m:t>𝑠</m:t>
                              </m:r>
                            </m:sub>
                          </m:sSub>
                          <m:r>
                            <a:rPr lang="en-US" b="0" i="1" smtClean="0">
                              <a:latin typeface="Cambria Math"/>
                            </a:rPr>
                            <m:t>+</m:t>
                          </m:r>
                          <m:sSub>
                            <m:sSubPr>
                              <m:ctrlPr>
                                <a:rPr lang="en-US" i="1">
                                  <a:latin typeface="Cambria Math"/>
                                </a:rPr>
                              </m:ctrlPr>
                            </m:sSubPr>
                            <m:e>
                              <m:r>
                                <a:rPr lang="en-US" i="1">
                                  <a:latin typeface="Cambria Math"/>
                                </a:rPr>
                                <m:t>𝑅</m:t>
                              </m:r>
                            </m:e>
                            <m:sub>
                              <m:r>
                                <a:rPr lang="en-US" b="0" i="1" smtClean="0">
                                  <a:latin typeface="Cambria Math"/>
                                </a:rPr>
                                <m:t>𝑓</m:t>
                              </m:r>
                            </m:sub>
                          </m:sSub>
                        </m:e>
                      </m:d>
                      <m:r>
                        <a:rPr lang="en-US" b="0" i="1" smtClean="0">
                          <a:latin typeface="Cambria Math"/>
                        </a:rPr>
                        <m:t>𝑖</m:t>
                      </m:r>
                      <m:r>
                        <a:rPr lang="en-US" b="0" i="1" smtClean="0">
                          <a:latin typeface="Cambria Math"/>
                        </a:rPr>
                        <m:t>+</m:t>
                      </m:r>
                      <m:sSub>
                        <m:sSubPr>
                          <m:ctrlPr>
                            <a:rPr lang="en-US" i="1">
                              <a:latin typeface="Cambria Math"/>
                            </a:rPr>
                          </m:ctrlPr>
                        </m:sSubPr>
                        <m:e>
                          <m:r>
                            <a:rPr lang="en-US" b="0" i="1" smtClean="0">
                              <a:latin typeface="Cambria Math"/>
                            </a:rPr>
                            <m:t>𝑉</m:t>
                          </m:r>
                        </m:e>
                        <m:sub>
                          <m:r>
                            <a:rPr lang="en-US" b="0" i="1" smtClean="0">
                              <a:latin typeface="Cambria Math"/>
                            </a:rPr>
                            <m:t>𝑅</m:t>
                          </m:r>
                        </m:sub>
                      </m:sSub>
                      <m:r>
                        <a:rPr lang="en-US" b="0" i="1" smtClean="0">
                          <a:latin typeface="Cambria Math"/>
                        </a:rPr>
                        <m:t>+</m:t>
                      </m:r>
                      <m:r>
                        <a:rPr lang="en-US" b="0" i="1" smtClean="0">
                          <a:latin typeface="Cambria Math"/>
                        </a:rPr>
                        <m:t>𝑖𝑅</m:t>
                      </m:r>
                    </m:oMath>
                  </m:oMathPara>
                </a14:m>
                <a:endParaRPr lang="en-US" dirty="0"/>
              </a:p>
            </p:txBody>
          </p:sp>
        </mc:Choice>
        <mc:Fallback>
          <p:sp>
            <p:nvSpPr>
              <p:cNvPr id="14" name="TextBox 13"/>
              <p:cNvSpPr txBox="1">
                <a:spLocks noRot="1" noChangeAspect="1" noMove="1" noResize="1" noEditPoints="1" noAdjustHandles="1" noChangeArrowheads="1" noChangeShapeType="1" noTextEdit="1"/>
              </p:cNvSpPr>
              <p:nvPr/>
            </p:nvSpPr>
            <p:spPr>
              <a:xfrm>
                <a:off x="582685" y="5585744"/>
                <a:ext cx="2922467" cy="610936"/>
              </a:xfrm>
              <a:prstGeom prst="rect">
                <a:avLst/>
              </a:prstGeom>
              <a:blipFill rotWithShape="1">
                <a:blip r:embed="rId5"/>
                <a:stretch>
                  <a:fillRect r="-229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p:cNvSpPr txBox="1"/>
              <p:nvPr/>
            </p:nvSpPr>
            <p:spPr>
              <a:xfrm>
                <a:off x="582685" y="6196680"/>
                <a:ext cx="2922467" cy="610936"/>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𝑉</m:t>
                      </m:r>
                      <m:r>
                        <a:rPr lang="en-US" b="0" i="1" smtClean="0">
                          <a:latin typeface="Cambria Math"/>
                        </a:rPr>
                        <m:t>−</m:t>
                      </m:r>
                      <m:sSub>
                        <m:sSubPr>
                          <m:ctrlPr>
                            <a:rPr lang="en-US" i="1">
                              <a:latin typeface="Cambria Math"/>
                            </a:rPr>
                          </m:ctrlPr>
                        </m:sSubPr>
                        <m:e>
                          <m:r>
                            <a:rPr lang="en-US" i="1">
                              <a:latin typeface="Cambria Math"/>
                            </a:rPr>
                            <m:t>𝑉</m:t>
                          </m:r>
                        </m:e>
                        <m:sub>
                          <m:r>
                            <a:rPr lang="en-US" i="1">
                              <a:latin typeface="Cambria Math"/>
                            </a:rPr>
                            <m:t>𝑅</m:t>
                          </m:r>
                        </m:sub>
                      </m:sSub>
                      <m:r>
                        <a:rPr lang="en-US" b="0" i="1" smtClean="0">
                          <a:latin typeface="Cambria Math"/>
                        </a:rPr>
                        <m:t>=</m:t>
                      </m:r>
                      <m:f>
                        <m:fPr>
                          <m:ctrlPr>
                            <a:rPr lang="en-US" b="0" i="1" smtClean="0">
                              <a:latin typeface="Cambria Math"/>
                            </a:rPr>
                          </m:ctrlPr>
                        </m:fPr>
                        <m:num>
                          <m:r>
                            <a:rPr lang="en-US" b="0" i="1" smtClean="0">
                              <a:latin typeface="Cambria Math"/>
                            </a:rPr>
                            <m:t>1</m:t>
                          </m:r>
                        </m:num>
                        <m:den>
                          <m:r>
                            <a:rPr lang="en-US" b="0" i="1" smtClean="0">
                              <a:latin typeface="Cambria Math"/>
                            </a:rPr>
                            <m:t>2</m:t>
                          </m:r>
                        </m:den>
                      </m:f>
                      <m:d>
                        <m:dPr>
                          <m:ctrlPr>
                            <a:rPr lang="en-US" b="0" i="1" smtClean="0">
                              <a:latin typeface="Cambria Math"/>
                            </a:rPr>
                          </m:ctrlPr>
                        </m:dPr>
                        <m:e>
                          <m:sSub>
                            <m:sSubPr>
                              <m:ctrlPr>
                                <a:rPr lang="en-US" b="0" i="1" smtClean="0">
                                  <a:latin typeface="Cambria Math"/>
                                </a:rPr>
                              </m:ctrlPr>
                            </m:sSubPr>
                            <m:e>
                              <m:r>
                                <a:rPr lang="en-US" b="0" i="1" smtClean="0">
                                  <a:latin typeface="Cambria Math"/>
                                </a:rPr>
                                <m:t>𝑅</m:t>
                              </m:r>
                            </m:e>
                            <m:sub>
                              <m:r>
                                <a:rPr lang="en-US" b="0" i="1" smtClean="0">
                                  <a:latin typeface="Cambria Math"/>
                                </a:rPr>
                                <m:t>𝑠</m:t>
                              </m:r>
                            </m:sub>
                          </m:sSub>
                          <m:r>
                            <a:rPr lang="en-US" b="0" i="1" smtClean="0">
                              <a:latin typeface="Cambria Math"/>
                            </a:rPr>
                            <m:t>+</m:t>
                          </m:r>
                          <m:sSub>
                            <m:sSubPr>
                              <m:ctrlPr>
                                <a:rPr lang="en-US" i="1">
                                  <a:latin typeface="Cambria Math"/>
                                </a:rPr>
                              </m:ctrlPr>
                            </m:sSubPr>
                            <m:e>
                              <m:r>
                                <a:rPr lang="en-US" i="1">
                                  <a:latin typeface="Cambria Math"/>
                                </a:rPr>
                                <m:t>𝑅</m:t>
                              </m:r>
                            </m:e>
                            <m:sub>
                              <m:r>
                                <a:rPr lang="en-US" b="0" i="1" smtClean="0">
                                  <a:latin typeface="Cambria Math"/>
                                </a:rPr>
                                <m:t>𝑓</m:t>
                              </m:r>
                            </m:sub>
                          </m:sSub>
                        </m:e>
                      </m:d>
                      <m:r>
                        <a:rPr lang="en-US" b="0" i="1" smtClean="0">
                          <a:latin typeface="Cambria Math"/>
                        </a:rPr>
                        <m:t>𝑖</m:t>
                      </m:r>
                      <m:r>
                        <a:rPr lang="en-US" b="0" i="1" smtClean="0">
                          <a:latin typeface="Cambria Math"/>
                        </a:rPr>
                        <m:t>+</m:t>
                      </m:r>
                      <m:r>
                        <a:rPr lang="en-US" b="0" i="1" smtClean="0">
                          <a:latin typeface="Cambria Math"/>
                        </a:rPr>
                        <m:t>𝑖𝑅</m:t>
                      </m:r>
                    </m:oMath>
                  </m:oMathPara>
                </a14:m>
                <a:endParaRPr lang="en-US" dirty="0"/>
              </a:p>
            </p:txBody>
          </p:sp>
        </mc:Choice>
        <mc:Fallback>
          <p:sp>
            <p:nvSpPr>
              <p:cNvPr id="20" name="TextBox 19"/>
              <p:cNvSpPr txBox="1">
                <a:spLocks noRot="1" noChangeAspect="1" noMove="1" noResize="1" noEditPoints="1" noAdjustHandles="1" noChangeArrowheads="1" noChangeShapeType="1" noTextEdit="1"/>
              </p:cNvSpPr>
              <p:nvPr/>
            </p:nvSpPr>
            <p:spPr>
              <a:xfrm>
                <a:off x="582685" y="6196680"/>
                <a:ext cx="2922467" cy="610936"/>
              </a:xfrm>
              <a:prstGeom prst="rect">
                <a:avLst/>
              </a:prstGeom>
              <a:blipFill rotWithShape="1">
                <a:blip r:embed="rId6"/>
                <a:stretch>
                  <a:fillRect r="-229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Box 20"/>
              <p:cNvSpPr txBox="1"/>
              <p:nvPr/>
            </p:nvSpPr>
            <p:spPr>
              <a:xfrm>
                <a:off x="3913416" y="5780380"/>
                <a:ext cx="2182584" cy="83260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f>
                        <m:fPr>
                          <m:ctrlPr>
                            <a:rPr lang="en-US" b="0" i="1" smtClean="0">
                              <a:latin typeface="Cambria Math"/>
                            </a:rPr>
                          </m:ctrlPr>
                        </m:fPr>
                        <m:num>
                          <m:r>
                            <a:rPr lang="en-US" i="1">
                              <a:latin typeface="Cambria Math"/>
                            </a:rPr>
                            <m:t>𝑉</m:t>
                          </m:r>
                          <m:r>
                            <a:rPr lang="en-US" i="1">
                              <a:latin typeface="Cambria Math"/>
                            </a:rPr>
                            <m:t>−</m:t>
                          </m:r>
                          <m:sSub>
                            <m:sSubPr>
                              <m:ctrlPr>
                                <a:rPr lang="en-US" i="1">
                                  <a:latin typeface="Cambria Math"/>
                                </a:rPr>
                              </m:ctrlPr>
                            </m:sSubPr>
                            <m:e>
                              <m:r>
                                <a:rPr lang="en-US" i="1">
                                  <a:latin typeface="Cambria Math"/>
                                </a:rPr>
                                <m:t>𝑉</m:t>
                              </m:r>
                            </m:e>
                            <m:sub>
                              <m:r>
                                <a:rPr lang="en-US" i="1">
                                  <a:latin typeface="Cambria Math"/>
                                </a:rPr>
                                <m:t>𝑅</m:t>
                              </m:r>
                            </m:sub>
                          </m:sSub>
                        </m:num>
                        <m:den>
                          <m:f>
                            <m:fPr>
                              <m:ctrlPr>
                                <a:rPr lang="en-US" i="1">
                                  <a:latin typeface="Cambria Math"/>
                                </a:rPr>
                              </m:ctrlPr>
                            </m:fPr>
                            <m:num>
                              <m:r>
                                <a:rPr lang="en-US" i="1">
                                  <a:latin typeface="Cambria Math"/>
                                </a:rPr>
                                <m:t>1</m:t>
                              </m:r>
                            </m:num>
                            <m:den>
                              <m:r>
                                <a:rPr lang="en-US" i="1">
                                  <a:latin typeface="Cambria Math"/>
                                </a:rPr>
                                <m:t>2</m:t>
                              </m:r>
                            </m:den>
                          </m:f>
                          <m:d>
                            <m:dPr>
                              <m:ctrlPr>
                                <a:rPr lang="en-US" i="1">
                                  <a:latin typeface="Cambria Math"/>
                                </a:rPr>
                              </m:ctrlPr>
                            </m:dPr>
                            <m:e>
                              <m:sSub>
                                <m:sSubPr>
                                  <m:ctrlPr>
                                    <a:rPr lang="en-US" i="1">
                                      <a:latin typeface="Cambria Math"/>
                                    </a:rPr>
                                  </m:ctrlPr>
                                </m:sSubPr>
                                <m:e>
                                  <m:r>
                                    <a:rPr lang="en-US" i="1">
                                      <a:latin typeface="Cambria Math"/>
                                    </a:rPr>
                                    <m:t>𝑅</m:t>
                                  </m:r>
                                </m:e>
                                <m:sub>
                                  <m:r>
                                    <a:rPr lang="en-US" i="1">
                                      <a:latin typeface="Cambria Math"/>
                                    </a:rPr>
                                    <m:t>𝑠</m:t>
                                  </m:r>
                                </m:sub>
                              </m:sSub>
                              <m:r>
                                <a:rPr lang="en-US" i="1">
                                  <a:latin typeface="Cambria Math"/>
                                </a:rPr>
                                <m:t>+</m:t>
                              </m:r>
                              <m:sSub>
                                <m:sSubPr>
                                  <m:ctrlPr>
                                    <a:rPr lang="en-US" i="1">
                                      <a:latin typeface="Cambria Math"/>
                                    </a:rPr>
                                  </m:ctrlPr>
                                </m:sSubPr>
                                <m:e>
                                  <m:r>
                                    <a:rPr lang="en-US" i="1">
                                      <a:latin typeface="Cambria Math"/>
                                    </a:rPr>
                                    <m:t>𝑅</m:t>
                                  </m:r>
                                </m:e>
                                <m:sub>
                                  <m:r>
                                    <a:rPr lang="en-US" i="1">
                                      <a:latin typeface="Cambria Math"/>
                                    </a:rPr>
                                    <m:t>𝑓</m:t>
                                  </m:r>
                                </m:sub>
                              </m:sSub>
                            </m:e>
                          </m:d>
                          <m:r>
                            <a:rPr lang="en-US" b="0" i="1" smtClean="0">
                              <a:latin typeface="Cambria Math"/>
                            </a:rPr>
                            <m:t>+</m:t>
                          </m:r>
                          <m:r>
                            <a:rPr lang="en-US" b="0" i="1" smtClean="0">
                              <a:latin typeface="Cambria Math"/>
                            </a:rPr>
                            <m:t>𝑅</m:t>
                          </m:r>
                        </m:den>
                      </m:f>
                      <m:r>
                        <a:rPr lang="en-US" b="0" i="1" smtClean="0">
                          <a:latin typeface="Cambria Math"/>
                        </a:rPr>
                        <m:t>=</m:t>
                      </m:r>
                      <m:r>
                        <a:rPr lang="en-US" b="0" i="1" smtClean="0">
                          <a:latin typeface="Cambria Math"/>
                        </a:rPr>
                        <m:t>𝑖</m:t>
                      </m:r>
                    </m:oMath>
                  </m:oMathPara>
                </a14:m>
                <a:endParaRPr lang="en-US" dirty="0"/>
              </a:p>
            </p:txBody>
          </p:sp>
        </mc:Choice>
        <mc:Fallback>
          <p:sp>
            <p:nvSpPr>
              <p:cNvPr id="21" name="TextBox 20"/>
              <p:cNvSpPr txBox="1">
                <a:spLocks noRot="1" noChangeAspect="1" noMove="1" noResize="1" noEditPoints="1" noAdjustHandles="1" noChangeArrowheads="1" noChangeShapeType="1" noTextEdit="1"/>
              </p:cNvSpPr>
              <p:nvPr/>
            </p:nvSpPr>
            <p:spPr>
              <a:xfrm>
                <a:off x="3913416" y="5780380"/>
                <a:ext cx="2182584" cy="832600"/>
              </a:xfrm>
              <a:prstGeom prst="rect">
                <a:avLst/>
              </a:prstGeom>
              <a:blipFill rotWithShape="1">
                <a:blip r:embed="rId7"/>
                <a:stretch>
                  <a:fillRect r="-3073"/>
                </a:stretch>
              </a:blipFill>
            </p:spPr>
            <p:txBody>
              <a:bodyPr/>
              <a:lstStyle/>
              <a:p>
                <a:r>
                  <a:rPr lang="en-US">
                    <a:noFill/>
                  </a:rPr>
                  <a:t> </a:t>
                </a:r>
              </a:p>
            </p:txBody>
          </p:sp>
        </mc:Fallback>
      </mc:AlternateContent>
    </p:spTree>
    <p:extLst>
      <p:ext uri="{BB962C8B-B14F-4D97-AF65-F5344CB8AC3E}">
        <p14:creationId xmlns:p14="http://schemas.microsoft.com/office/powerpoint/2010/main" val="2179012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Practical session</a:t>
            </a:r>
            <a:endParaRPr lang="en-US" dirty="0"/>
          </a:p>
        </p:txBody>
      </p:sp>
      <p:sp>
        <p:nvSpPr>
          <p:cNvPr id="6" name="Text Placeholder 5"/>
          <p:cNvSpPr>
            <a:spLocks noGrp="1"/>
          </p:cNvSpPr>
          <p:nvPr>
            <p:ph type="body" idx="1"/>
          </p:nvPr>
        </p:nvSpPr>
        <p:spPr/>
        <p:txBody>
          <a:bodyPr/>
          <a:lstStyle/>
          <a:p>
            <a:r>
              <a:rPr lang="en-US" i="1" dirty="0"/>
              <a:t>Diode Characteristics </a:t>
            </a:r>
            <a:endParaRPr lang="en-US" dirty="0"/>
          </a:p>
        </p:txBody>
      </p:sp>
      <p:sp>
        <p:nvSpPr>
          <p:cNvPr id="4" name="Slide Number Placeholder 3"/>
          <p:cNvSpPr>
            <a:spLocks noGrp="1"/>
          </p:cNvSpPr>
          <p:nvPr>
            <p:ph type="sldNum" sz="quarter" idx="12"/>
          </p:nvPr>
        </p:nvSpPr>
        <p:spPr/>
        <p:txBody>
          <a:bodyPr/>
          <a:lstStyle/>
          <a:p>
            <a:fld id="{7A0D5CAB-8BF0-4EA3-BAE4-9835C852A49B}" type="slidenum">
              <a:rPr lang="en-GB" smtClean="0"/>
              <a:pPr/>
              <a:t>31</a:t>
            </a:fld>
            <a:endParaRPr lang="en-GB" dirty="0"/>
          </a:p>
        </p:txBody>
      </p:sp>
    </p:spTree>
    <p:extLst>
      <p:ext uri="{BB962C8B-B14F-4D97-AF65-F5344CB8AC3E}">
        <p14:creationId xmlns:p14="http://schemas.microsoft.com/office/powerpoint/2010/main" val="5730861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Objective</a:t>
            </a:r>
            <a:endParaRPr lang="en-US" dirty="0"/>
          </a:p>
        </p:txBody>
      </p:sp>
      <p:sp>
        <p:nvSpPr>
          <p:cNvPr id="6" name="Content Placeholder 5"/>
          <p:cNvSpPr>
            <a:spLocks noGrp="1"/>
          </p:cNvSpPr>
          <p:nvPr>
            <p:ph idx="1"/>
          </p:nvPr>
        </p:nvSpPr>
        <p:spPr/>
        <p:txBody>
          <a:bodyPr>
            <a:normAutofit lnSpcReduction="10000"/>
          </a:bodyPr>
          <a:lstStyle/>
          <a:p>
            <a:pPr algn="just"/>
            <a:r>
              <a:rPr lang="en-US" dirty="0" smtClean="0"/>
              <a:t>To develop the forward and reverse characteristics of semiconductor diode. </a:t>
            </a:r>
          </a:p>
          <a:p>
            <a:endParaRPr lang="en-US" dirty="0"/>
          </a:p>
          <a:p>
            <a:r>
              <a:rPr lang="en-US" b="1" dirty="0"/>
              <a:t>REQUIRED COMPONENTS </a:t>
            </a:r>
            <a:endParaRPr lang="en-US" dirty="0"/>
          </a:p>
          <a:p>
            <a:r>
              <a:rPr lang="en-US" dirty="0"/>
              <a:t>1) Bread-board </a:t>
            </a:r>
          </a:p>
          <a:p>
            <a:r>
              <a:rPr lang="en-US" dirty="0"/>
              <a:t>2) Silicon diode </a:t>
            </a:r>
          </a:p>
          <a:p>
            <a:r>
              <a:rPr lang="en-US" dirty="0"/>
              <a:t>3) Germanium diode </a:t>
            </a:r>
          </a:p>
          <a:p>
            <a:r>
              <a:rPr lang="en-US" dirty="0"/>
              <a:t>4) 2 Resistors (10KΩ each) </a:t>
            </a:r>
            <a:endParaRPr lang="en-US" dirty="0"/>
          </a:p>
        </p:txBody>
      </p:sp>
      <p:sp>
        <p:nvSpPr>
          <p:cNvPr id="4" name="Slide Number Placeholder 3"/>
          <p:cNvSpPr>
            <a:spLocks noGrp="1"/>
          </p:cNvSpPr>
          <p:nvPr>
            <p:ph type="sldNum" sz="quarter" idx="12"/>
          </p:nvPr>
        </p:nvSpPr>
        <p:spPr/>
        <p:txBody>
          <a:bodyPr/>
          <a:lstStyle/>
          <a:p>
            <a:fld id="{7A0D5CAB-8BF0-4EA3-BAE4-9835C852A49B}" type="slidenum">
              <a:rPr lang="en-GB" smtClean="0"/>
              <a:pPr/>
              <a:t>32</a:t>
            </a:fld>
            <a:endParaRPr lang="en-GB" dirty="0"/>
          </a:p>
        </p:txBody>
      </p:sp>
    </p:spTree>
    <p:extLst>
      <p:ext uri="{BB962C8B-B14F-4D97-AF65-F5344CB8AC3E}">
        <p14:creationId xmlns:p14="http://schemas.microsoft.com/office/powerpoint/2010/main" val="949826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Circuit Diagram</a:t>
            </a:r>
            <a:endParaRPr lang="en-US" dirty="0"/>
          </a:p>
        </p:txBody>
      </p:sp>
      <p:sp>
        <p:nvSpPr>
          <p:cNvPr id="4" name="Slide Number Placeholder 3"/>
          <p:cNvSpPr>
            <a:spLocks noGrp="1"/>
          </p:cNvSpPr>
          <p:nvPr>
            <p:ph type="sldNum" sz="quarter" idx="12"/>
          </p:nvPr>
        </p:nvSpPr>
        <p:spPr/>
        <p:txBody>
          <a:bodyPr/>
          <a:lstStyle/>
          <a:p>
            <a:fld id="{7A0D5CAB-8BF0-4EA3-BAE4-9835C852A49B}" type="slidenum">
              <a:rPr lang="en-GB" smtClean="0"/>
              <a:pPr/>
              <a:t>33</a:t>
            </a:fld>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76400"/>
            <a:ext cx="6501044" cy="435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19840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36"/>
            <a:ext cx="8229600" cy="689336"/>
          </a:xfrm>
        </p:spPr>
        <p:txBody>
          <a:bodyPr>
            <a:normAutofit fontScale="90000"/>
          </a:bodyPr>
          <a:lstStyle/>
          <a:p>
            <a:r>
              <a:rPr lang="en-US" dirty="0" smtClean="0"/>
              <a:t>Readings</a:t>
            </a:r>
            <a:endParaRPr lang="en-US" dirty="0"/>
          </a:p>
        </p:txBody>
      </p:sp>
      <p:sp>
        <p:nvSpPr>
          <p:cNvPr id="4" name="Slide Number Placeholder 3"/>
          <p:cNvSpPr>
            <a:spLocks noGrp="1"/>
          </p:cNvSpPr>
          <p:nvPr>
            <p:ph type="sldNum" sz="quarter" idx="12"/>
          </p:nvPr>
        </p:nvSpPr>
        <p:spPr>
          <a:xfrm>
            <a:off x="6172199" y="6561807"/>
            <a:ext cx="1983530" cy="296193"/>
          </a:xfrm>
        </p:spPr>
        <p:txBody>
          <a:bodyPr/>
          <a:lstStyle/>
          <a:p>
            <a:fld id="{7A0D5CAB-8BF0-4EA3-BAE4-9835C852A49B}" type="slidenum">
              <a:rPr lang="en-GB" smtClean="0"/>
              <a:pPr/>
              <a:t>34</a:t>
            </a:fld>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0"/>
            <a:ext cx="2406848" cy="2497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772300"/>
            <a:ext cx="2907602" cy="2851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210125"/>
            <a:ext cx="2598955" cy="267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3834482"/>
            <a:ext cx="2895600" cy="3001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37185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jeelabs.org/wp-content/uploads/2011/01/800px_diode_3d_and_ck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09899"/>
            <a:ext cx="4518719" cy="195262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smtClean="0"/>
              <a:t>Diode Terminals</a:t>
            </a:r>
            <a:endParaRPr lang="en-US" dirty="0"/>
          </a:p>
        </p:txBody>
      </p:sp>
      <p:pic>
        <p:nvPicPr>
          <p:cNvPr id="11270" name="Picture 6" descr="http://d3i5bpxkxvwmz.cloudfront.net/resized/images/remote/http_s.eeweb.com/quizzes/2012/08/14/diode-1344947679_300_293_7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2590800"/>
            <a:ext cx="2857500" cy="279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2258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Light Emitting Diode (LED)</a:t>
            </a:r>
            <a:endParaRPr lang="en-US" dirty="0"/>
          </a:p>
        </p:txBody>
      </p:sp>
      <p:sp>
        <p:nvSpPr>
          <p:cNvPr id="3" name="Content Placeholder 2"/>
          <p:cNvSpPr>
            <a:spLocks noGrp="1"/>
          </p:cNvSpPr>
          <p:nvPr>
            <p:ph idx="1"/>
          </p:nvPr>
        </p:nvSpPr>
        <p:spPr>
          <a:xfrm>
            <a:off x="0" y="990600"/>
            <a:ext cx="8915400" cy="4525963"/>
          </a:xfrm>
        </p:spPr>
        <p:txBody>
          <a:bodyPr/>
          <a:lstStyle/>
          <a:p>
            <a:pPr algn="just"/>
            <a:r>
              <a:rPr lang="en-US" sz="2800" dirty="0"/>
              <a:t>A compound that is commonly used </a:t>
            </a:r>
            <a:r>
              <a:rPr lang="en-US" sz="2800" dirty="0" smtClean="0"/>
              <a:t>for LEDs </a:t>
            </a:r>
            <a:r>
              <a:rPr lang="en-US" sz="2800" dirty="0"/>
              <a:t>construction is </a:t>
            </a:r>
            <a:r>
              <a:rPr lang="en-US" sz="2800" dirty="0" smtClean="0"/>
              <a:t>Gallium Arsenide </a:t>
            </a:r>
            <a:r>
              <a:rPr lang="en-US" sz="2800" dirty="0"/>
              <a:t>(</a:t>
            </a:r>
            <a:r>
              <a:rPr lang="en-US" sz="2800" dirty="0" err="1"/>
              <a:t>GaAs</a:t>
            </a:r>
            <a:r>
              <a:rPr lang="en-US" sz="2800" dirty="0"/>
              <a:t>), </a:t>
            </a:r>
            <a:r>
              <a:rPr lang="en-US" sz="2800" dirty="0" smtClean="0"/>
              <a:t>because </a:t>
            </a:r>
            <a:r>
              <a:rPr lang="en-US" sz="2800" dirty="0"/>
              <a:t>of it’s large bandgap. </a:t>
            </a:r>
            <a:endParaRPr lang="en-US" sz="2800" dirty="0" smtClean="0"/>
          </a:p>
          <a:p>
            <a:pPr algn="just"/>
            <a:endParaRPr lang="en-US" sz="2800" dirty="0"/>
          </a:p>
          <a:p>
            <a:pPr algn="just"/>
            <a:r>
              <a:rPr lang="en-US" sz="2800" dirty="0"/>
              <a:t>Gallium is a group 3 element while Arsenide is a group 5 element.  </a:t>
            </a:r>
            <a:endParaRPr lang="en-US" sz="2800" dirty="0" smtClean="0"/>
          </a:p>
          <a:p>
            <a:pPr algn="just"/>
            <a:endParaRPr lang="en-US" sz="2800" dirty="0"/>
          </a:p>
          <a:p>
            <a:pPr algn="just"/>
            <a:r>
              <a:rPr lang="en-US" sz="2800" dirty="0" smtClean="0"/>
              <a:t>When </a:t>
            </a:r>
            <a:r>
              <a:rPr lang="en-US" sz="2800" dirty="0"/>
              <a:t>put together as a compound, </a:t>
            </a:r>
            <a:r>
              <a:rPr lang="en-US" sz="2800" dirty="0" err="1"/>
              <a:t>GaAs</a:t>
            </a:r>
            <a:r>
              <a:rPr lang="en-US" sz="2800" dirty="0"/>
              <a:t> creates a </a:t>
            </a:r>
            <a:r>
              <a:rPr lang="en-US" sz="2800" dirty="0" err="1"/>
              <a:t>zincblend</a:t>
            </a:r>
            <a:r>
              <a:rPr lang="en-US" sz="2800" dirty="0"/>
              <a:t> lattice structure</a:t>
            </a:r>
            <a:r>
              <a:rPr lang="en-US" sz="2800" dirty="0" smtClean="0"/>
              <a:t>.</a:t>
            </a:r>
            <a:endParaRPr lang="en-US" sz="2800" dirty="0"/>
          </a:p>
          <a:p>
            <a:endParaRPr lang="en-US" dirty="0"/>
          </a:p>
        </p:txBody>
      </p:sp>
    </p:spTree>
    <p:extLst>
      <p:ext uri="{BB962C8B-B14F-4D97-AF65-F5344CB8AC3E}">
        <p14:creationId xmlns:p14="http://schemas.microsoft.com/office/powerpoint/2010/main" val="33667928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Light Emitting Diode (LED)</a:t>
            </a:r>
            <a:endParaRPr lang="en-US" dirty="0"/>
          </a:p>
        </p:txBody>
      </p:sp>
      <p:pic>
        <p:nvPicPr>
          <p:cNvPr id="14338" name="Picture 2" descr="http://www.greenprophet.com/wp-content/uploads/2012/09/LED-lights-health-hazard.jpeg"/>
          <p:cNvPicPr>
            <a:picLocks noChangeAspect="1" noChangeArrowheads="1"/>
          </p:cNvPicPr>
          <p:nvPr/>
        </p:nvPicPr>
        <p:blipFill rotWithShape="1">
          <a:blip r:embed="rId3">
            <a:extLst>
              <a:ext uri="{28A0092B-C50C-407E-A947-70E740481C1C}">
                <a14:useLocalDpi xmlns:a14="http://schemas.microsoft.com/office/drawing/2010/main" val="0"/>
              </a:ext>
            </a:extLst>
          </a:blip>
          <a:srcRect l="12260" t="27251" r="16354"/>
          <a:stretch/>
        </p:blipFill>
        <p:spPr bwMode="auto">
          <a:xfrm>
            <a:off x="5181600" y="2410179"/>
            <a:ext cx="3807726" cy="3436962"/>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www.societyofrobots.com/images/electronics_led_diagra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676097"/>
            <a:ext cx="4476750" cy="290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0787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End of Lecture-1</a:t>
            </a:r>
            <a:endParaRPr lang="en-GB" dirty="0"/>
          </a:p>
        </p:txBody>
      </p:sp>
      <p:sp>
        <p:nvSpPr>
          <p:cNvPr id="5" name="Text Placeholder 4"/>
          <p:cNvSpPr>
            <a:spLocks noGrp="1"/>
          </p:cNvSpPr>
          <p:nvPr>
            <p:ph type="body" idx="1"/>
          </p:nvPr>
        </p:nvSpPr>
        <p:spPr/>
        <p:txBody>
          <a:bodyPr/>
          <a:lstStyle/>
          <a:p>
            <a:r>
              <a:rPr lang="en-GB" dirty="0" smtClean="0"/>
              <a:t>To download this lecture visit</a:t>
            </a:r>
          </a:p>
          <a:p>
            <a:r>
              <a:rPr lang="en-GB" dirty="0" smtClean="0">
                <a:solidFill>
                  <a:schemeClr val="accent1">
                    <a:lumMod val="75000"/>
                  </a:schemeClr>
                </a:solidFill>
                <a:hlinkClick r:id="rId3"/>
              </a:rPr>
              <a:t>http://imtiazhussainkalwar.weebly.com/</a:t>
            </a:r>
            <a:endParaRPr lang="en-GB" dirty="0" smtClean="0"/>
          </a:p>
        </p:txBody>
      </p:sp>
      <p:sp>
        <p:nvSpPr>
          <p:cNvPr id="2" name="Slide Number Placeholder 1"/>
          <p:cNvSpPr>
            <a:spLocks noGrp="1"/>
          </p:cNvSpPr>
          <p:nvPr>
            <p:ph type="sldNum" sz="quarter" idx="12"/>
          </p:nvPr>
        </p:nvSpPr>
        <p:spPr/>
        <p:txBody>
          <a:bodyPr/>
          <a:lstStyle/>
          <a:p>
            <a:fld id="{7A0D5CAB-8BF0-4EA3-BAE4-9835C852A49B}" type="slidenum">
              <a:rPr lang="en-GB" smtClean="0"/>
              <a:pPr/>
              <a:t>38</a:t>
            </a:fld>
            <a:endParaRPr lang="en-GB" dirty="0"/>
          </a:p>
        </p:txBody>
      </p:sp>
    </p:spTree>
    <p:extLst>
      <p:ext uri="{BB962C8B-B14F-4D97-AF65-F5344CB8AC3E}">
        <p14:creationId xmlns:p14="http://schemas.microsoft.com/office/powerpoint/2010/main" val="12436382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lstStyle/>
          <a:p>
            <a:r>
              <a:rPr lang="en-US" dirty="0" smtClean="0"/>
              <a:t>Semiconductors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 y="1143000"/>
                <a:ext cx="8839200" cy="4525963"/>
              </a:xfrm>
            </p:spPr>
            <p:txBody>
              <a:bodyPr>
                <a:normAutofit/>
              </a:bodyPr>
              <a:lstStyle/>
              <a:p>
                <a:pPr algn="just"/>
                <a:r>
                  <a:rPr lang="en-US" sz="2600" dirty="0"/>
                  <a:t>A semiconductor is a material that has intermediate conductivity between a conductor and an insulator. </a:t>
                </a:r>
                <a:endParaRPr lang="en-US" sz="2600" dirty="0" smtClean="0"/>
              </a:p>
              <a:p>
                <a:pPr algn="just"/>
                <a:endParaRPr lang="en-US" sz="1400" dirty="0"/>
              </a:p>
              <a:p>
                <a:pPr algn="just"/>
                <a:r>
                  <a:rPr lang="en-US" sz="2600" dirty="0"/>
                  <a:t>The term </a:t>
                </a:r>
                <a:r>
                  <a:rPr lang="en-US" sz="2600" dirty="0" smtClean="0"/>
                  <a:t>resistivity (</a:t>
                </a:r>
                <a14:m>
                  <m:oMath xmlns:m="http://schemas.openxmlformats.org/officeDocument/2006/math">
                    <m:r>
                      <a:rPr lang="en-US" sz="2600" i="1" smtClean="0">
                        <a:latin typeface="Cambria Math"/>
                        <a:ea typeface="Cambria Math"/>
                      </a:rPr>
                      <m:t>𝜌</m:t>
                    </m:r>
                  </m:oMath>
                </a14:m>
                <a:r>
                  <a:rPr lang="en-US" sz="2600" dirty="0" smtClean="0"/>
                  <a:t>) </a:t>
                </a:r>
                <a:r>
                  <a:rPr lang="en-US" sz="2600" dirty="0"/>
                  <a:t>is often used when comparing the resistance level of materials.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 y="1143000"/>
                <a:ext cx="8839200" cy="4525963"/>
              </a:xfrm>
              <a:blipFill rotWithShape="1">
                <a:blip r:embed="rId2"/>
                <a:stretch>
                  <a:fillRect l="-1103" t="-1078" r="-213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0D5CAB-8BF0-4EA3-BAE4-9835C852A49B}" type="slidenum">
              <a:rPr lang="en-GB" smtClean="0"/>
              <a:pPr/>
              <a:t>4</a:t>
            </a:fld>
            <a:endParaRPr lang="en-GB" dirty="0"/>
          </a:p>
        </p:txBody>
      </p:sp>
      <mc:AlternateContent xmlns:mc="http://schemas.openxmlformats.org/markup-compatibility/2006" xmlns:a14="http://schemas.microsoft.com/office/drawing/2010/main">
        <mc:Choice Requires="a14">
          <p:sp>
            <p:nvSpPr>
              <p:cNvPr id="5" name="TextBox 4"/>
              <p:cNvSpPr txBox="1"/>
              <p:nvPr/>
            </p:nvSpPr>
            <p:spPr>
              <a:xfrm>
                <a:off x="3891324" y="3200400"/>
                <a:ext cx="1137876" cy="7261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200" i="1" smtClean="0">
                          <a:latin typeface="Cambria Math"/>
                          <a:ea typeface="Cambria Math"/>
                        </a:rPr>
                        <m:t>𝜌</m:t>
                      </m:r>
                      <m:r>
                        <a:rPr lang="en-US" sz="2200" b="0" i="1" smtClean="0">
                          <a:latin typeface="Cambria Math"/>
                          <a:ea typeface="Cambria Math"/>
                        </a:rPr>
                        <m:t>=</m:t>
                      </m:r>
                      <m:f>
                        <m:fPr>
                          <m:ctrlPr>
                            <a:rPr lang="en-US" sz="2200" i="1" smtClean="0">
                              <a:latin typeface="Cambria Math"/>
                              <a:ea typeface="Cambria Math"/>
                            </a:rPr>
                          </m:ctrlPr>
                        </m:fPr>
                        <m:num>
                          <m:r>
                            <a:rPr lang="en-US" sz="2200" b="0" i="1" smtClean="0">
                              <a:latin typeface="Cambria Math"/>
                              <a:ea typeface="Cambria Math"/>
                            </a:rPr>
                            <m:t>𝑅𝐴</m:t>
                          </m:r>
                        </m:num>
                        <m:den>
                          <m:r>
                            <a:rPr lang="en-US" sz="2200" b="0" i="1" smtClean="0">
                              <a:latin typeface="Cambria Math"/>
                              <a:ea typeface="Cambria Math"/>
                            </a:rPr>
                            <m:t>𝐿</m:t>
                          </m:r>
                        </m:den>
                      </m:f>
                    </m:oMath>
                  </m:oMathPara>
                </a14:m>
                <a:endParaRPr lang="en-US" sz="2200" dirty="0"/>
              </a:p>
            </p:txBody>
          </p:sp>
        </mc:Choice>
        <mc:Fallback xmlns="">
          <p:sp>
            <p:nvSpPr>
              <p:cNvPr id="5" name="TextBox 4"/>
              <p:cNvSpPr txBox="1">
                <a:spLocks noRot="1" noChangeAspect="1" noMove="1" noResize="1" noEditPoints="1" noAdjustHandles="1" noChangeArrowheads="1" noChangeShapeType="1" noTextEdit="1"/>
              </p:cNvSpPr>
              <p:nvPr/>
            </p:nvSpPr>
            <p:spPr>
              <a:xfrm>
                <a:off x="3891324" y="3200400"/>
                <a:ext cx="1137876" cy="726161"/>
              </a:xfrm>
              <a:prstGeom prst="rect">
                <a:avLst/>
              </a:prstGeom>
              <a:blipFill rotWithShape="1">
                <a:blip r:embed="rId3"/>
                <a:stretch>
                  <a:fillRect r="-9091"/>
                </a:stretch>
              </a:blipFill>
            </p:spPr>
            <p:txBody>
              <a:bodyPr/>
              <a:lstStyle/>
              <a:p>
                <a:r>
                  <a:rPr lang="en-US">
                    <a:noFill/>
                  </a:rPr>
                  <a:t> </a:t>
                </a:r>
              </a:p>
            </p:txBody>
          </p:sp>
        </mc:Fallback>
      </mc:AlternateContent>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3409" y="4078961"/>
            <a:ext cx="7268591" cy="2702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87683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lstStyle/>
          <a:p>
            <a:r>
              <a:rPr lang="en-US" dirty="0" smtClean="0"/>
              <a:t>Semiconductors</a:t>
            </a:r>
            <a:endParaRPr lang="en-US" dirty="0"/>
          </a:p>
        </p:txBody>
      </p:sp>
      <p:sp>
        <p:nvSpPr>
          <p:cNvPr id="3" name="Content Placeholder 2"/>
          <p:cNvSpPr>
            <a:spLocks noGrp="1"/>
          </p:cNvSpPr>
          <p:nvPr>
            <p:ph idx="1"/>
          </p:nvPr>
        </p:nvSpPr>
        <p:spPr>
          <a:xfrm>
            <a:off x="76200" y="1143000"/>
            <a:ext cx="8839200" cy="4525963"/>
          </a:xfrm>
        </p:spPr>
        <p:txBody>
          <a:bodyPr>
            <a:normAutofit/>
          </a:bodyPr>
          <a:lstStyle/>
          <a:p>
            <a:pPr algn="just"/>
            <a:r>
              <a:rPr lang="en-US" sz="2600" dirty="0" smtClean="0"/>
              <a:t>Silicon (Si) and Germanium (</a:t>
            </a:r>
            <a:r>
              <a:rPr lang="en-US" sz="2600" dirty="0" err="1" smtClean="0"/>
              <a:t>Ge</a:t>
            </a:r>
            <a:r>
              <a:rPr lang="en-US" sz="2600" dirty="0" smtClean="0"/>
              <a:t>) are two most commonly used semiconductor materials.</a:t>
            </a:r>
            <a:endParaRPr lang="en-US" sz="2600" dirty="0"/>
          </a:p>
        </p:txBody>
      </p:sp>
      <p:sp>
        <p:nvSpPr>
          <p:cNvPr id="4" name="Slide Number Placeholder 3"/>
          <p:cNvSpPr>
            <a:spLocks noGrp="1"/>
          </p:cNvSpPr>
          <p:nvPr>
            <p:ph type="sldNum" sz="quarter" idx="12"/>
          </p:nvPr>
        </p:nvSpPr>
        <p:spPr/>
        <p:txBody>
          <a:bodyPr/>
          <a:lstStyle/>
          <a:p>
            <a:fld id="{7A0D5CAB-8BF0-4EA3-BAE4-9835C852A49B}" type="slidenum">
              <a:rPr lang="en-GB" smtClean="0"/>
              <a:pPr/>
              <a:t>5</a:t>
            </a:fld>
            <a:endParaRPr lang="en-GB"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9" y="2456378"/>
            <a:ext cx="3838195" cy="3824288"/>
          </a:xfrm>
          <a:prstGeom prst="rect">
            <a:avLst/>
          </a:prstGeom>
        </p:spPr>
      </p:pic>
      <p:pic>
        <p:nvPicPr>
          <p:cNvPr id="3076" name="Picture 4" descr="http://www.chemicalelements.com/bohr/b001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593306"/>
            <a:ext cx="2295525" cy="22764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295400" y="6096000"/>
            <a:ext cx="1378006" cy="369332"/>
          </a:xfrm>
          <a:prstGeom prst="rect">
            <a:avLst/>
          </a:prstGeom>
          <a:noFill/>
        </p:spPr>
        <p:txBody>
          <a:bodyPr wrap="none" rtlCol="0">
            <a:spAutoFit/>
          </a:bodyPr>
          <a:lstStyle/>
          <a:p>
            <a:r>
              <a:rPr lang="en-US" b="1" dirty="0" smtClean="0">
                <a:solidFill>
                  <a:srgbClr val="FF0000"/>
                </a:solidFill>
              </a:rPr>
              <a:t>Silicon Atom</a:t>
            </a:r>
            <a:endParaRPr lang="en-US" b="1" dirty="0">
              <a:solidFill>
                <a:srgbClr val="FF0000"/>
              </a:solidFill>
            </a:endParaRPr>
          </a:p>
        </p:txBody>
      </p:sp>
      <p:sp>
        <p:nvSpPr>
          <p:cNvPr id="11" name="TextBox 10"/>
          <p:cNvSpPr txBox="1"/>
          <p:nvPr/>
        </p:nvSpPr>
        <p:spPr>
          <a:xfrm>
            <a:off x="5562600" y="6123709"/>
            <a:ext cx="1895327" cy="369332"/>
          </a:xfrm>
          <a:prstGeom prst="rect">
            <a:avLst/>
          </a:prstGeom>
          <a:noFill/>
        </p:spPr>
        <p:txBody>
          <a:bodyPr wrap="none" rtlCol="0">
            <a:spAutoFit/>
          </a:bodyPr>
          <a:lstStyle/>
          <a:p>
            <a:r>
              <a:rPr lang="en-US" b="1" dirty="0" smtClean="0">
                <a:solidFill>
                  <a:srgbClr val="FF0000"/>
                </a:solidFill>
              </a:rPr>
              <a:t>Germanium Atom</a:t>
            </a:r>
            <a:endParaRPr lang="en-US" b="1" dirty="0">
              <a:solidFill>
                <a:srgbClr val="FF0000"/>
              </a:solidFill>
            </a:endParaRPr>
          </a:p>
        </p:txBody>
      </p:sp>
    </p:spTree>
    <p:extLst>
      <p:ext uri="{BB962C8B-B14F-4D97-AF65-F5344CB8AC3E}">
        <p14:creationId xmlns:p14="http://schemas.microsoft.com/office/powerpoint/2010/main" val="2287506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lstStyle/>
          <a:p>
            <a:r>
              <a:rPr lang="en-US" dirty="0" smtClean="0"/>
              <a:t>Semiconductors</a:t>
            </a:r>
            <a:endParaRPr lang="en-US" dirty="0"/>
          </a:p>
        </p:txBody>
      </p:sp>
      <p:sp>
        <p:nvSpPr>
          <p:cNvPr id="3" name="Content Placeholder 2"/>
          <p:cNvSpPr>
            <a:spLocks noGrp="1"/>
          </p:cNvSpPr>
          <p:nvPr>
            <p:ph idx="1"/>
          </p:nvPr>
        </p:nvSpPr>
        <p:spPr>
          <a:xfrm>
            <a:off x="76200" y="1143000"/>
            <a:ext cx="8839200" cy="4525963"/>
          </a:xfrm>
        </p:spPr>
        <p:txBody>
          <a:bodyPr>
            <a:normAutofit/>
          </a:bodyPr>
          <a:lstStyle/>
          <a:p>
            <a:pPr algn="just"/>
            <a:r>
              <a:rPr lang="en-US" sz="2600" dirty="0" smtClean="0"/>
              <a:t>Silicon and Germanium crystals</a:t>
            </a:r>
            <a:endParaRPr lang="en-US" sz="2600" dirty="0"/>
          </a:p>
        </p:txBody>
      </p:sp>
      <p:sp>
        <p:nvSpPr>
          <p:cNvPr id="4" name="Slide Number Placeholder 3"/>
          <p:cNvSpPr>
            <a:spLocks noGrp="1"/>
          </p:cNvSpPr>
          <p:nvPr>
            <p:ph type="sldNum" sz="quarter" idx="12"/>
          </p:nvPr>
        </p:nvSpPr>
        <p:spPr/>
        <p:txBody>
          <a:bodyPr/>
          <a:lstStyle/>
          <a:p>
            <a:fld id="{7A0D5CAB-8BF0-4EA3-BAE4-9835C852A49B}" type="slidenum">
              <a:rPr lang="en-GB" smtClean="0"/>
              <a:pPr/>
              <a:t>6</a:t>
            </a:fld>
            <a:endParaRPr lang="en-GB" dirty="0"/>
          </a:p>
        </p:txBody>
      </p:sp>
      <p:pic>
        <p:nvPicPr>
          <p:cNvPr id="5122" name="Picture 2" descr="http://www.redarc.com.au/images/uploads/files/sil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1" y="2057400"/>
            <a:ext cx="4114799" cy="413795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physics-and-radio-electronics.com/electronic-devices-and-circuits/semiconductor/intrinsic-semiconductor/images/covalent-bonding-in-germanium.png"/>
          <p:cNvPicPr>
            <a:picLocks noChangeAspect="1" noChangeArrowheads="1"/>
          </p:cNvPicPr>
          <p:nvPr/>
        </p:nvPicPr>
        <p:blipFill rotWithShape="1">
          <a:blip r:embed="rId3">
            <a:extLst>
              <a:ext uri="{28A0092B-C50C-407E-A947-70E740481C1C}">
                <a14:useLocalDpi xmlns:a14="http://schemas.microsoft.com/office/drawing/2010/main" val="0"/>
              </a:ext>
            </a:extLst>
          </a:blip>
          <a:srcRect b="3902"/>
          <a:stretch/>
        </p:blipFill>
        <p:spPr bwMode="auto">
          <a:xfrm>
            <a:off x="4522355" y="2553133"/>
            <a:ext cx="4352925" cy="348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250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b="1" dirty="0"/>
              <a:t>Band Theory of Solids </a:t>
            </a:r>
            <a:endParaRPr lang="en-US" dirty="0"/>
          </a:p>
        </p:txBody>
      </p:sp>
      <p:sp>
        <p:nvSpPr>
          <p:cNvPr id="3" name="Content Placeholder 2"/>
          <p:cNvSpPr>
            <a:spLocks noGrp="1"/>
          </p:cNvSpPr>
          <p:nvPr>
            <p:ph idx="1"/>
          </p:nvPr>
        </p:nvSpPr>
        <p:spPr>
          <a:xfrm>
            <a:off x="0" y="1143000"/>
            <a:ext cx="9067800" cy="4525963"/>
          </a:xfrm>
        </p:spPr>
        <p:txBody>
          <a:bodyPr>
            <a:normAutofit/>
          </a:bodyPr>
          <a:lstStyle/>
          <a:p>
            <a:pPr algn="just"/>
            <a:r>
              <a:rPr lang="en-US" sz="2800" dirty="0"/>
              <a:t>A useful way to visualize the difference between conductors, insulators and semiconductors is to plot the available energies for electrons in the materials. </a:t>
            </a:r>
          </a:p>
        </p:txBody>
      </p:sp>
      <p:sp>
        <p:nvSpPr>
          <p:cNvPr id="4" name="Slide Number Placeholder 3"/>
          <p:cNvSpPr>
            <a:spLocks noGrp="1"/>
          </p:cNvSpPr>
          <p:nvPr>
            <p:ph type="sldNum" sz="quarter" idx="12"/>
          </p:nvPr>
        </p:nvSpPr>
        <p:spPr/>
        <p:txBody>
          <a:bodyPr/>
          <a:lstStyle/>
          <a:p>
            <a:fld id="{7A0D5CAB-8BF0-4EA3-BAE4-9835C852A49B}" type="slidenum">
              <a:rPr lang="en-GB" smtClean="0"/>
              <a:pPr/>
              <a:t>7</a:t>
            </a:fld>
            <a:endParaRPr lang="en-GB" dirty="0"/>
          </a:p>
        </p:txBody>
      </p:sp>
      <p:pic>
        <p:nvPicPr>
          <p:cNvPr id="1026" name="Picture 2" descr="http://hyperphysics.phy-astr.gsu.edu/hbase/solids/imgsol/band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743200"/>
            <a:ext cx="7246772"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2452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b="1" dirty="0"/>
              <a:t>Band Theory of Solids </a:t>
            </a:r>
            <a:endParaRPr lang="en-US" dirty="0"/>
          </a:p>
        </p:txBody>
      </p:sp>
      <p:sp>
        <p:nvSpPr>
          <p:cNvPr id="3" name="Content Placeholder 2"/>
          <p:cNvSpPr>
            <a:spLocks noGrp="1"/>
          </p:cNvSpPr>
          <p:nvPr>
            <p:ph idx="1"/>
          </p:nvPr>
        </p:nvSpPr>
        <p:spPr>
          <a:xfrm>
            <a:off x="0" y="808037"/>
            <a:ext cx="9067800" cy="4525963"/>
          </a:xfrm>
        </p:spPr>
        <p:txBody>
          <a:bodyPr>
            <a:normAutofit/>
          </a:bodyPr>
          <a:lstStyle/>
          <a:p>
            <a:pPr algn="just"/>
            <a:r>
              <a:rPr lang="en-US" sz="2600" dirty="0"/>
              <a:t>An important parameter in the band theory is the Fermi level, the top of the available electron energy levels at low temperatures. The position of the Fermi level with the relation to the conduction band is a crucial factor in determining electrical properties. </a:t>
            </a:r>
          </a:p>
        </p:txBody>
      </p:sp>
      <p:sp>
        <p:nvSpPr>
          <p:cNvPr id="4" name="Slide Number Placeholder 3"/>
          <p:cNvSpPr>
            <a:spLocks noGrp="1"/>
          </p:cNvSpPr>
          <p:nvPr>
            <p:ph type="sldNum" sz="quarter" idx="12"/>
          </p:nvPr>
        </p:nvSpPr>
        <p:spPr/>
        <p:txBody>
          <a:bodyPr/>
          <a:lstStyle/>
          <a:p>
            <a:fld id="{7A0D5CAB-8BF0-4EA3-BAE4-9835C852A49B}" type="slidenum">
              <a:rPr lang="en-GB" smtClean="0"/>
              <a:pPr/>
              <a:t>8</a:t>
            </a:fld>
            <a:endParaRPr lang="en-GB" dirty="0"/>
          </a:p>
        </p:txBody>
      </p:sp>
      <p:pic>
        <p:nvPicPr>
          <p:cNvPr id="1026" name="Picture 2" descr="http://hyperphysics.phy-astr.gsu.edu/hbase/solids/imgsol/band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971800"/>
            <a:ext cx="7246772"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8428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normAutofit fontScale="90000"/>
          </a:bodyPr>
          <a:lstStyle/>
          <a:p>
            <a:r>
              <a:rPr lang="en-US" dirty="0" smtClean="0"/>
              <a:t>Silicon and Germanium Energy Bands</a:t>
            </a:r>
            <a:endParaRPr lang="en-US" dirty="0"/>
          </a:p>
        </p:txBody>
      </p:sp>
      <p:sp>
        <p:nvSpPr>
          <p:cNvPr id="4" name="Slide Number Placeholder 3"/>
          <p:cNvSpPr>
            <a:spLocks noGrp="1"/>
          </p:cNvSpPr>
          <p:nvPr>
            <p:ph type="sldNum" sz="quarter" idx="12"/>
          </p:nvPr>
        </p:nvSpPr>
        <p:spPr/>
        <p:txBody>
          <a:bodyPr/>
          <a:lstStyle/>
          <a:p>
            <a:fld id="{7A0D5CAB-8BF0-4EA3-BAE4-9835C852A49B}" type="slidenum">
              <a:rPr lang="en-GB" smtClean="0"/>
              <a:pPr/>
              <a:t>9</a:t>
            </a:fld>
            <a:endParaRPr lang="en-GB" dirty="0"/>
          </a:p>
        </p:txBody>
      </p:sp>
      <p:sp>
        <p:nvSpPr>
          <p:cNvPr id="5" name="Content Placeholder 4"/>
          <p:cNvSpPr>
            <a:spLocks noGrp="1"/>
          </p:cNvSpPr>
          <p:nvPr>
            <p:ph idx="1"/>
          </p:nvPr>
        </p:nvSpPr>
        <p:spPr>
          <a:xfrm>
            <a:off x="0" y="1066800"/>
            <a:ext cx="8915400" cy="4297363"/>
          </a:xfrm>
        </p:spPr>
        <p:txBody>
          <a:bodyPr>
            <a:normAutofit/>
          </a:bodyPr>
          <a:lstStyle/>
          <a:p>
            <a:pPr algn="just"/>
            <a:r>
              <a:rPr lang="en-US" sz="2600" dirty="0"/>
              <a:t>At finite temperatures, the number of electrons which reach the conduction band and contribute to current can be modeled by the Fermi function. That current is small compared to that in doped semiconductors under the same conditions. </a:t>
            </a:r>
          </a:p>
          <a:p>
            <a:pPr algn="just"/>
            <a:endParaRPr lang="en-US" sz="2600" dirty="0"/>
          </a:p>
        </p:txBody>
      </p:sp>
      <p:sp>
        <p:nvSpPr>
          <p:cNvPr id="7" name="TextBox 6"/>
          <p:cNvSpPr txBox="1"/>
          <p:nvPr/>
        </p:nvSpPr>
        <p:spPr>
          <a:xfrm>
            <a:off x="1357209" y="6336268"/>
            <a:ext cx="6110391" cy="430887"/>
          </a:xfrm>
          <a:prstGeom prst="rect">
            <a:avLst/>
          </a:prstGeom>
          <a:noFill/>
        </p:spPr>
        <p:txBody>
          <a:bodyPr wrap="none" rtlCol="0">
            <a:spAutoFit/>
          </a:bodyPr>
          <a:lstStyle/>
          <a:p>
            <a:r>
              <a:rPr lang="en-US" sz="2200" dirty="0" smtClean="0">
                <a:solidFill>
                  <a:srgbClr val="FF0000"/>
                </a:solidFill>
              </a:rPr>
              <a:t>Silicon Energy Bands at different Temperature levels</a:t>
            </a:r>
            <a:endParaRPr lang="en-US" sz="2200" dirty="0">
              <a:solidFill>
                <a:srgbClr val="FF0000"/>
              </a:solidFill>
            </a:endParaRPr>
          </a:p>
        </p:txBody>
      </p:sp>
      <p:pic>
        <p:nvPicPr>
          <p:cNvPr id="1026" name="Picture 2" descr="http://hyperphysics.phy-astr.gsu.edu/hbase/solids/imgsol/siba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505200"/>
            <a:ext cx="7092774"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371435"/>
      </p:ext>
    </p:extLst>
  </p:cSld>
  <p:clrMapOvr>
    <a:masterClrMapping/>
  </p:clrMapOvr>
  <p:timing>
    <p:tnLst>
      <p:par>
        <p:cTn id="1" dur="indefinite" restart="never" nodeType="tmRoot"/>
      </p:par>
    </p:tnLst>
  </p:timing>
</p:sld>
</file>

<file path=ppt/theme/theme1.xml><?xml version="1.0" encoding="utf-8"?>
<a:theme xmlns:a="http://schemas.openxmlformats.org/drawingml/2006/main" name="Lecture 8-9 Lag Compens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 8-9 Lag Compensation</Template>
  <TotalTime>470</TotalTime>
  <Words>2290</Words>
  <Application>Microsoft Office PowerPoint</Application>
  <PresentationFormat>On-screen Show (4:3)</PresentationFormat>
  <Paragraphs>328</Paragraphs>
  <Slides>38</Slides>
  <Notes>12</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Lecture 8-9 Lag Compensation</vt:lpstr>
      <vt:lpstr>Basic Electronics</vt:lpstr>
      <vt:lpstr>Lecture Outline</vt:lpstr>
      <vt:lpstr>What is Electronics?</vt:lpstr>
      <vt:lpstr>Semiconductors</vt:lpstr>
      <vt:lpstr>Semiconductors</vt:lpstr>
      <vt:lpstr>Semiconductors</vt:lpstr>
      <vt:lpstr>Band Theory of Solids </vt:lpstr>
      <vt:lpstr>Band Theory of Solids </vt:lpstr>
      <vt:lpstr>Silicon and Germanium Energy Bands</vt:lpstr>
      <vt:lpstr>Silicon and Germanium Energy Bands</vt:lpstr>
      <vt:lpstr>Doping of Semiconductors</vt:lpstr>
      <vt:lpstr>PowerPoint Presentation</vt:lpstr>
      <vt:lpstr>PowerPoint Presentation</vt:lpstr>
      <vt:lpstr>PowerPoint Presentation</vt:lpstr>
      <vt:lpstr>PowerPoint Presentation</vt:lpstr>
      <vt:lpstr>Semiconductor Diodes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Exercise Training Manual Electronics Level-1 Page-8</vt:lpstr>
      <vt:lpstr>Exercise</vt:lpstr>
      <vt:lpstr>Exercise</vt:lpstr>
      <vt:lpstr>Exercise</vt:lpstr>
      <vt:lpstr>Practical session</vt:lpstr>
      <vt:lpstr>Objective</vt:lpstr>
      <vt:lpstr>Circuit Diagram</vt:lpstr>
      <vt:lpstr>Readings</vt:lpstr>
      <vt:lpstr>Diode Terminals</vt:lpstr>
      <vt:lpstr>Light Emitting Diode (LED)</vt:lpstr>
      <vt:lpstr>Light Emitting Diode (LED)</vt:lpstr>
      <vt:lpstr>End of Lecture-1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Control Systems (ACS)</dc:title>
  <dc:creator>Administrator</dc:creator>
  <cp:lastModifiedBy>DR. Imtiaz</cp:lastModifiedBy>
  <cp:revision>112</cp:revision>
  <dcterms:created xsi:type="dcterms:W3CDTF">2014-10-15T06:24:27Z</dcterms:created>
  <dcterms:modified xsi:type="dcterms:W3CDTF">2014-11-24T07:35:26Z</dcterms:modified>
</cp:coreProperties>
</file>