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handoutMasterIdLst>
    <p:handoutMasterId r:id="rId43"/>
  </p:handoutMasterIdLst>
  <p:sldIdLst>
    <p:sldId id="372" r:id="rId2"/>
    <p:sldId id="339" r:id="rId3"/>
    <p:sldId id="373" r:id="rId4"/>
    <p:sldId id="374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48" r:id="rId13"/>
    <p:sldId id="375" r:id="rId14"/>
    <p:sldId id="383" r:id="rId15"/>
    <p:sldId id="384" r:id="rId16"/>
    <p:sldId id="385" r:id="rId17"/>
    <p:sldId id="386" r:id="rId18"/>
    <p:sldId id="388" r:id="rId19"/>
    <p:sldId id="389" r:id="rId20"/>
    <p:sldId id="390" r:id="rId21"/>
    <p:sldId id="391" r:id="rId22"/>
    <p:sldId id="393" r:id="rId23"/>
    <p:sldId id="394" r:id="rId24"/>
    <p:sldId id="395" r:id="rId25"/>
    <p:sldId id="387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8" r:id="rId38"/>
    <p:sldId id="410" r:id="rId39"/>
    <p:sldId id="407" r:id="rId40"/>
    <p:sldId id="32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18/08/2014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B1A4-3534-4875-B1CA-60596223E4A6}" type="datetimeFigureOut">
              <a:rPr lang="en-US" smtClean="0"/>
              <a:pPr/>
              <a:t>8/18/2014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5BD45-B5A0-4654-B232-F8508C108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7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8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8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6010-C3B1-432D-91B5-488370687EE7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0394-08A4-4A9B-8DA0-5B78E1EF50C8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87B7-64B2-46C4-900B-32642B126DFF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4C8-D85A-48A3-AAD7-6A40AE0F4750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C395-CCD4-48D0-AA5F-89248BD809A4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B859-CFD5-4CC9-8393-74B62CDF5E89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A689-2B1F-4CEF-A081-823E30BEC88E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999-7935-401C-8FA2-5A44510AA3B7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3A35-DECE-4139-AB85-3199A3EBA94C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F85B-1C7D-46F4-A9DA-E13648E505E6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C9FA-240B-424B-B600-2E9F60D6DF59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6608-FFFC-4BA2-8DD5-A7F595B7D984}" type="datetime1">
              <a:rPr lang="en-GB" smtClean="0"/>
              <a:t>18/08/2014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Modern </a:t>
            </a:r>
            <a:r>
              <a:rPr lang="en-US" b="1" dirty="0"/>
              <a:t>Control </a:t>
            </a:r>
            <a:r>
              <a:rPr lang="en-US" b="1" dirty="0" smtClean="0"/>
              <a:t>Systems (MCS)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3707375"/>
            <a:ext cx="5328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Assistant Professor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29703" y="2581453"/>
            <a:ext cx="2485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Lecture-8-9</a:t>
            </a:r>
          </a:p>
          <a:p>
            <a:pPr algn="ctr"/>
            <a:r>
              <a:rPr lang="en-GB" sz="2400" dirty="0" smtClean="0"/>
              <a:t>Lag Compensation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528"/>
            <a:ext cx="8229600" cy="7068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5688" y="709680"/>
                <a:ext cx="9073488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/>
                  <a:t>An increase in the gain means an increase in the static error constants. </a:t>
                </a:r>
                <a:endParaRPr lang="en-US" sz="2400" dirty="0" smtClean="0"/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sz="2400" dirty="0" smtClean="0"/>
                  <a:t>If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open loop transfer </a:t>
                </a:r>
                <a:r>
                  <a:rPr lang="en-US" sz="2400" dirty="0"/>
                  <a:t>function of the uncompensated system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G(s)</a:t>
                </a:r>
                <a:r>
                  <a:rPr lang="en-US" sz="2400" dirty="0"/>
                  <a:t>, then the static </a:t>
                </a:r>
                <a:r>
                  <a:rPr lang="en-US" sz="2400" dirty="0" smtClean="0"/>
                  <a:t>velocity error </a:t>
                </a:r>
                <a:r>
                  <a:rPr lang="en-US" sz="2400" dirty="0"/>
                  <a:t>constant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v</a:t>
                </a:r>
                <a:r>
                  <a:rPr lang="en-US" sz="2400" dirty="0"/>
                  <a:t> of the uncompensated system </a:t>
                </a:r>
                <a:r>
                  <a:rPr lang="en-US" sz="2400" dirty="0" smtClean="0"/>
                  <a:t>is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Then </a:t>
                </a:r>
                <a:r>
                  <a:rPr lang="en-US" sz="2400" dirty="0"/>
                  <a:t>for the </a:t>
                </a:r>
                <a:r>
                  <a:rPr lang="en-US" sz="2400" dirty="0" smtClean="0"/>
                  <a:t>compensated system </a:t>
                </a:r>
                <a:r>
                  <a:rPr lang="en-US" sz="2400" dirty="0"/>
                  <a:t>with the open-loop transfer function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G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(s)G(s)</a:t>
                </a:r>
                <a:r>
                  <a:rPr lang="en-US" sz="2400" dirty="0" smtClean="0"/>
                  <a:t> the </a:t>
                </a:r>
                <a:r>
                  <a:rPr lang="en-US" sz="2400" dirty="0"/>
                  <a:t>static velocity error </a:t>
                </a:r>
                <a:r>
                  <a:rPr lang="en-US" sz="2400" dirty="0" smtClean="0"/>
                  <a:t>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/>
                  <a:t> becomes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688" y="709680"/>
                <a:ext cx="9073488" cy="5562600"/>
              </a:xfrm>
              <a:blipFill rotWithShape="1">
                <a:blip r:embed="rId3"/>
                <a:stretch>
                  <a:fillRect l="-873" t="-876" r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78282" y="2667000"/>
                <a:ext cx="2565318" cy="653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𝑠𝐺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82" y="2667000"/>
                <a:ext cx="2565318" cy="653640"/>
              </a:xfrm>
              <a:prstGeom prst="rect">
                <a:avLst/>
              </a:prstGeom>
              <a:blipFill rotWithShape="1">
                <a:blip r:embed="rId4"/>
                <a:stretch>
                  <a:fillRect t="-8411" r="-5938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4343400"/>
                <a:ext cx="5597623" cy="67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43400"/>
                <a:ext cx="5597623" cy="675121"/>
              </a:xfrm>
              <a:prstGeom prst="rect">
                <a:avLst/>
              </a:prstGeom>
              <a:blipFill rotWithShape="1">
                <a:blip r:embed="rId5"/>
                <a:stretch>
                  <a:fillRect t="-4545" r="-2397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7237" y="5181600"/>
                <a:ext cx="4619470" cy="1495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6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37" y="5181600"/>
                <a:ext cx="4619470" cy="1495794"/>
              </a:xfrm>
              <a:prstGeom prst="rect">
                <a:avLst/>
              </a:prstGeom>
              <a:blipFill rotWithShape="1">
                <a:blip r:embed="rId6"/>
                <a:stretch>
                  <a:fillRect r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6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6712"/>
            <a:ext cx="8229600" cy="953072"/>
          </a:xfrm>
        </p:spPr>
        <p:txBody>
          <a:bodyPr>
            <a:normAutofit/>
          </a:bodyPr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5688" y="1219200"/>
            <a:ext cx="9073488" cy="5053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main negative effect of the lag compensation is that the compensator zero </a:t>
            </a:r>
            <a:r>
              <a:rPr lang="en-US" sz="2800" dirty="0" smtClean="0"/>
              <a:t>that will </a:t>
            </a:r>
            <a:r>
              <a:rPr lang="en-US" sz="2800" dirty="0"/>
              <a:t>be generated near the origin creates a closed-loop pole near the origin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This closed loop pole </a:t>
            </a:r>
            <a:r>
              <a:rPr lang="en-US" sz="2800" dirty="0"/>
              <a:t>and compensator zero will generate a long tail of small amplitude in the </a:t>
            </a:r>
            <a:r>
              <a:rPr lang="en-US" sz="2800" dirty="0" smtClean="0"/>
              <a:t>step response</a:t>
            </a:r>
            <a:r>
              <a:rPr lang="en-US" sz="2800" dirty="0"/>
              <a:t>, thus increasing the settling time.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2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Electronic Lag Compensator</a:t>
            </a:r>
            <a:endParaRPr lang="en-US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486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configuration </a:t>
            </a:r>
            <a:r>
              <a:rPr lang="en-US" sz="2400" dirty="0" smtClean="0"/>
              <a:t>of the </a:t>
            </a:r>
            <a:r>
              <a:rPr lang="en-US" sz="2400" dirty="0"/>
              <a:t>electronic lag compensator using operational amplifiers is the same as that for </a:t>
            </a:r>
            <a:r>
              <a:rPr lang="en-US" sz="2400" dirty="0" smtClean="0"/>
              <a:t>the lead </a:t>
            </a:r>
            <a:r>
              <a:rPr lang="en-US" sz="2400" dirty="0"/>
              <a:t>compensator shown in </a:t>
            </a:r>
            <a:r>
              <a:rPr lang="en-US" sz="2400" dirty="0" smtClean="0"/>
              <a:t>following figure.</a:t>
            </a:r>
            <a:endParaRPr lang="en-US" altLang="zh-CN" sz="2400" dirty="0"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81" y="2057400"/>
            <a:ext cx="5400991" cy="284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2972986"/>
                <a:ext cx="3438209" cy="144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72986"/>
                <a:ext cx="3438209" cy="14466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5657153"/>
                <a:ext cx="136415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657153"/>
                <a:ext cx="1364156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r="-7623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5692409"/>
                <a:ext cx="15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200" b="0" i="1" smtClean="0">
                          <a:latin typeface="Cambria Math"/>
                        </a:rPr>
                        <m:t>𝑇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692409"/>
                <a:ext cx="1534331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97" t="-8571" r="-674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19600" y="5468617"/>
                <a:ext cx="1499770" cy="785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68617"/>
                <a:ext cx="1499770" cy="785471"/>
              </a:xfrm>
              <a:prstGeom prst="rect">
                <a:avLst/>
              </a:prstGeom>
              <a:blipFill rotWithShape="1">
                <a:blip r:embed="rId6"/>
                <a:stretch>
                  <a:fillRect r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34200" y="5632260"/>
                <a:ext cx="17784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632260"/>
                <a:ext cx="1778436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r="-6186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Lag Compensator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4" y="1600200"/>
            <a:ext cx="4896544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Pole-zero Configuration of Lag Compensator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98" y="1448686"/>
            <a:ext cx="3867150" cy="47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35039" y="3691691"/>
                <a:ext cx="22210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039" y="3691691"/>
                <a:ext cx="222105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r="-6849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4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en-US" dirty="0"/>
              <a:t>Electrical </a:t>
            </a:r>
            <a:r>
              <a:rPr lang="en-US" dirty="0" smtClean="0"/>
              <a:t>Lag </a:t>
            </a:r>
            <a:r>
              <a:rPr lang="en-US" dirty="0"/>
              <a:t>Compensator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52336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Following figure lag compensator realized by electrical network.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38400" y="2057400"/>
            <a:ext cx="4414838" cy="2817408"/>
            <a:chOff x="2438400" y="2209800"/>
            <a:chExt cx="4414838" cy="28174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209800"/>
              <a:ext cx="4414838" cy="2817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056496" y="3234062"/>
                  <a:ext cx="58650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496" y="3234062"/>
                  <a:ext cx="58650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667" r="-20619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10968" y="2293505"/>
                  <a:ext cx="57938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0968" y="2293505"/>
                  <a:ext cx="57938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26" r="-2210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154304" y="3987503"/>
                  <a:ext cx="45147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4304" y="3987503"/>
                  <a:ext cx="45147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2702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67000" y="5387074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387074"/>
                <a:ext cx="4617086" cy="9894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4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/>
              <a:t>Electrical </a:t>
            </a:r>
            <a:r>
              <a:rPr lang="en-US" dirty="0" smtClean="0"/>
              <a:t>Lag </a:t>
            </a:r>
            <a:r>
              <a:rPr lang="en-US" dirty="0"/>
              <a:t>Compensator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8748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000" dirty="0" smtClean="0"/>
              <a:t>Then the transfer function becomes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1447800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447800"/>
                <a:ext cx="4617086" cy="989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26820" y="3200400"/>
                <a:ext cx="15755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820" y="3200400"/>
                <a:ext cx="157556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1003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05477" y="3048000"/>
                <a:ext cx="2829621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 smtClean="0">
                          <a:latin typeface="Cambria Math"/>
                        </a:rPr>
                        <m:t>&gt;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77" y="3048000"/>
                <a:ext cx="2829621" cy="969433"/>
              </a:xfrm>
              <a:prstGeom prst="rect">
                <a:avLst/>
              </a:prstGeom>
              <a:blipFill rotWithShape="1">
                <a:blip r:embed="rId4"/>
                <a:stretch>
                  <a:fillRect r="-5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40758" y="5006454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58" y="5006454"/>
                <a:ext cx="4617086" cy="989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Electrical Lag Compensator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74837"/>
                <a:ext cx="876300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pPr algn="just"/>
                <a:r>
                  <a:rPr lang="en-US" sz="2800" dirty="0" smtClean="0"/>
                  <a:t>If an RC circuit is used as a lag compensator, then it is usually necessary to add an amplifier with an adjustable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so that the transfer function of compensator is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74837"/>
                <a:ext cx="8763000" cy="4525963"/>
              </a:xfrm>
              <a:blipFill rotWithShape="0">
                <a:blip r:embed="rId2"/>
                <a:stretch>
                  <a:fillRect l="-1253" r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40758" y="1143000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58" y="1143000"/>
                <a:ext cx="4617086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0758" y="4060208"/>
                <a:ext cx="461708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58" y="4060208"/>
                <a:ext cx="4617086" cy="9894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20198" y="5207752"/>
                <a:ext cx="4617086" cy="164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198" y="5207752"/>
                <a:ext cx="4617086" cy="16408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8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20762"/>
          </a:xfrm>
        </p:spPr>
        <p:txBody>
          <a:bodyPr>
            <a:noAutofit/>
          </a:bodyPr>
          <a:lstStyle/>
          <a:p>
            <a:r>
              <a:rPr lang="en-US" sz="3800" dirty="0" smtClean="0"/>
              <a:t>Mechanical Lag Compensator (Home Work)</a:t>
            </a:r>
            <a:endParaRPr lang="en-US" sz="3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25812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4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procedure </a:t>
            </a:r>
            <a:r>
              <a:rPr lang="en-US" sz="2600" dirty="0"/>
              <a:t>for designing lag compensators </a:t>
            </a:r>
            <a:r>
              <a:rPr lang="en-US" sz="2600" dirty="0" smtClean="0"/>
              <a:t>by the root-locus </a:t>
            </a:r>
            <a:r>
              <a:rPr lang="en-US" sz="2600" dirty="0"/>
              <a:t>method may be stated as </a:t>
            </a:r>
            <a:r>
              <a:rPr lang="en-US" sz="2600" dirty="0" smtClean="0"/>
              <a:t>follows.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We </a:t>
            </a:r>
            <a:r>
              <a:rPr lang="en-US" sz="2600" dirty="0"/>
              <a:t>w</a:t>
            </a:r>
            <a:r>
              <a:rPr lang="en-US" sz="2600" dirty="0" smtClean="0"/>
              <a:t>ill assume </a:t>
            </a:r>
            <a:r>
              <a:rPr lang="en-US" sz="2600" dirty="0"/>
              <a:t>that the uncompensated </a:t>
            </a:r>
            <a:r>
              <a:rPr lang="en-US" sz="2600" dirty="0" smtClean="0"/>
              <a:t>system meets </a:t>
            </a:r>
            <a:r>
              <a:rPr lang="en-US" sz="2600" dirty="0"/>
              <a:t>the transient-response specifications by simple gain </a:t>
            </a:r>
            <a:r>
              <a:rPr lang="en-US" sz="2600" dirty="0" smtClean="0"/>
              <a:t>adjustment.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 If </a:t>
            </a:r>
            <a:r>
              <a:rPr lang="en-US" sz="2600" dirty="0"/>
              <a:t>this is not </a:t>
            </a:r>
            <a:r>
              <a:rPr lang="en-US" sz="2600" dirty="0" smtClean="0"/>
              <a:t>the case then we need to design a lag-lead compensator which we will discuss in next few classes. 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2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Step-1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 smtClean="0"/>
              <a:t>Draw </a:t>
            </a:r>
            <a:r>
              <a:rPr lang="en-US" sz="2400" dirty="0"/>
              <a:t>the root-locus plot for the uncompensated system whose open-loop </a:t>
            </a:r>
            <a:r>
              <a:rPr lang="en-US" sz="2400" dirty="0" smtClean="0"/>
              <a:t>transfer function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G(s)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 smtClean="0"/>
              <a:t>Based </a:t>
            </a:r>
            <a:r>
              <a:rPr lang="en-US" sz="2400" dirty="0"/>
              <a:t>on the transient-response specifications, locate </a:t>
            </a:r>
            <a:r>
              <a:rPr lang="en-US" sz="2400" dirty="0" smtClean="0"/>
              <a:t>the dominant </a:t>
            </a:r>
            <a:r>
              <a:rPr lang="en-US" sz="2400" dirty="0"/>
              <a:t>closed-loop poles on the root locus.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9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 to lag compensation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Electronic Lag Compensator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Mechanical Lag Compensator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Electrical Lag Compensator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 Procedure of Lag Compensator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4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Step-2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/>
              <a:t>Assume the transfer function of the lag compensator to be given by </a:t>
            </a:r>
            <a:r>
              <a:rPr lang="en-US" sz="2400" dirty="0" smtClean="0"/>
              <a:t>following equation</a:t>
            </a:r>
          </a:p>
          <a:p>
            <a:pPr lvl="1" algn="just"/>
            <a:endParaRPr lang="en-US" sz="2400" dirty="0"/>
          </a:p>
          <a:p>
            <a:pPr lvl="1" algn="just"/>
            <a:endParaRPr lang="en-US" sz="2400" dirty="0" smtClean="0"/>
          </a:p>
          <a:p>
            <a:pPr lvl="1" algn="just"/>
            <a:endParaRPr lang="en-US" sz="2400" dirty="0"/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/>
              <a:t>Then the open-loop transfer function of the compensated system </a:t>
            </a:r>
            <a:r>
              <a:rPr lang="en-US" sz="2400" dirty="0" smtClean="0"/>
              <a:t>becomes </a:t>
            </a:r>
            <a:r>
              <a:rPr lang="en-US" sz="2400" dirty="0" err="1" smtClean="0">
                <a:solidFill>
                  <a:srgbClr val="FF000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(s)G(s)</a:t>
            </a:r>
            <a:r>
              <a:rPr lang="en-US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352800"/>
                <a:ext cx="4876800" cy="12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𝛽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52800"/>
                <a:ext cx="4876800" cy="1231171"/>
              </a:xfrm>
              <a:prstGeom prst="rect">
                <a:avLst/>
              </a:prstGeom>
              <a:blipFill rotWithShape="1">
                <a:blip r:embed="rId2"/>
                <a:stretch>
                  <a:fillRect r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7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Step-3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/>
              <a:t>Evaluate the particular static error constant specified in the problem</a:t>
            </a:r>
            <a:r>
              <a:rPr lang="en-US" sz="2400" dirty="0" smtClean="0"/>
              <a:t>.</a:t>
            </a:r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/>
              <a:t>Determine the amount of increase in the static error constant necessary to satisfy the specifications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763000" cy="48307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Step-4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dirty="0"/>
              <a:t>Determine the pole and zero of the lag compensator that produce the </a:t>
            </a:r>
            <a:r>
              <a:rPr lang="en-US" dirty="0" smtClean="0"/>
              <a:t>necessary increase </a:t>
            </a:r>
            <a:r>
              <a:rPr lang="en-US" dirty="0"/>
              <a:t>in the particular static error constant without appreciably altering </a:t>
            </a:r>
            <a:r>
              <a:rPr lang="en-US" dirty="0" smtClean="0"/>
              <a:t>the original </a:t>
            </a:r>
            <a:r>
              <a:rPr lang="en-US" dirty="0"/>
              <a:t>root loci. </a:t>
            </a:r>
            <a:endParaRPr lang="en-US" dirty="0" smtClean="0"/>
          </a:p>
          <a:p>
            <a:pPr lvl="1" algn="just"/>
            <a:endParaRPr lang="en-US" dirty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ratio of the value of gain required in the </a:t>
            </a:r>
            <a:r>
              <a:rPr lang="en-US" dirty="0" smtClean="0"/>
              <a:t>specifications and </a:t>
            </a:r>
            <a:r>
              <a:rPr lang="en-US" dirty="0"/>
              <a:t>the gain found in the uncompensated system is the required </a:t>
            </a:r>
            <a:r>
              <a:rPr lang="en-US" dirty="0" smtClean="0"/>
              <a:t>ratio between </a:t>
            </a:r>
            <a:r>
              <a:rPr lang="en-US" dirty="0"/>
              <a:t>the distance of the zero from the origin and that of the pole from </a:t>
            </a:r>
            <a:r>
              <a:rPr lang="en-US" dirty="0" smtClean="0"/>
              <a:t>the origin.</a:t>
            </a:r>
            <a:endParaRPr lang="en-US" sz="6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4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7"/>
            <a:ext cx="8991600" cy="5287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Step-5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dirty="0"/>
              <a:t>Draw a new root-locus plot for the compensated system. 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Locate </a:t>
            </a:r>
            <a:r>
              <a:rPr lang="en-US" dirty="0"/>
              <a:t>the desired </a:t>
            </a:r>
            <a:r>
              <a:rPr lang="en-US" dirty="0" smtClean="0"/>
              <a:t>dominant closed-loop </a:t>
            </a:r>
            <a:r>
              <a:rPr lang="en-US" dirty="0"/>
              <a:t>poles on the root locus. 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(</a:t>
            </a:r>
            <a:r>
              <a:rPr lang="en-US" dirty="0"/>
              <a:t>If the angle contribution of the lag </a:t>
            </a:r>
            <a:r>
              <a:rPr lang="en-US" dirty="0" smtClean="0"/>
              <a:t>network is </a:t>
            </a:r>
            <a:r>
              <a:rPr lang="en-US" dirty="0"/>
              <a:t>very small—that is, a few degrees—then the original and new root loci </a:t>
            </a:r>
            <a:r>
              <a:rPr lang="en-US" dirty="0" smtClean="0"/>
              <a:t>are almost </a:t>
            </a:r>
            <a:r>
              <a:rPr lang="en-US" dirty="0"/>
              <a:t>identical. 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Otherwise</a:t>
            </a:r>
            <a:r>
              <a:rPr lang="en-US" dirty="0"/>
              <a:t>, there will be a slight discrepancy between them</a:t>
            </a:r>
            <a:r>
              <a:rPr lang="en-US" dirty="0" smtClean="0"/>
              <a:t>. 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Then locate</a:t>
            </a:r>
            <a:r>
              <a:rPr lang="en-US" dirty="0"/>
              <a:t>, on the new root locus, the desired dominant closed-loop poles based </a:t>
            </a:r>
            <a:r>
              <a:rPr lang="en-US" dirty="0" smtClean="0"/>
              <a:t>on the </a:t>
            </a:r>
            <a:r>
              <a:rPr lang="en-US" dirty="0"/>
              <a:t>transient-response specifications</a:t>
            </a:r>
            <a:r>
              <a:rPr lang="en-US" dirty="0" smtClean="0"/>
              <a:t>.</a:t>
            </a:r>
            <a:endParaRPr lang="en-US" sz="9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7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Design Procedure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417637"/>
                <a:ext cx="8991600" cy="5287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b="1" dirty="0" smtClean="0">
                    <a:solidFill>
                      <a:srgbClr val="FF0000"/>
                    </a:solidFill>
                  </a:rPr>
                  <a:t>Step-6</a:t>
                </a:r>
              </a:p>
              <a:p>
                <a:pPr lvl="1" algn="just"/>
                <a:endParaRPr lang="en-US" sz="2400" dirty="0" smtClean="0"/>
              </a:p>
              <a:p>
                <a:pPr lvl="1" algn="just"/>
                <a:r>
                  <a:rPr lang="en-US" sz="2400" dirty="0"/>
                  <a:t>Adjust gain of the compensator from the magnitude condition so that the </a:t>
                </a:r>
                <a:r>
                  <a:rPr lang="en-US" sz="2400" dirty="0" smtClean="0"/>
                  <a:t>dominant closed-loop </a:t>
                </a:r>
                <a:r>
                  <a:rPr lang="en-US" sz="2400" dirty="0"/>
                  <a:t>poles lie at the desired location. </a:t>
                </a:r>
                <a:endParaRPr lang="en-US" sz="2400" dirty="0" smtClean="0"/>
              </a:p>
              <a:p>
                <a:pPr lvl="1" algn="just"/>
                <a:endParaRPr lang="en-US" sz="2400" dirty="0" smtClean="0"/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will be approximately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17637"/>
                <a:ext cx="8991600" cy="5287963"/>
              </a:xfrm>
              <a:blipFill rotWithShape="1">
                <a:blip r:embed="rId2"/>
                <a:stretch>
                  <a:fillRect l="-1220" t="-1038" r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1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808038"/>
          </a:xfrm>
        </p:spPr>
        <p:txBody>
          <a:bodyPr/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8839200" cy="5791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Consider the system shown in following figure. 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600" dirty="0"/>
                  <a:t>The damping ratio of the dominant closed-loop </a:t>
                </a:r>
                <a:r>
                  <a:rPr lang="en-US" sz="2600" dirty="0" smtClean="0"/>
                  <a:t>poles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0.491</m:t>
                    </m:r>
                  </m:oMath>
                </a14:m>
                <a:r>
                  <a:rPr lang="en-US" sz="2600" dirty="0" smtClean="0"/>
                  <a:t>. The </a:t>
                </a:r>
                <a:r>
                  <a:rPr lang="en-US" sz="2600" dirty="0"/>
                  <a:t>undamped </a:t>
                </a:r>
                <a:r>
                  <a:rPr lang="en-US" sz="2600" dirty="0" smtClean="0"/>
                  <a:t>natural frequency </a:t>
                </a:r>
                <a:r>
                  <a:rPr lang="en-US" sz="2600" dirty="0"/>
                  <a:t>of the dominant </a:t>
                </a:r>
                <a:r>
                  <a:rPr lang="en-US" sz="2600" dirty="0" smtClean="0"/>
                  <a:t>closed-loop </a:t>
                </a:r>
                <a:r>
                  <a:rPr lang="en-US" sz="2600" dirty="0"/>
                  <a:t>poles is </a:t>
                </a:r>
                <a:r>
                  <a:rPr lang="en-US" sz="2600" dirty="0">
                    <a:solidFill>
                      <a:srgbClr val="FF0000"/>
                    </a:solidFill>
                  </a:rPr>
                  <a:t>0.673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rad/sec</a:t>
                </a:r>
                <a:r>
                  <a:rPr lang="en-US" sz="2600" dirty="0" smtClean="0"/>
                  <a:t>. The </a:t>
                </a:r>
                <a:r>
                  <a:rPr lang="en-US" sz="2600" dirty="0"/>
                  <a:t>static velocity error constant </a:t>
                </a:r>
                <a:r>
                  <a:rPr lang="en-US" sz="2600" dirty="0" smtClean="0"/>
                  <a:t>is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0.53 </a:t>
                </a:r>
                <a:r>
                  <a:rPr lang="en-US" sz="2600" dirty="0">
                    <a:solidFill>
                      <a:srgbClr val="FF0000"/>
                    </a:solidFill>
                  </a:rPr>
                  <a:t>sec</a:t>
                </a:r>
                <a:r>
                  <a:rPr lang="en-US" sz="2600" baseline="30000" dirty="0">
                    <a:solidFill>
                      <a:srgbClr val="FF0000"/>
                    </a:solidFill>
                  </a:rPr>
                  <a:t>–1</a:t>
                </a:r>
                <a:r>
                  <a:rPr lang="en-US" sz="2600" dirty="0" smtClean="0"/>
                  <a:t>.</a:t>
                </a:r>
              </a:p>
              <a:p>
                <a:pPr algn="just"/>
                <a:endParaRPr lang="en-US" sz="800" dirty="0"/>
              </a:p>
              <a:p>
                <a:pPr algn="just"/>
                <a:r>
                  <a:rPr lang="en-US" sz="2600" dirty="0"/>
                  <a:t>It is desired to increase the static velocity error constant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600" baseline="-25000" dirty="0" err="1">
                    <a:solidFill>
                      <a:srgbClr val="FF0000"/>
                    </a:solidFill>
                  </a:rPr>
                  <a:t>v</a:t>
                </a:r>
                <a:r>
                  <a:rPr lang="en-US" sz="2600" dirty="0"/>
                  <a:t> to about </a:t>
                </a:r>
                <a:r>
                  <a:rPr lang="en-US" sz="2600" dirty="0">
                    <a:solidFill>
                      <a:srgbClr val="FF0000"/>
                    </a:solidFill>
                  </a:rPr>
                  <a:t>5 sec</a:t>
                </a:r>
                <a:r>
                  <a:rPr lang="en-US" sz="2600" baseline="30000" dirty="0">
                    <a:solidFill>
                      <a:srgbClr val="FF0000"/>
                    </a:solidFill>
                  </a:rPr>
                  <a:t>–1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without </a:t>
                </a:r>
                <a:r>
                  <a:rPr lang="en-US" sz="2600" dirty="0" smtClean="0"/>
                  <a:t>appreciably changing </a:t>
                </a:r>
                <a:r>
                  <a:rPr lang="en-US" sz="2600" dirty="0"/>
                  <a:t>the location of the dominant closed-loop poles.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8839200" cy="5791200"/>
              </a:xfrm>
              <a:blipFill rotWithShape="1">
                <a:blip r:embed="rId2"/>
                <a:stretch>
                  <a:fillRect l="-1034" t="-842"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581508" cy="168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9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/>
          <a:lstStyle/>
          <a:p>
            <a:r>
              <a:rPr lang="en-US" dirty="0" smtClean="0"/>
              <a:t>Example-1 (Step-1)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dominant closed-loop poles </a:t>
            </a:r>
            <a:r>
              <a:rPr lang="en-US" sz="2800" dirty="0" smtClean="0"/>
              <a:t>of given system are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457200" y="2895600"/>
            <a:ext cx="2765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 = -0.3307 </a:t>
            </a:r>
            <a:r>
              <a:rPr lang="en-US" sz="2400" dirty="0" smtClean="0"/>
              <a:t>± </a:t>
            </a:r>
            <a:r>
              <a:rPr lang="en-US" sz="2400" dirty="0"/>
              <a:t>j0.5864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14800" y="1758288"/>
            <a:ext cx="4894643" cy="4920516"/>
            <a:chOff x="4114800" y="1758288"/>
            <a:chExt cx="4894643" cy="49205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696" y="1758288"/>
              <a:ext cx="4638747" cy="4920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14800" y="4876800"/>
              <a:ext cx="685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4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4238"/>
          </a:xfrm>
        </p:spPr>
        <p:txBody>
          <a:bodyPr/>
          <a:lstStyle/>
          <a:p>
            <a:r>
              <a:rPr lang="en-US" dirty="0" smtClean="0"/>
              <a:t>Example-1 (Step-2)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According to given conditions we need to add following compensator to fulfill the requirement. 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2200" y="2790395"/>
                <a:ext cx="4876800" cy="12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𝛽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790395"/>
                <a:ext cx="4876800" cy="12311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4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200" y="838200"/>
                <a:ext cx="88392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The static velocity error constant of the plant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600" dirty="0" smtClean="0"/>
                  <a:t>is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000" dirty="0"/>
              </a:p>
              <a:p>
                <a:pPr algn="just"/>
                <a:r>
                  <a:rPr lang="en-US" sz="2600" dirty="0" smtClean="0"/>
                  <a:t>The desired static velocity error constant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600" dirty="0" smtClean="0"/>
                  <a:t>of the compensated system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600" dirty="0" smtClean="0"/>
                  <a:t>.  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838200"/>
                <a:ext cx="8839200" cy="4525963"/>
              </a:xfrm>
              <a:blipFill rotWithShape="1">
                <a:blip r:embed="rId2"/>
                <a:stretch>
                  <a:fillRect l="-1034" t="-1078"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200" y="3896879"/>
                <a:ext cx="5597623" cy="67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896879"/>
                <a:ext cx="5597623" cy="675121"/>
              </a:xfrm>
              <a:prstGeom prst="rect">
                <a:avLst/>
              </a:prstGeom>
              <a:blipFill rotWithShape="1">
                <a:blip r:embed="rId3"/>
                <a:stretch>
                  <a:fillRect t="-4505" r="-2397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0930" y="4981206"/>
                <a:ext cx="4619470" cy="1495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6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30" y="4981206"/>
                <a:ext cx="4619470" cy="1495794"/>
              </a:xfrm>
              <a:prstGeom prst="rect">
                <a:avLst/>
              </a:prstGeom>
              <a:blipFill rotWithShape="1">
                <a:blip r:embed="rId4"/>
                <a:stretch>
                  <a:fillRect r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649" y="1551901"/>
                <a:ext cx="8083751" cy="962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𝑠𝐺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1.06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=0.53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9" y="1551901"/>
                <a:ext cx="8083751" cy="962699"/>
              </a:xfrm>
              <a:prstGeom prst="rect">
                <a:avLst/>
              </a:prstGeom>
              <a:blipFill rotWithShape="1">
                <a:blip r:embed="rId5"/>
                <a:stretch>
                  <a:fillRect r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0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Example-1 (Step-3)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1717357"/>
                <a:ext cx="4619470" cy="1495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limLow>
                        <m:limLowPr>
                          <m:ctrlPr>
                            <a:rPr lang="en-US" sz="26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600" i="1">
                              <a:latin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17357"/>
                <a:ext cx="4619470" cy="1495794"/>
              </a:xfrm>
              <a:prstGeom prst="rect">
                <a:avLst/>
              </a:prstGeom>
              <a:blipFill rotWithShape="1">
                <a:blip r:embed="rId2"/>
                <a:stretch>
                  <a:fillRect r="-2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07515" y="3500078"/>
                <a:ext cx="1983685" cy="5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515" y="3500078"/>
                <a:ext cx="1983685" cy="503279"/>
              </a:xfrm>
              <a:prstGeom prst="rect">
                <a:avLst/>
              </a:prstGeom>
              <a:blipFill rotWithShape="1">
                <a:blip r:embed="rId3"/>
                <a:stretch>
                  <a:fillRect t="-7229" r="-7077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07515" y="4653914"/>
                <a:ext cx="17120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5=0.53</m:t>
                      </m:r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515" y="4653914"/>
                <a:ext cx="1712007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9877" r="-8214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9915" y="5679757"/>
                <a:ext cx="127438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=10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15" y="5679757"/>
                <a:ext cx="1274387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9877" r="-11005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5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366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763000" cy="53340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Lag compensation is used to improve the steady state error of the system. </a:t>
                </a:r>
              </a:p>
              <a:p>
                <a:pPr algn="just"/>
                <a:endParaRPr lang="en-US" sz="1000" dirty="0" smtClean="0"/>
              </a:p>
              <a:p>
                <a:pPr algn="just"/>
                <a:r>
                  <a:rPr lang="en-US" sz="2600" dirty="0" smtClean="0"/>
                  <a:t>Generally Lag compensators are represented by following transfer function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Or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n-US" sz="2600" i="1" baseline="-25000">
                        <a:latin typeface="Cambria Math"/>
                      </a:rPr>
                      <m:t>𝑐</m:t>
                    </m:r>
                  </m:oMath>
                </a14:m>
                <a:r>
                  <a:rPr lang="en-US" sz="2600" dirty="0" smtClean="0"/>
                  <a:t>is gain of lag compensator.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763000" cy="5334000"/>
              </a:xfrm>
              <a:blipFill rotWithShape="1">
                <a:blip r:embed="rId2"/>
                <a:stretch>
                  <a:fillRect l="-1113" t="-914" r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4191000"/>
                <a:ext cx="6105912" cy="12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 smtClean="0"/>
                  <a:t> ,    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191000"/>
                <a:ext cx="6105912" cy="12311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688" y="3124200"/>
                <a:ext cx="6609968" cy="851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𝛽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𝑇𝑠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 smtClean="0"/>
                  <a:t> , 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124200"/>
                <a:ext cx="6609968" cy="851708"/>
              </a:xfrm>
              <a:prstGeom prst="rect">
                <a:avLst/>
              </a:prstGeom>
              <a:blipFill rotWithShape="1">
                <a:blip r:embed="rId4"/>
                <a:stretch>
                  <a:fillRect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5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200" y="838200"/>
                <a:ext cx="88392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Place the pole and zero of the lag compensator 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n-US" sz="2600" dirty="0" smtClean="0"/>
                  <a:t>, therefore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838200"/>
                <a:ext cx="8839200" cy="4525963"/>
              </a:xfrm>
              <a:blipFill rotWithShape="1">
                <a:blip r:embed="rId2"/>
                <a:stretch>
                  <a:fillRect l="-1034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19400" y="1676400"/>
                <a:ext cx="2743200" cy="12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676400"/>
                <a:ext cx="2743200" cy="1231171"/>
              </a:xfrm>
              <a:prstGeom prst="rect">
                <a:avLst/>
              </a:prstGeom>
              <a:blipFill rotWithShape="1">
                <a:blip r:embed="rId3"/>
                <a:stretch>
                  <a:fillRect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3429000"/>
                <a:ext cx="2743200" cy="1181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0.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429000"/>
                <a:ext cx="2743200" cy="1181157"/>
              </a:xfrm>
              <a:prstGeom prst="rect">
                <a:avLst/>
              </a:prstGeom>
              <a:blipFill rotWithShape="1">
                <a:blip r:embed="rId4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7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Place </a:t>
            </a:r>
            <a:r>
              <a:rPr lang="en-US" sz="2600" dirty="0"/>
              <a:t>the zero and pole of the lag </a:t>
            </a:r>
            <a:r>
              <a:rPr lang="en-US" sz="2600" dirty="0" smtClean="0"/>
              <a:t>compensator at </a:t>
            </a:r>
            <a:r>
              <a:rPr lang="en-US" sz="2600" dirty="0">
                <a:solidFill>
                  <a:srgbClr val="FF0000"/>
                </a:solidFill>
              </a:rPr>
              <a:t>s=–0.05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FF0000"/>
                </a:solidFill>
              </a:rPr>
              <a:t>s=–0.005</a:t>
            </a:r>
            <a:r>
              <a:rPr lang="en-US" sz="2600" dirty="0"/>
              <a:t>, respectively</a:t>
            </a:r>
            <a:r>
              <a:rPr lang="en-US" sz="2600" dirty="0" smtClean="0"/>
              <a:t>. 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transfer function of the lag </a:t>
            </a:r>
            <a:r>
              <a:rPr lang="en-US" sz="2600" dirty="0" smtClean="0"/>
              <a:t>compensator becomes</a:t>
            </a:r>
          </a:p>
          <a:p>
            <a:pPr algn="just"/>
            <a:endParaRPr lang="en-US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Open loop transfer function is given as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4448" y="2639704"/>
                <a:ext cx="3810000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+0.05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+0.005</m:t>
                        </m:r>
                      </m:den>
                    </m:f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448" y="2639704"/>
                <a:ext cx="3810000" cy="842923"/>
              </a:xfrm>
              <a:prstGeom prst="rect">
                <a:avLst/>
              </a:prstGeom>
              <a:blipFill rotWithShape="1">
                <a:blip r:embed="rId2"/>
                <a:stretch>
                  <a:fillRect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3968" y="4269472"/>
                <a:ext cx="7467600" cy="81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+0.05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+0.005</m:t>
                        </m:r>
                      </m:den>
                    </m:f>
                    <m:f>
                      <m:fPr>
                        <m:ctrlPr>
                          <a:rPr lang="en-US" sz="3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1.06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" y="4269472"/>
                <a:ext cx="7467600" cy="813813"/>
              </a:xfrm>
              <a:prstGeom prst="rect">
                <a:avLst/>
              </a:prstGeom>
              <a:blipFill rotWithShape="1">
                <a:blip r:embed="rId3"/>
                <a:stretch>
                  <a:fillRect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5129787"/>
                <a:ext cx="8382000" cy="82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+0.05)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+0.005)(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29787"/>
                <a:ext cx="8382000" cy="827791"/>
              </a:xfrm>
              <a:prstGeom prst="rect">
                <a:avLst/>
              </a:prstGeom>
              <a:blipFill rotWithShape="1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5200" y="6172200"/>
                <a:ext cx="3119315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𝑤h𝑒𝑟𝑒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𝐾</m:t>
                      </m:r>
                      <m:r>
                        <a:rPr lang="en-US" sz="2800" i="1" dirty="0">
                          <a:latin typeface="Cambria Math"/>
                        </a:rPr>
                        <m:t>=1.06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172200"/>
                <a:ext cx="3119315" cy="534762"/>
              </a:xfrm>
              <a:prstGeom prst="rect">
                <a:avLst/>
              </a:prstGeom>
              <a:blipFill rotWithShape="1">
                <a:blip r:embed="rId5"/>
                <a:stretch>
                  <a:fillRect t="-8046" r="-4492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3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839200" cy="685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Root locus of uncompensated and compensated systems.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"/>
          <a:stretch/>
        </p:blipFill>
        <p:spPr bwMode="auto">
          <a:xfrm>
            <a:off x="3643048" y="1600200"/>
            <a:ext cx="542475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1467" y="3200400"/>
                <a:ext cx="28637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𝑠</m:t>
                      </m:r>
                      <m:r>
                        <a:rPr lang="en-US" sz="2600" b="0" i="1" smtClean="0">
                          <a:latin typeface="Cambria Math"/>
                        </a:rPr>
                        <m:t>=−0.31±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0.55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7" y="3200400"/>
                <a:ext cx="2863733" cy="492443"/>
              </a:xfrm>
              <a:prstGeom prst="rect">
                <a:avLst/>
              </a:prstGeom>
              <a:blipFill rotWithShape="1">
                <a:blip r:embed="rId3"/>
                <a:stretch>
                  <a:fillRect t="-9877" r="-468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110319" y="2362200"/>
            <a:ext cx="3532729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smtClean="0"/>
              <a:t>New Closed Loop poles are 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1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Root locus of uncompensated and compensated systems.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571625"/>
            <a:ext cx="54578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6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839200" cy="39925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The open-loop gain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600" dirty="0" smtClean="0"/>
                  <a:t> is determined from the magnitude condition.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Then the compensator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dirty="0" smtClean="0"/>
                  <a:t>is determined as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839200" cy="3992563"/>
              </a:xfrm>
              <a:blipFill rotWithShape="1">
                <a:blip r:embed="rId2"/>
                <a:stretch>
                  <a:fillRect l="-1034" t="-1223"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1981200"/>
                <a:ext cx="6248400" cy="100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+0.05)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+0.005)(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+1)(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+2)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=−0.31+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0.55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81200"/>
                <a:ext cx="6248400" cy="10059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3352800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=1.0235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52800"/>
                <a:ext cx="2438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7768" y="4558352"/>
                <a:ext cx="2042226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𝐾</m:t>
                      </m:r>
                      <m:r>
                        <a:rPr lang="en-US" sz="2800" i="1" dirty="0">
                          <a:latin typeface="Cambria Math"/>
                        </a:rPr>
                        <m:t>=1.06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68" y="4558352"/>
                <a:ext cx="2042226" cy="534762"/>
              </a:xfrm>
              <a:prstGeom prst="rect">
                <a:avLst/>
              </a:prstGeom>
              <a:blipFill rotWithShape="1">
                <a:blip r:embed="rId5"/>
                <a:stretch>
                  <a:fillRect t="-8046" r="-71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71800" y="5334000"/>
                <a:ext cx="331610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1.06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=0.9656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334000"/>
                <a:ext cx="3316101" cy="898964"/>
              </a:xfrm>
              <a:prstGeom prst="rect">
                <a:avLst/>
              </a:prstGeom>
              <a:blipFill rotWithShape="1">
                <a:blip r:embed="rId6"/>
                <a:stretch>
                  <a:fillRect r="-4420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1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Then the compensator transfer function is given as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4600" y="1752600"/>
                <a:ext cx="4191000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=0.9656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+0.05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+0.005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752600"/>
                <a:ext cx="4191000" cy="908967"/>
              </a:xfrm>
              <a:prstGeom prst="rect">
                <a:avLst/>
              </a:prstGeom>
              <a:blipFill rotWithShape="1">
                <a:blip r:embed="rId2"/>
                <a:stretch>
                  <a:fillRect r="-3057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4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Example-1 (Final Design Check)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compensated system has following open loop transfer function.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Static velocity error constant is calculated as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Solution-1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1828800"/>
                <a:ext cx="5486400" cy="82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1.0235(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+0.05)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+0.005)(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28800"/>
                <a:ext cx="5486400" cy="827791"/>
              </a:xfrm>
              <a:prstGeom prst="rect">
                <a:avLst/>
              </a:prstGeom>
              <a:blipFill rotWithShape="1">
                <a:blip r:embed="rId2"/>
                <a:stretch>
                  <a:fillRect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3396239"/>
                <a:ext cx="3404394" cy="675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396239"/>
                <a:ext cx="3404394" cy="675121"/>
              </a:xfrm>
              <a:prstGeom prst="rect">
                <a:avLst/>
              </a:prstGeom>
              <a:blipFill rotWithShape="1">
                <a:blip r:embed="rId3"/>
                <a:stretch>
                  <a:fillRect t="-4505" r="-4301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0687" y="4102942"/>
                <a:ext cx="5812680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6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1.0235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+0.05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+0.005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</m:e>
                              </m:d>
                            </m:den>
                          </m:f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87" y="4102942"/>
                <a:ext cx="5812680" cy="925510"/>
              </a:xfrm>
              <a:prstGeom prst="rect">
                <a:avLst/>
              </a:prstGeom>
              <a:blipFill rotWithShape="1">
                <a:blip r:embed="rId4"/>
                <a:stretch>
                  <a:fillRect r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14144" y="5334000"/>
                <a:ext cx="4755533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1.0235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0.05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0.005</m:t>
                              </m:r>
                            </m:e>
                          </m:d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=5.12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144" y="5334000"/>
                <a:ext cx="4755533" cy="925510"/>
              </a:xfrm>
              <a:prstGeom prst="rect">
                <a:avLst/>
              </a:prstGeom>
              <a:blipFill rotWithShape="1">
                <a:blip r:embed="rId5"/>
                <a:stretch>
                  <a:fillRect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39925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Place </a:t>
            </a:r>
            <a:r>
              <a:rPr lang="en-US" sz="2600" dirty="0"/>
              <a:t>the zero and pole of the lag </a:t>
            </a:r>
            <a:r>
              <a:rPr lang="en-US" sz="2600" dirty="0" smtClean="0"/>
              <a:t>compensator at </a:t>
            </a:r>
            <a:r>
              <a:rPr lang="en-US" sz="2600" dirty="0">
                <a:solidFill>
                  <a:srgbClr val="FF0000"/>
                </a:solidFill>
              </a:rPr>
              <a:t>s=–</a:t>
            </a:r>
            <a:r>
              <a:rPr lang="en-US" sz="2600" dirty="0" smtClean="0">
                <a:solidFill>
                  <a:srgbClr val="FF0000"/>
                </a:solidFill>
              </a:rPr>
              <a:t>0.01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FF0000"/>
                </a:solidFill>
              </a:rPr>
              <a:t>s=–</a:t>
            </a:r>
            <a:r>
              <a:rPr lang="en-US" sz="2600" dirty="0" smtClean="0">
                <a:solidFill>
                  <a:srgbClr val="FF0000"/>
                </a:solidFill>
              </a:rPr>
              <a:t>0.001</a:t>
            </a:r>
            <a:r>
              <a:rPr lang="en-US" sz="2600" dirty="0" smtClean="0"/>
              <a:t>, </a:t>
            </a:r>
            <a:r>
              <a:rPr lang="en-US" sz="2600" dirty="0"/>
              <a:t>respectively</a:t>
            </a:r>
            <a:r>
              <a:rPr lang="en-US" sz="2600" dirty="0" smtClean="0"/>
              <a:t>. 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transfer function of the lag </a:t>
            </a:r>
            <a:r>
              <a:rPr lang="en-US" sz="2600" dirty="0" smtClean="0"/>
              <a:t>compensator becomes</a:t>
            </a:r>
          </a:p>
          <a:p>
            <a:pPr algn="just"/>
            <a:endParaRPr lang="en-US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Open loop transfer function is given as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4448" y="2639704"/>
                <a:ext cx="3810000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4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4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+0.01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400" i="1">
                            <a:latin typeface="Cambria Math"/>
                            <a:ea typeface="Cambria Math"/>
                          </a:rPr>
                          <m:t>+0.001</m:t>
                        </m:r>
                      </m:den>
                    </m:f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448" y="2639704"/>
                <a:ext cx="3810000" cy="842923"/>
              </a:xfrm>
              <a:prstGeom prst="rect">
                <a:avLst/>
              </a:prstGeom>
              <a:blipFill rotWithShape="0">
                <a:blip r:embed="rId2"/>
                <a:stretch>
                  <a:fillRect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Solution-2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3968" y="4269472"/>
                <a:ext cx="7467600" cy="81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+0.001</m:t>
                        </m:r>
                      </m:den>
                    </m:f>
                    <m:f>
                      <m:fPr>
                        <m:ctrlPr>
                          <a:rPr lang="en-US" sz="3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1.06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" y="4269472"/>
                <a:ext cx="7467600" cy="813813"/>
              </a:xfrm>
              <a:prstGeom prst="rect">
                <a:avLst/>
              </a:prstGeom>
              <a:blipFill rotWithShape="0"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5129787"/>
                <a:ext cx="8382000" cy="82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𝐺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+0.01)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+0.001)(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29787"/>
                <a:ext cx="8382000" cy="827791"/>
              </a:xfrm>
              <a:prstGeom prst="rect">
                <a:avLst/>
              </a:prstGeom>
              <a:blipFill rotWithShape="0"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5200" y="6172200"/>
                <a:ext cx="3119315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𝑤h𝑒𝑟𝑒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𝐾</m:t>
                      </m:r>
                      <m:r>
                        <a:rPr lang="en-US" sz="2800" i="1" dirty="0">
                          <a:latin typeface="Cambria Math"/>
                        </a:rPr>
                        <m:t>=1.06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172200"/>
                <a:ext cx="3119315" cy="5347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70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 (Step-5)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839200" cy="685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Root locus of uncompensated and compensated systems.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0282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Solution-2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1467" y="3200400"/>
                <a:ext cx="28637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𝑠</m:t>
                      </m:r>
                      <m:r>
                        <a:rPr lang="en-US" sz="2600" b="0" i="1" smtClean="0">
                          <a:latin typeface="Cambria Math"/>
                        </a:rPr>
                        <m:t>=−0.33±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0.55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7" y="3200400"/>
                <a:ext cx="2863733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110319" y="2362200"/>
            <a:ext cx="3532729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smtClean="0"/>
              <a:t>New Closed Loop poles are </a:t>
            </a: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130" t="7244" r="6836" b="5320"/>
          <a:stretch/>
        </p:blipFill>
        <p:spPr>
          <a:xfrm>
            <a:off x="3886200" y="1905002"/>
            <a:ext cx="4953000" cy="44370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8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676" y="14478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/>
                  <a:t>Design a lag compensator for following unity feedback system such that the static velocity error constant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50 sec</a:t>
                </a:r>
                <a:r>
                  <a:rPr lang="en-US" sz="2800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sz="2800" dirty="0" smtClean="0"/>
                  <a:t> without appreciably changing the closed loop poles, which are 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=−2±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𝑗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676" y="1447800"/>
                <a:ext cx="8229600" cy="4525963"/>
              </a:xfrm>
              <a:blipFill rotWithShape="1">
                <a:blip r:embed="rId3"/>
                <a:stretch>
                  <a:fillRect l="-1333" t="-1213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6734952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6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792162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4025" y="1600200"/>
                <a:ext cx="6105912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=3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 smtClean="0"/>
                  <a:t> ,      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25" y="1600200"/>
                <a:ext cx="6105912" cy="790345"/>
              </a:xfrm>
              <a:prstGeom prst="rect">
                <a:avLst/>
              </a:prstGeom>
              <a:blipFill rotWithShape="1">
                <a:blip r:embed="rId2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18" t="6814" r="6003" b="3716"/>
          <a:stretch/>
        </p:blipFill>
        <p:spPr>
          <a:xfrm>
            <a:off x="4572001" y="2592241"/>
            <a:ext cx="4495800" cy="3906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267" t="6100" r="6990" b="4430"/>
          <a:stretch/>
        </p:blipFill>
        <p:spPr>
          <a:xfrm>
            <a:off x="117764" y="2566984"/>
            <a:ext cx="4378035" cy="39312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2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Lecture-8-9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366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334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Consider the </a:t>
            </a:r>
            <a:r>
              <a:rPr lang="en-US" sz="2400" dirty="0"/>
              <a:t>problem of finding a suitable compensation network for the case where the </a:t>
            </a:r>
            <a:r>
              <a:rPr lang="en-US" sz="2400" dirty="0" smtClean="0"/>
              <a:t>system exhibits </a:t>
            </a:r>
            <a:r>
              <a:rPr lang="en-US" sz="2400" dirty="0"/>
              <a:t>satisfactory transient-response characteristics but unsatisfactory </a:t>
            </a:r>
            <a:r>
              <a:rPr lang="en-US" sz="2400" dirty="0" smtClean="0"/>
              <a:t>steady-state characteristics.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Compensation in this case essentially consists of increasing the </a:t>
            </a:r>
            <a:r>
              <a:rPr lang="en-US" sz="2400" dirty="0" smtClean="0"/>
              <a:t>open loop gain </a:t>
            </a:r>
            <a:r>
              <a:rPr lang="en-US" sz="2400" dirty="0"/>
              <a:t>without appreciably changing the transient-response </a:t>
            </a:r>
            <a:r>
              <a:rPr lang="en-US" sz="2400" dirty="0" smtClean="0"/>
              <a:t>characteristics.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This means that </a:t>
            </a:r>
            <a:r>
              <a:rPr lang="en-US" sz="2400" dirty="0"/>
              <a:t>the root locus in the neighborhood of the dominant closed-loop poles should </a:t>
            </a:r>
            <a:r>
              <a:rPr lang="en-US" sz="2400" dirty="0" smtClean="0"/>
              <a:t>not be </a:t>
            </a:r>
            <a:r>
              <a:rPr lang="en-US" sz="2400" dirty="0"/>
              <a:t>changed appreciably, but the open-loop gain should be increased as much as needed</a:t>
            </a:r>
            <a:r>
              <a:rPr lang="en-US" sz="24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6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366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334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To avoid an appreciable change in the root loci, the angle contribution of the </a:t>
            </a:r>
            <a:r>
              <a:rPr lang="en-US" sz="2400" dirty="0" smtClean="0"/>
              <a:t>lag network </a:t>
            </a:r>
            <a:r>
              <a:rPr lang="en-US" sz="2400" dirty="0"/>
              <a:t>should be limited to a small amount, say less than 5</a:t>
            </a:r>
            <a:r>
              <a:rPr lang="en-US" sz="2400" dirty="0" smtClean="0"/>
              <a:t>°.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To assure this, we </a:t>
            </a:r>
            <a:r>
              <a:rPr lang="en-US" sz="2400" dirty="0" smtClean="0"/>
              <a:t>place the </a:t>
            </a:r>
            <a:r>
              <a:rPr lang="en-US" sz="2400" dirty="0"/>
              <a:t>pole and zero of the lag network relatively close together and near the origin of </a:t>
            </a:r>
            <a:r>
              <a:rPr lang="en-US" sz="2400" dirty="0" smtClean="0"/>
              <a:t>the s </a:t>
            </a:r>
            <a:r>
              <a:rPr lang="en-US" sz="2400" dirty="0"/>
              <a:t>plane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Then </a:t>
            </a:r>
            <a:r>
              <a:rPr lang="en-US" sz="2400" dirty="0"/>
              <a:t>the closed-loop poles of the compensated system will be shifted only </a:t>
            </a:r>
            <a:r>
              <a:rPr lang="en-US" sz="2400" dirty="0" smtClean="0"/>
              <a:t>slightly from </a:t>
            </a:r>
            <a:r>
              <a:rPr lang="en-US" sz="2400" dirty="0"/>
              <a:t>their original locations. Hence, the transient-response characteristics will </a:t>
            </a:r>
            <a:r>
              <a:rPr lang="en-US" sz="2400" dirty="0" smtClean="0"/>
              <a:t>be changed </a:t>
            </a:r>
            <a:r>
              <a:rPr lang="en-US" sz="2400" dirty="0"/>
              <a:t>only slightly.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5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176"/>
            <a:ext cx="8229600" cy="8842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Consider a lag compensator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G</a:t>
                </a:r>
                <a:r>
                  <a:rPr lang="en-US" sz="2400" baseline="-25000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(s)</a:t>
                </a:r>
                <a:r>
                  <a:rPr lang="en-US" sz="2400" dirty="0" smtClean="0"/>
                  <a:t>, where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400" dirty="0"/>
                  <a:t>If we place the zero and pole of the lag compensator very close to each other, then </a:t>
                </a:r>
                <a:r>
                  <a:rPr lang="en-US" sz="2400" dirty="0" smtClean="0"/>
                  <a:t>at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s=s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 smtClean="0"/>
                  <a:t> (where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 </a:t>
                </a:r>
                <a:r>
                  <a:rPr lang="en-US" sz="2400" dirty="0" smtClean="0"/>
                  <a:t>is </a:t>
                </a:r>
                <a:r>
                  <a:rPr lang="en-US" sz="2400" dirty="0" smtClean="0"/>
                  <a:t>one of the dominant closed loop </a:t>
                </a:r>
                <a:r>
                  <a:rPr lang="en-US" sz="2400" dirty="0" smtClean="0"/>
                  <a:t>poles) </a:t>
                </a:r>
                <a:r>
                  <a:rPr lang="en-US" sz="2400" dirty="0" smtClean="0"/>
                  <a:t>then the magnitudes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are almost equal, or 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  <a:blipFill rotWithShape="1">
                <a:blip r:embed="rId3"/>
                <a:stretch>
                  <a:fillRect l="-958" t="-876" r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579010"/>
                <a:ext cx="4953000" cy="108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 smtClean="0"/>
                  <a:t> ,    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β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579010"/>
                <a:ext cx="4953000" cy="10879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4680983"/>
                <a:ext cx="4267200" cy="156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680983"/>
                <a:ext cx="4267200" cy="1567417"/>
              </a:xfrm>
              <a:prstGeom prst="rect">
                <a:avLst/>
              </a:prstGeom>
              <a:blipFill rotWithShape="1">
                <a:blip r:embed="rId5"/>
                <a:stretch>
                  <a:fillRect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2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176"/>
            <a:ext cx="8229600" cy="8842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/>
                  <a:t>To make the angle contribution of the lag portion of the compensator small, we </a:t>
                </a:r>
                <a:r>
                  <a:rPr lang="en-US" sz="2400" dirty="0" smtClean="0"/>
                  <a:t>require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/>
                  <a:t>This implies that if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of the lag compensator is set equal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/>
                  <a:t>, the alteration in </a:t>
                </a:r>
                <a:r>
                  <a:rPr lang="en-US" sz="2400" dirty="0" smtClean="0"/>
                  <a:t>the transient-response </a:t>
                </a:r>
                <a:r>
                  <a:rPr lang="en-US" sz="2400" dirty="0"/>
                  <a:t>characteristics will be very small, despite the fact that the overall gain </a:t>
                </a:r>
                <a:r>
                  <a:rPr lang="en-US" sz="2400" dirty="0" smtClean="0"/>
                  <a:t>of the </a:t>
                </a:r>
                <a:r>
                  <a:rPr lang="en-US" sz="2400" dirty="0"/>
                  <a:t>open-loop transfer function is increased by a factor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&gt;1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  <a:blipFill rotWithShape="1">
                <a:blip r:embed="rId3"/>
                <a:stretch>
                  <a:fillRect l="-958" t="-876" r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981200"/>
                <a:ext cx="4267200" cy="158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−5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600" b="0" i="1" smtClean="0">
                          <a:latin typeface="Cambria Math"/>
                        </a:rPr>
                        <m:t>𝑎𝑛𝑔𝑙𝑒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981200"/>
                <a:ext cx="4267200" cy="15869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8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176"/>
            <a:ext cx="8229600" cy="884238"/>
          </a:xfrm>
        </p:spPr>
        <p:txBody>
          <a:bodyPr/>
          <a:lstStyle/>
          <a:p>
            <a:r>
              <a:rPr lang="en-US" dirty="0" smtClean="0"/>
              <a:t>Lag </a:t>
            </a:r>
            <a:r>
              <a:rPr lang="en-US" dirty="0"/>
              <a:t>Compensation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If the pole and zero </a:t>
                </a:r>
                <a:r>
                  <a:rPr lang="en-US" sz="2400" dirty="0"/>
                  <a:t>are placed very close to the origin, then the value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can </a:t>
                </a:r>
                <a:r>
                  <a:rPr lang="en-US" sz="2400" dirty="0"/>
                  <a:t>be made </a:t>
                </a:r>
                <a:r>
                  <a:rPr lang="en-US" sz="2400" dirty="0" smtClean="0"/>
                  <a:t>large.</a:t>
                </a:r>
              </a:p>
              <a:p>
                <a:pPr algn="just"/>
                <a:endParaRPr lang="en-US" sz="2400" dirty="0"/>
              </a:p>
              <a:p>
                <a:r>
                  <a:rPr lang="en-US" sz="2400" dirty="0"/>
                  <a:t>A </a:t>
                </a:r>
                <a:r>
                  <a:rPr lang="en-US" sz="2400" dirty="0" smtClean="0"/>
                  <a:t>large value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/>
                  <a:t> may be used, provided physical realization of the lag compensator is possible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pPr algn="just"/>
                <a:r>
                  <a:rPr lang="en-US" sz="2400" dirty="0"/>
                  <a:t>It is noted that the value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/>
                  <a:t> must be large, but its exact value is not critical. </a:t>
                </a:r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However, it </a:t>
                </a:r>
                <a:r>
                  <a:rPr lang="en-US" sz="2400" dirty="0"/>
                  <a:t>should not be too large in order to avoid difficulties in realizing the phase-lag </a:t>
                </a:r>
                <a:r>
                  <a:rPr lang="en-US" sz="2400" dirty="0" smtClean="0"/>
                  <a:t>compensator by </a:t>
                </a:r>
                <a:r>
                  <a:rPr lang="en-US" sz="2400" dirty="0"/>
                  <a:t>physical components.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15400" cy="5562600"/>
              </a:xfrm>
              <a:blipFill rotWithShape="1">
                <a:blip r:embed="rId3"/>
                <a:stretch>
                  <a:fillRect l="-958" t="-876" r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11 Introduction to Compens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11 Introduction to Compensation</Template>
  <TotalTime>389</TotalTime>
  <Words>2764</Words>
  <Application>Microsoft Office PowerPoint</Application>
  <PresentationFormat>On-screen Show (4:3)</PresentationFormat>
  <Paragraphs>316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lecture 11 Introduction to Compensation</vt:lpstr>
      <vt:lpstr>Modern Control Systems (MCS)</vt:lpstr>
      <vt:lpstr>Lecture Outline</vt:lpstr>
      <vt:lpstr>Lag Compensation</vt:lpstr>
      <vt:lpstr>Lag Compensation</vt:lpstr>
      <vt:lpstr>Lag Compensation</vt:lpstr>
      <vt:lpstr>Lag Compensation</vt:lpstr>
      <vt:lpstr>Lag Compensation</vt:lpstr>
      <vt:lpstr>Lag Compensation</vt:lpstr>
      <vt:lpstr>Lag Compensation</vt:lpstr>
      <vt:lpstr>Lag Compensation</vt:lpstr>
      <vt:lpstr>Lag Compensation</vt:lpstr>
      <vt:lpstr>Electronic Lag Compensator</vt:lpstr>
      <vt:lpstr>Electronic Lag Compensator</vt:lpstr>
      <vt:lpstr>Electrical Lag Compensator</vt:lpstr>
      <vt:lpstr>Electrical Lag Compensator</vt:lpstr>
      <vt:lpstr>Electrical Lag Compensator</vt:lpstr>
      <vt:lpstr>Mechanical Lag Compensator (Home Work)</vt:lpstr>
      <vt:lpstr>Design Procedure</vt:lpstr>
      <vt:lpstr>Design Procedure </vt:lpstr>
      <vt:lpstr>Design Procedure </vt:lpstr>
      <vt:lpstr>Design Procedure </vt:lpstr>
      <vt:lpstr>Design Procedure </vt:lpstr>
      <vt:lpstr>Design Procedure </vt:lpstr>
      <vt:lpstr>Design Procedure </vt:lpstr>
      <vt:lpstr>Example-1</vt:lpstr>
      <vt:lpstr>Example-1 (Step-1)</vt:lpstr>
      <vt:lpstr>Example-1 (Step-2)</vt:lpstr>
      <vt:lpstr>Example-1 (Step-3)</vt:lpstr>
      <vt:lpstr>Example-1 (Step-3)</vt:lpstr>
      <vt:lpstr>Example-1 (Step-4)</vt:lpstr>
      <vt:lpstr>Example-1 (Step-4)</vt:lpstr>
      <vt:lpstr>Example-1 (Step-5)</vt:lpstr>
      <vt:lpstr>Example-1 (Step-5)</vt:lpstr>
      <vt:lpstr>Example-1 (Step-6)</vt:lpstr>
      <vt:lpstr>Example-1 (Step-6)</vt:lpstr>
      <vt:lpstr>Example-1 (Final Design Check)</vt:lpstr>
      <vt:lpstr>Example-1 (Step-4)</vt:lpstr>
      <vt:lpstr>Example-1 (Step-5)</vt:lpstr>
      <vt:lpstr>Example-2</vt:lpstr>
      <vt:lpstr>End of Lecture-8-9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MUET</dc:creator>
  <cp:lastModifiedBy>DR. Imtiaz</cp:lastModifiedBy>
  <cp:revision>114</cp:revision>
  <dcterms:created xsi:type="dcterms:W3CDTF">2013-08-29T17:00:39Z</dcterms:created>
  <dcterms:modified xsi:type="dcterms:W3CDTF">2014-08-18T14:49:19Z</dcterms:modified>
</cp:coreProperties>
</file>