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2"/>
  </p:notesMasterIdLst>
  <p:handoutMasterIdLst>
    <p:handoutMasterId r:id="rId33"/>
  </p:handoutMasterIdLst>
  <p:sldIdLst>
    <p:sldId id="355" r:id="rId2"/>
    <p:sldId id="326" r:id="rId3"/>
    <p:sldId id="327" r:id="rId4"/>
    <p:sldId id="331" r:id="rId5"/>
    <p:sldId id="332" r:id="rId6"/>
    <p:sldId id="333" r:id="rId7"/>
    <p:sldId id="335" r:id="rId8"/>
    <p:sldId id="336" r:id="rId9"/>
    <p:sldId id="337" r:id="rId10"/>
    <p:sldId id="338" r:id="rId11"/>
    <p:sldId id="339" r:id="rId12"/>
    <p:sldId id="340" r:id="rId13"/>
    <p:sldId id="341" r:id="rId14"/>
    <p:sldId id="342" r:id="rId15"/>
    <p:sldId id="343" r:id="rId16"/>
    <p:sldId id="344" r:id="rId17"/>
    <p:sldId id="345" r:id="rId18"/>
    <p:sldId id="346" r:id="rId19"/>
    <p:sldId id="347" r:id="rId20"/>
    <p:sldId id="356" r:id="rId21"/>
    <p:sldId id="357" r:id="rId22"/>
    <p:sldId id="348" r:id="rId23"/>
    <p:sldId id="358" r:id="rId24"/>
    <p:sldId id="359" r:id="rId25"/>
    <p:sldId id="360" r:id="rId26"/>
    <p:sldId id="361" r:id="rId27"/>
    <p:sldId id="362" r:id="rId28"/>
    <p:sldId id="363" r:id="rId29"/>
    <p:sldId id="364" r:id="rId30"/>
    <p:sldId id="32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0788"/>
    <a:srgbClr val="FEF1E6"/>
    <a:srgbClr val="FEF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322" autoAdjust="0"/>
  </p:normalViewPr>
  <p:slideViewPr>
    <p:cSldViewPr>
      <p:cViewPr>
        <p:scale>
          <a:sx n="70" d="100"/>
          <a:sy n="70" d="100"/>
        </p:scale>
        <p:origin x="-130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75CD0-BF64-4EDA-A390-EA27F5FF7906}" type="datetimeFigureOut">
              <a:rPr lang="en-GB" smtClean="0"/>
              <a:pPr/>
              <a:t>18/08/2016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C7654-C7C7-4BC9-B3D0-68A06137D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830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F38015-AD98-4867-8B7A-4101F60AD33A}" type="datetimeFigureOut">
              <a:rPr lang="en-GB" smtClean="0"/>
              <a:pPr/>
              <a:t>18/08/2016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B5A4E-08A9-457D-89E6-C51BF6DBFCF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564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5BD45-B5A0-4654-B232-F8508C108E1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484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18/08/2016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18/08/2016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18/08/2016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18/08/2016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18/08/2016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18/08/2016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4B2AA-1B5A-4DC9-8C33-192C3B350BED}" type="datetimeFigureOut">
              <a:rPr lang="en-GB" smtClean="0"/>
              <a:pPr/>
              <a:t>18/08/2016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mtiaz.hussain@faculty.muet.edu.p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imtiazhussainkalwar.weebly.com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3573016"/>
            <a:ext cx="585631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Dr. Imtiaz Hussain</a:t>
            </a:r>
          </a:p>
          <a:p>
            <a:pPr algn="ctr"/>
            <a:r>
              <a:rPr lang="en-GB" sz="1600" dirty="0" smtClean="0"/>
              <a:t>Associate Professor</a:t>
            </a:r>
          </a:p>
          <a:p>
            <a:pPr algn="ctr"/>
            <a:r>
              <a:rPr lang="en-GB" sz="1600" dirty="0" smtClean="0"/>
              <a:t>Mehran University of Engineering &amp; Technology Jamshoro, Pakistan</a:t>
            </a:r>
          </a:p>
          <a:p>
            <a:pPr algn="ctr"/>
            <a:r>
              <a:rPr lang="en-GB" dirty="0" smtClean="0"/>
              <a:t>email: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imtiaz.hussain@faculty.muet.edu.pk</a:t>
            </a:r>
            <a:endParaRPr lang="en-GB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dirty="0" smtClean="0"/>
              <a:t>URL :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http://imtiazhussainkalwar.weebly.com/</a:t>
            </a:r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39552" y="2420888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Lecture-7</a:t>
            </a:r>
            <a:endParaRPr lang="en-GB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</a:endParaRPr>
          </a:p>
          <a:p>
            <a:pPr algn="ctr"/>
            <a:r>
              <a:rPr lang="en-GB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Routh-Herwitz Stability Criterion</a:t>
            </a:r>
            <a:endParaRPr lang="en-GB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6926"/>
            <a:ext cx="1193597" cy="120700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5688964"/>
            <a:ext cx="9144000" cy="1169036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Note: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do not claim any originality in these lectures. The contents of this presentation are mostly taken from the book of Ogatta, Norman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Nise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Bishop and B C.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Kuo</a:t>
            </a:r>
            <a:r>
              <a:rPr lang="en-US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various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internet sources. 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65240" y="16914"/>
            <a:ext cx="7959435" cy="1169036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34888" y="126876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Control Systems (CS)</a:t>
            </a:r>
            <a:endParaRPr lang="en-GB" sz="5400" dirty="0"/>
          </a:p>
        </p:txBody>
      </p:sp>
      <p:sp>
        <p:nvSpPr>
          <p:cNvPr id="9" name="TextBox 8"/>
          <p:cNvSpPr txBox="1"/>
          <p:nvPr/>
        </p:nvSpPr>
        <p:spPr>
          <a:xfrm>
            <a:off x="1691680" y="5157192"/>
            <a:ext cx="5856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6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Semester  14ES (SEC-I)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3711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609600"/>
            <a:ext cx="838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Example-4: </a:t>
            </a:r>
            <a:r>
              <a:rPr lang="en-GB" dirty="0" smtClean="0"/>
              <a:t>Find the stability of the system shown below using Routh criterion.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The close loop transfer function is shown in the figure</a:t>
            </a:r>
          </a:p>
          <a:p>
            <a:endParaRPr lang="en-GB" dirty="0"/>
          </a:p>
          <a:p>
            <a:r>
              <a:rPr lang="en-GB" dirty="0" smtClean="0"/>
              <a:t>The Routh table of the system is shown in the table 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/>
              <a:t>Because </a:t>
            </a:r>
            <a:r>
              <a:rPr lang="en-GB" dirty="0">
                <a:solidFill>
                  <a:srgbClr val="FF0000"/>
                </a:solidFill>
              </a:rPr>
              <a:t>TWO changes in sign </a:t>
            </a:r>
            <a:r>
              <a:rPr lang="en-GB" dirty="0"/>
              <a:t>appear in the first column, we find that two roots of the characteristic equation lie in the right hand side of the s-plane. </a:t>
            </a:r>
            <a:r>
              <a:rPr lang="en-GB" dirty="0">
                <a:solidFill>
                  <a:srgbClr val="FF0000"/>
                </a:solidFill>
              </a:rPr>
              <a:t>Hence the system is unstable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135711"/>
            <a:ext cx="5029200" cy="1150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362200"/>
            <a:ext cx="3200400" cy="716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490534"/>
            <a:ext cx="7315200" cy="2376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9490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05800" cy="438912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Example-5: </a:t>
            </a:r>
            <a:r>
              <a:rPr lang="en-GB" sz="2000" dirty="0">
                <a:latin typeface="+mn-lt"/>
              </a:rPr>
              <a:t>Find the stability of the system shown below using Routh criterion</a:t>
            </a:r>
            <a:r>
              <a:rPr lang="en-GB" sz="2000" dirty="0" smtClean="0">
                <a:latin typeface="+mn-lt"/>
              </a:rPr>
              <a:t>.</a:t>
            </a:r>
            <a:r>
              <a:rPr lang="en-US" sz="2000" dirty="0" smtClean="0">
                <a:latin typeface="+mn-lt"/>
              </a:rPr>
              <a:t> </a:t>
            </a:r>
            <a:endParaRPr lang="en-US" sz="2000" dirty="0">
              <a:latin typeface="+mn-l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271587"/>
            <a:ext cx="2862946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7895" y="2667000"/>
            <a:ext cx="4542505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304800" y="5997714"/>
            <a:ext cx="861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Times New Roman"/>
              </a:rPr>
              <a:t>System is unstable </a:t>
            </a:r>
            <a:r>
              <a:rPr lang="en-US" sz="2000" dirty="0" smtClean="0">
                <a:latin typeface="Times New Roman"/>
              </a:rPr>
              <a:t>because </a:t>
            </a:r>
            <a:r>
              <a:rPr lang="en-US" sz="2000" dirty="0">
                <a:latin typeface="Times New Roman"/>
              </a:rPr>
              <a:t>there are </a:t>
            </a:r>
            <a:r>
              <a:rPr lang="en-US" sz="2000" dirty="0">
                <a:solidFill>
                  <a:srgbClr val="FF0000"/>
                </a:solidFill>
                <a:latin typeface="Times New Roman"/>
              </a:rPr>
              <a:t>two sign changes </a:t>
            </a:r>
            <a:r>
              <a:rPr lang="en-US" sz="2000" dirty="0">
                <a:latin typeface="Times New Roman"/>
              </a:rPr>
              <a:t>in the first column of the </a:t>
            </a:r>
            <a:r>
              <a:rPr lang="en-US" sz="2000" dirty="0" err="1" smtClean="0">
                <a:latin typeface="Times New Roman"/>
              </a:rPr>
              <a:t>Routh’s</a:t>
            </a:r>
            <a:r>
              <a:rPr lang="en-US" sz="2000" dirty="0" smtClean="0">
                <a:latin typeface="Times New Roman"/>
              </a:rPr>
              <a:t> table</a:t>
            </a:r>
            <a:r>
              <a:rPr lang="en-US" sz="2000" dirty="0">
                <a:latin typeface="Times New Roman"/>
              </a:rPr>
              <a:t>.</a:t>
            </a:r>
            <a:r>
              <a:rPr lang="en-US" sz="2000" dirty="0" smtClean="0">
                <a:latin typeface="Times New Roman"/>
              </a:rPr>
              <a:t> Hence the </a:t>
            </a:r>
            <a:r>
              <a:rPr lang="en-US" sz="2000" dirty="0">
                <a:latin typeface="Times New Roman"/>
              </a:rPr>
              <a:t>equation has two roots o</a:t>
            </a:r>
            <a:r>
              <a:rPr lang="en-US" sz="2000" dirty="0" smtClean="0">
                <a:latin typeface="Times New Roman"/>
              </a:rPr>
              <a:t>n the </a:t>
            </a:r>
            <a:r>
              <a:rPr lang="en-US" sz="2000" dirty="0">
                <a:latin typeface="Times New Roman"/>
              </a:rPr>
              <a:t>right half of the s</a:t>
            </a:r>
            <a:r>
              <a:rPr lang="en-US" sz="2000" dirty="0" smtClean="0">
                <a:latin typeface="Times New Roman"/>
              </a:rPr>
              <a:t>-plane</a:t>
            </a:r>
            <a:r>
              <a:rPr lang="en-US" sz="2000" dirty="0">
                <a:latin typeface="Times New Roman"/>
              </a:rPr>
              <a:t>.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304800" y="1916668"/>
            <a:ext cx="36987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The Routh table of the system is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53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Case-II: </a:t>
            </a:r>
            <a:r>
              <a:rPr lang="en-GB" sz="4000" dirty="0"/>
              <a:t>A Zero Only in the First Column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533400" y="2133600"/>
            <a:ext cx="64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chemeClr val="accent2"/>
                </a:solidFill>
              </a:rPr>
              <a:t>There are TWO methods in case-II</a:t>
            </a:r>
            <a:r>
              <a:rPr lang="en-GB" sz="2400" dirty="0" smtClean="0">
                <a:solidFill>
                  <a:schemeClr val="accent2"/>
                </a:solidFill>
              </a:rPr>
              <a:t>.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2886670"/>
            <a:ext cx="687483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2400" dirty="0" smtClean="0"/>
              <a:t>Stability </a:t>
            </a:r>
            <a:r>
              <a:rPr lang="en-GB" sz="2400" dirty="0"/>
              <a:t>via Epsilon Method. </a:t>
            </a:r>
            <a:endParaRPr lang="en-GB" sz="2400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2400" dirty="0" smtClean="0"/>
              <a:t>Stability </a:t>
            </a:r>
            <a:r>
              <a:rPr lang="en-GB" sz="2400" dirty="0"/>
              <a:t>via Reverse Coefficients (Phillips, 1991).</a:t>
            </a:r>
            <a:endParaRPr lang="en-US" sz="2400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94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2120"/>
            <a:ext cx="8305800" cy="708688"/>
          </a:xfrm>
        </p:spPr>
        <p:txBody>
          <a:bodyPr>
            <a:no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</a:rPr>
              <a:t>Case-II: </a:t>
            </a:r>
            <a:r>
              <a:rPr lang="en-GB" sz="4000" dirty="0"/>
              <a:t>Stability via Epsilon Method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2136339"/>
            <a:ext cx="8686800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200" dirty="0"/>
              <a:t>If the first element of a row is zero, division by zero would be required to form </a:t>
            </a:r>
            <a:r>
              <a:rPr lang="en-GB" sz="2200" dirty="0" smtClean="0"/>
              <a:t>the next </a:t>
            </a:r>
            <a:r>
              <a:rPr lang="en-GB" sz="2200" dirty="0"/>
              <a:t>row. </a:t>
            </a:r>
            <a:endParaRPr lang="en-GB" sz="2200" dirty="0" smtClean="0"/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200" dirty="0" smtClean="0"/>
              <a:t>To </a:t>
            </a:r>
            <a:r>
              <a:rPr lang="en-GB" sz="2200" dirty="0"/>
              <a:t>avoid this phenomenon, an </a:t>
            </a:r>
            <a:r>
              <a:rPr lang="en-GB" sz="2200" b="1" i="1" dirty="0">
                <a:solidFill>
                  <a:srgbClr val="FF0000"/>
                </a:solidFill>
              </a:rPr>
              <a:t>epsilon, </a:t>
            </a:r>
            <a:r>
              <a:rPr lang="el-GR" sz="2200" b="1" i="1" dirty="0" smtClean="0">
                <a:solidFill>
                  <a:srgbClr val="FF0000"/>
                </a:solidFill>
              </a:rPr>
              <a:t>ε</a:t>
            </a:r>
            <a:r>
              <a:rPr lang="en-GB" sz="2200" b="1" dirty="0" smtClean="0">
                <a:solidFill>
                  <a:srgbClr val="FF0000"/>
                </a:solidFill>
              </a:rPr>
              <a:t>, </a:t>
            </a:r>
            <a:r>
              <a:rPr lang="en-GB" sz="2200" dirty="0" smtClean="0"/>
              <a:t>(a small positive number) is </a:t>
            </a:r>
            <a:r>
              <a:rPr lang="en-GB" sz="2200" dirty="0"/>
              <a:t>assigned to replace the zero </a:t>
            </a:r>
            <a:r>
              <a:rPr lang="en-GB" sz="2200" dirty="0" smtClean="0"/>
              <a:t>in the </a:t>
            </a:r>
            <a:r>
              <a:rPr lang="en-GB" sz="2200" dirty="0"/>
              <a:t>first column. </a:t>
            </a:r>
            <a:endParaRPr lang="en-GB" sz="2200" dirty="0" smtClean="0"/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200" dirty="0" smtClean="0"/>
              <a:t>The </a:t>
            </a:r>
            <a:r>
              <a:rPr lang="en-GB" sz="2200" dirty="0"/>
              <a:t>value </a:t>
            </a:r>
            <a:r>
              <a:rPr lang="el-GR" sz="2200" dirty="0" smtClean="0"/>
              <a:t>ε</a:t>
            </a:r>
            <a:r>
              <a:rPr lang="en-GB" sz="2200" dirty="0" smtClean="0"/>
              <a:t> </a:t>
            </a:r>
            <a:r>
              <a:rPr lang="en-GB" sz="2200" dirty="0"/>
              <a:t>is then allowed to approach zero from either </a:t>
            </a:r>
            <a:r>
              <a:rPr lang="en-GB" sz="2200" dirty="0" smtClean="0"/>
              <a:t>the positive </a:t>
            </a:r>
            <a:r>
              <a:rPr lang="en-GB" sz="2200" dirty="0"/>
              <a:t>or the negative side, after which the signs of the entries in the first </a:t>
            </a:r>
            <a:r>
              <a:rPr lang="en-GB" sz="2200" dirty="0" smtClean="0"/>
              <a:t>column can </a:t>
            </a:r>
            <a:r>
              <a:rPr lang="en-GB" sz="2200" dirty="0"/>
              <a:t>be determined.</a:t>
            </a:r>
          </a:p>
        </p:txBody>
      </p:sp>
    </p:spTree>
    <p:extLst>
      <p:ext uri="{BB962C8B-B14F-4D97-AF65-F5344CB8AC3E}">
        <p14:creationId xmlns:p14="http://schemas.microsoft.com/office/powerpoint/2010/main" val="319769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305800" cy="578328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 dirty="0">
                <a:solidFill>
                  <a:srgbClr val="FF0000"/>
                </a:solidFill>
              </a:rPr>
              <a:t>Case-II: </a:t>
            </a:r>
            <a:r>
              <a:rPr lang="en-GB" sz="4000" dirty="0" smtClean="0"/>
              <a:t>Stability </a:t>
            </a:r>
            <a:r>
              <a:rPr lang="en-GB" sz="4000" dirty="0"/>
              <a:t>via Epsilon </a:t>
            </a:r>
            <a:r>
              <a:rPr lang="en-GB" sz="4000" dirty="0" smtClean="0"/>
              <a:t>Method</a:t>
            </a:r>
            <a:endParaRPr lang="en-GB" sz="4000" dirty="0"/>
          </a:p>
        </p:txBody>
      </p:sp>
      <p:sp>
        <p:nvSpPr>
          <p:cNvPr id="3" name="Rectangle 2"/>
          <p:cNvSpPr/>
          <p:nvPr/>
        </p:nvSpPr>
        <p:spPr>
          <a:xfrm>
            <a:off x="304800" y="1556792"/>
            <a:ext cx="8708346" cy="5016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Example-6: </a:t>
            </a:r>
            <a:r>
              <a:rPr lang="en-GB" dirty="0" smtClean="0"/>
              <a:t> </a:t>
            </a:r>
            <a:r>
              <a:rPr lang="en-GB" sz="1600" dirty="0" smtClean="0"/>
              <a:t>Determine </a:t>
            </a:r>
            <a:r>
              <a:rPr lang="en-GB" sz="1600" dirty="0"/>
              <a:t>the stability of </a:t>
            </a:r>
            <a:r>
              <a:rPr lang="en-GB" sz="1600" dirty="0" smtClean="0"/>
              <a:t>the system having a characteristic equation given below;</a:t>
            </a:r>
          </a:p>
          <a:p>
            <a:endParaRPr lang="en-GB" sz="1600" dirty="0"/>
          </a:p>
          <a:p>
            <a:endParaRPr lang="en-GB" sz="1600" dirty="0" smtClean="0"/>
          </a:p>
          <a:p>
            <a:endParaRPr lang="en-GB" sz="1600" dirty="0" smtClean="0"/>
          </a:p>
          <a:p>
            <a:r>
              <a:rPr lang="en-GB" sz="1600" dirty="0" smtClean="0"/>
              <a:t>The Routh array is shown in the table;</a:t>
            </a:r>
          </a:p>
          <a:p>
            <a:endParaRPr lang="en-GB" sz="1600" dirty="0"/>
          </a:p>
          <a:p>
            <a:endParaRPr lang="en-GB" sz="1600" dirty="0" smtClean="0"/>
          </a:p>
          <a:p>
            <a:endParaRPr lang="en-GB" sz="1600" dirty="0"/>
          </a:p>
          <a:p>
            <a:endParaRPr lang="en-GB" sz="1600" dirty="0" smtClean="0"/>
          </a:p>
          <a:p>
            <a:endParaRPr lang="en-GB" sz="1600" dirty="0"/>
          </a:p>
          <a:p>
            <a:endParaRPr lang="en-GB" sz="1600" dirty="0" smtClean="0"/>
          </a:p>
          <a:p>
            <a:endParaRPr lang="en-GB" sz="1600" dirty="0"/>
          </a:p>
          <a:p>
            <a:endParaRPr lang="en-GB" sz="1600" dirty="0" smtClean="0"/>
          </a:p>
          <a:p>
            <a:r>
              <a:rPr lang="en-GB" sz="1600" dirty="0" smtClean="0"/>
              <a:t>Where</a:t>
            </a:r>
          </a:p>
          <a:p>
            <a:endParaRPr lang="en-GB" sz="1600" dirty="0"/>
          </a:p>
          <a:p>
            <a:endParaRPr lang="en-GB" sz="1600" dirty="0" smtClean="0"/>
          </a:p>
          <a:p>
            <a:endParaRPr lang="en-GB" sz="1600" dirty="0"/>
          </a:p>
          <a:p>
            <a:endParaRPr lang="en-GB" sz="1600" dirty="0" smtClean="0"/>
          </a:p>
          <a:p>
            <a:r>
              <a:rPr lang="en-GB" sz="1600" dirty="0" smtClean="0"/>
              <a:t>There are </a:t>
            </a:r>
            <a:r>
              <a:rPr lang="en-GB" sz="1600" dirty="0" smtClean="0">
                <a:solidFill>
                  <a:srgbClr val="FF0000"/>
                </a:solidFill>
              </a:rPr>
              <a:t>TWO sign changes </a:t>
            </a:r>
            <a:r>
              <a:rPr lang="en-GB" sz="1600" dirty="0" smtClean="0"/>
              <a:t>due to the large negative number in the first column, </a:t>
            </a:r>
          </a:p>
          <a:p>
            <a:r>
              <a:rPr lang="en-GB" sz="1600" dirty="0" smtClean="0"/>
              <a:t>Therefore the </a:t>
            </a:r>
            <a:r>
              <a:rPr lang="en-GB" sz="1600" dirty="0" smtClean="0">
                <a:solidFill>
                  <a:srgbClr val="FF0000"/>
                </a:solidFill>
              </a:rPr>
              <a:t>system is unstable</a:t>
            </a:r>
            <a:r>
              <a:rPr lang="en-GB" sz="1600" dirty="0" smtClean="0"/>
              <a:t>, and two roots of the equation lie in the right half of the s-plane.</a:t>
            </a:r>
            <a:endParaRPr lang="en-GB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5" y="1988840"/>
            <a:ext cx="4114800" cy="314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816826"/>
            <a:ext cx="2468880" cy="2288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335043"/>
            <a:ext cx="5029200" cy="608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996400"/>
            <a:ext cx="126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293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602704"/>
          </a:xfrm>
        </p:spPr>
        <p:txBody>
          <a:bodyPr>
            <a:normAutofit/>
          </a:bodyPr>
          <a:lstStyle/>
          <a:p>
            <a:pPr algn="ctr"/>
            <a:r>
              <a:rPr lang="en-GB" sz="1800" b="1" dirty="0" smtClean="0">
                <a:solidFill>
                  <a:srgbClr val="FF0000"/>
                </a:solidFill>
                <a:latin typeface="+mn-lt"/>
              </a:rPr>
              <a:t>Example-7: </a:t>
            </a:r>
            <a:r>
              <a:rPr lang="en-GB" sz="1800" dirty="0" smtClean="0">
                <a:latin typeface="+mn-lt"/>
              </a:rPr>
              <a:t>Determine the range of parameter </a:t>
            </a:r>
            <a:r>
              <a:rPr lang="en-GB" sz="1800" i="1" dirty="0" smtClean="0">
                <a:latin typeface="+mn-lt"/>
              </a:rPr>
              <a:t>K</a:t>
            </a:r>
            <a:r>
              <a:rPr lang="en-GB" sz="1800" dirty="0" smtClean="0">
                <a:latin typeface="+mn-lt"/>
              </a:rPr>
              <a:t> for which the system is unstable.</a:t>
            </a:r>
            <a:endParaRPr lang="en-GB" sz="1800" dirty="0">
              <a:latin typeface="+mn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447800"/>
            <a:ext cx="3383280" cy="359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9552" y="2057400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Routh array of the above characteristic equation is shown below;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Where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Therefore, for any value of </a:t>
            </a:r>
            <a:r>
              <a:rPr lang="en-GB" i="1" dirty="0" smtClean="0"/>
              <a:t>K </a:t>
            </a:r>
            <a:r>
              <a:rPr lang="en-GB" dirty="0" smtClean="0"/>
              <a:t>greater than zero, the system is unstable.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Also, because the last term in the first column is equal to K, a negative value of K will result in an unstable system.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Consequently, </a:t>
            </a:r>
            <a:r>
              <a:rPr lang="en-GB" dirty="0" smtClean="0">
                <a:solidFill>
                  <a:srgbClr val="FF0000"/>
                </a:solidFill>
              </a:rPr>
              <a:t>the system is unstable for all values of gain K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1" y="2514600"/>
            <a:ext cx="2377440" cy="1946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724400"/>
            <a:ext cx="2286000" cy="649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726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032263"/>
            <a:ext cx="3931920" cy="64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8305800" cy="432048"/>
          </a:xfrm>
        </p:spPr>
        <p:txBody>
          <a:bodyPr>
            <a:normAutofit/>
          </a:bodyPr>
          <a:lstStyle/>
          <a:p>
            <a:r>
              <a:rPr lang="en-GB" sz="1800" b="1" dirty="0" smtClean="0">
                <a:solidFill>
                  <a:srgbClr val="FF0000"/>
                </a:solidFill>
                <a:latin typeface="+mn-lt"/>
              </a:rPr>
              <a:t>Example-8: </a:t>
            </a:r>
            <a:r>
              <a:rPr lang="en-GB" sz="1800" dirty="0">
                <a:latin typeface="+mn-lt"/>
              </a:rPr>
              <a:t>Determine the stability of the </a:t>
            </a:r>
            <a:r>
              <a:rPr lang="en-GB" sz="1800" dirty="0" smtClean="0">
                <a:latin typeface="+mn-lt"/>
              </a:rPr>
              <a:t>of the closed-loop transfer function</a:t>
            </a:r>
            <a:r>
              <a:rPr lang="en-GB" sz="1800" dirty="0" smtClean="0"/>
              <a:t>;</a:t>
            </a:r>
            <a:endParaRPr lang="en-GB" sz="18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712720"/>
            <a:ext cx="3474720" cy="2274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1800" y="2349158"/>
            <a:ext cx="5376671" cy="2637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07504" y="1752600"/>
            <a:ext cx="34563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 smtClean="0">
                <a:solidFill>
                  <a:srgbClr val="FF0000"/>
                </a:solidFill>
              </a:rPr>
              <a:t>Table-</a:t>
            </a:r>
            <a:r>
              <a:rPr lang="en-GB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GB" sz="1600" b="1" dirty="0" smtClean="0">
                <a:solidFill>
                  <a:srgbClr val="FF0000"/>
                </a:solidFill>
              </a:rPr>
              <a:t>: </a:t>
            </a:r>
            <a:r>
              <a:rPr lang="en-GB" sz="1600" dirty="0" smtClean="0"/>
              <a:t>The complete Routh </a:t>
            </a:r>
            <a:r>
              <a:rPr lang="en-GB" sz="1600" dirty="0"/>
              <a:t>table </a:t>
            </a:r>
            <a:r>
              <a:rPr lang="en-GB" sz="1600" dirty="0" smtClean="0"/>
              <a:t>is formed by using the </a:t>
            </a:r>
            <a:r>
              <a:rPr lang="en-GB" sz="1600" dirty="0"/>
              <a:t>denominator </a:t>
            </a:r>
            <a:r>
              <a:rPr lang="en-GB" sz="1600" dirty="0" smtClean="0"/>
              <a:t>of the characteristic equation T(s).</a:t>
            </a:r>
            <a:endParaRPr lang="en-GB" sz="1600" dirty="0"/>
          </a:p>
        </p:txBody>
      </p:sp>
      <p:sp>
        <p:nvSpPr>
          <p:cNvPr id="4" name="Rectangle 3"/>
          <p:cNvSpPr/>
          <p:nvPr/>
        </p:nvSpPr>
        <p:spPr>
          <a:xfrm>
            <a:off x="179512" y="4987042"/>
            <a:ext cx="84662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A </a:t>
            </a:r>
            <a:r>
              <a:rPr lang="en-GB" dirty="0"/>
              <a:t>zero appears only in the first column (the s3 row). </a:t>
            </a: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Next </a:t>
            </a:r>
            <a:r>
              <a:rPr lang="en-GB" dirty="0"/>
              <a:t>replace the zero </a:t>
            </a:r>
            <a:r>
              <a:rPr lang="en-GB" dirty="0" smtClean="0"/>
              <a:t>by a </a:t>
            </a:r>
            <a:r>
              <a:rPr lang="en-GB" dirty="0"/>
              <a:t>small number, </a:t>
            </a:r>
            <a:r>
              <a:rPr lang="el-GR" dirty="0" smtClean="0"/>
              <a:t>ε</a:t>
            </a:r>
            <a:r>
              <a:rPr lang="en-GB" dirty="0" smtClean="0"/>
              <a:t>, </a:t>
            </a:r>
            <a:r>
              <a:rPr lang="en-GB" dirty="0"/>
              <a:t>and complete the table. </a:t>
            </a: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Assume </a:t>
            </a:r>
            <a:r>
              <a:rPr lang="en-GB" dirty="0"/>
              <a:t>a sign, positive or negative, for the quantity </a:t>
            </a:r>
            <a:r>
              <a:rPr lang="el-GR" dirty="0" smtClean="0"/>
              <a:t>ε</a:t>
            </a:r>
            <a:r>
              <a:rPr lang="en-GB" dirty="0" smtClean="0"/>
              <a:t>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When quantity </a:t>
            </a:r>
            <a:r>
              <a:rPr lang="el-GR" dirty="0" smtClean="0"/>
              <a:t>ε</a:t>
            </a:r>
            <a:r>
              <a:rPr lang="en-GB" dirty="0" smtClean="0"/>
              <a:t> is either positive or negative, in both cases the sign in the first column of Routh table is changes twice.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Hence, </a:t>
            </a:r>
            <a:r>
              <a:rPr lang="en-GB" b="1" dirty="0" smtClean="0">
                <a:solidFill>
                  <a:srgbClr val="FF0000"/>
                </a:solidFill>
              </a:rPr>
              <a:t>the </a:t>
            </a:r>
            <a:r>
              <a:rPr lang="en-GB" b="1" dirty="0">
                <a:solidFill>
                  <a:srgbClr val="FF0000"/>
                </a:solidFill>
              </a:rPr>
              <a:t>system is unstable and has two poles in the right half-plane</a:t>
            </a:r>
            <a:r>
              <a:rPr lang="en-GB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3654152" y="1764105"/>
            <a:ext cx="52796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 smtClean="0">
                <a:solidFill>
                  <a:srgbClr val="FF0000"/>
                </a:solidFill>
              </a:rPr>
              <a:t>Table-</a:t>
            </a:r>
            <a:r>
              <a:rPr lang="en-GB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GB" sz="1600" b="1" dirty="0" smtClean="0"/>
              <a:t>:  </a:t>
            </a:r>
            <a:r>
              <a:rPr lang="en-GB" sz="1600" dirty="0"/>
              <a:t>shows the </a:t>
            </a:r>
            <a:r>
              <a:rPr lang="en-GB" sz="1600" dirty="0" smtClean="0"/>
              <a:t>first column </a:t>
            </a:r>
            <a:r>
              <a:rPr lang="en-GB" sz="1600" dirty="0"/>
              <a:t>of </a:t>
            </a:r>
            <a:r>
              <a:rPr lang="en-GB" sz="1600" dirty="0" smtClean="0"/>
              <a:t>Table-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GB" sz="1600" dirty="0"/>
              <a:t>along with the resulting signs for choices of </a:t>
            </a:r>
            <a:r>
              <a:rPr lang="el-GR" sz="1600" dirty="0" smtClean="0"/>
              <a:t>ε</a:t>
            </a:r>
            <a:r>
              <a:rPr lang="en-GB" sz="1600" dirty="0" smtClean="0"/>
              <a:t> </a:t>
            </a:r>
            <a:r>
              <a:rPr lang="en-GB" sz="1600" dirty="0"/>
              <a:t>positive </a:t>
            </a:r>
            <a:r>
              <a:rPr lang="en-GB" sz="1600" dirty="0" smtClean="0"/>
              <a:t>and </a:t>
            </a:r>
            <a:r>
              <a:rPr lang="el-GR" sz="1600" dirty="0" smtClean="0"/>
              <a:t>ε</a:t>
            </a:r>
            <a:r>
              <a:rPr lang="en-GB" sz="1600" dirty="0" smtClean="0"/>
              <a:t> </a:t>
            </a:r>
            <a:r>
              <a:rPr lang="en-GB" sz="1600" dirty="0"/>
              <a:t>negative.</a:t>
            </a:r>
          </a:p>
        </p:txBody>
      </p:sp>
    </p:spTree>
    <p:extLst>
      <p:ext uri="{BB962C8B-B14F-4D97-AF65-F5344CB8AC3E}">
        <p14:creationId xmlns:p14="http://schemas.microsoft.com/office/powerpoint/2010/main" val="269798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305800" cy="578328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</a:rPr>
              <a:t>Case-II: </a:t>
            </a:r>
            <a:r>
              <a:rPr lang="en-GB" sz="2800" dirty="0"/>
              <a:t>Stability via Reverse </a:t>
            </a:r>
            <a:r>
              <a:rPr lang="en-GB" sz="2800" dirty="0" smtClean="0"/>
              <a:t>Coefficients </a:t>
            </a:r>
            <a:r>
              <a:rPr lang="en-GB" sz="2800" dirty="0"/>
              <a:t>(Phillips, 1991).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12" y="1484784"/>
            <a:ext cx="85689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GB" dirty="0" smtClean="0"/>
              <a:t>A </a:t>
            </a:r>
            <a:r>
              <a:rPr lang="en-GB" dirty="0"/>
              <a:t>polynomial that has the reciprocal roots of </a:t>
            </a:r>
            <a:r>
              <a:rPr lang="en-GB" dirty="0" smtClean="0"/>
              <a:t>the original </a:t>
            </a:r>
            <a:r>
              <a:rPr lang="en-GB" dirty="0"/>
              <a:t>polynomial has its roots distributed the same—right half-plane, left </a:t>
            </a:r>
            <a:r>
              <a:rPr lang="en-GB" dirty="0" smtClean="0"/>
              <a:t>half plane, or </a:t>
            </a:r>
            <a:r>
              <a:rPr lang="en-GB" dirty="0"/>
              <a:t>imaginary axis—because taking the reciprocal of the root value does </a:t>
            </a:r>
            <a:r>
              <a:rPr lang="en-GB" dirty="0" smtClean="0"/>
              <a:t>not move </a:t>
            </a:r>
            <a:r>
              <a:rPr lang="en-GB" dirty="0"/>
              <a:t>it to another region.</a:t>
            </a:r>
            <a:endParaRPr lang="en-GB" dirty="0" smtClean="0"/>
          </a:p>
          <a:p>
            <a:pPr marL="285750" indent="-28575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GB" dirty="0" smtClean="0"/>
              <a:t>If </a:t>
            </a:r>
            <a:r>
              <a:rPr lang="en-GB" dirty="0"/>
              <a:t>we can find the polynomial that has the </a:t>
            </a:r>
            <a:r>
              <a:rPr lang="en-GB" dirty="0" smtClean="0"/>
              <a:t>reciprocal roots </a:t>
            </a:r>
            <a:r>
              <a:rPr lang="en-GB" dirty="0"/>
              <a:t>of the original, it is possible that the Routh table for the new polynomial </a:t>
            </a:r>
            <a:r>
              <a:rPr lang="en-GB" dirty="0" smtClean="0"/>
              <a:t>will not </a:t>
            </a:r>
            <a:r>
              <a:rPr lang="en-GB" dirty="0"/>
              <a:t>have a zero in the first column. </a:t>
            </a:r>
            <a:endParaRPr lang="en-GB" dirty="0" smtClean="0"/>
          </a:p>
          <a:p>
            <a:pPr marL="285750" indent="-28575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GB" dirty="0" smtClean="0"/>
              <a:t>The </a:t>
            </a:r>
            <a:r>
              <a:rPr lang="en-GB" dirty="0"/>
              <a:t>polynomial with reciprocal roots is a polynomial with the </a:t>
            </a:r>
            <a:r>
              <a:rPr lang="en-GB" dirty="0" smtClean="0"/>
              <a:t>coefficients written </a:t>
            </a:r>
            <a:r>
              <a:rPr lang="en-GB" dirty="0"/>
              <a:t>in reverse order.</a:t>
            </a:r>
            <a:endParaRPr lang="en-GB" dirty="0" smtClean="0"/>
          </a:p>
          <a:p>
            <a:pPr marL="285750" indent="-28575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GB" dirty="0" smtClean="0"/>
              <a:t>This </a:t>
            </a:r>
            <a:r>
              <a:rPr lang="en-GB" dirty="0"/>
              <a:t>method is usually computationally </a:t>
            </a:r>
            <a:r>
              <a:rPr lang="en-GB" dirty="0" smtClean="0"/>
              <a:t>easier than </a:t>
            </a:r>
            <a:r>
              <a:rPr lang="en-GB" dirty="0"/>
              <a:t>the epsilon </a:t>
            </a:r>
            <a:r>
              <a:rPr lang="en-GB" dirty="0" smtClean="0"/>
              <a:t>method.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030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445400"/>
            <a:ext cx="3488400" cy="6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680" y="509432"/>
            <a:ext cx="8305800" cy="938368"/>
          </a:xfrm>
        </p:spPr>
        <p:txBody>
          <a:bodyPr>
            <a:normAutofit fontScale="90000"/>
          </a:bodyPr>
          <a:lstStyle/>
          <a:p>
            <a:pPr algn="just"/>
            <a:r>
              <a:rPr lang="en-GB" sz="2800" b="1" dirty="0" smtClean="0">
                <a:solidFill>
                  <a:srgbClr val="FF0000"/>
                </a:solidFill>
              </a:rPr>
              <a:t>Example-9: </a:t>
            </a:r>
            <a:r>
              <a:rPr lang="en-GB" sz="2800" dirty="0" smtClean="0"/>
              <a:t>Repeated example-8: </a:t>
            </a:r>
            <a:r>
              <a:rPr lang="en-GB" sz="2800" dirty="0"/>
              <a:t>Determine the stability of the </a:t>
            </a:r>
            <a:r>
              <a:rPr lang="en-GB" sz="2800" dirty="0" smtClean="0"/>
              <a:t>closed-loop </a:t>
            </a:r>
            <a:r>
              <a:rPr lang="en-GB" sz="2800" dirty="0"/>
              <a:t>transfer function;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667000"/>
            <a:ext cx="3792858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467544" y="2048470"/>
            <a:ext cx="8456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First write a polynomial that has the reciprocal roots of the </a:t>
            </a:r>
            <a:r>
              <a:rPr lang="en-GB" dirty="0" smtClean="0"/>
              <a:t>denominator of </a:t>
            </a:r>
            <a:r>
              <a:rPr lang="en-GB" i="1" dirty="0" smtClean="0"/>
              <a:t>T(s). </a:t>
            </a: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This </a:t>
            </a:r>
            <a:r>
              <a:rPr lang="en-GB" dirty="0"/>
              <a:t>polynomial is formed by writing </a:t>
            </a:r>
            <a:r>
              <a:rPr lang="en-GB" dirty="0" smtClean="0"/>
              <a:t>the denominator </a:t>
            </a:r>
            <a:r>
              <a:rPr lang="en-GB" dirty="0"/>
              <a:t>of </a:t>
            </a:r>
            <a:r>
              <a:rPr lang="en-GB" i="1" dirty="0" smtClean="0"/>
              <a:t>T(s) </a:t>
            </a:r>
            <a:r>
              <a:rPr lang="en-GB" dirty="0"/>
              <a:t>in reverse order. Hence,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67544" y="3242007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Routh table </a:t>
            </a:r>
            <a:r>
              <a:rPr lang="en-GB" dirty="0" smtClean="0"/>
              <a:t>is 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r>
              <a:rPr lang="en-GB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GB" b="1" dirty="0" smtClean="0"/>
              <a:t>Since </a:t>
            </a:r>
            <a:r>
              <a:rPr lang="en-GB" b="1" dirty="0"/>
              <a:t>there are </a:t>
            </a:r>
            <a:r>
              <a:rPr lang="en-GB" b="1" dirty="0" smtClean="0">
                <a:solidFill>
                  <a:srgbClr val="FF0000"/>
                </a:solidFill>
              </a:rPr>
              <a:t>TWO</a:t>
            </a:r>
            <a:r>
              <a:rPr lang="en-GB" b="1" dirty="0" smtClean="0"/>
              <a:t> </a:t>
            </a:r>
            <a:r>
              <a:rPr lang="en-GB" b="1" dirty="0" smtClean="0">
                <a:solidFill>
                  <a:srgbClr val="FF0000"/>
                </a:solidFill>
              </a:rPr>
              <a:t>sign </a:t>
            </a:r>
            <a:r>
              <a:rPr lang="en-GB" b="1" dirty="0">
                <a:solidFill>
                  <a:srgbClr val="FF0000"/>
                </a:solidFill>
              </a:rPr>
              <a:t>changes</a:t>
            </a:r>
            <a:r>
              <a:rPr lang="en-GB" b="1" dirty="0"/>
              <a:t>, the </a:t>
            </a:r>
            <a:r>
              <a:rPr lang="en-GB" b="1" dirty="0">
                <a:solidFill>
                  <a:srgbClr val="FF0000"/>
                </a:solidFill>
              </a:rPr>
              <a:t>system is unstable</a:t>
            </a:r>
            <a:r>
              <a:rPr lang="en-GB" b="1" dirty="0"/>
              <a:t> and has </a:t>
            </a:r>
            <a:r>
              <a:rPr lang="en-GB" b="1" dirty="0" smtClean="0">
                <a:solidFill>
                  <a:srgbClr val="FF0000"/>
                </a:solidFill>
              </a:rPr>
              <a:t>TWO </a:t>
            </a:r>
            <a:r>
              <a:rPr lang="en-GB" b="1" dirty="0">
                <a:solidFill>
                  <a:srgbClr val="FF0000"/>
                </a:solidFill>
              </a:rPr>
              <a:t>right-half-plane poles</a:t>
            </a:r>
            <a:r>
              <a:rPr lang="en-GB" dirty="0"/>
              <a:t>. </a:t>
            </a: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This </a:t>
            </a:r>
            <a:r>
              <a:rPr lang="en-GB" dirty="0"/>
              <a:t>is </a:t>
            </a:r>
            <a:r>
              <a:rPr lang="en-GB" dirty="0" smtClean="0"/>
              <a:t>the same </a:t>
            </a:r>
            <a:r>
              <a:rPr lang="en-GB" dirty="0"/>
              <a:t>as the result obtained in </a:t>
            </a:r>
            <a:r>
              <a:rPr lang="en-GB" dirty="0" smtClean="0"/>
              <a:t>the previous Example.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Notice </a:t>
            </a:r>
            <a:r>
              <a:rPr lang="en-GB" dirty="0"/>
              <a:t>that </a:t>
            </a:r>
            <a:r>
              <a:rPr lang="en-GB" dirty="0" smtClean="0"/>
              <a:t>Table </a:t>
            </a:r>
            <a:r>
              <a:rPr lang="en-GB" dirty="0"/>
              <a:t>does not have </a:t>
            </a:r>
            <a:r>
              <a:rPr lang="en-GB" dirty="0" smtClean="0"/>
              <a:t>a zero </a:t>
            </a:r>
            <a:r>
              <a:rPr lang="en-GB" dirty="0"/>
              <a:t>in the first column.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98" y="3124200"/>
            <a:ext cx="4274215" cy="23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640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305800" cy="938368"/>
          </a:xfrm>
        </p:spPr>
        <p:txBody>
          <a:bodyPr>
            <a:normAutofit/>
          </a:bodyPr>
          <a:lstStyle/>
          <a:p>
            <a:pPr algn="ctr"/>
            <a:r>
              <a:rPr lang="en-GB" sz="4800" b="1" dirty="0" smtClean="0">
                <a:solidFill>
                  <a:srgbClr val="FF0000"/>
                </a:solidFill>
              </a:rPr>
              <a:t>Case-III: </a:t>
            </a:r>
            <a:r>
              <a:rPr lang="en-GB" sz="4800" dirty="0"/>
              <a:t>Entire Row is </a:t>
            </a:r>
            <a:r>
              <a:rPr lang="en-GB" sz="4800" dirty="0" smtClean="0"/>
              <a:t>Zero.</a:t>
            </a:r>
            <a:endParaRPr lang="en-GB" sz="4800" dirty="0"/>
          </a:p>
        </p:txBody>
      </p:sp>
      <p:sp>
        <p:nvSpPr>
          <p:cNvPr id="3" name="Rectangle 2"/>
          <p:cNvSpPr/>
          <p:nvPr/>
        </p:nvSpPr>
        <p:spPr>
          <a:xfrm>
            <a:off x="152400" y="1828800"/>
            <a:ext cx="8839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GB" sz="2000" dirty="0"/>
              <a:t>Sometimes while making a Routh table, </a:t>
            </a:r>
            <a:r>
              <a:rPr lang="en-GB" sz="2000" dirty="0" smtClean="0"/>
              <a:t>we find </a:t>
            </a:r>
            <a:r>
              <a:rPr lang="en-GB" sz="2000" dirty="0"/>
              <a:t>that </a:t>
            </a:r>
            <a:r>
              <a:rPr lang="en-GB" sz="2000" dirty="0">
                <a:solidFill>
                  <a:srgbClr val="FF0000"/>
                </a:solidFill>
              </a:rPr>
              <a:t>an entire row consists of </a:t>
            </a:r>
            <a:r>
              <a:rPr lang="en-GB" sz="2000" dirty="0" smtClean="0">
                <a:solidFill>
                  <a:srgbClr val="FF0000"/>
                </a:solidFill>
              </a:rPr>
              <a:t>zeros</a:t>
            </a:r>
            <a:r>
              <a:rPr lang="en-GB" sz="2000" dirty="0" smtClean="0"/>
              <a:t>.</a:t>
            </a:r>
          </a:p>
          <a:p>
            <a:pPr marL="285750" indent="-28575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GB" sz="2000" dirty="0" smtClean="0"/>
              <a:t>This happen because </a:t>
            </a:r>
            <a:r>
              <a:rPr lang="en-GB" sz="2000" dirty="0"/>
              <a:t>there is an even polynomial that is </a:t>
            </a:r>
            <a:r>
              <a:rPr lang="en-GB" sz="2000" dirty="0" smtClean="0"/>
              <a:t>a factor </a:t>
            </a:r>
            <a:r>
              <a:rPr lang="en-GB" sz="2000" dirty="0"/>
              <a:t>of the original polynomial. </a:t>
            </a:r>
            <a:endParaRPr lang="en-GB" sz="2000" dirty="0" smtClean="0"/>
          </a:p>
          <a:p>
            <a:pPr marL="285750" indent="-28575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GB" sz="2000" dirty="0" smtClean="0"/>
              <a:t>This </a:t>
            </a:r>
            <a:r>
              <a:rPr lang="en-GB" sz="2000" dirty="0"/>
              <a:t>case must be handled differently from the </a:t>
            </a:r>
            <a:r>
              <a:rPr lang="en-GB" sz="2000" dirty="0" smtClean="0"/>
              <a:t>case of </a:t>
            </a:r>
            <a:r>
              <a:rPr lang="en-GB" sz="2000" dirty="0"/>
              <a:t>a zero in only the first column of a row.</a:t>
            </a:r>
          </a:p>
        </p:txBody>
      </p:sp>
    </p:spTree>
    <p:extLst>
      <p:ext uri="{BB962C8B-B14F-4D97-AF65-F5344CB8AC3E}">
        <p14:creationId xmlns:p14="http://schemas.microsoft.com/office/powerpoint/2010/main" val="84902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/>
              <a:t>Routh-Hurwitz Stability Criterion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95536" y="1844824"/>
            <a:ext cx="80010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GB" sz="2600" dirty="0">
                <a:latin typeface="Times New Roman"/>
              </a:rPr>
              <a:t>It is a method for determining continuous system </a:t>
            </a:r>
            <a:r>
              <a:rPr lang="en-GB" sz="2600" dirty="0" smtClean="0">
                <a:latin typeface="Times New Roman"/>
              </a:rPr>
              <a:t>stability.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sz="2600" dirty="0" smtClean="0">
              <a:latin typeface="Times New Roman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600" dirty="0" smtClean="0">
                <a:latin typeface="Times New Roman"/>
              </a:rPr>
              <a:t>The </a:t>
            </a:r>
            <a:r>
              <a:rPr lang="en-US" sz="2600" dirty="0" err="1">
                <a:latin typeface="Times New Roman"/>
              </a:rPr>
              <a:t>Routh</a:t>
            </a:r>
            <a:r>
              <a:rPr lang="en-US" sz="2600" dirty="0">
                <a:latin typeface="Times New Roman"/>
              </a:rPr>
              <a:t>-Hurwitz criterion states that </a:t>
            </a:r>
            <a:r>
              <a:rPr lang="en-US" sz="2600" dirty="0" smtClean="0">
                <a:latin typeface="Times New Roman"/>
              </a:rPr>
              <a:t>“the </a:t>
            </a:r>
            <a:r>
              <a:rPr lang="en-US" sz="2600" dirty="0">
                <a:latin typeface="Times New Roman"/>
              </a:rPr>
              <a:t>number of roots of the characteristic equation with positive real parts is equal to the number of changes in sign of the first column of the </a:t>
            </a:r>
            <a:r>
              <a:rPr lang="en-US" sz="2600" dirty="0" err="1">
                <a:latin typeface="Times New Roman"/>
              </a:rPr>
              <a:t>Routh</a:t>
            </a:r>
            <a:r>
              <a:rPr lang="en-US" sz="2600" dirty="0">
                <a:latin typeface="Times New Roman"/>
              </a:rPr>
              <a:t> </a:t>
            </a:r>
            <a:r>
              <a:rPr lang="en-US" sz="2600" dirty="0" smtClean="0">
                <a:latin typeface="Times New Roman"/>
              </a:rPr>
              <a:t>array”.</a:t>
            </a:r>
            <a:endParaRPr lang="en-US" sz="2600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7497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Example-10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6816" y="692696"/>
            <a:ext cx="8877672" cy="604867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400" dirty="0"/>
              <a:t>Determine the number of right-half-plane poles in the </a:t>
            </a:r>
            <a:r>
              <a:rPr lang="en-US" sz="2400" dirty="0" smtClean="0"/>
              <a:t>closed-loop transfer function.</a:t>
            </a:r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r>
              <a:rPr lang="en-US" sz="2400" dirty="0" smtClean="0"/>
              <a:t>First </a:t>
            </a:r>
            <a:r>
              <a:rPr lang="en-US" sz="2400" dirty="0"/>
              <a:t>we return to the row immediately above the row of zeros </a:t>
            </a:r>
            <a:r>
              <a:rPr lang="en-US" sz="2400" dirty="0" smtClean="0"/>
              <a:t>and form </a:t>
            </a:r>
            <a:r>
              <a:rPr lang="en-US" sz="2400" dirty="0"/>
              <a:t>an auxiliary polynomial, using the entries in that row as </a:t>
            </a:r>
            <a:r>
              <a:rPr lang="en-US" sz="2400" dirty="0" smtClean="0"/>
              <a:t>coefficients.</a:t>
            </a:r>
          </a:p>
          <a:p>
            <a:pPr algn="just"/>
            <a:endParaRPr lang="en-US" sz="1300" dirty="0" smtClean="0"/>
          </a:p>
          <a:p>
            <a:pPr algn="just"/>
            <a:endParaRPr lang="en-US" sz="1700" dirty="0"/>
          </a:p>
          <a:p>
            <a:pPr algn="just"/>
            <a:r>
              <a:rPr lang="en-US" sz="2400" dirty="0"/>
              <a:t>Next we differentiate the polynomial with respect to s and </a:t>
            </a:r>
            <a:r>
              <a:rPr lang="en-US" sz="2400" dirty="0" smtClean="0"/>
              <a:t>obtain</a:t>
            </a:r>
          </a:p>
          <a:p>
            <a:pPr algn="just"/>
            <a:endParaRPr lang="en-US" sz="2400" dirty="0" smtClean="0"/>
          </a:p>
          <a:p>
            <a:pPr algn="just"/>
            <a:endParaRPr lang="en-US" sz="3900" dirty="0" smtClean="0"/>
          </a:p>
          <a:p>
            <a:pPr algn="just"/>
            <a:r>
              <a:rPr lang="en-US" sz="2400" dirty="0" smtClean="0"/>
              <a:t>Finally</a:t>
            </a:r>
            <a:r>
              <a:rPr lang="en-US" sz="2400" dirty="0"/>
              <a:t>, we use the coefficients of </a:t>
            </a:r>
            <a:r>
              <a:rPr lang="en-US" sz="2400" dirty="0" smtClean="0"/>
              <a:t>above equation to </a:t>
            </a:r>
            <a:r>
              <a:rPr lang="en-US" sz="2400" dirty="0"/>
              <a:t>replace the row of zeros. Again, </a:t>
            </a:r>
            <a:r>
              <a:rPr lang="en-US" sz="2400" dirty="0" smtClean="0"/>
              <a:t>for convenience</a:t>
            </a:r>
            <a:r>
              <a:rPr lang="en-US" sz="2400" dirty="0"/>
              <a:t>, the third row is multiplied by 1/4 after replacing the zeros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196752"/>
            <a:ext cx="3921794" cy="631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72" b="47814"/>
          <a:stretch/>
        </p:blipFill>
        <p:spPr bwMode="auto">
          <a:xfrm>
            <a:off x="1523070" y="1916832"/>
            <a:ext cx="6830872" cy="123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24"/>
          <a:stretch/>
        </p:blipFill>
        <p:spPr bwMode="auto">
          <a:xfrm>
            <a:off x="3396556" y="3925704"/>
            <a:ext cx="2384249" cy="43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621" y="4869160"/>
            <a:ext cx="2749236" cy="669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174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82352"/>
          </a:xfrm>
        </p:spPr>
        <p:txBody>
          <a:bodyPr/>
          <a:lstStyle/>
          <a:p>
            <a:r>
              <a:rPr lang="en-US" dirty="0" smtClean="0"/>
              <a:t>Example-10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808" y="980728"/>
            <a:ext cx="8877672" cy="5688632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The </a:t>
            </a:r>
            <a:r>
              <a:rPr lang="en-US" sz="2400" dirty="0"/>
              <a:t>remainder of the table is formed in a straightforward manner </a:t>
            </a:r>
            <a:r>
              <a:rPr lang="en-US" sz="2400" dirty="0" smtClean="0"/>
              <a:t>by following </a:t>
            </a:r>
            <a:r>
              <a:rPr lang="en-US" sz="2400" dirty="0"/>
              <a:t>the standard form 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pPr algn="just"/>
            <a:r>
              <a:rPr lang="en-US" sz="2400" dirty="0" smtClean="0"/>
              <a:t>All the entries in </a:t>
            </a:r>
            <a:r>
              <a:rPr lang="en-US" sz="2400" dirty="0"/>
              <a:t>the first column are positive. Hence, there are no right–half-plane poles.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72"/>
          <a:stretch/>
        </p:blipFill>
        <p:spPr bwMode="auto">
          <a:xfrm>
            <a:off x="1115616" y="1988839"/>
            <a:ext cx="7334928" cy="2987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206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05800" cy="43891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</a:rPr>
              <a:t>Example-11: </a:t>
            </a:r>
            <a:r>
              <a:rPr lang="en-GB" sz="2800" dirty="0"/>
              <a:t>Determine the stability of the </a:t>
            </a:r>
            <a:r>
              <a:rPr lang="en-GB" sz="2800" dirty="0" smtClean="0"/>
              <a:t>system.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" y="914400"/>
            <a:ext cx="914399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The characteristic equation q(s) of the system is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Where </a:t>
            </a:r>
            <a:r>
              <a:rPr lang="en-US" b="1" i="1" dirty="0" smtClean="0"/>
              <a:t>K</a:t>
            </a:r>
            <a:r>
              <a:rPr lang="en-US" dirty="0" smtClean="0"/>
              <a:t> is an adjustable loop gain. The </a:t>
            </a:r>
            <a:r>
              <a:rPr lang="en-US" dirty="0" err="1" smtClean="0"/>
              <a:t>Routh</a:t>
            </a:r>
            <a:r>
              <a:rPr lang="en-US" dirty="0" smtClean="0"/>
              <a:t> array is then;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For a stable system, the value of </a:t>
            </a:r>
            <a:r>
              <a:rPr lang="en-US" b="1" i="1" dirty="0" smtClean="0"/>
              <a:t>K</a:t>
            </a:r>
            <a:r>
              <a:rPr lang="en-US" dirty="0" smtClean="0"/>
              <a:t> must be;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When </a:t>
            </a:r>
            <a:r>
              <a:rPr lang="en-US" b="1" i="1" dirty="0" smtClean="0"/>
              <a:t>K</a:t>
            </a:r>
            <a:r>
              <a:rPr lang="en-US" dirty="0" smtClean="0"/>
              <a:t> = 8, the two roots exist on the </a:t>
            </a:r>
            <a:r>
              <a:rPr lang="en-US" i="1" dirty="0" smtClean="0"/>
              <a:t>j</a:t>
            </a:r>
            <a:r>
              <a:rPr lang="el-GR" dirty="0" smtClean="0"/>
              <a:t>ω</a:t>
            </a:r>
            <a:r>
              <a:rPr lang="en-US" dirty="0" smtClean="0"/>
              <a:t> axis and the system will be marginally stable.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Also, </a:t>
            </a:r>
            <a:r>
              <a:rPr lang="en-US" b="1" dirty="0" smtClean="0">
                <a:solidFill>
                  <a:srgbClr val="FF0000"/>
                </a:solidFill>
              </a:rPr>
              <a:t>when </a:t>
            </a:r>
            <a:r>
              <a:rPr lang="en-US" b="1" i="1" dirty="0" smtClean="0">
                <a:solidFill>
                  <a:srgbClr val="FF0000"/>
                </a:solidFill>
              </a:rPr>
              <a:t>K</a:t>
            </a:r>
            <a:r>
              <a:rPr lang="en-US" b="1" dirty="0" smtClean="0">
                <a:solidFill>
                  <a:srgbClr val="FF0000"/>
                </a:solidFill>
              </a:rPr>
              <a:t> = 8, we obtain a row of zeros (case-III).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</a:rPr>
              <a:t>auxiliary polynomial, </a:t>
            </a:r>
            <a:r>
              <a:rPr lang="en-US" b="1" i="1" dirty="0">
                <a:solidFill>
                  <a:srgbClr val="FF0000"/>
                </a:solidFill>
              </a:rPr>
              <a:t>U(s)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dirty="0"/>
              <a:t>is the equation of the row preceding the row of Zeros.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The </a:t>
            </a:r>
            <a:r>
              <a:rPr lang="en-US" b="1" i="1" dirty="0"/>
              <a:t>U(s)</a:t>
            </a:r>
            <a:r>
              <a:rPr lang="en-US" dirty="0"/>
              <a:t> in this case, obtained from the </a:t>
            </a:r>
            <a:r>
              <a:rPr lang="en-US" b="1" dirty="0"/>
              <a:t>s</a:t>
            </a:r>
            <a:r>
              <a:rPr lang="en-US" b="1" baseline="30000" dirty="0"/>
              <a:t>2</a:t>
            </a:r>
            <a:r>
              <a:rPr lang="en-US" dirty="0"/>
              <a:t> row.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The order of the auxiliary polynomial is </a:t>
            </a:r>
            <a:r>
              <a:rPr lang="en-US" b="1" dirty="0">
                <a:solidFill>
                  <a:srgbClr val="FF0000"/>
                </a:solidFill>
              </a:rPr>
              <a:t>always even</a:t>
            </a:r>
            <a:r>
              <a:rPr lang="en-US" dirty="0"/>
              <a:t> </a:t>
            </a:r>
            <a:r>
              <a:rPr lang="en-US" dirty="0" smtClean="0"/>
              <a:t>and indicates </a:t>
            </a:r>
            <a:r>
              <a:rPr lang="en-US" dirty="0"/>
              <a:t>the number of </a:t>
            </a:r>
            <a:r>
              <a:rPr lang="en-US" b="1" dirty="0">
                <a:solidFill>
                  <a:srgbClr val="FF0000"/>
                </a:solidFill>
              </a:rPr>
              <a:t>symmetrical root pairs</a:t>
            </a:r>
            <a:r>
              <a:rPr lang="en-US" b="1" dirty="0" smtClean="0"/>
              <a:t>.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990600"/>
            <a:ext cx="27813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040" y="1872026"/>
            <a:ext cx="2194560" cy="1785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886200"/>
            <a:ext cx="123825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326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22114"/>
          </a:xfrm>
        </p:spPr>
        <p:txBody>
          <a:bodyPr/>
          <a:lstStyle/>
          <a:p>
            <a:r>
              <a:rPr lang="en-US" dirty="0" smtClean="0"/>
              <a:t>Case-III: Entire Row is Zero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784976" cy="547260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600" dirty="0"/>
              <a:t>Let us look further into the case that yields an entire row </a:t>
            </a:r>
            <a:r>
              <a:rPr lang="en-US" sz="2600" dirty="0" smtClean="0"/>
              <a:t>of zeros.</a:t>
            </a:r>
          </a:p>
          <a:p>
            <a:pPr algn="just"/>
            <a:endParaRPr lang="en-US" sz="2600" dirty="0" smtClean="0"/>
          </a:p>
          <a:p>
            <a:pPr algn="just"/>
            <a:r>
              <a:rPr lang="en-US" sz="2800" dirty="0"/>
              <a:t>An entire row of zeros will appear in the Routh table when </a:t>
            </a:r>
            <a:r>
              <a:rPr lang="en-US" sz="2800" dirty="0" smtClean="0"/>
              <a:t>a purely </a:t>
            </a:r>
            <a:r>
              <a:rPr lang="en-US" sz="2800" dirty="0"/>
              <a:t>even or purely odd polynomial is a factor of the </a:t>
            </a:r>
            <a:r>
              <a:rPr lang="en-US" sz="2800" dirty="0" smtClean="0"/>
              <a:t>original polynomial</a:t>
            </a:r>
            <a:r>
              <a:rPr lang="en-US" sz="2800" dirty="0"/>
              <a:t>. </a:t>
            </a:r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For </a:t>
            </a:r>
            <a:r>
              <a:rPr lang="en-US" sz="2800" dirty="0"/>
              <a:t>example, </a:t>
            </a:r>
            <a:r>
              <a:rPr lang="en-US" sz="2800" b="1" dirty="0">
                <a:solidFill>
                  <a:srgbClr val="FF0000"/>
                </a:solidFill>
              </a:rPr>
              <a:t>s</a:t>
            </a:r>
            <a:r>
              <a:rPr lang="en-US" sz="2800" b="1" baseline="30000" dirty="0">
                <a:solidFill>
                  <a:srgbClr val="FF0000"/>
                </a:solidFill>
              </a:rPr>
              <a:t>4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+ 5s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2 </a:t>
            </a:r>
            <a:r>
              <a:rPr lang="en-US" sz="2800" b="1" dirty="0" smtClean="0">
                <a:solidFill>
                  <a:srgbClr val="FF0000"/>
                </a:solidFill>
              </a:rPr>
              <a:t>+ 7 </a:t>
            </a:r>
            <a:r>
              <a:rPr lang="en-US" sz="2800" dirty="0"/>
              <a:t>is an even polynomial; it </a:t>
            </a:r>
            <a:r>
              <a:rPr lang="en-US" sz="2800" dirty="0" smtClean="0"/>
              <a:t>has only </a:t>
            </a:r>
            <a:r>
              <a:rPr lang="en-US" sz="2800" dirty="0"/>
              <a:t>even powers of </a:t>
            </a:r>
            <a:r>
              <a:rPr lang="en-US" sz="2800" b="1" dirty="0">
                <a:solidFill>
                  <a:srgbClr val="FF0000"/>
                </a:solidFill>
              </a:rPr>
              <a:t>s</a:t>
            </a:r>
            <a:r>
              <a:rPr lang="en-US" sz="2800" dirty="0"/>
              <a:t>. </a:t>
            </a:r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Even </a:t>
            </a:r>
            <a:r>
              <a:rPr lang="en-US" sz="2800" dirty="0"/>
              <a:t>polynomials only have roots that </a:t>
            </a:r>
            <a:r>
              <a:rPr lang="en-US" sz="2800" dirty="0" smtClean="0"/>
              <a:t>are symmetrical </a:t>
            </a:r>
            <a:r>
              <a:rPr lang="en-US" sz="2800" dirty="0"/>
              <a:t>about the </a:t>
            </a:r>
            <a:r>
              <a:rPr lang="en-US" sz="2800" dirty="0" smtClean="0"/>
              <a:t>origin.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9300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22114"/>
          </a:xfrm>
        </p:spPr>
        <p:txBody>
          <a:bodyPr/>
          <a:lstStyle/>
          <a:p>
            <a:r>
              <a:rPr lang="en-US" dirty="0" smtClean="0"/>
              <a:t>Case-III: Entire Row is Zero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784976" cy="5472608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This symmetry can occur under </a:t>
            </a:r>
            <a:r>
              <a:rPr lang="en-US" sz="2800" dirty="0" smtClean="0"/>
              <a:t>three conditions </a:t>
            </a:r>
            <a:r>
              <a:rPr lang="en-US" sz="2800" dirty="0"/>
              <a:t>of root position:</a:t>
            </a:r>
            <a:endParaRPr lang="en-US" sz="2600" dirty="0"/>
          </a:p>
        </p:txBody>
      </p:sp>
      <p:sp>
        <p:nvSpPr>
          <p:cNvPr id="4" name="Rectangle 3"/>
          <p:cNvSpPr/>
          <p:nvPr/>
        </p:nvSpPr>
        <p:spPr>
          <a:xfrm>
            <a:off x="323528" y="2708920"/>
            <a:ext cx="381642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 algn="just">
              <a:buFont typeface="+mj-lt"/>
              <a:buAutoNum type="alphaUcPeriod"/>
            </a:pPr>
            <a:r>
              <a:rPr lang="en-US" sz="2200" dirty="0" smtClean="0"/>
              <a:t>The </a:t>
            </a:r>
            <a:r>
              <a:rPr lang="en-US" sz="2200" dirty="0"/>
              <a:t>roots are symmetrical and real,</a:t>
            </a:r>
          </a:p>
          <a:p>
            <a:pPr marL="342900" indent="-342900" algn="just">
              <a:buFont typeface="+mj-lt"/>
              <a:buAutoNum type="alphaUcPeriod"/>
            </a:pPr>
            <a:r>
              <a:rPr lang="en-US" sz="2200" dirty="0" smtClean="0"/>
              <a:t>The </a:t>
            </a:r>
            <a:r>
              <a:rPr lang="en-US" sz="2200" dirty="0"/>
              <a:t>roots are symmetrical and imaginary, </a:t>
            </a:r>
            <a:endParaRPr lang="en-US" sz="2200" dirty="0" smtClean="0"/>
          </a:p>
          <a:p>
            <a:pPr marL="342900" indent="-342900" algn="just">
              <a:buFont typeface="+mj-lt"/>
              <a:buAutoNum type="alphaUcPeriod"/>
            </a:pPr>
            <a:r>
              <a:rPr lang="en-US" sz="2200" dirty="0" smtClean="0"/>
              <a:t>The </a:t>
            </a:r>
            <a:r>
              <a:rPr lang="en-US" sz="2200" dirty="0"/>
              <a:t>roots </a:t>
            </a:r>
            <a:r>
              <a:rPr lang="en-US" sz="2200" dirty="0" smtClean="0"/>
              <a:t>are </a:t>
            </a:r>
            <a:r>
              <a:rPr lang="en-US" sz="2200" dirty="0" err="1" smtClean="0"/>
              <a:t>quadrantal</a:t>
            </a:r>
            <a:r>
              <a:rPr lang="en-US" sz="2200" dirty="0"/>
              <a:t>.</a:t>
            </a:r>
            <a:endParaRPr lang="en-US" sz="2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628800"/>
            <a:ext cx="4860032" cy="4162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021288"/>
            <a:ext cx="914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200" dirty="0"/>
              <a:t>Each case </a:t>
            </a:r>
            <a:r>
              <a:rPr lang="en-US" sz="2200" dirty="0" smtClean="0"/>
              <a:t>or combination </a:t>
            </a:r>
            <a:r>
              <a:rPr lang="en-US" sz="2200" dirty="0"/>
              <a:t>of these cases will generate an even polynomial.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00406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22114"/>
          </a:xfrm>
        </p:spPr>
        <p:txBody>
          <a:bodyPr/>
          <a:lstStyle/>
          <a:p>
            <a:r>
              <a:rPr lang="en-US" dirty="0" smtClean="0"/>
              <a:t>Case-III: Entire Row is Zero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784976" cy="547260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600" dirty="0" smtClean="0"/>
              <a:t>The </a:t>
            </a:r>
            <a:r>
              <a:rPr lang="en-US" sz="2600" dirty="0"/>
              <a:t>row of zeros tells us of the existence of an </a:t>
            </a:r>
            <a:r>
              <a:rPr lang="en-US" sz="2600" dirty="0" smtClean="0"/>
              <a:t>even polynomial </a:t>
            </a:r>
            <a:r>
              <a:rPr lang="en-US" sz="2600" dirty="0"/>
              <a:t>whose roots are symmetric about the origin. </a:t>
            </a:r>
            <a:endParaRPr lang="en-US" sz="2600" dirty="0" smtClean="0"/>
          </a:p>
          <a:p>
            <a:pPr algn="just"/>
            <a:endParaRPr lang="en-US" sz="2600" dirty="0" smtClean="0"/>
          </a:p>
          <a:p>
            <a:pPr algn="just"/>
            <a:r>
              <a:rPr lang="en-US" sz="2600" dirty="0" smtClean="0"/>
              <a:t>Some of these </a:t>
            </a:r>
            <a:r>
              <a:rPr lang="en-US" sz="2600" dirty="0"/>
              <a:t>roots could be on the </a:t>
            </a:r>
            <a:r>
              <a:rPr lang="en-US" sz="2600" dirty="0" err="1" smtClean="0"/>
              <a:t>jw</a:t>
            </a:r>
            <a:r>
              <a:rPr lang="en-US" sz="2600" dirty="0" smtClean="0"/>
              <a:t>-axis</a:t>
            </a:r>
            <a:r>
              <a:rPr lang="en-US" sz="2600" dirty="0"/>
              <a:t>. </a:t>
            </a:r>
            <a:endParaRPr lang="en-US" sz="2600" dirty="0" smtClean="0"/>
          </a:p>
          <a:p>
            <a:pPr algn="just"/>
            <a:endParaRPr lang="en-US" sz="2600" dirty="0" smtClean="0"/>
          </a:p>
          <a:p>
            <a:pPr algn="just"/>
            <a:r>
              <a:rPr lang="en-US" sz="2600" dirty="0" smtClean="0"/>
              <a:t>On </a:t>
            </a:r>
            <a:r>
              <a:rPr lang="en-US" sz="2600" dirty="0"/>
              <a:t>the other hand, since </a:t>
            </a:r>
            <a:r>
              <a:rPr lang="en-US" sz="2600" dirty="0" err="1" smtClean="0"/>
              <a:t>jw</a:t>
            </a:r>
            <a:r>
              <a:rPr lang="en-US" sz="2600" dirty="0" smtClean="0"/>
              <a:t> roots are </a:t>
            </a:r>
            <a:r>
              <a:rPr lang="en-US" sz="2600" dirty="0"/>
              <a:t>symmetric about the origin, if we do not have a row of zeros, </a:t>
            </a:r>
            <a:r>
              <a:rPr lang="en-US" sz="2600" dirty="0" smtClean="0"/>
              <a:t>we cannot </a:t>
            </a:r>
            <a:r>
              <a:rPr lang="en-US" sz="2600" dirty="0"/>
              <a:t>possibly have </a:t>
            </a:r>
            <a:r>
              <a:rPr lang="en-US" sz="2600" dirty="0" err="1" smtClean="0"/>
              <a:t>jw</a:t>
            </a:r>
            <a:r>
              <a:rPr lang="en-US" sz="2600" dirty="0" smtClean="0"/>
              <a:t> </a:t>
            </a:r>
            <a:r>
              <a:rPr lang="en-US" sz="2600" dirty="0"/>
              <a:t>roots</a:t>
            </a:r>
            <a:r>
              <a:rPr lang="en-US" sz="2600" dirty="0" smtClean="0"/>
              <a:t>.</a:t>
            </a:r>
          </a:p>
          <a:p>
            <a:pPr algn="just"/>
            <a:endParaRPr lang="en-US" sz="2600" dirty="0"/>
          </a:p>
          <a:p>
            <a:pPr algn="just"/>
            <a:r>
              <a:rPr lang="en-US" sz="2600" dirty="0"/>
              <a:t>Another characteristic of the Routh table for </a:t>
            </a:r>
            <a:r>
              <a:rPr lang="en-US" sz="2600" dirty="0" smtClean="0"/>
              <a:t>this case is </a:t>
            </a:r>
            <a:r>
              <a:rPr lang="en-US" sz="2600" dirty="0"/>
              <a:t>that the row previous to the row of zeros contains the even </a:t>
            </a:r>
            <a:r>
              <a:rPr lang="en-US" sz="2600" dirty="0" smtClean="0"/>
              <a:t>polynomial that </a:t>
            </a:r>
            <a:r>
              <a:rPr lang="en-US" sz="2600" dirty="0"/>
              <a:t>is a factor of the original </a:t>
            </a:r>
            <a:r>
              <a:rPr lang="en-US" sz="2600" dirty="0" smtClean="0"/>
              <a:t>polynomial</a:t>
            </a:r>
            <a:r>
              <a:rPr lang="en-US" sz="2600" dirty="0"/>
              <a:t>. </a:t>
            </a:r>
            <a:endParaRPr lang="en-US" sz="2600" dirty="0" smtClean="0"/>
          </a:p>
          <a:p>
            <a:pPr algn="just"/>
            <a:endParaRPr lang="en-US" sz="2600" dirty="0" smtClean="0"/>
          </a:p>
          <a:p>
            <a:pPr algn="just"/>
            <a:r>
              <a:rPr lang="en-US" sz="2600" dirty="0" smtClean="0"/>
              <a:t>Finally</a:t>
            </a:r>
            <a:r>
              <a:rPr lang="en-US" sz="2600" dirty="0"/>
              <a:t>, everything from the </a:t>
            </a:r>
            <a:r>
              <a:rPr lang="en-US" sz="2600" dirty="0" smtClean="0"/>
              <a:t>row containing </a:t>
            </a:r>
            <a:r>
              <a:rPr lang="en-US" sz="2600" dirty="0"/>
              <a:t>the even polynomial down to the end of the Routh table is a test </a:t>
            </a:r>
            <a:r>
              <a:rPr lang="en-US" sz="2600" dirty="0" smtClean="0"/>
              <a:t>of only </a:t>
            </a:r>
            <a:r>
              <a:rPr lang="en-US" sz="2600" dirty="0"/>
              <a:t>the even polynomial.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40204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Example-12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/>
              <a:t>For the transfer </a:t>
            </a:r>
            <a:r>
              <a:rPr lang="en-US" sz="2400" dirty="0" smtClean="0"/>
              <a:t>function </a:t>
            </a:r>
            <a:r>
              <a:rPr lang="en-US" sz="2400" dirty="0"/>
              <a:t>tell how many poles are in the right half-plane, in the left half-plane, and on </a:t>
            </a:r>
            <a:r>
              <a:rPr lang="en-US" sz="2400" dirty="0" smtClean="0"/>
              <a:t>the </a:t>
            </a:r>
            <a:r>
              <a:rPr lang="en-US" sz="2400" dirty="0" err="1" smtClean="0"/>
              <a:t>jw</a:t>
            </a:r>
            <a:r>
              <a:rPr lang="en-US" sz="2400" dirty="0" smtClean="0"/>
              <a:t>-axis</a:t>
            </a:r>
            <a:r>
              <a:rPr lang="en-US" sz="2400" dirty="0"/>
              <a:t>.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28" y="3014984"/>
            <a:ext cx="7565384" cy="66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665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50106"/>
          </a:xfrm>
        </p:spPr>
        <p:txBody>
          <a:bodyPr/>
          <a:lstStyle/>
          <a:p>
            <a:r>
              <a:rPr lang="en-US" dirty="0" smtClean="0"/>
              <a:t>Example-12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44824"/>
            <a:ext cx="8163144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124744"/>
            <a:ext cx="2032620" cy="42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162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Example-12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6" y="2722568"/>
            <a:ext cx="80010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613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Example-12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435280" cy="5616624"/>
          </a:xfrm>
        </p:spPr>
        <p:txBody>
          <a:bodyPr>
            <a:noAutofit/>
          </a:bodyPr>
          <a:lstStyle/>
          <a:p>
            <a:pPr algn="just"/>
            <a:r>
              <a:rPr lang="en-US" sz="2400" dirty="0"/>
              <a:t>How do we now interpret this Routh table? Since all entries from the </a:t>
            </a:r>
            <a:r>
              <a:rPr lang="en-US" sz="2400" dirty="0" smtClean="0"/>
              <a:t>even polynomial </a:t>
            </a:r>
            <a:r>
              <a:rPr lang="en-US" sz="2400" dirty="0"/>
              <a:t>at the s</a:t>
            </a:r>
            <a:r>
              <a:rPr lang="en-US" sz="2400" baseline="30000" dirty="0"/>
              <a:t>4</a:t>
            </a:r>
            <a:r>
              <a:rPr lang="en-US" sz="2400" dirty="0"/>
              <a:t> row down to the s</a:t>
            </a:r>
            <a:r>
              <a:rPr lang="en-US" sz="2400" baseline="30000" dirty="0"/>
              <a:t>0</a:t>
            </a:r>
            <a:r>
              <a:rPr lang="en-US" sz="2400" dirty="0"/>
              <a:t> row are a test of the even polynomial</a:t>
            </a:r>
            <a:r>
              <a:rPr lang="en-US" sz="2400" dirty="0" smtClean="0"/>
              <a:t>, we begin </a:t>
            </a:r>
            <a:r>
              <a:rPr lang="en-US" sz="2400" dirty="0"/>
              <a:t>to draw some conclusions about the roots of the even polynomial. </a:t>
            </a:r>
            <a:endParaRPr lang="en-US" sz="2400" dirty="0" smtClean="0"/>
          </a:p>
          <a:p>
            <a:pPr algn="just"/>
            <a:endParaRPr lang="en-US" sz="1200" dirty="0" smtClean="0"/>
          </a:p>
          <a:p>
            <a:pPr algn="just"/>
            <a:r>
              <a:rPr lang="en-US" sz="2400" dirty="0" smtClean="0"/>
              <a:t>No sign changes </a:t>
            </a:r>
            <a:r>
              <a:rPr lang="en-US" sz="2400" dirty="0"/>
              <a:t>exist from the s</a:t>
            </a:r>
            <a:r>
              <a:rPr lang="en-US" sz="2400" baseline="30000" dirty="0"/>
              <a:t>4</a:t>
            </a:r>
            <a:r>
              <a:rPr lang="en-US" sz="2400" dirty="0"/>
              <a:t> row down to the s</a:t>
            </a:r>
            <a:r>
              <a:rPr lang="en-US" sz="2400" baseline="30000" dirty="0"/>
              <a:t>0</a:t>
            </a:r>
            <a:r>
              <a:rPr lang="en-US" sz="2400" dirty="0"/>
              <a:t> row. Thus, the even polynomial </a:t>
            </a:r>
            <a:r>
              <a:rPr lang="en-US" sz="2400" dirty="0" smtClean="0"/>
              <a:t>does not </a:t>
            </a:r>
            <a:r>
              <a:rPr lang="en-US" sz="2400" dirty="0"/>
              <a:t>have right–half-plane poles. </a:t>
            </a:r>
            <a:endParaRPr lang="en-US" sz="2400" dirty="0" smtClean="0"/>
          </a:p>
          <a:p>
            <a:pPr algn="just"/>
            <a:endParaRPr lang="en-US" sz="1200" dirty="0" smtClean="0"/>
          </a:p>
          <a:p>
            <a:pPr algn="just"/>
            <a:r>
              <a:rPr lang="en-US" sz="2400" dirty="0" smtClean="0"/>
              <a:t>Since </a:t>
            </a:r>
            <a:r>
              <a:rPr lang="en-US" sz="2400" dirty="0"/>
              <a:t>there are no right–half-plane poles, no </a:t>
            </a:r>
            <a:r>
              <a:rPr lang="en-US" sz="2400" dirty="0" smtClean="0"/>
              <a:t>left–half-plane </a:t>
            </a:r>
            <a:r>
              <a:rPr lang="en-US" sz="2400" dirty="0"/>
              <a:t>poles are present because of the requirement for symmetry. </a:t>
            </a:r>
            <a:endParaRPr lang="en-US" sz="2400" dirty="0" smtClean="0"/>
          </a:p>
          <a:p>
            <a:pPr algn="just"/>
            <a:endParaRPr lang="en-US" sz="1200" dirty="0" smtClean="0"/>
          </a:p>
          <a:p>
            <a:pPr algn="just"/>
            <a:r>
              <a:rPr lang="en-US" sz="2400" dirty="0" smtClean="0"/>
              <a:t>Hence</a:t>
            </a:r>
            <a:r>
              <a:rPr lang="en-US" sz="2400" dirty="0"/>
              <a:t>, </a:t>
            </a:r>
            <a:r>
              <a:rPr lang="en-US" sz="2400" dirty="0" smtClean="0"/>
              <a:t>the even polynomial must </a:t>
            </a:r>
            <a:r>
              <a:rPr lang="en-US" sz="2400" dirty="0"/>
              <a:t>have all four of its poles on the </a:t>
            </a:r>
            <a:r>
              <a:rPr lang="en-US" sz="2400" dirty="0" err="1" smtClean="0"/>
              <a:t>jw</a:t>
            </a:r>
            <a:r>
              <a:rPr lang="en-US" sz="2400" dirty="0" smtClean="0"/>
              <a:t>-axis. </a:t>
            </a:r>
          </a:p>
          <a:p>
            <a:pPr algn="just"/>
            <a:endParaRPr lang="en-US" sz="1200" dirty="0" smtClean="0"/>
          </a:p>
          <a:p>
            <a:pPr algn="just"/>
            <a:r>
              <a:rPr lang="en-US" sz="2400" dirty="0" smtClean="0"/>
              <a:t>These results </a:t>
            </a:r>
            <a:r>
              <a:rPr lang="en-US" sz="2400" dirty="0"/>
              <a:t>are summarized in the </a:t>
            </a:r>
            <a:r>
              <a:rPr lang="en-US" sz="2400" dirty="0" smtClean="0"/>
              <a:t>following table.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832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305800" cy="852704"/>
          </a:xfrm>
        </p:spPr>
        <p:txBody>
          <a:bodyPr>
            <a:normAutofit/>
          </a:bodyPr>
          <a:lstStyle/>
          <a:p>
            <a:pPr algn="ctr"/>
            <a:r>
              <a:rPr lang="en-GB" b="1" dirty="0" err="1"/>
              <a:t>Routh</a:t>
            </a:r>
            <a:r>
              <a:rPr lang="en-GB" b="1" dirty="0"/>
              <a:t>-Hurwitz Stability Criterion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67544" y="1556792"/>
            <a:ext cx="8208912" cy="41148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dirty="0" smtClean="0">
                <a:latin typeface="Times New Roman"/>
              </a:rPr>
              <a:t>This method yields stability information without the need to solve for the closed-loop system poles. </a:t>
            </a:r>
          </a:p>
          <a:p>
            <a:pPr algn="just"/>
            <a:r>
              <a:rPr lang="en-US" sz="2400" dirty="0" smtClean="0">
                <a:latin typeface="Times New Roman"/>
              </a:rPr>
              <a:t>Using this method, we can tell how many closed-loop system poles are in the left half-plane, in the right half-plane, and on the </a:t>
            </a:r>
            <a:r>
              <a:rPr lang="en-US" sz="2400" dirty="0" err="1" smtClean="0">
                <a:latin typeface="Times New Roman"/>
              </a:rPr>
              <a:t>jw</a:t>
            </a:r>
            <a:r>
              <a:rPr lang="en-US" sz="2400" dirty="0" smtClean="0">
                <a:latin typeface="Times New Roman"/>
              </a:rPr>
              <a:t>-axis.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</a:rPr>
              <a:t>(Notice that we say how many, not where.)</a:t>
            </a:r>
          </a:p>
          <a:p>
            <a:pPr marL="0" indent="0" algn="just">
              <a:buFont typeface="Wingdings 2"/>
              <a:buNone/>
            </a:pPr>
            <a:endParaRPr lang="en-US" sz="2400" dirty="0" smtClean="0">
              <a:latin typeface="Times New Roman"/>
            </a:endParaRPr>
          </a:p>
          <a:p>
            <a:pPr algn="just"/>
            <a:r>
              <a:rPr lang="en-US" sz="2400" dirty="0" smtClean="0">
                <a:latin typeface="Times New Roman"/>
              </a:rPr>
              <a:t>The method requires two steps: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latin typeface="Times New Roman"/>
              </a:rPr>
              <a:t>Generate a data table called a </a:t>
            </a:r>
            <a:r>
              <a:rPr lang="en-US" sz="2400" dirty="0" err="1" smtClean="0">
                <a:latin typeface="Times New Roman"/>
              </a:rPr>
              <a:t>Routh</a:t>
            </a:r>
            <a:r>
              <a:rPr lang="en-US" sz="2400" dirty="0" smtClean="0">
                <a:latin typeface="Times New Roman"/>
              </a:rPr>
              <a:t> table.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latin typeface="Times New Roman"/>
              </a:rPr>
              <a:t>interpret the </a:t>
            </a:r>
            <a:r>
              <a:rPr lang="en-US" sz="2400" dirty="0" err="1" smtClean="0">
                <a:latin typeface="Times New Roman"/>
              </a:rPr>
              <a:t>Routh</a:t>
            </a:r>
            <a:r>
              <a:rPr lang="en-US" sz="2400" dirty="0" smtClean="0">
                <a:latin typeface="Times New Roman"/>
              </a:rPr>
              <a:t> table to tell how many closed-loop system poles are in the LHP, the RHP, and on </a:t>
            </a:r>
            <a:r>
              <a:rPr lang="en-US" sz="2400" i="1" dirty="0" smtClean="0">
                <a:latin typeface="Times New Roman"/>
              </a:rPr>
              <a:t>the </a:t>
            </a:r>
            <a:r>
              <a:rPr lang="en-US" sz="2400" i="1" dirty="0" err="1" smtClean="0">
                <a:latin typeface="Times New Roman"/>
              </a:rPr>
              <a:t>jw</a:t>
            </a:r>
            <a:r>
              <a:rPr lang="en-US" sz="2400" i="1" dirty="0" smtClean="0">
                <a:latin typeface="Times New Roman"/>
              </a:rPr>
              <a:t>-axis.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35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 of Lecture-7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download this lecture visit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http://imtiazhussainkalwar.weebly.com/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173" y="260648"/>
            <a:ext cx="8305800" cy="50632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 smtClean="0"/>
              <a:t>Example: Generating </a:t>
            </a:r>
            <a:r>
              <a:rPr lang="en-GB" sz="3200" b="1" dirty="0"/>
              <a:t>a basic Routh </a:t>
            </a:r>
            <a:r>
              <a:rPr lang="en-GB" sz="3200" b="1" dirty="0" smtClean="0"/>
              <a:t>Table.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109" y="908720"/>
            <a:ext cx="423511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9512" y="1916832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dirty="0"/>
              <a:t>Only the first 2 rows of the array are obtained from the characteristic eq. the remaining are calculated as follows;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811" y="2636912"/>
            <a:ext cx="6314290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959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/>
              <a:t>Four Special Cases or Configurations in the First Column Array of the Routh’s Table: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916832"/>
            <a:ext cx="82276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en-GB" sz="2000" b="1" dirty="0" smtClean="0">
                <a:solidFill>
                  <a:srgbClr val="FF0000"/>
                </a:solidFill>
              </a:rPr>
              <a:t>Case-I: </a:t>
            </a:r>
            <a:r>
              <a:rPr lang="en-GB" sz="2000" dirty="0" smtClean="0"/>
              <a:t>No element in the first column is zero.</a:t>
            </a:r>
          </a:p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en-GB" sz="2000" b="1" dirty="0" smtClean="0">
                <a:solidFill>
                  <a:srgbClr val="FF0000"/>
                </a:solidFill>
              </a:rPr>
              <a:t>Case-II: </a:t>
            </a:r>
            <a:r>
              <a:rPr lang="en-GB" sz="2000" dirty="0" smtClean="0"/>
              <a:t>A zero in the first column but some other elements of the row containing the zero in the first column are nonzero.</a:t>
            </a:r>
          </a:p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en-GB" sz="2000" b="1" dirty="0" smtClean="0">
                <a:solidFill>
                  <a:srgbClr val="FF0000"/>
                </a:solidFill>
              </a:rPr>
              <a:t>Case-III: </a:t>
            </a:r>
            <a:r>
              <a:rPr lang="en-GB" sz="2000" dirty="0" smtClean="0"/>
              <a:t>Entire Row is zero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43512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573016"/>
            <a:ext cx="8219256" cy="578328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b="1" dirty="0" smtClean="0">
                <a:solidFill>
                  <a:srgbClr val="FF0000"/>
                </a:solidFill>
              </a:rPr>
              <a:t>Case-I: </a:t>
            </a:r>
            <a:r>
              <a:rPr lang="en-GB" sz="3600" dirty="0" smtClean="0"/>
              <a:t>No </a:t>
            </a:r>
            <a:r>
              <a:rPr lang="en-GB" sz="3600" dirty="0"/>
              <a:t>element in the first column is zero</a:t>
            </a:r>
            <a:r>
              <a:rPr lang="en-GB" sz="3600" dirty="0" smtClean="0"/>
              <a:t>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37301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676398"/>
            <a:ext cx="2926080" cy="405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4" y="237386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Routh table of the given system is computed as; </a:t>
            </a:r>
            <a:endParaRPr lang="en-GB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076800"/>
            <a:ext cx="2926080" cy="2138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5248870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GB" dirty="0" smtClean="0"/>
              <a:t>Since there are </a:t>
            </a:r>
            <a:r>
              <a:rPr lang="en-GB" dirty="0" smtClean="0">
                <a:solidFill>
                  <a:srgbClr val="FF0000"/>
                </a:solidFill>
              </a:rPr>
              <a:t>no sign changes </a:t>
            </a:r>
            <a:r>
              <a:rPr lang="en-GB" dirty="0" smtClean="0"/>
              <a:t>in the first column of the Routh table, it means that all the roots of the characteristic equation have negative real parts and </a:t>
            </a:r>
            <a:r>
              <a:rPr lang="en-GB" dirty="0" smtClean="0">
                <a:solidFill>
                  <a:srgbClr val="FF0000"/>
                </a:solidFill>
              </a:rPr>
              <a:t>hence this system is stable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39552" y="838453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Example-</a:t>
            </a:r>
            <a:r>
              <a:rPr lang="en-GB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GB" b="1" dirty="0" smtClean="0">
                <a:solidFill>
                  <a:srgbClr val="FF0000"/>
                </a:solidFill>
              </a:rPr>
              <a:t>: </a:t>
            </a:r>
            <a:r>
              <a:rPr lang="en-GB" dirty="0"/>
              <a:t>Find the stability of the continues system having </a:t>
            </a:r>
            <a:r>
              <a:rPr lang="en-GB" dirty="0" smtClean="0"/>
              <a:t>the characteristic </a:t>
            </a:r>
            <a:r>
              <a:rPr lang="en-GB" dirty="0"/>
              <a:t>equation of </a:t>
            </a:r>
          </a:p>
        </p:txBody>
      </p:sp>
    </p:spTree>
    <p:extLst>
      <p:ext uri="{BB962C8B-B14F-4D97-AF65-F5344CB8AC3E}">
        <p14:creationId xmlns:p14="http://schemas.microsoft.com/office/powerpoint/2010/main" val="415005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908720"/>
            <a:ext cx="806489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Example-</a:t>
            </a:r>
            <a:r>
              <a:rPr lang="en-GB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: 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smtClean="0"/>
              <a:t>Find </a:t>
            </a:r>
            <a:r>
              <a:rPr lang="en-GB" dirty="0"/>
              <a:t>the stability of the continues system having the </a:t>
            </a:r>
            <a:r>
              <a:rPr lang="en-GB" dirty="0" smtClean="0"/>
              <a:t>characteristic polynomial of a third order system is given below</a:t>
            </a:r>
          </a:p>
          <a:p>
            <a:r>
              <a:rPr lang="en-GB" dirty="0" smtClean="0"/>
              <a:t>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The Routh array is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Because </a:t>
            </a:r>
            <a:r>
              <a:rPr lang="en-GB" dirty="0" smtClean="0">
                <a:solidFill>
                  <a:srgbClr val="FF0000"/>
                </a:solidFill>
              </a:rPr>
              <a:t>TWO changes in sign </a:t>
            </a:r>
            <a:r>
              <a:rPr lang="en-GB" dirty="0" smtClean="0"/>
              <a:t>appear in the first column, we find that two roots of the characteristic equation lie in the right hand side of the s-plane. </a:t>
            </a:r>
            <a:r>
              <a:rPr lang="en-GB" dirty="0" smtClean="0">
                <a:solidFill>
                  <a:srgbClr val="FF0000"/>
                </a:solidFill>
              </a:rPr>
              <a:t>Hence the system is unstable</a:t>
            </a:r>
            <a:r>
              <a:rPr lang="en-GB" dirty="0" smtClean="0"/>
              <a:t>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268" y="1916828"/>
            <a:ext cx="2743200" cy="36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124200"/>
            <a:ext cx="2743200" cy="1969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2623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828799"/>
            <a:ext cx="3017520" cy="409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2514600"/>
            <a:ext cx="8316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The Routh table of the given system is computed and shown is the table below; 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48000"/>
            <a:ext cx="2926080" cy="2198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9532" y="5230941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For system stability, it is necessary that the conditions 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8 – k &gt;0</a:t>
            </a:r>
            <a:r>
              <a:rPr lang="en-GB" dirty="0" smtClean="0"/>
              <a:t>,  and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1 + k &gt; 0, must </a:t>
            </a:r>
            <a:r>
              <a:rPr lang="en-GB" dirty="0" smtClean="0"/>
              <a:t>be satisfied. Hence the rang of values of a system parameter k must be lies between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-1 </a:t>
            </a:r>
            <a:r>
              <a:rPr lang="en-GB" dirty="0" smtClean="0"/>
              <a:t>and 8 (i.e.,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-1 &lt; k &lt; 8</a:t>
            </a:r>
            <a:r>
              <a:rPr lang="en-GB" dirty="0" smtClean="0"/>
              <a:t>). 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04056" y="908720"/>
            <a:ext cx="79563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Example-</a:t>
            </a:r>
            <a:r>
              <a:rPr lang="en-GB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GB" b="1" dirty="0" smtClean="0">
                <a:solidFill>
                  <a:srgbClr val="FF0000"/>
                </a:solidFill>
              </a:rPr>
              <a:t>: </a:t>
            </a:r>
            <a:r>
              <a:rPr lang="en-GB" dirty="0"/>
              <a:t>Determine a rang of values of a system parameter K for which the system is stable.</a:t>
            </a:r>
          </a:p>
        </p:txBody>
      </p:sp>
    </p:spTree>
    <p:extLst>
      <p:ext uri="{BB962C8B-B14F-4D97-AF65-F5344CB8AC3E}">
        <p14:creationId xmlns:p14="http://schemas.microsoft.com/office/powerpoint/2010/main" val="371561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lecture 25 Steady State Erro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25 Steady State Error</Template>
  <TotalTime>158</TotalTime>
  <Words>2003</Words>
  <Application>Microsoft Office PowerPoint</Application>
  <PresentationFormat>On-screen Show (4:3)</PresentationFormat>
  <Paragraphs>231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lecture 25 Steady State Error</vt:lpstr>
      <vt:lpstr>Control Systems (CS)</vt:lpstr>
      <vt:lpstr>Routh-Hurwitz Stability Criterion</vt:lpstr>
      <vt:lpstr>Routh-Hurwitz Stability Criterion</vt:lpstr>
      <vt:lpstr>Example: Generating a basic Routh Table.</vt:lpstr>
      <vt:lpstr>Four Special Cases or Configurations in the First Column Array of the Routh’s Table:</vt:lpstr>
      <vt:lpstr>Case-I: No element in the first column is zero.</vt:lpstr>
      <vt:lpstr>PowerPoint Presentation</vt:lpstr>
      <vt:lpstr>PowerPoint Presentation</vt:lpstr>
      <vt:lpstr>PowerPoint Presentation</vt:lpstr>
      <vt:lpstr>PowerPoint Presentation</vt:lpstr>
      <vt:lpstr>Example-5: Find the stability of the system shown below using Routh criterion. </vt:lpstr>
      <vt:lpstr>Case-II: A Zero Only in the First Column </vt:lpstr>
      <vt:lpstr>Case-II: Stability via Epsilon Method</vt:lpstr>
      <vt:lpstr>Case-II: Stability via Epsilon Method</vt:lpstr>
      <vt:lpstr>Example-7: Determine the range of parameter K for which the system is unstable.</vt:lpstr>
      <vt:lpstr>Example-8: Determine the stability of the of the closed-loop transfer function;</vt:lpstr>
      <vt:lpstr>Case-II: Stability via Reverse Coefficients (Phillips, 1991).</vt:lpstr>
      <vt:lpstr>Example-9: Repeated example-8: Determine the stability of the closed-loop transfer function;</vt:lpstr>
      <vt:lpstr>Case-III: Entire Row is Zero.</vt:lpstr>
      <vt:lpstr>Example-10</vt:lpstr>
      <vt:lpstr>Example-10</vt:lpstr>
      <vt:lpstr>Example-11: Determine the stability of the system.</vt:lpstr>
      <vt:lpstr>Case-III: Entire Row is Zero</vt:lpstr>
      <vt:lpstr>Case-III: Entire Row is Zero</vt:lpstr>
      <vt:lpstr>Case-III: Entire Row is Zero</vt:lpstr>
      <vt:lpstr>Example-12</vt:lpstr>
      <vt:lpstr>Example-12</vt:lpstr>
      <vt:lpstr>Example-12</vt:lpstr>
      <vt:lpstr>Example-12</vt:lpstr>
      <vt:lpstr>End of Lecture-7</vt:lpstr>
    </vt:vector>
  </TitlesOfParts>
  <Company>University Of Salford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 Control Systems (FCS)</dc:title>
  <dc:creator>Imtiaz Hussain</dc:creator>
  <cp:lastModifiedBy>Dr. Imtiaz</cp:lastModifiedBy>
  <cp:revision>63</cp:revision>
  <dcterms:created xsi:type="dcterms:W3CDTF">2013-03-17T17:15:39Z</dcterms:created>
  <dcterms:modified xsi:type="dcterms:W3CDTF">2016-08-18T05:11:31Z</dcterms:modified>
</cp:coreProperties>
</file>