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496" r:id="rId2"/>
    <p:sldId id="497" r:id="rId3"/>
    <p:sldId id="498" r:id="rId4"/>
    <p:sldId id="499" r:id="rId5"/>
    <p:sldId id="500" r:id="rId6"/>
    <p:sldId id="501" r:id="rId7"/>
    <p:sldId id="502" r:id="rId8"/>
    <p:sldId id="503" r:id="rId9"/>
    <p:sldId id="504" r:id="rId10"/>
    <p:sldId id="505" r:id="rId11"/>
    <p:sldId id="506" r:id="rId12"/>
    <p:sldId id="507" r:id="rId13"/>
    <p:sldId id="508" r:id="rId14"/>
    <p:sldId id="509" r:id="rId15"/>
    <p:sldId id="510" r:id="rId16"/>
    <p:sldId id="511" r:id="rId17"/>
    <p:sldId id="512" r:id="rId18"/>
    <p:sldId id="32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BB0788"/>
    <a:srgbClr val="FEF1E6"/>
    <a:srgbClr val="FEF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9322" autoAdjust="0"/>
  </p:normalViewPr>
  <p:slideViewPr>
    <p:cSldViewPr>
      <p:cViewPr>
        <p:scale>
          <a:sx n="70" d="100"/>
          <a:sy n="70" d="100"/>
        </p:scale>
        <p:origin x="-132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351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75CD0-BF64-4EDA-A390-EA27F5FF7906}" type="datetimeFigureOut">
              <a:rPr lang="en-GB" smtClean="0"/>
              <a:pPr/>
              <a:t>31/03/2015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C7654-C7C7-4BC9-B3D0-68A06137D3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6830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F38015-AD98-4867-8B7A-4101F60AD33A}" type="datetimeFigureOut">
              <a:rPr lang="en-GB" smtClean="0"/>
              <a:pPr/>
              <a:t>31/03/2015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B5A4E-08A9-457D-89E6-C51BF6DBFCF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3475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5BD45-B5A0-4654-B232-F8508C108E1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484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9B3DF-3A92-448B-80AF-F275825FEBC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291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9B3DF-3A92-448B-80AF-F275825FEBC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3079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9B3DF-3A92-448B-80AF-F275825FEBC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307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9B3DF-3A92-448B-80AF-F275825FEBC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307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137DE-43BB-4FE1-83D7-CCD88AE3FBF5}" type="datetime1">
              <a:rPr lang="en-GB" smtClean="0"/>
              <a:t>31/03/2015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DA82-EDDE-4861-88F2-0AE27D4E6168}" type="datetime1">
              <a:rPr lang="en-GB" smtClean="0"/>
              <a:t>31/03/2015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6C31-2C7B-4B3D-9B61-644248A33185}" type="datetime1">
              <a:rPr lang="en-GB" smtClean="0"/>
              <a:t>31/03/2015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BBC9-F849-4037-A730-3C5688FDC370}" type="datetime1">
              <a:rPr lang="en-GB" smtClean="0"/>
              <a:t>31/03/2015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2263-96F9-4160-9712-7E11BA676B14}" type="datetime1">
              <a:rPr lang="en-GB" smtClean="0"/>
              <a:t>31/03/2015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7BB3E-F917-42FD-8CB0-02748EAB43D3}" type="datetime1">
              <a:rPr lang="en-GB" smtClean="0"/>
              <a:t>31/03/2015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97497-D912-4C7B-9077-561C7C70016A}" type="datetime1">
              <a:rPr lang="en-GB" smtClean="0"/>
              <a:t>31/03/2015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3DAE3-1DC8-4184-9265-D1121529723E}" type="datetime1">
              <a:rPr lang="en-GB" smtClean="0"/>
              <a:t>31/03/2015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6FCE5-88D2-4ED4-99C6-A9CBBA995396}" type="datetime1">
              <a:rPr lang="en-GB" smtClean="0"/>
              <a:t>31/03/2015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88AF-A503-47BF-A400-DFC413FBF4F5}" type="datetime1">
              <a:rPr lang="en-GB" smtClean="0"/>
              <a:t>31/03/2015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2BE4-D7D6-4725-84B9-06CDA42A8772}" type="datetime1">
              <a:rPr lang="en-GB" smtClean="0"/>
              <a:t>31/03/2015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695F1-26DC-4008-8D2C-9C58E34FED4E}" type="datetime1">
              <a:rPr lang="en-GB" smtClean="0"/>
              <a:t>31/03/2015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D5CAB-8BF0-4EA3-BAE4-9835C852A49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mtiaz.hussain@faculty.muet.edu.p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0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imtiazhussainkalwar.weebly.com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Control Systems With Embedded Implementation (CSEI)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062808" y="4376916"/>
            <a:ext cx="532859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Dr. Imtiaz Hussain</a:t>
            </a:r>
          </a:p>
          <a:p>
            <a:pPr algn="ctr"/>
            <a:r>
              <a:rPr lang="en-GB" sz="1600" dirty="0" smtClean="0"/>
              <a:t>Assistant Professor</a:t>
            </a:r>
          </a:p>
          <a:p>
            <a:pPr algn="ctr"/>
            <a:r>
              <a:rPr lang="en-GB" dirty="0" smtClean="0"/>
              <a:t>email: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imtiaz.hussain@faculty.muet.edu.pk</a:t>
            </a:r>
            <a:endParaRPr lang="en-GB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dirty="0" smtClean="0"/>
              <a:t>URL :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http://imtiazhussainkalwar.weebly.com/</a:t>
            </a:r>
            <a:endParaRPr lang="en-GB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61324" y="3111015"/>
            <a:ext cx="8686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Lecture-6</a:t>
            </a:r>
          </a:p>
          <a:p>
            <a:pPr algn="ctr"/>
            <a:r>
              <a:rPr lang="en-US" sz="2200" b="1" dirty="0" smtClean="0"/>
              <a:t>Case Study: </a:t>
            </a:r>
            <a:r>
              <a:rPr lang="en-US" sz="2200" dirty="0" smtClean="0"/>
              <a:t>Microcontroller based Lag-Lead Control of Inverted Pendulum</a:t>
            </a:r>
            <a:endParaRPr lang="en-GB" sz="2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6926"/>
            <a:ext cx="1193597" cy="120700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184565" y="0"/>
            <a:ext cx="7959435" cy="1169036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5688964"/>
            <a:ext cx="9144000" cy="1169036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474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dirty="0"/>
              <a:t>Discrete-time Transfer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066800"/>
                <a:ext cx="8991600" cy="4525963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en-US" sz="2600" dirty="0"/>
                  <a:t>Up to this point the entire controller design has been in continuous-time.  However, the microcontroller only works in discrete-time.  </a:t>
                </a:r>
                <a:endParaRPr lang="en-US" sz="2600" dirty="0" smtClean="0"/>
              </a:p>
              <a:p>
                <a:pPr algn="just"/>
                <a:endParaRPr lang="en-US" sz="2600" dirty="0"/>
              </a:p>
              <a:p>
                <a:pPr algn="just"/>
                <a:r>
                  <a:rPr lang="en-US" sz="2600" dirty="0" smtClean="0"/>
                  <a:t>Therefore </a:t>
                </a:r>
                <a:r>
                  <a:rPr lang="en-US" sz="2600" dirty="0"/>
                  <a:t>the controller must be converted from continuous-time to discrete-time.</a:t>
                </a:r>
              </a:p>
              <a:p>
                <a:endParaRPr lang="en-US" sz="2600" dirty="0" smtClean="0"/>
              </a:p>
              <a:p>
                <a:pPr algn="just"/>
                <a:r>
                  <a:rPr lang="en-US" sz="2600" dirty="0"/>
                  <a:t>The Tustin method allows us to switch from continuous time to discrete time by substituting in the following equation for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/>
                      </a:rPr>
                      <m:t>𝑠</m:t>
                    </m:r>
                  </m:oMath>
                </a14:m>
                <a:r>
                  <a:rPr lang="en-US" sz="2600" dirty="0"/>
                  <a:t>,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066800"/>
                <a:ext cx="8991600" cy="4525963"/>
              </a:xfrm>
              <a:blipFill rotWithShape="1">
                <a:blip r:embed="rId2"/>
                <a:stretch>
                  <a:fillRect l="-1017" t="-1078" r="-2102" b="-5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10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581400" y="5562600"/>
                <a:ext cx="1717650" cy="7229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𝑠</m:t>
                      </m:r>
                      <m:r>
                        <a:rPr lang="en-US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𝑇</m:t>
                          </m:r>
                        </m:den>
                      </m:f>
                      <m:f>
                        <m:fPr>
                          <m:ctrlPr>
                            <a:rPr lang="en-US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5562600"/>
                <a:ext cx="1717650" cy="722955"/>
              </a:xfrm>
              <a:prstGeom prst="rect">
                <a:avLst/>
              </a:prstGeom>
              <a:blipFill rotWithShape="1">
                <a:blip r:embed="rId3"/>
                <a:stretch>
                  <a:fillRect r="-53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851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78" y="1600200"/>
            <a:ext cx="8543521" cy="4800600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The error is calculated by subtracting the current position from the desired position and then multiplying by a scale factor which includes the gain. </a:t>
            </a:r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endParaRPr lang="en-US" sz="2800" dirty="0"/>
          </a:p>
          <a:p>
            <a:pPr algn="just"/>
            <a:endParaRPr lang="en-US" sz="2800" dirty="0"/>
          </a:p>
          <a:p>
            <a:pPr algn="just"/>
            <a:r>
              <a:rPr lang="en-US" sz="2800" dirty="0"/>
              <a:t>This value is then divided by the approximate maximum position which non-</a:t>
            </a:r>
            <a:r>
              <a:rPr lang="en-US" sz="2800" dirty="0" err="1"/>
              <a:t>dimensionalized</a:t>
            </a:r>
            <a:r>
              <a:rPr lang="en-US" sz="2800" dirty="0"/>
              <a:t> the error.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11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362200" y="3251091"/>
                <a:ext cx="4325158" cy="867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/>
                        </a:rPr>
                        <m:t>𝑅</m:t>
                      </m:r>
                      <m:r>
                        <a:rPr lang="en-US" sz="2200" i="1">
                          <a:latin typeface="Cambria Math"/>
                        </a:rPr>
                        <m:t>=</m:t>
                      </m:r>
                      <m:r>
                        <a:rPr lang="en-US" sz="2200" i="1">
                          <a:latin typeface="Cambria Math"/>
                        </a:rPr>
                        <m:t>𝑘</m:t>
                      </m:r>
                      <m:d>
                        <m:dPr>
                          <m:ctrlPr>
                            <a:rPr lang="en-US" sz="2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i="1">
                              <a:latin typeface="Cambria Math"/>
                            </a:rPr>
                            <m:t>𝑝𝑜</m:t>
                          </m:r>
                          <m:sSub>
                            <m:sSub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2200" i="1">
                                  <a:latin typeface="Cambria Math"/>
                                </a:rPr>
                                <m:t>𝑑𝑒𝑠𝑖𝑟𝑒𝑑</m:t>
                              </m:r>
                            </m:sub>
                          </m:sSub>
                          <m:r>
                            <a:rPr lang="en-US" sz="2200" i="1">
                              <a:latin typeface="Cambria Math"/>
                            </a:rPr>
                            <m:t>−</m:t>
                          </m:r>
                          <m:r>
                            <a:rPr lang="en-US" sz="2200" i="1">
                              <a:latin typeface="Cambria Math"/>
                            </a:rPr>
                            <m:t>𝑝𝑜𝑠</m:t>
                          </m:r>
                        </m:e>
                      </m:d>
                      <m:d>
                        <m:dPr>
                          <m:ctrlPr>
                            <a:rPr lang="en-US" sz="220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200" i="1">
                                  <a:latin typeface="Cambria Math"/>
                                </a:rPr>
                                <m:t>1000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>
                                      <a:latin typeface="Cambria Math"/>
                                    </a:rPr>
                                    <m:t>𝑝𝑜𝑠</m:t>
                                  </m:r>
                                </m:e>
                                <m:sub>
                                  <m:r>
                                    <a:rPr lang="en-US" sz="2200" i="1">
                                      <a:latin typeface="Cambria Math"/>
                                    </a:rPr>
                                    <m:t>𝑚𝑎𝑥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3251091"/>
                <a:ext cx="4325158" cy="867610"/>
              </a:xfrm>
              <a:prstGeom prst="rect">
                <a:avLst/>
              </a:prstGeom>
              <a:blipFill rotWithShape="1">
                <a:blip r:embed="rId2"/>
                <a:stretch>
                  <a:fillRect r="-21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6200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Function Implementation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algn="just"/>
                <a:r>
                  <a:rPr lang="en-US" sz="2500" dirty="0"/>
                  <a:t>The transfer function is implemented by solving for the output value, the torque.  </a:t>
                </a:r>
                <a:endParaRPr lang="en-US" sz="2500" dirty="0" smtClean="0"/>
              </a:p>
              <a:p>
                <a:pPr algn="just"/>
                <a:endParaRPr lang="en-US" sz="2500" dirty="0"/>
              </a:p>
              <a:p>
                <a:pPr algn="just"/>
                <a:endParaRPr lang="en-US" sz="2500" dirty="0" smtClean="0"/>
              </a:p>
              <a:p>
                <a:pPr algn="just"/>
                <a:endParaRPr lang="en-US" sz="2500" dirty="0"/>
              </a:p>
              <a:p>
                <a:pPr algn="just"/>
                <a:r>
                  <a:rPr lang="en-US" sz="2800" dirty="0"/>
                  <a:t>where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𝑎</m:t>
                    </m:r>
                    <m:r>
                      <a:rPr lang="en-US" sz="2800" i="1">
                        <a:latin typeface="Cambria Math"/>
                      </a:rPr>
                      <m:t>, </m:t>
                    </m:r>
                    <m:r>
                      <a:rPr lang="en-US" sz="2800" i="1">
                        <a:latin typeface="Cambria Math"/>
                      </a:rPr>
                      <m:t>𝑏</m:t>
                    </m:r>
                    <m:r>
                      <a:rPr lang="en-US" sz="2800" i="1">
                        <a:latin typeface="Cambria Math"/>
                      </a:rPr>
                      <m:t>, </m:t>
                    </m:r>
                    <m:r>
                      <a:rPr lang="en-US" sz="2800" i="1">
                        <a:latin typeface="Cambria Math"/>
                      </a:rPr>
                      <m:t>𝑐</m:t>
                    </m:r>
                    <m:r>
                      <a:rPr lang="en-US" sz="2800" i="1">
                        <a:latin typeface="Cambria Math"/>
                      </a:rPr>
                      <m:t>, </m:t>
                    </m:r>
                    <m:r>
                      <a:rPr lang="en-US" sz="2800" i="1">
                        <a:latin typeface="Cambria Math"/>
                      </a:rPr>
                      <m:t>𝑑</m:t>
                    </m:r>
                    <m:r>
                      <a:rPr lang="en-US" sz="2800" i="1">
                        <a:latin typeface="Cambria Math"/>
                      </a:rPr>
                      <m:t>,</m:t>
                    </m:r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𝑒</m:t>
                    </m:r>
                  </m:oMath>
                </a14:m>
                <a:r>
                  <a:rPr lang="en-US" sz="2800" dirty="0"/>
                  <a:t> are the coefficients obtained from the discrete transfer function,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𝑅</m:t>
                    </m:r>
                  </m:oMath>
                </a14:m>
                <a:r>
                  <a:rPr lang="en-US" sz="2800" dirty="0"/>
                  <a:t> is the error in the system,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𝑇</m:t>
                    </m:r>
                  </m:oMath>
                </a14:m>
                <a:r>
                  <a:rPr lang="en-US" sz="2800" dirty="0"/>
                  <a:t> is the output torque and </a:t>
                </a:r>
                <a:r>
                  <a:rPr lang="en-US" sz="2800" i="1" dirty="0" err="1"/>
                  <a:t>prev</a:t>
                </a:r>
                <a:r>
                  <a:rPr lang="en-US" sz="2800" i="1" dirty="0"/>
                  <a:t> </a:t>
                </a:r>
                <a:r>
                  <a:rPr lang="en-US" sz="2800" dirty="0"/>
                  <a:t>and </a:t>
                </a:r>
                <a:r>
                  <a:rPr lang="en-US" sz="2800" i="1" dirty="0"/>
                  <a:t>prev2 </a:t>
                </a:r>
                <a:r>
                  <a:rPr lang="en-US" sz="2800" dirty="0"/>
                  <a:t>denote the previous and twice previous values, respectively. </a:t>
                </a:r>
                <a:endParaRPr lang="en-US" sz="2500" dirty="0" smtClean="0"/>
              </a:p>
              <a:p>
                <a:pPr algn="just"/>
                <a:endParaRPr lang="en-US" sz="25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943" r="-2519" b="-114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12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828800" y="3081019"/>
                <a:ext cx="5943600" cy="4276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𝑇</m:t>
                      </m:r>
                      <m:r>
                        <a:rPr lang="en-US" sz="2000" i="1">
                          <a:latin typeface="Cambria Math"/>
                        </a:rPr>
                        <m:t>=</m:t>
                      </m:r>
                      <m:r>
                        <a:rPr lang="en-US" sz="2000" i="1">
                          <a:latin typeface="Cambria Math"/>
                        </a:rPr>
                        <m:t>𝑎𝑅</m:t>
                      </m:r>
                      <m:r>
                        <a:rPr lang="en-US" sz="2000" i="1">
                          <a:latin typeface="Cambria Math"/>
                        </a:rPr>
                        <m:t>+</m:t>
                      </m:r>
                      <m:r>
                        <a:rPr lang="en-US" sz="2000" i="1">
                          <a:latin typeface="Cambria Math"/>
                        </a:rPr>
                        <m:t>𝑏</m:t>
                      </m:r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𝑝𝑟𝑒𝑣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+</m:t>
                      </m:r>
                      <m:r>
                        <a:rPr lang="en-US" sz="2000" i="1">
                          <a:latin typeface="Cambria Math"/>
                        </a:rPr>
                        <m:t>𝑐</m:t>
                      </m:r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𝑝𝑟𝑒𝑣</m:t>
                          </m:r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+</m:t>
                      </m:r>
                      <m:r>
                        <a:rPr lang="en-US" sz="2000" i="1">
                          <a:latin typeface="Cambria Math"/>
                        </a:rPr>
                        <m:t>𝑑</m:t>
                      </m:r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𝑝𝑟𝑒𝑣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+</m:t>
                      </m:r>
                      <m:r>
                        <a:rPr lang="en-US" sz="2000" i="1">
                          <a:latin typeface="Cambria Math"/>
                        </a:rPr>
                        <m:t>𝑒</m:t>
                      </m:r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𝑝𝑟𝑒𝑣</m:t>
                          </m:r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3081019"/>
                <a:ext cx="5943600" cy="427618"/>
              </a:xfrm>
              <a:prstGeom prst="rect">
                <a:avLst/>
              </a:prstGeom>
              <a:blipFill rotWithShape="1">
                <a:blip r:embed="rId3"/>
                <a:stretch>
                  <a:fillRect t="-5634" b="-183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8352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Simulation of Continuous time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13</a:t>
            </a:fld>
            <a:endParaRPr lang="en-GB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990600"/>
            <a:ext cx="5410200" cy="1481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819400"/>
            <a:ext cx="4876800" cy="3767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34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dirty="0" smtClean="0"/>
              <a:t>Analog PID Controller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36637"/>
            <a:ext cx="8915400" cy="5516563"/>
          </a:xfrm>
        </p:spPr>
        <p:txBody>
          <a:bodyPr>
            <a:normAutofit/>
          </a:bodyPr>
          <a:lstStyle/>
          <a:p>
            <a:pPr algn="just"/>
            <a:endParaRPr lang="en-US" sz="2600" dirty="0"/>
          </a:p>
          <a:p>
            <a:pPr algn="just"/>
            <a:endParaRPr lang="en-US" sz="2600" dirty="0" smtClean="0"/>
          </a:p>
          <a:p>
            <a:pPr algn="just"/>
            <a:endParaRPr lang="en-US" sz="2600" dirty="0"/>
          </a:p>
          <a:p>
            <a:pPr algn="just"/>
            <a:endParaRPr lang="en-US" sz="2600" dirty="0" smtClean="0"/>
          </a:p>
          <a:p>
            <a:pPr marL="0" indent="0" algn="just">
              <a:buNone/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148" name="Picture 4" descr="http://coder-tronics.com/wp-content/uploads/2014/05/PID-Block-dia1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81"/>
          <a:stretch/>
        </p:blipFill>
        <p:spPr bwMode="auto">
          <a:xfrm>
            <a:off x="838200" y="1447800"/>
            <a:ext cx="7790292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362200" y="5486400"/>
                <a:ext cx="4219873" cy="9727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𝐾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𝑒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𝑑𝑡</m:t>
                              </m:r>
                            </m:e>
                          </m:nary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𝑑𝑟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𝑑𝑡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5486400"/>
                <a:ext cx="4219873" cy="972702"/>
              </a:xfrm>
              <a:prstGeom prst="rect">
                <a:avLst/>
              </a:prstGeom>
              <a:blipFill rotWithShape="1">
                <a:blip r:embed="rId4"/>
                <a:stretch>
                  <a:fillRect r="-14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717152" y="2667000"/>
                <a:ext cx="6450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𝑒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7152" y="2667000"/>
                <a:ext cx="645048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r="-11321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400800" y="2666689"/>
                <a:ext cx="66505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𝑢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2666689"/>
                <a:ext cx="665054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r="-11009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761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Digitally implemented PID Controller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60435" y="1066800"/>
                <a:ext cx="6024341" cy="7386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𝑈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𝐾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𝑝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𝐾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𝐾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𝑑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𝐾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𝑝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−2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𝐾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𝑑</m:t>
                                      </m:r>
                                    </m:sub>
                                  </m:sSub>
                                </m:e>
                              </m:d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−1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−1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−1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𝐸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0435" y="1066800"/>
                <a:ext cx="6024341" cy="738600"/>
              </a:xfrm>
              <a:prstGeom prst="rect">
                <a:avLst/>
              </a:prstGeom>
              <a:blipFill rotWithShape="1">
                <a:blip r:embed="rId3"/>
                <a:stretch>
                  <a:fillRect r="-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462147" y="2667000"/>
                <a:ext cx="6620915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𝑢</m:t>
                      </m:r>
                      <m:d>
                        <m:d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r>
                        <a:rPr lang="en-US" sz="2200" b="0" i="1" smtClean="0">
                          <a:latin typeface="Cambria Math"/>
                        </a:rPr>
                        <m:t>𝑢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sz="2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200" b="0" i="1" smtClean="0">
                          <a:latin typeface="Cambria Math"/>
                        </a:rPr>
                        <m:t>𝑒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2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200" i="1">
                          <a:latin typeface="Cambria Math"/>
                        </a:rPr>
                        <m:t>𝑒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i="1">
                              <a:latin typeface="Cambria Math"/>
                            </a:rPr>
                            <m:t>𝑘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sz="2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sz="2200" i="1">
                          <a:latin typeface="Cambria Math"/>
                        </a:rPr>
                        <m:t>𝑒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i="1">
                              <a:latin typeface="Cambria Math"/>
                            </a:rPr>
                            <m:t>𝑘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2147" y="2667000"/>
                <a:ext cx="6620915" cy="430887"/>
              </a:xfrm>
              <a:prstGeom prst="rect">
                <a:avLst/>
              </a:prstGeom>
              <a:blipFill rotWithShape="1">
                <a:blip r:embed="rId4"/>
                <a:stretch>
                  <a:fillRect t="-8571" r="-1105" b="-2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22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886" y="76200"/>
            <a:ext cx="8748714" cy="609600"/>
          </a:xfrm>
        </p:spPr>
        <p:txBody>
          <a:bodyPr>
            <a:noAutofit/>
          </a:bodyPr>
          <a:lstStyle/>
          <a:p>
            <a:r>
              <a:rPr lang="en-US" sz="3000" dirty="0" smtClean="0"/>
              <a:t>Digitally implemented PID Controller (Microcontrollers)</a:t>
            </a:r>
            <a:endParaRPr lang="en-US" sz="3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6" y="1905000"/>
            <a:ext cx="6312124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462146" y="1295400"/>
                <a:ext cx="6620915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𝑢</m:t>
                      </m:r>
                      <m:d>
                        <m:d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r>
                        <a:rPr lang="en-US" sz="2200" b="0" i="1" smtClean="0">
                          <a:latin typeface="Cambria Math"/>
                        </a:rPr>
                        <m:t>𝑢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sz="2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200" b="0" i="1" smtClean="0">
                          <a:latin typeface="Cambria Math"/>
                        </a:rPr>
                        <m:t>𝑒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2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200" i="1">
                          <a:latin typeface="Cambria Math"/>
                        </a:rPr>
                        <m:t>𝑒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i="1">
                              <a:latin typeface="Cambria Math"/>
                            </a:rPr>
                            <m:t>𝑘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sz="2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sz="2200" i="1">
                          <a:latin typeface="Cambria Math"/>
                        </a:rPr>
                        <m:t>𝑒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i="1">
                              <a:latin typeface="Cambria Math"/>
                            </a:rPr>
                            <m:t>𝑘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2146" y="1295400"/>
                <a:ext cx="6620915" cy="430887"/>
              </a:xfrm>
              <a:prstGeom prst="rect">
                <a:avLst/>
              </a:prstGeom>
              <a:blipFill rotWithShape="1">
                <a:blip r:embed="rId4"/>
                <a:stretch>
                  <a:fillRect t="-8571" r="-1105" b="-2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570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609600"/>
          </a:xfrm>
        </p:spPr>
        <p:txBody>
          <a:bodyPr>
            <a:noAutofit/>
          </a:bodyPr>
          <a:lstStyle/>
          <a:p>
            <a:r>
              <a:rPr lang="en-US" sz="3000" dirty="0" smtClean="0"/>
              <a:t>Digitally implemented PID Controller (CPLD or FPGA)</a:t>
            </a:r>
            <a:endParaRPr lang="en-US" sz="3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58" y="755855"/>
            <a:ext cx="5324475" cy="613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895600" y="1756509"/>
                <a:ext cx="605217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𝑢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𝑢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𝑒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𝑒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𝑒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1756509"/>
                <a:ext cx="6052170" cy="400110"/>
              </a:xfrm>
              <a:prstGeom prst="rect">
                <a:avLst/>
              </a:prstGeom>
              <a:blipFill rotWithShape="1">
                <a:blip r:embed="rId4"/>
                <a:stretch>
                  <a:fillRect t="-7576" r="-1007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281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 of Lecture-6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download this lecture visit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http://imtiazhussainkalwar.weebly.com/</a:t>
            </a:r>
            <a:endParaRPr lang="en-GB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18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Study-1: Inverted Pendulum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2850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990600"/>
                <a:ext cx="8915400" cy="4525963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en-US" sz="2800" dirty="0" smtClean="0"/>
                  <a:t>The transfer function of the pendulum is given below</a:t>
                </a:r>
              </a:p>
              <a:p>
                <a:pPr algn="just"/>
                <a:endParaRPr lang="en-US" sz="2800" dirty="0"/>
              </a:p>
              <a:p>
                <a:pPr algn="just"/>
                <a:endParaRPr lang="en-US" sz="2800" dirty="0" smtClean="0"/>
              </a:p>
              <a:p>
                <a:pPr algn="just"/>
                <a:r>
                  <a:rPr lang="en-US" sz="2800" dirty="0"/>
                  <a:t>where </a:t>
                </a:r>
                <a:r>
                  <a:rPr lang="en-US" sz="2800" i="1" dirty="0"/>
                  <a:t>R</a:t>
                </a:r>
                <a:r>
                  <a:rPr lang="en-US" sz="2800" dirty="0"/>
                  <a:t> is the input position error and </a:t>
                </a:r>
                <a:r>
                  <a:rPr lang="en-US" sz="2800" i="1" dirty="0"/>
                  <a:t>T</a:t>
                </a:r>
                <a:r>
                  <a:rPr lang="en-US" sz="2800" dirty="0"/>
                  <a:t> is the output </a:t>
                </a:r>
                <a:r>
                  <a:rPr lang="en-US" sz="2800" dirty="0" smtClean="0"/>
                  <a:t>torque.</a:t>
                </a: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𝜔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=6.28 </m:t>
                    </m:r>
                    <m:r>
                      <a:rPr lang="en-US" sz="2800" b="0" i="1" smtClean="0">
                        <a:latin typeface="Cambria Math"/>
                      </a:rPr>
                      <m:t>𝑟𝑎𝑑</m:t>
                    </m:r>
                    <m:r>
                      <a:rPr lang="en-US" sz="2800" b="0" i="1" smtClean="0">
                        <a:latin typeface="Cambria Math"/>
                      </a:rPr>
                      <m:t>/</m:t>
                    </m:r>
                    <m:r>
                      <a:rPr lang="en-US" sz="2800" b="0" i="1" smtClean="0">
                        <a:latin typeface="Cambria Math"/>
                      </a:rPr>
                      <m:t>𝑠𝑒𝑐</m:t>
                    </m:r>
                  </m:oMath>
                </a14:m>
                <a:endParaRPr lang="en-US" sz="2800" dirty="0" smtClean="0"/>
              </a:p>
              <a:p>
                <a:pPr algn="just"/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ea typeface="Cambria Math"/>
                      </a:rPr>
                      <m:t>𝜁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=0.055</m:t>
                    </m:r>
                  </m:oMath>
                </a14:m>
                <a:r>
                  <a:rPr lang="en-US" sz="2800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990600"/>
                <a:ext cx="8915400" cy="4525963"/>
              </a:xfrm>
              <a:blipFill rotWithShape="1">
                <a:blip r:embed="rId2"/>
                <a:stretch>
                  <a:fillRect l="-1231" t="-1213" r="-2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3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895600" y="1643652"/>
                <a:ext cx="2752613" cy="6764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𝑇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𝑅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𝑠</m:t>
                              </m:r>
                            </m:e>
                          </m:d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+2</m:t>
                          </m:r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𝜁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1643652"/>
                <a:ext cx="2752613" cy="676467"/>
              </a:xfrm>
              <a:prstGeom prst="rect">
                <a:avLst/>
              </a:prstGeom>
              <a:blipFill rotWithShape="1">
                <a:blip r:embed="rId3"/>
                <a:stretch>
                  <a:fillRect r="-2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667000" y="4847053"/>
                <a:ext cx="2724528" cy="6690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𝑇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𝑅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𝑠</m:t>
                              </m:r>
                            </m:e>
                          </m:d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0.69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−39.4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4847053"/>
                <a:ext cx="2724528" cy="669094"/>
              </a:xfrm>
              <a:prstGeom prst="rect">
                <a:avLst/>
              </a:prstGeom>
              <a:blipFill rotWithShape="1">
                <a:blip r:embed="rId4"/>
                <a:stretch>
                  <a:fillRect r="-24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863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en-US" dirty="0" smtClean="0"/>
              <a:t>Root Locus of the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4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66215" y="3403968"/>
                <a:ext cx="3004092" cy="7331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𝑇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𝑅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𝑠</m:t>
                              </m:r>
                            </m:e>
                          </m:d>
                        </m:den>
                      </m:f>
                      <m:r>
                        <a:rPr lang="en-US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latin typeface="Cambria Math"/>
                            </a:rPr>
                            <m:t>+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0.69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−39.4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215" y="3403968"/>
                <a:ext cx="3004092" cy="733149"/>
              </a:xfrm>
              <a:prstGeom prst="rect">
                <a:avLst/>
              </a:prstGeom>
              <a:blipFill rotWithShape="1">
                <a:blip r:embed="rId2"/>
                <a:stretch>
                  <a:fillRect r="-28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3810000" y="1362502"/>
            <a:ext cx="5049672" cy="4677644"/>
            <a:chOff x="3810000" y="1362502"/>
            <a:chExt cx="5049672" cy="4677644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462" t="6220" r="7578"/>
            <a:stretch/>
          </p:blipFill>
          <p:spPr bwMode="auto">
            <a:xfrm>
              <a:off x="3810000" y="1362502"/>
              <a:ext cx="5049672" cy="46776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7908880" y="3244587"/>
              <a:ext cx="569387" cy="3231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500" dirty="0" smtClean="0"/>
                <a:t>5.93 </a:t>
              </a:r>
              <a:endParaRPr lang="en-US" sz="15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365124" y="3209404"/>
              <a:ext cx="585417" cy="3231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500" dirty="0"/>
                <a:t>-6.62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3278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/>
              <a:t>The desired parameters are: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 smtClean="0"/>
              <a:t>Rise </a:t>
            </a:r>
            <a:r>
              <a:rPr lang="en-US" sz="2400" dirty="0"/>
              <a:t>time of 0.5 seconds or less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/>
              <a:t>Damping ratio of 0.32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/>
              <a:t>Lag gain of </a:t>
            </a:r>
            <a:r>
              <a:rPr lang="en-US" sz="2400" dirty="0" smtClean="0"/>
              <a:t>92</a:t>
            </a:r>
          </a:p>
          <a:p>
            <a:pPr lvl="1" algn="just">
              <a:lnSpc>
                <a:spcPct val="150000"/>
              </a:lnSpc>
            </a:pPr>
            <a:endParaRPr lang="en-US" sz="2400" dirty="0" smtClean="0"/>
          </a:p>
          <a:p>
            <a:pPr algn="just"/>
            <a:r>
              <a:rPr lang="en-US" sz="2800" dirty="0"/>
              <a:t>These parameters will be used as a guide to the design of a lead and lag compensator.</a:t>
            </a:r>
          </a:p>
          <a:p>
            <a:pPr lvl="1" algn="just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3702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 Control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/>
                <a:r>
                  <a:rPr lang="en-US" sz="2800" dirty="0"/>
                  <a:t>The lead compensator is of the </a:t>
                </a:r>
                <a:r>
                  <a:rPr lang="en-US" sz="2800" dirty="0" smtClean="0"/>
                  <a:t>form</a:t>
                </a:r>
              </a:p>
              <a:p>
                <a:pPr algn="just"/>
                <a:endParaRPr lang="en-US" sz="2800" dirty="0" smtClean="0"/>
              </a:p>
              <a:p>
                <a:pPr algn="just"/>
                <a:endParaRPr lang="en-US" sz="2800" dirty="0"/>
              </a:p>
              <a:p>
                <a:pPr algn="just"/>
                <a:r>
                  <a:rPr lang="en-US" sz="2800" dirty="0"/>
                  <a:t>where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𝑧</m:t>
                    </m:r>
                  </m:oMath>
                </a14:m>
                <a:r>
                  <a:rPr lang="en-US" sz="2800" dirty="0"/>
                  <a:t> is the location of the lead zero and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𝑝</m:t>
                    </m:r>
                  </m:oMath>
                </a14:m>
                <a:r>
                  <a:rPr lang="en-US" sz="2800" dirty="0"/>
                  <a:t> is the location of the lead pole.  </a:t>
                </a:r>
                <a:endParaRPr lang="en-US" sz="2800" dirty="0" smtClean="0"/>
              </a:p>
              <a:p>
                <a:pPr algn="just"/>
                <a:endParaRPr lang="en-US" sz="2800" dirty="0"/>
              </a:p>
              <a:p>
                <a:pPr algn="just"/>
                <a:r>
                  <a:rPr lang="en-US" sz="2800" dirty="0"/>
                  <a:t>The final design of the lead compensator is </a:t>
                </a:r>
                <a:r>
                  <a:rPr lang="en-US" sz="2800" dirty="0" smtClean="0"/>
                  <a:t>given below</a:t>
                </a:r>
                <a:endParaRPr lang="en-US" sz="28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213" r="-2519" b="-41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6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352800" y="2362200"/>
                <a:ext cx="1734193" cy="7032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𝐺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(</m:t>
                      </m:r>
                      <m:r>
                        <a:rPr lang="en-US" sz="2000" i="1">
                          <a:latin typeface="Cambria Math"/>
                        </a:rPr>
                        <m:t>𝑠</m:t>
                      </m:r>
                      <m:r>
                        <a:rPr lang="en-US" sz="2000" i="1">
                          <a:latin typeface="Cambria Math"/>
                        </a:rPr>
                        <m:t>)=</m:t>
                      </m:r>
                      <m:f>
                        <m:fPr>
                          <m:ctrlPr>
                            <a:rPr lang="en-US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𝑠</m:t>
                          </m:r>
                          <m:r>
                            <a:rPr lang="en-US" sz="2000" i="1">
                              <a:latin typeface="Cambria Math"/>
                            </a:rPr>
                            <m:t>+</m:t>
                          </m:r>
                          <m:r>
                            <a:rPr lang="en-US" sz="2000" i="1">
                              <a:latin typeface="Cambria Math"/>
                            </a:rPr>
                            <m:t>𝑧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𝑠</m:t>
                          </m:r>
                          <m:r>
                            <a:rPr lang="en-US" sz="2000" i="1">
                              <a:latin typeface="Cambria Math"/>
                            </a:rPr>
                            <m:t>+</m:t>
                          </m:r>
                          <m:r>
                            <a:rPr lang="en-US" sz="2000" i="1">
                              <a:latin typeface="Cambria Math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2362200"/>
                <a:ext cx="1734193" cy="703206"/>
              </a:xfrm>
              <a:prstGeom prst="rect">
                <a:avLst/>
              </a:prstGeom>
              <a:blipFill rotWithShape="1">
                <a:blip r:embed="rId3"/>
                <a:stretch>
                  <a:fillRect r="-49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507596" y="5720890"/>
                <a:ext cx="2076659" cy="6737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𝐺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(</m:t>
                      </m:r>
                      <m:r>
                        <a:rPr lang="en-US" sz="2000" i="1">
                          <a:latin typeface="Cambria Math"/>
                        </a:rPr>
                        <m:t>𝑠</m:t>
                      </m:r>
                      <m:r>
                        <a:rPr lang="en-US" sz="2000" i="1">
                          <a:latin typeface="Cambria Math"/>
                        </a:rPr>
                        <m:t>)=</m:t>
                      </m:r>
                      <m:f>
                        <m:fPr>
                          <m:ctrlPr>
                            <a:rPr lang="en-US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𝑠</m:t>
                          </m:r>
                          <m:r>
                            <a:rPr lang="en-US" sz="2000" i="1">
                              <a:latin typeface="Cambria Math"/>
                            </a:rPr>
                            <m:t>+7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𝑠</m:t>
                          </m:r>
                          <m:r>
                            <a:rPr lang="en-US" sz="2000" i="1">
                              <a:latin typeface="Cambria Math"/>
                            </a:rPr>
                            <m:t>+17.5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7596" y="5720890"/>
                <a:ext cx="2076659" cy="673711"/>
              </a:xfrm>
              <a:prstGeom prst="rect">
                <a:avLst/>
              </a:prstGeom>
              <a:blipFill rotWithShape="1">
                <a:blip r:embed="rId4"/>
                <a:stretch>
                  <a:fillRect r="-41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469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Combined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991600" cy="4525963"/>
          </a:xfrm>
        </p:spPr>
        <p:txBody>
          <a:bodyPr>
            <a:normAutofit/>
          </a:bodyPr>
          <a:lstStyle/>
          <a:p>
            <a:pPr algn="just"/>
            <a:r>
              <a:rPr lang="en-US" sz="2700" dirty="0"/>
              <a:t>The root locus of the plant transfer function with the effects of the lead compensator is shown in </a:t>
            </a:r>
            <a:r>
              <a:rPr lang="en-US" sz="2700" dirty="0" smtClean="0"/>
              <a:t>following figure.</a:t>
            </a:r>
            <a:endParaRPr lang="en-US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362200"/>
            <a:ext cx="5867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143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</a:bodyPr>
          <a:lstStyle/>
          <a:p>
            <a:r>
              <a:rPr lang="en-US" b="1" dirty="0"/>
              <a:t>Lag </a:t>
            </a:r>
            <a:r>
              <a:rPr lang="en-US" b="1" dirty="0" smtClean="0"/>
              <a:t>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915400" cy="4525963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The </a:t>
            </a:r>
            <a:r>
              <a:rPr lang="en-US" sz="2800" dirty="0"/>
              <a:t>pole and zero of the lag compensator should be close together so as not to cause the poles to shift right, which could cause instability or slow convergence.  </a:t>
            </a:r>
            <a:endParaRPr lang="en-US" sz="2800" dirty="0" smtClean="0"/>
          </a:p>
          <a:p>
            <a:pPr algn="just"/>
            <a:endParaRPr lang="en-US" sz="2800" dirty="0"/>
          </a:p>
          <a:p>
            <a:pPr algn="just"/>
            <a:r>
              <a:rPr lang="en-US" sz="2800" dirty="0" smtClean="0"/>
              <a:t>Additionally</a:t>
            </a:r>
            <a:r>
              <a:rPr lang="en-US" sz="2800" dirty="0"/>
              <a:t>, since their purpose is to affect the low frequency range they should be near zero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8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276600" y="4267200"/>
                <a:ext cx="1500411" cy="8362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𝐺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(</m:t>
                      </m:r>
                      <m:r>
                        <a:rPr lang="en-US" i="1">
                          <a:latin typeface="Cambria Math"/>
                        </a:rPr>
                        <m:t>𝑠</m:t>
                      </m:r>
                      <m:r>
                        <a:rPr lang="en-US" i="1">
                          <a:latin typeface="Cambria Math"/>
                        </a:rPr>
                        <m:t>)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𝑠</m:t>
                          </m:r>
                          <m:r>
                            <a:rPr lang="en-US" i="1">
                              <a:latin typeface="Cambria Math"/>
                            </a:rPr>
                            <m:t>+1.2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𝑠</m:t>
                          </m:r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1.2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92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4267200"/>
                <a:ext cx="1500411" cy="836255"/>
              </a:xfrm>
              <a:prstGeom prst="rect">
                <a:avLst/>
              </a:prstGeom>
              <a:blipFill rotWithShape="1">
                <a:blip r:embed="rId2"/>
                <a:stretch>
                  <a:fillRect r="-44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8109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Lag-Lead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84237"/>
            <a:ext cx="8991600" cy="4525963"/>
          </a:xfrm>
        </p:spPr>
        <p:txBody>
          <a:bodyPr>
            <a:normAutofit/>
          </a:bodyPr>
          <a:lstStyle/>
          <a:p>
            <a:pPr algn="just"/>
            <a:r>
              <a:rPr lang="en-US" sz="2600" dirty="0"/>
              <a:t>The root locus of the transfer function with the lead-lag compensator is show in Figure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9</a:t>
            </a:fld>
            <a:endParaRPr lang="en-GB" dirty="0"/>
          </a:p>
        </p:txBody>
      </p:sp>
      <p:pic>
        <p:nvPicPr>
          <p:cNvPr id="5" name="Picture 4"/>
          <p:cNvPicPr/>
          <p:nvPr/>
        </p:nvPicPr>
        <p:blipFill rotWithShape="1">
          <a:blip r:embed="rId2" cstate="print"/>
          <a:srcRect l="10951" t="10355" r="6213" b="6250"/>
          <a:stretch/>
        </p:blipFill>
        <p:spPr bwMode="auto">
          <a:xfrm>
            <a:off x="1600200" y="2057400"/>
            <a:ext cx="5486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77083929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25-26  Modeling Digital Control System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lecture_25-26  Modeling Digital Control Systems</Template>
  <TotalTime>1192</TotalTime>
  <Words>878</Words>
  <Application>Microsoft Office PowerPoint</Application>
  <PresentationFormat>On-screen Show (4:3)</PresentationFormat>
  <Paragraphs>109</Paragraphs>
  <Slides>18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lecture_25-26  Modeling Digital Control Systems</vt:lpstr>
      <vt:lpstr>Control Systems With Embedded Implementation (CSEI)</vt:lpstr>
      <vt:lpstr>Outline</vt:lpstr>
      <vt:lpstr>Introduction</vt:lpstr>
      <vt:lpstr>Root Locus of the System</vt:lpstr>
      <vt:lpstr>Design Requirements</vt:lpstr>
      <vt:lpstr>Lead Control</vt:lpstr>
      <vt:lpstr>Combined Response</vt:lpstr>
      <vt:lpstr>Lag Control</vt:lpstr>
      <vt:lpstr>Lag-Lead Control</vt:lpstr>
      <vt:lpstr>Discrete-time Transfer Function</vt:lpstr>
      <vt:lpstr>Error Calculation</vt:lpstr>
      <vt:lpstr>Transfer Function Implementation</vt:lpstr>
      <vt:lpstr>Simulation of Continuous time Model</vt:lpstr>
      <vt:lpstr>Analog PID Controller</vt:lpstr>
      <vt:lpstr>Digitally implemented PID Controller</vt:lpstr>
      <vt:lpstr>Digitally implemented PID Controller (Microcontrollers)</vt:lpstr>
      <vt:lpstr>Digitally implemented PID Controller (CPLD or FPGA)</vt:lpstr>
      <vt:lpstr>End of Lecture-6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Control Systems (MCS)</dc:title>
  <dc:creator>DR. Imtiaz</dc:creator>
  <cp:lastModifiedBy>Administrator</cp:lastModifiedBy>
  <cp:revision>279</cp:revision>
  <dcterms:created xsi:type="dcterms:W3CDTF">2014-10-12T04:25:21Z</dcterms:created>
  <dcterms:modified xsi:type="dcterms:W3CDTF">2015-03-31T10:27:49Z</dcterms:modified>
</cp:coreProperties>
</file>