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4"/>
  </p:handoutMasterIdLst>
  <p:sldIdLst>
    <p:sldId id="256" r:id="rId2"/>
    <p:sldId id="334" r:id="rId3"/>
    <p:sldId id="336" r:id="rId4"/>
    <p:sldId id="326" r:id="rId5"/>
    <p:sldId id="327" r:id="rId6"/>
    <p:sldId id="337" r:id="rId7"/>
    <p:sldId id="332" r:id="rId8"/>
    <p:sldId id="330" r:id="rId9"/>
    <p:sldId id="333" r:id="rId10"/>
    <p:sldId id="335" r:id="rId11"/>
    <p:sldId id="338" r:id="rId12"/>
    <p:sldId id="339" r:id="rId13"/>
    <p:sldId id="340" r:id="rId14"/>
    <p:sldId id="341" r:id="rId15"/>
    <p:sldId id="342" r:id="rId16"/>
    <p:sldId id="343" r:id="rId17"/>
    <p:sldId id="344" r:id="rId18"/>
    <p:sldId id="345" r:id="rId19"/>
    <p:sldId id="346" r:id="rId20"/>
    <p:sldId id="347" r:id="rId21"/>
    <p:sldId id="348" r:id="rId22"/>
    <p:sldId id="32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1E6"/>
    <a:srgbClr val="FEF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4" Type="http://schemas.openxmlformats.org/officeDocument/2006/relationships/image" Target="../media/image4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75CD0-BF64-4EDA-A390-EA27F5FF7906}" type="datetimeFigureOut">
              <a:rPr lang="en-GB" smtClean="0"/>
              <a:pPr/>
              <a:t>16/10/2014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C7654-C7C7-4BC9-B3D0-68A06137D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830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16/10/2014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16/10/2014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16/10/2014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16/10/2014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16/10/2014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16/10/2014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4B2AA-1B5A-4DC9-8C33-192C3B350BED}" type="datetimeFigureOut">
              <a:rPr lang="en-GB" smtClean="0"/>
              <a:pPr/>
              <a:t>16/10/2014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mtiaz.hussain@faculty.muet.edu.pk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5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9.png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8.wmf"/><Relationship Id="rId4" Type="http://schemas.openxmlformats.org/officeDocument/2006/relationships/image" Target="../media/image30.png"/><Relationship Id="rId9" Type="http://schemas.openxmlformats.org/officeDocument/2006/relationships/oleObject" Target="../embeddings/oleObject23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3.wmf"/><Relationship Id="rId11" Type="http://schemas.openxmlformats.org/officeDocument/2006/relationships/image" Target="../media/image31.png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27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41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37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49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4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49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imtiazhussainkalwar.weebly.com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6.bin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0.png"/><Relationship Id="rId4" Type="http://schemas.openxmlformats.org/officeDocument/2006/relationships/image" Target="../media/image11.wmf"/><Relationship Id="rId9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Modeling and Simulation of Dynamic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123728" y="4365104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Dr. Imtiaz Hussain</a:t>
            </a:r>
          </a:p>
          <a:p>
            <a:pPr algn="ctr"/>
            <a:r>
              <a:rPr lang="en-GB" sz="2100" dirty="0" smtClean="0"/>
              <a:t>email: </a:t>
            </a:r>
            <a:r>
              <a:rPr lang="en-GB" sz="21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imtiaz.hussain@faculty.muet.edu.pk</a:t>
            </a:r>
            <a:endParaRPr lang="en-GB" sz="21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sz="2100" dirty="0" smtClean="0"/>
              <a:t>URL :</a:t>
            </a:r>
            <a:r>
              <a:rPr lang="en-GB" sz="2100" dirty="0" smtClean="0">
                <a:solidFill>
                  <a:schemeClr val="accent1">
                    <a:lumMod val="75000"/>
                  </a:schemeClr>
                </a:solidFill>
              </a:rPr>
              <a:t>http://imtiazhussainkalwar.weebly.com/</a:t>
            </a:r>
            <a:endParaRPr lang="en-GB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505637" y="2996952"/>
            <a:ext cx="62562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Lecture-6</a:t>
            </a:r>
          </a:p>
          <a:p>
            <a:pPr algn="ctr"/>
            <a:r>
              <a:rPr lang="en-GB" sz="2400" dirty="0" smtClean="0"/>
              <a:t>Mathematical Modeling of Liquid Level Systems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7749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GB" dirty="0" smtClean="0"/>
              <a:t>Modeling Example#1</a:t>
            </a:r>
            <a:endParaRPr lang="en-GB" dirty="0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875" y="1098276"/>
            <a:ext cx="7720509" cy="3291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720938"/>
            <a:ext cx="7560840" cy="1887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GB" dirty="0" smtClean="0"/>
              <a:t>Modeling </a:t>
            </a:r>
            <a:r>
              <a:rPr lang="en-GB" dirty="0" smtClean="0"/>
              <a:t>Example#1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51520" y="1052736"/>
            <a:ext cx="864096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algn="just">
              <a:buFont typeface="Arial" pitchFamily="34" charset="0"/>
              <a:buChar char="•"/>
            </a:pPr>
            <a:r>
              <a:rPr lang="en-GB" sz="2200" dirty="0" smtClean="0"/>
              <a:t>The rate of change in liquid stored in the tank is equal to the flow in minus flow out.</a:t>
            </a:r>
          </a:p>
          <a:p>
            <a:pPr marL="182563" indent="-182563" algn="just">
              <a:buFont typeface="Arial" pitchFamily="34" charset="0"/>
              <a:buChar char="•"/>
            </a:pPr>
            <a:endParaRPr lang="en-GB" sz="2200" dirty="0" smtClean="0"/>
          </a:p>
          <a:p>
            <a:pPr marL="182563" indent="-182563" algn="just">
              <a:buFont typeface="Arial" pitchFamily="34" charset="0"/>
              <a:buChar char="•"/>
            </a:pPr>
            <a:endParaRPr lang="en-GB" sz="2200" dirty="0" smtClean="0"/>
          </a:p>
          <a:p>
            <a:pPr marL="182563" indent="-182563" algn="just">
              <a:buFont typeface="Arial" pitchFamily="34" charset="0"/>
              <a:buChar char="•"/>
            </a:pPr>
            <a:endParaRPr lang="en-GB" sz="2200" dirty="0" smtClean="0"/>
          </a:p>
          <a:p>
            <a:pPr marL="182563" indent="-182563" algn="just">
              <a:buFont typeface="Arial" pitchFamily="34" charset="0"/>
              <a:buChar char="•"/>
            </a:pPr>
            <a:r>
              <a:rPr lang="en-GB" sz="2200" dirty="0" smtClean="0"/>
              <a:t>The resistance </a:t>
            </a:r>
            <a:r>
              <a:rPr lang="en-GB" sz="2200" i="1" dirty="0" smtClean="0">
                <a:solidFill>
                  <a:srgbClr val="FF0000"/>
                </a:solidFill>
              </a:rPr>
              <a:t>R</a:t>
            </a:r>
            <a:r>
              <a:rPr lang="en-GB" sz="2200" dirty="0" smtClean="0"/>
              <a:t> may be written as</a:t>
            </a:r>
          </a:p>
          <a:p>
            <a:pPr marL="182563" indent="-182563" algn="just">
              <a:buFont typeface="Arial" pitchFamily="34" charset="0"/>
              <a:buChar char="•"/>
            </a:pPr>
            <a:endParaRPr lang="en-GB" sz="2200" dirty="0" smtClean="0"/>
          </a:p>
          <a:p>
            <a:pPr marL="182563" indent="-182563" algn="just">
              <a:buFont typeface="Arial" pitchFamily="34" charset="0"/>
              <a:buChar char="•"/>
            </a:pPr>
            <a:endParaRPr lang="en-GB" sz="2200" dirty="0" smtClean="0"/>
          </a:p>
          <a:p>
            <a:pPr marL="182563" indent="-182563" algn="just">
              <a:buFont typeface="Arial" pitchFamily="34" charset="0"/>
              <a:buChar char="•"/>
            </a:pPr>
            <a:endParaRPr lang="en-GB" sz="2200" dirty="0" smtClean="0"/>
          </a:p>
          <a:p>
            <a:pPr marL="182563" indent="-182563" algn="just">
              <a:buFont typeface="Arial" pitchFamily="34" charset="0"/>
              <a:buChar char="•"/>
            </a:pPr>
            <a:endParaRPr lang="en-GB" sz="2200" dirty="0" smtClean="0"/>
          </a:p>
          <a:p>
            <a:pPr marL="182563" indent="-182563" algn="just">
              <a:buFont typeface="Arial" pitchFamily="34" charset="0"/>
              <a:buChar char="•"/>
            </a:pPr>
            <a:r>
              <a:rPr lang="en-GB" sz="2200" dirty="0" smtClean="0"/>
              <a:t>Rearranging equation </a:t>
            </a:r>
            <a:r>
              <a:rPr lang="en-GB" sz="2200" dirty="0" smtClean="0">
                <a:solidFill>
                  <a:srgbClr val="FF0000"/>
                </a:solidFill>
              </a:rPr>
              <a:t> (2)</a:t>
            </a:r>
            <a:endParaRPr lang="en-GB" sz="2200" dirty="0">
              <a:solidFill>
                <a:srgbClr val="FF000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347864" y="1772816"/>
            <a:ext cx="3885066" cy="844550"/>
            <a:chOff x="3347864" y="1772816"/>
            <a:chExt cx="3885066" cy="844550"/>
          </a:xfrm>
        </p:grpSpPr>
        <p:graphicFrame>
          <p:nvGraphicFramePr>
            <p:cNvPr id="63490" name="Object 8"/>
            <p:cNvGraphicFramePr>
              <a:graphicFrameLocks noChangeAspect="1"/>
            </p:cNvGraphicFramePr>
            <p:nvPr/>
          </p:nvGraphicFramePr>
          <p:xfrm>
            <a:off x="3347864" y="1772816"/>
            <a:ext cx="1900238" cy="844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506" name="Equation" r:id="rId3" imgW="799920" imgH="355320" progId="Equation.3">
                    <p:embed/>
                  </p:oleObj>
                </mc:Choice>
                <mc:Fallback>
                  <p:oleObj name="Equation" r:id="rId3" imgW="799920" imgH="35532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47864" y="1772816"/>
                          <a:ext cx="1900238" cy="844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9" name="Straight Arrow Connector 8"/>
            <p:cNvCxnSpPr/>
            <p:nvPr/>
          </p:nvCxnSpPr>
          <p:spPr>
            <a:xfrm>
              <a:off x="5508104" y="2276872"/>
              <a:ext cx="100811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6790180" y="2109724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(1)</a:t>
              </a:r>
              <a:endParaRPr lang="en-GB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275856" y="3356992"/>
            <a:ext cx="4043150" cy="1009650"/>
            <a:chOff x="3275856" y="3356992"/>
            <a:chExt cx="4043150" cy="1009650"/>
          </a:xfrm>
        </p:grpSpPr>
        <p:graphicFrame>
          <p:nvGraphicFramePr>
            <p:cNvPr id="63491" name="Object 3"/>
            <p:cNvGraphicFramePr>
              <a:graphicFrameLocks noChangeAspect="1"/>
            </p:cNvGraphicFramePr>
            <p:nvPr/>
          </p:nvGraphicFramePr>
          <p:xfrm>
            <a:off x="3275856" y="3356992"/>
            <a:ext cx="2019300" cy="1009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507" name="Equation" r:id="rId5" imgW="761760" imgH="380880" progId="Equation.3">
                    <p:embed/>
                  </p:oleObj>
                </mc:Choice>
                <mc:Fallback>
                  <p:oleObj name="Equation" r:id="rId5" imgW="761760" imgH="3808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5856" y="3356992"/>
                          <a:ext cx="2019300" cy="10096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TextBox 10"/>
            <p:cNvSpPr txBox="1"/>
            <p:nvPr/>
          </p:nvSpPr>
          <p:spPr>
            <a:xfrm>
              <a:off x="6876256" y="3645024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(2)</a:t>
              </a:r>
              <a:endParaRPr lang="en-GB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5652120" y="3861048"/>
              <a:ext cx="100811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3563888" y="4967635"/>
            <a:ext cx="3460240" cy="909637"/>
            <a:chOff x="3714750" y="5710238"/>
            <a:chExt cx="3460240" cy="909637"/>
          </a:xfrm>
        </p:grpSpPr>
        <p:graphicFrame>
          <p:nvGraphicFramePr>
            <p:cNvPr id="63493" name="Object 5"/>
            <p:cNvGraphicFramePr>
              <a:graphicFrameLocks noChangeAspect="1"/>
            </p:cNvGraphicFramePr>
            <p:nvPr/>
          </p:nvGraphicFramePr>
          <p:xfrm>
            <a:off x="3714750" y="5710238"/>
            <a:ext cx="1143000" cy="909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508" name="Equation" r:id="rId7" imgW="431640" imgH="342720" progId="Equation.3">
                    <p:embed/>
                  </p:oleObj>
                </mc:Choice>
                <mc:Fallback>
                  <p:oleObj name="Equation" r:id="rId7" imgW="431640" imgH="34272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14750" y="5710238"/>
                          <a:ext cx="1143000" cy="9096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TextBox 18"/>
            <p:cNvSpPr txBox="1"/>
            <p:nvPr/>
          </p:nvSpPr>
          <p:spPr>
            <a:xfrm>
              <a:off x="6732240" y="6021288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(3)</a:t>
              </a:r>
              <a:endParaRPr lang="en-GB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5508104" y="6237312"/>
              <a:ext cx="100811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GB" dirty="0" smtClean="0"/>
              <a:t>Modeling </a:t>
            </a:r>
            <a:r>
              <a:rPr lang="en-GB" dirty="0" smtClean="0"/>
              <a:t>Example#1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51520" y="1052736"/>
            <a:ext cx="864096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algn="just">
              <a:buFont typeface="Arial" pitchFamily="34" charset="0"/>
              <a:buChar char="•"/>
            </a:pPr>
            <a:endParaRPr lang="en-GB" sz="2200" dirty="0" smtClean="0"/>
          </a:p>
          <a:p>
            <a:pPr marL="182563" indent="-182563" algn="just">
              <a:buFont typeface="Arial" pitchFamily="34" charset="0"/>
              <a:buChar char="•"/>
            </a:pPr>
            <a:endParaRPr lang="en-GB" sz="2200" dirty="0" smtClean="0"/>
          </a:p>
          <a:p>
            <a:pPr marL="182563" indent="-182563" algn="just">
              <a:buFont typeface="Arial" pitchFamily="34" charset="0"/>
              <a:buChar char="•"/>
            </a:pPr>
            <a:endParaRPr lang="en-GB" sz="2200" dirty="0" smtClean="0"/>
          </a:p>
          <a:p>
            <a:pPr marL="182563" indent="-182563" algn="just">
              <a:buFont typeface="Arial" pitchFamily="34" charset="0"/>
              <a:buChar char="•"/>
            </a:pPr>
            <a:endParaRPr lang="en-GB" sz="2200" dirty="0" smtClean="0"/>
          </a:p>
          <a:p>
            <a:pPr marL="182563" indent="-182563" algn="just">
              <a:buFont typeface="Arial" pitchFamily="34" charset="0"/>
              <a:buChar char="•"/>
            </a:pPr>
            <a:r>
              <a:rPr lang="en-GB" sz="2200" dirty="0" smtClean="0"/>
              <a:t>Substitute </a:t>
            </a:r>
            <a:r>
              <a:rPr lang="en-GB" sz="2200" i="1" dirty="0" smtClean="0">
                <a:solidFill>
                  <a:srgbClr val="FF0000"/>
                </a:solidFill>
              </a:rPr>
              <a:t>q</a:t>
            </a:r>
            <a:r>
              <a:rPr lang="en-GB" sz="2200" i="1" baseline="-25000" dirty="0" smtClean="0">
                <a:solidFill>
                  <a:srgbClr val="FF0000"/>
                </a:solidFill>
              </a:rPr>
              <a:t>o</a:t>
            </a:r>
            <a:r>
              <a:rPr lang="en-GB" sz="2200" dirty="0" smtClean="0"/>
              <a:t> in equation (3)</a:t>
            </a:r>
          </a:p>
          <a:p>
            <a:pPr marL="182563" indent="-182563" algn="just">
              <a:buFont typeface="Arial" pitchFamily="34" charset="0"/>
              <a:buChar char="•"/>
            </a:pPr>
            <a:endParaRPr lang="en-GB" sz="2200" dirty="0" smtClean="0"/>
          </a:p>
          <a:p>
            <a:pPr marL="182563" indent="-182563" algn="just">
              <a:buFont typeface="Arial" pitchFamily="34" charset="0"/>
              <a:buChar char="•"/>
            </a:pPr>
            <a:endParaRPr lang="en-GB" sz="2200" dirty="0" smtClean="0"/>
          </a:p>
          <a:p>
            <a:pPr marL="182563" indent="-182563" algn="just">
              <a:buFont typeface="Arial" pitchFamily="34" charset="0"/>
              <a:buChar char="•"/>
            </a:pPr>
            <a:endParaRPr lang="en-GB" sz="2200" dirty="0" smtClean="0"/>
          </a:p>
          <a:p>
            <a:pPr marL="182563" indent="-182563" algn="just">
              <a:buFont typeface="Arial" pitchFamily="34" charset="0"/>
              <a:buChar char="•"/>
            </a:pPr>
            <a:endParaRPr lang="en-GB" sz="2200" dirty="0" smtClean="0"/>
          </a:p>
          <a:p>
            <a:pPr marL="182563" indent="-182563" algn="just">
              <a:buFont typeface="Arial" pitchFamily="34" charset="0"/>
              <a:buChar char="•"/>
            </a:pPr>
            <a:r>
              <a:rPr lang="en-GB" sz="2200" dirty="0" smtClean="0"/>
              <a:t>After simplifying above equation</a:t>
            </a:r>
          </a:p>
          <a:p>
            <a:pPr marL="182563" indent="-182563" algn="just">
              <a:buFont typeface="Arial" pitchFamily="34" charset="0"/>
              <a:buChar char="•"/>
            </a:pPr>
            <a:endParaRPr lang="en-GB" sz="2200" dirty="0" smtClean="0"/>
          </a:p>
          <a:p>
            <a:pPr marL="182563" indent="-182563" algn="just">
              <a:buFont typeface="Arial" pitchFamily="34" charset="0"/>
              <a:buChar char="•"/>
            </a:pPr>
            <a:endParaRPr lang="en-GB" sz="2200" dirty="0" smtClean="0"/>
          </a:p>
          <a:p>
            <a:pPr marL="182563" indent="-182563" algn="just">
              <a:buFont typeface="Arial" pitchFamily="34" charset="0"/>
              <a:buChar char="•"/>
            </a:pPr>
            <a:endParaRPr lang="en-GB" sz="2200" dirty="0" smtClean="0"/>
          </a:p>
          <a:p>
            <a:pPr marL="182563" indent="-182563" algn="just">
              <a:buFont typeface="Arial" pitchFamily="34" charset="0"/>
              <a:buChar char="•"/>
            </a:pPr>
            <a:r>
              <a:rPr lang="en-GB" sz="2200" dirty="0" smtClean="0"/>
              <a:t>Taking Laplace transform considering initial conditions to zero  </a:t>
            </a:r>
            <a:endParaRPr lang="en-GB" sz="2200" dirty="0">
              <a:solidFill>
                <a:srgbClr val="FF0000"/>
              </a:solidFill>
            </a:endParaRPr>
          </a:p>
        </p:txBody>
      </p:sp>
      <p:grpSp>
        <p:nvGrpSpPr>
          <p:cNvPr id="6" name="Group 20"/>
          <p:cNvGrpSpPr/>
          <p:nvPr/>
        </p:nvGrpSpPr>
        <p:grpSpPr>
          <a:xfrm>
            <a:off x="415925" y="1146175"/>
            <a:ext cx="3899655" cy="844550"/>
            <a:chOff x="3347343" y="4942557"/>
            <a:chExt cx="3899655" cy="844550"/>
          </a:xfrm>
        </p:grpSpPr>
        <p:graphicFrame>
          <p:nvGraphicFramePr>
            <p:cNvPr id="63492" name="Object 8"/>
            <p:cNvGraphicFramePr>
              <a:graphicFrameLocks noChangeAspect="1"/>
            </p:cNvGraphicFramePr>
            <p:nvPr/>
          </p:nvGraphicFramePr>
          <p:xfrm>
            <a:off x="3347343" y="4942557"/>
            <a:ext cx="1900238" cy="844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543" name="Equation" r:id="rId3" imgW="799920" imgH="355320" progId="Equation.3">
                    <p:embed/>
                  </p:oleObj>
                </mc:Choice>
                <mc:Fallback>
                  <p:oleObj name="Equation" r:id="rId3" imgW="799920" imgH="35532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47343" y="4942557"/>
                          <a:ext cx="1900238" cy="844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TextBox 16"/>
            <p:cNvSpPr txBox="1"/>
            <p:nvPr/>
          </p:nvSpPr>
          <p:spPr>
            <a:xfrm>
              <a:off x="6804248" y="5157192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(1)</a:t>
              </a:r>
              <a:endParaRPr lang="en-GB" dirty="0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5580112" y="5373216"/>
              <a:ext cx="100811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21"/>
          <p:cNvGrpSpPr/>
          <p:nvPr/>
        </p:nvGrpSpPr>
        <p:grpSpPr>
          <a:xfrm>
            <a:off x="5004048" y="1052736"/>
            <a:ext cx="3460240" cy="909637"/>
            <a:chOff x="3714750" y="5710238"/>
            <a:chExt cx="3460240" cy="909637"/>
          </a:xfrm>
        </p:grpSpPr>
        <p:graphicFrame>
          <p:nvGraphicFramePr>
            <p:cNvPr id="63493" name="Object 5"/>
            <p:cNvGraphicFramePr>
              <a:graphicFrameLocks noChangeAspect="1"/>
            </p:cNvGraphicFramePr>
            <p:nvPr/>
          </p:nvGraphicFramePr>
          <p:xfrm>
            <a:off x="3714750" y="5710238"/>
            <a:ext cx="1143000" cy="909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544" name="Equation" r:id="rId5" imgW="431640" imgH="342720" progId="Equation.3">
                    <p:embed/>
                  </p:oleObj>
                </mc:Choice>
                <mc:Fallback>
                  <p:oleObj name="Equation" r:id="rId5" imgW="431640" imgH="34272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14750" y="5710238"/>
                          <a:ext cx="1143000" cy="9096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TextBox 18"/>
            <p:cNvSpPr txBox="1"/>
            <p:nvPr/>
          </p:nvSpPr>
          <p:spPr>
            <a:xfrm>
              <a:off x="6732240" y="6021288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(4)</a:t>
              </a:r>
              <a:endParaRPr lang="en-GB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5508104" y="6237312"/>
              <a:ext cx="100811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6" name="Object 8"/>
          <p:cNvGraphicFramePr>
            <a:graphicFrameLocks noChangeAspect="1"/>
          </p:cNvGraphicFramePr>
          <p:nvPr/>
        </p:nvGraphicFramePr>
        <p:xfrm>
          <a:off x="3419872" y="3016498"/>
          <a:ext cx="187007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5" name="Equation" r:id="rId7" imgW="787320" imgH="355320" progId="Equation.3">
                  <p:embed/>
                </p:oleObj>
              </mc:Choice>
              <mc:Fallback>
                <p:oleObj name="Equation" r:id="rId7" imgW="787320" imgH="35532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3016498"/>
                        <a:ext cx="1870075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1" name="Object 4"/>
          <p:cNvGraphicFramePr>
            <a:graphicFrameLocks noChangeAspect="1"/>
          </p:cNvGraphicFramePr>
          <p:nvPr/>
        </p:nvGraphicFramePr>
        <p:xfrm>
          <a:off x="3510583" y="4725144"/>
          <a:ext cx="2141537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6" name="Equation" r:id="rId9" imgW="901440" imgH="355320" progId="Equation.3">
                  <p:embed/>
                </p:oleObj>
              </mc:Choice>
              <mc:Fallback>
                <p:oleObj name="Equation" r:id="rId9" imgW="901440" imgH="35532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0583" y="4725144"/>
                        <a:ext cx="2141537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2" name="Object 4"/>
          <p:cNvGraphicFramePr>
            <a:graphicFrameLocks noChangeAspect="1"/>
          </p:cNvGraphicFramePr>
          <p:nvPr/>
        </p:nvGraphicFramePr>
        <p:xfrm>
          <a:off x="2976563" y="6194425"/>
          <a:ext cx="331787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7" name="Equation" r:id="rId11" imgW="1396800" imgH="203040" progId="Equation.3">
                  <p:embed/>
                </p:oleObj>
              </mc:Choice>
              <mc:Fallback>
                <p:oleObj name="Equation" r:id="rId11" imgW="1396800" imgH="2030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6563" y="6194425"/>
                        <a:ext cx="3317875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GB" dirty="0" smtClean="0"/>
              <a:t>Modeling </a:t>
            </a:r>
            <a:r>
              <a:rPr lang="en-GB" dirty="0" smtClean="0"/>
              <a:t>Example#1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51520" y="1052736"/>
            <a:ext cx="864096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algn="just">
              <a:buFont typeface="Arial" pitchFamily="34" charset="0"/>
              <a:buChar char="•"/>
            </a:pPr>
            <a:endParaRPr lang="en-GB" sz="2200" dirty="0" smtClean="0"/>
          </a:p>
          <a:p>
            <a:pPr marL="182563" indent="-182563" algn="just">
              <a:buFont typeface="Arial" pitchFamily="34" charset="0"/>
              <a:buChar char="•"/>
            </a:pPr>
            <a:endParaRPr lang="en-GB" sz="2200" dirty="0" smtClean="0"/>
          </a:p>
          <a:p>
            <a:pPr marL="182563" indent="-182563" algn="just">
              <a:buFont typeface="Arial" pitchFamily="34" charset="0"/>
              <a:buChar char="•"/>
            </a:pPr>
            <a:r>
              <a:rPr lang="en-GB" sz="2200" dirty="0" smtClean="0"/>
              <a:t>The transfer function can be obtained as </a:t>
            </a:r>
          </a:p>
          <a:p>
            <a:pPr marL="182563" indent="-182563" algn="just">
              <a:buFont typeface="Arial" pitchFamily="34" charset="0"/>
              <a:buChar char="•"/>
            </a:pPr>
            <a:endParaRPr lang="en-GB" sz="2200" dirty="0" smtClean="0"/>
          </a:p>
          <a:p>
            <a:pPr marL="182563" indent="-182563" algn="just">
              <a:buFont typeface="Arial" pitchFamily="34" charset="0"/>
              <a:buChar char="•"/>
            </a:pPr>
            <a:endParaRPr lang="en-GB" sz="2200" dirty="0" smtClean="0"/>
          </a:p>
        </p:txBody>
      </p:sp>
      <p:graphicFrame>
        <p:nvGraphicFramePr>
          <p:cNvPr id="64522" name="Object 4"/>
          <p:cNvGraphicFramePr>
            <a:graphicFrameLocks noChangeAspect="1"/>
          </p:cNvGraphicFramePr>
          <p:nvPr/>
        </p:nvGraphicFramePr>
        <p:xfrm>
          <a:off x="2627784" y="1196752"/>
          <a:ext cx="331787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2" name="Equation" r:id="rId3" imgW="1396800" imgH="203040" progId="Equation.3">
                  <p:embed/>
                </p:oleObj>
              </mc:Choice>
              <mc:Fallback>
                <p:oleObj name="Equation" r:id="rId3" imgW="139680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1196752"/>
                        <a:ext cx="3317875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3" name="Object 4"/>
          <p:cNvGraphicFramePr>
            <a:graphicFrameLocks noChangeAspect="1"/>
          </p:cNvGraphicFramePr>
          <p:nvPr/>
        </p:nvGraphicFramePr>
        <p:xfrm>
          <a:off x="3419872" y="2564904"/>
          <a:ext cx="2352675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3" name="Equation" r:id="rId5" imgW="990360" imgH="380880" progId="Equation.3">
                  <p:embed/>
                </p:oleObj>
              </mc:Choice>
              <mc:Fallback>
                <p:oleObj name="Equation" r:id="rId5" imgW="990360" imgH="3808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2564904"/>
                        <a:ext cx="2352675" cy="90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GB" dirty="0" smtClean="0"/>
              <a:t>Modeling </a:t>
            </a:r>
            <a:r>
              <a:rPr lang="en-GB" dirty="0" smtClean="0"/>
              <a:t>Example#1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51520" y="1052736"/>
            <a:ext cx="864096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algn="just">
              <a:buFont typeface="Arial" pitchFamily="34" charset="0"/>
              <a:buChar char="•"/>
            </a:pPr>
            <a:r>
              <a:rPr lang="en-GB" sz="2400" dirty="0" smtClean="0"/>
              <a:t>The liquid level system considered here is analogous to the electrical and mechanical systems shown below.</a:t>
            </a:r>
            <a:endParaRPr lang="en-GB" sz="2200" dirty="0" smtClean="0"/>
          </a:p>
          <a:p>
            <a:pPr marL="182563" indent="-182563" algn="just">
              <a:buFont typeface="Arial" pitchFamily="34" charset="0"/>
              <a:buChar char="•"/>
            </a:pPr>
            <a:endParaRPr lang="en-GB" sz="2200" dirty="0" smtClean="0"/>
          </a:p>
        </p:txBody>
      </p:sp>
      <p:pic>
        <p:nvPicPr>
          <p:cNvPr id="665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1916832"/>
            <a:ext cx="123825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2132856"/>
            <a:ext cx="45148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6570" name="Object 10"/>
          <p:cNvGraphicFramePr>
            <a:graphicFrameLocks noChangeAspect="1"/>
          </p:cNvGraphicFramePr>
          <p:nvPr/>
        </p:nvGraphicFramePr>
        <p:xfrm>
          <a:off x="3419872" y="5805264"/>
          <a:ext cx="2141537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5" name="Equation" r:id="rId5" imgW="901440" imgH="355320" progId="Equation.3">
                  <p:embed/>
                </p:oleObj>
              </mc:Choice>
              <mc:Fallback>
                <p:oleObj name="Equation" r:id="rId5" imgW="901440" imgH="35532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5805264"/>
                        <a:ext cx="2141537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71" name="Object 11"/>
          <p:cNvGraphicFramePr>
            <a:graphicFrameLocks noChangeAspect="1"/>
          </p:cNvGraphicFramePr>
          <p:nvPr/>
        </p:nvGraphicFramePr>
        <p:xfrm>
          <a:off x="1115616" y="4077072"/>
          <a:ext cx="217170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6" name="Equation" r:id="rId7" imgW="914400" imgH="355320" progId="Equation.3">
                  <p:embed/>
                </p:oleObj>
              </mc:Choice>
              <mc:Fallback>
                <p:oleObj name="Equation" r:id="rId7" imgW="914400" imgH="35532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4077072"/>
                        <a:ext cx="2171700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72" name="Object 12"/>
          <p:cNvGraphicFramePr>
            <a:graphicFrameLocks noChangeAspect="1"/>
          </p:cNvGraphicFramePr>
          <p:nvPr/>
        </p:nvGraphicFramePr>
        <p:xfrm>
          <a:off x="6876256" y="4797152"/>
          <a:ext cx="2020888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7" name="Equation" r:id="rId9" imgW="850680" imgH="355320" progId="Equation.3">
                  <p:embed/>
                </p:oleObj>
              </mc:Choice>
              <mc:Fallback>
                <p:oleObj name="Equation" r:id="rId9" imgW="850680" imgH="35532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4797152"/>
                        <a:ext cx="2020888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GB" dirty="0" smtClean="0"/>
              <a:t>Modeling </a:t>
            </a:r>
            <a:r>
              <a:rPr lang="en-GB" dirty="0" smtClean="0"/>
              <a:t>Example#2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51520" y="1052736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algn="just">
              <a:buFont typeface="Arial" pitchFamily="34" charset="0"/>
              <a:buChar char="•"/>
            </a:pPr>
            <a:r>
              <a:rPr lang="en-GB" sz="2400" dirty="0" smtClean="0"/>
              <a:t>Consider the liquid level system shown in following Figure. In this system, two tanks interact. Find transfer function </a:t>
            </a:r>
            <a:r>
              <a:rPr lang="en-GB" sz="2400" i="1" dirty="0" err="1" smtClean="0">
                <a:solidFill>
                  <a:srgbClr val="FF0000"/>
                </a:solidFill>
              </a:rPr>
              <a:t>Q</a:t>
            </a:r>
            <a:r>
              <a:rPr lang="en-GB" sz="2400" i="1" baseline="-25000" dirty="0" err="1" smtClean="0">
                <a:solidFill>
                  <a:srgbClr val="FF0000"/>
                </a:solidFill>
              </a:rPr>
              <a:t>2</a:t>
            </a:r>
            <a:r>
              <a:rPr lang="en-GB" sz="2400" i="1" dirty="0" smtClean="0">
                <a:solidFill>
                  <a:srgbClr val="FF0000"/>
                </a:solidFill>
              </a:rPr>
              <a:t>(s)/Q(s)</a:t>
            </a:r>
            <a:r>
              <a:rPr lang="en-GB" sz="2400" dirty="0" smtClean="0"/>
              <a:t>.</a:t>
            </a:r>
            <a:endParaRPr lang="en-GB" sz="2200" dirty="0" smtClean="0"/>
          </a:p>
        </p:txBody>
      </p:sp>
      <p:pic>
        <p:nvPicPr>
          <p:cNvPr id="6759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879" y="2060848"/>
            <a:ext cx="8828617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/>
          </a:bodyPr>
          <a:lstStyle/>
          <a:p>
            <a:r>
              <a:rPr lang="en-GB" sz="4000" dirty="0" smtClean="0"/>
              <a:t>Modeling </a:t>
            </a:r>
            <a:r>
              <a:rPr lang="en-GB" sz="4000" dirty="0" smtClean="0"/>
              <a:t>Example#2</a:t>
            </a:r>
            <a:endParaRPr lang="en-GB" sz="4000" dirty="0"/>
          </a:p>
        </p:txBody>
      </p:sp>
      <p:sp>
        <p:nvSpPr>
          <p:cNvPr id="5" name="Rectangle 4"/>
          <p:cNvSpPr/>
          <p:nvPr/>
        </p:nvSpPr>
        <p:spPr>
          <a:xfrm>
            <a:off x="251520" y="1052736"/>
            <a:ext cx="86409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algn="just">
              <a:buFont typeface="Arial" pitchFamily="34" charset="0"/>
              <a:buChar char="•"/>
            </a:pPr>
            <a:endParaRPr lang="en-GB" sz="2400" dirty="0" smtClean="0"/>
          </a:p>
          <a:p>
            <a:pPr marL="182563" indent="-182563" algn="just">
              <a:buFont typeface="Arial" pitchFamily="34" charset="0"/>
              <a:buChar char="•"/>
            </a:pPr>
            <a:r>
              <a:rPr lang="en-GB" sz="2400" dirty="0" smtClean="0"/>
              <a:t>Tank 1                                                                  Pipe 1        </a:t>
            </a:r>
          </a:p>
          <a:p>
            <a:pPr marL="182563" indent="-182563" algn="just">
              <a:buFont typeface="Arial" pitchFamily="34" charset="0"/>
              <a:buChar char="•"/>
            </a:pPr>
            <a:endParaRPr lang="en-GB" sz="2400" dirty="0" smtClean="0"/>
          </a:p>
          <a:p>
            <a:pPr marL="182563" indent="-182563" algn="just">
              <a:buFont typeface="Arial" pitchFamily="34" charset="0"/>
              <a:buChar char="•"/>
            </a:pPr>
            <a:endParaRPr lang="en-GB" sz="2400" dirty="0" smtClean="0"/>
          </a:p>
          <a:p>
            <a:pPr marL="182563" indent="-182563" algn="just">
              <a:buFont typeface="Arial" pitchFamily="34" charset="0"/>
              <a:buChar char="•"/>
            </a:pPr>
            <a:endParaRPr lang="en-GB" sz="2400" dirty="0" smtClean="0"/>
          </a:p>
          <a:p>
            <a:pPr marL="182563" indent="-182563" algn="just">
              <a:buFont typeface="Arial" pitchFamily="34" charset="0"/>
              <a:buChar char="•"/>
            </a:pPr>
            <a:r>
              <a:rPr lang="en-GB" sz="2400" dirty="0" smtClean="0"/>
              <a:t>Tank 2                                                                    Pipe 2</a:t>
            </a:r>
          </a:p>
        </p:txBody>
      </p:sp>
      <p:graphicFrame>
        <p:nvGraphicFramePr>
          <p:cNvPr id="68610" name="Object 2"/>
          <p:cNvGraphicFramePr>
            <a:graphicFrameLocks noChangeAspect="1"/>
          </p:cNvGraphicFramePr>
          <p:nvPr/>
        </p:nvGraphicFramePr>
        <p:xfrm>
          <a:off x="1691680" y="1203898"/>
          <a:ext cx="193040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0" name="Equation" r:id="rId3" imgW="812520" imgH="355320" progId="Equation.3">
                  <p:embed/>
                </p:oleObj>
              </mc:Choice>
              <mc:Fallback>
                <p:oleObj name="Equation" r:id="rId3" imgW="812520" imgH="3553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203898"/>
                        <a:ext cx="1930400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6876256" y="1216548"/>
          <a:ext cx="1773188" cy="9849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1" name="Equation" r:id="rId5" imgW="685800" imgH="380880" progId="Equation.3">
                  <p:embed/>
                </p:oleObj>
              </mc:Choice>
              <mc:Fallback>
                <p:oleObj name="Equation" r:id="rId5" imgW="685800" imgH="380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1216548"/>
                        <a:ext cx="1773188" cy="9849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1619672" y="2682452"/>
          <a:ext cx="217170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2" name="Equation" r:id="rId7" imgW="914400" imgH="355320" progId="Equation.3">
                  <p:embed/>
                </p:oleObj>
              </mc:Choice>
              <mc:Fallback>
                <p:oleObj name="Equation" r:id="rId7" imgW="914400" imgH="3553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2682452"/>
                        <a:ext cx="2171700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3" name="Object 5"/>
          <p:cNvGraphicFramePr>
            <a:graphicFrameLocks noChangeAspect="1"/>
          </p:cNvGraphicFramePr>
          <p:nvPr/>
        </p:nvGraphicFramePr>
        <p:xfrm>
          <a:off x="7308304" y="2636912"/>
          <a:ext cx="1247775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3" name="Equation" r:id="rId9" imgW="482400" imgH="380880" progId="Equation.3">
                  <p:embed/>
                </p:oleObj>
              </mc:Choice>
              <mc:Fallback>
                <p:oleObj name="Equation" r:id="rId9" imgW="482400" imgH="3808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304" y="2636912"/>
                        <a:ext cx="1247775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77844" y="3657424"/>
            <a:ext cx="8828617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/>
          </a:bodyPr>
          <a:lstStyle/>
          <a:p>
            <a:r>
              <a:rPr lang="en-GB" sz="4000" dirty="0" smtClean="0"/>
              <a:t>Modeling </a:t>
            </a:r>
            <a:r>
              <a:rPr lang="en-GB" sz="4000" dirty="0" smtClean="0"/>
              <a:t>Example#2</a:t>
            </a:r>
            <a:endParaRPr lang="en-GB" sz="4000" dirty="0"/>
          </a:p>
        </p:txBody>
      </p:sp>
      <p:sp>
        <p:nvSpPr>
          <p:cNvPr id="5" name="Rectangle 4"/>
          <p:cNvSpPr/>
          <p:nvPr/>
        </p:nvSpPr>
        <p:spPr>
          <a:xfrm>
            <a:off x="251520" y="1052736"/>
            <a:ext cx="86409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algn="just">
              <a:buFont typeface="Arial" pitchFamily="34" charset="0"/>
              <a:buChar char="•"/>
            </a:pPr>
            <a:endParaRPr lang="en-GB" sz="2400" dirty="0" smtClean="0"/>
          </a:p>
          <a:p>
            <a:pPr marL="182563" indent="-182563" algn="just">
              <a:buFont typeface="Arial" pitchFamily="34" charset="0"/>
              <a:buChar char="•"/>
            </a:pPr>
            <a:r>
              <a:rPr lang="en-GB" sz="2400" dirty="0" smtClean="0"/>
              <a:t>Tank 1                                                                  Pipe 1        </a:t>
            </a:r>
          </a:p>
          <a:p>
            <a:pPr marL="182563" indent="-182563" algn="just">
              <a:buFont typeface="Arial" pitchFamily="34" charset="0"/>
              <a:buChar char="•"/>
            </a:pPr>
            <a:endParaRPr lang="en-GB" sz="2400" dirty="0" smtClean="0"/>
          </a:p>
          <a:p>
            <a:pPr marL="182563" indent="-182563" algn="just">
              <a:buFont typeface="Arial" pitchFamily="34" charset="0"/>
              <a:buChar char="•"/>
            </a:pPr>
            <a:endParaRPr lang="en-GB" sz="2400" dirty="0" smtClean="0"/>
          </a:p>
          <a:p>
            <a:pPr marL="182563" indent="-182563" algn="just">
              <a:buFont typeface="Arial" pitchFamily="34" charset="0"/>
              <a:buChar char="•"/>
            </a:pPr>
            <a:endParaRPr lang="en-GB" sz="2400" dirty="0" smtClean="0"/>
          </a:p>
          <a:p>
            <a:pPr marL="182563" indent="-182563" algn="just">
              <a:buFont typeface="Arial" pitchFamily="34" charset="0"/>
              <a:buChar char="•"/>
            </a:pPr>
            <a:r>
              <a:rPr lang="en-GB" sz="2400" dirty="0" smtClean="0"/>
              <a:t>Tank 2                                                                    Pipe 2</a:t>
            </a:r>
          </a:p>
        </p:txBody>
      </p:sp>
      <p:graphicFrame>
        <p:nvGraphicFramePr>
          <p:cNvPr id="68610" name="Object 2"/>
          <p:cNvGraphicFramePr>
            <a:graphicFrameLocks noChangeAspect="1"/>
          </p:cNvGraphicFramePr>
          <p:nvPr/>
        </p:nvGraphicFramePr>
        <p:xfrm>
          <a:off x="1545977" y="1227981"/>
          <a:ext cx="2593975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4" name="Equation" r:id="rId3" imgW="1091880" imgH="380880" progId="Equation.3">
                  <p:embed/>
                </p:oleObj>
              </mc:Choice>
              <mc:Fallback>
                <p:oleObj name="Equation" r:id="rId3" imgW="1091880" imgH="3808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5977" y="1227981"/>
                        <a:ext cx="2593975" cy="90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6891338" y="1216025"/>
          <a:ext cx="1739900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5" name="Equation" r:id="rId5" imgW="672840" imgH="380880" progId="Equation.3">
                  <p:embed/>
                </p:oleObj>
              </mc:Choice>
              <mc:Fallback>
                <p:oleObj name="Equation" r:id="rId5" imgW="672840" imgH="3808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1338" y="1216025"/>
                        <a:ext cx="1739900" cy="985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1475656" y="2697945"/>
          <a:ext cx="2925762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6" name="Equation" r:id="rId7" imgW="1231560" imgH="380880" progId="Equation.3">
                  <p:embed/>
                </p:oleObj>
              </mc:Choice>
              <mc:Fallback>
                <p:oleObj name="Equation" r:id="rId7" imgW="1231560" imgH="380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697945"/>
                        <a:ext cx="2925762" cy="90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3" name="Object 5"/>
          <p:cNvGraphicFramePr>
            <a:graphicFrameLocks noChangeAspect="1"/>
          </p:cNvGraphicFramePr>
          <p:nvPr/>
        </p:nvGraphicFramePr>
        <p:xfrm>
          <a:off x="7308304" y="2636912"/>
          <a:ext cx="1247775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7" name="Equation" r:id="rId9" imgW="482400" imgH="380880" progId="Equation.3">
                  <p:embed/>
                </p:oleObj>
              </mc:Choice>
              <mc:Fallback>
                <p:oleObj name="Equation" r:id="rId9" imgW="482400" imgH="380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304" y="2636912"/>
                        <a:ext cx="1247775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3933056"/>
            <a:ext cx="4051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2563" indent="-182563">
              <a:buFont typeface="Arial" pitchFamily="34" charset="0"/>
              <a:buChar char="•"/>
            </a:pPr>
            <a:r>
              <a:rPr lang="en-GB" sz="2400" dirty="0" smtClean="0"/>
              <a:t>Re-arranging above equation </a:t>
            </a:r>
            <a:endParaRPr lang="en-GB" sz="2400" dirty="0"/>
          </a:p>
        </p:txBody>
      </p:sp>
      <p:graphicFrame>
        <p:nvGraphicFramePr>
          <p:cNvPr id="69638" name="Object 2"/>
          <p:cNvGraphicFramePr>
            <a:graphicFrameLocks noChangeAspect="1"/>
          </p:cNvGraphicFramePr>
          <p:nvPr/>
        </p:nvGraphicFramePr>
        <p:xfrm>
          <a:off x="539552" y="4797152"/>
          <a:ext cx="2714625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8" name="Equation" r:id="rId11" imgW="1143000" imgH="380880" progId="Equation.3">
                  <p:embed/>
                </p:oleObj>
              </mc:Choice>
              <mc:Fallback>
                <p:oleObj name="Equation" r:id="rId11" imgW="1143000" imgH="3808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4797152"/>
                        <a:ext cx="2714625" cy="90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9" name="Object 4"/>
          <p:cNvGraphicFramePr>
            <a:graphicFrameLocks noChangeAspect="1"/>
          </p:cNvGraphicFramePr>
          <p:nvPr/>
        </p:nvGraphicFramePr>
        <p:xfrm>
          <a:off x="5724128" y="4797152"/>
          <a:ext cx="3046413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9" name="Equation" r:id="rId13" imgW="1282680" imgH="380880" progId="Equation.3">
                  <p:embed/>
                </p:oleObj>
              </mc:Choice>
              <mc:Fallback>
                <p:oleObj name="Equation" r:id="rId13" imgW="1282680" imgH="3808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4797152"/>
                        <a:ext cx="3046413" cy="90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/>
          </a:bodyPr>
          <a:lstStyle/>
          <a:p>
            <a:r>
              <a:rPr lang="en-GB" sz="4000" dirty="0" smtClean="0"/>
              <a:t>Modeling </a:t>
            </a:r>
            <a:r>
              <a:rPr lang="en-GB" sz="4000" dirty="0" smtClean="0"/>
              <a:t>Example#2</a:t>
            </a:r>
            <a:endParaRPr lang="en-GB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179512" y="2204864"/>
            <a:ext cx="871296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500" dirty="0" smtClean="0"/>
              <a:t>Taking LT of both equations considering initial conditions to zero [</a:t>
            </a:r>
            <a:r>
              <a:rPr lang="en-GB" sz="2400" dirty="0" smtClean="0"/>
              <a:t>i.e. </a:t>
            </a:r>
            <a:r>
              <a:rPr lang="en-GB" sz="2400" i="1" dirty="0" err="1" smtClean="0"/>
              <a:t>h</a:t>
            </a:r>
            <a:r>
              <a:rPr lang="en-GB" sz="2400" i="1" baseline="-25000" dirty="0" err="1" smtClean="0"/>
              <a:t>1</a:t>
            </a:r>
            <a:r>
              <a:rPr lang="en-GB" sz="2400" i="1" dirty="0" smtClean="0"/>
              <a:t>(0)</a:t>
            </a:r>
            <a:r>
              <a:rPr lang="en-GB" sz="2400" dirty="0" smtClean="0"/>
              <a:t>=</a:t>
            </a:r>
            <a:r>
              <a:rPr lang="en-GB" sz="2400" i="1" dirty="0" err="1" smtClean="0"/>
              <a:t>h</a:t>
            </a:r>
            <a:r>
              <a:rPr lang="en-GB" sz="2400" i="1" baseline="-25000" dirty="0" err="1" smtClean="0"/>
              <a:t>2</a:t>
            </a:r>
            <a:r>
              <a:rPr lang="en-GB" sz="2400" i="1" dirty="0" smtClean="0"/>
              <a:t>(0)</a:t>
            </a:r>
            <a:r>
              <a:rPr lang="en-GB" sz="2400" dirty="0" smtClean="0"/>
              <a:t>=0</a:t>
            </a:r>
            <a:r>
              <a:rPr lang="en-GB" sz="2500" dirty="0" smtClean="0"/>
              <a:t>].</a:t>
            </a:r>
            <a:endParaRPr lang="en-GB" sz="2500" dirty="0"/>
          </a:p>
        </p:txBody>
      </p:sp>
      <p:graphicFrame>
        <p:nvGraphicFramePr>
          <p:cNvPr id="69638" name="Object 2"/>
          <p:cNvGraphicFramePr>
            <a:graphicFrameLocks noChangeAspect="1"/>
          </p:cNvGraphicFramePr>
          <p:nvPr/>
        </p:nvGraphicFramePr>
        <p:xfrm>
          <a:off x="467544" y="1196752"/>
          <a:ext cx="2714625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84" name="Equation" r:id="rId3" imgW="1143000" imgH="380880" progId="Equation.3">
                  <p:embed/>
                </p:oleObj>
              </mc:Choice>
              <mc:Fallback>
                <p:oleObj name="Equation" r:id="rId3" imgW="1143000" imgH="3808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196752"/>
                        <a:ext cx="2714625" cy="90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9" name="Object 4"/>
          <p:cNvGraphicFramePr>
            <a:graphicFrameLocks noChangeAspect="1"/>
          </p:cNvGraphicFramePr>
          <p:nvPr/>
        </p:nvGraphicFramePr>
        <p:xfrm>
          <a:off x="5220072" y="1196752"/>
          <a:ext cx="3046413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85" name="Equation" r:id="rId5" imgW="1282680" imgH="380880" progId="Equation.3">
                  <p:embed/>
                </p:oleObj>
              </mc:Choice>
              <mc:Fallback>
                <p:oleObj name="Equation" r:id="rId5" imgW="1282680" imgH="3808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1196752"/>
                        <a:ext cx="3046413" cy="90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467544" y="3585765"/>
            <a:ext cx="6473916" cy="995363"/>
            <a:chOff x="467544" y="3585765"/>
            <a:chExt cx="6473916" cy="995363"/>
          </a:xfrm>
        </p:grpSpPr>
        <p:graphicFrame>
          <p:nvGraphicFramePr>
            <p:cNvPr id="70665" name="Object 6"/>
            <p:cNvGraphicFramePr>
              <a:graphicFrameLocks noChangeAspect="1"/>
            </p:cNvGraphicFramePr>
            <p:nvPr/>
          </p:nvGraphicFramePr>
          <p:xfrm>
            <a:off x="467544" y="3585765"/>
            <a:ext cx="4524376" cy="995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686" name="Equation" r:id="rId7" imgW="1904760" imgH="419040" progId="Equation.3">
                    <p:embed/>
                  </p:oleObj>
                </mc:Choice>
                <mc:Fallback>
                  <p:oleObj name="Equation" r:id="rId7" imgW="1904760" imgH="41904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7544" y="3585765"/>
                          <a:ext cx="4524376" cy="9953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TextBox 14"/>
            <p:cNvSpPr txBox="1"/>
            <p:nvPr/>
          </p:nvSpPr>
          <p:spPr>
            <a:xfrm>
              <a:off x="6444208" y="3861048"/>
              <a:ext cx="49725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200" dirty="0" smtClean="0">
                  <a:solidFill>
                    <a:srgbClr val="FF0000"/>
                  </a:solidFill>
                </a:rPr>
                <a:t>(1)</a:t>
              </a:r>
              <a:endParaRPr lang="en-GB" sz="2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67544" y="5025926"/>
            <a:ext cx="6473916" cy="995362"/>
            <a:chOff x="467544" y="5025926"/>
            <a:chExt cx="6473916" cy="995362"/>
          </a:xfrm>
        </p:grpSpPr>
        <p:graphicFrame>
          <p:nvGraphicFramePr>
            <p:cNvPr id="70667" name="Object 7"/>
            <p:cNvGraphicFramePr>
              <a:graphicFrameLocks noChangeAspect="1"/>
            </p:cNvGraphicFramePr>
            <p:nvPr/>
          </p:nvGraphicFramePr>
          <p:xfrm>
            <a:off x="467544" y="5025926"/>
            <a:ext cx="4403725" cy="995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687" name="Equation" r:id="rId9" imgW="1854000" imgH="419040" progId="Equation.3">
                    <p:embed/>
                  </p:oleObj>
                </mc:Choice>
                <mc:Fallback>
                  <p:oleObj name="Equation" r:id="rId9" imgW="1854000" imgH="419040" progId="Equation.3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7544" y="5025926"/>
                          <a:ext cx="4403725" cy="9953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TextBox 15"/>
            <p:cNvSpPr txBox="1"/>
            <p:nvPr/>
          </p:nvSpPr>
          <p:spPr>
            <a:xfrm>
              <a:off x="6444208" y="5229200"/>
              <a:ext cx="49725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200" dirty="0" smtClean="0">
                  <a:solidFill>
                    <a:srgbClr val="FF0000"/>
                  </a:solidFill>
                </a:rPr>
                <a:t>(2)</a:t>
              </a:r>
              <a:endParaRPr lang="en-GB" sz="22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/>
          </a:bodyPr>
          <a:lstStyle/>
          <a:p>
            <a:r>
              <a:rPr lang="en-GB" sz="4000" dirty="0" smtClean="0"/>
              <a:t>Modeling </a:t>
            </a:r>
            <a:r>
              <a:rPr lang="en-GB" sz="4000" dirty="0" smtClean="0"/>
              <a:t>Example#2</a:t>
            </a:r>
            <a:endParaRPr lang="en-GB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179512" y="2204864"/>
            <a:ext cx="8712967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200" dirty="0" smtClean="0"/>
              <a:t>From Equation </a:t>
            </a:r>
            <a:r>
              <a:rPr lang="en-GB" sz="2200" dirty="0" smtClean="0">
                <a:solidFill>
                  <a:srgbClr val="FF0000"/>
                </a:solidFill>
              </a:rPr>
              <a:t>(1)</a:t>
            </a:r>
          </a:p>
          <a:p>
            <a:pPr marL="182563" indent="-182563" algn="just">
              <a:lnSpc>
                <a:spcPct val="150000"/>
              </a:lnSpc>
              <a:buFont typeface="Arial" pitchFamily="34" charset="0"/>
              <a:buChar char="•"/>
            </a:pPr>
            <a:endParaRPr lang="en-GB" sz="2200" dirty="0" smtClean="0">
              <a:solidFill>
                <a:srgbClr val="FF0000"/>
              </a:solidFill>
            </a:endParaRPr>
          </a:p>
          <a:p>
            <a:pPr marL="182563" indent="-182563" algn="just">
              <a:lnSpc>
                <a:spcPct val="150000"/>
              </a:lnSpc>
              <a:buFont typeface="Arial" pitchFamily="34" charset="0"/>
              <a:buChar char="•"/>
            </a:pPr>
            <a:endParaRPr lang="en-GB" sz="2200" dirty="0" smtClean="0">
              <a:solidFill>
                <a:srgbClr val="FF0000"/>
              </a:solidFill>
            </a:endParaRPr>
          </a:p>
          <a:p>
            <a:pPr marL="182563" indent="-182563" algn="just">
              <a:lnSpc>
                <a:spcPct val="150000"/>
              </a:lnSpc>
              <a:buFont typeface="Arial" pitchFamily="34" charset="0"/>
              <a:buChar char="•"/>
            </a:pPr>
            <a:endParaRPr lang="en-GB" sz="2200" dirty="0" smtClean="0">
              <a:solidFill>
                <a:srgbClr val="FF0000"/>
              </a:solidFill>
            </a:endParaRPr>
          </a:p>
          <a:p>
            <a:pPr marL="182563" indent="-182563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200" dirty="0" smtClean="0"/>
              <a:t>Substitute the expression of </a:t>
            </a:r>
            <a:r>
              <a:rPr lang="en-GB" sz="2200" dirty="0" err="1" smtClean="0"/>
              <a:t>H</a:t>
            </a:r>
            <a:r>
              <a:rPr lang="en-GB" sz="2200" baseline="-25000" dirty="0" err="1" smtClean="0"/>
              <a:t>1</a:t>
            </a:r>
            <a:r>
              <a:rPr lang="en-GB" sz="2200" dirty="0" smtClean="0"/>
              <a:t>(s) into Equation </a:t>
            </a:r>
            <a:r>
              <a:rPr lang="en-GB" sz="2200" dirty="0" smtClean="0">
                <a:solidFill>
                  <a:srgbClr val="FF0000"/>
                </a:solidFill>
              </a:rPr>
              <a:t>(2)</a:t>
            </a:r>
            <a:r>
              <a:rPr lang="en-GB" sz="2200" dirty="0" smtClean="0"/>
              <a:t>, we get</a:t>
            </a:r>
            <a:endParaRPr lang="en-GB" sz="2200" dirty="0">
              <a:solidFill>
                <a:srgbClr val="FF0000"/>
              </a:solidFill>
            </a:endParaRPr>
          </a:p>
        </p:txBody>
      </p:sp>
      <p:graphicFrame>
        <p:nvGraphicFramePr>
          <p:cNvPr id="70665" name="Object 6"/>
          <p:cNvGraphicFramePr>
            <a:graphicFrameLocks noChangeAspect="1"/>
          </p:cNvGraphicFramePr>
          <p:nvPr/>
        </p:nvGraphicFramePr>
        <p:xfrm>
          <a:off x="179512" y="1203952"/>
          <a:ext cx="3732288" cy="821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4" name="Equation" r:id="rId3" imgW="1904760" imgH="419040" progId="Equation.3">
                  <p:embed/>
                </p:oleObj>
              </mc:Choice>
              <mc:Fallback>
                <p:oleObj name="Equation" r:id="rId3" imgW="1904760" imgH="4190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203952"/>
                        <a:ext cx="3732288" cy="8211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7" name="Object 7"/>
          <p:cNvGraphicFramePr>
            <a:graphicFrameLocks noChangeAspect="1"/>
          </p:cNvGraphicFramePr>
          <p:nvPr/>
        </p:nvGraphicFramePr>
        <p:xfrm>
          <a:off x="5064819" y="1244520"/>
          <a:ext cx="3611637" cy="816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5" name="Equation" r:id="rId5" imgW="1854000" imgH="419040" progId="Equation.3">
                  <p:embed/>
                </p:oleObj>
              </mc:Choice>
              <mc:Fallback>
                <p:oleObj name="Equation" r:id="rId5" imgW="1854000" imgH="4190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819" y="1244520"/>
                        <a:ext cx="3611637" cy="8163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923928" y="1340768"/>
            <a:ext cx="4972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 smtClean="0">
                <a:solidFill>
                  <a:srgbClr val="FF0000"/>
                </a:solidFill>
              </a:rPr>
              <a:t>(1)</a:t>
            </a:r>
            <a:endParaRPr lang="en-GB" sz="2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693992" y="1382972"/>
            <a:ext cx="4972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 smtClean="0">
                <a:solidFill>
                  <a:srgbClr val="FF0000"/>
                </a:solidFill>
              </a:rPr>
              <a:t>(2)</a:t>
            </a:r>
            <a:endParaRPr lang="en-GB" sz="2200" dirty="0">
              <a:solidFill>
                <a:srgbClr val="FF0000"/>
              </a:solidFill>
            </a:endParaRPr>
          </a:p>
        </p:txBody>
      </p:sp>
      <p:graphicFrame>
        <p:nvGraphicFramePr>
          <p:cNvPr id="71686" name="Object 9"/>
          <p:cNvGraphicFramePr>
            <a:graphicFrameLocks noChangeAspect="1"/>
          </p:cNvGraphicFramePr>
          <p:nvPr/>
        </p:nvGraphicFramePr>
        <p:xfrm>
          <a:off x="2843808" y="3033713"/>
          <a:ext cx="3081827" cy="899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6" name="Equation" r:id="rId7" imgW="1307880" imgH="380880" progId="Equation.3">
                  <p:embed/>
                </p:oleObj>
              </mc:Choice>
              <mc:Fallback>
                <p:oleObj name="Equation" r:id="rId7" imgW="1307880" imgH="3808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3033713"/>
                        <a:ext cx="3081827" cy="8993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7" name="Object 11"/>
          <p:cNvGraphicFramePr>
            <a:graphicFrameLocks noChangeAspect="1"/>
          </p:cNvGraphicFramePr>
          <p:nvPr/>
        </p:nvGraphicFramePr>
        <p:xfrm>
          <a:off x="1619672" y="5013573"/>
          <a:ext cx="5559629" cy="935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7" name="Equation" r:id="rId9" imgW="2489040" imgH="419040" progId="Equation.3">
                  <p:embed/>
                </p:oleObj>
              </mc:Choice>
              <mc:Fallback>
                <p:oleObj name="Equation" r:id="rId9" imgW="2489040" imgH="419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5013573"/>
                        <a:ext cx="5559629" cy="9357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large_chemical_storage_0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/>
          </a:bodyPr>
          <a:lstStyle/>
          <a:p>
            <a:r>
              <a:rPr lang="en-GB" sz="4000" dirty="0" smtClean="0"/>
              <a:t>Modeling </a:t>
            </a:r>
            <a:r>
              <a:rPr lang="en-GB" sz="4000" dirty="0" smtClean="0"/>
              <a:t>Example#2</a:t>
            </a:r>
            <a:endParaRPr lang="en-GB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179512" y="2339295"/>
            <a:ext cx="8712967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dirty="0" smtClean="0"/>
              <a:t>Using </a:t>
            </a:r>
            <a:r>
              <a:rPr lang="en-GB" sz="2400" i="1" dirty="0" err="1" smtClean="0">
                <a:solidFill>
                  <a:srgbClr val="FF0000"/>
                </a:solidFill>
              </a:rPr>
              <a:t>H</a:t>
            </a:r>
            <a:r>
              <a:rPr lang="en-GB" sz="2400" i="1" baseline="-25000" dirty="0" err="1" smtClean="0">
                <a:solidFill>
                  <a:srgbClr val="FF0000"/>
                </a:solidFill>
              </a:rPr>
              <a:t>2</a:t>
            </a:r>
            <a:r>
              <a:rPr lang="en-GB" sz="2400" i="1" dirty="0" smtClean="0">
                <a:solidFill>
                  <a:srgbClr val="FF0000"/>
                </a:solidFill>
              </a:rPr>
              <a:t>(s) = </a:t>
            </a:r>
            <a:r>
              <a:rPr lang="en-GB" sz="2400" i="1" dirty="0" err="1" smtClean="0">
                <a:solidFill>
                  <a:srgbClr val="FF0000"/>
                </a:solidFill>
              </a:rPr>
              <a:t>R</a:t>
            </a:r>
            <a:r>
              <a:rPr lang="en-GB" sz="2400" i="1" baseline="-25000" dirty="0" err="1" smtClean="0">
                <a:solidFill>
                  <a:srgbClr val="FF0000"/>
                </a:solidFill>
              </a:rPr>
              <a:t>2</a:t>
            </a:r>
            <a:r>
              <a:rPr lang="en-GB" sz="2400" i="1" dirty="0" err="1" smtClean="0">
                <a:solidFill>
                  <a:srgbClr val="FF0000"/>
                </a:solidFill>
              </a:rPr>
              <a:t>Q</a:t>
            </a:r>
            <a:r>
              <a:rPr lang="en-GB" sz="2400" i="1" baseline="-25000" dirty="0" err="1" smtClean="0">
                <a:solidFill>
                  <a:srgbClr val="FF0000"/>
                </a:solidFill>
              </a:rPr>
              <a:t>2</a:t>
            </a:r>
            <a:r>
              <a:rPr lang="en-GB" sz="2400" i="1" dirty="0" smtClean="0">
                <a:solidFill>
                  <a:srgbClr val="FF0000"/>
                </a:solidFill>
              </a:rPr>
              <a:t> (s) </a:t>
            </a:r>
            <a:r>
              <a:rPr lang="en-GB" sz="2400" dirty="0" smtClean="0"/>
              <a:t>in the above equation</a:t>
            </a:r>
            <a:endParaRPr lang="en-GB" sz="22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71687" name="Object 11"/>
          <p:cNvGraphicFramePr>
            <a:graphicFrameLocks noChangeAspect="1"/>
          </p:cNvGraphicFramePr>
          <p:nvPr/>
        </p:nvGraphicFramePr>
        <p:xfrm>
          <a:off x="1835696" y="1196752"/>
          <a:ext cx="5559629" cy="935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5" name="Equation" r:id="rId3" imgW="2489040" imgH="419040" progId="Equation.3">
                  <p:embed/>
                </p:oleObj>
              </mc:Choice>
              <mc:Fallback>
                <p:oleObj name="Equation" r:id="rId3" imgW="2489040" imgH="4190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1196752"/>
                        <a:ext cx="5559629" cy="9357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1" name="Object 11"/>
          <p:cNvGraphicFramePr>
            <a:graphicFrameLocks noChangeAspect="1"/>
          </p:cNvGraphicFramePr>
          <p:nvPr/>
        </p:nvGraphicFramePr>
        <p:xfrm>
          <a:off x="755576" y="3452813"/>
          <a:ext cx="7560840" cy="4802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6" name="Equation" r:id="rId5" imgW="2311200" imgH="203040" progId="Equation.3">
                  <p:embed/>
                </p:oleObj>
              </mc:Choice>
              <mc:Fallback>
                <p:oleObj name="Equation" r:id="rId5" imgW="231120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3452813"/>
                        <a:ext cx="7560840" cy="4802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2" name="Object 11"/>
          <p:cNvGraphicFramePr>
            <a:graphicFrameLocks noChangeAspect="1"/>
          </p:cNvGraphicFramePr>
          <p:nvPr/>
        </p:nvGraphicFramePr>
        <p:xfrm>
          <a:off x="179512" y="4725144"/>
          <a:ext cx="8804648" cy="9962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7" name="Equation" r:id="rId7" imgW="2616120" imgH="393480" progId="Equation.3">
                  <p:embed/>
                </p:oleObj>
              </mc:Choice>
              <mc:Fallback>
                <p:oleObj name="Equation" r:id="rId7" imgW="261612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4725144"/>
                        <a:ext cx="8804648" cy="996206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/>
          </a:bodyPr>
          <a:lstStyle/>
          <a:p>
            <a:r>
              <a:rPr lang="en-GB" sz="4000" dirty="0" smtClean="0"/>
              <a:t>Modeling </a:t>
            </a:r>
            <a:r>
              <a:rPr lang="en-GB" sz="4000" dirty="0" smtClean="0"/>
              <a:t>Example#3</a:t>
            </a:r>
            <a:endParaRPr lang="en-GB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1052736"/>
            <a:ext cx="8712967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dirty="0" smtClean="0"/>
              <a:t>Write down the system differential equations.</a:t>
            </a:r>
            <a:endParaRPr lang="en-GB" sz="2200" dirty="0" smtClean="0">
              <a:solidFill>
                <a:srgbClr val="FF0000"/>
              </a:solidFill>
            </a:endParaRPr>
          </a:p>
        </p:txBody>
      </p:sp>
      <p:pic>
        <p:nvPicPr>
          <p:cNvPr id="7475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36912"/>
            <a:ext cx="8687373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 of Lectures-6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download this lecture visit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http://imtiazhussainkalwar.weebly.com/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Laminar </a:t>
            </a:r>
            <a:r>
              <a:rPr lang="en-GB" i="1" dirty="0" err="1" smtClean="0"/>
              <a:t>vs</a:t>
            </a:r>
            <a:r>
              <a:rPr lang="en-GB" dirty="0" smtClean="0"/>
              <a:t> Turbulent Flow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600200"/>
            <a:ext cx="5112568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Laminar Flow</a:t>
            </a:r>
          </a:p>
          <a:p>
            <a:pPr lvl="1" algn="just"/>
            <a:r>
              <a:rPr lang="en-GB" sz="2400" dirty="0" smtClean="0"/>
              <a:t>Flow dominated by viscosity forces is called laminar flow and is characterized by a smooth, parallel line motion of the fluid</a:t>
            </a:r>
          </a:p>
          <a:p>
            <a:endParaRPr lang="en-GB" dirty="0" smtClean="0"/>
          </a:p>
          <a:p>
            <a:r>
              <a:rPr lang="en-GB" dirty="0" smtClean="0"/>
              <a:t>Turbulent Flow</a:t>
            </a:r>
          </a:p>
          <a:p>
            <a:pPr lvl="1" algn="just"/>
            <a:r>
              <a:rPr lang="en-GB" sz="2400" dirty="0" smtClean="0"/>
              <a:t>When inertia forces dominate, the flow is called turbulent flow and is characterized by an irregular motion of the fluid.</a:t>
            </a:r>
            <a:endParaRPr lang="en-GB" sz="2400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1150" y="1412776"/>
            <a:ext cx="37528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0" y="4437112"/>
            <a:ext cx="37147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Resistance of Liquid-Level Systems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997152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sz="2600" dirty="0" smtClean="0"/>
              <a:t>Consider the flow through a short pipe connecting two tanks as shown in Figure.</a:t>
            </a:r>
          </a:p>
          <a:p>
            <a:pPr algn="just"/>
            <a:endParaRPr lang="en-GB" sz="2600" dirty="0" smtClean="0"/>
          </a:p>
          <a:p>
            <a:pPr algn="just"/>
            <a:endParaRPr lang="en-GB" sz="2600" dirty="0" smtClean="0"/>
          </a:p>
          <a:p>
            <a:pPr algn="just"/>
            <a:endParaRPr lang="en-GB" sz="2600" dirty="0" smtClean="0"/>
          </a:p>
          <a:p>
            <a:pPr algn="just"/>
            <a:endParaRPr lang="en-GB" sz="2600" dirty="0" smtClean="0"/>
          </a:p>
          <a:p>
            <a:pPr algn="just"/>
            <a:endParaRPr lang="en-GB" sz="2600" dirty="0" smtClean="0"/>
          </a:p>
          <a:p>
            <a:pPr algn="just"/>
            <a:endParaRPr lang="en-GB" sz="2600" dirty="0" smtClean="0"/>
          </a:p>
          <a:p>
            <a:pPr algn="just"/>
            <a:r>
              <a:rPr lang="en-GB" sz="2600" dirty="0" smtClean="0"/>
              <a:t>Where </a:t>
            </a:r>
            <a:r>
              <a:rPr lang="en-GB" sz="2600" i="1" dirty="0" err="1" smtClean="0">
                <a:solidFill>
                  <a:srgbClr val="FF0000"/>
                </a:solidFill>
              </a:rPr>
              <a:t>H</a:t>
            </a:r>
            <a:r>
              <a:rPr lang="en-GB" sz="2600" i="1" baseline="-25000" dirty="0" err="1" smtClean="0">
                <a:solidFill>
                  <a:srgbClr val="FF0000"/>
                </a:solidFill>
              </a:rPr>
              <a:t>1</a:t>
            </a:r>
            <a:r>
              <a:rPr lang="en-GB" sz="2600" dirty="0" smtClean="0"/>
              <a:t> is the height (or level) of first tank, </a:t>
            </a:r>
            <a:r>
              <a:rPr lang="en-GB" sz="2600" i="1" dirty="0" err="1" smtClean="0">
                <a:solidFill>
                  <a:srgbClr val="FF0000"/>
                </a:solidFill>
              </a:rPr>
              <a:t>H</a:t>
            </a:r>
            <a:r>
              <a:rPr lang="en-GB" sz="2600" i="1" baseline="-25000" dirty="0" err="1" smtClean="0">
                <a:solidFill>
                  <a:srgbClr val="FF0000"/>
                </a:solidFill>
              </a:rPr>
              <a:t>2</a:t>
            </a:r>
            <a:r>
              <a:rPr lang="en-GB" sz="2600" dirty="0" smtClean="0"/>
              <a:t> is the height of second tank, </a:t>
            </a:r>
            <a:r>
              <a:rPr lang="en-GB" sz="2600" i="1" dirty="0" smtClean="0">
                <a:solidFill>
                  <a:srgbClr val="FF0000"/>
                </a:solidFill>
              </a:rPr>
              <a:t>R</a:t>
            </a:r>
            <a:r>
              <a:rPr lang="en-GB" sz="2600" dirty="0" smtClean="0"/>
              <a:t> is the resistance in flow of liquid and </a:t>
            </a:r>
            <a:r>
              <a:rPr lang="en-GB" sz="2600" i="1" dirty="0" smtClean="0">
                <a:solidFill>
                  <a:srgbClr val="FF0000"/>
                </a:solidFill>
              </a:rPr>
              <a:t>Q</a:t>
            </a:r>
            <a:r>
              <a:rPr lang="en-GB" sz="2600" dirty="0" smtClean="0"/>
              <a:t> is the flow rate. </a:t>
            </a:r>
            <a:endParaRPr lang="en-GB" sz="2600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3094" y="2708920"/>
            <a:ext cx="6139266" cy="1877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Resistance of Liquid-Level Systems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4525963"/>
          </a:xfrm>
        </p:spPr>
        <p:txBody>
          <a:bodyPr>
            <a:normAutofit/>
          </a:bodyPr>
          <a:lstStyle/>
          <a:p>
            <a:pPr algn="just"/>
            <a:r>
              <a:rPr lang="en-GB" sz="2400" dirty="0" smtClean="0"/>
              <a:t>The resistance for liquid flow in such a pipe is defined as the change in the level difference necessary to cause a unit change inflow rate.</a:t>
            </a:r>
          </a:p>
          <a:p>
            <a:pPr algn="just"/>
            <a:endParaRPr lang="en-GB" sz="2600" dirty="0" smtClean="0"/>
          </a:p>
          <a:p>
            <a:pPr algn="just"/>
            <a:endParaRPr lang="en-GB" sz="2600" dirty="0" smtClean="0"/>
          </a:p>
          <a:p>
            <a:pPr algn="just"/>
            <a:endParaRPr lang="en-GB" sz="2600" dirty="0" smtClean="0"/>
          </a:p>
          <a:p>
            <a:pPr algn="just"/>
            <a:endParaRPr lang="en-GB" sz="2600" dirty="0" smtClean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386959"/>
            <a:ext cx="5308223" cy="1623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907704" y="4365104"/>
          <a:ext cx="5703033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6" name="Equation" r:id="rId4" imgW="2514600" imgH="380880" progId="Equation.3">
                  <p:embed/>
                </p:oleObj>
              </mc:Choice>
              <mc:Fallback>
                <p:oleObj name="Equation" r:id="rId4" imgW="2514600" imgH="380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4365104"/>
                        <a:ext cx="5703033" cy="864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3130550" y="5516563"/>
          <a:ext cx="310991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7" name="Equation" r:id="rId6" imgW="1371600" imgH="380880" progId="Equation.3">
                  <p:embed/>
                </p:oleObj>
              </mc:Choice>
              <mc:Fallback>
                <p:oleObj name="Equation" r:id="rId6" imgW="1371600" imgH="380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0550" y="5516563"/>
                        <a:ext cx="3109913" cy="8636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Resistance in Laminar Flow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600200"/>
            <a:ext cx="8928992" cy="4525963"/>
          </a:xfrm>
        </p:spPr>
        <p:txBody>
          <a:bodyPr>
            <a:normAutofit/>
          </a:bodyPr>
          <a:lstStyle/>
          <a:p>
            <a:pPr algn="just"/>
            <a:r>
              <a:rPr lang="en-GB" sz="2400" dirty="0" smtClean="0"/>
              <a:t>For laminar flow, the relationship between the steady-state flow rate and steady state height at the restriction is given by:</a:t>
            </a:r>
          </a:p>
          <a:p>
            <a:pPr algn="just"/>
            <a:endParaRPr lang="en-GB" sz="2400" dirty="0" smtClean="0"/>
          </a:p>
          <a:p>
            <a:pPr algn="just"/>
            <a:endParaRPr lang="en-GB" sz="2400" dirty="0" smtClean="0"/>
          </a:p>
          <a:p>
            <a:r>
              <a:rPr lang="en-GB" sz="2400" dirty="0" smtClean="0"/>
              <a:t>Where </a:t>
            </a:r>
            <a:r>
              <a:rPr lang="en-GB" sz="2400" dirty="0" smtClean="0">
                <a:solidFill>
                  <a:srgbClr val="FF0000"/>
                </a:solidFill>
              </a:rPr>
              <a:t>Q </a:t>
            </a:r>
            <a:r>
              <a:rPr lang="en-GB" sz="2400" dirty="0" smtClean="0"/>
              <a:t>= steady-state liquid flow rate in </a:t>
            </a:r>
            <a:r>
              <a:rPr lang="en-GB" sz="2400" dirty="0" smtClean="0">
                <a:solidFill>
                  <a:srgbClr val="FF0000"/>
                </a:solidFill>
              </a:rPr>
              <a:t>m/</a:t>
            </a:r>
            <a:r>
              <a:rPr lang="en-GB" sz="2400" i="1" dirty="0" err="1" smtClean="0">
                <a:solidFill>
                  <a:srgbClr val="FF0000"/>
                </a:solidFill>
              </a:rPr>
              <a:t>s</a:t>
            </a:r>
            <a:r>
              <a:rPr lang="en-GB" sz="2400" i="1" baseline="30000" dirty="0" err="1" smtClean="0">
                <a:solidFill>
                  <a:srgbClr val="FF0000"/>
                </a:solidFill>
              </a:rPr>
              <a:t>3</a:t>
            </a:r>
            <a:r>
              <a:rPr lang="en-GB" sz="2400" i="1" dirty="0" smtClean="0"/>
              <a:t> </a:t>
            </a:r>
          </a:p>
          <a:p>
            <a:r>
              <a:rPr lang="en-GB" sz="2400" i="1" dirty="0" err="1" smtClean="0">
                <a:solidFill>
                  <a:srgbClr val="FF0000"/>
                </a:solidFill>
              </a:rPr>
              <a:t>K</a:t>
            </a:r>
            <a:r>
              <a:rPr lang="en-GB" sz="2400" i="1" baseline="-25000" dirty="0" err="1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l</a:t>
            </a:r>
            <a:r>
              <a:rPr lang="en-GB" sz="2400" i="1" baseline="-25000" dirty="0" smtClean="0">
                <a:solidFill>
                  <a:srgbClr val="FF0000"/>
                </a:solidFill>
                <a:latin typeface="AR CHRISTY" pitchFamily="2" charset="0"/>
              </a:rPr>
              <a:t> </a:t>
            </a:r>
            <a:r>
              <a:rPr lang="en-GB" sz="2400" i="1" dirty="0" smtClean="0"/>
              <a:t>= constant in </a:t>
            </a:r>
            <a:r>
              <a:rPr lang="en-GB" sz="2400" i="1" dirty="0" smtClean="0">
                <a:solidFill>
                  <a:srgbClr val="FF0000"/>
                </a:solidFill>
              </a:rPr>
              <a:t>m/</a:t>
            </a:r>
            <a:r>
              <a:rPr lang="en-GB" sz="2400" i="1" dirty="0" err="1" smtClean="0">
                <a:solidFill>
                  <a:srgbClr val="FF0000"/>
                </a:solidFill>
              </a:rPr>
              <a:t>s</a:t>
            </a:r>
            <a:r>
              <a:rPr lang="en-GB" sz="2400" i="1" baseline="30000" dirty="0" err="1" smtClean="0">
                <a:solidFill>
                  <a:srgbClr val="FF0000"/>
                </a:solidFill>
              </a:rPr>
              <a:t>2</a:t>
            </a:r>
            <a:r>
              <a:rPr lang="en-GB" sz="2400" i="1" baseline="30000" dirty="0" smtClean="0"/>
              <a:t> </a:t>
            </a:r>
          </a:p>
          <a:p>
            <a:r>
              <a:rPr lang="en-GB" sz="2400" i="1" dirty="0" smtClean="0"/>
              <a:t>and </a:t>
            </a:r>
            <a:r>
              <a:rPr lang="en-GB" sz="2400" i="1" dirty="0" smtClean="0">
                <a:solidFill>
                  <a:srgbClr val="FF0000"/>
                </a:solidFill>
              </a:rPr>
              <a:t>H </a:t>
            </a:r>
            <a:r>
              <a:rPr lang="en-GB" sz="2400" i="1" dirty="0" smtClean="0"/>
              <a:t>= steady-state </a:t>
            </a:r>
            <a:r>
              <a:rPr lang="en-GB" sz="2400" dirty="0" smtClean="0"/>
              <a:t>height in </a:t>
            </a:r>
            <a:r>
              <a:rPr lang="en-GB" sz="2400" i="1" dirty="0" smtClean="0">
                <a:solidFill>
                  <a:srgbClr val="FF0000"/>
                </a:solidFill>
              </a:rPr>
              <a:t>m</a:t>
            </a:r>
            <a:r>
              <a:rPr lang="en-GB" sz="2400" dirty="0" smtClean="0"/>
              <a:t>.</a:t>
            </a:r>
          </a:p>
          <a:p>
            <a:endParaRPr lang="en-GB" sz="2400" dirty="0" smtClean="0"/>
          </a:p>
          <a:p>
            <a:r>
              <a:rPr lang="en-GB" sz="2400" dirty="0" smtClean="0"/>
              <a:t>The resistance </a:t>
            </a:r>
            <a:r>
              <a:rPr lang="en-GB" sz="2400" dirty="0" err="1" smtClean="0"/>
              <a:t>R</a:t>
            </a:r>
            <a:r>
              <a:rPr lang="en-GB" sz="2400" baseline="-25000" dirty="0" err="1" smtClean="0">
                <a:latin typeface="Forte" pitchFamily="66" charset="0"/>
              </a:rPr>
              <a:t>l</a:t>
            </a:r>
            <a:r>
              <a:rPr lang="en-GB" sz="2400" dirty="0" smtClean="0"/>
              <a:t> is</a:t>
            </a:r>
            <a:endParaRPr lang="en-GB" sz="2400" dirty="0"/>
          </a:p>
        </p:txBody>
      </p:sp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3347864" y="2708920"/>
          <a:ext cx="1500301" cy="57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8" name="Equation" r:id="rId3" imgW="495000" imgH="190440" progId="Equation.3">
                  <p:embed/>
                </p:oleObj>
              </mc:Choice>
              <mc:Fallback>
                <p:oleObj name="Equation" r:id="rId3" imgW="495000" imgH="1904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2708920"/>
                        <a:ext cx="1500301" cy="576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3635896" y="5373216"/>
          <a:ext cx="1538288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9" name="Equation" r:id="rId5" imgW="507960" imgH="380880" progId="Equation.3">
                  <p:embed/>
                </p:oleObj>
              </mc:Choice>
              <mc:Fallback>
                <p:oleObj name="Equation" r:id="rId5" imgW="507960" imgH="380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5373216"/>
                        <a:ext cx="1538288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Capacitance of Liquid-Level Systems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5496" y="908720"/>
            <a:ext cx="8928992" cy="5760640"/>
          </a:xfrm>
        </p:spPr>
        <p:txBody>
          <a:bodyPr>
            <a:normAutofit/>
          </a:bodyPr>
          <a:lstStyle/>
          <a:p>
            <a:pPr algn="just"/>
            <a:r>
              <a:rPr lang="en-GB" sz="2400" dirty="0" smtClean="0"/>
              <a:t>The capacitance of a tank is defined to be the change in quantity of stored liquid necessary to cause a unity change in the height.</a:t>
            </a:r>
          </a:p>
          <a:p>
            <a:pPr algn="just"/>
            <a:endParaRPr lang="en-GB" sz="2400" dirty="0" smtClean="0"/>
          </a:p>
          <a:p>
            <a:pPr algn="just"/>
            <a:endParaRPr lang="en-GB" sz="2400" dirty="0" smtClean="0"/>
          </a:p>
          <a:p>
            <a:pPr algn="just"/>
            <a:endParaRPr lang="en-GB" sz="2400" dirty="0" smtClean="0"/>
          </a:p>
          <a:p>
            <a:pPr algn="just"/>
            <a:endParaRPr lang="en-GB" sz="2400" dirty="0" smtClean="0"/>
          </a:p>
          <a:p>
            <a:pPr algn="just"/>
            <a:endParaRPr lang="en-GB" sz="2400" dirty="0" smtClean="0"/>
          </a:p>
          <a:p>
            <a:pPr algn="just"/>
            <a:endParaRPr lang="en-GB" sz="2400" dirty="0" smtClean="0"/>
          </a:p>
          <a:p>
            <a:pPr algn="just"/>
            <a:endParaRPr lang="en-GB" sz="2400" dirty="0" smtClean="0"/>
          </a:p>
          <a:p>
            <a:pPr algn="just"/>
            <a:endParaRPr lang="en-GB" sz="2400" dirty="0" smtClean="0"/>
          </a:p>
          <a:p>
            <a:pPr algn="just"/>
            <a:endParaRPr lang="en-GB" sz="2400" dirty="0" smtClean="0"/>
          </a:p>
          <a:p>
            <a:pPr algn="just"/>
            <a:endParaRPr lang="en-GB" sz="2400" dirty="0" smtClean="0"/>
          </a:p>
          <a:p>
            <a:pPr algn="just"/>
            <a:r>
              <a:rPr lang="en-GB" sz="2400" dirty="0" smtClean="0"/>
              <a:t>Capacitance (</a:t>
            </a:r>
            <a:r>
              <a:rPr lang="en-GB" sz="2400" i="1" dirty="0" smtClean="0">
                <a:solidFill>
                  <a:srgbClr val="FF0000"/>
                </a:solidFill>
              </a:rPr>
              <a:t>C</a:t>
            </a:r>
            <a:r>
              <a:rPr lang="en-GB" sz="2400" dirty="0" smtClean="0"/>
              <a:t>) is cross sectional area (</a:t>
            </a:r>
            <a:r>
              <a:rPr lang="en-GB" sz="2400" i="1" dirty="0" smtClean="0">
                <a:solidFill>
                  <a:srgbClr val="FF0000"/>
                </a:solidFill>
              </a:rPr>
              <a:t>A</a:t>
            </a:r>
            <a:r>
              <a:rPr lang="en-GB" sz="2400" dirty="0" smtClean="0"/>
              <a:t>) of the tank.</a:t>
            </a:r>
            <a:endParaRPr lang="en-GB" sz="2600" dirty="0" smtClean="0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1403648" y="5085184"/>
          <a:ext cx="6486473" cy="964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1" name="Equation" r:id="rId3" imgW="2730240" imgH="406080" progId="Equation.3">
                  <p:embed/>
                </p:oleObj>
              </mc:Choice>
              <mc:Fallback>
                <p:oleObj name="Equation" r:id="rId3" imgW="2730240" imgH="4060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5085184"/>
                        <a:ext cx="6486473" cy="9646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2"/>
          <p:cNvGrpSpPr/>
          <p:nvPr/>
        </p:nvGrpSpPr>
        <p:grpSpPr>
          <a:xfrm>
            <a:off x="1820391" y="2087218"/>
            <a:ext cx="5631929" cy="2637926"/>
            <a:chOff x="1820391" y="2087218"/>
            <a:chExt cx="5631929" cy="2637926"/>
          </a:xfrm>
        </p:grpSpPr>
        <p:pic>
          <p:nvPicPr>
            <p:cNvPr id="45062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 r="1262"/>
            <a:stretch>
              <a:fillRect/>
            </a:stretch>
          </p:blipFill>
          <p:spPr bwMode="auto">
            <a:xfrm>
              <a:off x="1820391" y="2087218"/>
              <a:ext cx="5631929" cy="2637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ctangle 10"/>
            <p:cNvSpPr/>
            <p:nvPr/>
          </p:nvSpPr>
          <p:spPr>
            <a:xfrm>
              <a:off x="6730572" y="4135012"/>
              <a:ext cx="504056" cy="302100"/>
            </a:xfrm>
            <a:prstGeom prst="rect">
              <a:avLst/>
            </a:prstGeom>
            <a:solidFill>
              <a:srgbClr val="FEF1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139952" y="3573016"/>
              <a:ext cx="504056" cy="3021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h</a:t>
              </a:r>
              <a:endParaRPr lang="en-GB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Capacitance of Liquid-Level Systems</a:t>
            </a:r>
            <a:endParaRPr lang="en-GB" dirty="0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539552" y="4056683"/>
          <a:ext cx="8115300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7" name="Equation" r:id="rId3" imgW="3416040" imgH="190440" progId="Equation.3">
                  <p:embed/>
                </p:oleObj>
              </mc:Choice>
              <mc:Fallback>
                <p:oleObj name="Equation" r:id="rId3" imgW="3416040" imgH="1904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4056683"/>
                        <a:ext cx="8115300" cy="452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1691680" y="1052736"/>
            <a:ext cx="5631929" cy="2637926"/>
            <a:chOff x="1820391" y="2087218"/>
            <a:chExt cx="5631929" cy="2637926"/>
          </a:xfrm>
        </p:grpSpPr>
        <p:pic>
          <p:nvPicPr>
            <p:cNvPr id="45062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 r="1262"/>
            <a:stretch>
              <a:fillRect/>
            </a:stretch>
          </p:blipFill>
          <p:spPr bwMode="auto">
            <a:xfrm>
              <a:off x="1820391" y="2087218"/>
              <a:ext cx="5631929" cy="2637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ctangle 10"/>
            <p:cNvSpPr/>
            <p:nvPr/>
          </p:nvSpPr>
          <p:spPr>
            <a:xfrm>
              <a:off x="6730572" y="4135012"/>
              <a:ext cx="504056" cy="302100"/>
            </a:xfrm>
            <a:prstGeom prst="rect">
              <a:avLst/>
            </a:prstGeom>
            <a:solidFill>
              <a:srgbClr val="FEF1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139952" y="3573016"/>
              <a:ext cx="504056" cy="3021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h</a:t>
              </a:r>
              <a:endParaRPr lang="en-GB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45063" name="Object 7"/>
          <p:cNvGraphicFramePr>
            <a:graphicFrameLocks noChangeAspect="1"/>
          </p:cNvGraphicFramePr>
          <p:nvPr/>
        </p:nvGraphicFramePr>
        <p:xfrm>
          <a:off x="3914775" y="4652963"/>
          <a:ext cx="1719263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8" name="Equation" r:id="rId6" imgW="723600" imgH="355320" progId="Equation.3">
                  <p:embed/>
                </p:oleObj>
              </mc:Choice>
              <mc:Fallback>
                <p:oleObj name="Equation" r:id="rId6" imgW="723600" imgH="35532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4775" y="4652963"/>
                        <a:ext cx="1719263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4" name="Object 8"/>
          <p:cNvGraphicFramePr>
            <a:graphicFrameLocks noChangeAspect="1"/>
          </p:cNvGraphicFramePr>
          <p:nvPr/>
        </p:nvGraphicFramePr>
        <p:xfrm>
          <a:off x="3751263" y="5732463"/>
          <a:ext cx="235267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9" name="Equation" r:id="rId8" imgW="990360" imgH="355320" progId="Equation.3">
                  <p:embed/>
                </p:oleObj>
              </mc:Choice>
              <mc:Fallback>
                <p:oleObj name="Equation" r:id="rId8" imgW="990360" imgH="35532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1263" y="5732463"/>
                        <a:ext cx="2352675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Capacitance of Liquid-Level Systems</a:t>
            </a:r>
            <a:endParaRPr lang="en-GB" dirty="0"/>
          </a:p>
        </p:txBody>
      </p:sp>
      <p:grpSp>
        <p:nvGrpSpPr>
          <p:cNvPr id="2" name="Group 12"/>
          <p:cNvGrpSpPr/>
          <p:nvPr/>
        </p:nvGrpSpPr>
        <p:grpSpPr>
          <a:xfrm>
            <a:off x="1691680" y="1052736"/>
            <a:ext cx="5631929" cy="2637926"/>
            <a:chOff x="1820391" y="2087218"/>
            <a:chExt cx="5631929" cy="2637926"/>
          </a:xfrm>
        </p:grpSpPr>
        <p:pic>
          <p:nvPicPr>
            <p:cNvPr id="45062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 r="1262"/>
            <a:stretch>
              <a:fillRect/>
            </a:stretch>
          </p:blipFill>
          <p:spPr bwMode="auto">
            <a:xfrm>
              <a:off x="1820391" y="2087218"/>
              <a:ext cx="5631929" cy="2637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ctangle 10"/>
            <p:cNvSpPr/>
            <p:nvPr/>
          </p:nvSpPr>
          <p:spPr>
            <a:xfrm>
              <a:off x="6730572" y="4135012"/>
              <a:ext cx="504056" cy="302100"/>
            </a:xfrm>
            <a:prstGeom prst="rect">
              <a:avLst/>
            </a:prstGeom>
            <a:solidFill>
              <a:srgbClr val="FEF1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139952" y="3573016"/>
              <a:ext cx="504056" cy="3021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h</a:t>
              </a:r>
              <a:endParaRPr lang="en-GB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45064" name="Object 8"/>
          <p:cNvGraphicFramePr>
            <a:graphicFrameLocks noChangeAspect="1"/>
          </p:cNvGraphicFramePr>
          <p:nvPr/>
        </p:nvGraphicFramePr>
        <p:xfrm>
          <a:off x="3635896" y="4005064"/>
          <a:ext cx="187007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2" name="Equation" r:id="rId4" imgW="787320" imgH="355320" progId="Equation.3">
                  <p:embed/>
                </p:oleObj>
              </mc:Choice>
              <mc:Fallback>
                <p:oleObj name="Equation" r:id="rId4" imgW="787320" imgH="35532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4005064"/>
                        <a:ext cx="1870075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3" name="Object 8"/>
          <p:cNvGraphicFramePr>
            <a:graphicFrameLocks noChangeAspect="1"/>
          </p:cNvGraphicFramePr>
          <p:nvPr/>
        </p:nvGraphicFramePr>
        <p:xfrm>
          <a:off x="3319835" y="5344757"/>
          <a:ext cx="2332285" cy="1036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3" name="Equation" r:id="rId6" imgW="799920" imgH="355320" progId="Equation.3">
                  <p:embed/>
                </p:oleObj>
              </mc:Choice>
              <mc:Fallback>
                <p:oleObj name="Equation" r:id="rId6" imgW="799920" imgH="3553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9835" y="5344757"/>
                        <a:ext cx="2332285" cy="1036571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1956</TotalTime>
  <Words>509</Words>
  <Application>Microsoft Office PowerPoint</Application>
  <PresentationFormat>On-screen Show (4:3)</PresentationFormat>
  <Paragraphs>126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Equation</vt:lpstr>
      <vt:lpstr>Modeling and Simulation of Dynamic</vt:lpstr>
      <vt:lpstr>PowerPoint Presentation</vt:lpstr>
      <vt:lpstr>Laminar vs Turbulent Flow</vt:lpstr>
      <vt:lpstr>Resistance of Liquid-Level Systems</vt:lpstr>
      <vt:lpstr>Resistance of Liquid-Level Systems</vt:lpstr>
      <vt:lpstr>Resistance in Laminar Flow</vt:lpstr>
      <vt:lpstr>Capacitance of Liquid-Level Systems</vt:lpstr>
      <vt:lpstr>Capacitance of Liquid-Level Systems</vt:lpstr>
      <vt:lpstr>Capacitance of Liquid-Level Systems</vt:lpstr>
      <vt:lpstr>Modeling Example#1</vt:lpstr>
      <vt:lpstr>Modeling Example#1</vt:lpstr>
      <vt:lpstr>Modeling Example#1</vt:lpstr>
      <vt:lpstr>Modeling Example#1</vt:lpstr>
      <vt:lpstr>Modeling Example#1</vt:lpstr>
      <vt:lpstr>Modeling Example#2</vt:lpstr>
      <vt:lpstr>Modeling Example#2</vt:lpstr>
      <vt:lpstr>Modeling Example#2</vt:lpstr>
      <vt:lpstr>Modeling Example#2</vt:lpstr>
      <vt:lpstr>Modeling Example#2</vt:lpstr>
      <vt:lpstr>Modeling Example#2</vt:lpstr>
      <vt:lpstr>Modeling Example#3</vt:lpstr>
      <vt:lpstr>End of Lectures-6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Imtiaz Hussain</dc:creator>
  <cp:lastModifiedBy>Administrator</cp:lastModifiedBy>
  <cp:revision>346</cp:revision>
  <dcterms:created xsi:type="dcterms:W3CDTF">2012-07-01T09:15:58Z</dcterms:created>
  <dcterms:modified xsi:type="dcterms:W3CDTF">2014-10-16T04:39:36Z</dcterms:modified>
</cp:coreProperties>
</file>