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256" r:id="rId2"/>
    <p:sldId id="339" r:id="rId3"/>
    <p:sldId id="341" r:id="rId4"/>
    <p:sldId id="340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5" r:id="rId18"/>
    <p:sldId id="354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78" r:id="rId33"/>
    <p:sldId id="369" r:id="rId34"/>
    <p:sldId id="370" r:id="rId35"/>
    <p:sldId id="371" r:id="rId36"/>
    <p:sldId id="372" r:id="rId37"/>
    <p:sldId id="373" r:id="rId38"/>
    <p:sldId id="375" r:id="rId39"/>
    <p:sldId id="376" r:id="rId40"/>
    <p:sldId id="374" r:id="rId41"/>
    <p:sldId id="379" r:id="rId42"/>
    <p:sldId id="377" r:id="rId43"/>
    <p:sldId id="385" r:id="rId44"/>
    <p:sldId id="386" r:id="rId45"/>
    <p:sldId id="387" r:id="rId46"/>
    <p:sldId id="388" r:id="rId47"/>
    <p:sldId id="380" r:id="rId48"/>
    <p:sldId id="381" r:id="rId49"/>
    <p:sldId id="382" r:id="rId50"/>
    <p:sldId id="383" r:id="rId51"/>
    <p:sldId id="32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3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6B1A4-3534-4875-B1CA-60596223E4A6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5BD45-B5A0-4654-B232-F8508C108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5BD45-B5A0-4654-B232-F8508C108E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8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image" Target="../media/image3.e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3" Type="http://schemas.openxmlformats.org/officeDocument/2006/relationships/image" Target="../media/image3.e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6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.e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Relationship Id="rId9" Type="http://schemas.openxmlformats.org/officeDocument/2006/relationships/image" Target="../media/image5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58.png"/><Relationship Id="rId4" Type="http://schemas.openxmlformats.org/officeDocument/2006/relationships/image" Target="../media/image57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9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7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58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7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Modern </a:t>
            </a:r>
            <a:r>
              <a:rPr lang="en-US" b="1" dirty="0"/>
              <a:t>Control </a:t>
            </a:r>
            <a:r>
              <a:rPr lang="en-US" b="1" dirty="0" smtClean="0"/>
              <a:t>Systems (MCS)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1600" dirty="0" smtClean="0"/>
              <a:t>Assistant Professor</a:t>
            </a:r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dirty="0" smtClean="0"/>
              <a:t>URL :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23667" y="2996952"/>
            <a:ext cx="2120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smtClean="0"/>
              <a:t>Lecture-5-6-7-8</a:t>
            </a:r>
            <a:endParaRPr lang="en-GB" sz="2400" dirty="0" smtClean="0"/>
          </a:p>
          <a:p>
            <a:pPr algn="ctr"/>
            <a:r>
              <a:rPr lang="en-GB" sz="2400" dirty="0" smtClean="0"/>
              <a:t>Root Locus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where</a:t>
            </a:r>
          </a:p>
          <a:p>
            <a:pPr algn="just"/>
            <a:r>
              <a:rPr lang="en-US" sz="2800" dirty="0" smtClean="0"/>
              <a:t>n-----</a:t>
            </a:r>
            <a:r>
              <a:rPr lang="en-US" sz="2800" dirty="0" smtClean="0">
                <a:sym typeface="Wingdings" pitchFamily="2" charset="2"/>
              </a:rPr>
              <a:t>&gt; number of poles</a:t>
            </a:r>
          </a:p>
          <a:p>
            <a:pPr algn="just"/>
            <a:r>
              <a:rPr lang="en-US" sz="2800" dirty="0" smtClean="0">
                <a:sym typeface="Wingdings" pitchFamily="2" charset="2"/>
              </a:rPr>
              <a:t>m-----&gt; number of zeros</a:t>
            </a:r>
          </a:p>
          <a:p>
            <a:pPr algn="just"/>
            <a:r>
              <a:rPr lang="en-US" sz="2800" dirty="0" smtClean="0">
                <a:sym typeface="Wingdings" pitchFamily="2" charset="2"/>
              </a:rPr>
              <a:t>For this Transfer Function</a:t>
            </a:r>
            <a:endParaRPr lang="en-US" sz="2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47763" y="1447800"/>
          <a:ext cx="64881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Equation" r:id="rId3" imgW="2577960" imgH="393480" progId="Equation.3">
                  <p:embed/>
                </p:oleObj>
              </mc:Choice>
              <mc:Fallback>
                <p:oleObj name="Equation" r:id="rId3" imgW="257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447800"/>
                        <a:ext cx="64881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343400" y="3733800"/>
          <a:ext cx="3022600" cy="779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2" name="Equation" r:id="rId5" imgW="1625400" imgH="419040" progId="Equation.3">
                  <p:embed/>
                </p:oleObj>
              </mc:Choice>
              <mc:Fallback>
                <p:oleObj name="Equation" r:id="rId5" imgW="16254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33800"/>
                        <a:ext cx="3022600" cy="779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130550" y="5105400"/>
          <a:ext cx="26336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3" name="Equation" r:id="rId7" imgW="1168200" imgH="393480" progId="Equation.3">
                  <p:embed/>
                </p:oleObj>
              </mc:Choice>
              <mc:Fallback>
                <p:oleObj name="Equation" r:id="rId7" imgW="1168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5105400"/>
                        <a:ext cx="263366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Since the angle repeats itself as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 is varied, the distinct angles for the asymptotes are determined as </a:t>
            </a:r>
            <a:r>
              <a:rPr lang="en-US" sz="2600" dirty="0" smtClean="0">
                <a:solidFill>
                  <a:srgbClr val="FF0000"/>
                </a:solidFill>
              </a:rPr>
              <a:t>60°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FF0000"/>
                </a:solidFill>
              </a:rPr>
              <a:t>–60°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FF0000"/>
                </a:solidFill>
              </a:rPr>
              <a:t>-180°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180°</a:t>
            </a:r>
            <a:r>
              <a:rPr lang="en-US" sz="2600" dirty="0" smtClean="0"/>
              <a:t>.</a:t>
            </a:r>
          </a:p>
          <a:p>
            <a:r>
              <a:rPr lang="en-US" sz="2800" dirty="0" smtClean="0"/>
              <a:t>Thus, there are three asymptotes having angles </a:t>
            </a:r>
            <a:r>
              <a:rPr lang="en-US" sz="2800" dirty="0" smtClean="0">
                <a:solidFill>
                  <a:srgbClr val="FF0000"/>
                </a:solidFill>
              </a:rPr>
              <a:t>60°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–60°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180°</a:t>
            </a:r>
            <a:r>
              <a:rPr lang="en-US" sz="2800" dirty="0" smtClean="0"/>
              <a:t>.</a:t>
            </a:r>
            <a:endParaRPr lang="en-US" sz="26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667000" y="1600200"/>
          <a:ext cx="3492500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4" name="Equation" r:id="rId3" imgW="1549080" imgH="863280" progId="Equation.3">
                  <p:embed/>
                </p:oleObj>
              </mc:Choice>
              <mc:Fallback>
                <p:oleObj name="Equation" r:id="rId3" imgW="154908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3492500" cy="194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Before we can draw these asymptotes in the complex plane, we must find the point where they intersect the real axis.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Point of intersection of asymptotes on real axis (or centroid of asymptotes) can be find as  out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14600" y="5105400"/>
          <a:ext cx="3723979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0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3723979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514600" y="3124200"/>
          <a:ext cx="29194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7" name="Equation" r:id="rId3" imgW="1104840" imgH="393480" progId="Equation.3">
                  <p:embed/>
                </p:oleObj>
              </mc:Choice>
              <mc:Fallback>
                <p:oleObj name="Equation" r:id="rId3" imgW="11048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2919412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219200" y="1676400"/>
          <a:ext cx="3022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8" name="Equation" r:id="rId5" imgW="1625400" imgH="419040" progId="Equation.3">
                  <p:embed/>
                </p:oleObj>
              </mc:Choice>
              <mc:Fallback>
                <p:oleObj name="Equation" r:id="rId5" imgW="16254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30226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3"/>
          <p:cNvGraphicFramePr>
            <a:graphicFrameLocks noChangeAspect="1"/>
          </p:cNvGraphicFramePr>
          <p:nvPr/>
        </p:nvGraphicFramePr>
        <p:xfrm>
          <a:off x="3048000" y="4648200"/>
          <a:ext cx="211296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9" name="Equation" r:id="rId7" imgW="799920" imgH="393480" progId="Equation.3">
                  <p:embed/>
                </p:oleObj>
              </mc:Choice>
              <mc:Fallback>
                <p:oleObj name="Equation" r:id="rId7" imgW="799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2112963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2563490" y="1676400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310542" y="37834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50906" y="3988904"/>
          <a:ext cx="3048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7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0906" y="3988904"/>
                        <a:ext cx="3048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385868" y="2093844"/>
            <a:ext cx="1564630" cy="1876485"/>
            <a:chOff x="5422578" y="2398644"/>
            <a:chExt cx="1564630" cy="18764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18" name="Equation" r:id="rId6" imgW="253800" imgH="177480" progId="Equation.3">
                    <p:embed/>
                  </p:oleObj>
                </mc:Choice>
                <mc:Fallback>
                  <p:oleObj name="Equation" r:id="rId6" imgW="25380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088" y="3762934"/>
                          <a:ext cx="431800" cy="240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6417342" y="3820866"/>
            <a:ext cx="1779978" cy="1629089"/>
            <a:chOff x="5454052" y="4125666"/>
            <a:chExt cx="1779978" cy="1629089"/>
          </a:xfrm>
        </p:grpSpPr>
        <p:cxnSp>
          <p:nvCxnSpPr>
            <p:cNvPr id="13" name="Straight Connector 12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5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19" name="Equation" r:id="rId8" imgW="368280" imgH="177480" progId="Equation.3">
                    <p:embed/>
                  </p:oleObj>
                </mc:Choice>
                <mc:Fallback>
                  <p:oleObj name="Equation" r:id="rId8" imgW="36828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0259" y="4340088"/>
                          <a:ext cx="6254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3630290" y="3429000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20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733800"/>
                          <a:ext cx="539750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3497" name="Object 5"/>
          <p:cNvGraphicFramePr>
            <a:graphicFrameLocks noChangeAspect="1"/>
          </p:cNvGraphicFramePr>
          <p:nvPr/>
        </p:nvGraphicFramePr>
        <p:xfrm>
          <a:off x="0" y="2971800"/>
          <a:ext cx="26225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1" name="Equation" r:id="rId12" imgW="1244520" imgH="203040" progId="Equation.3">
                  <p:embed/>
                </p:oleObj>
              </mc:Choice>
              <mc:Fallback>
                <p:oleObj name="Equation" r:id="rId12" imgW="12445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71800"/>
                        <a:ext cx="26225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04800" y="3810000"/>
          <a:ext cx="14303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2" name="Equation" r:id="rId14" imgW="457200" imgH="177480" progId="Equation.3">
                  <p:embed/>
                </p:oleObj>
              </mc:Choice>
              <mc:Fallback>
                <p:oleObj name="Equation" r:id="rId14" imgW="45720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0"/>
                        <a:ext cx="1430338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following unity feedback system.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Determine </a:t>
            </a:r>
          </a:p>
          <a:p>
            <a:pPr lvl="1" algn="just"/>
            <a:r>
              <a:rPr lang="en-US" dirty="0" smtClean="0"/>
              <a:t>Root loci on real axis</a:t>
            </a:r>
          </a:p>
          <a:p>
            <a:pPr lvl="1" algn="just"/>
            <a:r>
              <a:rPr lang="en-US" dirty="0" smtClean="0"/>
              <a:t>Angle of asymptotes</a:t>
            </a:r>
          </a:p>
          <a:p>
            <a:pPr lvl="1" algn="just"/>
            <a:r>
              <a:rPr lang="en-US" dirty="0" smtClean="0"/>
              <a:t>Centroid of asymptotes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597049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</a:t>
            </a:r>
            <a:r>
              <a:rPr lang="en-US" sz="2800" dirty="0" smtClean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882676"/>
            <a:ext cx="335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1" indent="-166688" algn="just">
              <a:buFont typeface="Arial" pitchFamily="34" charset="0"/>
              <a:buChar char="•"/>
            </a:pPr>
            <a:r>
              <a:rPr lang="en-US" sz="2400" dirty="0" smtClean="0"/>
              <a:t>The breakaway point corresponds to a point in the s plane where multiple roots of the characteristic equation occur.</a:t>
            </a:r>
          </a:p>
          <a:p>
            <a:pPr marL="166688" lvl="1" indent="-166688" algn="just">
              <a:buFont typeface="Arial" pitchFamily="34" charset="0"/>
              <a:buChar char="•"/>
            </a:pPr>
            <a:endParaRPr lang="en-US" sz="2400" dirty="0" smtClean="0"/>
          </a:p>
          <a:p>
            <a:pPr marL="166688" lvl="1" indent="-166688" algn="just">
              <a:buFont typeface="Arial" pitchFamily="34" charset="0"/>
              <a:buChar char="•"/>
            </a:pPr>
            <a:r>
              <a:rPr lang="en-US" sz="2400" dirty="0" smtClean="0"/>
              <a:t>It is the point from which the root locus branches leaves real axis and enter in complex plane.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3733800" y="1981200"/>
            <a:ext cx="5257799" cy="437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882676"/>
            <a:ext cx="335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lvl="1" indent="-166688" algn="just">
              <a:buFont typeface="Arial" pitchFamily="34" charset="0"/>
              <a:buChar char="•"/>
            </a:pPr>
            <a:r>
              <a:rPr lang="en-US" sz="2400" dirty="0" smtClean="0"/>
              <a:t>The break-in point corresponds to a point in the s plane where multiple roots of the characteristic equation occur.</a:t>
            </a:r>
          </a:p>
          <a:p>
            <a:pPr marL="166688" lvl="1" indent="-166688" algn="just">
              <a:buFont typeface="Arial" pitchFamily="34" charset="0"/>
              <a:buChar char="•"/>
            </a:pPr>
            <a:endParaRPr lang="en-US" sz="2400" dirty="0" smtClean="0"/>
          </a:p>
          <a:p>
            <a:pPr marL="166688" lvl="1" indent="-166688" algn="just">
              <a:buFont typeface="Arial" pitchFamily="34" charset="0"/>
              <a:buChar char="•"/>
            </a:pPr>
            <a:r>
              <a:rPr lang="en-US" sz="2400" dirty="0" smtClean="0"/>
              <a:t>It is the point where the root locus branches arrives at real axis.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33800" y="1981200"/>
            <a:ext cx="5257799" cy="4376548"/>
            <a:chOff x="3733800" y="1981200"/>
            <a:chExt cx="5257799" cy="4376548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33" t="13379" r="8711" b="5023"/>
            <a:stretch/>
          </p:blipFill>
          <p:spPr bwMode="auto">
            <a:xfrm>
              <a:off x="3733800" y="1981200"/>
              <a:ext cx="5257799" cy="4376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6109855" y="393469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953000" y="394854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1882676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The breakaway or break-in points can be determined from the roots of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It should be noted that not all the solutions of </a:t>
            </a:r>
            <a:r>
              <a:rPr lang="en-US" sz="2400" dirty="0" err="1" smtClean="0">
                <a:solidFill>
                  <a:srgbClr val="FF0000"/>
                </a:solidFill>
              </a:rPr>
              <a:t>dK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ds</a:t>
            </a:r>
            <a:r>
              <a:rPr lang="en-US" sz="2400" dirty="0" smtClean="0">
                <a:solidFill>
                  <a:srgbClr val="FF0000"/>
                </a:solidFill>
              </a:rPr>
              <a:t>=0</a:t>
            </a:r>
            <a:r>
              <a:rPr lang="en-US" sz="2400" dirty="0" smtClean="0"/>
              <a:t> correspond to actual breakaway points. 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If a point at which </a:t>
            </a:r>
            <a:r>
              <a:rPr lang="en-US" sz="2400" dirty="0" err="1" smtClean="0">
                <a:solidFill>
                  <a:srgbClr val="FF0000"/>
                </a:solidFill>
              </a:rPr>
              <a:t>dK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ds</a:t>
            </a:r>
            <a:r>
              <a:rPr lang="en-US" sz="2400" dirty="0" smtClean="0">
                <a:solidFill>
                  <a:srgbClr val="FF0000"/>
                </a:solidFill>
              </a:rPr>
              <a:t>=0 </a:t>
            </a:r>
            <a:r>
              <a:rPr lang="en-US" sz="2400" dirty="0" smtClean="0"/>
              <a:t>is on a root locus, it is an actual breakaway or break-in point. 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24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400" dirty="0" smtClean="0"/>
              <a:t>Stated differently, if at a point at which </a:t>
            </a:r>
            <a:r>
              <a:rPr lang="en-US" sz="2400" dirty="0" err="1" smtClean="0">
                <a:solidFill>
                  <a:srgbClr val="FF0000"/>
                </a:solidFill>
              </a:rPr>
              <a:t>dK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ds</a:t>
            </a:r>
            <a:r>
              <a:rPr lang="en-US" sz="2400" dirty="0" smtClean="0">
                <a:solidFill>
                  <a:srgbClr val="FF0000"/>
                </a:solidFill>
              </a:rPr>
              <a:t>=0</a:t>
            </a:r>
            <a:r>
              <a:rPr lang="en-US" sz="2400" dirty="0" smtClean="0"/>
              <a:t> the value of K takes a real positive value, then that point is an actual breakaway or break-in point.</a:t>
            </a:r>
          </a:p>
        </p:txBody>
      </p: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3581400" y="2438400"/>
          <a:ext cx="10429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042987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4800" dirty="0" smtClean="0"/>
          </a:p>
          <a:p>
            <a:pPr algn="just"/>
            <a:r>
              <a:rPr lang="en-US" sz="2800" dirty="0" smtClean="0"/>
              <a:t>The characteristic equation of the system is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breakaway point can now be determined as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971800" y="1447800"/>
          <a:ext cx="3022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48" name="Equation" r:id="rId3" imgW="1625400" imgH="419040" progId="Equation.3">
                  <p:embed/>
                </p:oleObj>
              </mc:Choice>
              <mc:Fallback>
                <p:oleObj name="Equation" r:id="rId3" imgW="16254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47800"/>
                        <a:ext cx="30226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590800" y="2819400"/>
          <a:ext cx="41338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49" name="Equation" r:id="rId5" imgW="2222280" imgH="419040" progId="Equation.3">
                  <p:embed/>
                </p:oleObj>
              </mc:Choice>
              <mc:Fallback>
                <p:oleObj name="Equation" r:id="rId5" imgW="22222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413385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3505200" y="3792537"/>
          <a:ext cx="21955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0" name="Equation" r:id="rId7" imgW="1180800" imgH="419040" progId="Equation.3">
                  <p:embed/>
                </p:oleObj>
              </mc:Choice>
              <mc:Fallback>
                <p:oleObj name="Equation" r:id="rId7" imgW="118080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92537"/>
                        <a:ext cx="219551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3411538" y="4856163"/>
          <a:ext cx="24098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1" name="Equation" r:id="rId9" imgW="1295280" imgH="215640" progId="Equation.3">
                  <p:embed/>
                </p:oleObj>
              </mc:Choice>
              <mc:Fallback>
                <p:oleObj name="Equation" r:id="rId9" imgW="12952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4856163"/>
                        <a:ext cx="240982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3140075" y="5854700"/>
          <a:ext cx="29527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2" name="Equation" r:id="rId11" imgW="1587240" imgH="393480" progId="Equation.3">
                  <p:embed/>
                </p:oleObj>
              </mc:Choice>
              <mc:Fallback>
                <p:oleObj name="Equation" r:id="rId11" imgW="15872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5854700"/>
                        <a:ext cx="29527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2286000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 </a:t>
            </a:r>
          </a:p>
          <a:p>
            <a:pPr marL="236538" indent="-2365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The definition of a root locus</a:t>
            </a:r>
          </a:p>
          <a:p>
            <a:pPr marL="236538" indent="-2365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Construction of root loci</a:t>
            </a:r>
          </a:p>
          <a:p>
            <a:pPr marL="236538" indent="-2365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Closed loop stability via root locus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14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30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Set </a:t>
            </a:r>
            <a:r>
              <a:rPr lang="en-US" sz="2800" i="1" dirty="0" err="1" smtClean="0">
                <a:solidFill>
                  <a:srgbClr val="FF0000"/>
                </a:solidFill>
              </a:rPr>
              <a:t>dK</a:t>
            </a:r>
            <a:r>
              <a:rPr lang="en-US" sz="2800" i="1" dirty="0" smtClean="0">
                <a:solidFill>
                  <a:srgbClr val="FF0000"/>
                </a:solidFill>
              </a:rPr>
              <a:t>/</a:t>
            </a:r>
            <a:r>
              <a:rPr lang="en-US" sz="2800" i="1" dirty="0" err="1" smtClean="0">
                <a:solidFill>
                  <a:srgbClr val="FF0000"/>
                </a:solidFill>
              </a:rPr>
              <a:t>ds</a:t>
            </a:r>
            <a:r>
              <a:rPr lang="en-US" sz="2800" i="1" dirty="0" smtClean="0">
                <a:solidFill>
                  <a:srgbClr val="FF0000"/>
                </a:solidFill>
              </a:rPr>
              <a:t>=0</a:t>
            </a:r>
            <a:r>
              <a:rPr lang="en-US" sz="2800" dirty="0" smtClean="0"/>
              <a:t> in order to determine breakaway point.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2895600" y="1524000"/>
          <a:ext cx="29527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2" name="Equation" r:id="rId3" imgW="1587240" imgH="393480" progId="Equation.3">
                  <p:embed/>
                </p:oleObj>
              </mc:Choice>
              <mc:Fallback>
                <p:oleObj name="Equation" r:id="rId3" imgW="15872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29527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2941638" y="2392363"/>
          <a:ext cx="283527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3" name="Equation" r:id="rId5" imgW="1523880" imgH="393480" progId="Equation.3">
                  <p:embed/>
                </p:oleObj>
              </mc:Choice>
              <mc:Fallback>
                <p:oleObj name="Equation" r:id="rId5" imgW="1523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2392363"/>
                        <a:ext cx="2835275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7"/>
          <p:cNvGraphicFramePr>
            <a:graphicFrameLocks noChangeAspect="1"/>
          </p:cNvGraphicFramePr>
          <p:nvPr/>
        </p:nvGraphicFramePr>
        <p:xfrm>
          <a:off x="3048000" y="3276600"/>
          <a:ext cx="22209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4" name="Equation" r:id="rId7" imgW="1193760" imgH="393480" progId="Equation.3">
                  <p:embed/>
                </p:oleObj>
              </mc:Choice>
              <mc:Fallback>
                <p:oleObj name="Equation" r:id="rId7" imgW="11937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222091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276600" y="4572000"/>
          <a:ext cx="1984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5" name="Equation" r:id="rId9" imgW="1066680" imgH="203040" progId="Equation.3">
                  <p:embed/>
                </p:oleObj>
              </mc:Choice>
              <mc:Fallback>
                <p:oleObj name="Equation" r:id="rId9" imgW="1066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72000"/>
                        <a:ext cx="19843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3429000" y="5108575"/>
          <a:ext cx="17954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6" name="Equation" r:id="rId11" imgW="965160" imgH="203040" progId="Equation.3">
                  <p:embed/>
                </p:oleObj>
              </mc:Choice>
              <mc:Fallback>
                <p:oleObj name="Equation" r:id="rId11" imgW="96516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8575"/>
                        <a:ext cx="179546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3494088" y="5791200"/>
          <a:ext cx="146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7" name="Equation" r:id="rId13" imgW="787320" imgH="406080" progId="Equation.3">
                  <p:embed/>
                </p:oleObj>
              </mc:Choice>
              <mc:Fallback>
                <p:oleObj name="Equation" r:id="rId13" imgW="787320" imgH="4060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5791200"/>
                        <a:ext cx="1463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 </a:t>
            </a:r>
            <a:r>
              <a:rPr lang="en-US" sz="2800" dirty="0" smtClean="0"/>
              <a:t>or </a:t>
            </a:r>
            <a:r>
              <a:rPr lang="en-US" sz="2800" i="1" dirty="0" smtClean="0">
                <a:solidFill>
                  <a:srgbClr val="00B050"/>
                </a:solidFill>
              </a:rPr>
              <a:t>break-in point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Since the breakaway point must lie on a root locus between 0 and –1, it is clear that </a:t>
            </a:r>
            <a:r>
              <a:rPr lang="en-US" sz="2600" i="1" dirty="0" smtClean="0"/>
              <a:t>s=–0.4226 </a:t>
            </a:r>
            <a:r>
              <a:rPr lang="en-US" sz="2600" dirty="0" smtClean="0"/>
              <a:t>corresponds to the actual breakaway point.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600" dirty="0" smtClean="0"/>
              <a:t>Point s=–1.5774 is not on the root locus. Hence, this point is not an actual breakaway or break-in point.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600" dirty="0" smtClean="0"/>
              <a:t>In fact, evaluation of the values of K corresponding to s=–0.4226 and s=–1.5774 yields</a:t>
            </a:r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3657600" y="1524000"/>
          <a:ext cx="14636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Equation" r:id="rId3" imgW="787320" imgH="406080" progId="Equation.3">
                  <p:embed/>
                </p:oleObj>
              </mc:Choice>
              <mc:Fallback>
                <p:oleObj name="Equation" r:id="rId3" imgW="787320" imgH="4060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524000"/>
                        <a:ext cx="14636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5867400"/>
            <a:ext cx="3990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</a:t>
            </a:r>
            <a:r>
              <a:rPr lang="en-US" sz="2800" dirty="0" smtClean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2563490" y="1676400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6310542" y="378349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50906" y="3988904"/>
          <a:ext cx="3048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21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0906" y="3988904"/>
                        <a:ext cx="3048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7"/>
          <p:cNvGrpSpPr/>
          <p:nvPr/>
        </p:nvGrpSpPr>
        <p:grpSpPr>
          <a:xfrm>
            <a:off x="6385868" y="2093844"/>
            <a:ext cx="1564630" cy="1876485"/>
            <a:chOff x="5422578" y="2398644"/>
            <a:chExt cx="1564630" cy="1876485"/>
          </a:xfrm>
        </p:grpSpPr>
        <p:cxnSp>
          <p:nvCxnSpPr>
            <p:cNvPr id="12" name="Straight Connector 11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22" name="Equation" r:id="rId6" imgW="253800" imgH="177480" progId="Equation.3">
                    <p:embed/>
                  </p:oleObj>
                </mc:Choice>
                <mc:Fallback>
                  <p:oleObj name="Equation" r:id="rId6" imgW="253800" imgH="177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088" y="3762934"/>
                          <a:ext cx="431800" cy="240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/>
          <p:nvPr/>
        </p:nvGrpSpPr>
        <p:grpSpPr>
          <a:xfrm>
            <a:off x="6417342" y="3820866"/>
            <a:ext cx="1779978" cy="1629089"/>
            <a:chOff x="5454052" y="4125666"/>
            <a:chExt cx="1779978" cy="1629089"/>
          </a:xfrm>
        </p:grpSpPr>
        <p:cxnSp>
          <p:nvCxnSpPr>
            <p:cNvPr id="13" name="Straight Connector 12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3495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23" name="Equation" r:id="rId8" imgW="368280" imgH="177480" progId="Equation.3">
                    <p:embed/>
                  </p:oleObj>
                </mc:Choice>
                <mc:Fallback>
                  <p:oleObj name="Equation" r:id="rId8" imgW="36828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0259" y="4340088"/>
                          <a:ext cx="6254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/>
          <p:nvPr/>
        </p:nvGrpSpPr>
        <p:grpSpPr>
          <a:xfrm>
            <a:off x="3630290" y="3429000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824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733800"/>
                          <a:ext cx="539750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9640" name="Object 11"/>
          <p:cNvGraphicFramePr>
            <a:graphicFrameLocks noChangeAspect="1"/>
          </p:cNvGraphicFramePr>
          <p:nvPr/>
        </p:nvGraphicFramePr>
        <p:xfrm>
          <a:off x="380999" y="3276600"/>
          <a:ext cx="16613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25" name="Equation" r:id="rId12" imgW="774360" imgH="177480" progId="Equation.3">
                  <p:embed/>
                </p:oleObj>
              </mc:Choice>
              <mc:Fallback>
                <p:oleObj name="Equation" r:id="rId12" imgW="7743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3276600"/>
                        <a:ext cx="16613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3"/>
          <p:cNvSpPr/>
          <p:nvPr/>
        </p:nvSpPr>
        <p:spPr>
          <a:xfrm>
            <a:off x="6795655" y="379614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Step-4</a:t>
            </a:r>
            <a:r>
              <a:rPr lang="en-US" sz="2800" dirty="0" smtClean="0"/>
              <a:t>: Determine the </a:t>
            </a:r>
            <a:r>
              <a:rPr lang="en-US" sz="2800" i="1" dirty="0" smtClean="0">
                <a:solidFill>
                  <a:srgbClr val="00B050"/>
                </a:solidFill>
              </a:rPr>
              <a:t>breakaway point</a:t>
            </a:r>
            <a:r>
              <a:rPr lang="en-US" sz="2800" dirty="0" smtClean="0"/>
              <a:t>.</a:t>
            </a:r>
          </a:p>
        </p:txBody>
      </p:sp>
      <p:graphicFrame>
        <p:nvGraphicFramePr>
          <p:cNvPr id="69640" name="Object 11"/>
          <p:cNvGraphicFramePr>
            <a:graphicFrameLocks noChangeAspect="1"/>
          </p:cNvGraphicFramePr>
          <p:nvPr/>
        </p:nvGraphicFramePr>
        <p:xfrm>
          <a:off x="380999" y="3276600"/>
          <a:ext cx="166137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Equation" r:id="rId3" imgW="774360" imgH="177480" progId="Equation.3">
                  <p:embed/>
                </p:oleObj>
              </mc:Choice>
              <mc:Fallback>
                <p:oleObj name="Equation" r:id="rId3" imgW="7743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3276600"/>
                        <a:ext cx="166137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590800" y="1447800"/>
            <a:ext cx="6324599" cy="5105400"/>
            <a:chOff x="2590800" y="1447800"/>
            <a:chExt cx="6324599" cy="5105400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33" t="13379" r="8711" b="5023"/>
            <a:stretch/>
          </p:blipFill>
          <p:spPr bwMode="auto">
            <a:xfrm>
              <a:off x="2590800" y="1447800"/>
              <a:ext cx="6324599" cy="510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Oval 23"/>
            <p:cNvSpPr/>
            <p:nvPr/>
          </p:nvSpPr>
          <p:spPr>
            <a:xfrm>
              <a:off x="6754090" y="3747655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Breakaway and break in points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50"/>
          <a:stretch>
            <a:fillRect/>
          </a:stretch>
        </p:blipFill>
        <p:spPr bwMode="auto">
          <a:xfrm>
            <a:off x="2286000" y="2590800"/>
            <a:ext cx="35814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806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Solution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253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81000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Differentiating </a:t>
            </a:r>
            <a:r>
              <a:rPr lang="en-US" b="1" i="1" dirty="0"/>
              <a:t>K</a:t>
            </a:r>
            <a:r>
              <a:rPr lang="en-US" dirty="0"/>
              <a:t> with respect to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and setting the derivative equal to zero </a:t>
            </a:r>
            <a:r>
              <a:rPr lang="en-US" dirty="0" smtClean="0"/>
              <a:t>yields;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867400"/>
            <a:ext cx="3358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Hence, solving for s, we find the </a:t>
            </a:r>
          </a:p>
          <a:p>
            <a:r>
              <a:rPr lang="en-US" dirty="0" smtClean="0"/>
              <a:t>break-away and </a:t>
            </a:r>
            <a:r>
              <a:rPr lang="en-US" dirty="0"/>
              <a:t>break-in </a:t>
            </a:r>
            <a:r>
              <a:rPr lang="en-US" dirty="0" smtClean="0"/>
              <a:t>points;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6019800"/>
            <a:ext cx="20882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6096000"/>
            <a:ext cx="2077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dirty="0">
                <a:latin typeface="Arial" pitchFamily="34" charset="0"/>
                <a:cs typeface="Arial" pitchFamily="34" charset="0"/>
              </a:rPr>
              <a:t>= -1.45 and 3.82</a:t>
            </a:r>
            <a:endParaRPr lang="en-US" dirty="0"/>
          </a:p>
        </p:txBody>
      </p:sp>
      <p:graphicFrame>
        <p:nvGraphicFramePr>
          <p:cNvPr id="74754" name="Object 7"/>
          <p:cNvGraphicFramePr>
            <a:graphicFrameLocks noChangeAspect="1"/>
          </p:cNvGraphicFramePr>
          <p:nvPr/>
        </p:nvGraphicFramePr>
        <p:xfrm>
          <a:off x="3429000" y="1981200"/>
          <a:ext cx="23622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2" name="Equation" r:id="rId4" imgW="1269720" imgH="419040" progId="Equation.3">
                  <p:embed/>
                </p:oleObj>
              </mc:Choice>
              <mc:Fallback>
                <p:oleObj name="Equation" r:id="rId4" imgW="1269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236220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7"/>
          <p:cNvGraphicFramePr>
            <a:graphicFrameLocks noChangeAspect="1"/>
          </p:cNvGraphicFramePr>
          <p:nvPr/>
        </p:nvGraphicFramePr>
        <p:xfrm>
          <a:off x="3352800" y="2895600"/>
          <a:ext cx="22907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3" name="Equation" r:id="rId6" imgW="1231560" imgH="444240" progId="Equation.3">
                  <p:embed/>
                </p:oleObj>
              </mc:Choice>
              <mc:Fallback>
                <p:oleObj name="Equation" r:id="rId6" imgW="12315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2290763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1219200" y="4191000"/>
          <a:ext cx="63055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4" name="Equation" r:id="rId8" imgW="3390840" imgH="444240" progId="Equation.3">
                  <p:embed/>
                </p:oleObj>
              </mc:Choice>
              <mc:Fallback>
                <p:oleObj name="Equation" r:id="rId8" imgW="33908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630555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3352800" y="5257800"/>
          <a:ext cx="21494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5" name="Equation" r:id="rId10" imgW="1155600" imgH="203040" progId="Equation.3">
                  <p:embed/>
                </p:oleObj>
              </mc:Choice>
              <mc:Fallback>
                <p:oleObj name="Equation" r:id="rId10" imgW="11556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257800"/>
                        <a:ext cx="21494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87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1496690" y="2024252"/>
            <a:ext cx="6428110" cy="468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5243742" y="413134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84106" y="4336756"/>
          <a:ext cx="3048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51" name="Equation" r:id="rId4" imgW="152280" imgH="139680" progId="Equation.3">
                  <p:embed/>
                </p:oleObj>
              </mc:Choice>
              <mc:Fallback>
                <p:oleObj name="Equation" r:id="rId4" imgW="15228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106" y="4336756"/>
                        <a:ext cx="30480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7"/>
          <p:cNvGrpSpPr/>
          <p:nvPr/>
        </p:nvGrpSpPr>
        <p:grpSpPr>
          <a:xfrm>
            <a:off x="5319068" y="2441696"/>
            <a:ext cx="1564630" cy="1876485"/>
            <a:chOff x="5422578" y="2398644"/>
            <a:chExt cx="1564630" cy="1876485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5314904" y="2506318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/>
            <p:cNvSpPr/>
            <p:nvPr/>
          </p:nvSpPr>
          <p:spPr>
            <a:xfrm rot="896943">
              <a:off x="5486558" y="3817929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6"/>
            <p:cNvGraphicFramePr>
              <a:graphicFrameLocks noChangeAspect="1"/>
            </p:cNvGraphicFramePr>
            <p:nvPr/>
          </p:nvGraphicFramePr>
          <p:xfrm>
            <a:off x="5864088" y="3762934"/>
            <a:ext cx="431800" cy="240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52" name="Equation" r:id="rId6" imgW="253800" imgH="177480" progId="Equation.3">
                    <p:embed/>
                  </p:oleObj>
                </mc:Choice>
                <mc:Fallback>
                  <p:oleObj name="Equation" r:id="rId6" imgW="25380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088" y="3762934"/>
                          <a:ext cx="431800" cy="240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8"/>
          <p:cNvGrpSpPr/>
          <p:nvPr/>
        </p:nvGrpSpPr>
        <p:grpSpPr>
          <a:xfrm>
            <a:off x="5350542" y="4168718"/>
            <a:ext cx="1779978" cy="1629089"/>
            <a:chOff x="5454052" y="4125666"/>
            <a:chExt cx="1779978" cy="1629089"/>
          </a:xfrm>
        </p:grpSpPr>
        <p:cxnSp>
          <p:nvCxnSpPr>
            <p:cNvPr id="17" name="Straight Connector 16"/>
            <p:cNvCxnSpPr/>
            <p:nvPr/>
          </p:nvCxnSpPr>
          <p:spPr>
            <a:xfrm rot="10800000" flipH="1" flipV="1">
              <a:off x="5454052" y="4190125"/>
              <a:ext cx="1779978" cy="1564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/>
            <p:cNvSpPr/>
            <p:nvPr/>
          </p:nvSpPr>
          <p:spPr>
            <a:xfrm rot="3122072">
              <a:off x="5517117" y="4087566"/>
              <a:ext cx="381000" cy="457200"/>
            </a:xfrm>
            <a:prstGeom prst="arc">
              <a:avLst>
                <a:gd name="adj1" fmla="val 16200000"/>
                <a:gd name="adj2" fmla="val 1229842"/>
              </a:avLst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5820259" y="4340088"/>
            <a:ext cx="625475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53" name="Equation" r:id="rId8" imgW="368280" imgH="177480" progId="Equation.3">
                    <p:embed/>
                  </p:oleObj>
                </mc:Choice>
                <mc:Fallback>
                  <p:oleObj name="Equation" r:id="rId8" imgW="36828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0259" y="4340088"/>
                          <a:ext cx="625475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23"/>
          <p:cNvGrpSpPr/>
          <p:nvPr/>
        </p:nvGrpSpPr>
        <p:grpSpPr>
          <a:xfrm>
            <a:off x="2563490" y="3776852"/>
            <a:ext cx="2749550" cy="779442"/>
            <a:chOff x="2667000" y="3733800"/>
            <a:chExt cx="2749550" cy="779442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>
              <a:off x="4018285" y="2813211"/>
              <a:ext cx="0" cy="27025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4876800" y="3733800"/>
            <a:ext cx="539750" cy="23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54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733800"/>
                          <a:ext cx="539750" cy="239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rc 22"/>
            <p:cNvSpPr/>
            <p:nvPr/>
          </p:nvSpPr>
          <p:spPr>
            <a:xfrm rot="17473544">
              <a:off x="4908579" y="4044666"/>
              <a:ext cx="515897" cy="421255"/>
            </a:xfrm>
            <a:prstGeom prst="arc">
              <a:avLst>
                <a:gd name="adj1" fmla="val 16200000"/>
                <a:gd name="adj2" fmla="val 2327106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5728855" y="414399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1000" dirty="0" smtClean="0"/>
          </a:p>
          <a:p>
            <a:pPr lvl="1" algn="just"/>
            <a:r>
              <a:rPr lang="en-US" sz="2400" dirty="0" smtClean="0"/>
              <a:t>These points can be found by use of </a:t>
            </a:r>
            <a:r>
              <a:rPr lang="en-US" sz="2400" dirty="0" err="1" smtClean="0"/>
              <a:t>Routh’s</a:t>
            </a:r>
            <a:r>
              <a:rPr lang="en-US" sz="2400" dirty="0" smtClean="0"/>
              <a:t> stability criterion.</a:t>
            </a:r>
          </a:p>
          <a:p>
            <a:pPr lvl="1" algn="just"/>
            <a:endParaRPr lang="en-US" sz="1600" dirty="0" smtClean="0"/>
          </a:p>
          <a:p>
            <a:pPr lvl="1" algn="just"/>
            <a:r>
              <a:rPr lang="en-US" sz="2400" dirty="0" smtClean="0"/>
              <a:t> Since the characteristic equation for the present system is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2400" dirty="0" smtClean="0"/>
              <a:t>The </a:t>
            </a:r>
            <a:r>
              <a:rPr lang="en-US" sz="2400" dirty="0" err="1" smtClean="0"/>
              <a:t>Routh</a:t>
            </a:r>
            <a:r>
              <a:rPr lang="en-US" sz="2400" dirty="0" smtClean="0"/>
              <a:t> Array Becomes</a:t>
            </a:r>
          </a:p>
        </p:txBody>
      </p:sp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200400"/>
            <a:ext cx="30683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35541"/>
            <a:ext cx="3021555" cy="239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1000" dirty="0" smtClean="0"/>
          </a:p>
          <a:p>
            <a:pPr lvl="1" algn="just"/>
            <a:endParaRPr lang="en-US" sz="2400" dirty="0" smtClean="0"/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95600"/>
            <a:ext cx="2733014" cy="21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905000"/>
            <a:ext cx="5943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marR="0" lvl="0" indent="-234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value(s)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that makes the system marginally stable is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34950" marR="0" lvl="0" indent="-234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800" dirty="0" smtClean="0"/>
              <a:t>The crossing points on the imaginary axis can then be found by solving the auxiliary equation obtained from the 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row, that is,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sz="3600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800" dirty="0" smtClean="0"/>
              <a:t>Which yields</a:t>
            </a:r>
            <a:endParaRPr lang="en-US" sz="26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754106"/>
            <a:ext cx="3414280" cy="48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5867400"/>
            <a:ext cx="187375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1000" dirty="0" smtClean="0"/>
          </a:p>
          <a:p>
            <a:pPr lvl="1" algn="just"/>
            <a:endParaRPr lang="en-US" sz="24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905000"/>
            <a:ext cx="8915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4950" indent="-234950" algn="just">
              <a:buFont typeface="Arial" pitchFamily="34" charset="0"/>
              <a:buChar char="•"/>
            </a:pPr>
            <a:r>
              <a:rPr lang="en-US" sz="2600" dirty="0" smtClean="0"/>
              <a:t>An alternative approach is to let </a:t>
            </a:r>
            <a:r>
              <a:rPr lang="en-US" sz="2600" dirty="0" smtClean="0">
                <a:solidFill>
                  <a:srgbClr val="FF0000"/>
                </a:solidFill>
              </a:rPr>
              <a:t>s=j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in the characteristic equation, equate both the real part and the imaginary part to zero, and then solve for 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.</a:t>
            </a:r>
          </a:p>
          <a:p>
            <a:pPr marL="234950" indent="-234950" algn="just">
              <a:buFont typeface="Arial" pitchFamily="34" charset="0"/>
              <a:buChar char="•"/>
            </a:pPr>
            <a:endParaRPr lang="en-US" dirty="0" smtClean="0"/>
          </a:p>
          <a:p>
            <a:pPr marL="234950" indent="-234950" algn="just">
              <a:buFont typeface="Arial" pitchFamily="34" charset="0"/>
              <a:buChar char="•"/>
            </a:pPr>
            <a:r>
              <a:rPr lang="en-US" sz="2800" dirty="0" smtClean="0"/>
              <a:t>For present system the characteristic equation is </a:t>
            </a:r>
          </a:p>
          <a:p>
            <a:pPr marL="234950" indent="-234950" algn="just"/>
            <a:endParaRPr lang="en-US" sz="2800" dirty="0" smtClean="0"/>
          </a:p>
        </p:txBody>
      </p:sp>
      <p:graphicFrame>
        <p:nvGraphicFramePr>
          <p:cNvPr id="79874" name="Object 11"/>
          <p:cNvGraphicFramePr>
            <a:graphicFrameLocks noChangeAspect="1"/>
          </p:cNvGraphicFramePr>
          <p:nvPr/>
        </p:nvGraphicFramePr>
        <p:xfrm>
          <a:off x="2895600" y="4060825"/>
          <a:ext cx="275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5" name="Equation" r:id="rId3" imgW="1282680" imgH="203040" progId="Equation.3">
                  <p:embed/>
                </p:oleObj>
              </mc:Choice>
              <mc:Fallback>
                <p:oleObj name="Equation" r:id="rId3" imgW="128268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60825"/>
                        <a:ext cx="275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11"/>
          <p:cNvGraphicFramePr>
            <a:graphicFrameLocks noChangeAspect="1"/>
          </p:cNvGraphicFramePr>
          <p:nvPr/>
        </p:nvGraphicFramePr>
        <p:xfrm>
          <a:off x="2359025" y="4845050"/>
          <a:ext cx="39798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6" name="Equation" r:id="rId5" imgW="1854000" imgH="228600" progId="Equation.3">
                  <p:embed/>
                </p:oleObj>
              </mc:Choice>
              <mc:Fallback>
                <p:oleObj name="Equation" r:id="rId5" imgW="1854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4845050"/>
                        <a:ext cx="39798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514600" y="5683250"/>
          <a:ext cx="359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7" name="Equation" r:id="rId7" imgW="1676160" imgH="228600" progId="Equation.3">
                  <p:embed/>
                </p:oleObj>
              </mc:Choice>
              <mc:Fallback>
                <p:oleObj name="Equation" r:id="rId7" imgW="1676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683250"/>
                        <a:ext cx="35972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Step-1</a:t>
            </a:r>
            <a:r>
              <a:rPr lang="en-US" sz="2800" dirty="0" smtClean="0"/>
              <a:t>: The </a:t>
            </a:r>
            <a:r>
              <a:rPr lang="en-US" sz="2800" dirty="0"/>
              <a:t>first step in constructing a root-locus plot </a:t>
            </a:r>
            <a:r>
              <a:rPr lang="en-US" sz="2800" dirty="0" smtClean="0"/>
              <a:t>is to locate </a:t>
            </a:r>
            <a:r>
              <a:rPr lang="en-US" sz="2800" dirty="0"/>
              <a:t>the open-loop </a:t>
            </a:r>
            <a:r>
              <a:rPr lang="en-US" sz="2800" dirty="0" smtClean="0"/>
              <a:t>poles and zeros in s-plane.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6090"/>
            <a:ext cx="4099865" cy="136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91630"/>
              </p:ext>
            </p:extLst>
          </p:nvPr>
        </p:nvGraphicFramePr>
        <p:xfrm>
          <a:off x="395536" y="4725144"/>
          <a:ext cx="3258890" cy="8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7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25144"/>
                        <a:ext cx="3258890" cy="841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499992" y="2473329"/>
            <a:ext cx="4635358" cy="363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Step-5</a:t>
            </a:r>
            <a:r>
              <a:rPr lang="en-US" sz="2800" dirty="0" smtClean="0"/>
              <a:t>: </a:t>
            </a:r>
            <a:r>
              <a:rPr lang="en-US" sz="2800" dirty="0"/>
              <a:t>Determine </a:t>
            </a:r>
            <a:r>
              <a:rPr lang="en-US" sz="2800" dirty="0" smtClean="0"/>
              <a:t>the points where root loci cross the imaginary axis.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Equating both real and imaginary parts of this equation to zero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Which yields</a:t>
            </a:r>
          </a:p>
          <a:p>
            <a:pPr algn="just"/>
            <a:endParaRPr lang="en-US" sz="1000" dirty="0" smtClean="0"/>
          </a:p>
          <a:p>
            <a:pPr lvl="1" algn="just"/>
            <a:endParaRPr lang="en-US" sz="2400" dirty="0" smtClean="0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590800" y="1752600"/>
          <a:ext cx="359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1" name="Equation" r:id="rId3" imgW="1676160" imgH="228600" progId="Equation.3">
                  <p:embed/>
                </p:oleObj>
              </mc:Choice>
              <mc:Fallback>
                <p:oleObj name="Equation" r:id="rId3" imgW="16761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35972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4"/>
          <p:cNvGraphicFramePr>
            <a:graphicFrameLocks noChangeAspect="1"/>
          </p:cNvGraphicFramePr>
          <p:nvPr/>
        </p:nvGraphicFramePr>
        <p:xfrm>
          <a:off x="3733800" y="3886200"/>
          <a:ext cx="18811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2" name="Equation" r:id="rId5" imgW="876240" imgH="228600" progId="Equation.3">
                  <p:embed/>
                </p:oleObj>
              </mc:Choice>
              <mc:Fallback>
                <p:oleObj name="Equation" r:id="rId5" imgW="8762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86200"/>
                        <a:ext cx="18811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4"/>
          <p:cNvGraphicFramePr>
            <a:graphicFrameLocks noChangeAspect="1"/>
          </p:cNvGraphicFramePr>
          <p:nvPr/>
        </p:nvGraphicFramePr>
        <p:xfrm>
          <a:off x="3810000" y="3124200"/>
          <a:ext cx="18526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3" name="Equation" r:id="rId7" imgW="863280" imgH="228600" progId="Equation.3">
                  <p:embed/>
                </p:oleObj>
              </mc:Choice>
              <mc:Fallback>
                <p:oleObj name="Equation" r:id="rId7" imgW="863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24200"/>
                        <a:ext cx="185261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3000" y="5029200"/>
            <a:ext cx="7100888" cy="57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371600" y="74361"/>
            <a:ext cx="6241476" cy="6783639"/>
            <a:chOff x="1371600" y="74361"/>
            <a:chExt cx="6241476" cy="6783639"/>
          </a:xfrm>
        </p:grpSpPr>
        <p:pic>
          <p:nvPicPr>
            <p:cNvPr id="819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71600" y="74361"/>
              <a:ext cx="6241476" cy="6783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9" name="Group 18"/>
            <p:cNvGrpSpPr/>
            <p:nvPr/>
          </p:nvGrpSpPr>
          <p:grpSpPr>
            <a:xfrm>
              <a:off x="1828800" y="505690"/>
              <a:ext cx="5631870" cy="6165275"/>
              <a:chOff x="1828800" y="505690"/>
              <a:chExt cx="5631870" cy="616527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2147455"/>
                <a:ext cx="2514600" cy="12884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094020" y="505690"/>
                <a:ext cx="914400" cy="2133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42510" y="4537365"/>
                <a:ext cx="914400" cy="2133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84270" y="2514600"/>
                <a:ext cx="16764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876800" y="1752600"/>
                <a:ext cx="2286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876800" y="4516580"/>
                <a:ext cx="2286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541820" y="2635135"/>
                <a:ext cx="182880" cy="731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81600" y="243840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153890" y="420763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14110" y="3521825"/>
                <a:ext cx="182880" cy="7315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17125" y="2815245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437910" y="3764280"/>
                <a:ext cx="18288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" t="5311" r="7496"/>
          <a:stretch/>
        </p:blipFill>
        <p:spPr bwMode="auto">
          <a:xfrm>
            <a:off x="789038" y="76200"/>
            <a:ext cx="7516762" cy="667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3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Consider following unity feedback system.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Determine the value of K such that the damping ratio of a pair of dominant complex-conjugate closed-loop poles is </a:t>
            </a:r>
            <a:r>
              <a:rPr lang="en-US" sz="2800" dirty="0" smtClean="0">
                <a:solidFill>
                  <a:srgbClr val="FF0000"/>
                </a:solidFill>
              </a:rPr>
              <a:t>0.5</a:t>
            </a:r>
            <a:r>
              <a:rPr lang="en-US" sz="2800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458041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91630"/>
              </p:ext>
            </p:extLst>
          </p:nvPr>
        </p:nvGraphicFramePr>
        <p:xfrm>
          <a:off x="2514600" y="5257800"/>
          <a:ext cx="3258890" cy="8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3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3258890" cy="841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damping ratio of </a:t>
            </a:r>
            <a:r>
              <a:rPr lang="en-US" sz="2800" dirty="0" smtClean="0">
                <a:solidFill>
                  <a:srgbClr val="FF0000"/>
                </a:solidFill>
              </a:rPr>
              <a:t>0.5</a:t>
            </a:r>
            <a:r>
              <a:rPr lang="en-US" sz="2800" dirty="0" smtClean="0"/>
              <a:t> corresponds to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3657600" y="1905000"/>
          <a:ext cx="12223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2" name="Equation" r:id="rId3" imgW="609480" imgH="203040" progId="Equation.3">
                  <p:embed/>
                </p:oleObj>
              </mc:Choice>
              <mc:Fallback>
                <p:oleObj name="Equation" r:id="rId3" imgW="609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05000"/>
                        <a:ext cx="12223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2"/>
          <p:cNvGraphicFramePr>
            <a:graphicFrameLocks noChangeAspect="1"/>
          </p:cNvGraphicFramePr>
          <p:nvPr/>
        </p:nvGraphicFramePr>
        <p:xfrm>
          <a:off x="3632200" y="2565400"/>
          <a:ext cx="14255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3" name="Equation" r:id="rId5" imgW="711000" imgH="228600" progId="Equation.3">
                  <p:embed/>
                </p:oleObj>
              </mc:Choice>
              <mc:Fallback>
                <p:oleObj name="Equation" r:id="rId5" imgW="711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2565400"/>
                        <a:ext cx="142557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2"/>
          <p:cNvGraphicFramePr>
            <a:graphicFrameLocks noChangeAspect="1"/>
          </p:cNvGraphicFramePr>
          <p:nvPr/>
        </p:nvGraphicFramePr>
        <p:xfrm>
          <a:off x="3109913" y="3276600"/>
          <a:ext cx="25209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4" name="Equation" r:id="rId7" imgW="1257120" imgH="228600" progId="Equation.3">
                  <p:embed/>
                </p:oleObj>
              </mc:Choice>
              <mc:Fallback>
                <p:oleObj name="Equation" r:id="rId7" imgW="12571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3276600"/>
                        <a:ext cx="25209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4361"/>
            <a:ext cx="6241476" cy="678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828800" y="2147455"/>
            <a:ext cx="1981200" cy="1288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/>
          <a:srcRect r="55156"/>
          <a:stretch>
            <a:fillRect/>
          </a:stretch>
        </p:blipFill>
        <p:spPr bwMode="auto">
          <a:xfrm>
            <a:off x="228600" y="1676400"/>
            <a:ext cx="3429000" cy="48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 l="53652"/>
          <a:stretch>
            <a:fillRect/>
          </a:stretch>
        </p:blipFill>
        <p:spPr bwMode="auto">
          <a:xfrm>
            <a:off x="228600" y="2286000"/>
            <a:ext cx="3495906" cy="4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6705600" y="2563090"/>
            <a:ext cx="1143000" cy="526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value of K that yields such poles is found from the magnitude condition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667000" y="2362200"/>
          <a:ext cx="42846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8" name="Equation" r:id="rId3" imgW="1892160" imgH="495000" progId="Equation.3">
                  <p:embed/>
                </p:oleObj>
              </mc:Choice>
              <mc:Fallback>
                <p:oleObj name="Equation" r:id="rId3" imgW="189216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4284663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962400"/>
            <a:ext cx="5029200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4361"/>
            <a:ext cx="6241476" cy="678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828800" y="2147455"/>
            <a:ext cx="1981200" cy="1288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Example#1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third closed loop pole at K=1.0383 can be obtained as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1992313" y="2057400"/>
          <a:ext cx="50323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7" name="Equation" r:id="rId3" imgW="2222280" imgH="419040" progId="Equation.3">
                  <p:embed/>
                </p:oleObj>
              </mc:Choice>
              <mc:Fallback>
                <p:oleObj name="Equation" r:id="rId3" imgW="22222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057400"/>
                        <a:ext cx="5032375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5"/>
          <p:cNvGraphicFramePr>
            <a:graphicFrameLocks noChangeAspect="1"/>
          </p:cNvGraphicFramePr>
          <p:nvPr/>
        </p:nvGraphicFramePr>
        <p:xfrm>
          <a:off x="3000375" y="3124200"/>
          <a:ext cx="29337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8" name="Equation" r:id="rId5" imgW="1295280" imgH="419040" progId="Equation.3">
                  <p:embed/>
                </p:oleObj>
              </mc:Choice>
              <mc:Fallback>
                <p:oleObj name="Equation" r:id="rId5" imgW="1295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124200"/>
                        <a:ext cx="29337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8" name="Object 5"/>
          <p:cNvGraphicFramePr>
            <a:graphicFrameLocks noChangeAspect="1"/>
          </p:cNvGraphicFramePr>
          <p:nvPr/>
        </p:nvGraphicFramePr>
        <p:xfrm>
          <a:off x="2590800" y="4648200"/>
          <a:ext cx="3652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9" name="Equation" r:id="rId7" imgW="1612800" imgH="203040" progId="Equation.3">
                  <p:embed/>
                </p:oleObj>
              </mc:Choice>
              <mc:Fallback>
                <p:oleObj name="Equation" r:id="rId7" imgW="16128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36528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4361"/>
            <a:ext cx="6241476" cy="678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139952" y="2191087"/>
            <a:ext cx="4995398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08721"/>
            <a:ext cx="8229600" cy="72008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8763" y="3562452"/>
            <a:ext cx="385042" cy="483392"/>
            <a:chOff x="6647731" y="3665688"/>
            <a:chExt cx="385042" cy="483392"/>
          </a:xfrm>
        </p:grpSpPr>
        <p:sp>
          <p:nvSpPr>
            <p:cNvPr id="4" name="Oval 3"/>
            <p:cNvSpPr/>
            <p:nvPr/>
          </p:nvSpPr>
          <p:spPr>
            <a:xfrm>
              <a:off x="6804248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47731" y="3665688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628800"/>
            <a:ext cx="39604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 smtClean="0"/>
              <a:t>To determine the root loci on real axis we select some test points.</a:t>
            </a:r>
          </a:p>
          <a:p>
            <a:pPr algn="just"/>
            <a:r>
              <a:rPr lang="en-US" sz="2600" dirty="0" smtClean="0"/>
              <a:t>e.g: </a:t>
            </a:r>
            <a:r>
              <a:rPr lang="en-US" sz="2600" i="1" dirty="0" smtClean="0">
                <a:solidFill>
                  <a:srgbClr val="FF0000"/>
                </a:solidFill>
              </a:rPr>
              <a:t>p</a:t>
            </a:r>
            <a:r>
              <a:rPr lang="en-US" sz="26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600" dirty="0" smtClean="0"/>
              <a:t> (on positive real axis).</a:t>
            </a:r>
          </a:p>
          <a:p>
            <a:pPr algn="just"/>
            <a:endParaRPr lang="en-US" sz="2600" dirty="0"/>
          </a:p>
          <a:p>
            <a:pPr algn="just"/>
            <a:endParaRPr lang="en-US" sz="2800" dirty="0" smtClean="0"/>
          </a:p>
          <a:p>
            <a:pPr algn="just"/>
            <a:r>
              <a:rPr lang="en-US" sz="2600" dirty="0" smtClean="0"/>
              <a:t>The </a:t>
            </a:r>
            <a:r>
              <a:rPr lang="en-US" sz="2600" dirty="0"/>
              <a:t>angle condition </a:t>
            </a:r>
            <a:r>
              <a:rPr lang="en-US" sz="2600" dirty="0" smtClean="0"/>
              <a:t>is not satisfied</a:t>
            </a:r>
            <a:r>
              <a:rPr lang="en-US" sz="2600" dirty="0"/>
              <a:t>. </a:t>
            </a: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Hence</a:t>
            </a:r>
            <a:r>
              <a:rPr lang="en-US" sz="2600" dirty="0"/>
              <a:t>, there is no root locus on the </a:t>
            </a:r>
            <a:r>
              <a:rPr lang="en-US" sz="2600" dirty="0" smtClean="0"/>
              <a:t>positive real </a:t>
            </a:r>
            <a:r>
              <a:rPr lang="en-US" sz="2600" dirty="0"/>
              <a:t>axis.</a:t>
            </a:r>
            <a:endParaRPr lang="en-US" sz="2600" dirty="0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57" y="3525592"/>
            <a:ext cx="3575100" cy="62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1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12974"/>
          </a:xfrm>
        </p:spPr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07896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Consider following unity feedback system.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Determine the value of K such that the natural undamped frequency of dominant complex-conjugate closed-loop poles is </a:t>
            </a: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2800" dirty="0" err="1" smtClean="0">
                <a:solidFill>
                  <a:srgbClr val="FF0000"/>
                </a:solidFill>
              </a:rPr>
              <a:t>rad</a:t>
            </a:r>
            <a:r>
              <a:rPr lang="en-US" sz="2800" dirty="0" smtClean="0">
                <a:solidFill>
                  <a:srgbClr val="FF0000"/>
                </a:solidFill>
              </a:rPr>
              <a:t>/sec</a:t>
            </a:r>
            <a:r>
              <a:rPr lang="en-US" sz="2800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458041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91630"/>
              </p:ext>
            </p:extLst>
          </p:nvPr>
        </p:nvGraphicFramePr>
        <p:xfrm>
          <a:off x="2514600" y="5257800"/>
          <a:ext cx="3258890" cy="841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9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57800"/>
                        <a:ext cx="3258890" cy="841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7" t="11444" r="7420" b="6464"/>
          <a:stretch/>
        </p:blipFill>
        <p:spPr bwMode="auto">
          <a:xfrm>
            <a:off x="152400" y="228600"/>
            <a:ext cx="7848600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962400" y="1966452"/>
            <a:ext cx="2590800" cy="2605548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856704" y="1570704"/>
            <a:ext cx="1248696" cy="500952"/>
            <a:chOff x="3856704" y="1570704"/>
            <a:chExt cx="1248696" cy="500952"/>
          </a:xfrm>
        </p:grpSpPr>
        <p:sp>
          <p:nvSpPr>
            <p:cNvPr id="7" name="Oval 6"/>
            <p:cNvSpPr/>
            <p:nvPr/>
          </p:nvSpPr>
          <p:spPr>
            <a:xfrm>
              <a:off x="4968240" y="193449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6704" y="1570704"/>
              <a:ext cx="12218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r>
                <a:rPr lang="en-US" sz="2000" dirty="0" smtClean="0"/>
                <a:t>0.2+j0.96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711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Sketch the root locus of following system and determine the location of dominant closed loop poles to yield maximum overshoot in the step response less than 30%.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24000" y="4114800"/>
            <a:ext cx="5970494" cy="1371600"/>
            <a:chOff x="1752600" y="4114800"/>
            <a:chExt cx="5970494" cy="1371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4114800"/>
              <a:ext cx="5970494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69335" y="466898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Step-1: Pole-Zero Map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6626" r="7227"/>
          <a:stretch/>
        </p:blipFill>
        <p:spPr bwMode="auto">
          <a:xfrm>
            <a:off x="1973826" y="2057242"/>
            <a:ext cx="5722374" cy="457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3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Step-2: Root Loci on Real axis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6626" r="7227"/>
          <a:stretch/>
        </p:blipFill>
        <p:spPr bwMode="auto">
          <a:xfrm>
            <a:off x="1828800" y="2057242"/>
            <a:ext cx="5722374" cy="457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048000" y="4232789"/>
            <a:ext cx="2590800" cy="4915"/>
            <a:chOff x="3048000" y="4232789"/>
            <a:chExt cx="2590800" cy="491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800600" y="4237704"/>
              <a:ext cx="838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48000" y="4232789"/>
              <a:ext cx="838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014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Step-3: Asymptotes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6626" r="7227"/>
          <a:stretch/>
        </p:blipFill>
        <p:spPr bwMode="auto">
          <a:xfrm>
            <a:off x="2735826" y="1828800"/>
            <a:ext cx="5722374" cy="457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68338" y="2514600"/>
            <a:ext cx="5046662" cy="2987040"/>
            <a:chOff x="668338" y="2514600"/>
            <a:chExt cx="5046662" cy="298704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4693067"/>
                </p:ext>
              </p:extLst>
            </p:nvPr>
          </p:nvGraphicFramePr>
          <p:xfrm>
            <a:off x="668338" y="2971800"/>
            <a:ext cx="1284287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8" name="Equation" r:id="rId4" imgW="609480" imgH="203040" progId="Equation.3">
                    <p:embed/>
                  </p:oleObj>
                </mc:Choice>
                <mc:Fallback>
                  <p:oleObj name="Equation" r:id="rId4" imgW="609480" imgH="203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338" y="2971800"/>
                          <a:ext cx="1284287" cy="428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4329845"/>
                </p:ext>
              </p:extLst>
            </p:nvPr>
          </p:nvGraphicFramePr>
          <p:xfrm>
            <a:off x="735013" y="3646488"/>
            <a:ext cx="147002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69" name="Equation" r:id="rId6" imgW="469800" imgH="177480" progId="Equation.3">
                    <p:embed/>
                  </p:oleObj>
                </mc:Choice>
                <mc:Fallback>
                  <p:oleObj name="Equation" r:id="rId6" imgW="469800" imgH="177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013" y="3646488"/>
                          <a:ext cx="1470025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 flipV="1">
              <a:off x="5700252" y="2514600"/>
              <a:ext cx="0" cy="1524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15000" y="4038600"/>
              <a:ext cx="0" cy="14630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25963"/>
          </a:xfrm>
        </p:spPr>
        <p:txBody>
          <a:bodyPr/>
          <a:lstStyle/>
          <a:p>
            <a:pPr algn="just"/>
            <a:r>
              <a:rPr lang="en-US" dirty="0" smtClean="0"/>
              <a:t>Step-4: breakaway point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6626" r="7227"/>
          <a:stretch/>
        </p:blipFill>
        <p:spPr bwMode="auto">
          <a:xfrm>
            <a:off x="1828800" y="2057242"/>
            <a:ext cx="5722374" cy="457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887718" y="4193381"/>
            <a:ext cx="663964" cy="553460"/>
            <a:chOff x="4887718" y="4193381"/>
            <a:chExt cx="663964" cy="553460"/>
          </a:xfrm>
        </p:grpSpPr>
        <p:sp>
          <p:nvSpPr>
            <p:cNvPr id="4" name="TextBox 3"/>
            <p:cNvSpPr txBox="1"/>
            <p:nvPr/>
          </p:nvSpPr>
          <p:spPr>
            <a:xfrm>
              <a:off x="4887718" y="4377509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  <a:r>
                <a:rPr lang="en-US" dirty="0" smtClean="0"/>
                <a:t>1.55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204952" y="4193381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77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3" t="6781" r="7021" b="2745"/>
          <a:stretch/>
        </p:blipFill>
        <p:spPr bwMode="auto">
          <a:xfrm>
            <a:off x="1143000" y="1079220"/>
            <a:ext cx="6906766" cy="547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9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Mp</a:t>
            </a:r>
            <a:r>
              <a:rPr lang="en-US" dirty="0" smtClean="0"/>
              <a:t>&lt;30% corresponds to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28913"/>
              </p:ext>
            </p:extLst>
          </p:nvPr>
        </p:nvGraphicFramePr>
        <p:xfrm>
          <a:off x="2895600" y="2362200"/>
          <a:ext cx="2528887" cy="881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7" name="Equation" r:id="rId3" imgW="1168200" imgH="406080" progId="Equation.3">
                  <p:embed/>
                </p:oleObj>
              </mc:Choice>
              <mc:Fallback>
                <p:oleObj name="Equation" r:id="rId3" imgW="116820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528887" cy="88111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496285"/>
              </p:ext>
            </p:extLst>
          </p:nvPr>
        </p:nvGraphicFramePr>
        <p:xfrm>
          <a:off x="2895600" y="3733800"/>
          <a:ext cx="2633436" cy="76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8" name="Equation" r:id="rId5" imgW="1231560" imgH="355320" progId="Equation.3">
                  <p:embed/>
                </p:oleObj>
              </mc:Choice>
              <mc:Fallback>
                <p:oleObj name="Equation" r:id="rId5" imgW="123156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2633436" cy="76200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56057"/>
              </p:ext>
            </p:extLst>
          </p:nvPr>
        </p:nvGraphicFramePr>
        <p:xfrm>
          <a:off x="3690938" y="4964113"/>
          <a:ext cx="11953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9" name="Equation" r:id="rId7" imgW="558720" imgH="203040" progId="Equation.3">
                  <p:embed/>
                </p:oleObj>
              </mc:Choice>
              <mc:Fallback>
                <p:oleObj name="Equation" r:id="rId7" imgW="558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4964113"/>
                        <a:ext cx="1195387" cy="434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14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10720" r="7573" b="1824"/>
          <a:stretch/>
        </p:blipFill>
        <p:spPr bwMode="auto">
          <a:xfrm>
            <a:off x="914400" y="1032387"/>
            <a:ext cx="7086600" cy="554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6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396403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/>
                <a:t>2</a:t>
              </a: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447800"/>
            <a:ext cx="4384104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/>
              <a:t>Next, select a test point on the negative real axis between </a:t>
            </a:r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–1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Then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Thus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angle condition is satisfied. Therefore, the portion of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–1</a:t>
            </a:r>
            <a:r>
              <a:rPr lang="en-US" sz="2400" dirty="0" smtClean="0"/>
              <a:t> forms a portion of the root locus.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024" y="2892288"/>
            <a:ext cx="4314825" cy="43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987" y="3949148"/>
            <a:ext cx="4214813" cy="50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4" grpId="1" uiExpand="1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US" dirty="0" smtClean="0"/>
              <a:t>Example#2</a:t>
            </a:r>
            <a:endParaRPr lang="en-US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1" t="10639" r="7584" b="6961"/>
          <a:stretch/>
        </p:blipFill>
        <p:spPr bwMode="auto">
          <a:xfrm>
            <a:off x="1066800" y="1145458"/>
            <a:ext cx="6975987" cy="53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2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Lectures-5-6-7-8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6781800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/>
                <a:t>3</a:t>
              </a: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447800"/>
            <a:ext cx="4384104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Now, </a:t>
            </a:r>
            <a:r>
              <a:rPr lang="en-US" sz="2400" dirty="0"/>
              <a:t>select a test point on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–2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Then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Thus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angle condition is not satisfied. Therefore,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–2</a:t>
            </a:r>
            <a:r>
              <a:rPr lang="en-US" sz="2400" dirty="0" smtClean="0"/>
              <a:t> is not a part of the root locus.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4391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267200"/>
            <a:ext cx="39338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4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4648200" y="2191087"/>
            <a:ext cx="4487150" cy="391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5943600" y="3562452"/>
            <a:ext cx="381836" cy="498140"/>
            <a:chOff x="5474347" y="3650940"/>
            <a:chExt cx="381836" cy="498140"/>
          </a:xfrm>
        </p:grpSpPr>
        <p:sp>
          <p:nvSpPr>
            <p:cNvPr id="6" name="Oval 5"/>
            <p:cNvSpPr/>
            <p:nvPr/>
          </p:nvSpPr>
          <p:spPr>
            <a:xfrm>
              <a:off x="5652120" y="4077072"/>
              <a:ext cx="72008" cy="720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74347" y="36509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p</a:t>
              </a:r>
              <a:r>
                <a:rPr lang="en-US" i="1" baseline="-25000" dirty="0" smtClean="0"/>
                <a:t>4</a:t>
              </a:r>
              <a:endParaRPr lang="en-US" i="1" baseline="-25000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35496" y="1981200"/>
            <a:ext cx="438410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/>
              <a:t>Similarly, test </a:t>
            </a:r>
            <a:r>
              <a:rPr lang="en-US" sz="2400" dirty="0"/>
              <a:t>point on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-3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∞</a:t>
            </a:r>
            <a:r>
              <a:rPr lang="en-US" sz="2400" dirty="0" smtClean="0"/>
              <a:t> satisfies the angle condition.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Therefore, the negative real axis between </a:t>
            </a:r>
            <a:r>
              <a:rPr lang="en-US" sz="2400" dirty="0" smtClean="0">
                <a:solidFill>
                  <a:srgbClr val="FF0000"/>
                </a:solidFill>
              </a:rPr>
              <a:t>-3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– </a:t>
            </a:r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∞</a:t>
            </a:r>
            <a:r>
              <a:rPr lang="en-US" sz="2400" dirty="0" smtClean="0"/>
              <a:t> is part of the root locus.</a:t>
            </a:r>
          </a:p>
        </p:txBody>
      </p: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4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3" t="13379" r="8711" b="5023"/>
          <a:stretch/>
        </p:blipFill>
        <p:spPr bwMode="auto">
          <a:xfrm>
            <a:off x="762000" y="1371600"/>
            <a:ext cx="7848600" cy="55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Step-2</a:t>
            </a:r>
            <a:r>
              <a:rPr lang="en-US" sz="2800" dirty="0" smtClean="0"/>
              <a:t>: </a:t>
            </a:r>
            <a:r>
              <a:rPr lang="en-US" sz="2800" dirty="0"/>
              <a:t>Determine the root loci on the real axis</a:t>
            </a:r>
            <a:r>
              <a:rPr lang="en-US" sz="2800" dirty="0" smtClean="0"/>
              <a:t>.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5434716" y="3949148"/>
            <a:ext cx="100584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306664" y="3949148"/>
            <a:ext cx="306324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3576"/>
          </a:xfrm>
        </p:spPr>
        <p:txBody>
          <a:bodyPr/>
          <a:lstStyle/>
          <a:p>
            <a:r>
              <a:rPr lang="en-US" dirty="0" smtClean="0"/>
              <a:t>Construction of root loci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229600" cy="7844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Step-3</a:t>
            </a:r>
            <a:r>
              <a:rPr lang="en-US" sz="2800" dirty="0" smtClean="0"/>
              <a:t>: </a:t>
            </a:r>
            <a:r>
              <a:rPr lang="en-US" sz="2800" dirty="0"/>
              <a:t>Determine the </a:t>
            </a:r>
            <a:r>
              <a:rPr lang="en-US" sz="2800" i="1" dirty="0" smtClean="0">
                <a:solidFill>
                  <a:srgbClr val="00B050"/>
                </a:solidFill>
              </a:rPr>
              <a:t>asymptotes</a:t>
            </a:r>
            <a:r>
              <a:rPr lang="en-US" sz="2800" dirty="0" smtClean="0"/>
              <a:t> of the root loci.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1905000"/>
            <a:ext cx="64851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 smtClean="0">
                <a:solidFill>
                  <a:srgbClr val="00B050"/>
                </a:solidFill>
              </a:rPr>
              <a:t>Asymptote is the straight line approximation of a curve </a:t>
            </a:r>
            <a:endParaRPr lang="en-US" sz="2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0" y="3376000"/>
            <a:ext cx="3048000" cy="2377440"/>
            <a:chOff x="2743200" y="3376000"/>
            <a:chExt cx="3048000" cy="237744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743200" y="5334000"/>
              <a:ext cx="3048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084580" y="4564720"/>
              <a:ext cx="237744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3273287" y="3787913"/>
              <a:ext cx="2365513" cy="1539461"/>
            </a:xfrm>
            <a:custGeom>
              <a:avLst/>
              <a:gdLst>
                <a:gd name="connsiteX0" fmla="*/ 0 w 2796209"/>
                <a:gd name="connsiteY0" fmla="*/ 68470 h 1539461"/>
                <a:gd name="connsiteX1" fmla="*/ 702365 w 2796209"/>
                <a:gd name="connsiteY1" fmla="*/ 41965 h 1539461"/>
                <a:gd name="connsiteX2" fmla="*/ 1338470 w 2796209"/>
                <a:gd name="connsiteY2" fmla="*/ 28713 h 1539461"/>
                <a:gd name="connsiteX3" fmla="*/ 1815548 w 2796209"/>
                <a:gd name="connsiteY3" fmla="*/ 214244 h 1539461"/>
                <a:gd name="connsiteX4" fmla="*/ 2252870 w 2796209"/>
                <a:gd name="connsiteY4" fmla="*/ 651565 h 1539461"/>
                <a:gd name="connsiteX5" fmla="*/ 2796209 w 2796209"/>
                <a:gd name="connsiteY5" fmla="*/ 1539461 h 153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96209" h="1539461">
                  <a:moveTo>
                    <a:pt x="0" y="68470"/>
                  </a:moveTo>
                  <a:lnTo>
                    <a:pt x="702365" y="41965"/>
                  </a:lnTo>
                  <a:cubicBezTo>
                    <a:pt x="925443" y="35339"/>
                    <a:pt x="1152940" y="0"/>
                    <a:pt x="1338470" y="28713"/>
                  </a:cubicBezTo>
                  <a:cubicBezTo>
                    <a:pt x="1524000" y="57426"/>
                    <a:pt x="1663148" y="110435"/>
                    <a:pt x="1815548" y="214244"/>
                  </a:cubicBezTo>
                  <a:cubicBezTo>
                    <a:pt x="1967948" y="318053"/>
                    <a:pt x="2089427" y="430696"/>
                    <a:pt x="2252870" y="651565"/>
                  </a:cubicBezTo>
                  <a:cubicBezTo>
                    <a:pt x="2416314" y="872435"/>
                    <a:pt x="2606261" y="1205948"/>
                    <a:pt x="2796209" y="1539461"/>
                  </a:cubicBezTo>
                </a:path>
              </a:pathLst>
            </a:cu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819400" y="3886200"/>
            <a:ext cx="2362200" cy="1441174"/>
            <a:chOff x="3276600" y="3886200"/>
            <a:chExt cx="2362200" cy="144117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76600" y="3886200"/>
              <a:ext cx="13716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422913" y="4111487"/>
              <a:ext cx="1441174" cy="99060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715000" y="4495800"/>
            <a:ext cx="3200400" cy="646331"/>
            <a:chOff x="5943600" y="3657600"/>
            <a:chExt cx="3200400" cy="646331"/>
          </a:xfrm>
        </p:grpSpPr>
        <p:sp>
          <p:nvSpPr>
            <p:cNvPr id="22" name="Rectangle 21"/>
            <p:cNvSpPr/>
            <p:nvPr/>
          </p:nvSpPr>
          <p:spPr>
            <a:xfrm>
              <a:off x="6482630" y="3657600"/>
              <a:ext cx="26613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Actual Curve</a:t>
              </a:r>
            </a:p>
            <a:p>
              <a:r>
                <a:rPr lang="en-US" dirty="0" smtClean="0"/>
                <a:t>Asymptotic Approximation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943600" y="3819940"/>
              <a:ext cx="457200" cy="1588"/>
            </a:xfrm>
            <a:prstGeom prst="line">
              <a:avLst/>
            </a:prstGeom>
            <a:ln w="190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943600" y="4114800"/>
              <a:ext cx="457200" cy="15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7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4664</TotalTime>
  <Words>1312</Words>
  <Application>Microsoft Office PowerPoint</Application>
  <PresentationFormat>On-screen Show (4:3)</PresentationFormat>
  <Paragraphs>230</Paragraphs>
  <Slides>51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Office Theme</vt:lpstr>
      <vt:lpstr>Equation</vt:lpstr>
      <vt:lpstr>Microsoft Equation 3.0</vt:lpstr>
      <vt:lpstr>Modern Control Systems (MCS)</vt:lpstr>
      <vt:lpstr>Lecture Outline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Home Work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Home Work</vt:lpstr>
      <vt:lpstr>Solution</vt:lpstr>
      <vt:lpstr>Construction of root loci</vt:lpstr>
      <vt:lpstr>Construction of root loci</vt:lpstr>
      <vt:lpstr>Construction of root loci</vt:lpstr>
      <vt:lpstr>Construction of root loci</vt:lpstr>
      <vt:lpstr>Construction of root loci</vt:lpstr>
      <vt:lpstr>PowerPoint Presentation</vt:lpstr>
      <vt:lpstr>PowerPoint Presentation</vt:lpstr>
      <vt:lpstr>Example#1</vt:lpstr>
      <vt:lpstr>Example#1</vt:lpstr>
      <vt:lpstr>PowerPoint Presentation</vt:lpstr>
      <vt:lpstr>Example#1</vt:lpstr>
      <vt:lpstr>PowerPoint Presentation</vt:lpstr>
      <vt:lpstr>Example#1</vt:lpstr>
      <vt:lpstr>PowerPoint Presentation</vt:lpstr>
      <vt:lpstr>Home Work</vt:lpstr>
      <vt:lpstr>PowerPoint Presentation</vt:lpstr>
      <vt:lpstr>Example#2</vt:lpstr>
      <vt:lpstr>Example#2</vt:lpstr>
      <vt:lpstr>Example#2</vt:lpstr>
      <vt:lpstr>Example#2</vt:lpstr>
      <vt:lpstr>Example#2</vt:lpstr>
      <vt:lpstr>Example#2</vt:lpstr>
      <vt:lpstr>Example#2</vt:lpstr>
      <vt:lpstr>Example#2</vt:lpstr>
      <vt:lpstr>Example#2</vt:lpstr>
      <vt:lpstr>End of Lectures-5-6-7-8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SGH202PZR0</cp:lastModifiedBy>
  <cp:revision>754</cp:revision>
  <dcterms:created xsi:type="dcterms:W3CDTF">2012-07-01T09:15:58Z</dcterms:created>
  <dcterms:modified xsi:type="dcterms:W3CDTF">2013-08-01T04:41:43Z</dcterms:modified>
</cp:coreProperties>
</file>