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8"/>
  </p:notesMasterIdLst>
  <p:handoutMasterIdLst>
    <p:handoutMasterId r:id="rId79"/>
  </p:handoutMasterIdLst>
  <p:sldIdLst>
    <p:sldId id="372" r:id="rId2"/>
    <p:sldId id="339" r:id="rId3"/>
    <p:sldId id="575" r:id="rId4"/>
    <p:sldId id="576" r:id="rId5"/>
    <p:sldId id="577" r:id="rId6"/>
    <p:sldId id="578" r:id="rId7"/>
    <p:sldId id="600" r:id="rId8"/>
    <p:sldId id="573" r:id="rId9"/>
    <p:sldId id="592" r:id="rId10"/>
    <p:sldId id="579" r:id="rId11"/>
    <p:sldId id="574" r:id="rId12"/>
    <p:sldId id="593" r:id="rId13"/>
    <p:sldId id="554" r:id="rId14"/>
    <p:sldId id="556" r:id="rId15"/>
    <p:sldId id="558" r:id="rId16"/>
    <p:sldId id="559" r:id="rId17"/>
    <p:sldId id="560" r:id="rId18"/>
    <p:sldId id="561" r:id="rId19"/>
    <p:sldId id="562" r:id="rId20"/>
    <p:sldId id="563" r:id="rId21"/>
    <p:sldId id="564" r:id="rId22"/>
    <p:sldId id="565" r:id="rId23"/>
    <p:sldId id="591" r:id="rId24"/>
    <p:sldId id="595" r:id="rId25"/>
    <p:sldId id="566" r:id="rId26"/>
    <p:sldId id="604" r:id="rId27"/>
    <p:sldId id="580" r:id="rId28"/>
    <p:sldId id="603" r:id="rId29"/>
    <p:sldId id="609" r:id="rId30"/>
    <p:sldId id="610" r:id="rId31"/>
    <p:sldId id="567" r:id="rId32"/>
    <p:sldId id="568" r:id="rId33"/>
    <p:sldId id="605" r:id="rId34"/>
    <p:sldId id="606" r:id="rId35"/>
    <p:sldId id="594" r:id="rId36"/>
    <p:sldId id="607" r:id="rId37"/>
    <p:sldId id="608" r:id="rId38"/>
    <p:sldId id="612" r:id="rId39"/>
    <p:sldId id="613" r:id="rId40"/>
    <p:sldId id="614" r:id="rId41"/>
    <p:sldId id="615" r:id="rId42"/>
    <p:sldId id="616" r:id="rId43"/>
    <p:sldId id="617" r:id="rId44"/>
    <p:sldId id="584" r:id="rId45"/>
    <p:sldId id="597" r:id="rId46"/>
    <p:sldId id="598" r:id="rId47"/>
    <p:sldId id="569" r:id="rId48"/>
    <p:sldId id="618" r:id="rId49"/>
    <p:sldId id="586" r:id="rId50"/>
    <p:sldId id="599" r:id="rId51"/>
    <p:sldId id="587" r:id="rId52"/>
    <p:sldId id="611" r:id="rId53"/>
    <p:sldId id="619" r:id="rId54"/>
    <p:sldId id="620" r:id="rId55"/>
    <p:sldId id="621" r:id="rId56"/>
    <p:sldId id="570" r:id="rId57"/>
    <p:sldId id="627" r:id="rId58"/>
    <p:sldId id="622" r:id="rId59"/>
    <p:sldId id="588" r:id="rId60"/>
    <p:sldId id="623" r:id="rId61"/>
    <p:sldId id="624" r:id="rId62"/>
    <p:sldId id="636" r:id="rId63"/>
    <p:sldId id="645" r:id="rId64"/>
    <p:sldId id="589" r:id="rId65"/>
    <p:sldId id="646" r:id="rId66"/>
    <p:sldId id="647" r:id="rId67"/>
    <p:sldId id="648" r:id="rId68"/>
    <p:sldId id="649" r:id="rId69"/>
    <p:sldId id="650" r:id="rId70"/>
    <p:sldId id="633" r:id="rId71"/>
    <p:sldId id="640" r:id="rId72"/>
    <p:sldId id="651" r:id="rId73"/>
    <p:sldId id="652" r:id="rId74"/>
    <p:sldId id="654" r:id="rId75"/>
    <p:sldId id="630" r:id="rId76"/>
    <p:sldId id="526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4" Type="http://schemas.openxmlformats.org/officeDocument/2006/relationships/image" Target="../media/image1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4" Type="http://schemas.openxmlformats.org/officeDocument/2006/relationships/image" Target="../media/image14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4" Type="http://schemas.openxmlformats.org/officeDocument/2006/relationships/image" Target="../media/image1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5" Type="http://schemas.openxmlformats.org/officeDocument/2006/relationships/image" Target="../media/image135.wmf"/><Relationship Id="rId4" Type="http://schemas.openxmlformats.org/officeDocument/2006/relationships/image" Target="../media/image15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4" Type="http://schemas.openxmlformats.org/officeDocument/2006/relationships/image" Target="../media/image15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5" Type="http://schemas.openxmlformats.org/officeDocument/2006/relationships/image" Target="../media/image164.wmf"/><Relationship Id="rId4" Type="http://schemas.openxmlformats.org/officeDocument/2006/relationships/image" Target="../media/image16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4" Type="http://schemas.openxmlformats.org/officeDocument/2006/relationships/image" Target="../media/image10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4" Type="http://schemas.openxmlformats.org/officeDocument/2006/relationships/image" Target="../media/image10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06/02/2015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6B1A4-3534-4875-B1CA-60596223E4A6}" type="datetimeFigureOut">
              <a:rPr lang="en-US" smtClean="0"/>
              <a:pPr/>
              <a:t>2/6/2015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5BD45-B5A0-4654-B232-F8508C108E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7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84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2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85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39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43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50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5FC80-681C-45C4-A5B6-5260287DC4CC}" type="slidenum">
              <a:rPr lang="en-US"/>
              <a:pPr/>
              <a:t>62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5FC80-681C-45C4-A5B6-5260287DC4CC}" type="slidenum">
              <a:rPr lang="en-US"/>
              <a:pPr/>
              <a:t>63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44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3F22-27F0-4A42-97E1-EBFACD9579DE}" type="datetime1">
              <a:rPr lang="en-GB" smtClean="0"/>
              <a:t>06/02/2015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2986-D802-4F0E-B456-C47A116C4687}" type="datetime1">
              <a:rPr lang="en-GB" smtClean="0"/>
              <a:t>06/02/2015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9823-4765-4526-897F-D6EF7D88C149}" type="datetime1">
              <a:rPr lang="en-GB" smtClean="0"/>
              <a:t>06/02/2015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967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567"/>
            <a:ext cx="7772400" cy="20046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91721"/>
            <a:ext cx="7772400" cy="20046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034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12190DB-F7E7-44C6-AA96-8096C7C0D63F}" type="datetime1">
              <a:rPr lang="en-GB" smtClean="0"/>
              <a:t>06/02/2015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034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034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23B611C-C467-4485-8718-DA8EDC868D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95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3DBA-57AF-44A2-B3D4-540B22D03E79}" type="datetime1">
              <a:rPr lang="en-GB" smtClean="0"/>
              <a:t>06/02/2015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962D-69D8-4030-A036-A7F756C06B50}" type="datetime1">
              <a:rPr lang="en-GB" smtClean="0"/>
              <a:t>06/02/2015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2554-2531-4D02-B631-633B6370DD3A}" type="datetime1">
              <a:rPr lang="en-GB" smtClean="0"/>
              <a:t>06/02/2015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2CEE-1C79-4704-A1B4-ED4E538B477E}" type="datetime1">
              <a:rPr lang="en-GB" smtClean="0"/>
              <a:t>06/02/2015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C9DD-4627-44C2-8A7B-463920F1C62C}" type="datetime1">
              <a:rPr lang="en-GB" smtClean="0"/>
              <a:t>06/02/2015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9BF1-8651-4C4E-8487-5BBF3FBAA63E}" type="datetime1">
              <a:rPr lang="en-GB" smtClean="0"/>
              <a:t>06/02/2015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1B97-FAC1-4C9A-BFA5-7EBF2394140B}" type="datetime1">
              <a:rPr lang="en-GB" smtClean="0"/>
              <a:t>06/02/2015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2525-EDAC-45B5-9E03-FEB28F7C5AD2}" type="datetime1">
              <a:rPr lang="en-GB" smtClean="0"/>
              <a:t>06/02/2015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31043-7678-4BF9-BBD3-7F531110542E}" type="datetime1">
              <a:rPr lang="en-GB" smtClean="0"/>
              <a:t>06/02/2015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mtiaz.hussain@faculty.muet.edu.p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30.png"/><Relationship Id="rId7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80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5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1.wmf"/><Relationship Id="rId11" Type="http://schemas.openxmlformats.org/officeDocument/2006/relationships/image" Target="../media/image66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71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1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7" Type="http://schemas.openxmlformats.org/officeDocument/2006/relationships/image" Target="../media/image98.png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810.png"/><Relationship Id="rId4" Type="http://schemas.openxmlformats.org/officeDocument/2006/relationships/image" Target="../media/image80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90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2.wmf"/><Relationship Id="rId11" Type="http://schemas.openxmlformats.org/officeDocument/2006/relationships/image" Target="../media/image100.pn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04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6.wmf"/><Relationship Id="rId11" Type="http://schemas.openxmlformats.org/officeDocument/2006/relationships/image" Target="../media/image99.pn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108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21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09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1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11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118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120.w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gif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135.wmf"/><Relationship Id="rId3" Type="http://schemas.openxmlformats.org/officeDocument/2006/relationships/oleObject" Target="../embeddings/oleObject32.bin"/><Relationship Id="rId7" Type="http://schemas.openxmlformats.org/officeDocument/2006/relationships/image" Target="../media/image132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134.wmf"/><Relationship Id="rId5" Type="http://schemas.openxmlformats.org/officeDocument/2006/relationships/image" Target="../media/image158.png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131.wmf"/><Relationship Id="rId9" Type="http://schemas.openxmlformats.org/officeDocument/2006/relationships/image" Target="../media/image133.wmf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140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40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144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44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6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148.wmf"/><Relationship Id="rId4" Type="http://schemas.openxmlformats.org/officeDocument/2006/relationships/image" Target="../media/image145.wmf"/><Relationship Id="rId9" Type="http://schemas.openxmlformats.org/officeDocument/2006/relationships/oleObject" Target="../embeddings/oleObject48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1.png"/><Relationship Id="rId3" Type="http://schemas.openxmlformats.org/officeDocument/2006/relationships/image" Target="../media/image149.jpeg"/><Relationship Id="rId7" Type="http://schemas.openxmlformats.org/officeDocument/2006/relationships/image" Target="../media/image1301.png"/><Relationship Id="rId12" Type="http://schemas.openxmlformats.org/officeDocument/2006/relationships/image" Target="../media/image1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1.png"/><Relationship Id="rId11" Type="http://schemas.openxmlformats.org/officeDocument/2006/relationships/image" Target="../media/image134.png"/><Relationship Id="rId5" Type="http://schemas.openxmlformats.org/officeDocument/2006/relationships/image" Target="../media/image1281.png"/><Relationship Id="rId10" Type="http://schemas.openxmlformats.org/officeDocument/2006/relationships/image" Target="../media/image133.png"/><Relationship Id="rId4" Type="http://schemas.openxmlformats.org/officeDocument/2006/relationships/image" Target="../media/image1270.png"/><Relationship Id="rId9" Type="http://schemas.openxmlformats.org/officeDocument/2006/relationships/image" Target="../media/image1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3" Type="http://schemas.openxmlformats.org/officeDocument/2006/relationships/image" Target="../media/image137.png"/><Relationship Id="rId7" Type="http://schemas.microsoft.com/office/2007/relationships/hdphoto" Target="../media/hdphoto11.wdp"/><Relationship Id="rId12" Type="http://schemas.openxmlformats.org/officeDocument/2006/relationships/image" Target="../media/image145.png"/><Relationship Id="rId17" Type="http://schemas.openxmlformats.org/officeDocument/2006/relationships/image" Target="../media/image150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144.png"/><Relationship Id="rId5" Type="http://schemas.openxmlformats.org/officeDocument/2006/relationships/image" Target="../media/image139.png"/><Relationship Id="rId15" Type="http://schemas.openxmlformats.org/officeDocument/2006/relationships/image" Target="../media/image148.png"/><Relationship Id="rId10" Type="http://schemas.openxmlformats.org/officeDocument/2006/relationships/image" Target="../media/image143.png"/><Relationship Id="rId4" Type="http://schemas.openxmlformats.org/officeDocument/2006/relationships/image" Target="../media/image150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0.png"/><Relationship Id="rId13" Type="http://schemas.openxmlformats.org/officeDocument/2006/relationships/image" Target="../media/image1360.png"/><Relationship Id="rId3" Type="http://schemas.openxmlformats.org/officeDocument/2006/relationships/image" Target="../media/image151.png"/><Relationship Id="rId7" Type="http://schemas.openxmlformats.org/officeDocument/2006/relationships/image" Target="../media/image1300.png"/><Relationship Id="rId12" Type="http://schemas.openxmlformats.org/officeDocument/2006/relationships/image" Target="../media/image13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0.png"/><Relationship Id="rId11" Type="http://schemas.openxmlformats.org/officeDocument/2006/relationships/image" Target="../media/image1340.png"/><Relationship Id="rId5" Type="http://schemas.openxmlformats.org/officeDocument/2006/relationships/image" Target="../media/image1280.png"/><Relationship Id="rId15" Type="http://schemas.openxmlformats.org/officeDocument/2006/relationships/image" Target="../media/image152.png"/><Relationship Id="rId10" Type="http://schemas.openxmlformats.org/officeDocument/2006/relationships/image" Target="../media/image1330.png"/><Relationship Id="rId4" Type="http://schemas.microsoft.com/office/2007/relationships/hdphoto" Target="../media/hdphoto11.wdp"/><Relationship Id="rId9" Type="http://schemas.openxmlformats.org/officeDocument/2006/relationships/image" Target="../media/image1320.png"/><Relationship Id="rId14" Type="http://schemas.openxmlformats.org/officeDocument/2006/relationships/image" Target="../media/image151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135.wmf"/><Relationship Id="rId3" Type="http://schemas.openxmlformats.org/officeDocument/2006/relationships/oleObject" Target="../embeddings/oleObject49.bin"/><Relationship Id="rId7" Type="http://schemas.openxmlformats.org/officeDocument/2006/relationships/image" Target="../media/image153.wmf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155.wmf"/><Relationship Id="rId5" Type="http://schemas.openxmlformats.org/officeDocument/2006/relationships/image" Target="../media/image155.png"/><Relationship Id="rId10" Type="http://schemas.openxmlformats.org/officeDocument/2006/relationships/oleObject" Target="../embeddings/oleObject52.bin"/><Relationship Id="rId4" Type="http://schemas.openxmlformats.org/officeDocument/2006/relationships/image" Target="../media/image152.wmf"/><Relationship Id="rId9" Type="http://schemas.openxmlformats.org/officeDocument/2006/relationships/image" Target="../media/image154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57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159.wmf"/><Relationship Id="rId4" Type="http://schemas.openxmlformats.org/officeDocument/2006/relationships/image" Target="../media/image156.wmf"/><Relationship Id="rId9" Type="http://schemas.openxmlformats.org/officeDocument/2006/relationships/oleObject" Target="../embeddings/oleObject57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1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61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163.wmf"/><Relationship Id="rId4" Type="http://schemas.openxmlformats.org/officeDocument/2006/relationships/image" Target="../media/image160.wmf"/><Relationship Id="rId9" Type="http://schemas.openxmlformats.org/officeDocument/2006/relationships/oleObject" Target="../embeddings/oleObject61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Power Electronics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3707375"/>
            <a:ext cx="53285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Dr. Imtiaz Hussain</a:t>
            </a:r>
          </a:p>
          <a:p>
            <a:pPr algn="ctr"/>
            <a:r>
              <a:rPr lang="en-GB" sz="1600" dirty="0" smtClean="0"/>
              <a:t>Assistant Professor</a:t>
            </a:r>
          </a:p>
          <a:p>
            <a:pPr algn="ctr"/>
            <a:r>
              <a:rPr lang="en-GB" dirty="0" smtClean="0"/>
              <a:t>email: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imtiaz.hussain@faculty.muet.edu.pk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dirty="0" smtClean="0"/>
              <a:t>URL :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http://imtiazhussainkalwar.weebly.com/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15851" y="2581453"/>
            <a:ext cx="1913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Lecture-4</a:t>
            </a:r>
          </a:p>
          <a:p>
            <a:pPr algn="ctr"/>
            <a:r>
              <a:rPr lang="en-GB" sz="2400" dirty="0" smtClean="0"/>
              <a:t>Diode Circuits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26"/>
            <a:ext cx="1193597" cy="1207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4565" y="0"/>
            <a:ext cx="7959435" cy="11690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688964"/>
            <a:ext cx="9144000" cy="11690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4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Snubber Circuits for Diode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10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11013" y="716664"/>
                <a:ext cx="2173800" cy="792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0.632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013" y="716664"/>
                <a:ext cx="2173800" cy="792333"/>
              </a:xfrm>
              <a:prstGeom prst="rect">
                <a:avLst/>
              </a:prstGeom>
              <a:blipFill rotWithShape="1">
                <a:blip r:embed="rId2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0" y="1508997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/>
              <a:t>Usually the </a:t>
            </a:r>
            <a:r>
              <a:rPr lang="en-US" sz="2400" i="1" dirty="0"/>
              <a:t>dv</a:t>
            </a:r>
            <a:r>
              <a:rPr lang="en-US" sz="2400" dirty="0"/>
              <a:t>/</a:t>
            </a:r>
            <a:r>
              <a:rPr lang="en-US" sz="2400" i="1" dirty="0" err="1"/>
              <a:t>dt</a:t>
            </a:r>
            <a:r>
              <a:rPr lang="en-US" sz="2400" i="1" dirty="0"/>
              <a:t> </a:t>
            </a:r>
            <a:r>
              <a:rPr lang="en-US" sz="2400" dirty="0"/>
              <a:t>rating of a diode is given in the </a:t>
            </a:r>
            <a:r>
              <a:rPr lang="en-US" sz="2400" dirty="0" smtClean="0"/>
              <a:t>manufacturers datasheet</a:t>
            </a:r>
            <a:r>
              <a:rPr lang="en-US" sz="2400" dirty="0"/>
              <a:t>. Knowing </a:t>
            </a:r>
            <a:r>
              <a:rPr lang="en-US" sz="2400" i="1" dirty="0"/>
              <a:t>dv</a:t>
            </a:r>
            <a:r>
              <a:rPr lang="en-US" sz="2400" dirty="0"/>
              <a:t>/</a:t>
            </a:r>
            <a:r>
              <a:rPr lang="en-US" sz="2400" i="1" dirty="0" err="1"/>
              <a:t>dt</a:t>
            </a:r>
            <a:r>
              <a:rPr lang="en-US" sz="2400" i="1" dirty="0"/>
              <a:t> </a:t>
            </a:r>
            <a:r>
              <a:rPr lang="en-US" sz="2400" dirty="0"/>
              <a:t>and the </a:t>
            </a:r>
            <a:r>
              <a:rPr lang="en-US" sz="2400" i="1" dirty="0"/>
              <a:t>R</a:t>
            </a:r>
            <a:r>
              <a:rPr lang="en-US" sz="2400" i="1" baseline="-25000" dirty="0"/>
              <a:t>S</a:t>
            </a:r>
            <a:r>
              <a:rPr lang="en-US" sz="2400" i="1" dirty="0"/>
              <a:t> </a:t>
            </a:r>
            <a:r>
              <a:rPr lang="en-US" sz="2400" dirty="0"/>
              <a:t>, one can </a:t>
            </a:r>
            <a:r>
              <a:rPr lang="en-US" sz="2400" dirty="0" smtClean="0"/>
              <a:t>choose the </a:t>
            </a:r>
            <a:r>
              <a:rPr lang="en-US" sz="2400" dirty="0"/>
              <a:t>value of the snubber capacitor </a:t>
            </a:r>
            <a:r>
              <a:rPr lang="en-US" sz="2400" i="1" dirty="0"/>
              <a:t>C</a:t>
            </a:r>
            <a:r>
              <a:rPr lang="en-US" sz="2400" i="1" baseline="-25000" dirty="0"/>
              <a:t>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i="1" dirty="0"/>
              <a:t>R</a:t>
            </a:r>
            <a:r>
              <a:rPr lang="en-US" sz="2400" i="1" baseline="-25000" dirty="0"/>
              <a:t>S</a:t>
            </a:r>
            <a:r>
              <a:rPr lang="en-US" sz="2400" i="1" dirty="0"/>
              <a:t> </a:t>
            </a:r>
            <a:r>
              <a:rPr lang="en-US" sz="2400" dirty="0"/>
              <a:t>can be </a:t>
            </a:r>
            <a:r>
              <a:rPr lang="en-US" sz="2400" dirty="0" smtClean="0"/>
              <a:t>calculated from </a:t>
            </a:r>
            <a:r>
              <a:rPr lang="en-US" sz="2400" dirty="0"/>
              <a:t>the diode reverse recovery current</a:t>
            </a:r>
            <a:r>
              <a:rPr lang="en-US" sz="2400" dirty="0" smtClean="0"/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sz="2400" dirty="0"/>
          </a:p>
          <a:p>
            <a:pPr marL="285750" indent="-28575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The designed </a:t>
            </a:r>
            <a:r>
              <a:rPr lang="en-US" sz="2400" i="1" dirty="0"/>
              <a:t>dv/</a:t>
            </a:r>
            <a:r>
              <a:rPr lang="en-US" sz="2400" i="1" dirty="0" err="1"/>
              <a:t>dt</a:t>
            </a:r>
            <a:r>
              <a:rPr lang="en-US" sz="2400" i="1" dirty="0"/>
              <a:t> </a:t>
            </a:r>
            <a:r>
              <a:rPr lang="en-US" sz="2400" dirty="0"/>
              <a:t>value must always be equal or lower </a:t>
            </a:r>
            <a:r>
              <a:rPr lang="en-US" sz="2400" dirty="0" smtClean="0"/>
              <a:t>than the </a:t>
            </a:r>
            <a:r>
              <a:rPr lang="en-US" sz="2400" i="1" dirty="0"/>
              <a:t>dv/</a:t>
            </a:r>
            <a:r>
              <a:rPr lang="en-US" sz="2400" i="1" dirty="0" err="1"/>
              <a:t>dt</a:t>
            </a:r>
            <a:r>
              <a:rPr lang="en-US" sz="2400" i="1" dirty="0"/>
              <a:t> </a:t>
            </a:r>
            <a:r>
              <a:rPr lang="en-US" sz="2400" dirty="0"/>
              <a:t>value found from the datasheet.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54143" y="3586489"/>
                <a:ext cx="1383969" cy="844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𝑅𝑅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143" y="3586489"/>
                <a:ext cx="1383969" cy="844205"/>
              </a:xfrm>
              <a:prstGeom prst="rect">
                <a:avLst/>
              </a:prstGeom>
              <a:blipFill rotWithShape="1">
                <a:blip r:embed="rId3"/>
                <a:stretch>
                  <a:fillRect r="-9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8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868362"/>
          </a:xfrm>
        </p:spPr>
        <p:txBody>
          <a:bodyPr>
            <a:noAutofit/>
          </a:bodyPr>
          <a:lstStyle/>
          <a:p>
            <a:r>
              <a:rPr lang="en-US" sz="3300" b="1" dirty="0"/>
              <a:t>Series and Parallel Connection </a:t>
            </a:r>
            <a:r>
              <a:rPr lang="en-US" sz="3300" b="1" dirty="0" smtClean="0"/>
              <a:t>of Power </a:t>
            </a:r>
            <a:r>
              <a:rPr lang="en-US" sz="3300" b="1" dirty="0"/>
              <a:t>Diodes</a:t>
            </a:r>
            <a:endParaRPr lang="en-US" sz="33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For specific applications, when the voltage or current </a:t>
            </a:r>
            <a:r>
              <a:rPr lang="en-US" sz="2600" dirty="0" smtClean="0"/>
              <a:t>rating of </a:t>
            </a:r>
            <a:r>
              <a:rPr lang="en-US" sz="2600" dirty="0"/>
              <a:t>a chosen diode is not enough to meet the designed rating</a:t>
            </a:r>
            <a:r>
              <a:rPr lang="en-US" sz="2600" dirty="0" smtClean="0"/>
              <a:t>, diodes </a:t>
            </a:r>
            <a:r>
              <a:rPr lang="en-US" sz="2600" dirty="0"/>
              <a:t>can be connected in series or parallel. </a:t>
            </a:r>
            <a:endParaRPr lang="en-US" sz="2600" dirty="0" smtClean="0"/>
          </a:p>
          <a:p>
            <a:pPr algn="just"/>
            <a:r>
              <a:rPr lang="en-US" sz="2600" dirty="0" smtClean="0"/>
              <a:t>Connecting them in </a:t>
            </a:r>
            <a:r>
              <a:rPr lang="en-US" sz="2600" dirty="0"/>
              <a:t>series will give the structure a high voltage rating that </a:t>
            </a:r>
            <a:r>
              <a:rPr lang="en-US" sz="2600" dirty="0" smtClean="0"/>
              <a:t>may be </a:t>
            </a:r>
            <a:r>
              <a:rPr lang="en-US" sz="2600" dirty="0"/>
              <a:t>necessary for high-voltage applications.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97815"/>
            <a:ext cx="2993176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http://www.electronics-tutorials.ws/diode/diode38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210"/>
          <a:stretch/>
        </p:blipFill>
        <p:spPr bwMode="auto">
          <a:xfrm>
            <a:off x="2743200" y="3429000"/>
            <a:ext cx="1752600" cy="325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03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868362"/>
          </a:xfrm>
        </p:spPr>
        <p:txBody>
          <a:bodyPr>
            <a:noAutofit/>
          </a:bodyPr>
          <a:lstStyle/>
          <a:p>
            <a:r>
              <a:rPr lang="en-US" sz="3300" b="1" dirty="0"/>
              <a:t>Series and Parallel Connection </a:t>
            </a:r>
            <a:r>
              <a:rPr lang="en-US" sz="3300" b="1" dirty="0" smtClean="0"/>
              <a:t>of Power </a:t>
            </a:r>
            <a:r>
              <a:rPr lang="en-US" sz="3300" b="1" dirty="0"/>
              <a:t>Diodes</a:t>
            </a:r>
            <a:endParaRPr lang="en-US" sz="3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1295400"/>
            <a:ext cx="8915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600" dirty="0"/>
              <a:t>If a selected diode cannot match the required current rating</a:t>
            </a:r>
            <a:r>
              <a:rPr lang="en-US" sz="2600" dirty="0" smtClean="0"/>
              <a:t>, one </a:t>
            </a:r>
            <a:r>
              <a:rPr lang="en-US" sz="2600" dirty="0"/>
              <a:t>may connect several diodes in parallel. </a:t>
            </a:r>
            <a:endParaRPr lang="en-US" sz="2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600" dirty="0" smtClean="0"/>
              <a:t>In </a:t>
            </a:r>
            <a:r>
              <a:rPr lang="en-US" sz="2600" dirty="0"/>
              <a:t>order to </a:t>
            </a:r>
            <a:r>
              <a:rPr lang="en-US" sz="2600" dirty="0" smtClean="0"/>
              <a:t>ensure equal </a:t>
            </a:r>
            <a:r>
              <a:rPr lang="en-US" sz="2600" dirty="0"/>
              <a:t>current sharing, the designer must choose diodes </a:t>
            </a:r>
            <a:r>
              <a:rPr lang="en-US" sz="2600" dirty="0" smtClean="0"/>
              <a:t>with the </a:t>
            </a:r>
            <a:r>
              <a:rPr lang="en-US" sz="2600" dirty="0"/>
              <a:t>same forward voltage drop properties.</a:t>
            </a:r>
          </a:p>
        </p:txBody>
      </p:sp>
      <p:pic>
        <p:nvPicPr>
          <p:cNvPr id="12290" name="Picture 2" descr="http://1.bp.blogspot.com/-Tm3yzAGbBNM/UNWNCFh3F4I/AAAAAAAAAuM/HZC1vrEFbRk/s1600/Diodes+in+Para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52800"/>
            <a:ext cx="48577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1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8"/>
            <a:ext cx="8229600" cy="73563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Diode With RC Load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5850"/>
            <a:ext cx="8856984" cy="4525963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Following Figure shows a diode with RC load.</a:t>
            </a:r>
          </a:p>
          <a:p>
            <a:pPr algn="just"/>
            <a:r>
              <a:rPr lang="en-GB" sz="2400" dirty="0" smtClean="0"/>
              <a:t>When switch </a:t>
            </a:r>
            <a:r>
              <a:rPr lang="en-GB" sz="2400" dirty="0" smtClean="0">
                <a:solidFill>
                  <a:srgbClr val="FF0000"/>
                </a:solidFill>
              </a:rPr>
              <a:t>S</a:t>
            </a:r>
            <a:r>
              <a:rPr lang="en-GB" sz="2400" baseline="-25000" dirty="0" smtClean="0">
                <a:solidFill>
                  <a:srgbClr val="FF0000"/>
                </a:solidFill>
              </a:rPr>
              <a:t>1</a:t>
            </a:r>
            <a:r>
              <a:rPr lang="en-GB" sz="2400" dirty="0" smtClean="0"/>
              <a:t> is closed at </a:t>
            </a:r>
            <a:r>
              <a:rPr lang="en-GB" sz="2400" dirty="0" smtClean="0">
                <a:solidFill>
                  <a:srgbClr val="FF0000"/>
                </a:solidFill>
              </a:rPr>
              <a:t>t=0</a:t>
            </a:r>
            <a:r>
              <a:rPr lang="en-GB" sz="2400" dirty="0" smtClean="0"/>
              <a:t>, the charging current that flows through the capacitor and voltage drop across it are found from 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2852" y="4191000"/>
            <a:ext cx="3934144" cy="253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90191" y="2218915"/>
                <a:ext cx="2312428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191" y="2218915"/>
                <a:ext cx="2312428" cy="781368"/>
              </a:xfrm>
              <a:prstGeom prst="rect">
                <a:avLst/>
              </a:prstGeom>
              <a:blipFill rotWithShape="1">
                <a:blip r:embed="rId5"/>
                <a:stretch>
                  <a:fillRect r="-4749" b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97678" y="3209155"/>
            <a:ext cx="4639394" cy="363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05400" y="2466607"/>
                <a:ext cx="2863669" cy="514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𝑅𝐶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466607"/>
                <a:ext cx="2863669" cy="514308"/>
              </a:xfrm>
              <a:prstGeom prst="rect">
                <a:avLst/>
              </a:prstGeom>
              <a:blipFill rotWithShape="1">
                <a:blip r:embed="rId8"/>
                <a:stretch>
                  <a:fillRect t="-2381" r="-405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9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8"/>
            <a:ext cx="8229600" cy="954360"/>
          </a:xfrm>
        </p:spPr>
        <p:txBody>
          <a:bodyPr/>
          <a:lstStyle/>
          <a:p>
            <a:r>
              <a:rPr lang="en-GB" dirty="0" smtClean="0"/>
              <a:t>Diode With </a:t>
            </a:r>
            <a:r>
              <a:rPr lang="en-GB" dirty="0" err="1" smtClean="0"/>
              <a:t>RL</a:t>
            </a:r>
            <a:r>
              <a:rPr lang="en-GB" dirty="0" smtClean="0"/>
              <a:t> Load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4525963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Following Figure shows a diode with </a:t>
            </a:r>
            <a:r>
              <a:rPr lang="en-GB" sz="2800" dirty="0" err="1" smtClean="0"/>
              <a:t>RL</a:t>
            </a:r>
            <a:r>
              <a:rPr lang="en-GB" sz="2800" dirty="0" smtClean="0"/>
              <a:t> load.</a:t>
            </a:r>
          </a:p>
          <a:p>
            <a:pPr algn="just"/>
            <a:r>
              <a:rPr lang="en-GB" sz="2800" dirty="0" smtClean="0"/>
              <a:t>When switch </a:t>
            </a:r>
            <a:r>
              <a:rPr lang="en-GB" sz="2800" dirty="0" err="1" smtClean="0">
                <a:solidFill>
                  <a:srgbClr val="FF0000"/>
                </a:solidFill>
              </a:rPr>
              <a:t>S</a:t>
            </a:r>
            <a:r>
              <a:rPr lang="en-GB" sz="2800" baseline="-25000" dirty="0" err="1" smtClean="0">
                <a:solidFill>
                  <a:srgbClr val="FF0000"/>
                </a:solidFill>
              </a:rPr>
              <a:t>1</a:t>
            </a:r>
            <a:r>
              <a:rPr lang="en-GB" sz="2800" dirty="0" smtClean="0"/>
              <a:t> is closed at </a:t>
            </a:r>
            <a:r>
              <a:rPr lang="en-GB" sz="2800" dirty="0" smtClean="0">
                <a:solidFill>
                  <a:srgbClr val="FF0000"/>
                </a:solidFill>
              </a:rPr>
              <a:t>t=0</a:t>
            </a:r>
            <a:r>
              <a:rPr lang="en-GB" sz="2800" dirty="0" smtClean="0"/>
              <a:t>, the current through the inductor is increased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4236" y="2209800"/>
            <a:ext cx="3657600" cy="252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72782" y="3009215"/>
                <a:ext cx="19030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782" y="3009215"/>
                <a:ext cx="1903085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667" r="-607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91200" y="4876800"/>
                <a:ext cx="2097882" cy="79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𝐿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𝑑𝑖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𝑅𝑖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876800"/>
                <a:ext cx="2097882" cy="793551"/>
              </a:xfrm>
              <a:prstGeom prst="rect">
                <a:avLst/>
              </a:prstGeom>
              <a:blipFill rotWithShape="1">
                <a:blip r:embed="rId4"/>
                <a:stretch>
                  <a:fillRect r="-5523" b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84236" y="5877084"/>
                <a:ext cx="2724207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𝑖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𝑡𝑅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𝐿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236" y="5877084"/>
                <a:ext cx="2724207" cy="781368"/>
              </a:xfrm>
              <a:prstGeom prst="rect">
                <a:avLst/>
              </a:prstGeom>
              <a:blipFill rotWithShape="1">
                <a:blip r:embed="rId5"/>
                <a:stretch>
                  <a:fillRect r="-4251" b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83623"/>
            <a:ext cx="4124325" cy="316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6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8"/>
            <a:ext cx="8229600" cy="954360"/>
          </a:xfrm>
        </p:spPr>
        <p:txBody>
          <a:bodyPr/>
          <a:lstStyle/>
          <a:p>
            <a:r>
              <a:rPr lang="en-GB" dirty="0" smtClean="0"/>
              <a:t>Diode With </a:t>
            </a:r>
            <a:r>
              <a:rPr lang="en-GB" dirty="0" err="1" smtClean="0"/>
              <a:t>RL</a:t>
            </a:r>
            <a:r>
              <a:rPr lang="en-GB" dirty="0" smtClean="0"/>
              <a:t> Load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4525963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The waveform shows when t&gt;&gt;T, the voltage across inductor tends to be zero and its current reaches maximum value.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3052117"/>
            <a:ext cx="4464496" cy="3041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an attempt is made to open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GB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energy stored in inductor (=</a:t>
            </a:r>
            <a:r>
              <a:rPr kumimoji="0" lang="en-GB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0.5Li</a:t>
            </a:r>
            <a:r>
              <a:rPr kumimoji="0" lang="en-GB" sz="28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will be transformed into high reverse voltage across diode and switch.  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730690"/>
            <a:ext cx="4289301" cy="329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9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998984"/>
          </a:xfrm>
        </p:spPr>
        <p:txBody>
          <a:bodyPr/>
          <a:lstStyle/>
          <a:p>
            <a:r>
              <a:rPr lang="en-GB" dirty="0" smtClean="0"/>
              <a:t>Example#3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052736"/>
            <a:ext cx="9108504" cy="4525963"/>
          </a:xfrm>
        </p:spPr>
        <p:txBody>
          <a:bodyPr>
            <a:normAutofit/>
          </a:bodyPr>
          <a:lstStyle/>
          <a:p>
            <a:pPr algn="just"/>
            <a:r>
              <a:rPr lang="en-GB" sz="2600" dirty="0" smtClean="0"/>
              <a:t>A diode circuit is shown in figure, with </a:t>
            </a:r>
            <a:r>
              <a:rPr lang="en-GB" sz="2600" dirty="0" smtClean="0">
                <a:solidFill>
                  <a:srgbClr val="FF0000"/>
                </a:solidFill>
              </a:rPr>
              <a:t>R=44</a:t>
            </a:r>
            <a:r>
              <a:rPr lang="el-GR" sz="2600" dirty="0" smtClean="0">
                <a:solidFill>
                  <a:srgbClr val="FF0000"/>
                </a:solidFill>
              </a:rPr>
              <a:t>Ω</a:t>
            </a:r>
            <a:r>
              <a:rPr lang="en-GB" sz="2600" dirty="0" smtClean="0"/>
              <a:t> and </a:t>
            </a:r>
            <a:r>
              <a:rPr lang="en-GB" sz="2600" dirty="0" smtClean="0">
                <a:solidFill>
                  <a:srgbClr val="FF0000"/>
                </a:solidFill>
              </a:rPr>
              <a:t>C=0.1</a:t>
            </a:r>
            <a:r>
              <a:rPr lang="el-GR" sz="2600" dirty="0" smtClean="0">
                <a:solidFill>
                  <a:srgbClr val="FF0000"/>
                </a:solidFill>
              </a:rPr>
              <a:t>μ</a:t>
            </a:r>
            <a:r>
              <a:rPr lang="en-GB" sz="2600" dirty="0" smtClean="0">
                <a:solidFill>
                  <a:srgbClr val="FF0000"/>
                </a:solidFill>
              </a:rPr>
              <a:t>F</a:t>
            </a:r>
            <a:r>
              <a:rPr lang="en-GB" sz="2600" dirty="0" smtClean="0"/>
              <a:t>. The capacitor has an initial voltage </a:t>
            </a:r>
            <a:r>
              <a:rPr lang="en-GB" sz="2600" dirty="0" smtClean="0">
                <a:solidFill>
                  <a:srgbClr val="FF0000"/>
                </a:solidFill>
              </a:rPr>
              <a:t>V</a:t>
            </a:r>
            <a:r>
              <a:rPr lang="en-GB" sz="2600" baseline="-25000" dirty="0" smtClean="0">
                <a:solidFill>
                  <a:srgbClr val="FF0000"/>
                </a:solidFill>
              </a:rPr>
              <a:t>o</a:t>
            </a:r>
            <a:r>
              <a:rPr lang="en-GB" sz="2600" dirty="0" smtClean="0">
                <a:solidFill>
                  <a:srgbClr val="FF0000"/>
                </a:solidFill>
              </a:rPr>
              <a:t>=220 v</a:t>
            </a:r>
            <a:r>
              <a:rPr lang="en-GB" sz="2600" dirty="0" smtClean="0"/>
              <a:t>. If </a:t>
            </a:r>
            <a:r>
              <a:rPr lang="en-GB" sz="2600" dirty="0" err="1" smtClean="0"/>
              <a:t>S</a:t>
            </a:r>
            <a:r>
              <a:rPr lang="en-GB" sz="2600" baseline="-25000" dirty="0" err="1" smtClean="0"/>
              <a:t>1</a:t>
            </a:r>
            <a:r>
              <a:rPr lang="en-GB" sz="2600" dirty="0" smtClean="0"/>
              <a:t> is closed at t=0 determine:</a:t>
            </a:r>
          </a:p>
          <a:p>
            <a:pPr algn="just"/>
            <a:endParaRPr lang="en-GB" sz="2600" dirty="0" smtClean="0"/>
          </a:p>
          <a:p>
            <a:pPr lvl="1" algn="just">
              <a:lnSpc>
                <a:spcPct val="150000"/>
              </a:lnSpc>
            </a:pPr>
            <a:r>
              <a:rPr lang="en-GB" sz="2200" dirty="0" smtClean="0"/>
              <a:t>Peak Diode Current</a:t>
            </a:r>
          </a:p>
          <a:p>
            <a:pPr lvl="1" algn="just">
              <a:lnSpc>
                <a:spcPct val="150000"/>
              </a:lnSpc>
            </a:pPr>
            <a:r>
              <a:rPr lang="en-GB" sz="2200" dirty="0" smtClean="0"/>
              <a:t>Energy Dissipated in resistor</a:t>
            </a:r>
          </a:p>
          <a:p>
            <a:pPr lvl="1" algn="just">
              <a:lnSpc>
                <a:spcPct val="150000"/>
              </a:lnSpc>
            </a:pPr>
            <a:r>
              <a:rPr lang="en-GB" sz="2200" dirty="0" smtClean="0"/>
              <a:t>Capacitor voltage at </a:t>
            </a:r>
            <a:r>
              <a:rPr lang="en-GB" sz="2200" dirty="0" smtClean="0">
                <a:solidFill>
                  <a:srgbClr val="FF0000"/>
                </a:solidFill>
              </a:rPr>
              <a:t>t=2</a:t>
            </a:r>
            <a:r>
              <a:rPr lang="el-GR" sz="2400" dirty="0" smtClean="0">
                <a:solidFill>
                  <a:srgbClr val="FF0000"/>
                </a:solidFill>
              </a:rPr>
              <a:t> μ</a:t>
            </a:r>
            <a:r>
              <a:rPr lang="en-GB" sz="2200" dirty="0" smtClean="0">
                <a:solidFill>
                  <a:srgbClr val="FF0000"/>
                </a:solidFill>
              </a:rPr>
              <a:t>s</a:t>
            </a:r>
            <a:endParaRPr lang="en-GB" sz="2200" dirty="0">
              <a:solidFill>
                <a:srgbClr val="FF0000"/>
              </a:solidFill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7913" y="2060848"/>
            <a:ext cx="30765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21088"/>
            <a:ext cx="32194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25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998984"/>
          </a:xfrm>
        </p:spPr>
        <p:txBody>
          <a:bodyPr/>
          <a:lstStyle/>
          <a:p>
            <a:r>
              <a:rPr lang="en-GB" dirty="0" smtClean="0"/>
              <a:t>Example#3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052736"/>
            <a:ext cx="9108504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600" dirty="0" smtClean="0"/>
              <a:t>A diode circuit is shown in figure, with </a:t>
            </a:r>
            <a:r>
              <a:rPr lang="en-GB" sz="2600" dirty="0" smtClean="0">
                <a:solidFill>
                  <a:srgbClr val="FF0000"/>
                </a:solidFill>
              </a:rPr>
              <a:t>R=44</a:t>
            </a:r>
            <a:r>
              <a:rPr lang="el-GR" sz="2600" dirty="0" smtClean="0">
                <a:solidFill>
                  <a:srgbClr val="FF0000"/>
                </a:solidFill>
              </a:rPr>
              <a:t>Ω</a:t>
            </a:r>
            <a:r>
              <a:rPr lang="en-GB" sz="2600" dirty="0" smtClean="0"/>
              <a:t> and </a:t>
            </a:r>
            <a:r>
              <a:rPr lang="en-GB" sz="2600" dirty="0" smtClean="0">
                <a:solidFill>
                  <a:srgbClr val="FF0000"/>
                </a:solidFill>
              </a:rPr>
              <a:t>C=0.1</a:t>
            </a:r>
            <a:r>
              <a:rPr lang="el-GR" sz="2600" dirty="0" smtClean="0">
                <a:solidFill>
                  <a:srgbClr val="FF0000"/>
                </a:solidFill>
              </a:rPr>
              <a:t>μ</a:t>
            </a:r>
            <a:r>
              <a:rPr lang="en-GB" sz="2600" dirty="0" smtClean="0">
                <a:solidFill>
                  <a:srgbClr val="FF0000"/>
                </a:solidFill>
              </a:rPr>
              <a:t>F</a:t>
            </a:r>
            <a:r>
              <a:rPr lang="en-GB" sz="2600" dirty="0" smtClean="0"/>
              <a:t>. The capacitor has an initial voltage </a:t>
            </a:r>
            <a:r>
              <a:rPr lang="en-GB" sz="2600" dirty="0" smtClean="0">
                <a:solidFill>
                  <a:srgbClr val="FF0000"/>
                </a:solidFill>
              </a:rPr>
              <a:t>V</a:t>
            </a:r>
            <a:r>
              <a:rPr lang="en-GB" sz="2600" baseline="-25000" dirty="0" smtClean="0">
                <a:solidFill>
                  <a:srgbClr val="FF0000"/>
                </a:solidFill>
              </a:rPr>
              <a:t>o</a:t>
            </a:r>
            <a:r>
              <a:rPr lang="en-GB" sz="2600" dirty="0" smtClean="0">
                <a:solidFill>
                  <a:srgbClr val="FF0000"/>
                </a:solidFill>
              </a:rPr>
              <a:t>=220 v</a:t>
            </a:r>
            <a:r>
              <a:rPr lang="en-GB" sz="2600" dirty="0" smtClean="0"/>
              <a:t>. If </a:t>
            </a:r>
            <a:r>
              <a:rPr lang="en-GB" sz="2600" dirty="0" err="1" smtClean="0"/>
              <a:t>S</a:t>
            </a:r>
            <a:r>
              <a:rPr lang="en-GB" sz="2600" baseline="-25000" dirty="0" err="1" smtClean="0"/>
              <a:t>1</a:t>
            </a:r>
            <a:r>
              <a:rPr lang="en-GB" sz="2600" dirty="0" smtClean="0"/>
              <a:t> is closed at t=0 determine:</a:t>
            </a:r>
          </a:p>
          <a:p>
            <a:pPr algn="just"/>
            <a:endParaRPr lang="en-GB" sz="2600" dirty="0" smtClean="0"/>
          </a:p>
          <a:p>
            <a:pPr lvl="1" algn="just">
              <a:lnSpc>
                <a:spcPct val="150000"/>
              </a:lnSpc>
            </a:pPr>
            <a:r>
              <a:rPr lang="en-GB" sz="2200" dirty="0" smtClean="0"/>
              <a:t>Peak Diode Current</a:t>
            </a:r>
          </a:p>
          <a:p>
            <a:pPr lvl="1" algn="just">
              <a:lnSpc>
                <a:spcPct val="150000"/>
              </a:lnSpc>
            </a:pPr>
            <a:endParaRPr lang="en-GB" sz="2200" dirty="0"/>
          </a:p>
          <a:p>
            <a:pPr lvl="1" algn="just">
              <a:lnSpc>
                <a:spcPct val="150000"/>
              </a:lnSpc>
            </a:pPr>
            <a:endParaRPr lang="en-GB" sz="2200" dirty="0" smtClean="0"/>
          </a:p>
          <a:p>
            <a:pPr lvl="1" algn="just">
              <a:lnSpc>
                <a:spcPct val="150000"/>
              </a:lnSpc>
            </a:pPr>
            <a:endParaRPr lang="en-GB" sz="2200" dirty="0"/>
          </a:p>
          <a:p>
            <a:pPr lvl="1" algn="just">
              <a:lnSpc>
                <a:spcPct val="150000"/>
              </a:lnSpc>
            </a:pPr>
            <a:r>
              <a:rPr lang="en-GB" sz="2200" dirty="0" smtClean="0"/>
              <a:t>Energy Dissipated in Resistor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7913" y="2060848"/>
            <a:ext cx="30765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21088"/>
            <a:ext cx="32194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03439" y="3352800"/>
                <a:ext cx="1187633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439" y="3352800"/>
                <a:ext cx="1187633" cy="781368"/>
              </a:xfrm>
              <a:prstGeom prst="rect">
                <a:avLst/>
              </a:prstGeom>
              <a:blipFill rotWithShape="1">
                <a:blip r:embed="rId4"/>
                <a:stretch>
                  <a:fillRect r="-10256" b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99986" y="4092996"/>
                <a:ext cx="226241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220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44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=5 </m:t>
                      </m:r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986" y="4092996"/>
                <a:ext cx="2262414" cy="783804"/>
              </a:xfrm>
              <a:prstGeom prst="rect">
                <a:avLst/>
              </a:prstGeom>
              <a:blipFill rotWithShape="1">
                <a:blip r:embed="rId5"/>
                <a:stretch>
                  <a:fillRect r="-4852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16236" y="5512978"/>
                <a:ext cx="3429913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𝐸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𝐶</m:t>
                      </m:r>
                      <m:sSubSup>
                        <m:sSub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𝑜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200" b="0" i="1" smtClean="0">
                          <a:latin typeface="Cambria Math"/>
                        </a:rPr>
                        <m:t>=2.42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36" y="5512978"/>
                <a:ext cx="3429913" cy="726161"/>
              </a:xfrm>
              <a:prstGeom prst="rect">
                <a:avLst/>
              </a:prstGeom>
              <a:blipFill rotWithShape="1">
                <a:blip r:embed="rId6"/>
                <a:stretch>
                  <a:fillRect r="-2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5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998984"/>
          </a:xfrm>
        </p:spPr>
        <p:txBody>
          <a:bodyPr/>
          <a:lstStyle/>
          <a:p>
            <a:r>
              <a:rPr lang="en-GB" dirty="0" smtClean="0"/>
              <a:t>Example#3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052736"/>
            <a:ext cx="9108504" cy="4525963"/>
          </a:xfrm>
        </p:spPr>
        <p:txBody>
          <a:bodyPr>
            <a:normAutofit/>
          </a:bodyPr>
          <a:lstStyle/>
          <a:p>
            <a:pPr algn="just"/>
            <a:r>
              <a:rPr lang="en-GB" sz="2600" dirty="0" smtClean="0"/>
              <a:t>A diode circuit is shown in figure, with </a:t>
            </a:r>
            <a:r>
              <a:rPr lang="en-GB" sz="2600" dirty="0" smtClean="0">
                <a:solidFill>
                  <a:srgbClr val="FF0000"/>
                </a:solidFill>
              </a:rPr>
              <a:t>R=44</a:t>
            </a:r>
            <a:r>
              <a:rPr lang="el-GR" sz="2600" dirty="0" smtClean="0">
                <a:solidFill>
                  <a:srgbClr val="FF0000"/>
                </a:solidFill>
              </a:rPr>
              <a:t>Ω</a:t>
            </a:r>
            <a:r>
              <a:rPr lang="en-GB" sz="2600" dirty="0" smtClean="0"/>
              <a:t> and </a:t>
            </a:r>
            <a:r>
              <a:rPr lang="en-GB" sz="2600" dirty="0" smtClean="0">
                <a:solidFill>
                  <a:srgbClr val="FF0000"/>
                </a:solidFill>
              </a:rPr>
              <a:t>C=0.1</a:t>
            </a:r>
            <a:r>
              <a:rPr lang="el-GR" sz="2600" dirty="0" smtClean="0">
                <a:solidFill>
                  <a:srgbClr val="FF0000"/>
                </a:solidFill>
              </a:rPr>
              <a:t>μ</a:t>
            </a:r>
            <a:r>
              <a:rPr lang="en-GB" sz="2600" dirty="0" smtClean="0">
                <a:solidFill>
                  <a:srgbClr val="FF0000"/>
                </a:solidFill>
              </a:rPr>
              <a:t>F</a:t>
            </a:r>
            <a:r>
              <a:rPr lang="en-GB" sz="2600" dirty="0" smtClean="0"/>
              <a:t>. The capacitor has an initial voltage </a:t>
            </a:r>
            <a:r>
              <a:rPr lang="en-GB" sz="2600" dirty="0" smtClean="0">
                <a:solidFill>
                  <a:srgbClr val="FF0000"/>
                </a:solidFill>
              </a:rPr>
              <a:t>V</a:t>
            </a:r>
            <a:r>
              <a:rPr lang="en-GB" sz="2600" baseline="-25000" dirty="0" smtClean="0">
                <a:solidFill>
                  <a:srgbClr val="FF0000"/>
                </a:solidFill>
              </a:rPr>
              <a:t>o</a:t>
            </a:r>
            <a:r>
              <a:rPr lang="en-GB" sz="2600" dirty="0" smtClean="0">
                <a:solidFill>
                  <a:srgbClr val="FF0000"/>
                </a:solidFill>
              </a:rPr>
              <a:t>=220 v</a:t>
            </a:r>
            <a:r>
              <a:rPr lang="en-GB" sz="2600" dirty="0" smtClean="0"/>
              <a:t>. If </a:t>
            </a:r>
            <a:r>
              <a:rPr lang="en-GB" sz="2600" dirty="0" err="1" smtClean="0"/>
              <a:t>S</a:t>
            </a:r>
            <a:r>
              <a:rPr lang="en-GB" sz="2600" baseline="-25000" dirty="0" err="1" smtClean="0"/>
              <a:t>1</a:t>
            </a:r>
            <a:r>
              <a:rPr lang="en-GB" sz="2600" dirty="0" smtClean="0"/>
              <a:t> is closed at t=0 determine:</a:t>
            </a:r>
          </a:p>
          <a:p>
            <a:pPr algn="just"/>
            <a:endParaRPr lang="en-GB" sz="2600" dirty="0" smtClean="0"/>
          </a:p>
          <a:p>
            <a:pPr lvl="1" algn="just">
              <a:lnSpc>
                <a:spcPct val="150000"/>
              </a:lnSpc>
            </a:pPr>
            <a:r>
              <a:rPr lang="en-GB" sz="2200" dirty="0" smtClean="0"/>
              <a:t>Capacitor voltage at </a:t>
            </a:r>
            <a:r>
              <a:rPr lang="en-GB" sz="2200" dirty="0" smtClean="0">
                <a:solidFill>
                  <a:srgbClr val="FF0000"/>
                </a:solidFill>
              </a:rPr>
              <a:t>t=2</a:t>
            </a:r>
            <a:r>
              <a:rPr lang="el-GR" sz="2400" dirty="0" smtClean="0">
                <a:solidFill>
                  <a:srgbClr val="FF0000"/>
                </a:solidFill>
              </a:rPr>
              <a:t> μ</a:t>
            </a:r>
            <a:r>
              <a:rPr lang="en-GB" sz="2200" dirty="0" smtClean="0">
                <a:solidFill>
                  <a:srgbClr val="FF0000"/>
                </a:solidFill>
              </a:rPr>
              <a:t>s</a:t>
            </a:r>
            <a:endParaRPr lang="en-GB" sz="2200" dirty="0">
              <a:solidFill>
                <a:srgbClr val="FF0000"/>
              </a:solidFill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7913" y="2060848"/>
            <a:ext cx="30765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21088"/>
            <a:ext cx="32194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1439" y="3581400"/>
                <a:ext cx="317234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𝑅𝐶</m:t>
                      </m:r>
                      <m:r>
                        <a:rPr lang="en-US" sz="2200" b="0" i="1" smtClean="0">
                          <a:latin typeface="Cambria Math"/>
                        </a:rPr>
                        <m:t>=0.1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×44=4.4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439" y="3581400"/>
                <a:ext cx="3172343" cy="430887"/>
              </a:xfrm>
              <a:prstGeom prst="rect">
                <a:avLst/>
              </a:prstGeom>
              <a:blipFill rotWithShape="1">
                <a:blip r:embed="rId4"/>
                <a:stretch>
                  <a:fillRect t="-8571" r="-3071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4400" y="5029200"/>
                <a:ext cx="3877600" cy="501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latin typeface="Cambria Math"/>
                            </a:rPr>
                            <m:t>@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=2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=220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4.4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029200"/>
                <a:ext cx="3877600" cy="501676"/>
              </a:xfrm>
              <a:prstGeom prst="rect">
                <a:avLst/>
              </a:prstGeom>
              <a:blipFill rotWithShape="1">
                <a:blip r:embed="rId5"/>
                <a:stretch>
                  <a:fillRect r="-2358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96797" y="4267200"/>
                <a:ext cx="2051203" cy="484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797" y="4267200"/>
                <a:ext cx="2051203" cy="484684"/>
              </a:xfrm>
              <a:prstGeom prst="rect">
                <a:avLst/>
              </a:prstGeom>
              <a:blipFill rotWithShape="1">
                <a:blip r:embed="rId6"/>
                <a:stretch>
                  <a:fillRect t="-5000" r="-5655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66020" y="5791200"/>
                <a:ext cx="315528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latin typeface="Cambria Math"/>
                            </a:rPr>
                            <m:t>@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=2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=139.7</m:t>
                      </m:r>
                      <m:r>
                        <a:rPr lang="en-US" sz="22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20" y="5791200"/>
                <a:ext cx="3155287" cy="430887"/>
              </a:xfrm>
              <a:prstGeom prst="rect">
                <a:avLst/>
              </a:prstGeom>
              <a:blipFill rotWithShape="1">
                <a:blip r:embed="rId7"/>
                <a:stretch>
                  <a:fillRect t="-8451" r="-308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5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8958"/>
          </a:xfrm>
        </p:spPr>
        <p:txBody>
          <a:bodyPr/>
          <a:lstStyle/>
          <a:p>
            <a:r>
              <a:rPr lang="en-GB" dirty="0" smtClean="0"/>
              <a:t>Freewheeling Diode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9"/>
            <a:ext cx="8640960" cy="1512168"/>
          </a:xfrm>
        </p:spPr>
        <p:txBody>
          <a:bodyPr>
            <a:normAutofit/>
          </a:bodyPr>
          <a:lstStyle/>
          <a:p>
            <a:pPr algn="just"/>
            <a:r>
              <a:rPr lang="en-GB" sz="2600" dirty="0" smtClean="0"/>
              <a:t>If switch </a:t>
            </a:r>
            <a:r>
              <a:rPr lang="en-GB" sz="2600" dirty="0" err="1" smtClean="0"/>
              <a:t>S</a:t>
            </a:r>
            <a:r>
              <a:rPr lang="en-GB" sz="2600" baseline="-25000" dirty="0" err="1" smtClean="0"/>
              <a:t>1</a:t>
            </a:r>
            <a:r>
              <a:rPr lang="en-GB" sz="2600" dirty="0" smtClean="0"/>
              <a:t> is closed a current is established through the load, and then, if the switch is open, a path must be provided for the current in the inductive load.  </a:t>
            </a:r>
            <a:endParaRPr lang="en-GB" sz="2600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4212" y="2564904"/>
            <a:ext cx="35838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3295525"/>
            <a:ext cx="4680520" cy="2797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normally done by connecting a diode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GB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called a freewheeling diode. 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0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914400"/>
            <a:ext cx="7696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Snubber Circuits for Diode</a:t>
            </a:r>
          </a:p>
          <a:p>
            <a:pPr marL="457200" indent="-4572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Diode With RC</a:t>
            </a:r>
          </a:p>
          <a:p>
            <a:pPr marL="457200" indent="-4572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Diode with RL Load</a:t>
            </a:r>
          </a:p>
          <a:p>
            <a:pPr marL="457200" indent="-4572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Diode as a Rectifier</a:t>
            </a:r>
          </a:p>
          <a:p>
            <a:pPr marL="914400" lvl="1" indent="-4572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Single Phase Rectifiers</a:t>
            </a:r>
          </a:p>
          <a:p>
            <a:pPr marL="914400" lvl="1" indent="-457200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Three Phase Rectifiers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4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8958"/>
          </a:xfrm>
        </p:spPr>
        <p:txBody>
          <a:bodyPr/>
          <a:lstStyle/>
          <a:p>
            <a:r>
              <a:rPr lang="en-GB" dirty="0" smtClean="0"/>
              <a:t>Freewheeling Diode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9"/>
            <a:ext cx="8640960" cy="2232247"/>
          </a:xfrm>
        </p:spPr>
        <p:txBody>
          <a:bodyPr>
            <a:normAutofit/>
          </a:bodyPr>
          <a:lstStyle/>
          <a:p>
            <a:pPr algn="just"/>
            <a:r>
              <a:rPr lang="en-GB" sz="2600" dirty="0" smtClean="0"/>
              <a:t>The circuit operation is divided into two modes.</a:t>
            </a:r>
          </a:p>
          <a:p>
            <a:pPr algn="just"/>
            <a:r>
              <a:rPr lang="en-GB" sz="2600" dirty="0" smtClean="0"/>
              <a:t>Mode 1 begins when the switched is closed.</a:t>
            </a:r>
          </a:p>
          <a:p>
            <a:pPr algn="just"/>
            <a:r>
              <a:rPr lang="en-GB" sz="2600" dirty="0" smtClean="0"/>
              <a:t>During this mode the current voltage relation is</a:t>
            </a:r>
            <a:endParaRPr lang="en-GB" sz="2600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35838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409417"/>
            <a:ext cx="2237606" cy="204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4067944" y="5085184"/>
            <a:ext cx="151216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16730" y="2743200"/>
                <a:ext cx="2934008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𝑡𝑅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𝐿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30" y="2743200"/>
                <a:ext cx="2934008" cy="781368"/>
              </a:xfrm>
              <a:prstGeom prst="rect">
                <a:avLst/>
              </a:prstGeom>
              <a:blipFill rotWithShape="1">
                <a:blip r:embed="rId4"/>
                <a:stretch>
                  <a:fillRect r="-2703" b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05400" y="2731017"/>
                <a:ext cx="2346348" cy="79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𝐿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731017"/>
                <a:ext cx="2346348" cy="793551"/>
              </a:xfrm>
              <a:prstGeom prst="rect">
                <a:avLst/>
              </a:prstGeom>
              <a:blipFill rotWithShape="1">
                <a:blip r:embed="rId5"/>
                <a:stretch>
                  <a:fillRect r="-4948" b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8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8958"/>
          </a:xfrm>
        </p:spPr>
        <p:txBody>
          <a:bodyPr/>
          <a:lstStyle/>
          <a:p>
            <a:r>
              <a:rPr lang="en-GB" dirty="0" smtClean="0"/>
              <a:t>Freewheeling Diode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9"/>
            <a:ext cx="8640960" cy="2232247"/>
          </a:xfrm>
        </p:spPr>
        <p:txBody>
          <a:bodyPr>
            <a:normAutofit/>
          </a:bodyPr>
          <a:lstStyle/>
          <a:p>
            <a:pPr algn="just"/>
            <a:r>
              <a:rPr lang="en-GB" sz="2600" dirty="0" smtClean="0"/>
              <a:t>Mode 2 starts when the </a:t>
            </a:r>
            <a:r>
              <a:rPr lang="en-GB" sz="2600" dirty="0" err="1" smtClean="0"/>
              <a:t>S</a:t>
            </a:r>
            <a:r>
              <a:rPr lang="en-GB" sz="2600" baseline="-25000" dirty="0" err="1" smtClean="0"/>
              <a:t>1</a:t>
            </a:r>
            <a:r>
              <a:rPr lang="en-GB" sz="2600" dirty="0" smtClean="0"/>
              <a:t> is opened and the load current starts to flow through D</a:t>
            </a:r>
            <a:r>
              <a:rPr lang="en-GB" sz="2600" baseline="-25000" dirty="0" smtClean="0"/>
              <a:t>m</a:t>
            </a:r>
            <a:r>
              <a:rPr lang="en-GB" sz="2600" dirty="0" smtClean="0"/>
              <a:t>. </a:t>
            </a:r>
            <a:endParaRPr lang="en-GB" sz="2600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660" y="3861048"/>
            <a:ext cx="35838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4444604" y="5085184"/>
            <a:ext cx="151216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6852" y="4365104"/>
            <a:ext cx="1933748" cy="205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83832" y="2053407"/>
                <a:ext cx="2283895" cy="79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0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𝐿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832" y="2053407"/>
                <a:ext cx="2283895" cy="793551"/>
              </a:xfrm>
              <a:prstGeom prst="rect">
                <a:avLst/>
              </a:prstGeom>
              <a:blipFill rotWithShape="1">
                <a:blip r:embed="rId4"/>
                <a:stretch>
                  <a:fillRect r="-4800" b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51826" y="2971800"/>
                <a:ext cx="1947905" cy="484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/>
                          </m:sSubSup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𝑡𝑅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𝐿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826" y="2971800"/>
                <a:ext cx="1947905" cy="484684"/>
              </a:xfrm>
              <a:prstGeom prst="rect">
                <a:avLst/>
              </a:prstGeom>
              <a:blipFill rotWithShape="1">
                <a:blip r:embed="rId5"/>
                <a:stretch>
                  <a:fillRect t="-5063" r="-5938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0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8958"/>
          </a:xfrm>
        </p:spPr>
        <p:txBody>
          <a:bodyPr/>
          <a:lstStyle/>
          <a:p>
            <a:r>
              <a:rPr lang="en-GB" dirty="0" smtClean="0"/>
              <a:t>Freewheeling Diode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9"/>
            <a:ext cx="8640960" cy="2232247"/>
          </a:xfrm>
        </p:spPr>
        <p:txBody>
          <a:bodyPr>
            <a:normAutofit/>
          </a:bodyPr>
          <a:lstStyle/>
          <a:p>
            <a:pPr algn="just"/>
            <a:r>
              <a:rPr lang="en-GB" sz="2600" dirty="0" smtClean="0"/>
              <a:t>The waveform of the entire operation is given below.</a:t>
            </a:r>
            <a:endParaRPr lang="en-GB" sz="2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95400" y="1905000"/>
            <a:ext cx="6285904" cy="4475263"/>
            <a:chOff x="1475656" y="1988840"/>
            <a:chExt cx="6285904" cy="4475263"/>
          </a:xfrm>
        </p:grpSpPr>
        <p:pic>
          <p:nvPicPr>
            <p:cNvPr id="1024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1988840"/>
              <a:ext cx="6285904" cy="381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8"/>
            <p:cNvGrpSpPr/>
            <p:nvPr/>
          </p:nvGrpSpPr>
          <p:grpSpPr>
            <a:xfrm>
              <a:off x="2042652" y="5705167"/>
              <a:ext cx="5039031" cy="427704"/>
              <a:chOff x="2042652" y="5705167"/>
              <a:chExt cx="5039031" cy="427704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2042652" y="5914104"/>
                <a:ext cx="315468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5243052" y="5928852"/>
                <a:ext cx="18288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042652" y="5751871"/>
                <a:ext cx="0" cy="381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5255341" y="5713771"/>
                <a:ext cx="0" cy="381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7081683" y="5705167"/>
                <a:ext cx="0" cy="381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2610465" y="6086167"/>
              <a:ext cx="1085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b="1" dirty="0" smtClean="0">
                  <a:solidFill>
                    <a:srgbClr val="FF0000"/>
                  </a:solidFill>
                </a:rPr>
                <a:t> Closed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14675" y="6094771"/>
              <a:ext cx="942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b="1" dirty="0" smtClean="0">
                  <a:solidFill>
                    <a:srgbClr val="FF0000"/>
                  </a:solidFill>
                </a:rPr>
                <a:t> Open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6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Rectification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154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Converting </a:t>
            </a:r>
            <a:r>
              <a:rPr lang="en-US" sz="2800" dirty="0"/>
              <a:t>AC (from mains or other AC source) to DC power by using power </a:t>
            </a:r>
            <a:r>
              <a:rPr lang="en-US" sz="2800" dirty="0" smtClean="0"/>
              <a:t>semiconductor devices is called rectification. </a:t>
            </a:r>
          </a:p>
          <a:p>
            <a:pPr algn="just"/>
            <a:endParaRPr lang="en-US" sz="2800" dirty="0"/>
          </a:p>
          <a:p>
            <a:pPr algn="just"/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Two Categories</a:t>
            </a:r>
          </a:p>
          <a:p>
            <a:pPr lvl="1" algn="just"/>
            <a:r>
              <a:rPr lang="en-US" sz="2400" dirty="0" smtClean="0"/>
              <a:t>Uncontrolled Rectifiers</a:t>
            </a:r>
          </a:p>
          <a:p>
            <a:pPr lvl="1" algn="just"/>
            <a:r>
              <a:rPr lang="en-US" sz="2400" dirty="0" smtClean="0"/>
              <a:t>Controlled Rectifiers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4948238" cy="146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57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an Ideal Rectifier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/>
              <a:t>It is desired that the rectifier present a resistive load to the ac </a:t>
            </a:r>
            <a:r>
              <a:rPr lang="en-US" sz="2800" dirty="0" smtClean="0"/>
              <a:t>power system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r>
              <a:rPr lang="en-US" sz="2800" dirty="0" smtClean="0"/>
              <a:t>This </a:t>
            </a:r>
            <a:r>
              <a:rPr lang="en-US" sz="2800" dirty="0"/>
              <a:t>leads to</a:t>
            </a:r>
          </a:p>
          <a:p>
            <a:pPr lvl="1"/>
            <a:r>
              <a:rPr lang="en-US" sz="2400" dirty="0" smtClean="0"/>
              <a:t>Unity </a:t>
            </a:r>
            <a:r>
              <a:rPr lang="en-US" sz="2400" dirty="0"/>
              <a:t>power factor</a:t>
            </a:r>
          </a:p>
          <a:p>
            <a:pPr lvl="1"/>
            <a:r>
              <a:rPr lang="en-US" sz="2400" dirty="0" smtClean="0"/>
              <a:t>ac </a:t>
            </a:r>
            <a:r>
              <a:rPr lang="en-US" sz="2400" dirty="0"/>
              <a:t>line current has same </a:t>
            </a:r>
            <a:r>
              <a:rPr lang="en-US" sz="2400" dirty="0" smtClean="0"/>
              <a:t>wave shape </a:t>
            </a:r>
            <a:r>
              <a:rPr lang="en-US" sz="2400" dirty="0"/>
              <a:t>as voltage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81000" y="4419600"/>
            <a:ext cx="8077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600" dirty="0"/>
              <a:t>An ideal rectifier should have </a:t>
            </a:r>
            <a:r>
              <a:rPr lang="el-GR" sz="2600" dirty="0" smtClean="0"/>
              <a:t>η</a:t>
            </a:r>
            <a:r>
              <a:rPr lang="en-US" sz="2600" dirty="0"/>
              <a:t> = 100%, </a:t>
            </a:r>
            <a:r>
              <a:rPr lang="en-US" sz="2600" dirty="0" err="1"/>
              <a:t>V</a:t>
            </a:r>
            <a:r>
              <a:rPr lang="en-US" sz="2600" baseline="-25000" dirty="0" err="1"/>
              <a:t>ac</a:t>
            </a:r>
            <a:r>
              <a:rPr lang="en-US" sz="2600" dirty="0"/>
              <a:t> = 0, RF = 0, TUF = 1, HF = THD = 0, and PF = PDF = 1.</a:t>
            </a:r>
          </a:p>
        </p:txBody>
      </p:sp>
    </p:spTree>
    <p:extLst>
      <p:ext uri="{BB962C8B-B14F-4D97-AF65-F5344CB8AC3E}">
        <p14:creationId xmlns:p14="http://schemas.microsoft.com/office/powerpoint/2010/main" val="27505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40966"/>
          </a:xfrm>
        </p:spPr>
        <p:txBody>
          <a:bodyPr/>
          <a:lstStyle/>
          <a:p>
            <a:r>
              <a:rPr lang="en-GB" dirty="0" smtClean="0"/>
              <a:t>Uncontrolled Rectifiers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525963"/>
          </a:xfrm>
        </p:spPr>
        <p:txBody>
          <a:bodyPr/>
          <a:lstStyle/>
          <a:p>
            <a:pPr algn="just"/>
            <a:r>
              <a:rPr lang="en-GB" dirty="0" smtClean="0"/>
              <a:t>In most power Electronic systems, the power input is in the form of a </a:t>
            </a:r>
            <a:r>
              <a:rPr lang="en-GB" dirty="0" err="1" smtClean="0"/>
              <a:t>50Hz</a:t>
            </a:r>
            <a:r>
              <a:rPr lang="en-GB" dirty="0" smtClean="0"/>
              <a:t> or </a:t>
            </a:r>
            <a:r>
              <a:rPr lang="en-GB" dirty="0" err="1" smtClean="0"/>
              <a:t>60Hz</a:t>
            </a:r>
            <a:r>
              <a:rPr lang="en-GB" dirty="0" smtClean="0"/>
              <a:t> sine wave ac voltage.  </a:t>
            </a:r>
          </a:p>
          <a:p>
            <a:pPr algn="just"/>
            <a:r>
              <a:rPr lang="en-GB" dirty="0" smtClean="0"/>
              <a:t>The general trend is to use inexpensive diode rectifiers to convert ac into dc in an uncontrolled manner. </a:t>
            </a:r>
            <a:endParaRPr lang="en-GB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114800"/>
            <a:ext cx="4433863" cy="234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4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600200" y="44269"/>
            <a:ext cx="66958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600" b="1" dirty="0" smtClean="0"/>
              <a:t>Rectifier Performance </a:t>
            </a:r>
            <a:r>
              <a:rPr lang="en-US" sz="3600" b="1" dirty="0"/>
              <a:t>Parameters</a:t>
            </a:r>
            <a:r>
              <a:rPr lang="en-US" dirty="0"/>
              <a:t> 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5888495"/>
                  </p:ext>
                </p:extLst>
              </p:nvPr>
            </p:nvGraphicFramePr>
            <p:xfrm>
              <a:off x="76200" y="1002276"/>
              <a:ext cx="8991600" cy="45985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9800"/>
                    <a:gridCol w="6781800"/>
                  </a:tblGrid>
                  <a:tr h="590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Parameter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Equation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59093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 smtClean="0"/>
                            <a:t>Efficiency (</a:t>
                          </a:r>
                          <a14:m>
                            <m:oMath xmlns:m="http://schemas.openxmlformats.org/officeDocument/2006/math">
                              <m:r>
                                <a:rPr lang="el-GR" sz="2200" i="1" smtClean="0"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oMath>
                          </a14:m>
                          <a:r>
                            <a:rPr lang="en-US" sz="2200" dirty="0" smtClean="0"/>
                            <a:t>)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𝜂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2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𝑜𝑑𝑐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2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𝑜𝑟𝑚𝑠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𝑜𝑑𝑐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𝑜𝑑𝑐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𝑜𝑟𝑚𝑠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𝑜𝑟𝑚𝑠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59093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 smtClean="0"/>
                            <a:t>Form Factor (FF)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𝐹𝐹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2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𝑜𝑟𝑚𝑠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2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𝑜𝑑𝑐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59093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 smtClean="0"/>
                            <a:t>Crest Factor (CF)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𝐶𝐹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2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𝑜𝑚𝑎𝑥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2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𝑜𝑟𝑚𝑠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  <a:tr h="59093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 smtClean="0"/>
                            <a:t>Ripple Factor (RF)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𝑅𝐹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2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𝑜𝑎𝑐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2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𝑜𝑑𝑐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2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200" i="1" smtClean="0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latin typeface="Cambria Math"/>
                                              </a:rPr>
                                              <m:t>𝑜𝑟𝑚𝑠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2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200" b="0" i="1" smtClean="0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latin typeface="Cambria Math"/>
                                              </a:rPr>
                                              <m:t>𝑜𝑑𝑐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2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ra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2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𝑜𝑑𝑐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22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2200" i="1" smtClean="0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latin typeface="Cambria Math"/>
                                              </a:rPr>
                                              <m:t>𝑜𝑟𝑚𝑠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2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200" b="0" i="1" smtClean="0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latin typeface="Cambria Math"/>
                                              </a:rPr>
                                              <m:t>𝑜𝑑𝑐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2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n-US" sz="2200" b="0" i="1" smtClean="0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200" b="0" i="1" smtClean="0">
                                                <a:latin typeface="Cambria Math"/>
                                              </a:rPr>
                                              <m:t>𝑉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b="0" i="1" smtClean="0">
                                                <a:latin typeface="Cambria Math"/>
                                              </a:rPr>
                                              <m:t>𝑜𝑑𝑐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2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rad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22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𝐹𝐹</m:t>
                                        </m:r>
                                      </m:e>
                                      <m:sup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5888495"/>
                  </p:ext>
                </p:extLst>
              </p:nvPr>
            </p:nvGraphicFramePr>
            <p:xfrm>
              <a:off x="76200" y="1002276"/>
              <a:ext cx="8991600" cy="45985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9800"/>
                    <a:gridCol w="6781800"/>
                  </a:tblGrid>
                  <a:tr h="590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Parameter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Equation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7758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75" t="-82677" r="-306336" b="-4338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734" t="-82677" b="-433858"/>
                          </a:stretch>
                        </a:blipFill>
                      </a:tcPr>
                    </a:tc>
                  </a:tr>
                  <a:tr h="77584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 smtClean="0"/>
                            <a:t>Form Factor (FF)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734" t="-181250" b="-330469"/>
                          </a:stretch>
                        </a:blipFill>
                      </a:tcPr>
                    </a:tc>
                  </a:tr>
                  <a:tr h="77584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 smtClean="0"/>
                            <a:t>Crest Factor (CF)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734" t="-283465" b="-233071"/>
                          </a:stretch>
                        </a:blipFill>
                      </a:tcPr>
                    </a:tc>
                  </a:tr>
                  <a:tr h="168008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 smtClean="0"/>
                            <a:t>Ripple Factor (RF)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734" t="-176449" b="-724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8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600200" y="44269"/>
            <a:ext cx="66958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600" b="1" dirty="0" smtClean="0"/>
              <a:t>Rectifier Performance </a:t>
            </a:r>
            <a:r>
              <a:rPr lang="en-US" sz="3600" b="1" dirty="0"/>
              <a:t>Parameters</a:t>
            </a:r>
            <a:r>
              <a:rPr lang="en-US" dirty="0"/>
              <a:t> 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7112196"/>
                  </p:ext>
                </p:extLst>
              </p:nvPr>
            </p:nvGraphicFramePr>
            <p:xfrm>
              <a:off x="228600" y="914399"/>
              <a:ext cx="8610600" cy="42851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05200"/>
                    <a:gridCol w="5105400"/>
                  </a:tblGrid>
                  <a:tr h="590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Parameter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Equation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106369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Transformer Utilization Factor (TUF)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𝑇𝑈𝐹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𝑜𝑑𝑐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𝑎𝑐</m:t>
                                        </m:r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𝑟𝑎𝑡𝑒𝑑</m:t>
                                        </m:r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𝑜𝑑𝑐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𝑜𝑑𝑐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𝑜𝑑𝑐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</a:tr>
                  <a:tr h="59093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Power Factor (PF)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𝑃𝐹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𝑟𝑚𝑠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𝑟𝑚𝑠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𝑟𝑚𝑠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∅</m:t>
                                        </m:r>
                                      </m:e>
                                    </m:fun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𝑟𝑚𝑠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𝑟𝑚𝑠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</a:tr>
                  <a:tr h="59093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Peak Inverse Voltage (PIV)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𝑃𝐼𝑉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</a:tr>
                  <a:tr h="59093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Total Harmonic Distortion (THD)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7112196"/>
                  </p:ext>
                </p:extLst>
              </p:nvPr>
            </p:nvGraphicFramePr>
            <p:xfrm>
              <a:off x="228600" y="914399"/>
              <a:ext cx="8610600" cy="42851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05200"/>
                    <a:gridCol w="5105400"/>
                  </a:tblGrid>
                  <a:tr h="590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Parameter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Equation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106369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Transformer Utilization Factor (TUF)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8817" t="-60345" b="-261494"/>
                          </a:stretch>
                        </a:blipFill>
                      </a:tcPr>
                    </a:tc>
                  </a:tr>
                  <a:tr h="850837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Power Factor (PF)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8817" t="-199286" b="-225000"/>
                          </a:stretch>
                        </a:blipFill>
                      </a:tcPr>
                    </a:tc>
                  </a:tr>
                  <a:tr h="59093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Peak Inverse Voltage (PIV)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8817" t="-431959" b="-224742"/>
                          </a:stretch>
                        </a:blipFill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Total Harmonic Distortion (THD)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  <a:p>
                          <a:endParaRPr lang="en-US" sz="2400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975070"/>
              </p:ext>
            </p:extLst>
          </p:nvPr>
        </p:nvGraphicFramePr>
        <p:xfrm>
          <a:off x="4267200" y="4038600"/>
          <a:ext cx="3292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6" name="Equation" r:id="rId4" imgW="2057400" imgH="584200" progId="Equation.3">
                  <p:embed/>
                </p:oleObj>
              </mc:Choice>
              <mc:Fallback>
                <p:oleObj name="Equation" r:id="rId4" imgW="2057400" imgH="584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038600"/>
                        <a:ext cx="3292475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53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Transformer Utilization Factor (TUF)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The transformer utilization factor (TUF), which is a </a:t>
            </a:r>
            <a:r>
              <a:rPr lang="en-US" sz="2600" dirty="0" smtClean="0"/>
              <a:t>measure of </a:t>
            </a:r>
            <a:r>
              <a:rPr lang="en-US" sz="2600" dirty="0"/>
              <a:t>the merit of a rectifier circuit, is defined as the ratio of </a:t>
            </a:r>
            <a:r>
              <a:rPr lang="en-US" sz="2600" dirty="0" smtClean="0"/>
              <a:t>the dc </a:t>
            </a:r>
            <a:r>
              <a:rPr lang="en-US" sz="2600" dirty="0"/>
              <a:t>output power to the transformer volt–ampere (VA) </a:t>
            </a:r>
            <a:r>
              <a:rPr lang="en-US" sz="2600" dirty="0" smtClean="0"/>
              <a:t>rating required </a:t>
            </a:r>
            <a:r>
              <a:rPr lang="en-US" sz="2600" dirty="0"/>
              <a:t>by the secondary </a:t>
            </a:r>
            <a:r>
              <a:rPr lang="en-US" sz="2600" dirty="0" smtClean="0"/>
              <a:t>winding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r>
              <a:rPr lang="en-US" sz="2600" dirty="0"/>
              <a:t>where </a:t>
            </a:r>
            <a:r>
              <a:rPr lang="en-US" sz="2600" i="1" dirty="0" err="1"/>
              <a:t>V</a:t>
            </a:r>
            <a:r>
              <a:rPr lang="en-US" sz="2600" i="1" baseline="-25000" dirty="0" err="1"/>
              <a:t>s</a:t>
            </a:r>
            <a:r>
              <a:rPr lang="en-US" sz="2600" i="1" dirty="0"/>
              <a:t> </a:t>
            </a:r>
            <a:r>
              <a:rPr lang="en-US" sz="2600" dirty="0"/>
              <a:t>and </a:t>
            </a:r>
            <a:r>
              <a:rPr lang="en-US" sz="2600" i="1" dirty="0"/>
              <a:t>I</a:t>
            </a:r>
            <a:r>
              <a:rPr lang="en-US" sz="2600" i="1" baseline="-25000" dirty="0"/>
              <a:t>s</a:t>
            </a:r>
            <a:r>
              <a:rPr lang="en-US" sz="2600" i="1" dirty="0"/>
              <a:t> </a:t>
            </a:r>
            <a:r>
              <a:rPr lang="en-US" sz="2600" dirty="0"/>
              <a:t>are the </a:t>
            </a:r>
            <a:r>
              <a:rPr lang="en-US" sz="2600" dirty="0" err="1"/>
              <a:t>rms</a:t>
            </a:r>
            <a:r>
              <a:rPr lang="en-US" sz="2600" dirty="0"/>
              <a:t> voltage and </a:t>
            </a:r>
            <a:r>
              <a:rPr lang="en-US" sz="2600" dirty="0" err="1"/>
              <a:t>rms</a:t>
            </a:r>
            <a:r>
              <a:rPr lang="en-US" sz="2600" dirty="0"/>
              <a:t> current ratings </a:t>
            </a:r>
            <a:r>
              <a:rPr lang="en-US" sz="2600" dirty="0" smtClean="0"/>
              <a:t>of the </a:t>
            </a:r>
            <a:r>
              <a:rPr lang="en-US" sz="2600" dirty="0"/>
              <a:t>secondary transformer.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28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3276600"/>
                <a:ext cx="6000489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𝑇𝑈𝐹</m:t>
                      </m:r>
                      <m:r>
                        <a:rPr lang="en-US" sz="2800" b="0" i="1" smtClean="0">
                          <a:latin typeface="Cambria Math"/>
                        </a:rPr>
                        <m:t>==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𝑜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𝑎𝑐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𝑟𝑎𝑡𝑒𝑑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𝑜𝑑𝑐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𝑜𝑑𝑐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𝑜𝑑𝑐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76600"/>
                <a:ext cx="6000489" cy="1027333"/>
              </a:xfrm>
              <a:prstGeom prst="rect">
                <a:avLst/>
              </a:prstGeom>
              <a:blipFill rotWithShape="1">
                <a:blip r:embed="rId2"/>
                <a:stretch>
                  <a:fillRect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9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Peak Inverse Voltage (PIV)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Peak inverse voltage is an important parameter in the design of rectifiers. </a:t>
            </a:r>
          </a:p>
          <a:p>
            <a:pPr algn="just"/>
            <a:endParaRPr lang="en-US" sz="2600" dirty="0"/>
          </a:p>
          <a:p>
            <a:pPr algn="just"/>
            <a:r>
              <a:rPr lang="en-US" sz="2600" dirty="0" smtClean="0"/>
              <a:t>PIV is the maximum voltage that appears across the diode during its blocking state. 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marL="0" indent="0" algn="just">
              <a:buNone/>
            </a:pPr>
            <a:endParaRPr lang="en-US" sz="2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8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t</a:t>
            </a:r>
            <a:r>
              <a:rPr lang="en-US" sz="3200" b="1" i="1" baseline="-25000" dirty="0" err="1" smtClean="0">
                <a:solidFill>
                  <a:srgbClr val="FF0000"/>
                </a:solidFill>
              </a:rPr>
              <a:t>RR</a:t>
            </a:r>
            <a:r>
              <a:rPr lang="en-US" sz="3200" b="1" i="1" baseline="-25000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and </a:t>
            </a:r>
            <a:r>
              <a:rPr lang="en-US" sz="3200" b="1" i="1" dirty="0" smtClean="0">
                <a:solidFill>
                  <a:srgbClr val="FF0000"/>
                </a:solidFill>
              </a:rPr>
              <a:t>I</a:t>
            </a:r>
            <a:r>
              <a:rPr lang="en-US" sz="3200" b="1" i="1" baseline="-25000" dirty="0" smtClean="0">
                <a:solidFill>
                  <a:srgbClr val="FF0000"/>
                </a:solidFill>
              </a:rPr>
              <a:t>RR</a:t>
            </a:r>
            <a:r>
              <a:rPr lang="en-US" sz="3200" b="1" dirty="0" smtClean="0"/>
              <a:t> Calculations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09600"/>
            <a:ext cx="8991600" cy="1504757"/>
          </a:xfrm>
        </p:spPr>
        <p:txBody>
          <a:bodyPr>
            <a:normAutofit/>
          </a:bodyPr>
          <a:lstStyle/>
          <a:p>
            <a:pPr algn="just"/>
            <a:r>
              <a:rPr lang="en-US" sz="2300" dirty="0"/>
              <a:t>In practice, a design engineer frequently needs to </a:t>
            </a:r>
            <a:r>
              <a:rPr lang="en-US" sz="2300" dirty="0" smtClean="0"/>
              <a:t>calculate </a:t>
            </a:r>
            <a:r>
              <a:rPr lang="en-US" sz="2300" i="1" dirty="0" err="1"/>
              <a:t>t</a:t>
            </a:r>
            <a:r>
              <a:rPr lang="en-US" sz="2300" i="1" baseline="-25000" dirty="0" err="1"/>
              <a:t>RR</a:t>
            </a:r>
            <a:r>
              <a:rPr lang="en-US" sz="2300" i="1" baseline="-25000" dirty="0"/>
              <a:t> </a:t>
            </a:r>
            <a:r>
              <a:rPr lang="en-US" sz="2300" i="1" baseline="-25000" dirty="0" smtClean="0"/>
              <a:t> </a:t>
            </a:r>
            <a:r>
              <a:rPr lang="en-US" sz="2300" dirty="0" smtClean="0"/>
              <a:t>and </a:t>
            </a:r>
            <a:r>
              <a:rPr lang="en-US" sz="2300" i="1" dirty="0" smtClean="0"/>
              <a:t>I</a:t>
            </a:r>
            <a:r>
              <a:rPr lang="en-US" sz="2300" i="1" baseline="-25000" dirty="0" smtClean="0"/>
              <a:t>RR</a:t>
            </a:r>
            <a:r>
              <a:rPr lang="en-US" sz="2300" dirty="0" smtClean="0"/>
              <a:t> . </a:t>
            </a:r>
          </a:p>
          <a:p>
            <a:pPr algn="just"/>
            <a:r>
              <a:rPr lang="en-US" sz="2300" dirty="0" smtClean="0"/>
              <a:t>This </a:t>
            </a:r>
            <a:r>
              <a:rPr lang="en-US" sz="2300" dirty="0"/>
              <a:t>is in order to evaluate the </a:t>
            </a:r>
            <a:r>
              <a:rPr lang="en-US" sz="2300" dirty="0" smtClean="0"/>
              <a:t>possibility of </a:t>
            </a:r>
            <a:r>
              <a:rPr lang="en-US" sz="2300" dirty="0"/>
              <a:t>high frequency switching. </a:t>
            </a:r>
            <a:endParaRPr lang="en-US" sz="2300" dirty="0" smtClean="0"/>
          </a:p>
          <a:p>
            <a:pPr algn="just"/>
            <a:r>
              <a:rPr lang="en-US" sz="2300" dirty="0" smtClean="0"/>
              <a:t>As </a:t>
            </a:r>
            <a:r>
              <a:rPr lang="en-US" sz="2300" dirty="0"/>
              <a:t>a thumb rule, the </a:t>
            </a:r>
            <a:r>
              <a:rPr lang="en-US" sz="2300" dirty="0" smtClean="0"/>
              <a:t>lower </a:t>
            </a:r>
            <a:r>
              <a:rPr lang="en-US" sz="2300" i="1" dirty="0" err="1" smtClean="0"/>
              <a:t>t</a:t>
            </a:r>
            <a:r>
              <a:rPr lang="en-US" sz="2300" i="1" baseline="-25000" dirty="0" err="1" smtClean="0"/>
              <a:t>RR</a:t>
            </a:r>
            <a:r>
              <a:rPr lang="en-US" sz="2300" i="1" dirty="0" smtClean="0"/>
              <a:t> </a:t>
            </a:r>
            <a:r>
              <a:rPr lang="en-US" sz="2300" dirty="0"/>
              <a:t>the faster the diode can be switched.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5"/>
          <a:stretch/>
        </p:blipFill>
        <p:spPr bwMode="auto">
          <a:xfrm>
            <a:off x="6379016" y="2266757"/>
            <a:ext cx="2764984" cy="207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0" y="1981200"/>
                <a:ext cx="215026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𝑅𝑅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981200"/>
                <a:ext cx="2150269" cy="492443"/>
              </a:xfrm>
              <a:prstGeom prst="rect">
                <a:avLst/>
              </a:prstGeom>
              <a:blipFill rotWithShape="1">
                <a:blip r:embed="rId4"/>
                <a:stretch>
                  <a:fillRect t="-9877" r="-6232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6"/>
          <a:stretch/>
        </p:blipFill>
        <p:spPr bwMode="auto">
          <a:xfrm>
            <a:off x="6505953" y="4572000"/>
            <a:ext cx="2638047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2438400"/>
                <a:ext cx="6248400" cy="35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dirty="0" smtClean="0"/>
                  <a:t>In abrupt recovery diodes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200" dirty="0" smtClean="0"/>
                  <a:t> is negligible</a:t>
                </a:r>
              </a:p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en-US" sz="2200" dirty="0" smtClean="0"/>
                  <a:t>Following expression can be used o calculate the reverse recovery time</a:t>
                </a:r>
              </a:p>
              <a:p>
                <a:pPr marL="342900" indent="-342900" algn="just">
                  <a:buFont typeface="Arial" pitchFamily="34" charset="0"/>
                  <a:buChar char="•"/>
                </a:pPr>
                <a:endParaRPr lang="en-US" sz="2200" dirty="0"/>
              </a:p>
              <a:p>
                <a:pPr marL="342900" indent="-342900" algn="just">
                  <a:buFont typeface="Arial" pitchFamily="34" charset="0"/>
                  <a:buChar char="•"/>
                </a:pPr>
                <a:endParaRPr lang="en-US" sz="2200" dirty="0" smtClean="0"/>
              </a:p>
              <a:p>
                <a:pPr marL="342900" indent="-342900" algn="just">
                  <a:buFont typeface="Arial" pitchFamily="34" charset="0"/>
                  <a:buChar char="•"/>
                </a:pPr>
                <a:endParaRPr lang="en-US" sz="2200" dirty="0" smtClean="0"/>
              </a:p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en-US" sz="2200" dirty="0"/>
                  <a:t>where </a:t>
                </a:r>
                <a:r>
                  <a:rPr lang="en-US" sz="2200" i="1" dirty="0"/>
                  <a:t>Q</a:t>
                </a:r>
                <a:r>
                  <a:rPr lang="en-US" sz="2200" i="1" baseline="-25000" dirty="0"/>
                  <a:t>RR</a:t>
                </a:r>
                <a:r>
                  <a:rPr lang="en-US" sz="2200" i="1" dirty="0"/>
                  <a:t> </a:t>
                </a:r>
                <a:r>
                  <a:rPr lang="en-US" sz="2200" dirty="0"/>
                  <a:t>is the storage charge and can be calculated </a:t>
                </a:r>
                <a:r>
                  <a:rPr lang="en-US" sz="2200" dirty="0" smtClean="0"/>
                  <a:t>from the </a:t>
                </a:r>
                <a:r>
                  <a:rPr lang="en-US" sz="2200" dirty="0"/>
                  <a:t>area enclosed by the path of the recovery current.</a:t>
                </a:r>
              </a:p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en-US" sz="2200" dirty="0" smtClean="0"/>
                  <a:t>Reverse Recovery current can be calculated as</a:t>
                </a:r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38400"/>
                <a:ext cx="6248400" cy="3570208"/>
              </a:xfrm>
              <a:prstGeom prst="rect">
                <a:avLst/>
              </a:prstGeom>
              <a:blipFill rotWithShape="1">
                <a:blip r:embed="rId5"/>
                <a:stretch>
                  <a:fillRect l="-1073" t="-1024" r="-2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80827" y="3429000"/>
                <a:ext cx="1924373" cy="1092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𝑅𝑅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𝑅𝑅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𝑑𝑖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den>
                          </m:f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827" y="3429000"/>
                <a:ext cx="1924373" cy="1092671"/>
              </a:xfrm>
              <a:prstGeom prst="rect">
                <a:avLst/>
              </a:prstGeom>
              <a:blipFill rotWithShape="1">
                <a:blip r:embed="rId6"/>
                <a:stretch>
                  <a:fillRect r="-5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71990" y="5805368"/>
                <a:ext cx="2161810" cy="1092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𝑅𝑅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𝑑𝑖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𝑅𝑅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990" y="5805368"/>
                <a:ext cx="2161810" cy="1092671"/>
              </a:xfrm>
              <a:prstGeom prst="rect">
                <a:avLst/>
              </a:prstGeom>
              <a:blipFill rotWithShape="1">
                <a:blip r:embed="rId7"/>
                <a:stretch>
                  <a:fillRect r="-4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58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Total Harmonic Distortion (THD)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800" dirty="0"/>
              <a:t>This is a measure of the distortion of a waveform, which characterized the difference between the total </a:t>
            </a:r>
            <a:r>
              <a:rPr lang="en-US" sz="2800" dirty="0" err="1"/>
              <a:t>rms</a:t>
            </a:r>
            <a:r>
              <a:rPr lang="en-US" sz="2800" dirty="0"/>
              <a:t> ac current ( secondary current I</a:t>
            </a:r>
            <a:r>
              <a:rPr lang="en-US" sz="2800" baseline="-25000" dirty="0"/>
              <a:t>s</a:t>
            </a:r>
            <a:r>
              <a:rPr lang="en-US" sz="2800" dirty="0"/>
              <a:t>) and fundamental component of ac source </a:t>
            </a:r>
            <a:r>
              <a:rPr lang="en-US" sz="2800" dirty="0" smtClean="0"/>
              <a:t>current (I</a:t>
            </a:r>
            <a:r>
              <a:rPr lang="en-US" sz="2800" baseline="-25000" dirty="0" smtClean="0"/>
              <a:t>s1</a:t>
            </a:r>
            <a:r>
              <a:rPr lang="en-US" sz="2800" dirty="0" smtClean="0"/>
              <a:t>), </a:t>
            </a:r>
            <a:r>
              <a:rPr lang="en-US" sz="2800" dirty="0"/>
              <a:t>which can be defined by decomposing the secondary current into Fourier </a:t>
            </a:r>
            <a:r>
              <a:rPr lang="en-US" sz="2800" dirty="0" smtClean="0"/>
              <a:t>series.</a:t>
            </a:r>
          </a:p>
          <a:p>
            <a:pPr algn="just"/>
            <a:endParaRPr lang="en-US" sz="2800" dirty="0"/>
          </a:p>
          <a:p>
            <a:pPr algn="just"/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In the case of pure sinusoidal source current I</a:t>
            </a:r>
            <a:r>
              <a:rPr lang="en-US" sz="2800" baseline="-25000" dirty="0"/>
              <a:t>s</a:t>
            </a:r>
            <a:r>
              <a:rPr lang="en-US" sz="2800" dirty="0"/>
              <a:t>=I</a:t>
            </a:r>
            <a:r>
              <a:rPr lang="en-US" sz="2800" baseline="-25000" dirty="0"/>
              <a:t>s1</a:t>
            </a:r>
            <a:r>
              <a:rPr lang="en-US" sz="2800" dirty="0"/>
              <a:t>, therefore HF=0.</a:t>
            </a:r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marL="0" indent="0" algn="just">
              <a:buNone/>
            </a:pPr>
            <a:endParaRPr lang="en-US" sz="2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30</a:t>
            </a:fld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709640"/>
              </p:ext>
            </p:extLst>
          </p:nvPr>
        </p:nvGraphicFramePr>
        <p:xfrm>
          <a:off x="2895600" y="3657600"/>
          <a:ext cx="3292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9" name="Equation" r:id="rId3" imgW="2057400" imgH="584200" progId="Equation.3">
                  <p:embed/>
                </p:oleObj>
              </mc:Choice>
              <mc:Fallback>
                <p:oleObj name="Equation" r:id="rId3" imgW="2057400" imgH="584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657600"/>
                        <a:ext cx="3292475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86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4624"/>
            <a:ext cx="8915400" cy="940966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Single Phase Half Wave Uncontrolled Rectifier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525963"/>
          </a:xfrm>
        </p:spPr>
        <p:txBody>
          <a:bodyPr/>
          <a:lstStyle/>
          <a:p>
            <a:pPr algn="just"/>
            <a:r>
              <a:rPr lang="en-GB" dirty="0" smtClean="0"/>
              <a:t>A single Phase half wave rectifier is the simplest type and is not normally used in industrial or domestic applications.</a:t>
            </a:r>
            <a:endParaRPr lang="en-GB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19400"/>
            <a:ext cx="5823961" cy="31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8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40966"/>
          </a:xfrm>
        </p:spPr>
        <p:txBody>
          <a:bodyPr>
            <a:normAutofit/>
          </a:bodyPr>
          <a:lstStyle/>
          <a:p>
            <a:r>
              <a:rPr lang="en-GB" dirty="0" smtClean="0"/>
              <a:t>Single Phase Half Wave Rectifier</a:t>
            </a:r>
            <a:endParaRPr lang="en-GB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499992" cy="246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7" y="1340768"/>
            <a:ext cx="4032448" cy="501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79512" y="4941168"/>
            <a:ext cx="4621088" cy="11807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sz="2800" dirty="0" smtClean="0"/>
              <a:t>Although output voltage is </a:t>
            </a:r>
            <a:r>
              <a:rPr lang="en-GB" sz="2800" dirty="0" err="1" smtClean="0"/>
              <a:t>D.C</a:t>
            </a:r>
            <a:r>
              <a:rPr lang="en-GB" sz="2800" dirty="0" smtClean="0"/>
              <a:t>, it is discontinuous and contains Harmonics.  </a:t>
            </a:r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63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9144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1-Phase Half Wave Rectifier </a:t>
            </a:r>
            <a:r>
              <a:rPr lang="en-US" sz="3000" b="1" dirty="0"/>
              <a:t>Performance </a:t>
            </a:r>
            <a:r>
              <a:rPr lang="en-US" sz="3000" b="1" dirty="0" smtClean="0"/>
              <a:t>Parameters</a:t>
            </a:r>
            <a:endParaRPr lang="en-US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143000"/>
                <a:ext cx="8839200" cy="4525963"/>
              </a:xfrm>
            </p:spPr>
            <p:txBody>
              <a:bodyPr/>
              <a:lstStyle/>
              <a:p>
                <a:r>
                  <a:rPr lang="en-US" sz="2800" b="1" dirty="0" smtClean="0"/>
                  <a:t>Voltage Relationships</a:t>
                </a:r>
              </a:p>
              <a:p>
                <a:pPr lvl="1"/>
                <a:r>
                  <a:rPr lang="en-US" sz="2400" dirty="0" smtClean="0"/>
                  <a:t>Average Value of Load voltage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𝑜𝑑𝑐</m:t>
                        </m:r>
                      </m:sub>
                    </m:sSub>
                  </m:oMath>
                </a14:m>
                <a:r>
                  <a:rPr lang="en-US" sz="2400" dirty="0" smtClean="0"/>
                  <a:t>)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400" dirty="0" smtClean="0"/>
              </a:p>
              <a:p>
                <a:pPr lvl="1"/>
                <a:endParaRPr lang="en-US" sz="2400" dirty="0" smtClean="0"/>
              </a:p>
              <a:p>
                <a:pPr lvl="1"/>
                <a:endParaRPr lang="en-US" sz="2400" dirty="0"/>
              </a:p>
              <a:p>
                <a:pPr lvl="1"/>
                <a:r>
                  <a:rPr lang="en-US" sz="2400" dirty="0" smtClean="0"/>
                  <a:t>RMS value of Load Voltage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𝑜𝑟𝑚𝑠</m:t>
                        </m:r>
                      </m:sub>
                    </m:sSub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143000"/>
                <a:ext cx="8839200" cy="4525963"/>
              </a:xfrm>
              <a:blipFill rotWithShape="1">
                <a:blip r:embed="rId2"/>
                <a:stretch>
                  <a:fillRect l="-1241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22014" y="2449539"/>
                <a:ext cx="4966231" cy="956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𝑜𝑑𝑐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sz="2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014" y="2449539"/>
                <a:ext cx="4966231" cy="956993"/>
              </a:xfrm>
              <a:prstGeom prst="rect">
                <a:avLst/>
              </a:prstGeom>
              <a:blipFill rotWithShape="1">
                <a:blip r:embed="rId3"/>
                <a:stretch>
                  <a:fillRect r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61354" y="4572000"/>
                <a:ext cx="5381601" cy="1648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𝑜𝑟𝑚𝑠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limLoc m:val="undOvr"/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6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nary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rad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354" y="4572000"/>
                <a:ext cx="5381601" cy="1648978"/>
              </a:xfrm>
              <a:prstGeom prst="rect">
                <a:avLst/>
              </a:prstGeom>
              <a:blipFill rotWithShape="1">
                <a:blip r:embed="rId4"/>
                <a:stretch>
                  <a:fillRect r="-2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61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9144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1-Phase Half Wave Rectifier </a:t>
            </a:r>
            <a:r>
              <a:rPr lang="en-US" sz="3000" b="1" dirty="0"/>
              <a:t>Performance </a:t>
            </a:r>
            <a:r>
              <a:rPr lang="en-US" sz="3000" b="1" dirty="0" smtClean="0"/>
              <a:t>Parameters</a:t>
            </a:r>
            <a:endParaRPr lang="en-US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0"/>
                <a:ext cx="8839200" cy="4525963"/>
              </a:xfrm>
            </p:spPr>
            <p:txBody>
              <a:bodyPr/>
              <a:lstStyle/>
              <a:p>
                <a:r>
                  <a:rPr lang="en-US" sz="2800" b="1" dirty="0" smtClean="0"/>
                  <a:t>Current Relationships</a:t>
                </a:r>
              </a:p>
              <a:p>
                <a:pPr lvl="1"/>
                <a:r>
                  <a:rPr lang="en-US" sz="2400" dirty="0" smtClean="0"/>
                  <a:t>Average Value of Load Current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𝑜𝑑𝑐</m:t>
                        </m:r>
                      </m:sub>
                    </m:sSub>
                  </m:oMath>
                </a14:m>
                <a:r>
                  <a:rPr lang="en-US" sz="2400" dirty="0" smtClean="0"/>
                  <a:t>)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3400" dirty="0" smtClean="0"/>
              </a:p>
              <a:p>
                <a:pPr lvl="1"/>
                <a:r>
                  <a:rPr lang="en-US" sz="2400" dirty="0" smtClean="0"/>
                  <a:t>RMS value of Load Current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𝑜𝑟𝑚𝑠</m:t>
                        </m:r>
                      </m:sub>
                    </m:sSub>
                  </m:oMath>
                </a14:m>
                <a:r>
                  <a:rPr lang="en-US" sz="2400" dirty="0" smtClean="0"/>
                  <a:t>)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4400" dirty="0" smtClean="0"/>
              </a:p>
              <a:p>
                <a:pPr lvl="1"/>
                <a:r>
                  <a:rPr lang="en-US" sz="2400" dirty="0" smtClean="0"/>
                  <a:t>Load and Diode Currents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8839200" cy="4525963"/>
              </a:xfrm>
              <a:blipFill rotWithShape="1">
                <a:blip r:embed="rId2"/>
                <a:stretch>
                  <a:fillRect l="-1172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41456" y="1981200"/>
                <a:ext cx="2704843" cy="841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𝑜𝑑𝑐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</a:rPr>
                                <m:t>𝑜𝑑𝑐</m:t>
                              </m:r>
                            </m:sub>
                          </m:sSub>
                        </m:num>
                        <m:den>
                          <m:r>
                            <a:rPr lang="en-US" sz="26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456" y="1981200"/>
                <a:ext cx="2704843" cy="841512"/>
              </a:xfrm>
              <a:prstGeom prst="rect">
                <a:avLst/>
              </a:prstGeom>
              <a:blipFill rotWithShape="1">
                <a:blip r:embed="rId3"/>
                <a:stretch>
                  <a:fillRect r="-4966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0" y="3581400"/>
                <a:ext cx="3040704" cy="838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𝑜𝑟𝑚𝑠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</a:rPr>
                                <m:t>𝑜𝑟𝑚𝑠</m:t>
                              </m:r>
                            </m:sub>
                          </m:sSub>
                        </m:num>
                        <m:den>
                          <m:r>
                            <a:rPr lang="en-US" sz="26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581400"/>
                <a:ext cx="3040704" cy="838884"/>
              </a:xfrm>
              <a:prstGeom prst="rect">
                <a:avLst/>
              </a:prstGeom>
              <a:blipFill rotWithShape="1">
                <a:blip r:embed="rId4"/>
                <a:stretch>
                  <a:fillRect r="-4409" b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48317" y="5257800"/>
                <a:ext cx="3948453" cy="838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𝑜𝑟𝑚𝑠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317" y="5257800"/>
                <a:ext cx="3948453" cy="838884"/>
              </a:xfrm>
              <a:prstGeom prst="rect">
                <a:avLst/>
              </a:prstGeom>
              <a:blipFill rotWithShape="1">
                <a:blip r:embed="rId5"/>
                <a:stretch>
                  <a:fillRect r="-3086" b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9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"/>
          <p:cNvSpPr>
            <a:spLocks noChangeArrowheads="1"/>
          </p:cNvSpPr>
          <p:nvPr/>
        </p:nvSpPr>
        <p:spPr bwMode="auto">
          <a:xfrm>
            <a:off x="228600" y="-16371"/>
            <a:ext cx="8626424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Low" rtl="0"/>
            <a:r>
              <a:rPr lang="en-US" sz="2600" i="1" u="sng" dirty="0">
                <a:solidFill>
                  <a:srgbClr val="00B050"/>
                </a:solidFill>
                <a:cs typeface="Times New Roman" pitchFamily="18" charset="0"/>
              </a:rPr>
              <a:t>Example </a:t>
            </a:r>
            <a:r>
              <a:rPr lang="en-US" sz="2600" i="1" u="sng" dirty="0" smtClean="0">
                <a:solidFill>
                  <a:srgbClr val="00B050"/>
                </a:solidFill>
                <a:cs typeface="Times New Roman" pitchFamily="18" charset="0"/>
              </a:rPr>
              <a:t>4: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>
                <a:cs typeface="Times New Roman" pitchFamily="18" charset="0"/>
              </a:rPr>
              <a:t>The rectifier shown in </a:t>
            </a:r>
            <a:r>
              <a:rPr lang="en-US" sz="2600" dirty="0" smtClean="0">
                <a:cs typeface="Times New Roman" pitchFamily="18" charset="0"/>
              </a:rPr>
              <a:t>figure </a:t>
            </a:r>
            <a:r>
              <a:rPr lang="en-US" sz="2600" dirty="0">
                <a:cs typeface="Times New Roman" pitchFamily="18" charset="0"/>
              </a:rPr>
              <a:t>has a pure resistive load of </a:t>
            </a:r>
            <a:r>
              <a:rPr lang="en-US" sz="2600" i="1" dirty="0" smtClean="0">
                <a:cs typeface="Times New Roman" pitchFamily="18" charset="0"/>
              </a:rPr>
              <a:t>10</a:t>
            </a:r>
            <a:r>
              <a:rPr lang="el-GR" sz="2600" i="1" dirty="0" smtClean="0">
                <a:cs typeface="Times New Roman" pitchFamily="18" charset="0"/>
              </a:rPr>
              <a:t>Ω</a:t>
            </a:r>
            <a:r>
              <a:rPr lang="en-US" sz="2600" i="1" dirty="0" smtClean="0">
                <a:cs typeface="Times New Roman" pitchFamily="18" charset="0"/>
              </a:rPr>
              <a:t>.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>
                <a:cs typeface="Times New Roman" pitchFamily="18" charset="0"/>
              </a:rPr>
              <a:t>Determine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(a)</a:t>
            </a:r>
            <a:r>
              <a:rPr lang="en-US" sz="2600" dirty="0">
                <a:cs typeface="Times New Roman" pitchFamily="18" charset="0"/>
              </a:rPr>
              <a:t> The efficiency,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(b)</a:t>
            </a:r>
            <a:r>
              <a:rPr lang="en-US" sz="2600" dirty="0">
                <a:cs typeface="Times New Roman" pitchFamily="18" charset="0"/>
              </a:rPr>
              <a:t> Form factor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(c)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smtClean="0">
                <a:cs typeface="Times New Roman" pitchFamily="18" charset="0"/>
              </a:rPr>
              <a:t>Crest Factor  </a:t>
            </a:r>
            <a:r>
              <a:rPr lang="en-US" sz="2600" b="1" dirty="0" smtClean="0">
                <a:solidFill>
                  <a:srgbClr val="FF0000"/>
                </a:solidFill>
                <a:cs typeface="Times New Roman" pitchFamily="18" charset="0"/>
              </a:rPr>
              <a:t>(d)</a:t>
            </a:r>
            <a:r>
              <a:rPr lang="en-US" sz="2600" dirty="0" smtClean="0">
                <a:cs typeface="Times New Roman" pitchFamily="18" charset="0"/>
              </a:rPr>
              <a:t> Ripple factor </a:t>
            </a:r>
            <a:r>
              <a:rPr lang="en-US" sz="2600" b="1" dirty="0" smtClean="0">
                <a:solidFill>
                  <a:srgbClr val="FF0000"/>
                </a:solidFill>
                <a:cs typeface="Times New Roman" pitchFamily="18" charset="0"/>
              </a:rPr>
              <a:t>(e) </a:t>
            </a:r>
            <a:r>
              <a:rPr lang="en-US" sz="2600" dirty="0" smtClean="0">
                <a:cs typeface="Times New Roman" pitchFamily="18" charset="0"/>
              </a:rPr>
              <a:t>Transformer Utilization Factor </a:t>
            </a:r>
            <a:r>
              <a:rPr lang="en-US" sz="2600" b="1" dirty="0" smtClean="0">
                <a:solidFill>
                  <a:srgbClr val="FF0000"/>
                </a:solidFill>
                <a:cs typeface="Times New Roman" pitchFamily="18" charset="0"/>
              </a:rPr>
              <a:t>(f)</a:t>
            </a:r>
            <a:r>
              <a:rPr lang="en-US" sz="2600" dirty="0" smtClean="0">
                <a:cs typeface="Times New Roman" pitchFamily="18" charset="0"/>
              </a:rPr>
              <a:t> PIV</a:t>
            </a:r>
            <a:endParaRPr lang="en-US" sz="2600" dirty="0"/>
          </a:p>
        </p:txBody>
      </p:sp>
      <p:graphicFrame>
        <p:nvGraphicFramePr>
          <p:cNvPr id="924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957674"/>
              </p:ext>
            </p:extLst>
          </p:nvPr>
        </p:nvGraphicFramePr>
        <p:xfrm>
          <a:off x="355600" y="4724400"/>
          <a:ext cx="35306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6" name="Equation" r:id="rId3" imgW="1612800" imgH="393480" progId="Equation.3">
                  <p:embed/>
                </p:oleObj>
              </mc:Choice>
              <mc:Fallback>
                <p:oleObj name="Equation" r:id="rId3" imgW="1612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4724400"/>
                        <a:ext cx="35306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575867"/>
              </p:ext>
            </p:extLst>
          </p:nvPr>
        </p:nvGraphicFramePr>
        <p:xfrm>
          <a:off x="482600" y="5867400"/>
          <a:ext cx="23622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7" name="Equation" r:id="rId5" imgW="1180800" imgH="431640" progId="Equation.3">
                  <p:embed/>
                </p:oleObj>
              </mc:Choice>
              <mc:Fallback>
                <p:oleObj name="Equation" r:id="rId5" imgW="1180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5867400"/>
                        <a:ext cx="236220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250180"/>
              </p:ext>
            </p:extLst>
          </p:nvPr>
        </p:nvGraphicFramePr>
        <p:xfrm>
          <a:off x="5424488" y="5029200"/>
          <a:ext cx="3602037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8" name="Equation" r:id="rId7" imgW="1638000" imgH="393480" progId="Equation.3">
                  <p:embed/>
                </p:oleObj>
              </mc:Choice>
              <mc:Fallback>
                <p:oleObj name="Equation" r:id="rId7" imgW="1638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5029200"/>
                        <a:ext cx="3602037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934044"/>
              </p:ext>
            </p:extLst>
          </p:nvPr>
        </p:nvGraphicFramePr>
        <p:xfrm>
          <a:off x="5453063" y="5943600"/>
          <a:ext cx="232727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9" name="Equation" r:id="rId9" imgW="1295280" imgH="431640" progId="Equation.3">
                  <p:embed/>
                </p:oleObj>
              </mc:Choice>
              <mc:Fallback>
                <p:oleObj name="Equation" r:id="rId9" imgW="129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943600"/>
                        <a:ext cx="232727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Rectangle 65"/>
          <p:cNvSpPr>
            <a:spLocks noChangeArrowheads="1"/>
          </p:cNvSpPr>
          <p:nvPr/>
        </p:nvSpPr>
        <p:spPr bwMode="auto">
          <a:xfrm>
            <a:off x="8882063" y="3543300"/>
            <a:ext cx="261937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300">
                <a:cs typeface="Times New Roman" pitchFamily="18" charset="0"/>
              </a:rPr>
              <a:t>.</a:t>
            </a:r>
            <a:r>
              <a:rPr lang="en-US" sz="900"/>
              <a:t> </a:t>
            </a:r>
            <a:endParaRPr lang="en-US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9958" r="4845" b="8363"/>
          <a:stretch>
            <a:fillRect/>
          </a:stretch>
        </p:blipFill>
        <p:spPr bwMode="auto">
          <a:xfrm>
            <a:off x="2225624" y="1676400"/>
            <a:ext cx="4800600" cy="225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6042" y="408178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Solution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2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818967"/>
              </p:ext>
            </p:extLst>
          </p:nvPr>
        </p:nvGraphicFramePr>
        <p:xfrm>
          <a:off x="258763" y="1295400"/>
          <a:ext cx="29083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6" name="Equation" r:id="rId4" imgW="1320480" imgH="431640" progId="Equation.3">
                  <p:embed/>
                </p:oleObj>
              </mc:Choice>
              <mc:Fallback>
                <p:oleObj name="Equation" r:id="rId4" imgW="1320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1295400"/>
                        <a:ext cx="29083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3855" y="762000"/>
            <a:ext cx="140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(a) Efficiency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541428"/>
              </p:ext>
            </p:extLst>
          </p:nvPr>
        </p:nvGraphicFramePr>
        <p:xfrm>
          <a:off x="374202" y="2590800"/>
          <a:ext cx="374059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7" name="Equation" r:id="rId6" imgW="1942920" imgH="393480" progId="Equation.3">
                  <p:embed/>
                </p:oleObj>
              </mc:Choice>
              <mc:Fallback>
                <p:oleObj name="Equation" r:id="rId6" imgW="1942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202" y="2590800"/>
                        <a:ext cx="374059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Example-4</a:t>
            </a:r>
            <a:endParaRPr lang="en-US" dirty="0"/>
          </a:p>
        </p:txBody>
      </p:sp>
      <p:graphicFrame>
        <p:nvGraphicFramePr>
          <p:cNvPr id="1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162516"/>
              </p:ext>
            </p:extLst>
          </p:nvPr>
        </p:nvGraphicFramePr>
        <p:xfrm>
          <a:off x="341313" y="4038600"/>
          <a:ext cx="229393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8" name="Equation" r:id="rId8" imgW="1091880" imgH="799920" progId="Equation.3">
                  <p:embed/>
                </p:oleObj>
              </mc:Choice>
              <mc:Fallback>
                <p:oleObj name="Equation" r:id="rId8" imgW="10918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4038600"/>
                        <a:ext cx="2293937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8600" y="3669268"/>
            <a:ext cx="164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(b) Form Factor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1295400"/>
            <a:ext cx="160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(c) Crest Factor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39244"/>
              </p:ext>
            </p:extLst>
          </p:nvPr>
        </p:nvGraphicFramePr>
        <p:xfrm>
          <a:off x="6172200" y="1905000"/>
          <a:ext cx="284797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9" name="Equation" r:id="rId10" imgW="1434960" imgH="431640" progId="Equation.3">
                  <p:embed/>
                </p:oleObj>
              </mc:Choice>
              <mc:Fallback>
                <p:oleObj name="Equation" r:id="rId10" imgW="1434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905000"/>
                        <a:ext cx="2847975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695441"/>
              </p:ext>
            </p:extLst>
          </p:nvPr>
        </p:nvGraphicFramePr>
        <p:xfrm>
          <a:off x="533400" y="5791200"/>
          <a:ext cx="2093877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0" name="Equation" r:id="rId12" imgW="965160" imgH="431640" progId="Equation.3">
                  <p:embed/>
                </p:oleObj>
              </mc:Choice>
              <mc:Fallback>
                <p:oleObj name="Equation" r:id="rId12" imgW="965160" imgH="43164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91200"/>
                        <a:ext cx="2093877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930464"/>
              </p:ext>
            </p:extLst>
          </p:nvPr>
        </p:nvGraphicFramePr>
        <p:xfrm>
          <a:off x="6357938" y="4235450"/>
          <a:ext cx="24034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1" name="Equation" r:id="rId14" imgW="1384200" imgH="431640" progId="Equation.3">
                  <p:embed/>
                </p:oleObj>
              </mc:Choice>
              <mc:Fallback>
                <p:oleObj name="Equation" r:id="rId14" imgW="1384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4235450"/>
                        <a:ext cx="240347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400800" y="3662096"/>
            <a:ext cx="1755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(d) Ripple Factor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67680"/>
              </p:ext>
            </p:extLst>
          </p:nvPr>
        </p:nvGraphicFramePr>
        <p:xfrm>
          <a:off x="6096000" y="5334000"/>
          <a:ext cx="2867484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2" name="Equation" r:id="rId16" imgW="1511280" imgH="279360" progId="Equation.3">
                  <p:embed/>
                </p:oleObj>
              </mc:Choice>
              <mc:Fallback>
                <p:oleObj name="Equation" r:id="rId16" imgW="1511280" imgH="27936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334000"/>
                        <a:ext cx="2867484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95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17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Rectangle 65"/>
          <p:cNvSpPr>
            <a:spLocks noChangeArrowheads="1"/>
          </p:cNvSpPr>
          <p:nvPr/>
        </p:nvSpPr>
        <p:spPr bwMode="auto">
          <a:xfrm>
            <a:off x="8882063" y="3543300"/>
            <a:ext cx="261937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300">
                <a:cs typeface="Times New Roman" pitchFamily="18" charset="0"/>
              </a:rPr>
              <a:t>.</a:t>
            </a:r>
            <a:r>
              <a:rPr lang="en-US" sz="900"/>
              <a:t> 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Example-4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" y="762000"/>
            <a:ext cx="342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(e) Transformer Utilization Factor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7200" y="1211206"/>
                <a:ext cx="3289106" cy="84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𝑇𝑈𝐹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𝑜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𝑜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𝑜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11206"/>
                <a:ext cx="3289106" cy="846194"/>
              </a:xfrm>
              <a:prstGeom prst="rect">
                <a:avLst/>
              </a:prstGeom>
              <a:blipFill rotWithShape="1">
                <a:blip r:embed="rId2"/>
                <a:stretch>
                  <a:fillRect r="-3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304335" y="1131332"/>
                <a:ext cx="4577728" cy="84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𝑇𝑈𝐹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90.7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×9.07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0.707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14.25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=0.286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335" y="1131332"/>
                <a:ext cx="4577728" cy="848630"/>
              </a:xfrm>
              <a:prstGeom prst="rect">
                <a:avLst/>
              </a:prstGeom>
              <a:blipFill rotWithShape="1">
                <a:blip r:embed="rId3"/>
                <a:stretch>
                  <a:fillRect r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73494" y="2209800"/>
            <a:ext cx="88181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The poor TUF of a half-wave rectifier signifies that the </a:t>
            </a:r>
            <a:r>
              <a:rPr lang="en-US" sz="2400" dirty="0" smtClean="0"/>
              <a:t>transformer employed </a:t>
            </a:r>
            <a:r>
              <a:rPr lang="en-US" sz="2400" dirty="0"/>
              <a:t>must have a 3.496 (1/0.286) VA rating </a:t>
            </a:r>
            <a:r>
              <a:rPr lang="en-US" sz="2400" dirty="0" smtClean="0"/>
              <a:t>in order </a:t>
            </a:r>
            <a:r>
              <a:rPr lang="en-US" sz="2400" dirty="0"/>
              <a:t>to deliver 1W dc output power to the load. </a:t>
            </a: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If the transformer rating is 1 KVA (1000VA) then the half-wave rectifier can deliver 1000 X0.287 = 287 watts to resistance load</a:t>
            </a:r>
            <a:r>
              <a:rPr lang="en-US" sz="2400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In </a:t>
            </a:r>
            <a:r>
              <a:rPr lang="en-US" sz="2400" dirty="0"/>
              <a:t>addition</a:t>
            </a:r>
            <a:r>
              <a:rPr lang="en-US" sz="2400" dirty="0" smtClean="0"/>
              <a:t>, the </a:t>
            </a:r>
            <a:r>
              <a:rPr lang="en-US" sz="2400" dirty="0"/>
              <a:t>transformer secondary winding has to carry a dc </a:t>
            </a:r>
            <a:r>
              <a:rPr lang="en-US" sz="2400" dirty="0" smtClean="0"/>
              <a:t>current that </a:t>
            </a:r>
            <a:r>
              <a:rPr lang="en-US" sz="2400" dirty="0"/>
              <a:t>may cause magnetic core saturation. </a:t>
            </a: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As </a:t>
            </a:r>
            <a:r>
              <a:rPr lang="en-US" sz="2400" dirty="0"/>
              <a:t>a result, </a:t>
            </a:r>
            <a:r>
              <a:rPr lang="en-US" sz="2400" dirty="0" smtClean="0"/>
              <a:t>half-wave rectifiers </a:t>
            </a:r>
            <a:r>
              <a:rPr lang="en-US" sz="2400" dirty="0"/>
              <a:t>are used only when the current requirement is small.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04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Rectangle 65"/>
          <p:cNvSpPr>
            <a:spLocks noChangeArrowheads="1"/>
          </p:cNvSpPr>
          <p:nvPr/>
        </p:nvSpPr>
        <p:spPr bwMode="auto">
          <a:xfrm>
            <a:off x="8882063" y="3543300"/>
            <a:ext cx="261937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300">
                <a:cs typeface="Times New Roman" pitchFamily="18" charset="0"/>
              </a:rPr>
              <a:t>.</a:t>
            </a:r>
            <a:r>
              <a:rPr lang="en-US" sz="900"/>
              <a:t> 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Example-4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" y="762000"/>
            <a:ext cx="2949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(f) Peak Inverse Voltage (PIV)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2564" y="1524000"/>
                <a:ext cx="15347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𝑃𝐼𝑉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64" y="1524000"/>
                <a:ext cx="1534716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0526" r="-714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7" y="1340768"/>
            <a:ext cx="4032448" cy="501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7200" y="1985665"/>
                <a:ext cx="1875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𝑃𝐼𝑉</m:t>
                      </m:r>
                      <m:r>
                        <a:rPr lang="en-US" sz="2400" i="1" smtClean="0">
                          <a:latin typeface="Cambria Math"/>
                        </a:rPr>
                        <m:t>=2</m:t>
                      </m:r>
                      <m:r>
                        <a:rPr lang="en-US" sz="2400" b="0" i="1" smtClean="0">
                          <a:latin typeface="Cambria Math"/>
                        </a:rPr>
                        <m:t>85</m:t>
                      </m:r>
                      <m:r>
                        <a:rPr lang="en-US" sz="24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5665"/>
                <a:ext cx="1875513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667" r="-584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9958" r="4845" b="8363"/>
          <a:stretch>
            <a:fillRect/>
          </a:stretch>
        </p:blipFill>
        <p:spPr bwMode="auto">
          <a:xfrm>
            <a:off x="76200" y="3688556"/>
            <a:ext cx="4800600" cy="225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2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Example-4(</a:t>
            </a:r>
            <a:r>
              <a:rPr lang="en-US" b="1" dirty="0" smtClean="0"/>
              <a:t>Conclusion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875467"/>
            <a:ext cx="89916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Taking </a:t>
            </a:r>
            <a:r>
              <a:rPr lang="en-US" sz="2200" dirty="0"/>
              <a:t>into account the obtained rectifier parameters we conclude that this type </a:t>
            </a:r>
            <a:r>
              <a:rPr lang="en-US" sz="2200" dirty="0" smtClean="0"/>
              <a:t>of rectifier is characterized </a:t>
            </a:r>
            <a:r>
              <a:rPr lang="en-US" sz="2200" dirty="0"/>
              <a:t>with bad parameters presented by </a:t>
            </a:r>
            <a:r>
              <a:rPr lang="en-US" sz="2200" dirty="0" smtClean="0"/>
              <a:t>: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1200" dirty="0"/>
          </a:p>
          <a:p>
            <a:pPr marL="914400" lvl="1" indent="-457200" algn="just">
              <a:buFont typeface="+mj-lt"/>
              <a:buAutoNum type="arabicPeriod"/>
            </a:pPr>
            <a:r>
              <a:rPr lang="en-US" sz="2200" dirty="0" smtClean="0"/>
              <a:t>Low (poor</a:t>
            </a:r>
            <a:r>
              <a:rPr lang="en-US" sz="2200" dirty="0"/>
              <a:t>) transform utilization 28.6%, which means that the transformer </a:t>
            </a:r>
            <a:r>
              <a:rPr lang="en-US" sz="2200" dirty="0" smtClean="0"/>
              <a:t>must be </a:t>
            </a:r>
            <a:r>
              <a:rPr lang="en-US" sz="2200" dirty="0"/>
              <a:t>1/0.286=3.49 times larger that when it is used to deliver power from a pure </a:t>
            </a:r>
            <a:r>
              <a:rPr lang="en-US" sz="2200" dirty="0" smtClean="0"/>
              <a:t>ac voltage.</a:t>
            </a:r>
          </a:p>
          <a:p>
            <a:pPr marL="914400" lvl="1" indent="-457200" algn="just">
              <a:buFont typeface="+mj-lt"/>
              <a:buAutoNum type="arabicPeriod"/>
            </a:pPr>
            <a:endParaRPr lang="en-US" sz="1200" dirty="0"/>
          </a:p>
          <a:p>
            <a:pPr marL="914400" lvl="1" indent="-457200" algn="just">
              <a:buFont typeface="+mj-lt"/>
              <a:buAutoNum type="arabicPeriod"/>
            </a:pPr>
            <a:r>
              <a:rPr lang="en-US" sz="2200" dirty="0" smtClean="0"/>
              <a:t>Low </a:t>
            </a:r>
            <a:r>
              <a:rPr lang="en-US" sz="2200" dirty="0"/>
              <a:t>( poor) rectification efficiency = 40.5</a:t>
            </a:r>
            <a:r>
              <a:rPr lang="en-US" sz="2200" dirty="0" smtClean="0"/>
              <a:t>%</a:t>
            </a:r>
          </a:p>
          <a:p>
            <a:pPr marL="914400" lvl="1" indent="-457200" algn="just">
              <a:buFont typeface="+mj-lt"/>
              <a:buAutoNum type="arabicPeriod"/>
            </a:pPr>
            <a:endParaRPr lang="en-US" sz="1200" dirty="0"/>
          </a:p>
          <a:p>
            <a:pPr marL="914400" lvl="1" indent="-457200" algn="just">
              <a:buFont typeface="+mj-lt"/>
              <a:buAutoNum type="arabicPeriod"/>
            </a:pPr>
            <a:r>
              <a:rPr lang="en-US" sz="2200" dirty="0" smtClean="0"/>
              <a:t>Presence </a:t>
            </a:r>
            <a:r>
              <a:rPr lang="en-US" sz="2200" dirty="0"/>
              <a:t>of current dc component in the secondary current causing </a:t>
            </a:r>
            <a:r>
              <a:rPr lang="en-US" sz="2200" dirty="0" smtClean="0"/>
              <a:t>additional losses </a:t>
            </a:r>
            <a:r>
              <a:rPr lang="en-US" sz="2200" dirty="0"/>
              <a:t>( winding and core heating</a:t>
            </a:r>
            <a:r>
              <a:rPr lang="en-US" sz="2200" dirty="0" smtClean="0"/>
              <a:t>).</a:t>
            </a:r>
          </a:p>
          <a:p>
            <a:pPr marL="914400" lvl="1" indent="-457200" algn="just">
              <a:buFont typeface="+mj-lt"/>
              <a:buAutoNum type="arabicPeriod"/>
            </a:pPr>
            <a:endParaRPr lang="en-US" sz="1200" dirty="0"/>
          </a:p>
          <a:p>
            <a:pPr marL="914400" lvl="1" indent="-457200" algn="just">
              <a:buFont typeface="+mj-lt"/>
              <a:buAutoNum type="arabicPeriod"/>
            </a:pPr>
            <a:r>
              <a:rPr lang="en-US" sz="2200" dirty="0" smtClean="0"/>
              <a:t>High </a:t>
            </a:r>
            <a:r>
              <a:rPr lang="en-US" sz="2200" dirty="0"/>
              <a:t>ripple </a:t>
            </a:r>
            <a:r>
              <a:rPr lang="en-US" sz="2200" dirty="0" smtClean="0"/>
              <a:t>factor (1.21), </a:t>
            </a:r>
            <a:r>
              <a:rPr lang="en-US" sz="2200" dirty="0"/>
              <a:t>which means that a filter with large capacitance is </a:t>
            </a:r>
            <a:r>
              <a:rPr lang="en-US" sz="2200" dirty="0" smtClean="0"/>
              <a:t>required for </a:t>
            </a:r>
            <a:r>
              <a:rPr lang="en-US" sz="2200" dirty="0"/>
              <a:t>smoothing the output voltage, therefore this yield high capacitor </a:t>
            </a:r>
            <a:r>
              <a:rPr lang="en-US" sz="2200" dirty="0" smtClean="0"/>
              <a:t>starting current </a:t>
            </a:r>
            <a:r>
              <a:rPr lang="en-US" sz="2200" dirty="0"/>
              <a:t>problem.</a:t>
            </a:r>
          </a:p>
          <a:p>
            <a:pPr algn="just"/>
            <a:endParaRPr lang="en-US" sz="12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/>
              <a:t>Therefore </a:t>
            </a:r>
            <a:r>
              <a:rPr lang="en-US" sz="2200" dirty="0"/>
              <a:t>this type </a:t>
            </a:r>
            <a:r>
              <a:rPr lang="en-US" sz="2200" dirty="0" smtClean="0"/>
              <a:t>of rectifier </a:t>
            </a:r>
            <a:r>
              <a:rPr lang="en-US" sz="2200" dirty="0"/>
              <a:t>is rarely used due to the weakness in quality of it's power </a:t>
            </a:r>
            <a:r>
              <a:rPr lang="en-US" sz="2200" dirty="0" smtClean="0"/>
              <a:t>and signal </a:t>
            </a:r>
            <a:r>
              <a:rPr lang="en-US" sz="2200" dirty="0"/>
              <a:t>parameters</a:t>
            </a:r>
            <a:r>
              <a:rPr lang="en-US" sz="2200" b="1" dirty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441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Example-1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The </a:t>
            </a:r>
            <a:r>
              <a:rPr lang="en-US" sz="2600" dirty="0"/>
              <a:t>manufacturer of a selected </a:t>
            </a:r>
            <a:r>
              <a:rPr lang="en-US" sz="2600" dirty="0" smtClean="0"/>
              <a:t>diode gives </a:t>
            </a:r>
            <a:r>
              <a:rPr lang="en-US" sz="2600" dirty="0"/>
              <a:t>the rate of fall of the diode current </a:t>
            </a:r>
            <a:r>
              <a:rPr lang="en-US" sz="2600" i="1" dirty="0"/>
              <a:t>di</a:t>
            </a:r>
            <a:r>
              <a:rPr lang="en-US" sz="2600" dirty="0"/>
              <a:t>/</a:t>
            </a:r>
            <a:r>
              <a:rPr lang="en-US" sz="2600" i="1" dirty="0" err="1"/>
              <a:t>dt</a:t>
            </a:r>
            <a:r>
              <a:rPr lang="en-US" sz="2600" dirty="0"/>
              <a:t>=20 A/</a:t>
            </a:r>
            <a:r>
              <a:rPr lang="en-US" sz="2600" dirty="0" err="1"/>
              <a:t>μs</a:t>
            </a:r>
            <a:r>
              <a:rPr lang="en-US" sz="2600" dirty="0" smtClean="0"/>
              <a:t>, and </a:t>
            </a:r>
            <a:r>
              <a:rPr lang="en-US" sz="2600" dirty="0"/>
              <a:t>its reverse recovery time </a:t>
            </a:r>
            <a:r>
              <a:rPr lang="en-US" sz="2600" i="1" dirty="0" err="1"/>
              <a:t>t</a:t>
            </a:r>
            <a:r>
              <a:rPr lang="en-US" sz="2600" i="1" baseline="-25000" dirty="0" err="1"/>
              <a:t>rr</a:t>
            </a:r>
            <a:r>
              <a:rPr lang="en-US" sz="2600" i="1" dirty="0"/>
              <a:t> </a:t>
            </a:r>
            <a:r>
              <a:rPr lang="en-US" sz="2600" dirty="0"/>
              <a:t>=5μs. What value </a:t>
            </a:r>
            <a:r>
              <a:rPr lang="en-US" sz="2600" dirty="0" smtClean="0"/>
              <a:t>of peak </a:t>
            </a:r>
            <a:r>
              <a:rPr lang="en-US" sz="2600" dirty="0"/>
              <a:t>reverse current do you expect?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81000" y="28956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SOLUTION. </a:t>
            </a:r>
            <a:r>
              <a:rPr lang="en-US" dirty="0"/>
              <a:t>The peak reverse current is given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70063" y="3429000"/>
                <a:ext cx="2161810" cy="1092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𝑅𝑅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𝑑𝑖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𝑅𝑅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063" y="3429000"/>
                <a:ext cx="2161810" cy="1092671"/>
              </a:xfrm>
              <a:prstGeom prst="rect">
                <a:avLst/>
              </a:prstGeom>
              <a:blipFill rotWithShape="1">
                <a:blip r:embed="rId2"/>
                <a:stretch>
                  <a:fillRect r="-4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81000" y="4505446"/>
            <a:ext cx="4352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The storage charge </a:t>
            </a:r>
            <a:r>
              <a:rPr lang="en-US" sz="2000" i="1" dirty="0"/>
              <a:t>Q</a:t>
            </a:r>
            <a:r>
              <a:rPr lang="en-US" sz="2000" i="1" baseline="-25000" dirty="0"/>
              <a:t>RR</a:t>
            </a:r>
            <a:r>
              <a:rPr lang="en-US" sz="2000" i="1" dirty="0"/>
              <a:t> </a:t>
            </a:r>
            <a:r>
              <a:rPr lang="en-US" sz="2000" dirty="0"/>
              <a:t>is calculated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70063" y="5041216"/>
                <a:ext cx="1924373" cy="1092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𝑅𝑅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𝑅𝑅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𝑑𝑖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den>
                          </m:f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063" y="5041216"/>
                <a:ext cx="1924373" cy="1092671"/>
              </a:xfrm>
              <a:prstGeom prst="rect">
                <a:avLst/>
              </a:prstGeom>
              <a:blipFill rotWithShape="1">
                <a:blip r:embed="rId3"/>
                <a:stretch>
                  <a:fillRect r="-5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8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 smtClean="0"/>
              <a:t>Exercise#1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19201"/>
            <a:ext cx="8839200" cy="1676400"/>
          </a:xfrm>
        </p:spPr>
        <p:txBody>
          <a:bodyPr>
            <a:normAutofit/>
          </a:bodyPr>
          <a:lstStyle/>
          <a:p>
            <a:pPr algn="just"/>
            <a:r>
              <a:rPr lang="en-US" sz="2500" dirty="0"/>
              <a:t>A diode whose internal resistance is 20Ω is to supply power </a:t>
            </a:r>
            <a:r>
              <a:rPr lang="en-US" sz="2500" dirty="0" smtClean="0"/>
              <a:t>to a</a:t>
            </a:r>
            <a:r>
              <a:rPr lang="en-US" sz="2500" dirty="0"/>
              <a:t> 100Ω load from 110V(</a:t>
            </a:r>
            <a:r>
              <a:rPr lang="en-US" sz="2500" dirty="0" err="1"/>
              <a:t>rms</a:t>
            </a:r>
            <a:r>
              <a:rPr lang="en-US" sz="2500" dirty="0" smtClean="0"/>
              <a:t>) ac source.</a:t>
            </a:r>
            <a:r>
              <a:rPr lang="en-US" sz="2500" dirty="0"/>
              <a:t> Calculate </a:t>
            </a:r>
            <a:r>
              <a:rPr lang="en-US" sz="2500" b="1" dirty="0">
                <a:solidFill>
                  <a:srgbClr val="FF0000"/>
                </a:solidFill>
              </a:rPr>
              <a:t>(a)</a:t>
            </a:r>
            <a:r>
              <a:rPr lang="en-US" sz="2500" dirty="0"/>
              <a:t> peak load current </a:t>
            </a:r>
            <a:r>
              <a:rPr lang="en-US" sz="2500" b="1" dirty="0">
                <a:solidFill>
                  <a:srgbClr val="FF0000"/>
                </a:solidFill>
              </a:rPr>
              <a:t>(b)</a:t>
            </a:r>
            <a:r>
              <a:rPr lang="en-US" sz="2500" dirty="0"/>
              <a:t> the dc load current </a:t>
            </a:r>
            <a:r>
              <a:rPr lang="en-US" sz="2500" b="1" dirty="0">
                <a:solidFill>
                  <a:srgbClr val="FF0000"/>
                </a:solidFill>
              </a:rPr>
              <a:t>(c)</a:t>
            </a:r>
            <a:r>
              <a:rPr lang="en-US" sz="2500" dirty="0"/>
              <a:t> the </a:t>
            </a:r>
            <a:r>
              <a:rPr lang="en-US" sz="2500" dirty="0" err="1" smtClean="0"/>
              <a:t>rms</a:t>
            </a:r>
            <a:r>
              <a:rPr lang="en-US" sz="2500" dirty="0" smtClean="0"/>
              <a:t> load current </a:t>
            </a:r>
            <a:r>
              <a:rPr lang="en-US" sz="2500" b="1" dirty="0">
                <a:solidFill>
                  <a:srgbClr val="FF0000"/>
                </a:solidFill>
              </a:rPr>
              <a:t>(d</a:t>
            </a:r>
            <a:r>
              <a:rPr lang="en-US" sz="2500" b="1" dirty="0" smtClean="0">
                <a:solidFill>
                  <a:srgbClr val="FF0000"/>
                </a:solidFill>
              </a:rPr>
              <a:t>)</a:t>
            </a:r>
            <a:r>
              <a:rPr lang="en-US" sz="2500" b="1" dirty="0" smtClean="0"/>
              <a:t> </a:t>
            </a:r>
            <a:r>
              <a:rPr lang="en-US" sz="2500" dirty="0" smtClean="0"/>
              <a:t>TUF </a:t>
            </a:r>
            <a:r>
              <a:rPr lang="en-US" sz="2500" b="1" dirty="0" smtClean="0">
                <a:solidFill>
                  <a:srgbClr val="FF0000"/>
                </a:solidFill>
              </a:rPr>
              <a:t>(e)</a:t>
            </a:r>
            <a:r>
              <a:rPr lang="en-US" sz="2500" dirty="0" smtClean="0"/>
              <a:t> TUF when </a:t>
            </a:r>
            <a:r>
              <a:rPr lang="en-US" sz="2500" dirty="0" err="1" smtClean="0"/>
              <a:t>R</a:t>
            </a:r>
            <a:r>
              <a:rPr lang="en-US" sz="2500" baseline="-25000" dirty="0" err="1" smtClean="0"/>
              <a:t>f</a:t>
            </a:r>
            <a:r>
              <a:rPr lang="en-US" sz="2500" dirty="0" smtClean="0"/>
              <a:t>=0Ω </a:t>
            </a:r>
            <a:r>
              <a:rPr lang="en-US" sz="2500" b="1" dirty="0" smtClean="0">
                <a:solidFill>
                  <a:srgbClr val="FF0000"/>
                </a:solidFill>
              </a:rPr>
              <a:t>(f)</a:t>
            </a:r>
            <a:r>
              <a:rPr lang="en-US" sz="2500" dirty="0" smtClean="0"/>
              <a:t> Conclusion.</a:t>
            </a:r>
            <a:endParaRPr lang="en-US" sz="2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28600" y="30480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Solution:</a:t>
            </a:r>
            <a:endParaRPr lang="en-US" sz="2400" dirty="0"/>
          </a:p>
          <a:p>
            <a:r>
              <a:rPr lang="en-US" sz="2400" dirty="0" smtClean="0"/>
              <a:t>Given</a:t>
            </a:r>
            <a:r>
              <a:rPr lang="en-US" sz="2400" dirty="0"/>
              <a:t> a half-wave rectifier circuit 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f</a:t>
            </a:r>
            <a:r>
              <a:rPr lang="en-US" sz="2400" dirty="0"/>
              <a:t> </a:t>
            </a:r>
            <a:r>
              <a:rPr lang="en-US" sz="2400" dirty="0" smtClean="0"/>
              <a:t>=</a:t>
            </a:r>
            <a:r>
              <a:rPr lang="en-US" sz="2400" dirty="0"/>
              <a:t>20Ω, </a:t>
            </a:r>
            <a:r>
              <a:rPr lang="en-US" sz="2400" dirty="0" smtClean="0"/>
              <a:t>R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=100Ω</a:t>
            </a:r>
          </a:p>
          <a:p>
            <a:r>
              <a:rPr lang="en-US" sz="2400" dirty="0" smtClean="0"/>
              <a:t>Given </a:t>
            </a:r>
            <a:r>
              <a:rPr lang="en-US" sz="2400" dirty="0"/>
              <a:t>an ac source with </a:t>
            </a:r>
            <a:r>
              <a:rPr lang="en-US" sz="2400" dirty="0" err="1"/>
              <a:t>rms</a:t>
            </a:r>
            <a:r>
              <a:rPr lang="en-US" sz="2400" dirty="0"/>
              <a:t> voltage of </a:t>
            </a:r>
            <a:r>
              <a:rPr lang="en-US" sz="2400" dirty="0" smtClean="0"/>
              <a:t>110V</a:t>
            </a:r>
          </a:p>
          <a:p>
            <a:r>
              <a:rPr lang="en-US" sz="2400" dirty="0" smtClean="0"/>
              <a:t>Therefore </a:t>
            </a:r>
            <a:r>
              <a:rPr lang="en-US" sz="2400" dirty="0"/>
              <a:t>the maximum amplitude </a:t>
            </a:r>
            <a:r>
              <a:rPr lang="en-US" sz="2400" dirty="0" smtClean="0"/>
              <a:t>of sinusoidal </a:t>
            </a:r>
            <a:r>
              <a:rPr lang="en-US" sz="2400" dirty="0"/>
              <a:t>input is given 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6141" y="4800600"/>
                <a:ext cx="4935518" cy="470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𝑟𝑚𝑠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=1.41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×110=155.56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141" y="4800600"/>
                <a:ext cx="4935518" cy="470835"/>
              </a:xfrm>
              <a:prstGeom prst="rect">
                <a:avLst/>
              </a:prstGeom>
              <a:blipFill rotWithShape="1">
                <a:blip r:embed="rId2"/>
                <a:stretch>
                  <a:fillRect r="-1605" b="-24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67000" y="5874988"/>
                <a:ext cx="4403065" cy="830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155.56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20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=1.29</m:t>
                      </m:r>
                      <m:r>
                        <a:rPr lang="en-US" sz="22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874988"/>
                <a:ext cx="4403065" cy="830612"/>
              </a:xfrm>
              <a:prstGeom prst="rect">
                <a:avLst/>
              </a:prstGeom>
              <a:blipFill rotWithShape="1">
                <a:blip r:embed="rId3"/>
                <a:stretch>
                  <a:fillRect r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28600" y="5421868"/>
                <a:ext cx="28896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(a)</a:t>
                </a:r>
                <a:r>
                  <a:rPr lang="en-US" sz="2000" b="1" dirty="0"/>
                  <a:t> </a:t>
                </a:r>
                <a:r>
                  <a:rPr lang="en-US" sz="2000" b="1" dirty="0" smtClean="0"/>
                  <a:t>Peak </a:t>
                </a:r>
                <a:r>
                  <a:rPr lang="en-US" sz="2000" b="1" dirty="0"/>
                  <a:t>load </a:t>
                </a:r>
                <a:r>
                  <a:rPr lang="en-US" sz="2000" b="1" dirty="0" smtClean="0"/>
                  <a:t>current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b="1" dirty="0" smtClean="0"/>
                  <a:t>)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421868"/>
                <a:ext cx="2889637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2321" t="-7576" r="-3165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3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 smtClean="0"/>
              <a:t>Exercise#1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41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1600200"/>
                <a:ext cx="2452146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𝑜𝑑𝑐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=0.41</m:t>
                      </m:r>
                      <m:r>
                        <a:rPr lang="en-US" sz="22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2452146" cy="726161"/>
              </a:xfrm>
              <a:prstGeom prst="rect">
                <a:avLst/>
              </a:prstGeom>
              <a:blipFill rotWithShape="1">
                <a:blip r:embed="rId2"/>
                <a:stretch>
                  <a:fillRect r="-3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600" y="914400"/>
                <a:ext cx="334803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(b)</a:t>
                </a:r>
                <a:r>
                  <a:rPr lang="en-US" sz="2000" b="1" dirty="0"/>
                  <a:t> the dc load </a:t>
                </a:r>
                <a:r>
                  <a:rPr lang="en-US" sz="2000" b="1" dirty="0" smtClean="0"/>
                  <a:t>current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𝑜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𝑑𝑐</m:t>
                        </m:r>
                      </m:sub>
                    </m:sSub>
                  </m:oMath>
                </a14:m>
                <a:r>
                  <a:rPr lang="en-US" sz="2000" b="1" dirty="0" smtClean="0"/>
                  <a:t>)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0" y="914400"/>
                <a:ext cx="3348032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00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181600" y="942293"/>
                <a:ext cx="35339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(c)</a:t>
                </a:r>
                <a:r>
                  <a:rPr lang="en-US" sz="2000" b="1" dirty="0"/>
                  <a:t> the </a:t>
                </a:r>
                <a:r>
                  <a:rPr lang="en-US" sz="2000" b="1" dirty="0" err="1"/>
                  <a:t>rms</a:t>
                </a:r>
                <a:r>
                  <a:rPr lang="en-US" sz="2000" b="1" dirty="0"/>
                  <a:t> load </a:t>
                </a:r>
                <a:r>
                  <a:rPr lang="en-US" sz="2000" b="1" dirty="0" smtClean="0"/>
                  <a:t>current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𝑜𝑟𝑚𝑠</m:t>
                        </m:r>
                      </m:sub>
                    </m:sSub>
                  </m:oMath>
                </a14:m>
                <a:r>
                  <a:rPr lang="en-US" sz="2000" b="1" dirty="0" smtClean="0"/>
                  <a:t>)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942293"/>
                <a:ext cx="3533981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1724" t="-7692" r="-2414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63371" y="1600200"/>
                <a:ext cx="2770438" cy="72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𝑜𝑟𝑚𝑠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=0.645</m:t>
                      </m:r>
                      <m:r>
                        <a:rPr lang="en-US" sz="22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371" y="1600200"/>
                <a:ext cx="2770438" cy="723981"/>
              </a:xfrm>
              <a:prstGeom prst="rect">
                <a:avLst/>
              </a:prstGeom>
              <a:blipFill rotWithShape="1">
                <a:blip r:embed="rId5"/>
                <a:stretch>
                  <a:fillRect r="-3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74224" y="2895600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(d)</a:t>
            </a:r>
            <a:r>
              <a:rPr lang="en-US" b="1" dirty="0"/>
              <a:t> TUF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7200" y="3429000"/>
                <a:ext cx="3289106" cy="84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𝑇𝑈𝐹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𝑜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𝑜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𝑜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29000"/>
                <a:ext cx="3289106" cy="846194"/>
              </a:xfrm>
              <a:prstGeom prst="rect">
                <a:avLst/>
              </a:prstGeom>
              <a:blipFill rotWithShape="1">
                <a:blip r:embed="rId6"/>
                <a:stretch>
                  <a:fillRect r="-3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7200" y="4572000"/>
                <a:ext cx="3631892" cy="795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𝑇𝑈𝐹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𝑜𝑑𝑐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×0.41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110</m:t>
                          </m:r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0.645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72000"/>
                <a:ext cx="3631892" cy="795795"/>
              </a:xfrm>
              <a:prstGeom prst="rect">
                <a:avLst/>
              </a:prstGeom>
              <a:blipFill rotWithShape="1">
                <a:blip r:embed="rId7"/>
                <a:stretch>
                  <a:fillRect r="-2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74963" y="5791200"/>
                <a:ext cx="4843827" cy="795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𝑇𝑈𝐹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(0.41</m:t>
                          </m:r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100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×0.41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110</m:t>
                          </m:r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0.645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=0.23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63" y="5791200"/>
                <a:ext cx="4843827" cy="795795"/>
              </a:xfrm>
              <a:prstGeom prst="rect">
                <a:avLst/>
              </a:prstGeom>
              <a:blipFill rotWithShape="1">
                <a:blip r:embed="rId8"/>
                <a:stretch>
                  <a:fillRect r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63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 smtClean="0"/>
              <a:t>Exercise#1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42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0000" y="1699274"/>
                <a:ext cx="2452146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𝑜𝑑𝑐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=0.49</m:t>
                      </m:r>
                      <m:r>
                        <a:rPr lang="en-US" sz="22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699274"/>
                <a:ext cx="2452146" cy="726161"/>
              </a:xfrm>
              <a:prstGeom prst="rect">
                <a:avLst/>
              </a:prstGeom>
              <a:blipFill rotWithShape="1">
                <a:blip r:embed="rId2"/>
                <a:stretch>
                  <a:fillRect r="-3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77000" y="1699274"/>
                <a:ext cx="2770438" cy="72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𝑜𝑟𝑚𝑠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=0.775</m:t>
                      </m:r>
                      <m:r>
                        <a:rPr lang="en-US" sz="22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699274"/>
                <a:ext cx="2770438" cy="723981"/>
              </a:xfrm>
              <a:prstGeom prst="rect">
                <a:avLst/>
              </a:prstGeom>
              <a:blipFill rotWithShape="1">
                <a:blip r:embed="rId3"/>
                <a:stretch>
                  <a:fillRect r="-3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9588" y="914400"/>
                <a:ext cx="2626873" cy="429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(e)</a:t>
                </a:r>
                <a:r>
                  <a:rPr lang="en-US" sz="2000" b="1" dirty="0" smtClean="0"/>
                  <a:t> TUF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𝒇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𝟎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𝜴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8" y="914400"/>
                <a:ext cx="2626873" cy="429220"/>
              </a:xfrm>
              <a:prstGeom prst="rect">
                <a:avLst/>
              </a:prstGeom>
              <a:blipFill rotWithShape="1">
                <a:blip r:embed="rId4"/>
                <a:stretch>
                  <a:fillRect l="-2552" t="-5714" r="-371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9588" y="3054394"/>
                <a:ext cx="2320251" cy="84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𝑇𝑈𝐹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𝑜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𝑜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8" y="3054394"/>
                <a:ext cx="2320251" cy="846194"/>
              </a:xfrm>
              <a:prstGeom prst="rect">
                <a:avLst/>
              </a:prstGeom>
              <a:blipFill rotWithShape="1">
                <a:blip r:embed="rId5"/>
                <a:stretch>
                  <a:fillRect r="-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72476" y="4215666"/>
                <a:ext cx="3631892" cy="795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𝑇𝑈𝐹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𝑜𝑑𝑐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×0.49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110</m:t>
                          </m:r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0.775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76" y="4215666"/>
                <a:ext cx="3631892" cy="795795"/>
              </a:xfrm>
              <a:prstGeom prst="rect">
                <a:avLst/>
              </a:prstGeom>
              <a:blipFill rotWithShape="1">
                <a:blip r:embed="rId6"/>
                <a:stretch>
                  <a:fillRect r="-3025" b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74963" y="5791200"/>
                <a:ext cx="4843827" cy="795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𝑇𝑈𝐹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(0.49</m:t>
                          </m:r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100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×0.49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110</m:t>
                          </m:r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0.775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=0.28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63" y="5791200"/>
                <a:ext cx="4843827" cy="795795"/>
              </a:xfrm>
              <a:prstGeom prst="rect">
                <a:avLst/>
              </a:prstGeom>
              <a:blipFill rotWithShape="1">
                <a:blip r:embed="rId7"/>
                <a:stretch>
                  <a:fillRect r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0" y="1667055"/>
                <a:ext cx="3505255" cy="790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155.56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=1.55</m:t>
                      </m:r>
                      <m:r>
                        <a:rPr lang="en-US" sz="22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67055"/>
                <a:ext cx="3505255" cy="790601"/>
              </a:xfrm>
              <a:prstGeom prst="rect">
                <a:avLst/>
              </a:prstGeom>
              <a:blipFill rotWithShape="1">
                <a:blip r:embed="rId8"/>
                <a:stretch>
                  <a:fillRect r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95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 smtClean="0"/>
              <a:t>Exercise#2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38200"/>
            <a:ext cx="8763000" cy="19812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An AC supply of 230V </a:t>
            </a:r>
            <a:r>
              <a:rPr lang="en-US" sz="2400" dirty="0" err="1" smtClean="0"/>
              <a:t>rms</a:t>
            </a:r>
            <a:r>
              <a:rPr lang="en-US" sz="2400" dirty="0" smtClean="0"/>
              <a:t> is applied to a half wave rectifier circuit through a transformer of turn ratio 5:1. Assume the diode is an ideal one. The load resistance is 300Ω.</a:t>
            </a:r>
            <a:r>
              <a:rPr lang="en-US" sz="2400" dirty="0"/>
              <a:t> </a:t>
            </a:r>
            <a:endParaRPr lang="en-US" sz="2400" dirty="0" smtClean="0"/>
          </a:p>
          <a:p>
            <a:pPr algn="just"/>
            <a:r>
              <a:rPr lang="en-US" sz="2400" dirty="0" smtClean="0"/>
              <a:t>Find </a:t>
            </a:r>
          </a:p>
          <a:p>
            <a:pPr lvl="1" algn="just"/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a)</a:t>
            </a:r>
            <a:r>
              <a:rPr lang="en-US" sz="2000" dirty="0"/>
              <a:t> peak load current </a:t>
            </a:r>
            <a:endParaRPr lang="en-US" sz="2000" dirty="0" smtClean="0"/>
          </a:p>
          <a:p>
            <a:pPr lvl="1" algn="just"/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b)</a:t>
            </a:r>
            <a:r>
              <a:rPr lang="en-US" sz="2000" dirty="0"/>
              <a:t> the dc load current </a:t>
            </a:r>
            <a:endParaRPr lang="en-US" sz="2000" dirty="0" smtClean="0"/>
          </a:p>
          <a:p>
            <a:pPr lvl="1" algn="just"/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c)</a:t>
            </a:r>
            <a:r>
              <a:rPr lang="en-US" sz="2000" dirty="0"/>
              <a:t> the </a:t>
            </a:r>
            <a:r>
              <a:rPr lang="en-US" sz="2000" dirty="0" err="1" smtClean="0"/>
              <a:t>rms</a:t>
            </a:r>
            <a:r>
              <a:rPr lang="en-US" sz="2000" dirty="0" smtClean="0"/>
              <a:t> load current </a:t>
            </a:r>
          </a:p>
          <a:p>
            <a:pPr lvl="1" algn="just"/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r>
              <a:rPr lang="en-US" sz="2000" b="1" dirty="0" smtClean="0"/>
              <a:t> </a:t>
            </a:r>
            <a:r>
              <a:rPr lang="en-US" sz="2000" dirty="0" smtClean="0"/>
              <a:t>TUF </a:t>
            </a:r>
          </a:p>
          <a:p>
            <a:pPr lvl="1" algn="just"/>
            <a:r>
              <a:rPr lang="en-US" sz="2000" b="1" dirty="0" smtClean="0">
                <a:solidFill>
                  <a:srgbClr val="FF0000"/>
                </a:solidFill>
              </a:rPr>
              <a:t>(e)</a:t>
            </a:r>
            <a:r>
              <a:rPr lang="en-US" sz="2000" dirty="0" smtClean="0"/>
              <a:t> PIV </a:t>
            </a:r>
          </a:p>
          <a:p>
            <a:pPr lvl="1" algn="just"/>
            <a:r>
              <a:rPr lang="en-US" sz="2000" b="1" dirty="0" smtClean="0">
                <a:solidFill>
                  <a:srgbClr val="FF0000"/>
                </a:solidFill>
              </a:rPr>
              <a:t>(f)</a:t>
            </a:r>
            <a:r>
              <a:rPr lang="en-US" sz="2000" dirty="0" smtClean="0"/>
              <a:t> FF </a:t>
            </a:r>
          </a:p>
          <a:p>
            <a:pPr lvl="1" algn="just"/>
            <a:r>
              <a:rPr lang="en-US" sz="2000" b="1" dirty="0" smtClean="0">
                <a:solidFill>
                  <a:srgbClr val="FF0000"/>
                </a:solidFill>
              </a:rPr>
              <a:t>(g)</a:t>
            </a:r>
            <a:r>
              <a:rPr lang="en-US" sz="2000" dirty="0" smtClean="0"/>
              <a:t> RF </a:t>
            </a:r>
          </a:p>
          <a:p>
            <a:pPr lvl="1" algn="just"/>
            <a:r>
              <a:rPr lang="en-US" sz="2000" b="1" dirty="0" smtClean="0">
                <a:solidFill>
                  <a:srgbClr val="FF0000"/>
                </a:solidFill>
              </a:rPr>
              <a:t>(h)</a:t>
            </a:r>
            <a:r>
              <a:rPr lang="en-US" sz="2000" dirty="0" smtClean="0"/>
              <a:t> power delivered to load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6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27460" y="73818"/>
            <a:ext cx="8066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0"/>
            <a:r>
              <a:rPr lang="en-US" sz="2800" b="1" dirty="0"/>
              <a:t>Half Wave Diode Rectifier With R-L Load</a:t>
            </a:r>
            <a:r>
              <a:rPr lang="en-US" sz="2800" dirty="0"/>
              <a:t> </a:t>
            </a: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0" y="2252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3288" y="2120392"/>
            <a:ext cx="4447310" cy="2402464"/>
            <a:chOff x="124690" y="2252663"/>
            <a:chExt cx="4447310" cy="2402464"/>
          </a:xfrm>
        </p:grpSpPr>
        <p:pic>
          <p:nvPicPr>
            <p:cNvPr id="12290" name="Picture 2" descr="http://www.eng.uwi.tt/depts/elec/staff/rdefour/ee33d/images/fig3_4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" t="17305" r="50000" b="53764"/>
            <a:stretch/>
          </p:blipFill>
          <p:spPr bwMode="auto">
            <a:xfrm>
              <a:off x="124690" y="2252663"/>
              <a:ext cx="4447310" cy="2402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661809" y="2887603"/>
              <a:ext cx="384942" cy="1618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4281" y="3695566"/>
              <a:ext cx="577413" cy="1920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http://www.eng.uwi.tt/depts/elec/staff/rdefour/ee33d/images/fig3_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8" t="4151" r="2208" b="53263"/>
          <a:stretch/>
        </p:blipFill>
        <p:spPr bwMode="auto">
          <a:xfrm>
            <a:off x="5040598" y="1600200"/>
            <a:ext cx="4103402" cy="397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44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4690" y="914400"/>
                <a:ext cx="886691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sz="2200" dirty="0" smtClean="0"/>
                  <a:t>When a rectifier supply power to </a:t>
                </a:r>
                <a:r>
                  <a:rPr lang="en-US" sz="2200" b="1" dirty="0" smtClean="0"/>
                  <a:t>RL </a:t>
                </a:r>
                <a:r>
                  <a:rPr lang="en-US" sz="2200" dirty="0"/>
                  <a:t>load, the conduction period of the diode </a:t>
                </a:r>
                <a:r>
                  <a:rPr lang="en-US" sz="2200" b="1" dirty="0"/>
                  <a:t>D</a:t>
                </a:r>
                <a:r>
                  <a:rPr lang="en-US" sz="2200" b="1" baseline="-25000" dirty="0"/>
                  <a:t>1</a:t>
                </a:r>
                <a:r>
                  <a:rPr lang="en-US" sz="2200" b="1" dirty="0"/>
                  <a:t> </a:t>
                </a:r>
                <a:r>
                  <a:rPr lang="en-US" sz="2200" dirty="0"/>
                  <a:t>will extend </a:t>
                </a:r>
                <a:r>
                  <a:rPr lang="en-US" sz="2200" dirty="0" smtClean="0"/>
                  <a:t>beyond 180</a:t>
                </a:r>
                <a:r>
                  <a:rPr lang="en-US" sz="2200" baseline="30000" dirty="0" smtClean="0"/>
                  <a:t>o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until the current becomes zero at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sz="2200" b="1" dirty="0"/>
                  <a:t>.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0" y="914400"/>
                <a:ext cx="8866910" cy="1107996"/>
              </a:xfrm>
              <a:prstGeom prst="rect">
                <a:avLst/>
              </a:prstGeom>
              <a:blipFill rotWithShape="1">
                <a:blip r:embed="rId3"/>
                <a:stretch>
                  <a:fillRect l="-756" t="-3297" r="-1649"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5521404"/>
                <a:ext cx="90678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en-US" sz="2200" dirty="0" smtClean="0"/>
                  <a:t>The </a:t>
                </a:r>
                <a:r>
                  <a:rPr lang="en-US" sz="2200" dirty="0"/>
                  <a:t>diode will conduct in the </a:t>
                </a:r>
                <a:r>
                  <a:rPr lang="en-US" sz="2200" dirty="0" smtClean="0"/>
                  <a:t>negative half </a:t>
                </a:r>
                <a:r>
                  <a:rPr lang="en-US" sz="2200" dirty="0"/>
                  <a:t>cycle for the time of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sz="2200" dirty="0"/>
                  <a:t>, therefore the average output voltage decreases due to </a:t>
                </a:r>
                <a:r>
                  <a:rPr lang="en-US" sz="2200" dirty="0" smtClean="0"/>
                  <a:t>load inductance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21404"/>
                <a:ext cx="90678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739" t="-4762" r="-1478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7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27460" y="73818"/>
            <a:ext cx="8066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0"/>
            <a:r>
              <a:rPr lang="en-US" sz="2800" b="1" dirty="0"/>
              <a:t>Half Wave Diode Rectifier With R-L Load</a:t>
            </a:r>
            <a:r>
              <a:rPr lang="en-US" sz="2800" dirty="0"/>
              <a:t> </a:t>
            </a: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0" y="2252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2290" name="Picture 2" descr="http://www.eng.uwi.tt/depts/elec/staff/rdefour/ee33d/images/fig3_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6" t="4151" r="2660" b="52958"/>
          <a:stretch/>
        </p:blipFill>
        <p:spPr bwMode="auto">
          <a:xfrm>
            <a:off x="5192147" y="1576147"/>
            <a:ext cx="3944480" cy="388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0589" y="1522066"/>
                <a:ext cx="3023969" cy="1010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𝑜𝑑𝑐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sup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89" y="1522066"/>
                <a:ext cx="3023969" cy="1010148"/>
              </a:xfrm>
              <a:prstGeom prst="rect">
                <a:avLst/>
              </a:prstGeom>
              <a:blipFill rotWithShape="1">
                <a:blip r:embed="rId3"/>
                <a:stretch>
                  <a:fillRect r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0421" y="2532214"/>
                <a:ext cx="2902205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𝑜𝑑𝑐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21" y="2532214"/>
                <a:ext cx="2902205" cy="668516"/>
              </a:xfrm>
              <a:prstGeom prst="rect">
                <a:avLst/>
              </a:prstGeom>
              <a:blipFill rotWithShape="1">
                <a:blip r:embed="rId4"/>
                <a:stretch>
                  <a:fillRect r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2208" y="3382374"/>
                <a:ext cx="3210687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𝑜𝑑𝑐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08" y="3382374"/>
                <a:ext cx="3210687" cy="668516"/>
              </a:xfrm>
              <a:prstGeom prst="rect">
                <a:avLst/>
              </a:prstGeom>
              <a:blipFill rotWithShape="1">
                <a:blip r:embed="rId5"/>
                <a:stretch>
                  <a:fillRect r="-2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59341" y="937290"/>
            <a:ext cx="49094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dirty="0"/>
              <a:t>average output voltage is given by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9006" y="4991862"/>
            <a:ext cx="49131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dirty="0"/>
              <a:t>average output </a:t>
            </a:r>
            <a:r>
              <a:rPr lang="en-US" sz="2200" dirty="0" smtClean="0"/>
              <a:t>current </a:t>
            </a:r>
            <a:r>
              <a:rPr lang="en-US" sz="2200" dirty="0"/>
              <a:t>is given 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3400" y="5734271"/>
                <a:ext cx="1470274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𝑜𝑑𝑐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𝑜𝑑𝑐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734271"/>
                <a:ext cx="1470274" cy="666529"/>
              </a:xfrm>
              <a:prstGeom prst="rect">
                <a:avLst/>
              </a:prstGeom>
              <a:blipFill rotWithShape="1">
                <a:blip r:embed="rId6"/>
                <a:stretch>
                  <a:fillRect r="-5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45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4191000"/>
                <a:ext cx="3336426" cy="72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𝑤h𝑒𝑟𝑒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,   </m:t>
                      </m:r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191000"/>
                <a:ext cx="3336426" cy="723981"/>
              </a:xfrm>
              <a:prstGeom prst="rect">
                <a:avLst/>
              </a:prstGeom>
              <a:blipFill rotWithShape="1">
                <a:blip r:embed="rId7"/>
                <a:stretch>
                  <a:fillRect r="-2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57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27460" y="73818"/>
            <a:ext cx="8066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0"/>
            <a:r>
              <a:rPr lang="en-US" sz="2800" b="1" dirty="0"/>
              <a:t>Half Wave Diode Rectifier With R-L Load</a:t>
            </a:r>
            <a:r>
              <a:rPr lang="en-US" sz="2800" dirty="0"/>
              <a:t> </a:t>
            </a: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0" y="2252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67400" y="1150001"/>
                <a:ext cx="3100079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𝑑𝑐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150001"/>
                <a:ext cx="3100079" cy="668516"/>
              </a:xfrm>
              <a:prstGeom prst="rect">
                <a:avLst/>
              </a:prstGeom>
              <a:blipFill rotWithShape="1">
                <a:blip r:embed="rId2"/>
                <a:stretch>
                  <a:fillRect r="-2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59340" y="919168"/>
            <a:ext cx="5240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The addition of a freewheeling diode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32" y="1772046"/>
            <a:ext cx="4866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The average dc voltage varies proportionately to </a:t>
            </a:r>
            <a:r>
              <a:rPr lang="en-US" sz="2400" dirty="0">
                <a:solidFill>
                  <a:srgbClr val="FF0000"/>
                </a:solidFill>
              </a:rPr>
              <a:t>[1 - </a:t>
            </a:r>
            <a:r>
              <a:rPr lang="en-US" sz="2400" dirty="0" err="1" smtClean="0">
                <a:solidFill>
                  <a:srgbClr val="FF0000"/>
                </a:solidFill>
              </a:rPr>
              <a:t>cos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l-GR" sz="2400" dirty="0" smtClean="0">
                <a:solidFill>
                  <a:srgbClr val="FF0000"/>
                </a:solidFill>
              </a:rPr>
              <a:t>π</a:t>
            </a:r>
            <a:r>
              <a:rPr lang="en-US" sz="2400" dirty="0">
                <a:solidFill>
                  <a:srgbClr val="FF0000"/>
                </a:solidFill>
              </a:rPr>
              <a:t> + </a:t>
            </a:r>
            <a:r>
              <a:rPr lang="el-GR" sz="2400" dirty="0" smtClean="0">
                <a:solidFill>
                  <a:srgbClr val="FF0000"/>
                </a:solidFill>
              </a:rPr>
              <a:t>σ</a:t>
            </a:r>
            <a:r>
              <a:rPr lang="en-US" sz="2400" dirty="0" smtClean="0">
                <a:solidFill>
                  <a:srgbClr val="FF0000"/>
                </a:solidFill>
              </a:rPr>
              <a:t>)]</a:t>
            </a:r>
            <a:r>
              <a:rPr lang="en-US" sz="2400" dirty="0" smtClean="0"/>
              <a:t>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can be made </a:t>
            </a:r>
            <a:r>
              <a:rPr lang="en-US" sz="2400" dirty="0" smtClean="0"/>
              <a:t>maximum by decreasing </a:t>
            </a:r>
            <a:r>
              <a:rPr lang="el-GR" sz="2400" dirty="0" smtClean="0">
                <a:solidFill>
                  <a:srgbClr val="FF0000"/>
                </a:solidFill>
              </a:rPr>
              <a:t>σ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(ideally </a:t>
            </a:r>
            <a:r>
              <a:rPr lang="el-GR" sz="2400" dirty="0">
                <a:solidFill>
                  <a:srgbClr val="FF0000"/>
                </a:solidFill>
              </a:rPr>
              <a:t>σ </a:t>
            </a:r>
            <a:r>
              <a:rPr lang="en-US" sz="2400" dirty="0">
                <a:solidFill>
                  <a:srgbClr val="FF0000"/>
                </a:solidFill>
              </a:rPr>
              <a:t>= 0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).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We </a:t>
            </a:r>
            <a:r>
              <a:rPr lang="en-US" sz="2400" dirty="0"/>
              <a:t>can make </a:t>
            </a:r>
            <a:r>
              <a:rPr lang="el-GR" sz="2400" dirty="0"/>
              <a:t> </a:t>
            </a:r>
            <a:r>
              <a:rPr lang="el-GR" sz="2400" dirty="0">
                <a:solidFill>
                  <a:srgbClr val="FF0000"/>
                </a:solidFill>
              </a:rPr>
              <a:t>σ </a:t>
            </a:r>
            <a:r>
              <a:rPr lang="en-US" sz="2400" dirty="0" smtClean="0">
                <a:solidFill>
                  <a:srgbClr val="FF0000"/>
                </a:solidFill>
              </a:rPr>
              <a:t>= </a:t>
            </a:r>
            <a:r>
              <a:rPr lang="en-US" sz="2400" dirty="0">
                <a:solidFill>
                  <a:srgbClr val="FF0000"/>
                </a:solidFill>
              </a:rPr>
              <a:t>0 </a:t>
            </a:r>
            <a:r>
              <a:rPr lang="en-US" sz="2400" dirty="0"/>
              <a:t>with the addition of a freewheeling diode given by </a:t>
            </a:r>
            <a:r>
              <a:rPr lang="en-US" sz="2400" b="1" dirty="0" err="1"/>
              <a:t>D</a:t>
            </a:r>
            <a:r>
              <a:rPr lang="en-US" sz="2400" baseline="-25000" dirty="0" err="1"/>
              <a:t>m</a:t>
            </a:r>
            <a:r>
              <a:rPr lang="en-US" sz="2400" dirty="0"/>
              <a:t> as shown with the dotted line.</a:t>
            </a:r>
            <a:endParaRPr lang="en-US" sz="2200" dirty="0"/>
          </a:p>
        </p:txBody>
      </p:sp>
      <p:pic>
        <p:nvPicPr>
          <p:cNvPr id="11" name="Picture 2" descr="http://www.eng.uwi.tt/depts/elec/staff/rdefour/ee33d/images/fig3_4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t="16015" r="50385" b="52958"/>
          <a:stretch/>
        </p:blipFill>
        <p:spPr bwMode="auto">
          <a:xfrm>
            <a:off x="5290028" y="2252663"/>
            <a:ext cx="3824475" cy="21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06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40966"/>
          </a:xfrm>
        </p:spPr>
        <p:txBody>
          <a:bodyPr>
            <a:normAutofit/>
          </a:bodyPr>
          <a:lstStyle/>
          <a:p>
            <a:r>
              <a:rPr lang="en-GB" dirty="0" smtClean="0"/>
              <a:t>Single Phase Full Wave Rectifier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35888" cy="4975448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800" dirty="0"/>
              <a:t>A full-wave rectifier converts an ac voltage into a pulsating dc voltage using both half </a:t>
            </a:r>
            <a:r>
              <a:rPr lang="en-US" sz="2800" dirty="0" smtClean="0"/>
              <a:t>cycles of </a:t>
            </a:r>
            <a:r>
              <a:rPr lang="en-US" sz="2800" dirty="0"/>
              <a:t>the applied ac voltage.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In </a:t>
            </a:r>
            <a:r>
              <a:rPr lang="en-US" sz="2800" dirty="0"/>
              <a:t>order to rectify both the half cycles of ac input, two diodes are used </a:t>
            </a:r>
            <a:r>
              <a:rPr lang="en-US" sz="2800" dirty="0" smtClean="0"/>
              <a:t>in this </a:t>
            </a:r>
            <a:r>
              <a:rPr lang="en-US" sz="2800" dirty="0"/>
              <a:t>circuit. </a:t>
            </a:r>
            <a:r>
              <a:rPr lang="en-US" sz="2800" dirty="0" smtClean="0"/>
              <a:t>Both diodes </a:t>
            </a:r>
            <a:r>
              <a:rPr lang="en-US" sz="2800" dirty="0"/>
              <a:t>feed a common </a:t>
            </a:r>
            <a:r>
              <a:rPr lang="en-US" sz="2800" dirty="0" smtClean="0"/>
              <a:t>load With </a:t>
            </a:r>
            <a:r>
              <a:rPr lang="en-US" sz="2800" dirty="0"/>
              <a:t>the help of a center-tap transformer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A </a:t>
            </a:r>
            <a:r>
              <a:rPr lang="en-US" sz="2800" dirty="0"/>
              <a:t>center-tap transformer is the one which produces two sinusoidal waveforms of </a:t>
            </a:r>
            <a:r>
              <a:rPr lang="en-US" sz="2800" dirty="0" smtClean="0"/>
              <a:t>same magnitude </a:t>
            </a:r>
            <a:r>
              <a:rPr lang="en-US" sz="2800" dirty="0"/>
              <a:t>and frequency but out of phase with respect to the ground in the secondary winding </a:t>
            </a:r>
            <a:r>
              <a:rPr lang="en-US" sz="2800" dirty="0" smtClean="0"/>
              <a:t>of the </a:t>
            </a:r>
            <a:r>
              <a:rPr lang="en-US" sz="2800" dirty="0"/>
              <a:t>transformer.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5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40966"/>
          </a:xfrm>
        </p:spPr>
        <p:txBody>
          <a:bodyPr>
            <a:normAutofit/>
          </a:bodyPr>
          <a:lstStyle/>
          <a:p>
            <a:r>
              <a:rPr lang="en-GB" dirty="0" smtClean="0"/>
              <a:t>Single Phase Full Wave Rectifier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4680520" cy="4525963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Each half of the transformer with its associated acts as a half wave rectifier. </a:t>
            </a:r>
            <a:endParaRPr lang="en-GB" sz="2800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4440086" cy="31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204" y="1124744"/>
            <a:ext cx="39243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2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0" name="Object 4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404518"/>
              </p:ext>
            </p:extLst>
          </p:nvPr>
        </p:nvGraphicFramePr>
        <p:xfrm>
          <a:off x="854075" y="395288"/>
          <a:ext cx="333533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0" name="Equation" r:id="rId3" imgW="1892160" imgH="482400" progId="Equation.3">
                  <p:embed/>
                </p:oleObj>
              </mc:Choice>
              <mc:Fallback>
                <p:oleObj name="Equation" r:id="rId3" imgW="1892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395288"/>
                        <a:ext cx="3335338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060290"/>
              </p:ext>
            </p:extLst>
          </p:nvPr>
        </p:nvGraphicFramePr>
        <p:xfrm>
          <a:off x="825500" y="1789113"/>
          <a:ext cx="13541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1" name="Equation" r:id="rId5" imgW="685800" imgH="431640" progId="Equation.3">
                  <p:embed/>
                </p:oleObj>
              </mc:Choice>
              <mc:Fallback>
                <p:oleObj name="Equation" r:id="rId5" imgW="685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1789113"/>
                        <a:ext cx="135413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164890"/>
              </p:ext>
            </p:extLst>
          </p:nvPr>
        </p:nvGraphicFramePr>
        <p:xfrm>
          <a:off x="736600" y="3219450"/>
          <a:ext cx="36068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2" name="Equation" r:id="rId7" imgW="2145960" imgH="520560" progId="Equation.3">
                  <p:embed/>
                </p:oleObj>
              </mc:Choice>
              <mc:Fallback>
                <p:oleObj name="Equation" r:id="rId7" imgW="214596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3219450"/>
                        <a:ext cx="36068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081450"/>
              </p:ext>
            </p:extLst>
          </p:nvPr>
        </p:nvGraphicFramePr>
        <p:xfrm>
          <a:off x="600075" y="4681538"/>
          <a:ext cx="14605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3" name="Equation" r:id="rId9" imgW="825480" imgH="431640" progId="Equation.3">
                  <p:embed/>
                </p:oleObj>
              </mc:Choice>
              <mc:Fallback>
                <p:oleObj name="Equation" r:id="rId9" imgW="825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4681538"/>
                        <a:ext cx="1460500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84204" y="914400"/>
            <a:ext cx="39243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49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3400" y="5943600"/>
                <a:ext cx="16803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𝑃𝐼𝑉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943600"/>
                <a:ext cx="1680396" cy="461665"/>
              </a:xfrm>
              <a:prstGeom prst="rect">
                <a:avLst/>
              </a:prstGeom>
              <a:blipFill rotWithShape="1">
                <a:blip r:embed="rId12"/>
                <a:stretch>
                  <a:fillRect t="-10526" r="-727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94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Example-1 </a:t>
            </a:r>
            <a:r>
              <a:rPr lang="en-US" sz="3200" dirty="0" smtClean="0"/>
              <a:t>(</a:t>
            </a:r>
            <a:r>
              <a:rPr lang="en-US" sz="3200" dirty="0" err="1" smtClean="0"/>
              <a:t>contd</a:t>
            </a:r>
            <a:r>
              <a:rPr lang="en-US" sz="3200" dirty="0" smtClean="0"/>
              <a:t>…)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16675"/>
            <a:ext cx="2133600" cy="365125"/>
          </a:xfrm>
        </p:spPr>
        <p:txBody>
          <a:bodyPr/>
          <a:lstStyle/>
          <a:p>
            <a:fld id="{7A0D5CAB-8BF0-4EA3-BAE4-9835C852A49B}" type="slidenum">
              <a:rPr lang="en-GB" smtClean="0"/>
              <a:pPr/>
              <a:t>5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" y="990599"/>
                <a:ext cx="2084097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𝑅𝑅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𝑅𝑅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𝑑𝑖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990599"/>
                <a:ext cx="2084097" cy="1183529"/>
              </a:xfrm>
              <a:prstGeom prst="rect">
                <a:avLst/>
              </a:prstGeom>
              <a:blipFill rotWithShape="1">
                <a:blip r:embed="rId2"/>
                <a:stretch>
                  <a:fillRect r="-5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03857" y="1185587"/>
                <a:ext cx="2178545" cy="79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𝑅𝑅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𝑑𝑖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𝑅𝑅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857" y="1185587"/>
                <a:ext cx="2178545" cy="793551"/>
              </a:xfrm>
              <a:prstGeom prst="rect">
                <a:avLst/>
              </a:prstGeom>
              <a:blipFill rotWithShape="1">
                <a:blip r:embed="rId3"/>
                <a:stretch>
                  <a:fillRect r="-5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10570" y="2514600"/>
                <a:ext cx="4015908" cy="844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𝑅𝑅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20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5×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570" y="2514600"/>
                <a:ext cx="4015908" cy="844014"/>
              </a:xfrm>
              <a:prstGeom prst="rect">
                <a:avLst/>
              </a:prstGeom>
              <a:blipFill rotWithShape="1">
                <a:blip r:embed="rId4"/>
                <a:stretch>
                  <a:fillRect r="-2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44364" y="3581400"/>
                <a:ext cx="2015808" cy="492443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𝑅𝑅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364" y="3581400"/>
                <a:ext cx="2015808" cy="492443"/>
              </a:xfrm>
              <a:prstGeom prst="rect">
                <a:avLst/>
              </a:prstGeom>
              <a:blipFill rotWithShape="1">
                <a:blip r:embed="rId5"/>
                <a:stretch>
                  <a:fillRect t="-10000" r="-6949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33400" y="4419600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Hence,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95656" y="4850486"/>
                <a:ext cx="3124702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𝑅𝑅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20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50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656" y="4850486"/>
                <a:ext cx="3124702" cy="1183529"/>
              </a:xfrm>
              <a:prstGeom prst="rect">
                <a:avLst/>
              </a:prstGeom>
              <a:blipFill rotWithShape="1">
                <a:blip r:embed="rId6"/>
                <a:stretch>
                  <a:fillRect r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15867" y="4850487"/>
                <a:ext cx="2344231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𝑅𝑅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𝑑𝑖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𝑅𝑅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867" y="4850487"/>
                <a:ext cx="2344231" cy="1183529"/>
              </a:xfrm>
              <a:prstGeom prst="rect">
                <a:avLst/>
              </a:prstGeom>
              <a:blipFill rotWithShape="1">
                <a:blip r:embed="rId7"/>
                <a:stretch>
                  <a:fillRect r="-4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29186" y="6248400"/>
                <a:ext cx="2237472" cy="492443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𝑅𝑅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=44.72 </m:t>
                      </m:r>
                      <m:r>
                        <a:rPr lang="en-US" sz="26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186" y="6248400"/>
                <a:ext cx="2237472" cy="492443"/>
              </a:xfrm>
              <a:prstGeom prst="rect">
                <a:avLst/>
              </a:prstGeom>
              <a:blipFill rotWithShape="1">
                <a:blip r:embed="rId8"/>
                <a:stretch>
                  <a:fillRect t="-9877" r="-6267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2859681" y="1582362"/>
            <a:ext cx="270291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626478" y="2174128"/>
            <a:ext cx="764922" cy="492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240993" y="328523"/>
            <a:ext cx="84963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Low" rtl="0"/>
            <a:r>
              <a:rPr lang="en-US" sz="2400" b="1" u="sng" dirty="0"/>
              <a:t>Example </a:t>
            </a:r>
            <a:r>
              <a:rPr lang="en-US" sz="2400" b="1" u="sng" dirty="0" smtClean="0"/>
              <a:t>5</a:t>
            </a:r>
            <a:r>
              <a:rPr lang="en-US" sz="2400" dirty="0" smtClean="0"/>
              <a:t>. </a:t>
            </a:r>
            <a:r>
              <a:rPr lang="en-US" sz="2400" dirty="0"/>
              <a:t>The rectifier in </a:t>
            </a:r>
            <a:r>
              <a:rPr lang="en-US" sz="2400" dirty="0" smtClean="0"/>
              <a:t>shown in figure </a:t>
            </a:r>
            <a:r>
              <a:rPr lang="en-US" sz="2400" dirty="0"/>
              <a:t>has a purely resistive load of </a:t>
            </a:r>
            <a:r>
              <a:rPr lang="en-US" sz="2400" i="1" dirty="0"/>
              <a:t>R</a:t>
            </a:r>
            <a:r>
              <a:rPr lang="en-US" sz="2400" dirty="0"/>
              <a:t> Determine </a:t>
            </a:r>
            <a:r>
              <a:rPr lang="en-US" sz="2400" b="1" dirty="0">
                <a:solidFill>
                  <a:srgbClr val="FF0000"/>
                </a:solidFill>
              </a:rPr>
              <a:t>(a)</a:t>
            </a:r>
            <a:r>
              <a:rPr lang="en-US" sz="2400" dirty="0"/>
              <a:t> The efficiency, </a:t>
            </a:r>
            <a:r>
              <a:rPr lang="en-US" sz="2400" b="1" dirty="0">
                <a:solidFill>
                  <a:srgbClr val="FF0000"/>
                </a:solidFill>
              </a:rPr>
              <a:t>(b) </a:t>
            </a:r>
            <a:r>
              <a:rPr lang="en-US" sz="2400" dirty="0"/>
              <a:t>Form factor </a:t>
            </a:r>
            <a:r>
              <a:rPr lang="en-US" sz="2400" b="1" dirty="0">
                <a:solidFill>
                  <a:srgbClr val="FF0000"/>
                </a:solidFill>
              </a:rPr>
              <a:t>(c) </a:t>
            </a:r>
            <a:r>
              <a:rPr lang="en-US" sz="2400" dirty="0"/>
              <a:t>Ripple factor </a:t>
            </a:r>
            <a:r>
              <a:rPr lang="en-US" sz="2400" b="1" dirty="0">
                <a:solidFill>
                  <a:srgbClr val="FF0000"/>
                </a:solidFill>
              </a:rPr>
              <a:t>(d)</a:t>
            </a:r>
            <a:r>
              <a:rPr lang="en-US" sz="2400" dirty="0"/>
              <a:t> </a:t>
            </a:r>
            <a:r>
              <a:rPr lang="en-US" sz="2400" dirty="0" smtClean="0"/>
              <a:t>Crest Factor </a:t>
            </a:r>
            <a:r>
              <a:rPr lang="en-US" sz="2400" b="1" dirty="0" smtClean="0">
                <a:solidFill>
                  <a:srgbClr val="FF0000"/>
                </a:solidFill>
              </a:rPr>
              <a:t>(e) </a:t>
            </a:r>
            <a:r>
              <a:rPr lang="en-US" sz="2400" dirty="0" smtClean="0"/>
              <a:t>TUF </a:t>
            </a:r>
            <a:r>
              <a:rPr lang="en-US" sz="2400" b="1" dirty="0" smtClean="0">
                <a:solidFill>
                  <a:srgbClr val="FF0000"/>
                </a:solidFill>
              </a:rPr>
              <a:t>(f) </a:t>
            </a:r>
            <a:r>
              <a:rPr lang="en-US" sz="2400" dirty="0" smtClean="0"/>
              <a:t>PIV</a:t>
            </a:r>
            <a:endParaRPr lang="en-US" sz="2400" dirty="0"/>
          </a:p>
        </p:txBody>
      </p:sp>
      <p:graphicFrame>
        <p:nvGraphicFramePr>
          <p:cNvPr id="2" name="Object 1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735916"/>
              </p:ext>
            </p:extLst>
          </p:nvPr>
        </p:nvGraphicFramePr>
        <p:xfrm>
          <a:off x="193675" y="1790700"/>
          <a:ext cx="466248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2" name="Equation" r:id="rId3" imgW="1879560" imgH="393480" progId="Equation.3">
                  <p:embed/>
                </p:oleObj>
              </mc:Choice>
              <mc:Fallback>
                <p:oleObj name="Equation" r:id="rId3" imgW="1879560" imgH="393480" progId="Equation.3">
                  <p:embed/>
                  <p:pic>
                    <p:nvPicPr>
                      <p:cNvPr id="0" name="Object 4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790700"/>
                        <a:ext cx="4662488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100910"/>
              </p:ext>
            </p:extLst>
          </p:nvPr>
        </p:nvGraphicFramePr>
        <p:xfrm>
          <a:off x="469900" y="2814638"/>
          <a:ext cx="2830513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3" name="Equation" r:id="rId5" imgW="1015920" imgH="393480" progId="Equation.3">
                  <p:embed/>
                </p:oleObj>
              </mc:Choice>
              <mc:Fallback>
                <p:oleObj name="Equation" r:id="rId5" imgW="1015920" imgH="393480" progId="Equation.3">
                  <p:embed/>
                  <p:pic>
                    <p:nvPicPr>
                      <p:cNvPr id="0" name="Object 6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2814638"/>
                        <a:ext cx="2830513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82114"/>
              </p:ext>
            </p:extLst>
          </p:nvPr>
        </p:nvGraphicFramePr>
        <p:xfrm>
          <a:off x="188913" y="4041775"/>
          <a:ext cx="30368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4" name="Equation" r:id="rId7" imgW="1282680" imgH="419040" progId="Equation.3">
                  <p:embed/>
                </p:oleObj>
              </mc:Choice>
              <mc:Fallback>
                <p:oleObj name="Equation" r:id="rId7" imgW="1282680" imgH="419040" progId="Equation.3">
                  <p:embed/>
                  <p:pic>
                    <p:nvPicPr>
                      <p:cNvPr id="0" name="Object 8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3" y="4041775"/>
                        <a:ext cx="30368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848221"/>
              </p:ext>
            </p:extLst>
          </p:nvPr>
        </p:nvGraphicFramePr>
        <p:xfrm>
          <a:off x="215900" y="5181600"/>
          <a:ext cx="32575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5" name="Equation" r:id="rId9" imgW="1307880" imgH="393480" progId="Equation.3">
                  <p:embed/>
                </p:oleObj>
              </mc:Choice>
              <mc:Fallback>
                <p:oleObj name="Equation" r:id="rId9" imgW="1307880" imgH="393480" progId="Equation.3">
                  <p:embed/>
                  <p:pic>
                    <p:nvPicPr>
                      <p:cNvPr id="0" name="Object 10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5181600"/>
                        <a:ext cx="32575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800600" y="2514600"/>
            <a:ext cx="4343400" cy="2849275"/>
            <a:chOff x="4800600" y="2514600"/>
            <a:chExt cx="4343400" cy="284927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11552" y="2514600"/>
              <a:ext cx="4032448" cy="28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800600" y="3581193"/>
              <a:ext cx="461665" cy="922560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V</a:t>
              </a:r>
              <a:r>
                <a:rPr lang="en-US" b="1" baseline="-25000" dirty="0" err="1" smtClean="0">
                  <a:solidFill>
                    <a:srgbClr val="FF0000"/>
                  </a:solidFill>
                </a:rPr>
                <a:t>m</a:t>
              </a:r>
              <a:r>
                <a:rPr lang="en-US" b="1" dirty="0" smtClean="0">
                  <a:solidFill>
                    <a:srgbClr val="FF0000"/>
                  </a:solidFill>
                </a:rPr>
                <a:t>=220v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15000" y="2774672"/>
              <a:ext cx="762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2:1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15200" y="3569905"/>
              <a:ext cx="762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10</a:t>
              </a:r>
              <a:r>
                <a:rPr lang="el-GR" b="1" dirty="0" smtClean="0">
                  <a:solidFill>
                    <a:srgbClr val="FF0000"/>
                  </a:solidFill>
                </a:rPr>
                <a:t>Ω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28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6" name="Object 4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447917"/>
              </p:ext>
            </p:extLst>
          </p:nvPr>
        </p:nvGraphicFramePr>
        <p:xfrm>
          <a:off x="1100138" y="1541462"/>
          <a:ext cx="6942137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7" name="Equation" r:id="rId3" imgW="2984400" imgH="431640" progId="Equation.3">
                  <p:embed/>
                </p:oleObj>
              </mc:Choice>
              <mc:Fallback>
                <p:oleObj name="Equation" r:id="rId3" imgW="2984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1541462"/>
                        <a:ext cx="6942137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1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828774"/>
              </p:ext>
            </p:extLst>
          </p:nvPr>
        </p:nvGraphicFramePr>
        <p:xfrm>
          <a:off x="2238375" y="2836862"/>
          <a:ext cx="4114800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8" name="Equation" r:id="rId5" imgW="1638000" imgH="431640" progId="Equation.3">
                  <p:embed/>
                </p:oleObj>
              </mc:Choice>
              <mc:Fallback>
                <p:oleObj name="Equation" r:id="rId5" imgW="1638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2836862"/>
                        <a:ext cx="4114800" cy="108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1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395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0" y="395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22" name="Object 10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656898"/>
              </p:ext>
            </p:extLst>
          </p:nvPr>
        </p:nvGraphicFramePr>
        <p:xfrm>
          <a:off x="1676400" y="4352925"/>
          <a:ext cx="54070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9" name="Equation" r:id="rId7" imgW="2247840" imgH="279360" progId="Equation.3">
                  <p:embed/>
                </p:oleObj>
              </mc:Choice>
              <mc:Fallback>
                <p:oleObj name="Equation" r:id="rId7" imgW="22478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352925"/>
                        <a:ext cx="540702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1">
                              <a:blip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Example-5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9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52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876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/>
              <a:t>The average TUF in </a:t>
            </a:r>
            <a:r>
              <a:rPr lang="en-US" sz="2400" dirty="0" smtClean="0"/>
              <a:t>centre-tap full-wave </a:t>
            </a:r>
            <a:r>
              <a:rPr lang="en-US" sz="2400" dirty="0"/>
              <a:t>rectifying circuit is determined by considering the primary </a:t>
            </a:r>
            <a:r>
              <a:rPr lang="en-US" sz="2400" dirty="0" smtClean="0"/>
              <a:t>and secondary </a:t>
            </a:r>
            <a:r>
              <a:rPr lang="en-US" sz="2400" dirty="0"/>
              <a:t>winding separately. </a:t>
            </a:r>
            <a:endParaRPr lang="en-US" sz="2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smtClean="0"/>
              <a:t>There </a:t>
            </a:r>
            <a:r>
              <a:rPr lang="en-US" sz="2400" dirty="0"/>
              <a:t>are two </a:t>
            </a:r>
            <a:r>
              <a:rPr lang="en-US" sz="2400" dirty="0" smtClean="0"/>
              <a:t>secondary windings</a:t>
            </a:r>
            <a:r>
              <a:rPr lang="en-US" sz="2400" dirty="0"/>
              <a:t> here. Each secondary is associated </a:t>
            </a:r>
            <a:r>
              <a:rPr lang="en-US" sz="2400" dirty="0" smtClean="0"/>
              <a:t>with one </a:t>
            </a:r>
            <a:r>
              <a:rPr lang="en-US" sz="2400" dirty="0"/>
              <a:t>diode. </a:t>
            </a:r>
            <a:r>
              <a:rPr lang="en-US" sz="2400" dirty="0" smtClean="0"/>
              <a:t>This </a:t>
            </a:r>
            <a:r>
              <a:rPr lang="en-US" sz="2400" dirty="0"/>
              <a:t>is just similar to secondary of half-wave rectifier. Each secondary has TUF </a:t>
            </a:r>
            <a:r>
              <a:rPr lang="en-US" sz="2400" dirty="0" smtClean="0"/>
              <a:t>as </a:t>
            </a:r>
            <a:r>
              <a:rPr lang="en-US" sz="2400" dirty="0" smtClean="0">
                <a:solidFill>
                  <a:srgbClr val="FF0000"/>
                </a:solidFill>
              </a:rPr>
              <a:t>0.287</a:t>
            </a:r>
            <a:r>
              <a:rPr lang="en-US" sz="2400" dirty="0" smtClean="0"/>
              <a:t>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22680" y="4063006"/>
                <a:ext cx="6498639" cy="963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𝑇𝑈𝐹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</a:rPr>
                                <m:t>𝑎𝑐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𝑟𝑎𝑡𝑒𝑑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</a:rPr>
                            <m:t>70.06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×7</m:t>
                          </m:r>
                        </m:num>
                        <m:den>
                          <m:r>
                            <a:rPr lang="en-US" sz="2600" i="1">
                              <a:latin typeface="Cambria Math"/>
                            </a:rPr>
                            <m:t>0.707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×7.77</m:t>
                          </m:r>
                        </m:den>
                      </m:f>
                      <m:r>
                        <a:rPr lang="en-US" sz="2600" i="1">
                          <a:latin typeface="Cambria Math"/>
                        </a:rPr>
                        <m:t>=0.81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680" y="4063006"/>
                <a:ext cx="6498639" cy="963212"/>
              </a:xfrm>
              <a:prstGeom prst="rect">
                <a:avLst/>
              </a:prstGeom>
              <a:blipFill rotWithShape="1">
                <a:blip r:embed="rId2"/>
                <a:stretch>
                  <a:fillRect r="-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81200" y="5562600"/>
                <a:ext cx="5344733" cy="783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𝑇𝑈𝐹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𝑎𝑣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𝑇𝑈𝐹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𝑇𝑈𝐹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𝑇𝑈𝐹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latin typeface="Cambria Math"/>
                        </a:rPr>
                        <m:t>0</m:t>
                      </m:r>
                      <m:r>
                        <a:rPr lang="en-US" sz="2400" b="0" i="1" smtClean="0">
                          <a:latin typeface="Cambria Math"/>
                        </a:rPr>
                        <m:t>.693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562600"/>
                <a:ext cx="5344733" cy="783741"/>
              </a:xfrm>
              <a:prstGeom prst="rect">
                <a:avLst/>
              </a:prstGeom>
              <a:blipFill rotWithShape="1">
                <a:blip r:embed="rId3"/>
                <a:stretch>
                  <a:fillRect r="-1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4"/>
          <p:cNvSpPr txBox="1">
            <a:spLocks/>
          </p:cNvSpPr>
          <p:nvPr/>
        </p:nvSpPr>
        <p:spPr>
          <a:xfrm>
            <a:off x="457200" y="0"/>
            <a:ext cx="8229600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Example-5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53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A Full-Wave rectifier circuit is fed from a transformer having a center-tapped </a:t>
            </a:r>
            <a:r>
              <a:rPr lang="en-US" sz="2400" dirty="0" smtClean="0"/>
              <a:t>secondary winding</a:t>
            </a:r>
            <a:r>
              <a:rPr lang="en-US" sz="2400" dirty="0"/>
              <a:t>. The </a:t>
            </a:r>
            <a:r>
              <a:rPr lang="en-US" sz="2400" dirty="0" err="1"/>
              <a:t>rms</a:t>
            </a:r>
            <a:r>
              <a:rPr lang="en-US" sz="2400" dirty="0"/>
              <a:t> voltage from </a:t>
            </a:r>
            <a:r>
              <a:rPr lang="en-US" sz="2400" dirty="0" smtClean="0"/>
              <a:t>end</a:t>
            </a:r>
            <a:r>
              <a:rPr lang="en-US" sz="2400" dirty="0"/>
              <a:t> of secondary to center tap is 30V. if the </a:t>
            </a:r>
            <a:r>
              <a:rPr lang="en-US" sz="2400" dirty="0" smtClean="0"/>
              <a:t>diode forward </a:t>
            </a:r>
            <a:r>
              <a:rPr lang="en-US" sz="2400" dirty="0"/>
              <a:t>resistance is 5Ω and that of the secondary is 10Ω for a load of 900Ω</a:t>
            </a:r>
            <a:r>
              <a:rPr lang="en-US" sz="2400" dirty="0" smtClean="0"/>
              <a:t>, Calculate:</a:t>
            </a:r>
            <a:endParaRPr lang="en-US" sz="2400" dirty="0"/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/>
          </a:p>
          <a:p>
            <a:pPr marL="914400" lvl="1" indent="-457200" algn="just">
              <a:buFont typeface="+mj-lt"/>
              <a:buAutoNum type="arabicPeriod"/>
            </a:pPr>
            <a:r>
              <a:rPr lang="en-US" sz="2400" dirty="0"/>
              <a:t>Power delivered to </a:t>
            </a:r>
            <a:r>
              <a:rPr lang="en-US" sz="2400" dirty="0" smtClean="0"/>
              <a:t>load</a:t>
            </a:r>
            <a:endParaRPr lang="en-US" sz="2400" dirty="0"/>
          </a:p>
          <a:p>
            <a:pPr marL="914400" lvl="1" indent="-457200" algn="just">
              <a:buFont typeface="+mj-lt"/>
              <a:buAutoNum type="arabicPeriod"/>
            </a:pPr>
            <a:endParaRPr lang="en-US" sz="2400" dirty="0"/>
          </a:p>
          <a:p>
            <a:pPr marL="914400" lvl="1" indent="-457200" algn="just">
              <a:buFont typeface="+mj-lt"/>
              <a:buAutoNum type="arabicPeriod"/>
            </a:pPr>
            <a:r>
              <a:rPr lang="en-US" sz="2400" dirty="0" smtClean="0"/>
              <a:t>Ripple Factor</a:t>
            </a:r>
            <a:endParaRPr lang="en-US" sz="2400" dirty="0"/>
          </a:p>
          <a:p>
            <a:pPr lvl="1" algn="just"/>
            <a:r>
              <a:rPr lang="en-US" sz="2400" dirty="0"/>
              <a:t> </a:t>
            </a:r>
          </a:p>
          <a:p>
            <a:pPr lvl="1" algn="just"/>
            <a:r>
              <a:rPr lang="en-US" sz="2400" dirty="0" smtClean="0"/>
              <a:t>3.   Efficiency </a:t>
            </a:r>
            <a:r>
              <a:rPr lang="en-US" sz="2400" dirty="0"/>
              <a:t>at full-load </a:t>
            </a:r>
          </a:p>
          <a:p>
            <a:pPr lvl="1" algn="just"/>
            <a:r>
              <a:rPr lang="en-US" sz="2400" dirty="0"/>
              <a:t> </a:t>
            </a:r>
          </a:p>
          <a:p>
            <a:pPr lvl="1" algn="just"/>
            <a:r>
              <a:rPr lang="en-US" sz="2400" dirty="0" smtClean="0"/>
              <a:t>4. TUF</a:t>
            </a:r>
            <a:endParaRPr lang="en-US" sz="2400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57200" y="0"/>
            <a:ext cx="8229600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Exercise-3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54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A Full-wave rectifier circuit uses two silicon diodes with a forward resistance of 20</a:t>
            </a:r>
            <a:r>
              <a:rPr lang="el-GR" sz="2400" dirty="0"/>
              <a:t>Ω </a:t>
            </a:r>
            <a:r>
              <a:rPr lang="en-US" sz="2400" dirty="0"/>
              <a:t>each</a:t>
            </a:r>
            <a:r>
              <a:rPr lang="en-US" sz="2400" dirty="0" smtClean="0"/>
              <a:t>. A </a:t>
            </a:r>
            <a:r>
              <a:rPr lang="en-US" sz="2400" dirty="0"/>
              <a:t>dc voltmeter connected across the load of 1k</a:t>
            </a:r>
            <a:r>
              <a:rPr lang="el-GR" sz="2400" dirty="0"/>
              <a:t>Ω </a:t>
            </a:r>
            <a:r>
              <a:rPr lang="en-US" sz="2400" dirty="0"/>
              <a:t>reads 55.4volts. </a:t>
            </a:r>
            <a:r>
              <a:rPr lang="en-US" sz="2400" dirty="0" smtClean="0"/>
              <a:t>Calculate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 smtClean="0"/>
              <a:t>Rms</a:t>
            </a:r>
            <a:r>
              <a:rPr lang="en-US" sz="2400" dirty="0" smtClean="0"/>
              <a:t> value of load current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Average </a:t>
            </a:r>
            <a:r>
              <a:rPr lang="en-US" sz="2400" dirty="0"/>
              <a:t>voltage across each </a:t>
            </a:r>
            <a:r>
              <a:rPr lang="en-US" sz="2400" dirty="0" smtClean="0"/>
              <a:t>diode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Ripple </a:t>
            </a:r>
            <a:r>
              <a:rPr lang="en-US" sz="2400" dirty="0" smtClean="0"/>
              <a:t>factor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Transformer secondary voltage rating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57200" y="0"/>
            <a:ext cx="8229600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Exercise-4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55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A 230V, 60Hz voltage is applied to the primary of a 5:1 step down, center </a:t>
            </a:r>
            <a:r>
              <a:rPr lang="en-US" sz="2400" dirty="0" smtClean="0"/>
              <a:t>tapped transformer </a:t>
            </a:r>
            <a:r>
              <a:rPr lang="en-US" sz="2400" dirty="0"/>
              <a:t>used in the Full-wave rectifier having a load of 900Ω. If the diode </a:t>
            </a:r>
            <a:r>
              <a:rPr lang="en-US" sz="2400" dirty="0" smtClean="0"/>
              <a:t>resistance and</a:t>
            </a:r>
            <a:r>
              <a:rPr lang="en-US" sz="2400" dirty="0"/>
              <a:t> the secondary coil resistance together has a resistance of 100Ω. Determine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dc voltage across </a:t>
            </a:r>
            <a:r>
              <a:rPr lang="en-US" sz="2400" dirty="0" smtClean="0"/>
              <a:t>the load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dc current flowing through the </a:t>
            </a:r>
            <a:r>
              <a:rPr lang="en-US" sz="2400" dirty="0" smtClean="0"/>
              <a:t>load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dc power delivered to the </a:t>
            </a:r>
            <a:r>
              <a:rPr lang="en-US" sz="2400" dirty="0" smtClean="0"/>
              <a:t>load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ripple </a:t>
            </a:r>
            <a:r>
              <a:rPr lang="en-US" sz="2400" dirty="0" smtClean="0"/>
              <a:t>factor</a:t>
            </a:r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57200" y="0"/>
            <a:ext cx="8229600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Exercise-5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Single Phase Full Wave Bridge Rectifier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4680520" cy="4525963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Instead of using centre-tapped transformer we could use four diodes. </a:t>
            </a:r>
            <a:endParaRPr lang="en-GB" sz="2800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496" y="3617004"/>
            <a:ext cx="5040560" cy="240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8671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3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Single Phase Full Wave Bridge Rectifier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57</a:t>
            </a:fld>
            <a:endParaRPr lang="en-GB" dirty="0"/>
          </a:p>
        </p:txBody>
      </p:sp>
      <p:pic>
        <p:nvPicPr>
          <p:cNvPr id="29698" name="Picture 2" descr="https://www.elprocus.com/wp-content/uploads/2014/06/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4" y="2438400"/>
            <a:ext cx="9154554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0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en-GB" dirty="0"/>
              <a:t>Single Phase Full Wave Bridge Rectifier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88288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/>
              <a:t>Advantages of Bridge rectifier circuit:</a:t>
            </a:r>
            <a:endParaRPr lang="en-US" sz="2800" dirty="0"/>
          </a:p>
          <a:p>
            <a:pPr lvl="1" algn="just"/>
            <a:r>
              <a:rPr lang="en-US" sz="2400" dirty="0" smtClean="0"/>
              <a:t>No </a:t>
            </a:r>
            <a:r>
              <a:rPr lang="en-US" sz="2400" dirty="0"/>
              <a:t>center-tapped transformer is </a:t>
            </a:r>
            <a:r>
              <a:rPr lang="en-US" sz="2400" dirty="0" smtClean="0"/>
              <a:t>required</a:t>
            </a:r>
            <a:endParaRPr lang="en-US" sz="2400" dirty="0"/>
          </a:p>
          <a:p>
            <a:pPr lvl="1" algn="just"/>
            <a:r>
              <a:rPr lang="en-US" sz="2400" dirty="0" smtClean="0"/>
              <a:t>The </a:t>
            </a:r>
            <a:r>
              <a:rPr lang="en-US" sz="2400" dirty="0"/>
              <a:t>TUF is considerably </a:t>
            </a:r>
            <a:r>
              <a:rPr lang="en-US" sz="2400" dirty="0" smtClean="0"/>
              <a:t>high</a:t>
            </a:r>
            <a:endParaRPr lang="en-US" sz="2400" dirty="0"/>
          </a:p>
          <a:p>
            <a:pPr lvl="1" algn="just"/>
            <a:r>
              <a:rPr lang="en-US" sz="2400" dirty="0" smtClean="0"/>
              <a:t>PIV </a:t>
            </a:r>
            <a:r>
              <a:rPr lang="en-US" sz="2400" dirty="0"/>
              <a:t>is reduced across the diode</a:t>
            </a:r>
            <a:r>
              <a:rPr lang="en-US" sz="2400" dirty="0" smtClean="0"/>
              <a:t>.</a:t>
            </a:r>
          </a:p>
          <a:p>
            <a:pPr lvl="1" algn="just"/>
            <a:endParaRPr lang="en-US" sz="2400" dirty="0"/>
          </a:p>
          <a:p>
            <a:pPr algn="just"/>
            <a:r>
              <a:rPr lang="en-US" sz="2800" b="1" dirty="0"/>
              <a:t>Disadvantages of Bridge rectifier circuit:</a:t>
            </a:r>
            <a:endParaRPr lang="en-US" sz="2800" dirty="0"/>
          </a:p>
          <a:p>
            <a:pPr lvl="1" algn="just"/>
            <a:r>
              <a:rPr lang="en-US" sz="2400" dirty="0"/>
              <a:t>The only disadvantage of bridge rectifier is the use of four diodes as compared to </a:t>
            </a:r>
            <a:r>
              <a:rPr lang="en-US" sz="2400" dirty="0" smtClean="0"/>
              <a:t>two diodes </a:t>
            </a:r>
            <a:r>
              <a:rPr lang="en-US" sz="2400" dirty="0"/>
              <a:t>for center-tapped FWR. </a:t>
            </a:r>
            <a:endParaRPr lang="en-US" sz="2400" dirty="0" smtClean="0"/>
          </a:p>
          <a:p>
            <a:pPr lvl="1" algn="just"/>
            <a:r>
              <a:rPr lang="en-US" sz="2400" dirty="0" smtClean="0"/>
              <a:t>This </a:t>
            </a:r>
            <a:r>
              <a:rPr lang="en-US" sz="2400" dirty="0"/>
              <a:t>reduces the output voltage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0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23850" y="77450"/>
            <a:ext cx="847566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Low" rtl="0"/>
            <a:r>
              <a:rPr lang="en-US" sz="2200" b="1" u="sng" dirty="0"/>
              <a:t>Example </a:t>
            </a:r>
            <a:r>
              <a:rPr lang="en-US" sz="2200" b="1" u="sng" dirty="0" smtClean="0"/>
              <a:t>6 </a:t>
            </a:r>
            <a:r>
              <a:rPr lang="en-US" sz="2200" dirty="0" smtClean="0"/>
              <a:t> </a:t>
            </a:r>
            <a:r>
              <a:rPr lang="en-US" sz="2200" dirty="0"/>
              <a:t>single-phase diode bridge </a:t>
            </a:r>
            <a:r>
              <a:rPr lang="en-US" sz="2200" dirty="0" smtClean="0"/>
              <a:t>rectifier </a:t>
            </a:r>
            <a:r>
              <a:rPr lang="en-US" sz="2200" dirty="0"/>
              <a:t>has a purely resistive load of </a:t>
            </a:r>
            <a:r>
              <a:rPr lang="en-US" sz="2200" i="1" dirty="0"/>
              <a:t>R</a:t>
            </a:r>
            <a:r>
              <a:rPr lang="en-US" sz="2200" dirty="0"/>
              <a:t>=15 </a:t>
            </a:r>
            <a:r>
              <a:rPr lang="en-US" sz="2200" dirty="0">
                <a:sym typeface="Symbol" pitchFamily="18" charset="2"/>
              </a:rPr>
              <a:t>ohms</a:t>
            </a:r>
            <a:r>
              <a:rPr lang="en-US" sz="2200" dirty="0"/>
              <a:t> and, </a:t>
            </a:r>
            <a:r>
              <a:rPr lang="en-US" sz="2200" i="1" dirty="0">
                <a:sym typeface="Symbol" pitchFamily="18" charset="2"/>
              </a:rPr>
              <a:t>VS</a:t>
            </a:r>
            <a:r>
              <a:rPr lang="en-US" sz="2200" dirty="0">
                <a:sym typeface="Symbol" pitchFamily="18" charset="2"/>
              </a:rPr>
              <a:t>=300 </a:t>
            </a:r>
            <a:r>
              <a:rPr lang="en-US" sz="2200" dirty="0" smtClean="0">
                <a:sym typeface="Symbol" pitchFamily="18" charset="2"/>
              </a:rPr>
              <a:t>sin </a:t>
            </a:r>
            <a:r>
              <a:rPr lang="el-GR" sz="2200" dirty="0" smtClean="0">
                <a:sym typeface="Symbol" pitchFamily="18" charset="2"/>
              </a:rPr>
              <a:t>ω</a:t>
            </a:r>
            <a:r>
              <a:rPr lang="en-US" sz="2200" i="1" dirty="0" smtClean="0">
                <a:sym typeface="Symbol" pitchFamily="18" charset="2"/>
              </a:rPr>
              <a:t>t</a:t>
            </a:r>
            <a:r>
              <a:rPr lang="en-US" sz="2200" dirty="0" smtClean="0">
                <a:sym typeface="Symbol" pitchFamily="18" charset="2"/>
              </a:rPr>
              <a:t> </a:t>
            </a:r>
            <a:r>
              <a:rPr lang="en-US" sz="2200" dirty="0">
                <a:sym typeface="Symbol" pitchFamily="18" charset="2"/>
              </a:rPr>
              <a:t>and unity transformer ratio. Determine </a:t>
            </a:r>
            <a:r>
              <a:rPr lang="en-US" sz="2200" b="1" dirty="0">
                <a:solidFill>
                  <a:srgbClr val="FF0000"/>
                </a:solidFill>
                <a:sym typeface="Symbol" pitchFamily="18" charset="2"/>
              </a:rPr>
              <a:t>(a) </a:t>
            </a:r>
            <a:r>
              <a:rPr lang="en-US" sz="2200" dirty="0">
                <a:sym typeface="Symbol" pitchFamily="18" charset="2"/>
              </a:rPr>
              <a:t>The efficiency, </a:t>
            </a:r>
            <a:r>
              <a:rPr lang="en-US" sz="2200" b="1" dirty="0">
                <a:solidFill>
                  <a:srgbClr val="FF0000"/>
                </a:solidFill>
                <a:sym typeface="Symbol" pitchFamily="18" charset="2"/>
              </a:rPr>
              <a:t>(b)</a:t>
            </a:r>
            <a:r>
              <a:rPr lang="en-US" sz="2200" dirty="0">
                <a:sym typeface="Symbol" pitchFamily="18" charset="2"/>
              </a:rPr>
              <a:t> Form factor, </a:t>
            </a:r>
            <a:r>
              <a:rPr lang="en-US" sz="2200" b="1" dirty="0">
                <a:solidFill>
                  <a:srgbClr val="FF0000"/>
                </a:solidFill>
                <a:sym typeface="Symbol" pitchFamily="18" charset="2"/>
              </a:rPr>
              <a:t>(c)</a:t>
            </a:r>
            <a:r>
              <a:rPr lang="en-US" sz="2200" dirty="0">
                <a:sym typeface="Symbol" pitchFamily="18" charset="2"/>
              </a:rPr>
              <a:t> Ripple factor, </a:t>
            </a:r>
            <a:r>
              <a:rPr lang="en-US" sz="2200" b="1" dirty="0">
                <a:solidFill>
                  <a:srgbClr val="FF0000"/>
                </a:solidFill>
                <a:sym typeface="Symbol" pitchFamily="18" charset="2"/>
              </a:rPr>
              <a:t>(d)</a:t>
            </a:r>
            <a:r>
              <a:rPr lang="en-US" sz="2200" dirty="0">
                <a:sym typeface="Symbol" pitchFamily="18" charset="2"/>
              </a:rPr>
              <a:t> </a:t>
            </a:r>
            <a:r>
              <a:rPr lang="en-US" sz="2200" dirty="0" smtClean="0">
                <a:sym typeface="Symbol" pitchFamily="18" charset="2"/>
              </a:rPr>
              <a:t>Input </a:t>
            </a:r>
            <a:r>
              <a:rPr lang="en-US" sz="2200" dirty="0">
                <a:sym typeface="Symbol" pitchFamily="18" charset="2"/>
              </a:rPr>
              <a:t>power factor.</a:t>
            </a: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0" y="3154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23850" y="1773238"/>
          <a:ext cx="46799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2" name="Equation" r:id="rId3" imgW="2895600" imgH="546100" progId="Equation.3">
                  <p:embed/>
                </p:oleObj>
              </mc:Choice>
              <mc:Fallback>
                <p:oleObj name="Equation" r:id="rId3" imgW="28956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73238"/>
                        <a:ext cx="467995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5580063" y="1773238"/>
          <a:ext cx="28797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3" name="Equation" r:id="rId5" imgW="1638300" imgH="469900" progId="Equation.3">
                  <p:embed/>
                </p:oleObj>
              </mc:Choice>
              <mc:Fallback>
                <p:oleObj name="Equation" r:id="rId5" imgW="1638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773238"/>
                        <a:ext cx="287972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79388" y="2708275"/>
          <a:ext cx="54356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4" name="Equation" r:id="rId7" imgW="3403600" imgH="609600" progId="Equation.3">
                  <p:embed/>
                </p:oleObj>
              </mc:Choice>
              <mc:Fallback>
                <p:oleObj name="Equation" r:id="rId7" imgW="34036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708275"/>
                        <a:ext cx="54356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323850" y="3657600"/>
          <a:ext cx="37433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5" name="Equation" r:id="rId9" imgW="2057400" imgH="469900" progId="Equation.3">
                  <p:embed/>
                </p:oleObj>
              </mc:Choice>
              <mc:Fallback>
                <p:oleObj name="Equation" r:id="rId9" imgW="2057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657600"/>
                        <a:ext cx="374332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99" name="Object 15"/>
          <p:cNvGraphicFramePr>
            <a:graphicFrameLocks noChangeAspect="1"/>
          </p:cNvGraphicFramePr>
          <p:nvPr/>
        </p:nvGraphicFramePr>
        <p:xfrm>
          <a:off x="4356100" y="3860800"/>
          <a:ext cx="20161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6" name="Equation" r:id="rId11" imgW="1155700" imgH="469900" progId="Equation.3">
                  <p:embed/>
                </p:oleObj>
              </mc:Choice>
              <mc:Fallback>
                <p:oleObj name="Equation" r:id="rId11" imgW="1155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860800"/>
                        <a:ext cx="201612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401" name="Object 17"/>
          <p:cNvGraphicFramePr>
            <a:graphicFrameLocks noChangeAspect="1"/>
          </p:cNvGraphicFramePr>
          <p:nvPr/>
        </p:nvGraphicFramePr>
        <p:xfrm>
          <a:off x="0" y="4724400"/>
          <a:ext cx="52197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7" name="Equation" r:id="rId13" imgW="3759200" imgH="571500" progId="Equation.3">
                  <p:embed/>
                </p:oleObj>
              </mc:Choice>
              <mc:Fallback>
                <p:oleObj name="Equation" r:id="rId13" imgW="37592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24400"/>
                        <a:ext cx="52197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5867400" y="4894263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400" dirty="0"/>
              <a:t>The PIV=</a:t>
            </a:r>
            <a:r>
              <a:rPr lang="en-US" sz="2400" i="1" dirty="0"/>
              <a:t>300V</a:t>
            </a:r>
            <a:r>
              <a:rPr lang="en-US" sz="2400" dirty="0"/>
              <a:t> </a:t>
            </a: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0" y="5799138"/>
            <a:ext cx="3419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/>
              <a:t>Input power factor = </a:t>
            </a:r>
          </a:p>
        </p:txBody>
      </p:sp>
      <p:graphicFrame>
        <p:nvGraphicFramePr>
          <p:cNvPr id="16408" name="Object 24"/>
          <p:cNvGraphicFramePr>
            <a:graphicFrameLocks noChangeAspect="1"/>
          </p:cNvGraphicFramePr>
          <p:nvPr/>
        </p:nvGraphicFramePr>
        <p:xfrm>
          <a:off x="3276600" y="5516563"/>
          <a:ext cx="5256213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8" name="Equation" r:id="rId15" imgW="2349500" imgH="469900" progId="Equation.3">
                  <p:embed/>
                </p:oleObj>
              </mc:Choice>
              <mc:Fallback>
                <p:oleObj name="Equation" r:id="rId15" imgW="2349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516563"/>
                        <a:ext cx="5256213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76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/>
      <p:bldP spid="16395" grpId="0" animBg="1"/>
      <p:bldP spid="16397" grpId="0" animBg="1"/>
      <p:bldP spid="16400" grpId="0" animBg="1"/>
      <p:bldP spid="16402" grpId="0" animBg="1"/>
      <p:bldP spid="16406" grpId="0"/>
      <p:bldP spid="164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Example-2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The current waveform passing through </a:t>
            </a:r>
            <a:r>
              <a:rPr lang="en-US" sz="2600" dirty="0" smtClean="0"/>
              <a:t>a diode </a:t>
            </a:r>
            <a:r>
              <a:rPr lang="en-US" sz="2600" dirty="0"/>
              <a:t>switch in a switch mode power supply </a:t>
            </a:r>
            <a:r>
              <a:rPr lang="en-US" sz="2600" dirty="0" smtClean="0"/>
              <a:t>application is </a:t>
            </a:r>
            <a:r>
              <a:rPr lang="en-US" sz="2600" dirty="0"/>
              <a:t>shown in </a:t>
            </a:r>
            <a:r>
              <a:rPr lang="en-US" sz="2600" dirty="0" smtClean="0"/>
              <a:t>following figure. </a:t>
            </a:r>
            <a:r>
              <a:rPr lang="en-US" sz="2600" dirty="0"/>
              <a:t>Find the average, </a:t>
            </a:r>
            <a:r>
              <a:rPr lang="en-US" sz="2600" dirty="0" err="1"/>
              <a:t>rms</a:t>
            </a:r>
            <a:r>
              <a:rPr lang="en-US" sz="2600" dirty="0"/>
              <a:t>, and the </a:t>
            </a:r>
            <a:r>
              <a:rPr lang="en-US" sz="2600" dirty="0" smtClean="0"/>
              <a:t>peak current</a:t>
            </a:r>
            <a:r>
              <a:rPr lang="en-US" sz="26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52400" y="38862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70C0"/>
                </a:solidFill>
              </a:rPr>
              <a:t>SOLUTION. </a:t>
            </a:r>
            <a:r>
              <a:rPr lang="en-US" sz="2000" dirty="0"/>
              <a:t>The current pulse duration is shown to </a:t>
            </a:r>
            <a:r>
              <a:rPr lang="en-US" sz="2000" dirty="0" smtClean="0"/>
              <a:t>be 0.2 </a:t>
            </a:r>
            <a:r>
              <a:rPr lang="en-US" sz="2000" dirty="0" err="1"/>
              <a:t>ms</a:t>
            </a:r>
            <a:r>
              <a:rPr lang="en-US" sz="2000" dirty="0"/>
              <a:t> within a period of 1 </a:t>
            </a:r>
            <a:r>
              <a:rPr lang="en-US" sz="2000" dirty="0" err="1"/>
              <a:t>ms</a:t>
            </a:r>
            <a:r>
              <a:rPr lang="en-US" sz="2000" dirty="0"/>
              <a:t> and with a peak </a:t>
            </a:r>
            <a:r>
              <a:rPr lang="en-US" sz="2000" dirty="0" smtClean="0"/>
              <a:t>amplitude of </a:t>
            </a:r>
            <a:r>
              <a:rPr lang="en-US" sz="2000" dirty="0"/>
              <a:t>50 A. Hence the required currents are: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4038600" cy="167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0" y="4813786"/>
                <a:ext cx="236250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𝑎𝑣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50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13786"/>
                <a:ext cx="2362506" cy="610936"/>
              </a:xfrm>
              <a:prstGeom prst="rect">
                <a:avLst/>
              </a:prstGeom>
              <a:blipFill rotWithShape="1">
                <a:blip r:embed="rId4"/>
                <a:stretch>
                  <a:fillRect r="-2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5127" y="5424722"/>
                <a:ext cx="3100592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𝑅𝑀𝑆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36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7" y="5424722"/>
                <a:ext cx="3100592" cy="910699"/>
              </a:xfrm>
              <a:prstGeom prst="rect">
                <a:avLst/>
              </a:prstGeom>
              <a:blipFill rotWithShape="1">
                <a:blip r:embed="rId5"/>
                <a:stretch>
                  <a:fillRect r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71600" y="6323051"/>
                <a:ext cx="1241044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50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323051"/>
                <a:ext cx="1241044" cy="390748"/>
              </a:xfrm>
              <a:prstGeom prst="rect">
                <a:avLst/>
              </a:prstGeom>
              <a:blipFill rotWithShape="1">
                <a:blip r:embed="rId6"/>
                <a:stretch>
                  <a:fillRect t="-6250" r="-5392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2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 smtClean="0"/>
              <a:t>Exercise-6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990600"/>
            <a:ext cx="86868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A bridge rectifier uses four identical diodes having forward resistance of 5Ω and </a:t>
            </a:r>
            <a:r>
              <a:rPr lang="en-US" sz="2400" dirty="0" smtClean="0"/>
              <a:t>the secondary </a:t>
            </a:r>
            <a:r>
              <a:rPr lang="en-US" sz="2400" dirty="0"/>
              <a:t>voltage of </a:t>
            </a:r>
            <a:r>
              <a:rPr lang="en-US" sz="2400" dirty="0" smtClean="0"/>
              <a:t>30V (</a:t>
            </a:r>
            <a:r>
              <a:rPr lang="en-US" sz="2400" dirty="0" err="1"/>
              <a:t>rms</a:t>
            </a:r>
            <a:r>
              <a:rPr lang="en-US" sz="2400" dirty="0" smtClean="0"/>
              <a:t>). Determine</a:t>
            </a:r>
            <a:r>
              <a:rPr lang="en-US" sz="2400" dirty="0"/>
              <a:t> the dc output voltage for </a:t>
            </a:r>
            <a:r>
              <a:rPr lang="en-US" sz="2400" dirty="0" smtClean="0"/>
              <a:t>I</a:t>
            </a:r>
            <a:r>
              <a:rPr lang="en-US" sz="2400" baseline="-25000" dirty="0" smtClean="0"/>
              <a:t>DC</a:t>
            </a:r>
            <a:r>
              <a:rPr lang="en-US" sz="2400" dirty="0" smtClean="0"/>
              <a:t>=200mA </a:t>
            </a:r>
            <a:r>
              <a:rPr lang="en-US" sz="2400" dirty="0"/>
              <a:t>and </a:t>
            </a:r>
            <a:r>
              <a:rPr lang="en-US" sz="2400" dirty="0" smtClean="0"/>
              <a:t>the value </a:t>
            </a:r>
            <a:r>
              <a:rPr lang="en-US" sz="2400" dirty="0"/>
              <a:t>of the ripple voltage.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4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 smtClean="0"/>
              <a:t>Exercise-7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990600"/>
            <a:ext cx="86868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In a bridge rectifier the transformer is connected to 220V, 60Hz mains and the turns </a:t>
            </a:r>
            <a:r>
              <a:rPr lang="en-US" sz="2400" dirty="0" smtClean="0"/>
              <a:t>ratio of </a:t>
            </a:r>
            <a:r>
              <a:rPr lang="en-US" sz="2400" dirty="0"/>
              <a:t>the step down transformer is 11:1. Assuming the diode to be ideal, find:</a:t>
            </a:r>
          </a:p>
          <a:p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err="1" smtClean="0"/>
              <a:t>I</a:t>
            </a:r>
            <a:r>
              <a:rPr lang="en-US" sz="2200" baseline="-25000" dirty="0" err="1" smtClean="0"/>
              <a:t>dc</a:t>
            </a:r>
            <a:endParaRPr lang="en-US" sz="2200" baseline="-25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 </a:t>
            </a:r>
            <a:r>
              <a:rPr lang="en-US" sz="2200" dirty="0" smtClean="0"/>
              <a:t>voltage </a:t>
            </a:r>
            <a:r>
              <a:rPr lang="en-US" sz="2200" dirty="0"/>
              <a:t>across the load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PIV </a:t>
            </a:r>
            <a:r>
              <a:rPr lang="en-US" sz="2200" dirty="0"/>
              <a:t>assume load resistance to be 1kΩ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0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sz="3600" dirty="0" smtClean="0"/>
              <a:t>Three Phase Supply</a:t>
            </a:r>
            <a:endParaRPr lang="en-US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229600" cy="4525963"/>
          </a:xfrm>
        </p:spPr>
        <p:txBody>
          <a:bodyPr/>
          <a:lstStyle/>
          <a:p>
            <a:r>
              <a:rPr lang="en-US" sz="3000" dirty="0"/>
              <a:t>4 wires</a:t>
            </a:r>
          </a:p>
          <a:p>
            <a:pPr lvl="1"/>
            <a:r>
              <a:rPr lang="en-US" sz="2600" dirty="0"/>
              <a:t>3 “active” phases, A, B, C</a:t>
            </a:r>
          </a:p>
          <a:p>
            <a:pPr lvl="1"/>
            <a:r>
              <a:rPr lang="en-US" sz="2600" dirty="0"/>
              <a:t>1 “ground”, or “neutral”</a:t>
            </a:r>
          </a:p>
          <a:p>
            <a:r>
              <a:rPr lang="en-US" sz="3000" dirty="0"/>
              <a:t>Color Code</a:t>
            </a:r>
          </a:p>
          <a:p>
            <a:pPr lvl="1"/>
            <a:r>
              <a:rPr lang="en-US" sz="2600" dirty="0"/>
              <a:t>Phase A	</a:t>
            </a:r>
            <a:r>
              <a:rPr lang="en-US" sz="2600" dirty="0">
                <a:solidFill>
                  <a:srgbClr val="FF0000"/>
                </a:solidFill>
              </a:rPr>
              <a:t>Red</a:t>
            </a:r>
          </a:p>
          <a:p>
            <a:pPr lvl="1"/>
            <a:r>
              <a:rPr lang="en-US" sz="2600" dirty="0"/>
              <a:t>Phase B	Black</a:t>
            </a:r>
          </a:p>
          <a:p>
            <a:pPr lvl="1"/>
            <a:r>
              <a:rPr lang="en-US" sz="2600" dirty="0"/>
              <a:t>Phase C	</a:t>
            </a:r>
            <a:r>
              <a:rPr lang="en-US" sz="2600" dirty="0">
                <a:solidFill>
                  <a:srgbClr val="0033CC"/>
                </a:solidFill>
              </a:rPr>
              <a:t>Blue</a:t>
            </a:r>
            <a:endParaRPr lang="en-US" sz="2600" dirty="0"/>
          </a:p>
          <a:p>
            <a:pPr lvl="1"/>
            <a:r>
              <a:rPr lang="en-US" sz="2600" dirty="0"/>
              <a:t>Neutral	White or 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Gray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5105400"/>
            <a:ext cx="6199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Three phase voltages with respect to Neutral.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6019800"/>
                <a:ext cx="211686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019800"/>
                <a:ext cx="2116862" cy="430887"/>
              </a:xfrm>
              <a:prstGeom prst="rect">
                <a:avLst/>
              </a:prstGeom>
              <a:blipFill rotWithShape="1">
                <a:blip r:embed="rId3"/>
                <a:stretch>
                  <a:fillRect t="-8571" r="-4611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90800" y="5825606"/>
                <a:ext cx="3113738" cy="853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825606"/>
                <a:ext cx="3113738" cy="853054"/>
              </a:xfrm>
              <a:prstGeom prst="rect">
                <a:avLst/>
              </a:prstGeom>
              <a:blipFill rotWithShape="1">
                <a:blip r:embed="rId4"/>
                <a:stretch>
                  <a:fillRect r="-2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2337" y="5890335"/>
                <a:ext cx="3036857" cy="734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337" y="5890335"/>
                <a:ext cx="3036857" cy="734368"/>
              </a:xfrm>
              <a:prstGeom prst="rect">
                <a:avLst/>
              </a:prstGeom>
              <a:blipFill rotWithShape="1">
                <a:blip r:embed="rId5"/>
                <a:stretch>
                  <a:fillRect r="-3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ece.k-state.edu/~starret/581/3p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887" y="2424240"/>
            <a:ext cx="5011435" cy="214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84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sz="3600" dirty="0" smtClean="0"/>
              <a:t>Three Phase Half Wave Rectifier</a:t>
            </a:r>
            <a:endParaRPr lang="en-US" sz="3600" dirty="0"/>
          </a:p>
        </p:txBody>
      </p:sp>
      <p:pic>
        <p:nvPicPr>
          <p:cNvPr id="36866" name="Picture 2" descr="http://upload.wikimedia.org/wikipedia/commons/e/eb/Half-wave_rectifier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4" y="2552025"/>
            <a:ext cx="3781706" cy="240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90596" y="2443720"/>
                <a:ext cx="4990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6" y="2443720"/>
                <a:ext cx="499047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r="-1951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18305" y="3215920"/>
                <a:ext cx="5071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305" y="3215920"/>
                <a:ext cx="507190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692" r="-19277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0600" y="3976255"/>
                <a:ext cx="4780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976255"/>
                <a:ext cx="478016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r="-1923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2400" y="3581400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81400"/>
                <a:ext cx="411523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764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86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13182" r="50000" b="10688"/>
          <a:stretch/>
        </p:blipFill>
        <p:spPr bwMode="auto">
          <a:xfrm>
            <a:off x="3886200" y="990600"/>
            <a:ext cx="5227651" cy="539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2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558600"/>
              </p:ext>
            </p:extLst>
          </p:nvPr>
        </p:nvGraphicFramePr>
        <p:xfrm>
          <a:off x="2667000" y="2133600"/>
          <a:ext cx="3497106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1" name="Equation" r:id="rId3" imgW="1701720" imgH="469800" progId="Equation.3">
                  <p:embed/>
                </p:oleObj>
              </mc:Choice>
              <mc:Fallback>
                <p:oleObj name="Equation" r:id="rId3" imgW="17017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133600"/>
                        <a:ext cx="3497106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6200" y="533400"/>
                <a:ext cx="8763000" cy="63246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Average output voltage for one pulse (120</a:t>
                </a:r>
                <a:r>
                  <a:rPr lang="en-US" sz="2600" baseline="30000" dirty="0" smtClean="0"/>
                  <a:t>o </a:t>
                </a:r>
                <a:r>
                  <a:rPr lang="en-US" sz="2600" dirty="0" smtClean="0"/>
                  <a:t>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 smtClean="0"/>
                  <a:t>) is given as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Similarly </a:t>
                </a:r>
                <a:r>
                  <a:rPr lang="en-US" sz="2600" dirty="0" err="1" smtClean="0"/>
                  <a:t>rms</a:t>
                </a:r>
                <a:r>
                  <a:rPr lang="en-US" sz="2600" dirty="0" smtClean="0"/>
                  <a:t> value of load voltage for one pulse is given as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Peak Inverse Voltage of Diode is given as</a:t>
                </a:r>
                <a:endParaRPr lang="en-US" sz="2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533400"/>
                <a:ext cx="8763000" cy="6324600"/>
              </a:xfrm>
              <a:blipFill rotWithShape="1">
                <a:blip r:embed="rId5"/>
                <a:stretch>
                  <a:fillRect l="-1113" r="-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64</a:t>
            </a:fld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0"/>
            <a:ext cx="8229600" cy="609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Three Phase Half Wave Rectifier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420568"/>
              </p:ext>
            </p:extLst>
          </p:nvPr>
        </p:nvGraphicFramePr>
        <p:xfrm>
          <a:off x="1828800" y="1219200"/>
          <a:ext cx="5486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2" name="Equation" r:id="rId6" imgW="2882880" imgH="482400" progId="Equation.3">
                  <p:embed/>
                </p:oleObj>
              </mc:Choice>
              <mc:Fallback>
                <p:oleObj name="Equation" r:id="rId6" imgW="288288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19200"/>
                        <a:ext cx="5486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359969"/>
              </p:ext>
            </p:extLst>
          </p:nvPr>
        </p:nvGraphicFramePr>
        <p:xfrm>
          <a:off x="806450" y="3657600"/>
          <a:ext cx="7575550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3" name="Equation" r:id="rId8" imgW="3720960" imgH="520560" progId="Equation.3">
                  <p:embed/>
                </p:oleObj>
              </mc:Choice>
              <mc:Fallback>
                <p:oleObj name="Equation" r:id="rId8" imgW="372096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3657600"/>
                        <a:ext cx="7575550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958691"/>
              </p:ext>
            </p:extLst>
          </p:nvPr>
        </p:nvGraphicFramePr>
        <p:xfrm>
          <a:off x="3200400" y="4800600"/>
          <a:ext cx="248443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4" name="Equation" r:id="rId10" imgW="1269449" imgH="469696" progId="Equation.3">
                  <p:embed/>
                </p:oleObj>
              </mc:Choice>
              <mc:Fallback>
                <p:oleObj name="Equation" r:id="rId10" imgW="1269449" imgH="46969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800600"/>
                        <a:ext cx="2484438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872400"/>
              </p:ext>
            </p:extLst>
          </p:nvPr>
        </p:nvGraphicFramePr>
        <p:xfrm>
          <a:off x="3570287" y="6019800"/>
          <a:ext cx="20034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5" name="Equation" r:id="rId12" imgW="850680" imgH="253800" progId="Equation.3">
                  <p:embed/>
                </p:oleObj>
              </mc:Choice>
              <mc:Fallback>
                <p:oleObj name="Equation" r:id="rId12" imgW="850680" imgH="253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7" y="6019800"/>
                        <a:ext cx="20034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174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34636" y="46627"/>
            <a:ext cx="896461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Low"/>
            <a:r>
              <a:rPr lang="en-US" sz="2800" b="1" u="sng" dirty="0"/>
              <a:t>Example </a:t>
            </a:r>
            <a:r>
              <a:rPr lang="en-US" sz="2800" b="1" u="sng" dirty="0" smtClean="0"/>
              <a:t>7</a:t>
            </a:r>
            <a:r>
              <a:rPr lang="en-US" sz="2800" dirty="0" smtClean="0"/>
              <a:t> </a:t>
            </a:r>
            <a:r>
              <a:rPr lang="en-US" sz="2800" dirty="0"/>
              <a:t>The rectifier </a:t>
            </a:r>
            <a:r>
              <a:rPr lang="en-US" sz="2800" dirty="0" smtClean="0"/>
              <a:t>shown in following figure </a:t>
            </a:r>
            <a:r>
              <a:rPr lang="en-US" sz="2800" dirty="0"/>
              <a:t>is operated from 460 V 50 Hz </a:t>
            </a:r>
            <a:r>
              <a:rPr lang="en-US" sz="2800" dirty="0" err="1" smtClean="0"/>
              <a:t>rms</a:t>
            </a:r>
            <a:r>
              <a:rPr lang="en-US" sz="2800" dirty="0" smtClean="0"/>
              <a:t> supply </a:t>
            </a:r>
            <a:r>
              <a:rPr lang="en-US" sz="2800" dirty="0"/>
              <a:t>at secondary side and the load </a:t>
            </a:r>
            <a:r>
              <a:rPr lang="en-US" sz="2800" dirty="0" smtClean="0"/>
              <a:t>resistance </a:t>
            </a:r>
            <a:r>
              <a:rPr lang="en-US" sz="2800" dirty="0"/>
              <a:t>is </a:t>
            </a:r>
            <a:r>
              <a:rPr lang="en-US" sz="2800" i="1" dirty="0" smtClean="0"/>
              <a:t>R</a:t>
            </a:r>
            <a:r>
              <a:rPr lang="en-US" sz="2800" dirty="0" smtClean="0"/>
              <a:t>=20</a:t>
            </a:r>
            <a:r>
              <a:rPr lang="ur-PK" sz="2800" dirty="0">
                <a:sym typeface="Symbol" pitchFamily="18" charset="2"/>
              </a:rPr>
              <a:t> </a:t>
            </a:r>
            <a:r>
              <a:rPr lang="en-US" sz="2800" dirty="0" smtClean="0"/>
              <a:t>. </a:t>
            </a:r>
            <a:r>
              <a:rPr lang="en-US" sz="2800" dirty="0"/>
              <a:t>If the source inductance is negligible, determine </a:t>
            </a:r>
            <a:r>
              <a:rPr lang="en-US" sz="2800" b="1" dirty="0">
                <a:solidFill>
                  <a:srgbClr val="FF0000"/>
                </a:solidFill>
              </a:rPr>
              <a:t>(a)</a:t>
            </a:r>
            <a:r>
              <a:rPr lang="en-US" sz="2800" dirty="0"/>
              <a:t> Rectification efficiency, </a:t>
            </a:r>
            <a:r>
              <a:rPr lang="en-US" sz="2800" b="1" dirty="0">
                <a:solidFill>
                  <a:srgbClr val="FF0000"/>
                </a:solidFill>
              </a:rPr>
              <a:t>(b)</a:t>
            </a:r>
            <a:r>
              <a:rPr lang="en-US" sz="2800" dirty="0"/>
              <a:t> Form factor </a:t>
            </a:r>
            <a:r>
              <a:rPr lang="en-US" sz="2800" b="1" dirty="0">
                <a:solidFill>
                  <a:srgbClr val="FF0000"/>
                </a:solidFill>
              </a:rPr>
              <a:t>(c)</a:t>
            </a:r>
            <a:r>
              <a:rPr lang="en-US" sz="2800" dirty="0"/>
              <a:t> Ripple factor </a:t>
            </a:r>
            <a:r>
              <a:rPr lang="en-US" sz="2800" b="1" dirty="0">
                <a:solidFill>
                  <a:srgbClr val="FF0000"/>
                </a:solidFill>
              </a:rPr>
              <a:t>(d) </a:t>
            </a:r>
            <a:r>
              <a:rPr lang="en-US" sz="2800" dirty="0" smtClean="0"/>
              <a:t>Crest Factor </a:t>
            </a:r>
            <a:r>
              <a:rPr lang="en-US" sz="2800" b="1" dirty="0" smtClean="0">
                <a:solidFill>
                  <a:srgbClr val="FF0000"/>
                </a:solidFill>
              </a:rPr>
              <a:t>(e) </a:t>
            </a:r>
            <a:r>
              <a:rPr lang="en-US" sz="2800" dirty="0" smtClean="0"/>
              <a:t>Peak </a:t>
            </a:r>
            <a:r>
              <a:rPr lang="en-US" sz="2800" dirty="0"/>
              <a:t>inverse voltage (PIV) of each diode.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65</a:t>
            </a:fld>
            <a:endParaRPr lang="en-GB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7" y="2895600"/>
            <a:ext cx="8131310" cy="333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66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349377"/>
              </p:ext>
            </p:extLst>
          </p:nvPr>
        </p:nvGraphicFramePr>
        <p:xfrm>
          <a:off x="533400" y="1345287"/>
          <a:ext cx="314325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0" name="Equation" r:id="rId3" imgW="1346040" imgH="419040" progId="Equation.3">
                  <p:embed/>
                </p:oleObj>
              </mc:Choice>
              <mc:Fallback>
                <p:oleObj name="Equation" r:id="rId3" imgW="1346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45287"/>
                        <a:ext cx="314325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480538"/>
              </p:ext>
            </p:extLst>
          </p:nvPr>
        </p:nvGraphicFramePr>
        <p:xfrm>
          <a:off x="1066800" y="4267200"/>
          <a:ext cx="4419382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1" name="Equation" r:id="rId5" imgW="2209680" imgH="431640" progId="Equation.3">
                  <p:embed/>
                </p:oleObj>
              </mc:Choice>
              <mc:Fallback>
                <p:oleObj name="Equation" r:id="rId5" imgW="2209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267200"/>
                        <a:ext cx="4419382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75637"/>
              </p:ext>
            </p:extLst>
          </p:nvPr>
        </p:nvGraphicFramePr>
        <p:xfrm>
          <a:off x="990600" y="5257800"/>
          <a:ext cx="41656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2" name="Equation" r:id="rId7" imgW="2057400" imgH="469800" progId="Equation.3">
                  <p:embed/>
                </p:oleObj>
              </mc:Choice>
              <mc:Fallback>
                <p:oleObj name="Equation" r:id="rId7" imgW="20574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57800"/>
                        <a:ext cx="4165600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Example-7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66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914400"/>
            <a:ext cx="813068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Phase to neutral voltage is given by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Peak voltage now can be calculated as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Average value of load voltage and current now can be calculated as</a:t>
            </a:r>
            <a:endParaRPr lang="en-US" sz="2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379453"/>
              </p:ext>
            </p:extLst>
          </p:nvPr>
        </p:nvGraphicFramePr>
        <p:xfrm>
          <a:off x="570908" y="2895600"/>
          <a:ext cx="432911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3" name="Equation" r:id="rId9" imgW="1854000" imgH="253800" progId="Equation.3">
                  <p:embed/>
                </p:oleObj>
              </mc:Choice>
              <mc:Fallback>
                <p:oleObj name="Equation" r:id="rId9" imgW="1854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908" y="2895600"/>
                        <a:ext cx="4329113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096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032870"/>
              </p:ext>
            </p:extLst>
          </p:nvPr>
        </p:nvGraphicFramePr>
        <p:xfrm>
          <a:off x="1573213" y="1447800"/>
          <a:ext cx="35941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4" name="Equation" r:id="rId3" imgW="1650960" imgH="228600" progId="Equation.3">
                  <p:embed/>
                </p:oleObj>
              </mc:Choice>
              <mc:Fallback>
                <p:oleObj name="Equation" r:id="rId3" imgW="1650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1447800"/>
                        <a:ext cx="35941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659020"/>
              </p:ext>
            </p:extLst>
          </p:nvPr>
        </p:nvGraphicFramePr>
        <p:xfrm>
          <a:off x="1633538" y="2171700"/>
          <a:ext cx="335121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5" name="Equation" r:id="rId5" imgW="1688760" imgH="431640" progId="Equation.3">
                  <p:embed/>
                </p:oleObj>
              </mc:Choice>
              <mc:Fallback>
                <p:oleObj name="Equation" r:id="rId5" imgW="1688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2171700"/>
                        <a:ext cx="335121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425051"/>
              </p:ext>
            </p:extLst>
          </p:nvPr>
        </p:nvGraphicFramePr>
        <p:xfrm>
          <a:off x="2390775" y="3929063"/>
          <a:ext cx="251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6" name="Equation" r:id="rId7" imgW="1130040" imgH="431640" progId="Equation.3">
                  <p:embed/>
                </p:oleObj>
              </mc:Choice>
              <mc:Fallback>
                <p:oleObj name="Equation" r:id="rId7" imgW="1130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3929063"/>
                        <a:ext cx="25146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Example-7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67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914400"/>
            <a:ext cx="482568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RMS value of load voltage and current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(a) </a:t>
            </a:r>
            <a:r>
              <a:rPr lang="en-US" sz="2200" dirty="0" smtClean="0"/>
              <a:t>Rectifier efficiency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619375"/>
              </p:ext>
            </p:extLst>
          </p:nvPr>
        </p:nvGraphicFramePr>
        <p:xfrm>
          <a:off x="1447800" y="5181600"/>
          <a:ext cx="51133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7" name="Equation" r:id="rId9" imgW="2298600" imgH="431640" progId="Equation.3">
                  <p:embed/>
                </p:oleObj>
              </mc:Choice>
              <mc:Fallback>
                <p:oleObj name="Equation" r:id="rId9" imgW="2298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81600"/>
                        <a:ext cx="5113338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60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4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279220"/>
              </p:ext>
            </p:extLst>
          </p:nvPr>
        </p:nvGraphicFramePr>
        <p:xfrm>
          <a:off x="441325" y="1219200"/>
          <a:ext cx="33829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3" name="Equation" r:id="rId3" imgW="1562040" imgH="431640" progId="Equation.3">
                  <p:embed/>
                </p:oleObj>
              </mc:Choice>
              <mc:Fallback>
                <p:oleObj name="Equation" r:id="rId3" imgW="1562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219200"/>
                        <a:ext cx="338296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386880"/>
              </p:ext>
            </p:extLst>
          </p:nvPr>
        </p:nvGraphicFramePr>
        <p:xfrm>
          <a:off x="1371600" y="3199832"/>
          <a:ext cx="28432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4" name="Equation" r:id="rId5" imgW="1396800" imgH="241200" progId="Equation.3">
                  <p:embed/>
                </p:oleObj>
              </mc:Choice>
              <mc:Fallback>
                <p:oleObj name="Equation" r:id="rId5" imgW="1396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199832"/>
                        <a:ext cx="28432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68</a:t>
            </a:fld>
            <a:endParaRPr lang="en-GB" dirty="0"/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457200" y="27710"/>
            <a:ext cx="8229600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Example-7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" y="586800"/>
            <a:ext cx="2322367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(b) </a:t>
            </a:r>
            <a:r>
              <a:rPr lang="en-US" sz="2200" dirty="0" smtClean="0"/>
              <a:t>Form Factor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(c) </a:t>
            </a:r>
            <a:r>
              <a:rPr lang="en-US" sz="2200" dirty="0" smtClean="0"/>
              <a:t>Ripple Factor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(d) </a:t>
            </a:r>
            <a:r>
              <a:rPr lang="en-US" sz="2200" dirty="0" smtClean="0"/>
              <a:t>Crest Factor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(e) </a:t>
            </a:r>
            <a:r>
              <a:rPr lang="en-US" sz="2200" dirty="0" smtClean="0"/>
              <a:t>PIV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404848"/>
              </p:ext>
            </p:extLst>
          </p:nvPr>
        </p:nvGraphicFramePr>
        <p:xfrm>
          <a:off x="1251238" y="5792082"/>
          <a:ext cx="361791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5" name="Equation" r:id="rId7" imgW="1536480" imgH="253800" progId="Equation.3">
                  <p:embed/>
                </p:oleObj>
              </mc:Choice>
              <mc:Fallback>
                <p:oleObj name="Equation" r:id="rId7" imgW="1536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238" y="5792082"/>
                        <a:ext cx="361791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061891"/>
              </p:ext>
            </p:extLst>
          </p:nvPr>
        </p:nvGraphicFramePr>
        <p:xfrm>
          <a:off x="801688" y="4343400"/>
          <a:ext cx="357663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6" name="Equation" r:id="rId9" imgW="1650960" imgH="431640" progId="Equation.3">
                  <p:embed/>
                </p:oleObj>
              </mc:Choice>
              <mc:Fallback>
                <p:oleObj name="Equation" r:id="rId9" imgW="1650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4343400"/>
                        <a:ext cx="3576637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9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173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Three Phase Bridge Rectifier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2060"/>
            <a:ext cx="4114800" cy="578427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GB" sz="2600" dirty="0" smtClean="0"/>
              <a:t>Three Phase bridge rectifier is very common in high power applications </a:t>
            </a:r>
            <a:r>
              <a:rPr lang="en-US" sz="2600" dirty="0"/>
              <a:t>because they have the highest </a:t>
            </a:r>
            <a:r>
              <a:rPr lang="en-US" sz="2600" dirty="0" smtClean="0"/>
              <a:t>possible transformer </a:t>
            </a:r>
            <a:r>
              <a:rPr lang="en-US" sz="2600" dirty="0"/>
              <a:t>utilization factor for a three-phase system</a:t>
            </a:r>
            <a:r>
              <a:rPr lang="en-US" sz="2600" dirty="0" smtClean="0"/>
              <a:t>.</a:t>
            </a:r>
            <a:r>
              <a:rPr lang="en-GB" sz="2600" dirty="0" smtClean="0"/>
              <a:t>  </a:t>
            </a:r>
          </a:p>
          <a:p>
            <a:pPr algn="just"/>
            <a:endParaRPr lang="en-GB" sz="1300" dirty="0" smtClean="0"/>
          </a:p>
          <a:p>
            <a:pPr algn="just"/>
            <a:r>
              <a:rPr lang="en-GB" sz="2600" dirty="0" smtClean="0"/>
              <a:t>It can operate with or without transformer and give six-pulse ripple on the out. </a:t>
            </a:r>
          </a:p>
          <a:p>
            <a:pPr algn="just"/>
            <a:endParaRPr lang="en-GB" sz="1300" dirty="0" smtClean="0"/>
          </a:p>
          <a:p>
            <a:pPr algn="just"/>
            <a:r>
              <a:rPr lang="en-GB" sz="2600" dirty="0" smtClean="0"/>
              <a:t>Diodes D</a:t>
            </a:r>
            <a:r>
              <a:rPr lang="en-GB" sz="2600" baseline="-25000" dirty="0" smtClean="0"/>
              <a:t>1</a:t>
            </a:r>
            <a:r>
              <a:rPr lang="en-GB" sz="2600" dirty="0" smtClean="0"/>
              <a:t>, D</a:t>
            </a:r>
            <a:r>
              <a:rPr lang="en-GB" sz="2600" baseline="-25000" dirty="0"/>
              <a:t>3</a:t>
            </a:r>
            <a:r>
              <a:rPr lang="en-GB" sz="2600" dirty="0" smtClean="0"/>
              <a:t>, D</a:t>
            </a:r>
            <a:r>
              <a:rPr lang="en-GB" sz="2600" baseline="-25000" dirty="0"/>
              <a:t>5</a:t>
            </a:r>
            <a:r>
              <a:rPr lang="en-GB" sz="2600" dirty="0" smtClean="0"/>
              <a:t> will conduct when the supply voltage is most positive.  </a:t>
            </a:r>
          </a:p>
          <a:p>
            <a:pPr algn="just"/>
            <a:endParaRPr lang="en-GB" sz="1200" dirty="0" smtClean="0"/>
          </a:p>
          <a:p>
            <a:pPr algn="just"/>
            <a:r>
              <a:rPr lang="en-GB" sz="2600" dirty="0"/>
              <a:t>Diodes </a:t>
            </a:r>
            <a:r>
              <a:rPr lang="en-GB" sz="2600" dirty="0" smtClean="0"/>
              <a:t>D</a:t>
            </a:r>
            <a:r>
              <a:rPr lang="en-GB" sz="2600" baseline="-25000" dirty="0" smtClean="0"/>
              <a:t>2</a:t>
            </a:r>
            <a:r>
              <a:rPr lang="en-GB" sz="2600" dirty="0" smtClean="0"/>
              <a:t>, D</a:t>
            </a:r>
            <a:r>
              <a:rPr lang="en-GB" sz="2600" baseline="-25000" dirty="0"/>
              <a:t>4</a:t>
            </a:r>
            <a:r>
              <a:rPr lang="en-GB" sz="2600" dirty="0" smtClean="0"/>
              <a:t>, D</a:t>
            </a:r>
            <a:r>
              <a:rPr lang="en-GB" sz="2600" baseline="-25000" dirty="0" smtClean="0"/>
              <a:t>6</a:t>
            </a:r>
            <a:r>
              <a:rPr lang="en-GB" sz="2600" dirty="0" smtClean="0"/>
              <a:t> </a:t>
            </a:r>
            <a:r>
              <a:rPr lang="en-GB" sz="2600" dirty="0"/>
              <a:t>will conduct when the supply voltage is most </a:t>
            </a:r>
            <a:r>
              <a:rPr lang="en-GB" sz="2600" dirty="0" smtClean="0"/>
              <a:t>negative</a:t>
            </a:r>
            <a:r>
              <a:rPr lang="en-GB" sz="2600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69</a:t>
            </a:fld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4303250" y="2057400"/>
            <a:ext cx="4849149" cy="3657601"/>
            <a:chOff x="4303250" y="2057400"/>
            <a:chExt cx="4849149" cy="3657601"/>
          </a:xfrm>
        </p:grpSpPr>
        <p:pic>
          <p:nvPicPr>
            <p:cNvPr id="30722" name="Picture 2" descr="http://www.esru.strath.ac.uk/EandE/Web_sites/08-09/Hydrogen_Buffering/Images/rectifi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3250" y="2057400"/>
              <a:ext cx="4849149" cy="365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943595" y="2616318"/>
                  <a:ext cx="4863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595" y="2616318"/>
                  <a:ext cx="48635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1500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943589" y="4842175"/>
                  <a:ext cx="491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589" y="4842175"/>
                  <a:ext cx="49167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1481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704154" y="2604650"/>
                  <a:ext cx="491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4154" y="2604650"/>
                  <a:ext cx="49167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1625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718009" y="4849105"/>
                  <a:ext cx="491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8009" y="4849105"/>
                  <a:ext cx="49167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1604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481617" y="2611580"/>
                  <a:ext cx="491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1617" y="2611580"/>
                  <a:ext cx="49167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1604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481617" y="4842175"/>
                  <a:ext cx="491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1617" y="4842175"/>
                  <a:ext cx="49167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1604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47573" y="2793862"/>
                <a:ext cx="4990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573" y="2793862"/>
                <a:ext cx="499047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576" r="-1951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33717" y="3461448"/>
                <a:ext cx="5071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717" y="3461448"/>
                <a:ext cx="507190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7692" r="-1807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26857" y="4107870"/>
                <a:ext cx="4780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857" y="4107870"/>
                <a:ext cx="478016" cy="400110"/>
              </a:xfrm>
              <a:prstGeom prst="rect">
                <a:avLst/>
              </a:prstGeom>
              <a:blipFill rotWithShape="1">
                <a:blip r:embed="rId12"/>
                <a:stretch>
                  <a:fillRect t="-7692" r="-1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01408" y="3516868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408" y="3516868"/>
                <a:ext cx="411523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r="-1911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4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AA48-C038-44B7-B132-F147D25BE441}" type="slidenum">
              <a:rPr lang="en-GB"/>
              <a:pPr/>
              <a:t>7</a:t>
            </a:fld>
            <a:endParaRPr lang="en-GB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7551" y="0"/>
            <a:ext cx="7772400" cy="845161"/>
          </a:xfrm>
        </p:spPr>
        <p:txBody>
          <a:bodyPr/>
          <a:lstStyle/>
          <a:p>
            <a:r>
              <a:rPr lang="en-US" sz="3200"/>
              <a:t>Snubbers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11200" y="1210042"/>
            <a:ext cx="7772400" cy="433570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In general, </a:t>
            </a:r>
            <a:r>
              <a:rPr lang="en-US" sz="2400" dirty="0" err="1"/>
              <a:t>snubbers</a:t>
            </a:r>
            <a:r>
              <a:rPr lang="en-US" sz="2400" dirty="0"/>
              <a:t> are used for:</a:t>
            </a:r>
          </a:p>
          <a:p>
            <a:endParaRPr lang="en-US" sz="2400" dirty="0"/>
          </a:p>
          <a:p>
            <a:pPr lvl="1"/>
            <a:r>
              <a:rPr lang="en-US" sz="2000" b="1" dirty="0"/>
              <a:t>turn-on:</a:t>
            </a:r>
            <a:r>
              <a:rPr lang="en-US" sz="2000" dirty="0"/>
              <a:t> to </a:t>
            </a:r>
            <a:r>
              <a:rPr lang="en-US" sz="2000" dirty="0" err="1"/>
              <a:t>minimise</a:t>
            </a:r>
            <a:r>
              <a:rPr lang="en-US" sz="2000" dirty="0"/>
              <a:t> large </a:t>
            </a:r>
            <a:r>
              <a:rPr lang="en-US" sz="2000" dirty="0" err="1"/>
              <a:t>overcurrents</a:t>
            </a:r>
            <a:r>
              <a:rPr lang="en-US" sz="2000" dirty="0"/>
              <a:t> through the device at turn-on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/>
              <a:t>turn-off</a:t>
            </a:r>
            <a:r>
              <a:rPr lang="en-US" sz="2000" dirty="0"/>
              <a:t>: to </a:t>
            </a:r>
            <a:r>
              <a:rPr lang="en-US" sz="2000" dirty="0" err="1"/>
              <a:t>minimise</a:t>
            </a:r>
            <a:r>
              <a:rPr lang="en-US" sz="2000" dirty="0"/>
              <a:t> large </a:t>
            </a:r>
            <a:r>
              <a:rPr lang="en-US" sz="2000" dirty="0" err="1"/>
              <a:t>overvoltages</a:t>
            </a:r>
            <a:r>
              <a:rPr lang="en-US" sz="2000" dirty="0"/>
              <a:t> across the device during turn-off.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Stress reduction: to shape the device switching waveform such that the voltage and current associated with the device are not high simultaneously.</a:t>
            </a:r>
          </a:p>
          <a:p>
            <a:pPr lvl="1"/>
            <a:endParaRPr lang="en-US" sz="2000" dirty="0"/>
          </a:p>
          <a:p>
            <a:r>
              <a:rPr lang="en-US" sz="2000" dirty="0"/>
              <a:t>Switches and diodes requires </a:t>
            </a:r>
            <a:r>
              <a:rPr lang="en-US" sz="2000" dirty="0" err="1"/>
              <a:t>snubbers</a:t>
            </a:r>
            <a:r>
              <a:rPr lang="en-US" sz="2000" dirty="0"/>
              <a:t>. However, new generation of IGBT, MOSFET and IGCT do not require it.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95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70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1709" y="3927763"/>
                <a:ext cx="8809891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sz="2200" dirty="0"/>
                  <a:t>At instant marked 1, diode D</a:t>
                </a:r>
                <a:r>
                  <a:rPr lang="en-US" sz="2200" baseline="-25000" dirty="0"/>
                  <a:t>4</a:t>
                </a:r>
                <a:r>
                  <a:rPr lang="en-US" sz="2200" dirty="0"/>
                  <a:t> is already on and the conduction of diode </a:t>
                </a:r>
                <a:r>
                  <a:rPr lang="en-US" sz="2200" dirty="0" smtClean="0"/>
                  <a:t>D</a:t>
                </a:r>
                <a:r>
                  <a:rPr lang="en-US" sz="2200" baseline="-25000" dirty="0" smtClean="0"/>
                  <a:t>5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stops and that of D</a:t>
                </a:r>
                <a:r>
                  <a:rPr lang="en-US" sz="2200" baseline="-25000" dirty="0"/>
                  <a:t>1</a:t>
                </a:r>
                <a:r>
                  <a:rPr lang="en-US" sz="2200" dirty="0"/>
                  <a:t> begins. </a:t>
                </a:r>
                <a:r>
                  <a:rPr lang="en-US" sz="2200" dirty="0" smtClean="0"/>
                  <a:t>The </a:t>
                </a:r>
                <a:r>
                  <a:rPr lang="en-US" sz="2200" dirty="0"/>
                  <a:t>magnitude of load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/>
                  <a:t>at instant 1 is then given by</a:t>
                </a:r>
              </a:p>
              <a:p>
                <a:pPr algn="just"/>
                <a:endParaRPr lang="en-US" sz="2200" dirty="0"/>
              </a:p>
              <a:p>
                <a:pPr algn="just"/>
                <a:endParaRPr lang="en-US" sz="2200" dirty="0"/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n-US" sz="2200" dirty="0" smtClean="0"/>
                  <a:t>At </a:t>
                </a:r>
                <a:r>
                  <a:rPr lang="en-US" sz="2200" dirty="0"/>
                  <a:t>instant marked 2, the magnitude of load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is given by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09" y="3927763"/>
                <a:ext cx="8809891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900" t="-1719" r="-1661" b="-4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118214" y="5100935"/>
                <a:ext cx="50445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30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9</m:t>
                          </m:r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latin typeface="Cambria Math"/>
                            </a:rPr>
                            <m:t>1.5</m:t>
                          </m:r>
                          <m:r>
                            <a:rPr lang="en-US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214" y="5100935"/>
                <a:ext cx="5044586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205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224686" y="6164437"/>
                <a:ext cx="5191293" cy="505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60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°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686" y="6164437"/>
                <a:ext cx="5191293" cy="505203"/>
              </a:xfrm>
              <a:prstGeom prst="rect">
                <a:avLst/>
              </a:prstGeom>
              <a:blipFill rotWithShape="1">
                <a:blip r:embed="rId5"/>
                <a:stretch>
                  <a:fillRect t="-1205" r="-1878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0" y="0"/>
            <a:ext cx="9144000" cy="3962399"/>
            <a:chOff x="0" y="0"/>
            <a:chExt cx="9144000" cy="3962399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986"/>
            <a:stretch/>
          </p:blipFill>
          <p:spPr bwMode="auto">
            <a:xfrm>
              <a:off x="0" y="0"/>
              <a:ext cx="9144000" cy="2687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429490" y="2951017"/>
              <a:ext cx="8215745" cy="1011382"/>
              <a:chOff x="429490" y="3255818"/>
              <a:chExt cx="8215745" cy="1011382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97" t="45031" r="5455" b="40804"/>
              <a:stretch/>
            </p:blipFill>
            <p:spPr bwMode="auto">
              <a:xfrm>
                <a:off x="429490" y="3255818"/>
                <a:ext cx="8215745" cy="1011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539065" y="3400199"/>
                    <a:ext cx="422039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065" y="3400199"/>
                    <a:ext cx="422039" cy="30777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t="-2000" r="-1000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603405" y="3416228"/>
                    <a:ext cx="417871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3405" y="3416228"/>
                    <a:ext cx="417871" cy="307777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t="-1961" r="-10145" b="-1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3417457" y="3430976"/>
                    <a:ext cx="422039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17457" y="3430976"/>
                    <a:ext cx="422039" cy="307777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t="-2000" r="-10145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405280" y="3446617"/>
                    <a:ext cx="422039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05280" y="3446617"/>
                    <a:ext cx="422039" cy="307777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t="-1961" r="-10145" b="-1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7207044" y="3478907"/>
                    <a:ext cx="417870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07044" y="3478907"/>
                    <a:ext cx="417870" cy="307777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t="-2000" r="-10145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025761" y="3754287"/>
                    <a:ext cx="422039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5761" y="3754287"/>
                    <a:ext cx="422039" cy="307777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t="-2000" r="-1000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588340" y="3784898"/>
                    <a:ext cx="422039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88340" y="3784898"/>
                    <a:ext cx="422039" cy="307777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t="-2000" r="-10145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4530961" y="3793487"/>
                    <a:ext cx="422039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30961" y="3793487"/>
                    <a:ext cx="422039" cy="307777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t="-1961" r="-10000" b="-1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6435961" y="3825455"/>
                    <a:ext cx="422039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5961" y="3825455"/>
                    <a:ext cx="422039" cy="307777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t="-2000" r="-10145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7762187" y="3818716"/>
                    <a:ext cx="422039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62187" y="3818716"/>
                    <a:ext cx="422039" cy="307777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t="-1961" r="-10000" b="-1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" name="Straight Connector 6"/>
            <p:cNvCxnSpPr/>
            <p:nvPr/>
          </p:nvCxnSpPr>
          <p:spPr>
            <a:xfrm flipV="1">
              <a:off x="988814" y="2687782"/>
              <a:ext cx="0" cy="4076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624412" y="2702729"/>
              <a:ext cx="0" cy="4076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88814" y="2891590"/>
              <a:ext cx="21945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352800" y="2683772"/>
              <a:ext cx="8899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 cycle</a:t>
              </a:r>
              <a:endParaRPr lang="en-US" sz="20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4434840" y="2895600"/>
              <a:ext cx="21945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010890" y="1011380"/>
              <a:ext cx="1524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369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71</a:t>
            </a:fld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304800"/>
            <a:ext cx="9144000" cy="6553200"/>
            <a:chOff x="0" y="304800"/>
            <a:chExt cx="9144000" cy="6553200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4800"/>
              <a:ext cx="9144000" cy="655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39065" y="3358634"/>
                  <a:ext cx="422039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065" y="3358634"/>
                  <a:ext cx="422039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2000" r="-10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603405" y="3374663"/>
                  <a:ext cx="417871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3405" y="3374663"/>
                  <a:ext cx="417871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2000" r="-10145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417457" y="3389411"/>
                  <a:ext cx="422039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7457" y="3389411"/>
                  <a:ext cx="422039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2000" r="-10145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405280" y="3418907"/>
                  <a:ext cx="422039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280" y="3418907"/>
                  <a:ext cx="422039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2000" r="-10145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207044" y="3437342"/>
                  <a:ext cx="417870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7044" y="3437342"/>
                  <a:ext cx="417870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2000" r="-10145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025761" y="3698867"/>
                  <a:ext cx="422039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761" y="3698867"/>
                  <a:ext cx="422039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2000" r="-10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588340" y="3715623"/>
                  <a:ext cx="422039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8340" y="3715623"/>
                  <a:ext cx="422039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2000" r="-10145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530961" y="3751922"/>
                  <a:ext cx="422039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0961" y="3751922"/>
                  <a:ext cx="422039" cy="3077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961" r="-10000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435961" y="3756180"/>
                  <a:ext cx="422039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961" y="3756180"/>
                  <a:ext cx="422039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1961" r="-10145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762187" y="3763296"/>
                  <a:ext cx="422039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2187" y="3763296"/>
                  <a:ext cx="422039" cy="30777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1961" r="-10000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6310756" y="5444835"/>
                  <a:ext cx="869405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1.5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0756" y="5444835"/>
                  <a:ext cx="869405" cy="4001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7576" r="-10490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849089" y="5430885"/>
                  <a:ext cx="842282" cy="43640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9089" y="5430885"/>
                  <a:ext cx="842282" cy="43640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r="-10072" b="-253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4010890" y="1350820"/>
              <a:ext cx="1524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26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401609"/>
              </p:ext>
            </p:extLst>
          </p:nvPr>
        </p:nvGraphicFramePr>
        <p:xfrm>
          <a:off x="2692400" y="2133600"/>
          <a:ext cx="34448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6" name="Equation" r:id="rId3" imgW="1676160" imgH="469800" progId="Equation.3">
                  <p:embed/>
                </p:oleObj>
              </mc:Choice>
              <mc:Fallback>
                <p:oleObj name="Equation" r:id="rId3" imgW="16761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2133600"/>
                        <a:ext cx="3444875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6200" y="533400"/>
                <a:ext cx="8763000" cy="63246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Average output voltage for one pulse (60</a:t>
                </a:r>
                <a:r>
                  <a:rPr lang="en-US" sz="2600" baseline="30000" dirty="0" smtClean="0"/>
                  <a:t>o </a:t>
                </a:r>
                <a:r>
                  <a:rPr lang="en-US" sz="2600" dirty="0" smtClean="0"/>
                  <a:t>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600" dirty="0" smtClean="0"/>
                  <a:t>) is given as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Similarly </a:t>
                </a:r>
                <a:r>
                  <a:rPr lang="en-US" sz="2600" dirty="0" err="1" smtClean="0"/>
                  <a:t>rms</a:t>
                </a:r>
                <a:r>
                  <a:rPr lang="en-US" sz="2600" dirty="0" smtClean="0"/>
                  <a:t> value of load voltage for one pulse is given as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Peak Inverse Voltage of Diode is given as</a:t>
                </a:r>
                <a:endParaRPr lang="en-US" sz="2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533400"/>
                <a:ext cx="8763000" cy="6324600"/>
              </a:xfrm>
              <a:blipFill rotWithShape="1">
                <a:blip r:embed="rId5"/>
                <a:stretch>
                  <a:fillRect l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72</a:t>
            </a:fld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0"/>
            <a:ext cx="8229600" cy="609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Three Phase Bridge Rectifier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886815"/>
              </p:ext>
            </p:extLst>
          </p:nvPr>
        </p:nvGraphicFramePr>
        <p:xfrm>
          <a:off x="1684338" y="1219200"/>
          <a:ext cx="57769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7" name="Equation" r:id="rId6" imgW="3035160" imgH="482400" progId="Equation.3">
                  <p:embed/>
                </p:oleObj>
              </mc:Choice>
              <mc:Fallback>
                <p:oleObj name="Equation" r:id="rId6" imgW="3035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1219200"/>
                        <a:ext cx="57769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909690"/>
              </p:ext>
            </p:extLst>
          </p:nvPr>
        </p:nvGraphicFramePr>
        <p:xfrm>
          <a:off x="793750" y="3657600"/>
          <a:ext cx="760095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8" name="Equation" r:id="rId8" imgW="3733560" imgH="520560" progId="Equation.3">
                  <p:embed/>
                </p:oleObj>
              </mc:Choice>
              <mc:Fallback>
                <p:oleObj name="Equation" r:id="rId8" imgW="373356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3657600"/>
                        <a:ext cx="7600950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435319"/>
              </p:ext>
            </p:extLst>
          </p:nvPr>
        </p:nvGraphicFramePr>
        <p:xfrm>
          <a:off x="3460750" y="4837113"/>
          <a:ext cx="196215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9" name="Equation" r:id="rId10" imgW="1002960" imgH="431640" progId="Equation.3">
                  <p:embed/>
                </p:oleObj>
              </mc:Choice>
              <mc:Fallback>
                <p:oleObj name="Equation" r:id="rId10" imgW="1002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0" y="4837113"/>
                        <a:ext cx="1962150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752305"/>
              </p:ext>
            </p:extLst>
          </p:nvPr>
        </p:nvGraphicFramePr>
        <p:xfrm>
          <a:off x="3570287" y="6019800"/>
          <a:ext cx="20034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0" name="Equation" r:id="rId12" imgW="850680" imgH="253800" progId="Equation.3">
                  <p:embed/>
                </p:oleObj>
              </mc:Choice>
              <mc:Fallback>
                <p:oleObj name="Equation" r:id="rId12" imgW="850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7" y="6019800"/>
                        <a:ext cx="20034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67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50825" y="132229"/>
            <a:ext cx="85693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Low" rtl="0"/>
            <a:r>
              <a:rPr lang="en-US" sz="2400" b="1" u="sng" dirty="0"/>
              <a:t>Example </a:t>
            </a:r>
            <a:r>
              <a:rPr lang="en-US" sz="2400" b="1" u="sng" dirty="0" smtClean="0"/>
              <a:t>8</a:t>
            </a:r>
            <a:r>
              <a:rPr lang="en-US" sz="2400" dirty="0" smtClean="0"/>
              <a:t> </a:t>
            </a:r>
            <a:r>
              <a:rPr lang="en-US" sz="2400" dirty="0"/>
              <a:t>The 3-phase bridge rectifier is operated from 460 V 50 Hz supply and the load resistance is </a:t>
            </a:r>
            <a:r>
              <a:rPr lang="en-US" sz="2400" i="1" dirty="0"/>
              <a:t>R</a:t>
            </a:r>
            <a:r>
              <a:rPr lang="en-US" sz="2400" dirty="0"/>
              <a:t>=20ohms. If the source inductance is negligible, determine </a:t>
            </a:r>
            <a:r>
              <a:rPr lang="en-US" sz="2400" b="1" dirty="0">
                <a:solidFill>
                  <a:srgbClr val="FF0000"/>
                </a:solidFill>
              </a:rPr>
              <a:t>(a)</a:t>
            </a:r>
            <a:r>
              <a:rPr lang="en-US" sz="2400" dirty="0"/>
              <a:t> The efficiency, </a:t>
            </a:r>
            <a:r>
              <a:rPr lang="en-US" sz="2400" b="1" dirty="0">
                <a:solidFill>
                  <a:srgbClr val="FF0000"/>
                </a:solidFill>
              </a:rPr>
              <a:t>(b)</a:t>
            </a:r>
            <a:r>
              <a:rPr lang="en-US" sz="2400" dirty="0"/>
              <a:t> Form factor </a:t>
            </a:r>
            <a:r>
              <a:rPr lang="en-US" sz="2400" b="1" dirty="0">
                <a:solidFill>
                  <a:srgbClr val="FF0000"/>
                </a:solidFill>
              </a:rPr>
              <a:t>(c) </a:t>
            </a:r>
            <a:r>
              <a:rPr lang="en-US" sz="2400" dirty="0"/>
              <a:t>Ripple </a:t>
            </a:r>
            <a:r>
              <a:rPr lang="en-US" sz="2400" dirty="0" smtClean="0"/>
              <a:t>factor </a:t>
            </a:r>
            <a:r>
              <a:rPr lang="en-US" sz="2400" b="1" dirty="0" smtClean="0">
                <a:solidFill>
                  <a:srgbClr val="FF0000"/>
                </a:solidFill>
              </a:rPr>
              <a:t>(d) </a:t>
            </a:r>
            <a:r>
              <a:rPr lang="en-US" sz="2400" dirty="0" smtClean="0"/>
              <a:t>Crest Factor </a:t>
            </a:r>
            <a:r>
              <a:rPr lang="en-US" sz="2400" b="1" dirty="0" smtClean="0">
                <a:solidFill>
                  <a:srgbClr val="FF0000"/>
                </a:solidFill>
              </a:rPr>
              <a:t>(e)</a:t>
            </a:r>
            <a:r>
              <a:rPr lang="en-US" sz="2400" dirty="0" smtClean="0"/>
              <a:t> </a:t>
            </a:r>
            <a:r>
              <a:rPr lang="en-US" sz="2400" dirty="0"/>
              <a:t>Peak inverse voltage (PIV) of each diode .</a:t>
            </a:r>
          </a:p>
        </p:txBody>
      </p:sp>
      <p:graphicFrame>
        <p:nvGraphicFramePr>
          <p:cNvPr id="378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773849"/>
              </p:ext>
            </p:extLst>
          </p:nvPr>
        </p:nvGraphicFramePr>
        <p:xfrm>
          <a:off x="231775" y="2286000"/>
          <a:ext cx="59404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5" name="Equation" r:id="rId3" imgW="2679700" imgH="457200" progId="Equation.3">
                  <p:embed/>
                </p:oleObj>
              </mc:Choice>
              <mc:Fallback>
                <p:oleObj name="Equation" r:id="rId3" imgW="2679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2286000"/>
                        <a:ext cx="5940425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221303"/>
              </p:ext>
            </p:extLst>
          </p:nvPr>
        </p:nvGraphicFramePr>
        <p:xfrm>
          <a:off x="133350" y="3333750"/>
          <a:ext cx="55086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6" name="Equation" r:id="rId5" imgW="2705100" imgH="495300" progId="Equation.3">
                  <p:embed/>
                </p:oleObj>
              </mc:Choice>
              <mc:Fallback>
                <p:oleObj name="Equation" r:id="rId5" imgW="27051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3333750"/>
                        <a:ext cx="55086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98756"/>
              </p:ext>
            </p:extLst>
          </p:nvPr>
        </p:nvGraphicFramePr>
        <p:xfrm>
          <a:off x="228600" y="4398963"/>
          <a:ext cx="5865812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7" name="Equation" r:id="rId7" imgW="2971800" imgH="507960" progId="Equation.3">
                  <p:embed/>
                </p:oleObj>
              </mc:Choice>
              <mc:Fallback>
                <p:oleObj name="Equation" r:id="rId7" imgW="29718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398963"/>
                        <a:ext cx="5865812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747939"/>
              </p:ext>
            </p:extLst>
          </p:nvPr>
        </p:nvGraphicFramePr>
        <p:xfrm>
          <a:off x="133350" y="5659438"/>
          <a:ext cx="40671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8" name="Equation" r:id="rId9" imgW="2159000" imgH="469900" progId="Equation.3">
                  <p:embed/>
                </p:oleObj>
              </mc:Choice>
              <mc:Fallback>
                <p:oleObj name="Equation" r:id="rId9" imgW="2159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5659438"/>
                        <a:ext cx="406717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428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023348"/>
              </p:ext>
            </p:extLst>
          </p:nvPr>
        </p:nvGraphicFramePr>
        <p:xfrm>
          <a:off x="685800" y="990600"/>
          <a:ext cx="4211637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2" name="Equation" r:id="rId3" imgW="2120900" imgH="469900" progId="Equation.3">
                  <p:embed/>
                </p:oleObj>
              </mc:Choice>
              <mc:Fallback>
                <p:oleObj name="Equation" r:id="rId3" imgW="2120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4211637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457200" y="0"/>
            <a:ext cx="8229600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Example-8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609600"/>
            <a:ext cx="1792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(a)</a:t>
            </a:r>
            <a:r>
              <a:rPr lang="en-US" dirty="0"/>
              <a:t> The efficiency</a:t>
            </a:r>
          </a:p>
        </p:txBody>
      </p:sp>
      <p:sp>
        <p:nvSpPr>
          <p:cNvPr id="3" name="Rectangle 2"/>
          <p:cNvSpPr/>
          <p:nvPr/>
        </p:nvSpPr>
        <p:spPr>
          <a:xfrm>
            <a:off x="263236" y="2057400"/>
            <a:ext cx="1651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(b)</a:t>
            </a:r>
            <a:r>
              <a:rPr lang="en-US" dirty="0"/>
              <a:t> Form factor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925639"/>
              </p:ext>
            </p:extLst>
          </p:nvPr>
        </p:nvGraphicFramePr>
        <p:xfrm>
          <a:off x="598488" y="2438400"/>
          <a:ext cx="2744787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" name="Equation" r:id="rId5" imgW="1295280" imgH="431640" progId="Equation.3">
                  <p:embed/>
                </p:oleObj>
              </mc:Choice>
              <mc:Fallback>
                <p:oleObj name="Equation" r:id="rId5" imgW="129528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2438400"/>
                        <a:ext cx="2744787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35527" y="3505200"/>
            <a:ext cx="1724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(c) </a:t>
            </a:r>
            <a:r>
              <a:rPr lang="en-US" dirty="0"/>
              <a:t>Ripple factor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377625"/>
              </p:ext>
            </p:extLst>
          </p:nvPr>
        </p:nvGraphicFramePr>
        <p:xfrm>
          <a:off x="685800" y="3962400"/>
          <a:ext cx="30019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4" name="Equation" r:id="rId7" imgW="1396800" imgH="241200" progId="Equation.3">
                  <p:embed/>
                </p:oleObj>
              </mc:Choice>
              <mc:Fallback>
                <p:oleObj name="Equation" r:id="rId7" imgW="139680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62400"/>
                        <a:ext cx="3001962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" y="4724400"/>
            <a:ext cx="1675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(d) </a:t>
            </a:r>
            <a:r>
              <a:rPr lang="en-US" dirty="0"/>
              <a:t>Crest Factor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9755" y="6172200"/>
            <a:ext cx="4286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(e)</a:t>
            </a:r>
            <a:r>
              <a:rPr lang="en-US" dirty="0"/>
              <a:t> Peak inverse voltage (PIV) of each diode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944571"/>
              </p:ext>
            </p:extLst>
          </p:nvPr>
        </p:nvGraphicFramePr>
        <p:xfrm>
          <a:off x="4799013" y="6057900"/>
          <a:ext cx="3378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5" name="Equation" r:id="rId9" imgW="1434960" imgH="253800" progId="Equation.3">
                  <p:embed/>
                </p:oleObj>
              </mc:Choice>
              <mc:Fallback>
                <p:oleObj name="Equation" r:id="rId9" imgW="1434960" imgH="253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3" y="6057900"/>
                        <a:ext cx="3378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572468"/>
              </p:ext>
            </p:extLst>
          </p:nvPr>
        </p:nvGraphicFramePr>
        <p:xfrm>
          <a:off x="471488" y="5072950"/>
          <a:ext cx="3795712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6" name="Equation" r:id="rId11" imgW="1752480" imgH="469800" progId="Equation.3">
                  <p:embed/>
                </p:oleObj>
              </mc:Choice>
              <mc:Fallback>
                <p:oleObj name="Equation" r:id="rId11" imgW="175248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5072950"/>
                        <a:ext cx="3795712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57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75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91957" y="0"/>
            <a:ext cx="80853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Comparison of Diode Rectifiers</a:t>
            </a:r>
            <a:endParaRPr lang="en-US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8087034"/>
                  </p:ext>
                </p:extLst>
              </p:nvPr>
            </p:nvGraphicFramePr>
            <p:xfrm>
              <a:off x="228600" y="1371600"/>
              <a:ext cx="8763000" cy="4367721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752600"/>
                    <a:gridCol w="1371600"/>
                    <a:gridCol w="1524000"/>
                    <a:gridCol w="1447800"/>
                    <a:gridCol w="1371600"/>
                    <a:gridCol w="12954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Performance</a:t>
                          </a:r>
                          <a:r>
                            <a:rPr lang="en-US" sz="2200" baseline="0" dirty="0" smtClean="0"/>
                            <a:t> Parameters</a:t>
                          </a:r>
                          <a:endParaRPr lang="en-US" sz="2200" dirty="0"/>
                        </a:p>
                      </a:txBody>
                      <a:tcPr anchor="ctr" anchorCtr="1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Single Phase Half Wave</a:t>
                          </a:r>
                        </a:p>
                        <a:p>
                          <a:pPr algn="ctr"/>
                          <a:r>
                            <a:rPr lang="en-US" sz="2200" dirty="0" smtClean="0"/>
                            <a:t>Rectifier</a:t>
                          </a:r>
                          <a:endParaRPr lang="en-US" sz="2200" dirty="0"/>
                        </a:p>
                      </a:txBody>
                      <a:tcPr anchor="ctr" anchorCtr="1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Single Phase full Wave (Centre Tap)</a:t>
                          </a:r>
                        </a:p>
                      </a:txBody>
                      <a:tcPr anchor="ctr" anchorCtr="1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Single phase full Wave  (Bridge)</a:t>
                          </a:r>
                          <a:endParaRPr lang="en-US" sz="2200" dirty="0"/>
                        </a:p>
                      </a:txBody>
                      <a:tcPr anchor="ctr" anchorCtr="1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3 Phase Star  Rectifier</a:t>
                          </a:r>
                        </a:p>
                        <a:p>
                          <a:pPr algn="ctr"/>
                          <a:endParaRPr lang="en-US" sz="2200" dirty="0"/>
                        </a:p>
                      </a:txBody>
                      <a:tcPr anchor="ctr" anchorCtr="1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3 Phase Bridge Rectifier</a:t>
                          </a:r>
                        </a:p>
                        <a:p>
                          <a:pPr algn="ctr"/>
                          <a:endParaRPr lang="en-US" sz="2200" dirty="0"/>
                        </a:p>
                      </a:txBody>
                      <a:tcPr anchor="ctr" anchorCtr="1">
                        <a:solidFill>
                          <a:srgbClr val="FFFF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Efficiency (%)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40.5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81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81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96.7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99.83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Form Factor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1.57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1.11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1.11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1.01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Ripple Factor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1.21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0.48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0.48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0.18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0.04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TUF (%)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28.6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69.3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81.2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66.42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95.42</a:t>
                          </a:r>
                        </a:p>
                      </a:txBody>
                      <a:tcPr anchor="ctr" anchorCtr="1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PIV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200" smtClean="0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200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200" smtClean="0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200" smtClean="0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22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200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  <m:r>
                                      <a:rPr lang="en-US" sz="2200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200" smtClean="0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22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200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  <m:r>
                                      <a:rPr lang="en-US" sz="2200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200" smtClean="0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anchor="ctr" anchorCtr="1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Crest Factor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1.414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1.414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1.19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1.04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8087034"/>
                  </p:ext>
                </p:extLst>
              </p:nvPr>
            </p:nvGraphicFramePr>
            <p:xfrm>
              <a:off x="228600" y="1371600"/>
              <a:ext cx="8763000" cy="4367721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752600"/>
                    <a:gridCol w="1371600"/>
                    <a:gridCol w="1524000"/>
                    <a:gridCol w="1447800"/>
                    <a:gridCol w="1371600"/>
                    <a:gridCol w="1295400"/>
                  </a:tblGrid>
                  <a:tr h="1767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Performance</a:t>
                          </a:r>
                          <a:r>
                            <a:rPr lang="en-US" sz="2200" baseline="0" dirty="0" smtClean="0"/>
                            <a:t> Parameters</a:t>
                          </a:r>
                          <a:endParaRPr lang="en-US" sz="2200" dirty="0"/>
                        </a:p>
                      </a:txBody>
                      <a:tcPr anchor="ctr" anchorCtr="1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Single Phase Half Wave</a:t>
                          </a:r>
                        </a:p>
                        <a:p>
                          <a:pPr algn="ctr"/>
                          <a:r>
                            <a:rPr lang="en-US" sz="2200" dirty="0" smtClean="0"/>
                            <a:t>Rectifier</a:t>
                          </a:r>
                          <a:endParaRPr lang="en-US" sz="2200" dirty="0"/>
                        </a:p>
                      </a:txBody>
                      <a:tcPr anchor="ctr" anchorCtr="1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Single Phase full Wave (Centre Tap)</a:t>
                          </a:r>
                        </a:p>
                      </a:txBody>
                      <a:tcPr anchor="ctr" anchorCtr="1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Single phase full Wave  (Bridge)</a:t>
                          </a:r>
                          <a:endParaRPr lang="en-US" sz="2200" dirty="0"/>
                        </a:p>
                      </a:txBody>
                      <a:tcPr anchor="ctr" anchorCtr="1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3 Phase Star  Rectifier</a:t>
                          </a:r>
                        </a:p>
                        <a:p>
                          <a:pPr algn="ctr"/>
                          <a:endParaRPr lang="en-US" sz="2200" dirty="0"/>
                        </a:p>
                      </a:txBody>
                      <a:tcPr anchor="ctr" anchorCtr="1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3 Phase Bridge Rectifier</a:t>
                          </a:r>
                        </a:p>
                        <a:p>
                          <a:pPr algn="ctr"/>
                          <a:endParaRPr lang="en-US" sz="2200" dirty="0"/>
                        </a:p>
                      </a:txBody>
                      <a:tcPr anchor="ctr" anchorCtr="1">
                        <a:solidFill>
                          <a:srgbClr val="FFFF00"/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Efficiency (%)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40.5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81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81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96.7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99.83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Form Factor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1.57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1.11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1.11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1.01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Ripple Factor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1.21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0.48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0.48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0.18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0.04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TUF (%)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28.6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69.3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81.2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66.42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95.42</a:t>
                          </a:r>
                        </a:p>
                      </a:txBody>
                      <a:tcPr anchor="ctr" anchorCtr="1"/>
                    </a:tc>
                  </a:tr>
                  <a:tr h="466281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PIV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 rotWithShape="1">
                          <a:blip r:embed="rId2"/>
                          <a:stretch>
                            <a:fillRect l="-128000" t="-757895" r="-411111" b="-11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 rotWithShape="1">
                          <a:blip r:embed="rId2"/>
                          <a:stretch>
                            <a:fillRect l="-205200" t="-757895" r="-270000" b="-11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 rotWithShape="1">
                          <a:blip r:embed="rId2"/>
                          <a:stretch>
                            <a:fillRect l="-320588" t="-757895" r="-183613" b="-11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 rotWithShape="1">
                          <a:blip r:embed="rId2"/>
                          <a:stretch>
                            <a:fillRect l="-444889" t="-757895" r="-94222" b="-11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 rotWithShape="1">
                          <a:blip r:embed="rId2"/>
                          <a:stretch>
                            <a:fillRect l="-578302" t="-757895" b="-118421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Crest Factor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2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1.414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 smtClean="0"/>
                            <a:t>1.414</a:t>
                          </a: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1.19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1.04</a:t>
                          </a:r>
                          <a:endParaRPr lang="en-US" sz="2200" dirty="0"/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818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Lecture-4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http://imtiazhussainkalwar.weebly.com/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76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6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Snubber Circuits for Diode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Snubber circuits are essential for diodes used in </a:t>
            </a:r>
            <a:r>
              <a:rPr lang="en-US" sz="2600" dirty="0" smtClean="0"/>
              <a:t>switching circuits</a:t>
            </a:r>
            <a:r>
              <a:rPr lang="en-US" sz="2600" dirty="0"/>
              <a:t>. </a:t>
            </a:r>
            <a:endParaRPr lang="en-US" sz="2600" dirty="0" smtClean="0"/>
          </a:p>
          <a:p>
            <a:pPr algn="just"/>
            <a:r>
              <a:rPr lang="en-US" sz="2600" dirty="0" smtClean="0"/>
              <a:t>It </a:t>
            </a:r>
            <a:r>
              <a:rPr lang="en-US" sz="2600" dirty="0"/>
              <a:t>can save a diode from overvoltage spikes, </a:t>
            </a:r>
            <a:r>
              <a:rPr lang="en-US" sz="2600" dirty="0" smtClean="0"/>
              <a:t>which may </a:t>
            </a:r>
            <a:r>
              <a:rPr lang="en-US" sz="2600" dirty="0"/>
              <a:t>arise during the reverse recovery process.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87926"/>
            <a:ext cx="3054927" cy="32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124200"/>
            <a:ext cx="5105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600" dirty="0"/>
              <a:t>A very common snubber circuit for a power diode consists of a capacitor and a resistor connected in parallel with the diode as shown in following figure.</a:t>
            </a:r>
          </a:p>
        </p:txBody>
      </p:sp>
    </p:spTree>
    <p:extLst>
      <p:ext uri="{BB962C8B-B14F-4D97-AF65-F5344CB8AC3E}">
        <p14:creationId xmlns:p14="http://schemas.microsoft.com/office/powerpoint/2010/main" val="30828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Snubber Circuits for Diode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09600"/>
            <a:ext cx="8915400" cy="4525963"/>
          </a:xfrm>
        </p:spPr>
        <p:txBody>
          <a:bodyPr>
            <a:normAutofit/>
          </a:bodyPr>
          <a:lstStyle/>
          <a:p>
            <a:pPr algn="just"/>
            <a:r>
              <a:rPr lang="en-US" sz="2200" dirty="0"/>
              <a:t>When the reverse recovery current decreases, the </a:t>
            </a:r>
            <a:r>
              <a:rPr lang="en-US" sz="2200" dirty="0" smtClean="0"/>
              <a:t>capacitor by </a:t>
            </a:r>
            <a:r>
              <a:rPr lang="en-US" sz="2200" dirty="0"/>
              <a:t>virtue of its property will try to hold the voltage across it</a:t>
            </a:r>
            <a:r>
              <a:rPr lang="en-US" sz="2200" dirty="0" smtClean="0"/>
              <a:t>, which</a:t>
            </a:r>
            <a:r>
              <a:rPr lang="en-US" sz="2200" dirty="0"/>
              <a:t>, approximately, is the voltage across the diode. </a:t>
            </a:r>
            <a:endParaRPr lang="en-US" sz="2200" dirty="0" smtClean="0"/>
          </a:p>
          <a:p>
            <a:pPr algn="just"/>
            <a:r>
              <a:rPr lang="en-US" sz="2200" dirty="0" smtClean="0"/>
              <a:t>The resistor on </a:t>
            </a:r>
            <a:r>
              <a:rPr lang="en-US" sz="2200" dirty="0"/>
              <a:t>the other hand will help to dissipate some of the </a:t>
            </a:r>
            <a:r>
              <a:rPr lang="en-US" sz="2200" dirty="0" smtClean="0"/>
              <a:t>energy stored </a:t>
            </a:r>
            <a:r>
              <a:rPr lang="en-US" sz="2200" dirty="0"/>
              <a:t>in the inductor, which forms the </a:t>
            </a:r>
            <a:r>
              <a:rPr lang="en-US" sz="2200" i="1" dirty="0"/>
              <a:t>I</a:t>
            </a:r>
            <a:r>
              <a:rPr lang="en-US" sz="2200" i="1" baseline="-25000" dirty="0"/>
              <a:t>RR</a:t>
            </a:r>
            <a:r>
              <a:rPr lang="en-US" sz="2200" i="1" dirty="0"/>
              <a:t> </a:t>
            </a:r>
            <a:r>
              <a:rPr lang="en-US" sz="2200" dirty="0"/>
              <a:t>loop. The </a:t>
            </a:r>
            <a:r>
              <a:rPr lang="en-US" sz="2200" i="1" dirty="0" smtClean="0"/>
              <a:t>dv</a:t>
            </a:r>
            <a:r>
              <a:rPr lang="en-US" sz="2200" dirty="0" smtClean="0"/>
              <a:t>/</a:t>
            </a:r>
            <a:r>
              <a:rPr lang="en-US" sz="2200" i="1" dirty="0" err="1" smtClean="0"/>
              <a:t>dt</a:t>
            </a:r>
            <a:r>
              <a:rPr lang="en-US" sz="2200" i="1" dirty="0" smtClean="0"/>
              <a:t> </a:t>
            </a:r>
            <a:r>
              <a:rPr lang="en-US" sz="2200" dirty="0" smtClean="0"/>
              <a:t>across </a:t>
            </a:r>
            <a:r>
              <a:rPr lang="en-US" sz="2200" dirty="0"/>
              <a:t>a diode can be calculated as: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126" y="3200400"/>
            <a:ext cx="249132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01340" y="5638800"/>
                <a:ext cx="2173800" cy="792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0.632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340" y="5638800"/>
                <a:ext cx="2173800" cy="792333"/>
              </a:xfrm>
              <a:prstGeom prst="rect">
                <a:avLst/>
              </a:prstGeom>
              <a:blipFill rotWithShape="1">
                <a:blip r:embed="rId4"/>
                <a:stretch>
                  <a:fillRect r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9700" y="2957585"/>
                <a:ext cx="1737079" cy="980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𝑣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𝑖𝑑𝑡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700" y="2957585"/>
                <a:ext cx="1737079" cy="980397"/>
              </a:xfrm>
              <a:prstGeom prst="rect">
                <a:avLst/>
              </a:prstGeom>
              <a:blipFill rotWithShape="1">
                <a:blip r:embed="rId5"/>
                <a:stretch>
                  <a:fillRect r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01340" y="4130623"/>
                <a:ext cx="2926955" cy="980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𝑣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0.632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2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340" y="4130623"/>
                <a:ext cx="2926955" cy="980397"/>
              </a:xfrm>
              <a:prstGeom prst="rect">
                <a:avLst/>
              </a:prstGeom>
              <a:blipFill rotWithShape="1">
                <a:blip r:embed="rId6"/>
                <a:stretch>
                  <a:fillRect r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6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3_Power Devci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lecture_3_Power Devcies</Template>
  <TotalTime>1603</TotalTime>
  <Words>4616</Words>
  <Application>Microsoft Office PowerPoint</Application>
  <PresentationFormat>On-screen Show (4:3)</PresentationFormat>
  <Paragraphs>649</Paragraphs>
  <Slides>76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79" baseType="lpstr">
      <vt:lpstr>lecture_3_Power Devcies</vt:lpstr>
      <vt:lpstr>Equation</vt:lpstr>
      <vt:lpstr>Microsoft Equation 3.0</vt:lpstr>
      <vt:lpstr>Power Electronics</vt:lpstr>
      <vt:lpstr>Lecture Outline</vt:lpstr>
      <vt:lpstr>tRR and IRR Calculations</vt:lpstr>
      <vt:lpstr>Example-1</vt:lpstr>
      <vt:lpstr>Example-1 (contd…)</vt:lpstr>
      <vt:lpstr>Example-2</vt:lpstr>
      <vt:lpstr>Snubbers</vt:lpstr>
      <vt:lpstr>Snubber Circuits for Diode</vt:lpstr>
      <vt:lpstr>Snubber Circuits for Diode</vt:lpstr>
      <vt:lpstr>Snubber Circuits for Diode</vt:lpstr>
      <vt:lpstr>Series and Parallel Connection of Power Diodes</vt:lpstr>
      <vt:lpstr>Series and Parallel Connection of Power Diodes</vt:lpstr>
      <vt:lpstr>Diode With RC Load</vt:lpstr>
      <vt:lpstr>Diode With RL Load</vt:lpstr>
      <vt:lpstr>Diode With RL Load</vt:lpstr>
      <vt:lpstr>Example#3</vt:lpstr>
      <vt:lpstr>Example#3</vt:lpstr>
      <vt:lpstr>Example#3</vt:lpstr>
      <vt:lpstr>Freewheeling Diode</vt:lpstr>
      <vt:lpstr>Freewheeling Diode</vt:lpstr>
      <vt:lpstr>Freewheeling Diode</vt:lpstr>
      <vt:lpstr>Freewheeling Diode</vt:lpstr>
      <vt:lpstr>Rectification</vt:lpstr>
      <vt:lpstr>Properties of an Ideal Rectifier</vt:lpstr>
      <vt:lpstr>Uncontrolled Rectifiers</vt:lpstr>
      <vt:lpstr>PowerPoint Presentation</vt:lpstr>
      <vt:lpstr>PowerPoint Presentation</vt:lpstr>
      <vt:lpstr>Transformer Utilization Factor (TUF)</vt:lpstr>
      <vt:lpstr>Peak Inverse Voltage (PIV)</vt:lpstr>
      <vt:lpstr>Total Harmonic Distortion (THD)</vt:lpstr>
      <vt:lpstr>Single Phase Half Wave Uncontrolled Rectifier</vt:lpstr>
      <vt:lpstr>Single Phase Half Wave Rectifier</vt:lpstr>
      <vt:lpstr>1-Phase Half Wave Rectifier Performance Parameters</vt:lpstr>
      <vt:lpstr>1-Phase Half Wave Rectifier Performance Parameters</vt:lpstr>
      <vt:lpstr>PowerPoint Presentation</vt:lpstr>
      <vt:lpstr>Example-4</vt:lpstr>
      <vt:lpstr>Example-4</vt:lpstr>
      <vt:lpstr>Example-4</vt:lpstr>
      <vt:lpstr>Example-4(Conclusion)</vt:lpstr>
      <vt:lpstr>Exercise#1</vt:lpstr>
      <vt:lpstr>Exercise#1</vt:lpstr>
      <vt:lpstr>Exercise#1</vt:lpstr>
      <vt:lpstr>Exercise#2</vt:lpstr>
      <vt:lpstr>PowerPoint Presentation</vt:lpstr>
      <vt:lpstr>PowerPoint Presentation</vt:lpstr>
      <vt:lpstr>PowerPoint Presentation</vt:lpstr>
      <vt:lpstr>Single Phase Full Wave Rectifier</vt:lpstr>
      <vt:lpstr>Single Phase Full Wave Rectifier</vt:lpstr>
      <vt:lpstr>PowerPoint Presentation</vt:lpstr>
      <vt:lpstr>PowerPoint Presentation</vt:lpstr>
      <vt:lpstr>Example-5</vt:lpstr>
      <vt:lpstr>PowerPoint Presentation</vt:lpstr>
      <vt:lpstr>PowerPoint Presentation</vt:lpstr>
      <vt:lpstr>PowerPoint Presentation</vt:lpstr>
      <vt:lpstr>PowerPoint Presentation</vt:lpstr>
      <vt:lpstr>Single Phase Full Wave Bridge Rectifier</vt:lpstr>
      <vt:lpstr>Single Phase Full Wave Bridge Rectifier</vt:lpstr>
      <vt:lpstr>Single Phase Full Wave Bridge Rectifier</vt:lpstr>
      <vt:lpstr>PowerPoint Presentation</vt:lpstr>
      <vt:lpstr>Exercise-6</vt:lpstr>
      <vt:lpstr>Exercise-7</vt:lpstr>
      <vt:lpstr>Three Phase Supply</vt:lpstr>
      <vt:lpstr>Three Phase Half Wave Rectifier</vt:lpstr>
      <vt:lpstr>PowerPoint Presentation</vt:lpstr>
      <vt:lpstr>PowerPoint Presentation</vt:lpstr>
      <vt:lpstr>Example-7</vt:lpstr>
      <vt:lpstr>Example-7</vt:lpstr>
      <vt:lpstr>PowerPoint Presentation</vt:lpstr>
      <vt:lpstr>Three Phase Bridge Rectifier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Lecture-4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Electronics</dc:title>
  <dc:creator>Administrator</dc:creator>
  <cp:lastModifiedBy>DR. Imtiaz</cp:lastModifiedBy>
  <cp:revision>433</cp:revision>
  <dcterms:created xsi:type="dcterms:W3CDTF">2015-01-16T05:36:05Z</dcterms:created>
  <dcterms:modified xsi:type="dcterms:W3CDTF">2015-02-06T09:17:17Z</dcterms:modified>
</cp:coreProperties>
</file>