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6" r:id="rId2"/>
    <p:sldId id="519" r:id="rId3"/>
    <p:sldId id="493" r:id="rId4"/>
    <p:sldId id="530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47" r:id="rId22"/>
    <p:sldId id="32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9322" autoAdjust="0"/>
  </p:normalViewPr>
  <p:slideViewPr>
    <p:cSldViewPr>
      <p:cViewPr varScale="1">
        <p:scale>
          <a:sx n="71" d="100"/>
          <a:sy n="71" d="100"/>
        </p:scale>
        <p:origin x="12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31/10/2013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tiaz.hussain@faculty.muet.edu.pk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Modern </a:t>
            </a:r>
            <a:r>
              <a:rPr lang="en-US" b="1" dirty="0"/>
              <a:t>Control </a:t>
            </a:r>
            <a:r>
              <a:rPr lang="en-US" b="1" dirty="0" smtClean="0"/>
              <a:t>Systems (MCS)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4365104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2100" dirty="0" smtClean="0"/>
              <a:t>email: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imtiaz.hussain@faculty.muet.edu.pk</a:t>
            </a:r>
            <a:endParaRPr lang="en-GB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100" dirty="0" smtClean="0"/>
              <a:t>URL :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068146" y="2996952"/>
            <a:ext cx="5131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Lecture-41-42</a:t>
            </a:r>
          </a:p>
          <a:p>
            <a:pPr algn="ctr"/>
            <a:r>
              <a:rPr lang="en-GB" sz="2400" dirty="0" smtClean="0"/>
              <a:t>Design of Control Systems in Sate Space</a:t>
            </a:r>
          </a:p>
          <a:p>
            <a:pPr algn="ctr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Quadratic Optimal Control</a:t>
            </a:r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400" dirty="0" smtClean="0"/>
              <a:t>Optimization by Second Method of Liapunov</a:t>
            </a:r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2700" y="914400"/>
                <a:ext cx="8953500" cy="5867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endParaRPr lang="en-US" sz="2400" dirty="0" smtClean="0"/>
              </a:p>
              <a:p>
                <a:pPr algn="just"/>
                <a:endParaRPr lang="en-US" sz="1000" dirty="0" smtClean="0"/>
              </a:p>
              <a:p>
                <a:pPr algn="just"/>
                <a:r>
                  <a:rPr lang="en-US" sz="2400" dirty="0" smtClean="0"/>
                  <a:t>Since the system has stable equilibrium state at the origin of state space therefore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Thus performance index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J</a:t>
                </a:r>
                <a:r>
                  <a:rPr lang="en-US" sz="2400" dirty="0" smtClean="0"/>
                  <a:t> can be obtained in terms of the initial condition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400" dirty="0" smtClean="0"/>
                  <a:t>, which is related to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 smtClean="0"/>
                  <a:t> and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 smtClean="0"/>
                  <a:t> by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𝑷𝑨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  <a:p>
                <a:pPr algn="just"/>
                <a:endParaRPr lang="en-US" sz="1300" dirty="0" smtClean="0"/>
              </a:p>
              <a:p>
                <a:pPr algn="just"/>
                <a:r>
                  <a:rPr lang="en-US" sz="2400" dirty="0" smtClean="0"/>
                  <a:t>If for example, a system parameter is to be adjusted so as to minimize the performance index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J</a:t>
                </a:r>
                <a:r>
                  <a:rPr lang="en-US" sz="2400" dirty="0" smtClean="0"/>
                  <a:t>, then it can be accomplished by minimizing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𝑷𝒙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with respect to parameter in question.</a:t>
                </a:r>
              </a:p>
              <a:p>
                <a:pPr algn="just"/>
                <a:endParaRPr lang="en-US" sz="1300" dirty="0" smtClean="0"/>
              </a:p>
              <a:p>
                <a:pPr algn="just"/>
                <a:r>
                  <a:rPr lang="en-US" sz="24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dirty="0" smtClean="0"/>
                  <a:t> is the given initial condition and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 smtClean="0"/>
                  <a:t> is also given,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400" dirty="0" smtClean="0"/>
                  <a:t> is function of elements of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 smtClean="0"/>
                  <a:t>.</a:t>
                </a:r>
              </a:p>
              <a:p>
                <a:pPr algn="just"/>
                <a:endParaRPr lang="en-US" sz="1300" dirty="0" smtClean="0"/>
              </a:p>
              <a:p>
                <a:pPr algn="just"/>
                <a:r>
                  <a:rPr lang="en-US" sz="2400" dirty="0" smtClean="0"/>
                  <a:t>Hence this minimization process will result in optimal value of the adjustable parameter.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914400"/>
                <a:ext cx="8953500" cy="5867400"/>
              </a:xfrm>
              <a:prstGeom prst="rect">
                <a:avLst/>
              </a:prstGeom>
              <a:blipFill rotWithShape="0">
                <a:blip r:embed="rId2"/>
                <a:stretch>
                  <a:fillRect l="-749" r="-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86532" y="1008004"/>
                <a:ext cx="4511043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𝑷𝒙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𝑷𝒙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532" y="1008004"/>
                <a:ext cx="4511043" cy="375872"/>
              </a:xfrm>
              <a:prstGeom prst="rect">
                <a:avLst/>
              </a:prstGeom>
              <a:blipFill rotWithShape="0">
                <a:blip r:embed="rId3"/>
                <a:stretch>
                  <a:fillRect l="-1757" t="-1613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408160" y="2110340"/>
                <a:ext cx="2162579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𝑷𝒙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160" y="2110340"/>
                <a:ext cx="2162579" cy="375872"/>
              </a:xfrm>
              <a:prstGeom prst="rect">
                <a:avLst/>
              </a:prstGeom>
              <a:blipFill rotWithShape="0">
                <a:blip r:embed="rId4"/>
                <a:stretch>
                  <a:fillRect l="-4225" t="-3226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1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Quadratic Optimal Control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85800"/>
                <a:ext cx="8991600" cy="6019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Consider the system</a:t>
                </a:r>
              </a:p>
              <a:p>
                <a:endParaRPr lang="en-US" sz="1800" dirty="0" smtClean="0"/>
              </a:p>
              <a:p>
                <a:r>
                  <a:rPr lang="en-US" sz="2600" dirty="0" smtClean="0"/>
                  <a:t>Determine the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600" dirty="0" smtClean="0"/>
                  <a:t> of the optimal control signal</a:t>
                </a:r>
              </a:p>
              <a:p>
                <a:endParaRPr lang="en-US" sz="2600" dirty="0"/>
              </a:p>
              <a:p>
                <a:r>
                  <a:rPr lang="en-US" sz="2600" dirty="0" smtClean="0"/>
                  <a:t>So as to minimize the performance index</a:t>
                </a:r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pPr algn="just"/>
                <a:r>
                  <a:rPr lang="en-US" sz="2600" dirty="0" smtClean="0"/>
                  <a:t>The term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𝑹𝒖</m:t>
                    </m:r>
                  </m:oMath>
                </a14:m>
                <a:r>
                  <a:rPr lang="en-US" sz="2600" dirty="0" smtClean="0"/>
                  <a:t> in above equation accounts for expenditure of the energy of the control signal. The matrices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sz="2600" dirty="0" smtClean="0"/>
                  <a:t> and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2600" dirty="0" smtClean="0"/>
                  <a:t> determine the relative importance of the error and the expenditure of this energy. </a:t>
                </a:r>
              </a:p>
              <a:p>
                <a:pPr algn="just"/>
                <a:endParaRPr lang="en-US" sz="2600" dirty="0" smtClean="0"/>
              </a:p>
              <a:p>
                <a:pPr algn="just"/>
                <a:r>
                  <a:rPr lang="en-US" sz="2600" dirty="0" smtClean="0"/>
                  <a:t>If the unknown elements of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600" dirty="0" smtClean="0"/>
                  <a:t> are determined so as to minimize the performance index, then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𝑲𝒙</m:t>
                    </m:r>
                  </m:oMath>
                </a14:m>
                <a:r>
                  <a:rPr lang="en-US" sz="26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/>
                  <a:t>is optimal for any initial state</a:t>
                </a:r>
                <a:r>
                  <a:rPr lang="en-US" sz="26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 smtClean="0"/>
                  <a:t>.</a:t>
                </a:r>
                <a:endParaRPr lang="en-US" sz="2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800"/>
                <a:ext cx="8991600" cy="6019800"/>
              </a:xfrm>
              <a:blipFill rotWithShape="0">
                <a:blip r:embed="rId2"/>
                <a:stretch>
                  <a:fillRect l="-1017" t="-1621" r="-1220" b="-2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9000" y="1066800"/>
                <a:ext cx="1966885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𝑩𝒖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066800"/>
                <a:ext cx="196688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09685" y="1905000"/>
                <a:ext cx="1405513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𝑲𝒙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685" y="1905000"/>
                <a:ext cx="1405513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1117" y="2819400"/>
                <a:ext cx="3593483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𝑸𝒙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𝑹𝒖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17" y="2819400"/>
                <a:ext cx="3593483" cy="7991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11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Quadratic Optimal Control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85800"/>
                <a:ext cx="8991600" cy="601980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The block diagram showing the optimal configuration is shown below.</a:t>
                </a:r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endParaRPr lang="en-US" sz="1200" dirty="0" smtClean="0"/>
              </a:p>
              <a:p>
                <a:r>
                  <a:rPr lang="en-US" sz="26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𝑲𝒙</m:t>
                    </m:r>
                  </m:oMath>
                </a14:m>
                <a:r>
                  <a:rPr lang="en-US" sz="2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 smtClean="0"/>
                  <a:t>performance index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J</a:t>
                </a:r>
                <a:r>
                  <a:rPr lang="en-US" sz="2600" dirty="0" smtClean="0"/>
                  <a:t> can be written as</a:t>
                </a:r>
              </a:p>
              <a:p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5800"/>
                <a:ext cx="8991600" cy="6019800"/>
              </a:xfrm>
              <a:blipFill rotWithShape="0">
                <a:blip r:embed="rId2"/>
                <a:stretch>
                  <a:fillRect l="-1017" t="-912" r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53308" y="2225194"/>
                <a:ext cx="2284280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𝑩𝑲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308" y="2225194"/>
                <a:ext cx="2284280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4495800" y="1229756"/>
            <a:ext cx="3909091" cy="2379235"/>
            <a:chOff x="2614507" y="2773736"/>
            <a:chExt cx="3909091" cy="2379235"/>
          </a:xfrm>
        </p:grpSpPr>
        <p:grpSp>
          <p:nvGrpSpPr>
            <p:cNvPr id="9" name="Group 8"/>
            <p:cNvGrpSpPr/>
            <p:nvPr/>
          </p:nvGrpSpPr>
          <p:grpSpPr>
            <a:xfrm>
              <a:off x="3200399" y="2971800"/>
              <a:ext cx="1966886" cy="914400"/>
              <a:chOff x="3200399" y="2971800"/>
              <a:chExt cx="1966886" cy="9144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200399" y="2971800"/>
                <a:ext cx="1966885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3200400" y="3257490"/>
                    <a:ext cx="1966885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̇"/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𝑨𝒙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𝑩𝒖</m:t>
                          </m:r>
                        </m:oMath>
                      </m:oMathPara>
                    </a14:m>
                    <a:endParaRPr lang="en-US" sz="2600" b="1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400" y="3257490"/>
                    <a:ext cx="1966885" cy="400110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Bent Arrow 10"/>
            <p:cNvSpPr/>
            <p:nvPr/>
          </p:nvSpPr>
          <p:spPr>
            <a:xfrm>
              <a:off x="2667000" y="3257490"/>
              <a:ext cx="533399" cy="1543110"/>
            </a:xfrm>
            <a:prstGeom prst="bentArrow">
              <a:avLst>
                <a:gd name="adj1" fmla="val 25000"/>
                <a:gd name="adj2" fmla="val 15555"/>
                <a:gd name="adj3" fmla="val 18333"/>
                <a:gd name="adj4" fmla="val 263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826830" y="4381500"/>
              <a:ext cx="730514" cy="771471"/>
              <a:chOff x="3490543" y="2641600"/>
              <a:chExt cx="863602" cy="9144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3490543" y="2641600"/>
                <a:ext cx="863602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520936" y="2867394"/>
                    <a:ext cx="580287" cy="400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oMath>
                      </m:oMathPara>
                    </a14:m>
                    <a:endParaRPr lang="en-US" sz="2600" b="1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0936" y="2867394"/>
                    <a:ext cx="580287" cy="40011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1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Rectangle 14"/>
            <p:cNvSpPr/>
            <p:nvPr/>
          </p:nvSpPr>
          <p:spPr>
            <a:xfrm>
              <a:off x="2667000" y="4800600"/>
              <a:ext cx="1159830" cy="1089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5167284" y="3257490"/>
              <a:ext cx="1233516" cy="24771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12543" y="3429000"/>
              <a:ext cx="112676" cy="14805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557653" y="4800600"/>
              <a:ext cx="1159830" cy="1089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092070" y="2819400"/>
                  <a:ext cx="43152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2070" y="2819400"/>
                  <a:ext cx="431528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614507" y="2773736"/>
                  <a:ext cx="45236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4507" y="2773736"/>
                  <a:ext cx="452368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73598" y="4191000"/>
                <a:ext cx="4844403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𝑸𝒙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𝑲𝒙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598" y="4191000"/>
                <a:ext cx="4844403" cy="7991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48198" y="5105400"/>
                <a:ext cx="4031425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𝑸𝒙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198" y="5105400"/>
                <a:ext cx="4031425" cy="7991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35137" y="5943600"/>
                <a:ext cx="3518143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137" y="5943600"/>
                <a:ext cx="3518143" cy="79913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80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Quadratic Optimal Control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91600" cy="5181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Following the discussion of parameter optimization by second method of Liapunov</a:t>
            </a:r>
          </a:p>
          <a:p>
            <a:endParaRPr lang="en-US" sz="2600" dirty="0"/>
          </a:p>
          <a:p>
            <a:r>
              <a:rPr lang="en-US" sz="2600" dirty="0" smtClean="0"/>
              <a:t>Then we obtain </a:t>
            </a:r>
          </a:p>
          <a:p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14600" y="724870"/>
                <a:ext cx="3518143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724870"/>
                <a:ext cx="3518143" cy="7991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90652" y="2346782"/>
                <a:ext cx="398634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𝑹𝑲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652" y="2346782"/>
                <a:ext cx="3986348" cy="701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27152" y="3352800"/>
                <a:ext cx="4662237" cy="376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𝑹𝑲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acc>
                        <m:accPr>
                          <m:chr m:val="̇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152" y="3352800"/>
                <a:ext cx="4662237" cy="376385"/>
              </a:xfrm>
              <a:prstGeom prst="rect">
                <a:avLst/>
              </a:prstGeom>
              <a:blipFill rotWithShape="0">
                <a:blip r:embed="rId4"/>
                <a:stretch>
                  <a:fillRect l="-523" t="-3226" r="-1961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36193" y="4043215"/>
                <a:ext cx="7444154" cy="376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𝑹𝑲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𝑩𝑲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𝑩𝑲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93" y="4043215"/>
                <a:ext cx="7444154" cy="376385"/>
              </a:xfrm>
              <a:prstGeom prst="rect">
                <a:avLst/>
              </a:prstGeom>
              <a:blipFill rotWithShape="0">
                <a:blip r:embed="rId5"/>
                <a:stretch>
                  <a:fillRect l="-164" t="-1613" r="-164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23493" y="4805215"/>
                <a:ext cx="7386766" cy="376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𝑹𝑲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𝑩𝑲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𝑩𝑲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93" y="4805215"/>
                <a:ext cx="7386766" cy="376385"/>
              </a:xfrm>
              <a:prstGeom prst="rect">
                <a:avLst/>
              </a:prstGeom>
              <a:blipFill rotWithShape="0">
                <a:blip r:embed="rId6"/>
                <a:stretch>
                  <a:fillRect l="-165" t="-1613" r="-83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36193" y="5491015"/>
                <a:ext cx="7094122" cy="3763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𝑹𝑲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𝑩𝑲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𝑩𝑲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93" y="5491015"/>
                <a:ext cx="7094122" cy="376385"/>
              </a:xfrm>
              <a:prstGeom prst="rect">
                <a:avLst/>
              </a:prstGeom>
              <a:blipFill rotWithShape="0">
                <a:blip r:embed="rId7"/>
                <a:stretch>
                  <a:fillRect l="-172" t="-3226" r="-1031" b="-3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62000" y="6177328"/>
                <a:ext cx="5642507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𝑹𝑲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𝑩𝑲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𝑩𝑲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000" y="6177328"/>
                <a:ext cx="5642507" cy="375872"/>
              </a:xfrm>
              <a:prstGeom prst="rect">
                <a:avLst/>
              </a:prstGeom>
              <a:blipFill rotWithShape="0">
                <a:blip r:embed="rId8"/>
                <a:stretch>
                  <a:fillRect l="-1296" t="-1613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Quadratic Optimal Control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181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Since </a:t>
            </a:r>
            <a:r>
              <a:rPr lang="en-US" sz="2600" b="1" dirty="0" smtClean="0">
                <a:solidFill>
                  <a:srgbClr val="FF0000"/>
                </a:solidFill>
              </a:rPr>
              <a:t>R</a:t>
            </a:r>
            <a:r>
              <a:rPr lang="en-US" sz="2600" dirty="0" smtClean="0"/>
              <a:t> is a positive definite symmetric square matrix, we can write (Cholesky decomposition)</a:t>
            </a:r>
          </a:p>
          <a:p>
            <a:endParaRPr lang="en-US" sz="2600" dirty="0"/>
          </a:p>
          <a:p>
            <a:r>
              <a:rPr lang="en-US" sz="2600" dirty="0" smtClean="0"/>
              <a:t>Where </a:t>
            </a:r>
            <a:r>
              <a:rPr lang="en-US" sz="2600" b="1" dirty="0" smtClean="0">
                <a:solidFill>
                  <a:srgbClr val="FF0000"/>
                </a:solidFill>
              </a:rPr>
              <a:t>T</a:t>
            </a:r>
            <a:r>
              <a:rPr lang="en-US" sz="2600" dirty="0" smtClean="0"/>
              <a:t> is nonsingular. Then above equation can be written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62000" y="736737"/>
                <a:ext cx="5642507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𝑹𝑲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𝑩𝑲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𝑩𝑲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000" y="736737"/>
                <a:ext cx="5642507" cy="375872"/>
              </a:xfrm>
              <a:prstGeom prst="rect">
                <a:avLst/>
              </a:prstGeom>
              <a:blipFill rotWithShape="0">
                <a:blip r:embed="rId2"/>
                <a:stretch>
                  <a:fillRect l="-1296" t="-3226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14800" y="2057400"/>
                <a:ext cx="1220847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057400"/>
                <a:ext cx="1220847" cy="375872"/>
              </a:xfrm>
              <a:prstGeom prst="rect">
                <a:avLst/>
              </a:prstGeom>
              <a:blipFill rotWithShape="0">
                <a:blip r:embed="rId3"/>
                <a:stretch>
                  <a:fillRect l="-5000" t="-3279" r="-50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3969" y="2997200"/>
                <a:ext cx="6325631" cy="3758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𝑻𝑲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𝑩𝑲</m:t>
                              </m:r>
                            </m:e>
                          </m:d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𝑩𝑲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969" y="2997200"/>
                <a:ext cx="6325631" cy="375872"/>
              </a:xfrm>
              <a:prstGeom prst="rect">
                <a:avLst/>
              </a:prstGeom>
              <a:blipFill rotWithShape="0">
                <a:blip r:embed="rId4"/>
                <a:stretch>
                  <a:fillRect t="-3279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00" y="3774155"/>
                <a:ext cx="6705601" cy="4168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𝑩𝑲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𝑻𝑲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774155"/>
                <a:ext cx="6705601" cy="4168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80688" y="4576615"/>
                <a:ext cx="7392223" cy="3763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𝑷𝑨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𝑩𝑲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𝑻𝑲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688" y="4576615"/>
                <a:ext cx="7392223" cy="376385"/>
              </a:xfrm>
              <a:prstGeom prst="rect">
                <a:avLst/>
              </a:prstGeom>
              <a:blipFill rotWithShape="0">
                <a:blip r:embed="rId6"/>
                <a:stretch>
                  <a:fillRect t="-3226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4400" y="5338615"/>
                <a:ext cx="7392223" cy="3763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𝑩𝑲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𝑻𝑲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338615"/>
                <a:ext cx="7392223" cy="376385"/>
              </a:xfrm>
              <a:prstGeom prst="rect">
                <a:avLst/>
              </a:prstGeom>
              <a:blipFill rotWithShape="0">
                <a:blip r:embed="rId7"/>
                <a:stretch>
                  <a:fillRect t="-3226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6054167"/>
                <a:ext cx="9143999" cy="3466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𝑷𝑨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𝑻𝑲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𝑻𝑲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]−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𝑷𝑩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54167"/>
                <a:ext cx="9143999" cy="346633"/>
              </a:xfrm>
              <a:prstGeom prst="rect">
                <a:avLst/>
              </a:prstGeom>
              <a:blipFill rotWithShape="0">
                <a:blip r:embed="rId8"/>
                <a:stretch>
                  <a:fillRect l="-667" t="-1754" r="-733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65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Quadratic Optimal Control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638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Compare above equation to</a:t>
            </a:r>
          </a:p>
          <a:p>
            <a:endParaRPr lang="en-US" sz="2600" dirty="0" smtClean="0"/>
          </a:p>
          <a:p>
            <a:r>
              <a:rPr lang="en-US" sz="2600" dirty="0" smtClean="0"/>
              <a:t>Minimization of </a:t>
            </a:r>
            <a:r>
              <a:rPr lang="en-US" sz="2600" dirty="0" smtClean="0">
                <a:solidFill>
                  <a:srgbClr val="FF0000"/>
                </a:solidFill>
              </a:rPr>
              <a:t>J</a:t>
            </a:r>
            <a:r>
              <a:rPr lang="en-US" sz="2600" dirty="0" smtClean="0"/>
              <a:t> with respect to </a:t>
            </a:r>
            <a:r>
              <a:rPr lang="en-US" sz="2600" b="1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/>
              <a:t> requires minimization of</a:t>
            </a:r>
          </a:p>
          <a:p>
            <a:endParaRPr lang="en-US" sz="2600" dirty="0"/>
          </a:p>
          <a:p>
            <a:r>
              <a:rPr lang="en-US" sz="2600" dirty="0" smtClean="0"/>
              <a:t>Above expression is zero when</a:t>
            </a:r>
          </a:p>
          <a:p>
            <a:endParaRPr lang="en-US" sz="2600" dirty="0"/>
          </a:p>
          <a:p>
            <a:r>
              <a:rPr lang="en-US" sz="2600" dirty="0" smtClean="0"/>
              <a:t>Hence 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1200" dirty="0"/>
          </a:p>
          <a:p>
            <a:r>
              <a:rPr lang="en-US" sz="2600" dirty="0" smtClean="0"/>
              <a:t>Thus the optimal control law to the quadratic optical control problem is given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1" y="783667"/>
                <a:ext cx="8915399" cy="3307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1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1" i="1">
                          <a:latin typeface="Cambria Math" panose="02040503050406030204" pitchFamily="18" charset="0"/>
                        </a:rPr>
                        <m:t>𝑷𝑨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𝑻𝑲</m:t>
                          </m:r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1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1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1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p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100" b="1" i="1">
                          <a:latin typeface="Cambria Math" panose="02040503050406030204" pitchFamily="18" charset="0"/>
                        </a:rPr>
                        <m:t>𝑻𝑲</m:t>
                      </m:r>
                      <m:r>
                        <a:rPr lang="en-US" sz="21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1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1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]−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𝑷𝑩</m:t>
                      </m:r>
                      <m:sSup>
                        <m:sSupPr>
                          <m:ctrlPr>
                            <a:rPr lang="en-US" sz="21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1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1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1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783667"/>
                <a:ext cx="8915399" cy="330796"/>
              </a:xfrm>
              <a:prstGeom prst="rect">
                <a:avLst/>
              </a:prstGeom>
              <a:blipFill rotWithShape="0">
                <a:blip r:embed="rId2"/>
                <a:stretch>
                  <a:fillRect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76600" y="1600200"/>
                <a:ext cx="2521011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𝑷𝑨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600200"/>
                <a:ext cx="2521011" cy="474489"/>
              </a:xfrm>
              <a:prstGeom prst="rect">
                <a:avLst/>
              </a:prstGeom>
              <a:blipFill rotWithShape="0">
                <a:blip r:embed="rId3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62200" y="2667000"/>
                <a:ext cx="5005537" cy="438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𝑻𝑲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𝑻𝑲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667000"/>
                <a:ext cx="5005537" cy="438966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89423" y="3581400"/>
                <a:ext cx="2389693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𝑻𝑲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423" y="3581400"/>
                <a:ext cx="2389693" cy="4385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81400" y="4191000"/>
                <a:ext cx="2673937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191000"/>
                <a:ext cx="2673937" cy="4385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581400" y="4724400"/>
                <a:ext cx="2389692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724400"/>
                <a:ext cx="2389692" cy="4385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630957" y="5257800"/>
                <a:ext cx="1855443" cy="43858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957" y="5257800"/>
                <a:ext cx="1855443" cy="4385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68078" y="6209436"/>
                <a:ext cx="2546338" cy="43858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078" y="6209436"/>
                <a:ext cx="2546338" cy="438582"/>
              </a:xfrm>
              <a:prstGeom prst="rect">
                <a:avLst/>
              </a:prstGeom>
              <a:blipFill rotWithShape="0"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Quadratic Optimal Control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638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Above equation can be reduced to</a:t>
            </a:r>
          </a:p>
          <a:p>
            <a:endParaRPr lang="en-US" sz="2600" dirty="0"/>
          </a:p>
          <a:p>
            <a:r>
              <a:rPr lang="en-US" sz="2600" dirty="0" smtClean="0"/>
              <a:t>Which is called </a:t>
            </a:r>
            <a:r>
              <a:rPr lang="en-US" sz="2600" i="1" dirty="0" smtClean="0">
                <a:solidFill>
                  <a:srgbClr val="00B050"/>
                </a:solidFill>
              </a:rPr>
              <a:t>reduced matrix Ricati equation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766615"/>
                <a:ext cx="7392223" cy="3763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𝑩𝑲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𝑻𝑲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66615"/>
                <a:ext cx="7392223" cy="376385"/>
              </a:xfrm>
              <a:prstGeom prst="rect">
                <a:avLst/>
              </a:prstGeom>
              <a:blipFill rotWithShape="0">
                <a:blip r:embed="rId2"/>
                <a:stretch>
                  <a:fillRect t="-3226"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56577" y="1679733"/>
                <a:ext cx="4801423" cy="37766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𝑷𝑩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577" y="1679733"/>
                <a:ext cx="4801423" cy="377667"/>
              </a:xfrm>
              <a:prstGeom prst="rect">
                <a:avLst/>
              </a:prstGeom>
              <a:blipFill rotWithShape="0">
                <a:blip r:embed="rId3"/>
                <a:stretch>
                  <a:fillRect t="-161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Quadratic Optimal Control (Design Steps)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62000"/>
                <a:ext cx="8991600" cy="5638800"/>
              </a:xfrm>
            </p:spPr>
            <p:txBody>
              <a:bodyPr>
                <a:normAutofit/>
              </a:bodyPr>
              <a:lstStyle/>
              <a:p>
                <a:r>
                  <a:rPr lang="en-US" sz="2500" dirty="0" smtClean="0"/>
                  <a:t>Step-1: Solve reduced </a:t>
                </a:r>
                <a:r>
                  <a:rPr lang="en-US" sz="2500" dirty="0"/>
                  <a:t>matrix Ricati </a:t>
                </a:r>
                <a:r>
                  <a:rPr lang="en-US" sz="2500" dirty="0" smtClean="0"/>
                  <a:t>equation for matrix </a:t>
                </a:r>
                <a:r>
                  <a:rPr lang="en-US" sz="2500" b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500" dirty="0" smtClean="0"/>
                  <a:t>.</a:t>
                </a:r>
              </a:p>
              <a:p>
                <a:endParaRPr lang="en-US" sz="2800" dirty="0" smtClean="0"/>
              </a:p>
              <a:p>
                <a:r>
                  <a:rPr lang="en-US" sz="2500" dirty="0" smtClean="0"/>
                  <a:t>Step-2: Calculate K using following equation</a:t>
                </a:r>
              </a:p>
              <a:p>
                <a:endParaRPr lang="en-US" sz="2800" dirty="0"/>
              </a:p>
              <a:p>
                <a:r>
                  <a:rPr lang="en-US" sz="2500" dirty="0" smtClean="0"/>
                  <a:t>If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𝑩𝑲</m:t>
                    </m:r>
                  </m:oMath>
                </a14:m>
                <a:r>
                  <a:rPr lang="en-US" sz="25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/>
                  <a:t>is stable matrix, this methods always yields the correct result.</a:t>
                </a:r>
              </a:p>
              <a:p>
                <a:endParaRPr lang="en-US" sz="1200" dirty="0"/>
              </a:p>
              <a:p>
                <a:r>
                  <a:rPr lang="en-US" sz="2500" dirty="0" smtClean="0"/>
                  <a:t>The requirement of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𝑩𝑲</m:t>
                    </m:r>
                  </m:oMath>
                </a14:m>
                <a:r>
                  <a:rPr lang="en-US" sz="25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500" dirty="0" smtClean="0"/>
                  <a:t>being stable is equivalent to that of the rank of following matrix being </a:t>
                </a:r>
                <a:r>
                  <a:rPr lang="en-US" sz="25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500" dirty="0" smtClean="0"/>
                  <a:t>. </a:t>
                </a:r>
                <a:endParaRPr lang="en-US" sz="2500" dirty="0"/>
              </a:p>
              <a:p>
                <a:endParaRPr lang="en-US" sz="2600" dirty="0"/>
              </a:p>
              <a:p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62000"/>
                <a:ext cx="8991600" cy="5638800"/>
              </a:xfrm>
              <a:blipFill rotWithShape="0">
                <a:blip r:embed="rId2"/>
                <a:stretch>
                  <a:fillRect l="-949" t="-757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62200" y="1371600"/>
                <a:ext cx="4801423" cy="37766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𝑷𝑩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371600"/>
                <a:ext cx="4801423" cy="377667"/>
              </a:xfrm>
              <a:prstGeom prst="rect">
                <a:avLst/>
              </a:prstGeom>
              <a:blipFill rotWithShape="0">
                <a:blip r:embed="rId3"/>
                <a:stretch>
                  <a:fillRect t="-161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52800" y="2286000"/>
                <a:ext cx="1855443" cy="43858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286000"/>
                <a:ext cx="1855443" cy="4385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62923" y="4684905"/>
                <a:ext cx="2618153" cy="1984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𝑟𝑎𝑛𝑘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923" y="4684905"/>
                <a:ext cx="2618153" cy="19842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762000"/>
            <a:ext cx="9055100" cy="6096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Consider the system given below</a:t>
            </a:r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Assume the control signal to be</a:t>
            </a:r>
          </a:p>
          <a:p>
            <a:endParaRPr lang="en-US" sz="2600" dirty="0"/>
          </a:p>
          <a:p>
            <a:r>
              <a:rPr lang="en-US" sz="2600" dirty="0" smtClean="0"/>
              <a:t>Determine the optimal feedback gain K such that the following performance index is minimized.  </a:t>
            </a:r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Where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4600" y="1371600"/>
                <a:ext cx="3744936" cy="744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US" sz="2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371600"/>
                <a:ext cx="3744936" cy="74417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09685" y="2782270"/>
                <a:ext cx="1405513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𝑲𝒙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685" y="2782270"/>
                <a:ext cx="1405513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73116" y="4114800"/>
                <a:ext cx="3062505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𝑸𝒙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16" y="4114800"/>
                <a:ext cx="3062505" cy="7991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67000" y="5481410"/>
                <a:ext cx="3742243" cy="729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           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≥0)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481410"/>
                <a:ext cx="3742243" cy="7298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82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762000"/>
            <a:ext cx="9055100" cy="6096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We find that </a:t>
            </a:r>
          </a:p>
          <a:p>
            <a:endParaRPr lang="en-US" sz="2600" dirty="0" smtClean="0"/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Therefore </a:t>
            </a:r>
            <a:r>
              <a:rPr lang="en-US" sz="2600" b="1" dirty="0" smtClean="0">
                <a:solidFill>
                  <a:srgbClr val="FF0000"/>
                </a:solidFill>
              </a:rPr>
              <a:t>A-BK</a:t>
            </a:r>
            <a:r>
              <a:rPr lang="en-US" sz="2600" dirty="0" smtClean="0"/>
              <a:t> is stable matrix and the Liapunov approach for optimization can be successfully applied. </a:t>
            </a:r>
          </a:p>
          <a:p>
            <a:endParaRPr lang="en-US" sz="1200" dirty="0"/>
          </a:p>
          <a:p>
            <a:r>
              <a:rPr lang="en-US" sz="2600" dirty="0" smtClean="0"/>
              <a:t>Step-1: Solve the reduced matrix Riccati equation</a:t>
            </a:r>
            <a:endParaRPr lang="en-US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600" y="1143000"/>
                <a:ext cx="4538614" cy="1392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𝑟𝑎𝑛𝑘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𝑟𝑎𝑛𝑘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143000"/>
                <a:ext cx="4538614" cy="13924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39538" y="4319048"/>
                <a:ext cx="4801423" cy="37766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𝑷𝑩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538" y="4319048"/>
                <a:ext cx="4801423" cy="377667"/>
              </a:xfrm>
              <a:prstGeom prst="rect">
                <a:avLst/>
              </a:prstGeom>
              <a:blipFill rotWithShape="0">
                <a:blip r:embed="rId3"/>
                <a:stretch>
                  <a:fillRect t="-1639" b="-3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5054063"/>
                <a:ext cx="9133911" cy="508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54063"/>
                <a:ext cx="9133911" cy="50853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39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Quadratic Cost Function</a:t>
            </a:r>
          </a:p>
          <a:p>
            <a:r>
              <a:rPr lang="en-US" dirty="0" smtClean="0"/>
              <a:t>Optimal Control System based on Quadratic Performance Index</a:t>
            </a:r>
          </a:p>
          <a:p>
            <a:r>
              <a:rPr lang="en-US" dirty="0"/>
              <a:t>Optimization by Second Method of Liapunov</a:t>
            </a:r>
            <a:endParaRPr lang="en-US" dirty="0" smtClean="0"/>
          </a:p>
          <a:p>
            <a:r>
              <a:rPr lang="en-US" dirty="0" smtClean="0"/>
              <a:t>Quadratic Optimal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28050" y="1459881"/>
                <a:ext cx="9055100" cy="6096000"/>
              </a:xfrm>
            </p:spPr>
            <p:txBody>
              <a:bodyPr>
                <a:normAutofit/>
              </a:bodyPr>
              <a:lstStyle/>
              <a:p>
                <a:r>
                  <a:rPr lang="en-US" sz="2600" dirty="0" smtClean="0"/>
                  <a:t>Which is further simplified as</a:t>
                </a:r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r>
                  <a:rPr lang="en-US" sz="2600" dirty="0" smtClean="0"/>
                  <a:t>From which we obtain the following equations</a:t>
                </a:r>
              </a:p>
              <a:p>
                <a:endParaRPr lang="en-US" sz="2600" dirty="0"/>
              </a:p>
              <a:p>
                <a:endParaRPr lang="en-US" sz="2600" dirty="0" smtClean="0"/>
              </a:p>
              <a:p>
                <a:endParaRPr lang="en-US" sz="2600" dirty="0"/>
              </a:p>
              <a:p>
                <a:r>
                  <a:rPr lang="en-US" sz="2600" dirty="0" smtClean="0"/>
                  <a:t>Solving these three equations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 smtClean="0"/>
                  <a:t>, requiring 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P</a:t>
                </a:r>
                <a:r>
                  <a:rPr lang="en-US" sz="2600" dirty="0" smtClean="0"/>
                  <a:t> to be positive definite, we obtain </a:t>
                </a:r>
              </a:p>
              <a:p>
                <a:endParaRPr lang="en-US" sz="2600" dirty="0" smtClean="0"/>
              </a:p>
              <a:p>
                <a:endParaRPr lang="en-US" sz="2600" dirty="0"/>
              </a:p>
              <a:p>
                <a:endParaRPr lang="en-US" sz="2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8050" y="1459881"/>
                <a:ext cx="9055100" cy="6096000"/>
              </a:xfrm>
              <a:blipFill rotWithShape="0">
                <a:blip r:embed="rId2"/>
                <a:stretch>
                  <a:fillRect l="-1009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650" y="685800"/>
                <a:ext cx="9133911" cy="508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7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7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1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7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1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7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7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7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50" y="685800"/>
                <a:ext cx="9133911" cy="5085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5896" y="1981200"/>
                <a:ext cx="7443704" cy="7534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p>
                                  <m:sSup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2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96" y="1981200"/>
                <a:ext cx="7443704" cy="75341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4708" y="3469030"/>
                <a:ext cx="1645772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708" y="3469030"/>
                <a:ext cx="1645772" cy="420628"/>
              </a:xfrm>
              <a:prstGeom prst="rect">
                <a:avLst/>
              </a:prstGeom>
              <a:blipFill rotWithShape="0"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03506" y="3837975"/>
                <a:ext cx="210384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506" y="3837975"/>
                <a:ext cx="2103846" cy="400110"/>
              </a:xfrm>
              <a:prstGeom prst="rect">
                <a:avLst/>
              </a:prstGeom>
              <a:blipFill rotWithShape="0">
                <a:blip r:embed="rId6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57287" y="4278952"/>
                <a:ext cx="2463238" cy="4206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287" y="4278952"/>
                <a:ext cx="2463238" cy="420628"/>
              </a:xfrm>
              <a:prstGeom prst="rect">
                <a:avLst/>
              </a:prstGeom>
              <a:blipFill rotWithShape="0">
                <a:blip r:embed="rId7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95600" y="5782426"/>
                <a:ext cx="3876767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782426"/>
                <a:ext cx="3876767" cy="8107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035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050" y="1524000"/>
            <a:ext cx="9055100" cy="6096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Step-2: Calculate </a:t>
            </a:r>
            <a:r>
              <a:rPr lang="en-US" sz="2600" b="1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/>
              <a:t> using following equation</a:t>
            </a:r>
          </a:p>
          <a:p>
            <a:endParaRPr lang="en-US" sz="2600" dirty="0"/>
          </a:p>
          <a:p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52798" y="680629"/>
                <a:ext cx="2529154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2798" y="680629"/>
                <a:ext cx="2529154" cy="8107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289653" y="2156311"/>
                <a:ext cx="1855443" cy="438582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200" b="1" i="1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653" y="2156311"/>
                <a:ext cx="1855443" cy="43858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590800" y="2741975"/>
                <a:ext cx="4374787" cy="9704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741975"/>
                <a:ext cx="4374787" cy="9704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16200" y="3745069"/>
                <a:ext cx="3929344" cy="97045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</m:e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00" y="3745069"/>
                <a:ext cx="3929344" cy="97045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628900" y="4941719"/>
                <a:ext cx="2333844" cy="5023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4941719"/>
                <a:ext cx="2333844" cy="502317"/>
              </a:xfrm>
              <a:prstGeom prst="rect">
                <a:avLst/>
              </a:prstGeom>
              <a:blipFill rotWithShape="0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24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Lectures-41-42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" y="914400"/>
            <a:ext cx="89535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dirty="0" smtClean="0"/>
              <a:t>Optimization is the selection of a best element(s) from some set of available alternatives.  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In control Engineering, optimization means minimizing a </a:t>
            </a:r>
            <a:r>
              <a:rPr lang="en-US" sz="2600" b="1" i="1" dirty="0" smtClean="0"/>
              <a:t>cost function</a:t>
            </a:r>
            <a:r>
              <a:rPr lang="en-US" sz="2600" dirty="0" smtClean="0"/>
              <a:t> by systematically choosing parameter values from within an allowed set of tunable parameters. 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A</a:t>
            </a:r>
            <a:r>
              <a:rPr lang="en-US" sz="2600" dirty="0"/>
              <a:t> </a:t>
            </a:r>
            <a:r>
              <a:rPr lang="en-US" sz="2600" b="1" dirty="0"/>
              <a:t> </a:t>
            </a:r>
            <a:r>
              <a:rPr lang="en-US" sz="2600" b="1" i="1" dirty="0"/>
              <a:t>cost function </a:t>
            </a:r>
            <a:r>
              <a:rPr lang="en-US" sz="2600" dirty="0" smtClean="0"/>
              <a:t>or</a:t>
            </a:r>
            <a:r>
              <a:rPr lang="en-US" sz="2600" b="1" dirty="0" smtClean="0"/>
              <a:t> </a:t>
            </a:r>
            <a:r>
              <a:rPr lang="en-US" sz="2600" b="1" i="1" dirty="0" smtClean="0"/>
              <a:t>loss function </a:t>
            </a:r>
            <a:r>
              <a:rPr lang="en-US" sz="2600" i="1" dirty="0" smtClean="0"/>
              <a:t>or</a:t>
            </a:r>
            <a:r>
              <a:rPr lang="en-US" sz="2600" b="1" i="1" dirty="0" smtClean="0"/>
              <a:t> performance index</a:t>
            </a:r>
            <a:r>
              <a:rPr lang="en-US" sz="2600" dirty="0"/>
              <a:t> </a:t>
            </a:r>
            <a:r>
              <a:rPr lang="en-US" sz="2600" dirty="0" smtClean="0"/>
              <a:t>is </a:t>
            </a:r>
            <a:r>
              <a:rPr lang="en-US" sz="2600" dirty="0"/>
              <a:t>a function that maps an event or values of one or more variables onto a real number intuitively representing some "cost" associated with the </a:t>
            </a:r>
            <a:r>
              <a:rPr lang="en-US" sz="2600" dirty="0" smtClean="0"/>
              <a:t>event (e.g. error function).</a:t>
            </a:r>
          </a:p>
        </p:txBody>
      </p:sp>
    </p:spTree>
    <p:extLst>
      <p:ext uri="{BB962C8B-B14F-4D97-AF65-F5344CB8AC3E}">
        <p14:creationId xmlns:p14="http://schemas.microsoft.com/office/powerpoint/2010/main" val="209377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Quadratic Cost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100" y="914400"/>
                <a:ext cx="8953500" cy="594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/>
                  <a:t>The use of a quadratic loss function is common, for example when using least squares </a:t>
                </a:r>
                <a:r>
                  <a:rPr lang="en-US" sz="2400" dirty="0" smtClean="0"/>
                  <a:t>techniques.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/>
                  <a:t>It is often more mathematically tractable than other loss functions because of the properties of variances, as well as being symmetric: an error above the target causes the same loss as the same magnitude of error below the target. </a:t>
                </a:r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If the target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 smtClean="0"/>
                  <a:t>, then quadratic loss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 smtClean="0"/>
                  <a:t> is given as</a:t>
                </a:r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is the actual value.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914400"/>
                <a:ext cx="8953500" cy="5943600"/>
              </a:xfrm>
              <a:prstGeom prst="rect">
                <a:avLst/>
              </a:prstGeom>
              <a:blipFill rotWithShape="0">
                <a:blip r:embed="rId2"/>
                <a:stretch>
                  <a:fillRect l="-885" t="-821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1711" y="4876800"/>
                <a:ext cx="18805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711" y="4876800"/>
                <a:ext cx="188057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4870" r="-974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400" dirty="0"/>
              <a:t>Optimal Control System based on Quadratic Performance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100" y="1066800"/>
                <a:ext cx="8953500" cy="594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 smtClean="0"/>
                  <a:t>In many practical control systems, we desire to minimize some function of error signal.  </a:t>
                </a:r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For example, given a system</a:t>
                </a:r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We may wish to minimize a generalized error function such as</a:t>
                </a:r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𝓔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 smtClean="0"/>
                  <a:t> represents the desired state,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actual state, and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 smtClean="0"/>
                  <a:t> a positive definite real symmetric matrix.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066800"/>
                <a:ext cx="8953500" cy="5943600"/>
              </a:xfrm>
              <a:prstGeom prst="rect">
                <a:avLst/>
              </a:prstGeom>
              <a:blipFill rotWithShape="0">
                <a:blip r:embed="rId2"/>
                <a:stretch>
                  <a:fillRect l="-885" t="-821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88557" y="2971800"/>
                <a:ext cx="1966885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𝑩𝒖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557" y="2971800"/>
                <a:ext cx="1966885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81200" y="4291229"/>
                <a:ext cx="5575244" cy="899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</a:rPr>
                                    <m:t>𝓔</m:t>
                                  </m:r>
                                  <m:d>
                                    <m:d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𝓔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291229"/>
                <a:ext cx="5575244" cy="8999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06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400" dirty="0"/>
              <a:t>Optimal Control System based on Quadratic Performance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8100" y="1066800"/>
                <a:ext cx="8953500" cy="5943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 smtClean="0"/>
                  <a:t>In addition to considering error as a measure of system performance we also must pay attention to the energy required for control action. </a:t>
                </a:r>
              </a:p>
              <a:p>
                <a:pPr algn="just"/>
                <a:endParaRPr lang="en-US" sz="1000" dirty="0" smtClean="0"/>
              </a:p>
              <a:p>
                <a:pPr algn="just"/>
                <a:r>
                  <a:rPr lang="en-US" sz="2400" dirty="0" smtClean="0"/>
                  <a:t>Since the control signal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US" sz="2400" dirty="0" smtClean="0"/>
                  <a:t> may have the dimension of force or torque, the control energy is proportional to the integral of such control signal squared.</a:t>
                </a:r>
              </a:p>
              <a:p>
                <a:pPr algn="just"/>
                <a:endParaRPr lang="en-US" sz="2400" dirty="0" smtClean="0"/>
              </a:p>
              <a:p>
                <a:pPr algn="just"/>
                <a:endParaRPr lang="en-US" sz="1200" dirty="0" smtClean="0"/>
              </a:p>
              <a:p>
                <a:pPr algn="just"/>
                <a:r>
                  <a:rPr lang="en-US" sz="2400" dirty="0" smtClean="0"/>
                  <a:t>Where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2400" dirty="0" smtClean="0"/>
                  <a:t> is a positive definite real symmetric matrix.</a:t>
                </a:r>
              </a:p>
              <a:p>
                <a:pPr algn="just"/>
                <a:endParaRPr lang="en-US" sz="1000" dirty="0"/>
              </a:p>
              <a:p>
                <a:pPr algn="just"/>
                <a:r>
                  <a:rPr lang="en-US" sz="2400" dirty="0" smtClean="0"/>
                  <a:t>The performance index of a control system over the time 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may then be written, with the use of Lagrange multiplier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400" dirty="0" smtClean="0"/>
                  <a:t>, as 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1066800"/>
                <a:ext cx="8953500" cy="5943600"/>
              </a:xfrm>
              <a:prstGeom prst="rect">
                <a:avLst/>
              </a:prstGeom>
              <a:blipFill rotWithShape="0">
                <a:blip r:embed="rId2"/>
                <a:stretch>
                  <a:fillRect l="-885" t="-821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11734" y="3429000"/>
                <a:ext cx="1722266" cy="8999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𝑹𝒖</m:t>
                          </m:r>
                        </m:e>
                      </m:nary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734" y="3429000"/>
                <a:ext cx="1722266" cy="8999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19200" y="5860514"/>
                <a:ext cx="7242944" cy="830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𝓔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</a:rPr>
                        <m:t>λ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𝑹𝒖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860514"/>
                <a:ext cx="7242944" cy="8306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2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400" dirty="0"/>
              <a:t>Optimal Control System based on Quadratic Performance Index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0" y="1752600"/>
                <a:ext cx="8953500" cy="5105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2400" dirty="0" smtClean="0"/>
                  <a:t> and desired state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𝓔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 smtClean="0"/>
                  <a:t> is the origin (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𝓔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 smtClean="0"/>
                  <a:t>) then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It is called the quadratic performance index.</a:t>
                </a:r>
              </a:p>
              <a:p>
                <a:pPr algn="just"/>
                <a:endParaRPr lang="en-US" sz="1200" dirty="0" smtClean="0"/>
              </a:p>
              <a:p>
                <a:pPr algn="just"/>
                <a:r>
                  <a:rPr lang="en-US" sz="2400" dirty="0" smtClean="0"/>
                  <a:t>Note that the choice of weighting matrices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Q</a:t>
                </a:r>
                <a:r>
                  <a:rPr lang="en-US" sz="2400" dirty="0" smtClean="0"/>
                  <a:t> and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sz="2400" dirty="0" smtClean="0"/>
                  <a:t> is in a sense arbitrary.</a:t>
                </a:r>
              </a:p>
              <a:p>
                <a:pPr algn="just"/>
                <a:endParaRPr lang="en-US" sz="1200" dirty="0" smtClean="0"/>
              </a:p>
              <a:p>
                <a:pPr algn="just"/>
                <a:r>
                  <a:rPr lang="en-US" sz="2400" dirty="0" smtClean="0"/>
                  <a:t>A regulator system designed by minimizing a quadratic performance index is called a quadratic optimal regulator system. </a:t>
                </a:r>
              </a:p>
              <a:p>
                <a:pPr algn="just"/>
                <a:endParaRPr lang="en-US" sz="1200" dirty="0" smtClean="0"/>
              </a:p>
              <a:p>
                <a:pPr algn="just"/>
                <a:r>
                  <a:rPr lang="en-US" sz="2400" dirty="0" smtClean="0"/>
                  <a:t>This approach is alternative to the pole-placement approach for the design of stable regulator systems.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52600"/>
                <a:ext cx="8953500" cy="5105400"/>
              </a:xfrm>
              <a:prstGeom prst="rect">
                <a:avLst/>
              </a:prstGeom>
              <a:blipFill rotWithShape="0">
                <a:blip r:embed="rId2"/>
                <a:stretch>
                  <a:fillRect l="-885" t="-956" r="-1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1244" y="990600"/>
                <a:ext cx="6638356" cy="761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</a:rPr>
                                    <m:t>𝓔</m:t>
                                  </m:r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𝓔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200" i="1">
                          <a:latin typeface="Cambria Math" panose="02040503050406030204" pitchFamily="18" charset="0"/>
                        </a:rPr>
                        <m:t>λ</m:t>
                      </m:r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200" b="1" i="1">
                              <a:latin typeface="Cambria Math" panose="02040503050406030204" pitchFamily="18" charset="0"/>
                            </a:rPr>
                            <m:t>𝑹𝒖</m:t>
                          </m:r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44" y="990600"/>
                <a:ext cx="6638356" cy="7614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71800" y="2286000"/>
                <a:ext cx="3548599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𝑸𝒙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𝑹𝒖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286000"/>
                <a:ext cx="3548599" cy="7991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6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400" dirty="0" smtClean="0"/>
              <a:t>Optimization by Second Method of Liapunov</a:t>
            </a:r>
            <a:endParaRPr lang="en-US" sz="3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2700" y="914400"/>
                <a:ext cx="8953500" cy="5867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400" dirty="0" smtClean="0"/>
                  <a:t>We will drive a direct relationship between Liapunov function and quadratic performance index and solve the optimization problem using this relationship.</a:t>
                </a:r>
              </a:p>
              <a:p>
                <a:pPr algn="just"/>
                <a:endParaRPr lang="en-US" sz="1200" dirty="0"/>
              </a:p>
              <a:p>
                <a:pPr algn="just"/>
                <a:r>
                  <a:rPr lang="en-US" sz="2400" dirty="0" smtClean="0"/>
                  <a:t>Let us consider the system</a:t>
                </a:r>
              </a:p>
              <a:p>
                <a:pPr algn="just"/>
                <a:endParaRPr lang="en-US" sz="2400" dirty="0"/>
              </a:p>
              <a:p>
                <a:pPr algn="just"/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is an asymptotically stable equilibrium state. We assume that matrix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 smtClean="0"/>
                  <a:t> involve an adjustable parameter (or parameters).</a:t>
                </a:r>
                <a:endParaRPr lang="en-US" sz="2400" b="1" dirty="0"/>
              </a:p>
              <a:p>
                <a:pPr algn="just"/>
                <a:endParaRPr lang="en-US" sz="1200" dirty="0" smtClean="0"/>
              </a:p>
              <a:p>
                <a:pPr algn="just"/>
                <a:r>
                  <a:rPr lang="en-US" sz="2400" dirty="0" smtClean="0"/>
                  <a:t>It is desired to minimize the following performance index.</a:t>
                </a:r>
              </a:p>
              <a:p>
                <a:pPr algn="just"/>
                <a:endParaRPr lang="en-US" sz="2400" dirty="0"/>
              </a:p>
              <a:p>
                <a:pPr algn="just"/>
                <a:endParaRPr lang="en-US" sz="2400" dirty="0" smtClean="0"/>
              </a:p>
              <a:p>
                <a:pPr algn="just"/>
                <a:r>
                  <a:rPr lang="en-US" sz="2400" dirty="0" smtClean="0"/>
                  <a:t>The problem thus becomes that of determining the value(s) of adjustable parameter(s) so as to minimize the performance index.</a:t>
                </a:r>
                <a:endParaRPr lang="en-US" sz="2400" dirty="0"/>
              </a:p>
              <a:p>
                <a:pPr algn="just"/>
                <a:endParaRPr lang="en-US" sz="2400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0" y="914400"/>
                <a:ext cx="8953500" cy="5867400"/>
              </a:xfrm>
              <a:prstGeom prst="rect">
                <a:avLst/>
              </a:prstGeom>
              <a:blipFill rotWithShape="0">
                <a:blip r:embed="rId2"/>
                <a:stretch>
                  <a:fillRect l="-885" t="-831" r="-1089" b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93726" y="5029200"/>
                <a:ext cx="2145074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𝑸𝒙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726" y="5029200"/>
                <a:ext cx="2145074" cy="7991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57600" y="2800290"/>
                <a:ext cx="1114921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𝑨𝒙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2800290"/>
                <a:ext cx="1114921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408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400" dirty="0" smtClean="0"/>
              <a:t>Optimization by Second Method of Liapunov</a:t>
            </a:r>
            <a:endParaRPr lang="en-US" sz="3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2700" y="914400"/>
            <a:ext cx="8953500" cy="586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400" dirty="0" smtClean="0"/>
          </a:p>
          <a:p>
            <a:pPr algn="just"/>
            <a:endParaRPr lang="en-US" sz="1000" dirty="0" smtClean="0"/>
          </a:p>
          <a:p>
            <a:pPr algn="just"/>
            <a:r>
              <a:rPr lang="en-US" sz="2400" dirty="0" smtClean="0"/>
              <a:t>We know from Liapunov stability theorem (Lecture-39-40) that</a:t>
            </a:r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en-US" sz="2800" dirty="0" smtClean="0"/>
          </a:p>
          <a:p>
            <a:pPr algn="just"/>
            <a:r>
              <a:rPr lang="en-US" sz="2400" dirty="0" smtClean="0"/>
              <a:t>The performance index </a:t>
            </a:r>
            <a:r>
              <a:rPr lang="en-US" sz="2400" dirty="0" smtClean="0">
                <a:solidFill>
                  <a:srgbClr val="FF0000"/>
                </a:solidFill>
              </a:rPr>
              <a:t>J</a:t>
            </a:r>
            <a:r>
              <a:rPr lang="en-US" sz="2400" dirty="0" smtClean="0"/>
              <a:t> can be evaluated 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1400" y="2060475"/>
                <a:ext cx="2017604" cy="3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𝑸𝒙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̇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</m:acc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060475"/>
                <a:ext cx="2017604" cy="380873"/>
              </a:xfrm>
              <a:prstGeom prst="rect">
                <a:avLst/>
              </a:prstGeom>
              <a:blipFill rotWithShape="0">
                <a:blip r:embed="rId2"/>
                <a:stretch>
                  <a:fillRect l="-1818" t="-16129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98915" y="2473217"/>
                <a:ext cx="2561983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915" y="2473217"/>
                <a:ext cx="2561983" cy="7012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90179" y="1039255"/>
                <a:ext cx="1114921" cy="400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𝑨𝒙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79" y="1039255"/>
                <a:ext cx="1114921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53000" y="840290"/>
                <a:ext cx="2145074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𝑸𝒙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840290"/>
                <a:ext cx="2145074" cy="7991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98915" y="3313657"/>
                <a:ext cx="3237874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acc>
                        <m:accPr>
                          <m:chr m:val="̇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915" y="3313657"/>
                <a:ext cx="3237874" cy="375872"/>
              </a:xfrm>
              <a:prstGeom prst="rect">
                <a:avLst/>
              </a:prstGeom>
              <a:blipFill rotWithShape="0">
                <a:blip r:embed="rId6"/>
                <a:stretch>
                  <a:fillRect l="-940" t="-4918" r="-3008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28856" y="3818590"/>
                <a:ext cx="3565656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856" y="3818590"/>
                <a:ext cx="3565656" cy="41684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20890" y="4307555"/>
                <a:ext cx="2549479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890" y="4307555"/>
                <a:ext cx="2549479" cy="41684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21125" y="5149835"/>
                <a:ext cx="3863750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𝑸𝒙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𝑷𝒙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125" y="5149835"/>
                <a:ext cx="3863750" cy="79913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19400" y="6209062"/>
                <a:ext cx="4511043" cy="375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𝑷𝒙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𝑷𝒙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209062"/>
                <a:ext cx="4511043" cy="375872"/>
              </a:xfrm>
              <a:prstGeom prst="rect">
                <a:avLst/>
              </a:prstGeom>
              <a:blipFill rotWithShape="0">
                <a:blip r:embed="rId10"/>
                <a:stretch>
                  <a:fillRect l="-1757" t="-3279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8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lecture 32-33 Closed Loop Frequency Respon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39-40 Second Method of Liapunov</Template>
  <TotalTime>348</TotalTime>
  <Words>876</Words>
  <Application>Microsoft Office PowerPoint</Application>
  <PresentationFormat>On-screen Show (4:3)</PresentationFormat>
  <Paragraphs>254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lecture 32-33 Closed Loop Frequency Response</vt:lpstr>
      <vt:lpstr>Modern Control Systems (MCS)</vt:lpstr>
      <vt:lpstr>Outline</vt:lpstr>
      <vt:lpstr>Introduction</vt:lpstr>
      <vt:lpstr>Quadratic Cost Function</vt:lpstr>
      <vt:lpstr>Optimal Control System based on Quadratic Performance Index</vt:lpstr>
      <vt:lpstr>Optimal Control System based on Quadratic Performance Index</vt:lpstr>
      <vt:lpstr>Optimal Control System based on Quadratic Performance Index</vt:lpstr>
      <vt:lpstr>Optimization by Second Method of Liapunov</vt:lpstr>
      <vt:lpstr>Optimization by Second Method of Liapunov</vt:lpstr>
      <vt:lpstr>Optimization by Second Method of Liapunov</vt:lpstr>
      <vt:lpstr>Quadratic Optimal Control</vt:lpstr>
      <vt:lpstr>Quadratic Optimal Control</vt:lpstr>
      <vt:lpstr>Quadratic Optimal Control</vt:lpstr>
      <vt:lpstr>Quadratic Optimal Control</vt:lpstr>
      <vt:lpstr>Quadratic Optimal Control</vt:lpstr>
      <vt:lpstr>Quadratic Optimal Control</vt:lpstr>
      <vt:lpstr>Quadratic Optimal Control (Design Steps)</vt:lpstr>
      <vt:lpstr>Example-1</vt:lpstr>
      <vt:lpstr>Example-1</vt:lpstr>
      <vt:lpstr>Example-1</vt:lpstr>
      <vt:lpstr>Example-1</vt:lpstr>
      <vt:lpstr>End of Lectures-41-42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MUET</dc:creator>
  <cp:lastModifiedBy>SGH202PZR0</cp:lastModifiedBy>
  <cp:revision>117</cp:revision>
  <dcterms:created xsi:type="dcterms:W3CDTF">2013-10-30T05:16:23Z</dcterms:created>
  <dcterms:modified xsi:type="dcterms:W3CDTF">2013-10-31T03:51:29Z</dcterms:modified>
</cp:coreProperties>
</file>