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372" r:id="rId2"/>
    <p:sldId id="339" r:id="rId3"/>
    <p:sldId id="534" r:id="rId4"/>
    <p:sldId id="535" r:id="rId5"/>
    <p:sldId id="536" r:id="rId6"/>
    <p:sldId id="537" r:id="rId7"/>
    <p:sldId id="541" r:id="rId8"/>
    <p:sldId id="542" r:id="rId9"/>
    <p:sldId id="539" r:id="rId10"/>
    <p:sldId id="540" r:id="rId11"/>
    <p:sldId id="527" r:id="rId12"/>
    <p:sldId id="543" r:id="rId13"/>
    <p:sldId id="529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32" r:id="rId25"/>
    <p:sldId id="533" r:id="rId26"/>
    <p:sldId id="52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16/01/2015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B1A4-3534-4875-B1CA-60596223E4A6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5BD45-B5A0-4654-B232-F8508C108E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2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0569-4616-4F17-BB23-B9AECC7DB79E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0569-4616-4F17-BB23-B9AECC7DB79E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0569-4616-4F17-BB23-B9AECC7DB79E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0569-4616-4F17-BB23-B9AECC7DB79E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3983C9-FD2F-4AAB-AE94-F7DB5CA99133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695BEA-D790-4636-BE95-61ABCFF7CA38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19CE-6B72-468B-AC38-609CD19A80F2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7BCE-8050-456B-9E72-940E8AFDBB63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A5FB-CDBF-4642-9D5E-4B58E63D1DDD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7DDB-D8EF-4085-98B0-B635751FC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41F9-B5E2-404B-A746-1ED10A24D3D9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37E5-8961-4388-9F26-9A9FE4C3E584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3FA9-FE5E-4AB3-8B92-B75E5EEB6724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C851-ADE3-4FE9-B044-B0EFE4041DE3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9C8F-AB18-4AA8-9F13-3E2635B8F418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52CF-A195-44E1-B678-9991E744191C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1600-77F7-49C4-AE11-9C2196ABF6D7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6F2B-9FAA-4055-B4C3-D5292A312A5E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F7B1-2E07-4A8F-A6A8-649D1D0E7ACA}" type="datetime1">
              <a:rPr lang="en-GB" smtClean="0"/>
              <a:t>16/01/2015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Power Electronics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81200" y="3707375"/>
            <a:ext cx="53285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Assistant Professor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44740" y="2362200"/>
            <a:ext cx="3303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Lecture-3</a:t>
            </a:r>
          </a:p>
          <a:p>
            <a:pPr algn="ctr"/>
            <a:r>
              <a:rPr lang="en-GB" sz="2400" dirty="0" smtClean="0"/>
              <a:t>Power </a:t>
            </a:r>
            <a:r>
              <a:rPr lang="en-GB" sz="2400" dirty="0" smtClean="0"/>
              <a:t>Electronic Devices</a:t>
            </a:r>
          </a:p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Power Diodes</a:t>
            </a: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4565" y="0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Diode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2400" y="28194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Where,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</a:t>
            </a:r>
            <a:r>
              <a:rPr lang="en-US" sz="2800" baseline="-25000" dirty="0"/>
              <a:t>s</a:t>
            </a:r>
            <a:r>
              <a:rPr lang="en-US" sz="2800" baseline="30000" dirty="0"/>
              <a:t> </a:t>
            </a:r>
            <a:r>
              <a:rPr lang="en-US" sz="2800" dirty="0"/>
              <a:t>= Reverse saturation current ( Amps) </a:t>
            </a:r>
          </a:p>
          <a:p>
            <a:r>
              <a:rPr lang="en-US" sz="2800" dirty="0"/>
              <a:t>v = Applied forward voltage across the device (volts) </a:t>
            </a:r>
          </a:p>
          <a:p>
            <a:r>
              <a:rPr lang="en-US" sz="2800" dirty="0"/>
              <a:t>q = Change of an electron </a:t>
            </a:r>
          </a:p>
          <a:p>
            <a:r>
              <a:rPr lang="en-US" sz="2800" dirty="0"/>
              <a:t>k = </a:t>
            </a:r>
            <a:r>
              <a:rPr lang="en-US" sz="2800" dirty="0" smtClean="0"/>
              <a:t>Boltzmann's </a:t>
            </a:r>
            <a:r>
              <a:rPr lang="en-US" sz="2800" dirty="0"/>
              <a:t>constant </a:t>
            </a:r>
          </a:p>
          <a:p>
            <a:r>
              <a:rPr lang="en-US" sz="2800" dirty="0"/>
              <a:t>T = Temperature in Kelvin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1572722"/>
                <a:ext cx="3530389" cy="853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𝑞𝑣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3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572722"/>
                <a:ext cx="3530389" cy="853888"/>
              </a:xfrm>
              <a:prstGeom prst="rect">
                <a:avLst/>
              </a:prstGeom>
              <a:blipFill rotWithShape="1">
                <a:blip r:embed="rId2"/>
                <a:stretch>
                  <a:fillRect r="-6218" b="-26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4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Power Diode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4343400" cy="4525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Power semiconductor diode is the “power level” counter part of the “low power signal diodes</a:t>
            </a:r>
            <a:r>
              <a:rPr lang="en-US" sz="2600" dirty="0" smtClean="0"/>
              <a:t>”. </a:t>
            </a:r>
          </a:p>
          <a:p>
            <a:pPr algn="just"/>
            <a:endParaRPr lang="en-US" sz="17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symbol of the Power diode is same as signal level diode</a:t>
            </a:r>
            <a:r>
              <a:rPr lang="en-US" sz="2600" dirty="0" smtClean="0"/>
              <a:t>. However,  the construction and packaging is different.</a:t>
            </a:r>
          </a:p>
          <a:p>
            <a:pPr algn="just"/>
            <a:endParaRPr lang="en-US" sz="2600" dirty="0"/>
          </a:p>
          <a:p>
            <a:pPr algn="just"/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029" name="Picture 5" descr="http://celsemi.com/images/DO5%20Diod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5" t="16112" r="7582" b="5049"/>
          <a:stretch/>
        </p:blipFill>
        <p:spPr bwMode="auto">
          <a:xfrm>
            <a:off x="5867400" y="3434221"/>
            <a:ext cx="2459152" cy="211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d3i5bpxkxvwmz.cloudfront.net/resized/images/remote/http_s.eeweb.com/quizzes/2011/4/27/diode-answer-1296111177_452_23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1" t="18461" r="9822" b="19604"/>
          <a:stretch/>
        </p:blipFill>
        <p:spPr bwMode="auto">
          <a:xfrm>
            <a:off x="6211954" y="914400"/>
            <a:ext cx="2374490" cy="94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m4.sourcingmap.com/photo_new/20120301/g/ux_a12030100ux0257_ux_g0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4" t="13462" r="8002" b="13214"/>
          <a:stretch/>
        </p:blipFill>
        <p:spPr bwMode="auto">
          <a:xfrm>
            <a:off x="2133600" y="4492418"/>
            <a:ext cx="2837031" cy="235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04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Power Diode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943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Power </a:t>
            </a:r>
            <a:r>
              <a:rPr lang="en-US" sz="2800" dirty="0" smtClean="0"/>
              <a:t>dides are </a:t>
            </a:r>
            <a:r>
              <a:rPr lang="en-US" sz="2800" dirty="0"/>
              <a:t>required to carry up to several KA of current under forward bias condition and block up to several KV under reverse biased condition. </a:t>
            </a:r>
            <a:endParaRPr lang="en-US" sz="2800" dirty="0" smtClean="0"/>
          </a:p>
          <a:p>
            <a:pPr algn="just"/>
            <a:endParaRPr lang="en-US" sz="1600" dirty="0"/>
          </a:p>
          <a:p>
            <a:pPr algn="just"/>
            <a:r>
              <a:rPr lang="en-US" sz="2800" dirty="0"/>
              <a:t>Large blocking voltage requires wide depletion </a:t>
            </a:r>
            <a:r>
              <a:rPr lang="en-US" sz="2800" dirty="0" smtClean="0"/>
              <a:t>layer.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2800" dirty="0" smtClean="0"/>
              <a:t>This requirement </a:t>
            </a:r>
            <a:r>
              <a:rPr lang="en-US" sz="2800" dirty="0"/>
              <a:t>will be satisfied in a lightly doped p-n junction diode of sufficient width to accommodate the required depletion layer. </a:t>
            </a:r>
            <a:endParaRPr lang="en-US" sz="28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2800" dirty="0" smtClean="0"/>
              <a:t>Such </a:t>
            </a:r>
            <a:r>
              <a:rPr lang="en-US" sz="2800" dirty="0"/>
              <a:t>a construction, however, will result in a device with high resistively in the forward direction. </a:t>
            </a:r>
            <a:endParaRPr lang="en-US" sz="28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2800" dirty="0" smtClean="0"/>
              <a:t>If </a:t>
            </a:r>
            <a:r>
              <a:rPr lang="en-US" sz="2800" dirty="0"/>
              <a:t>forward resistance (and hence power loss) is reduced by increasing the doping level, reverse break down voltage will </a:t>
            </a:r>
            <a:r>
              <a:rPr lang="en-US" sz="2800" dirty="0" smtClean="0"/>
              <a:t>reduce. 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41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Power Diode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These extreme requirements call for important structural changes in a power diode which significantly affect their operating characteristics. </a:t>
            </a:r>
            <a:endParaRPr lang="en-US" sz="2400" dirty="0" smtClean="0"/>
          </a:p>
          <a:p>
            <a:r>
              <a:rPr lang="en-US" sz="2400" dirty="0"/>
              <a:t>This apparent contradiction in the requirements of a power diode is resolved by introducing a lightly doped “drift layer” of </a:t>
            </a:r>
            <a:r>
              <a:rPr lang="en-US" sz="2400" dirty="0" smtClean="0"/>
              <a:t>required thickness </a:t>
            </a:r>
            <a:r>
              <a:rPr lang="en-US" sz="2400" dirty="0"/>
              <a:t>between two heavily doped p and n </a:t>
            </a:r>
            <a:r>
              <a:rPr lang="en-US" sz="2400" dirty="0" smtClean="0"/>
              <a:t>layers.</a:t>
            </a:r>
            <a:endParaRPr lang="en-US" sz="2400" dirty="0"/>
          </a:p>
          <a:p>
            <a:pPr algn="just"/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0"/>
            <a:ext cx="5336531" cy="339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2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/>
              <a:t>Switching Characteristics of Power Diodes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Power Diodes take finite time to make transition from reverse bias to forward bias condition (switch ON) and vice versa (switch OFF). </a:t>
            </a:r>
            <a:endParaRPr lang="en-US" sz="2400" dirty="0" smtClean="0"/>
          </a:p>
          <a:p>
            <a:endParaRPr lang="en-US" sz="1500" dirty="0" smtClean="0"/>
          </a:p>
          <a:p>
            <a:r>
              <a:rPr lang="en-US" sz="2400" dirty="0"/>
              <a:t>Behavior of the diode current and voltage during these switching periods are important due to the following reasons. </a:t>
            </a:r>
            <a:endParaRPr lang="en-US" sz="2400" dirty="0" smtClean="0"/>
          </a:p>
          <a:p>
            <a:endParaRPr lang="en-US" sz="1500" dirty="0"/>
          </a:p>
          <a:p>
            <a:pPr lvl="1" algn="just"/>
            <a:r>
              <a:rPr lang="en-US" sz="2200" dirty="0"/>
              <a:t>Severe over voltage / over current may be caused by a diode switching at different points in the circuit using the diode. </a:t>
            </a:r>
            <a:endParaRPr lang="en-US" sz="2200" dirty="0" smtClean="0"/>
          </a:p>
          <a:p>
            <a:pPr lvl="1" algn="just"/>
            <a:endParaRPr lang="en-US" sz="1500" dirty="0"/>
          </a:p>
          <a:p>
            <a:pPr lvl="1" algn="just"/>
            <a:r>
              <a:rPr lang="en-US" sz="2200" dirty="0" smtClean="0"/>
              <a:t>Voltage </a:t>
            </a:r>
            <a:r>
              <a:rPr lang="en-US" sz="2200" dirty="0"/>
              <a:t>and current exist simultaneously during switching operation of a diode. </a:t>
            </a:r>
            <a:r>
              <a:rPr lang="en-US" sz="2200" dirty="0" smtClean="0"/>
              <a:t>Therefore</a:t>
            </a:r>
            <a:r>
              <a:rPr lang="en-US" sz="2200" dirty="0"/>
              <a:t>, every switching of the diode is associated with some energy loss. At high switching frequency this may contribute significantly to the overall power loss in the diode.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41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Turn 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572000" cy="5486400"/>
          </a:xfrm>
        </p:spPr>
        <p:txBody>
          <a:bodyPr>
            <a:normAutofit/>
          </a:bodyPr>
          <a:lstStyle/>
          <a:p>
            <a:pPr algn="just"/>
            <a:r>
              <a:rPr lang="en-US" sz="3000" dirty="0"/>
              <a:t>Diodes are often used in circuits with di/</a:t>
            </a:r>
            <a:r>
              <a:rPr lang="en-US" sz="3000" dirty="0" err="1"/>
              <a:t>dt</a:t>
            </a:r>
            <a:r>
              <a:rPr lang="en-US" sz="3000" dirty="0"/>
              <a:t> limiting inductors. </a:t>
            </a:r>
            <a:endParaRPr lang="en-US" sz="3000" dirty="0" smtClean="0"/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The </a:t>
            </a:r>
            <a:r>
              <a:rPr lang="en-US" sz="3000" dirty="0"/>
              <a:t>rate of rise of the forward current through the diode during Turn ON has significant effect on the forward voltage drop characteristics.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4114800" cy="424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0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Turn 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8006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/>
              <a:t>It is observed that the forward diode voltage during turn ON may transiently reach a significantly higher value </a:t>
            </a:r>
            <a:r>
              <a:rPr lang="en-US" sz="2800" dirty="0" err="1"/>
              <a:t>V</a:t>
            </a:r>
            <a:r>
              <a:rPr lang="en-US" sz="2800" baseline="-25000" dirty="0" err="1"/>
              <a:t>fr</a:t>
            </a:r>
            <a:r>
              <a:rPr lang="en-US" sz="2800" baseline="30000" dirty="0"/>
              <a:t> </a:t>
            </a:r>
            <a:r>
              <a:rPr lang="en-US" sz="2800" dirty="0"/>
              <a:t>compared to the steady slate voltage drop at the steady current I</a:t>
            </a:r>
            <a:r>
              <a:rPr lang="en-US" sz="2800" baseline="-25000" dirty="0"/>
              <a:t>F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b="1" i="1" dirty="0" smtClean="0"/>
          </a:p>
          <a:p>
            <a:pPr algn="just"/>
            <a:r>
              <a:rPr lang="en-US" sz="2800" b="1" i="1" dirty="0" smtClean="0"/>
              <a:t>Forward </a:t>
            </a:r>
            <a:r>
              <a:rPr lang="en-US" sz="2800" b="1" i="1" dirty="0"/>
              <a:t>recovery time, </a:t>
            </a:r>
            <a:r>
              <a:rPr lang="en-US" sz="2800" b="1" i="1" dirty="0" err="1"/>
              <a:t>t</a:t>
            </a:r>
            <a:r>
              <a:rPr lang="en-US" sz="2800" b="1" i="1" baseline="-25000" dirty="0" err="1"/>
              <a:t>FR</a:t>
            </a:r>
            <a:r>
              <a:rPr lang="en-US" sz="2800" b="1" i="1" dirty="0"/>
              <a:t> </a:t>
            </a:r>
            <a:r>
              <a:rPr lang="en-US" sz="2800" dirty="0"/>
              <a:t>is the time required for the diode voltage to drop to a particular value after the forward current starts to flow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4114800" cy="424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4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Turn Off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5720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diode current does not stop at zero, instead it grows in the negative direction to </a:t>
            </a:r>
            <a:r>
              <a:rPr lang="en-US" sz="2800" dirty="0" err="1"/>
              <a:t>I</a:t>
            </a:r>
            <a:r>
              <a:rPr lang="en-US" sz="2800" baseline="30000" dirty="0" err="1"/>
              <a:t>rr</a:t>
            </a:r>
            <a:r>
              <a:rPr lang="en-US" sz="2800" baseline="30000" dirty="0"/>
              <a:t> </a:t>
            </a:r>
            <a:r>
              <a:rPr lang="en-US" sz="2800" dirty="0"/>
              <a:t>called “peak reverse recovery current” which can be comparable to I</a:t>
            </a:r>
            <a:r>
              <a:rPr lang="en-US" sz="2800" baseline="30000" dirty="0"/>
              <a:t>F</a:t>
            </a:r>
            <a:r>
              <a:rPr lang="en-US" sz="2800" dirty="0"/>
              <a:t>. </a:t>
            </a:r>
          </a:p>
          <a:p>
            <a:pPr algn="just"/>
            <a:endParaRPr lang="en-US" sz="2800" b="1" i="1" dirty="0" smtClean="0"/>
          </a:p>
          <a:p>
            <a:pPr algn="just"/>
            <a:r>
              <a:rPr lang="en-US" sz="2800" dirty="0" smtClean="0"/>
              <a:t>Voltage </a:t>
            </a:r>
            <a:r>
              <a:rPr lang="en-US" sz="2800" dirty="0"/>
              <a:t>drop across the diode does not change appreciably from its steady state value till the diode current reaches reverse recovery level.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77" y="1371600"/>
            <a:ext cx="412037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4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Turn Off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4572000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reverse recovery characteristics shown </a:t>
            </a:r>
            <a:r>
              <a:rPr lang="en-US" sz="2800" dirty="0" smtClean="0"/>
              <a:t>is </a:t>
            </a:r>
            <a:r>
              <a:rPr lang="en-US" sz="2800" dirty="0"/>
              <a:t>typical of a particular type of diodes called “normal recovery” or “soft recovery” </a:t>
            </a:r>
            <a:r>
              <a:rPr lang="en-US" sz="2800" dirty="0" smtClean="0"/>
              <a:t>diode. </a:t>
            </a:r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total recovery time (</a:t>
            </a:r>
            <a:r>
              <a:rPr lang="en-US" sz="2800" dirty="0" err="1"/>
              <a:t>t</a:t>
            </a:r>
            <a:r>
              <a:rPr lang="en-US" sz="2800" baseline="-25000" dirty="0" err="1"/>
              <a:t>rr</a:t>
            </a:r>
            <a:r>
              <a:rPr lang="en-US" sz="2800" dirty="0"/>
              <a:t>) in this case is a few tens of microseconds.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754" y="1371600"/>
            <a:ext cx="43334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5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Turn Off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This is acceptable for line frequency rectifiers (these diodes are also called rectifier grade diodes</a:t>
            </a:r>
            <a:r>
              <a:rPr lang="en-US" sz="2800" dirty="0" smtClean="0"/>
              <a:t>).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High frequency circuits (</a:t>
            </a:r>
            <a:r>
              <a:rPr lang="en-US" sz="2800" dirty="0" err="1"/>
              <a:t>e.g</a:t>
            </a:r>
            <a:r>
              <a:rPr lang="en-US" sz="2800" dirty="0"/>
              <a:t> PWM inverters) demand faster diode recovery.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7988171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73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7696200" cy="4216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Power Electronic Devices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Diode</a:t>
            </a:r>
          </a:p>
          <a:p>
            <a:pPr marL="914400" lvl="1" indent="-45720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Small Signal Diode</a:t>
            </a:r>
          </a:p>
          <a:p>
            <a:pPr marL="914400" lvl="1" indent="-45720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Power Diode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Switching characteristics of power diode</a:t>
            </a:r>
          </a:p>
          <a:p>
            <a:pPr marL="457200" indent="-457200" algn="just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Types of 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Diodes</a:t>
            </a:r>
            <a:endParaRPr lang="en-US" sz="2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4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GB" dirty="0" smtClean="0"/>
              <a:t>Types of Diodes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Depending on the application requirement various types of diodes are available. 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Schottky Diode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Fast Recovery Diode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Line Frequency Diode</a:t>
            </a:r>
          </a:p>
        </p:txBody>
      </p:sp>
    </p:spTree>
    <p:extLst>
      <p:ext uri="{BB962C8B-B14F-4D97-AF65-F5344CB8AC3E}">
        <p14:creationId xmlns:p14="http://schemas.microsoft.com/office/powerpoint/2010/main" val="35355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GB" dirty="0" smtClean="0"/>
              <a:t>Types of Diodes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256584"/>
          </a:xfrm>
        </p:spPr>
        <p:txBody>
          <a:bodyPr>
            <a:normAutofit/>
          </a:bodyPr>
          <a:lstStyle/>
          <a:p>
            <a:pPr lvl="1" algn="just">
              <a:lnSpc>
                <a:spcPct val="200000"/>
              </a:lnSpc>
            </a:pPr>
            <a:r>
              <a:rPr lang="en-GB" sz="2400" b="1" dirty="0" smtClean="0"/>
              <a:t>Schottky Diode</a:t>
            </a:r>
          </a:p>
          <a:p>
            <a:pPr lvl="1" algn="just">
              <a:lnSpc>
                <a:spcPct val="150000"/>
              </a:lnSpc>
            </a:pPr>
            <a:r>
              <a:rPr lang="en-GB" sz="2600" dirty="0" smtClean="0"/>
              <a:t>These diodes are used where a low forward voltage drop (typically 0.3 v) is needed. </a:t>
            </a:r>
          </a:p>
          <a:p>
            <a:pPr lvl="1" algn="just">
              <a:lnSpc>
                <a:spcPct val="150000"/>
              </a:lnSpc>
            </a:pPr>
            <a:r>
              <a:rPr lang="en-GB" sz="2600" dirty="0" smtClean="0"/>
              <a:t>These diodes are limited in their blocking voltage capabilities to </a:t>
            </a:r>
            <a:r>
              <a:rPr lang="en-GB" sz="2600" dirty="0" err="1" smtClean="0"/>
              <a:t>50v</a:t>
            </a:r>
            <a:r>
              <a:rPr lang="en-GB" sz="2600" dirty="0" smtClean="0"/>
              <a:t>- </a:t>
            </a:r>
            <a:r>
              <a:rPr lang="en-GB" sz="2600" dirty="0" err="1" smtClean="0"/>
              <a:t>100v</a:t>
            </a:r>
            <a:r>
              <a:rPr lang="en-GB" sz="2600" dirty="0" smtClean="0"/>
              <a:t>.</a:t>
            </a:r>
          </a:p>
          <a:p>
            <a:pPr lvl="1" algn="just">
              <a:lnSpc>
                <a:spcPct val="200000"/>
              </a:lnSpc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627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GB" dirty="0" smtClean="0"/>
              <a:t>Types of Diodes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256584"/>
          </a:xfrm>
        </p:spPr>
        <p:txBody>
          <a:bodyPr>
            <a:normAutofit/>
          </a:bodyPr>
          <a:lstStyle/>
          <a:p>
            <a:pPr lvl="1" algn="just">
              <a:lnSpc>
                <a:spcPct val="200000"/>
              </a:lnSpc>
            </a:pPr>
            <a:r>
              <a:rPr lang="en-GB" sz="2400" b="1" dirty="0" smtClean="0"/>
              <a:t>Fast Recovery Diode</a:t>
            </a:r>
          </a:p>
          <a:p>
            <a:pPr lvl="1" algn="just">
              <a:lnSpc>
                <a:spcPct val="150000"/>
              </a:lnSpc>
            </a:pPr>
            <a:r>
              <a:rPr lang="en-GB" sz="2600" dirty="0" smtClean="0"/>
              <a:t>These diodes are designed to be used in high frequency circuits in combination with controllable switches where a small reverse recovery time is needed. </a:t>
            </a:r>
          </a:p>
          <a:p>
            <a:pPr lvl="1" algn="just">
              <a:lnSpc>
                <a:spcPct val="150000"/>
              </a:lnSpc>
            </a:pPr>
            <a:endParaRPr lang="en-GB" sz="1800" dirty="0" smtClean="0"/>
          </a:p>
          <a:p>
            <a:pPr lvl="1" algn="just">
              <a:lnSpc>
                <a:spcPct val="150000"/>
              </a:lnSpc>
            </a:pPr>
            <a:r>
              <a:rPr lang="en-GB" sz="2600" dirty="0" smtClean="0"/>
              <a:t>At power levels of several hundred volts and several hundred amperes such diodes have </a:t>
            </a:r>
            <a:r>
              <a:rPr lang="en-GB" sz="2600" dirty="0" err="1" smtClean="0">
                <a:solidFill>
                  <a:srgbClr val="FF0000"/>
                </a:solidFill>
              </a:rPr>
              <a:t>t</a:t>
            </a:r>
            <a:r>
              <a:rPr lang="en-GB" sz="2600" baseline="-25000" dirty="0" err="1" smtClean="0">
                <a:solidFill>
                  <a:srgbClr val="FF0000"/>
                </a:solidFill>
              </a:rPr>
              <a:t>rr</a:t>
            </a:r>
            <a:r>
              <a:rPr lang="en-GB" sz="2600" dirty="0" smtClean="0"/>
              <a:t> rating of less than few microseconds.  </a:t>
            </a:r>
          </a:p>
        </p:txBody>
      </p:sp>
    </p:spTree>
    <p:extLst>
      <p:ext uri="{BB962C8B-B14F-4D97-AF65-F5344CB8AC3E}">
        <p14:creationId xmlns:p14="http://schemas.microsoft.com/office/powerpoint/2010/main" val="568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GB" dirty="0" smtClean="0"/>
              <a:t>Types of Diodes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256584"/>
          </a:xfrm>
        </p:spPr>
        <p:txBody>
          <a:bodyPr>
            <a:normAutofit/>
          </a:bodyPr>
          <a:lstStyle/>
          <a:p>
            <a:pPr lvl="1" algn="just">
              <a:lnSpc>
                <a:spcPct val="200000"/>
              </a:lnSpc>
            </a:pPr>
            <a:r>
              <a:rPr lang="en-GB" sz="2400" b="1" dirty="0" smtClean="0"/>
              <a:t>Line Frequency Diode</a:t>
            </a:r>
          </a:p>
          <a:p>
            <a:pPr lvl="1" algn="just">
              <a:lnSpc>
                <a:spcPct val="200000"/>
              </a:lnSpc>
            </a:pPr>
            <a:r>
              <a:rPr lang="en-GB" sz="2600" dirty="0" smtClean="0"/>
              <a:t>The on state of these diodes is designed to be as low as possible.</a:t>
            </a:r>
          </a:p>
          <a:p>
            <a:pPr lvl="1" algn="just">
              <a:lnSpc>
                <a:spcPct val="200000"/>
              </a:lnSpc>
            </a:pPr>
            <a:r>
              <a:rPr lang="en-GB" sz="2600" dirty="0" smtClean="0"/>
              <a:t>As a consequence they have large </a:t>
            </a:r>
            <a:r>
              <a:rPr lang="en-GB" sz="2600" dirty="0" err="1" smtClean="0">
                <a:solidFill>
                  <a:srgbClr val="FF0000"/>
                </a:solidFill>
              </a:rPr>
              <a:t>t</a:t>
            </a:r>
            <a:r>
              <a:rPr lang="en-GB" sz="2600" baseline="-25000" dirty="0" err="1" smtClean="0">
                <a:solidFill>
                  <a:srgbClr val="FF0000"/>
                </a:solidFill>
              </a:rPr>
              <a:t>rr</a:t>
            </a:r>
            <a:r>
              <a:rPr lang="en-GB" sz="2600" dirty="0" smtClean="0"/>
              <a:t>, which are acceptable for line frequency applications.  </a:t>
            </a:r>
          </a:p>
        </p:txBody>
      </p:sp>
    </p:spTree>
    <p:extLst>
      <p:ext uri="{BB962C8B-B14F-4D97-AF65-F5344CB8AC3E}">
        <p14:creationId xmlns:p14="http://schemas.microsoft.com/office/powerpoint/2010/main" val="30356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Comparison between different types of Diodes</a:t>
            </a:r>
          </a:p>
        </p:txBody>
      </p:sp>
      <p:graphicFrame>
        <p:nvGraphicFramePr>
          <p:cNvPr id="82950" name="Group 6"/>
          <p:cNvGraphicFramePr>
            <a:graphicFrameLocks noGrp="1"/>
          </p:cNvGraphicFramePr>
          <p:nvPr>
            <p:ph type="tbl" idx="1"/>
          </p:nvPr>
        </p:nvGraphicFramePr>
        <p:xfrm>
          <a:off x="381000" y="2209800"/>
          <a:ext cx="8305800" cy="3660776"/>
        </p:xfrm>
        <a:graphic>
          <a:graphicData uri="http://schemas.openxmlformats.org/drawingml/2006/table">
            <a:tbl>
              <a:tblPr/>
              <a:tblGrid>
                <a:gridCol w="2768600"/>
                <a:gridCol w="2768600"/>
                <a:gridCol w="2768600"/>
              </a:tblGrid>
              <a:tr h="838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Diodes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 Recovery Diodes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Schottky Diodes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</a:t>
                      </a:r>
                      <a:r>
                        <a:rPr kumimoji="0" lang="ar-J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 6000V &amp; 3500A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</a:t>
                      </a:r>
                      <a:r>
                        <a:rPr kumimoji="0" lang="ar-J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 6000V and 1100A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</a:t>
                      </a:r>
                      <a:r>
                        <a:rPr kumimoji="0" lang="ar-JO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 100V and 300A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Reverse recovery time – High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Reverse recovery time – Low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Reverse recovery time – Extremely low.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2" name="Rectangle 3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73" name="Object 37"/>
          <p:cNvGraphicFramePr>
            <a:graphicFrameLocks noChangeAspect="1"/>
          </p:cNvGraphicFramePr>
          <p:nvPr/>
        </p:nvGraphicFramePr>
        <p:xfrm>
          <a:off x="609600" y="5181600"/>
          <a:ext cx="1600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" name="Equation" r:id="rId4" imgW="647700" imgH="228600" progId="Equation.DSMT4">
                  <p:embed/>
                </p:oleObj>
              </mc:Choice>
              <mc:Fallback>
                <p:oleObj name="Equation" r:id="rId4" imgW="647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1600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" name="Rectangle 3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5" name="Rectangle 3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graphicFrame>
        <p:nvGraphicFramePr>
          <p:cNvPr id="6176" name="Object 40"/>
          <p:cNvGraphicFramePr>
            <a:graphicFrameLocks noChangeAspect="1"/>
          </p:cNvGraphicFramePr>
          <p:nvPr/>
        </p:nvGraphicFramePr>
        <p:xfrm>
          <a:off x="3200400" y="5257800"/>
          <a:ext cx="24384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Equation" r:id="rId6" imgW="1104900" imgH="228600" progId="Equation.DSMT4">
                  <p:embed/>
                </p:oleObj>
              </mc:Choice>
              <mc:Fallback>
                <p:oleObj name="Equation" r:id="rId6" imgW="1104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57800"/>
                        <a:ext cx="24384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7" name="Object 41"/>
          <p:cNvGraphicFramePr>
            <a:graphicFrameLocks noChangeAspect="1"/>
          </p:cNvGraphicFramePr>
          <p:nvPr/>
        </p:nvGraphicFramePr>
        <p:xfrm>
          <a:off x="5956300" y="5257800"/>
          <a:ext cx="27193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" name="Equation" r:id="rId8" imgW="1231366" imgH="228501" progId="Equation.DSMT4">
                  <p:embed/>
                </p:oleObj>
              </mc:Choice>
              <mc:Fallback>
                <p:oleObj name="Equation" r:id="rId8" imgW="123136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5257800"/>
                        <a:ext cx="27193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Rectangle 42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6EF0D0AF-3DE2-4B06-A9BC-5D7CE2C04D96}" type="slidenum">
              <a:rPr lang="ar-JO" sz="1400"/>
              <a:pPr algn="r"/>
              <a:t>24</a:t>
            </a:fld>
            <a:endParaRPr lang="en-US" sz="1400"/>
          </a:p>
        </p:txBody>
      </p:sp>
      <p:sp>
        <p:nvSpPr>
          <p:cNvPr id="6179" name="Rectangle 43"/>
          <p:cNvSpPr>
            <a:spLocks noChangeArrowheads="1"/>
          </p:cNvSpPr>
          <p:nvPr/>
        </p:nvSpPr>
        <p:spPr bwMode="auto">
          <a:xfrm>
            <a:off x="685800" y="6473825"/>
            <a:ext cx="5029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 b="1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0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graphicFrame>
        <p:nvGraphicFramePr>
          <p:cNvPr id="84998" name="Group 6"/>
          <p:cNvGraphicFramePr>
            <a:graphicFrameLocks noGrp="1"/>
          </p:cNvGraphicFramePr>
          <p:nvPr>
            <p:ph type="tbl" idx="1"/>
          </p:nvPr>
        </p:nvGraphicFramePr>
        <p:xfrm>
          <a:off x="381000" y="2209800"/>
          <a:ext cx="8305800" cy="3987898"/>
        </p:xfrm>
        <a:graphic>
          <a:graphicData uri="http://schemas.openxmlformats.org/drawingml/2006/table">
            <a:tbl>
              <a:tblPr/>
              <a:tblGrid>
                <a:gridCol w="2768600"/>
                <a:gridCol w="2794000"/>
                <a:gridCol w="2743200"/>
              </a:tblGrid>
              <a:tr h="822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Diodes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Fast Recovery Diodes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Schottky Diodes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Turn off time – High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Turn off time – Low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Turn off time – Extremely low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Switching frequency – Low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(Max 1KHz)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Switching frequency – High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(Max 20KHz)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Switching frequency – Very high.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(Max 30KHz)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6" name="Rectangle 3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7" name="Rectangle 3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8" name="Rectangle 3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9" name="Rectangle 3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200" name="Object 40"/>
          <p:cNvGraphicFramePr>
            <a:graphicFrameLocks noChangeAspect="1"/>
          </p:cNvGraphicFramePr>
          <p:nvPr/>
        </p:nvGraphicFramePr>
        <p:xfrm>
          <a:off x="611188" y="5589588"/>
          <a:ext cx="2362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589588"/>
                        <a:ext cx="2362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1" name="Object 41"/>
          <p:cNvGraphicFramePr>
            <a:graphicFrameLocks noChangeAspect="1"/>
          </p:cNvGraphicFramePr>
          <p:nvPr/>
        </p:nvGraphicFramePr>
        <p:xfrm>
          <a:off x="3322638" y="5589588"/>
          <a:ext cx="2362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6" imgW="1091726" imgH="228501" progId="Equation.DSMT4">
                  <p:embed/>
                </p:oleObj>
              </mc:Choice>
              <mc:Fallback>
                <p:oleObj name="Equation" r:id="rId6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5589588"/>
                        <a:ext cx="2362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2" name="Object 42"/>
          <p:cNvGraphicFramePr>
            <a:graphicFrameLocks noChangeAspect="1"/>
          </p:cNvGraphicFramePr>
          <p:nvPr/>
        </p:nvGraphicFramePr>
        <p:xfrm>
          <a:off x="6156325" y="5589588"/>
          <a:ext cx="2362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tion" r:id="rId8" imgW="1091726" imgH="228501" progId="Equation.DSMT4">
                  <p:embed/>
                </p:oleObj>
              </mc:Choice>
              <mc:Fallback>
                <p:oleObj name="Equation" r:id="rId8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589588"/>
                        <a:ext cx="2362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Rectangle 4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15E3DDBE-D0E5-484C-AB35-D069FF691073}" type="slidenum">
              <a:rPr lang="ar-JO" sz="1400"/>
              <a:pPr algn="r"/>
              <a:t>25</a:t>
            </a:fld>
            <a:endParaRPr lang="en-US" sz="1400"/>
          </a:p>
        </p:txBody>
      </p:sp>
      <p:sp>
        <p:nvSpPr>
          <p:cNvPr id="7204" name="Rectangle 44"/>
          <p:cNvSpPr>
            <a:spLocks noChangeArrowheads="1"/>
          </p:cNvSpPr>
          <p:nvPr/>
        </p:nvSpPr>
        <p:spPr bwMode="auto">
          <a:xfrm>
            <a:off x="685800" y="6473825"/>
            <a:ext cx="5029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 b="1" i="1">
              <a:solidFill>
                <a:schemeClr val="bg1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Comparison between different types of Diodes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142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Lecture-3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6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Power Electronic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The power Electronic devices provides the utility of switching.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The flow of power through these devices can be controlled via small currents. 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Power electronics devices differ from ordinary electronics devices in terms of their characteristics.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73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50"/>
          </a:xfrm>
        </p:spPr>
        <p:txBody>
          <a:bodyPr/>
          <a:lstStyle/>
          <a:p>
            <a:r>
              <a:rPr lang="en-GB" dirty="0" smtClean="0"/>
              <a:t>Power Electronic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Power Semiconductor Devices can be classified into three groups according to their degree of controllability. </a:t>
            </a:r>
          </a:p>
          <a:p>
            <a:pPr algn="just"/>
            <a:endParaRPr lang="en-GB" dirty="0" smtClean="0"/>
          </a:p>
          <a:p>
            <a:pPr lvl="1" algn="just">
              <a:spcAft>
                <a:spcPts val="1200"/>
              </a:spcAft>
            </a:pPr>
            <a:r>
              <a:rPr lang="en-GB" dirty="0" smtClean="0"/>
              <a:t>Diodes (on and off controlled by power circuit)</a:t>
            </a:r>
          </a:p>
          <a:p>
            <a:pPr lvl="1" algn="just">
              <a:spcAft>
                <a:spcPts val="1200"/>
              </a:spcAft>
            </a:pPr>
            <a:r>
              <a:rPr lang="en-GB" dirty="0" smtClean="0"/>
              <a:t>Thyristors (latched on by control signal but must be turned off by power circuit) </a:t>
            </a:r>
          </a:p>
          <a:p>
            <a:pPr lvl="1" algn="just">
              <a:spcAft>
                <a:spcPts val="1200"/>
              </a:spcAft>
            </a:pPr>
            <a:r>
              <a:rPr lang="en-GB" dirty="0" smtClean="0"/>
              <a:t>Controllable Switches (turned on and off by control signal)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23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ustudy.in/imagebrowser/view/image/3500/_orig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5128148" cy="15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70818"/>
            <a:ext cx="8763000" cy="4525963"/>
          </a:xfrm>
        </p:spPr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p-n </a:t>
            </a:r>
            <a:r>
              <a:rPr lang="en-US" dirty="0"/>
              <a:t>junction diode is formed by placing </a:t>
            </a:r>
            <a:r>
              <a:rPr lang="en-US" b="1" dirty="0"/>
              <a:t>p </a:t>
            </a:r>
            <a:r>
              <a:rPr lang="en-US" dirty="0"/>
              <a:t>and </a:t>
            </a:r>
            <a:r>
              <a:rPr lang="en-US" b="1" dirty="0"/>
              <a:t>n </a:t>
            </a:r>
            <a:r>
              <a:rPr lang="en-US" dirty="0"/>
              <a:t>type semiconductor materials in intimate contact on an atomic scale. </a:t>
            </a:r>
          </a:p>
        </p:txBody>
      </p:sp>
      <p:pic>
        <p:nvPicPr>
          <p:cNvPr id="5" name="Picture 2" descr="http://www.electronix.com/images/diode.jpg?osCsid=jaetnbmttj0nbrc1dsuj3fo3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72873"/>
            <a:ext cx="2057400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d3i5bpxkxvwmz.cloudfront.net/resized/images/remote/http_s.eeweb.com/quizzes/2011/4/27/diode-answer-1296111177_452_23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20513"/>
            <a:ext cx="2982022" cy="152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914400" y="30162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/>
              <a:t>The PN </a:t>
            </a:r>
            <a:r>
              <a:rPr lang="en-US" sz="3200" dirty="0" smtClean="0"/>
              <a:t>Junction in Steady State</a:t>
            </a:r>
            <a:endParaRPr lang="en-US" sz="3200" dirty="0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57200" y="1828800"/>
            <a:ext cx="1828800" cy="1676400"/>
          </a:xfrm>
          <a:prstGeom prst="rect">
            <a:avLst/>
          </a:prstGeom>
          <a:solidFill>
            <a:srgbClr val="99CCFF"/>
          </a:solidFill>
          <a:ln w="38100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286000" y="1828800"/>
            <a:ext cx="2209800" cy="1676400"/>
          </a:xfrm>
          <a:prstGeom prst="rect">
            <a:avLst/>
          </a:prstGeom>
          <a:solidFill>
            <a:srgbClr val="FFFFFF"/>
          </a:solidFill>
          <a:ln w="38100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495800" y="1828800"/>
            <a:ext cx="2133600" cy="1676400"/>
          </a:xfrm>
          <a:prstGeom prst="rect">
            <a:avLst/>
          </a:prstGeom>
          <a:solidFill>
            <a:srgbClr val="FFFFFF"/>
          </a:solidFill>
          <a:ln w="38100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629400" y="1828800"/>
            <a:ext cx="2057400" cy="1676400"/>
          </a:xfrm>
          <a:prstGeom prst="rect">
            <a:avLst/>
          </a:prstGeom>
          <a:solidFill>
            <a:srgbClr val="99CCFF"/>
          </a:solidFill>
          <a:ln w="38100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286000" y="1828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629400" y="1828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914400" y="2286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315200" y="2362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286000" y="19050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2438400" y="1951672"/>
            <a:ext cx="2057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  -     -     -     -     -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  -     -     -     -     -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  -     -     -     -     -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  -     -     -     -     -</a:t>
            </a:r>
          </a:p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  -     -     -     -     -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4495800" y="1828800"/>
            <a:ext cx="2057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650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    +     +     +     +     +</a:t>
            </a:r>
          </a:p>
          <a:p>
            <a:pPr>
              <a:spcBef>
                <a:spcPct val="650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    +     +     +     +     +</a:t>
            </a:r>
          </a:p>
          <a:p>
            <a:pPr>
              <a:spcBef>
                <a:spcPct val="650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    +     +     +     +     +</a:t>
            </a:r>
          </a:p>
          <a:p>
            <a:pPr>
              <a:spcBef>
                <a:spcPct val="650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    +     +     +     +     +</a:t>
            </a:r>
          </a:p>
          <a:p>
            <a:pPr>
              <a:spcBef>
                <a:spcPct val="650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     +     +     +     +     +</a:t>
            </a:r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2286000" y="35052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66" name="Line 82"/>
          <p:cNvSpPr>
            <a:spLocks noChangeShapeType="1"/>
          </p:cNvSpPr>
          <p:nvPr/>
        </p:nvSpPr>
        <p:spPr bwMode="auto">
          <a:xfrm>
            <a:off x="6629400" y="35052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>
            <a:off x="4495800" y="1828800"/>
            <a:ext cx="0" cy="16764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505200" y="3581400"/>
            <a:ext cx="19812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Space Charge Region</a:t>
            </a:r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 flipH="1">
            <a:off x="2286000" y="3733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5334000" y="3733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71" name="Freeform 87"/>
          <p:cNvSpPr>
            <a:spLocks/>
          </p:cNvSpPr>
          <p:nvPr/>
        </p:nvSpPr>
        <p:spPr bwMode="auto">
          <a:xfrm>
            <a:off x="1600200" y="3427413"/>
            <a:ext cx="838200" cy="687387"/>
          </a:xfrm>
          <a:custGeom>
            <a:avLst/>
            <a:gdLst>
              <a:gd name="T0" fmla="*/ 0 w 528"/>
              <a:gd name="T1" fmla="*/ 465 h 465"/>
              <a:gd name="T2" fmla="*/ 216 w 528"/>
              <a:gd name="T3" fmla="*/ 329 h 465"/>
              <a:gd name="T4" fmla="*/ 88 w 528"/>
              <a:gd name="T5" fmla="*/ 105 h 465"/>
              <a:gd name="T6" fmla="*/ 528 w 528"/>
              <a:gd name="T7" fmla="*/ 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8" h="465">
                <a:moveTo>
                  <a:pt x="0" y="465"/>
                </a:moveTo>
                <a:cubicBezTo>
                  <a:pt x="36" y="442"/>
                  <a:pt x="201" y="389"/>
                  <a:pt x="216" y="329"/>
                </a:cubicBezTo>
                <a:cubicBezTo>
                  <a:pt x="243" y="270"/>
                  <a:pt x="21" y="150"/>
                  <a:pt x="88" y="105"/>
                </a:cubicBezTo>
                <a:cubicBezTo>
                  <a:pt x="155" y="60"/>
                  <a:pt x="436" y="22"/>
                  <a:pt x="528" y="0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609600" y="38100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ionized acceptors</a:t>
            </a:r>
          </a:p>
        </p:txBody>
      </p:sp>
      <p:sp>
        <p:nvSpPr>
          <p:cNvPr id="16474" name="Freeform 90"/>
          <p:cNvSpPr>
            <a:spLocks/>
          </p:cNvSpPr>
          <p:nvPr/>
        </p:nvSpPr>
        <p:spPr bwMode="auto">
          <a:xfrm>
            <a:off x="6475413" y="3427413"/>
            <a:ext cx="928687" cy="661987"/>
          </a:xfrm>
          <a:custGeom>
            <a:avLst/>
            <a:gdLst>
              <a:gd name="T0" fmla="*/ 585 w 585"/>
              <a:gd name="T1" fmla="*/ 417 h 417"/>
              <a:gd name="T2" fmla="*/ 337 w 585"/>
              <a:gd name="T3" fmla="*/ 353 h 417"/>
              <a:gd name="T4" fmla="*/ 457 w 585"/>
              <a:gd name="T5" fmla="*/ 113 h 417"/>
              <a:gd name="T6" fmla="*/ 0 w 585"/>
              <a:gd name="T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5" h="417">
                <a:moveTo>
                  <a:pt x="585" y="417"/>
                </a:moveTo>
                <a:cubicBezTo>
                  <a:pt x="545" y="406"/>
                  <a:pt x="358" y="403"/>
                  <a:pt x="337" y="353"/>
                </a:cubicBezTo>
                <a:cubicBezTo>
                  <a:pt x="316" y="303"/>
                  <a:pt x="513" y="172"/>
                  <a:pt x="457" y="113"/>
                </a:cubicBezTo>
                <a:cubicBezTo>
                  <a:pt x="401" y="54"/>
                  <a:pt x="95" y="24"/>
                  <a:pt x="0" y="0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7162800" y="3886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ionized donors</a:t>
            </a:r>
          </a:p>
        </p:txBody>
      </p:sp>
      <p:sp>
        <p:nvSpPr>
          <p:cNvPr id="16476" name="Line 92"/>
          <p:cNvSpPr>
            <a:spLocks noChangeShapeType="1"/>
          </p:cNvSpPr>
          <p:nvPr/>
        </p:nvSpPr>
        <p:spPr bwMode="auto">
          <a:xfrm flipH="1">
            <a:off x="3429000" y="45720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77" name="Text Box 93"/>
          <p:cNvSpPr txBox="1">
            <a:spLocks noChangeArrowheads="1"/>
          </p:cNvSpPr>
          <p:nvPr/>
        </p:nvSpPr>
        <p:spPr bwMode="auto">
          <a:xfrm>
            <a:off x="3505200" y="4572000"/>
            <a:ext cx="1981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E-Field</a:t>
            </a:r>
          </a:p>
        </p:txBody>
      </p:sp>
      <p:sp>
        <p:nvSpPr>
          <p:cNvPr id="16478" name="Oval 94"/>
          <p:cNvSpPr>
            <a:spLocks noChangeArrowheads="1"/>
          </p:cNvSpPr>
          <p:nvPr/>
        </p:nvSpPr>
        <p:spPr bwMode="auto">
          <a:xfrm>
            <a:off x="2343150" y="5029200"/>
            <a:ext cx="420688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+</a:t>
            </a:r>
          </a:p>
        </p:txBody>
      </p:sp>
      <p:sp>
        <p:nvSpPr>
          <p:cNvPr id="16479" name="Oval 95"/>
          <p:cNvSpPr>
            <a:spLocks noChangeArrowheads="1"/>
          </p:cNvSpPr>
          <p:nvPr/>
        </p:nvSpPr>
        <p:spPr bwMode="auto">
          <a:xfrm>
            <a:off x="1828800" y="5029200"/>
            <a:ext cx="420688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+</a:t>
            </a:r>
          </a:p>
        </p:txBody>
      </p:sp>
      <p:sp>
        <p:nvSpPr>
          <p:cNvPr id="16480" name="Oval 96"/>
          <p:cNvSpPr>
            <a:spLocks noChangeArrowheads="1"/>
          </p:cNvSpPr>
          <p:nvPr/>
        </p:nvSpPr>
        <p:spPr bwMode="auto">
          <a:xfrm>
            <a:off x="6172200" y="5029200"/>
            <a:ext cx="420688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_</a:t>
            </a:r>
          </a:p>
          <a:p>
            <a:pPr>
              <a:spcBef>
                <a:spcPct val="0"/>
              </a:spcBef>
            </a:pPr>
            <a:endParaRPr lang="en-US" sz="1800" dirty="0"/>
          </a:p>
        </p:txBody>
      </p:sp>
      <p:sp>
        <p:nvSpPr>
          <p:cNvPr id="16481" name="Oval 97"/>
          <p:cNvSpPr>
            <a:spLocks noChangeArrowheads="1"/>
          </p:cNvSpPr>
          <p:nvPr/>
        </p:nvSpPr>
        <p:spPr bwMode="auto">
          <a:xfrm>
            <a:off x="6705600" y="5029200"/>
            <a:ext cx="420688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_</a:t>
            </a:r>
          </a:p>
          <a:p>
            <a:pPr>
              <a:spcBef>
                <a:spcPct val="0"/>
              </a:spcBef>
            </a:pP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2" name="Line 98"/>
          <p:cNvSpPr>
            <a:spLocks noChangeShapeType="1"/>
          </p:cNvSpPr>
          <p:nvPr/>
        </p:nvSpPr>
        <p:spPr bwMode="auto">
          <a:xfrm>
            <a:off x="2743200" y="5257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83" name="Line 99"/>
          <p:cNvSpPr>
            <a:spLocks noChangeShapeType="1"/>
          </p:cNvSpPr>
          <p:nvPr/>
        </p:nvSpPr>
        <p:spPr bwMode="auto">
          <a:xfrm>
            <a:off x="7162800" y="5257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84" name="Line 100"/>
          <p:cNvSpPr>
            <a:spLocks noChangeShapeType="1"/>
          </p:cNvSpPr>
          <p:nvPr/>
        </p:nvSpPr>
        <p:spPr bwMode="auto">
          <a:xfrm rot="10800000">
            <a:off x="5257800" y="5257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85" name="Line 101"/>
          <p:cNvSpPr>
            <a:spLocks noChangeShapeType="1"/>
          </p:cNvSpPr>
          <p:nvPr/>
        </p:nvSpPr>
        <p:spPr bwMode="auto">
          <a:xfrm rot="10800000">
            <a:off x="914400" y="5257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86" name="Text Box 102"/>
          <p:cNvSpPr txBox="1">
            <a:spLocks noChangeArrowheads="1"/>
          </p:cNvSpPr>
          <p:nvPr/>
        </p:nvSpPr>
        <p:spPr bwMode="auto">
          <a:xfrm>
            <a:off x="838200" y="5410200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h+ drift</a:t>
            </a:r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2514600" y="5410200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h+ diffusion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4800600" y="5410200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e- diffusion</a:t>
            </a:r>
          </a:p>
        </p:txBody>
      </p:sp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6629400" y="5410200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e- drift</a:t>
            </a:r>
          </a:p>
        </p:txBody>
      </p:sp>
      <p:sp>
        <p:nvSpPr>
          <p:cNvPr id="16490" name="Text Box 106"/>
          <p:cNvSpPr txBox="1">
            <a:spLocks noChangeArrowheads="1"/>
          </p:cNvSpPr>
          <p:nvPr/>
        </p:nvSpPr>
        <p:spPr bwMode="auto">
          <a:xfrm>
            <a:off x="2133600" y="54102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16491" name="Text Box 107"/>
          <p:cNvSpPr txBox="1">
            <a:spLocks noChangeArrowheads="1"/>
          </p:cNvSpPr>
          <p:nvPr/>
        </p:nvSpPr>
        <p:spPr bwMode="auto">
          <a:xfrm>
            <a:off x="6477000" y="5410200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46" name="Text Box 76"/>
          <p:cNvSpPr txBox="1">
            <a:spLocks noChangeArrowheads="1"/>
          </p:cNvSpPr>
          <p:nvPr/>
        </p:nvSpPr>
        <p:spPr bwMode="auto">
          <a:xfrm>
            <a:off x="2971800" y="14478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Na</a:t>
            </a:r>
          </a:p>
        </p:txBody>
      </p:sp>
      <p:sp>
        <p:nvSpPr>
          <p:cNvPr id="47" name="Text Box 77"/>
          <p:cNvSpPr txBox="1">
            <a:spLocks noChangeArrowheads="1"/>
          </p:cNvSpPr>
          <p:nvPr/>
        </p:nvSpPr>
        <p:spPr bwMode="auto">
          <a:xfrm>
            <a:off x="5181600" y="14478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Nd</a:t>
            </a:r>
          </a:p>
        </p:txBody>
      </p:sp>
      <p:sp>
        <p:nvSpPr>
          <p:cNvPr id="48" name="Text Box 80"/>
          <p:cNvSpPr txBox="1">
            <a:spLocks noChangeArrowheads="1"/>
          </p:cNvSpPr>
          <p:nvPr/>
        </p:nvSpPr>
        <p:spPr bwMode="auto">
          <a:xfrm>
            <a:off x="3352800" y="1143000"/>
            <a:ext cx="2209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 dirty="0"/>
              <a:t>Metallurgical Junction</a:t>
            </a:r>
          </a:p>
        </p:txBody>
      </p:sp>
    </p:spTree>
    <p:extLst>
      <p:ext uri="{BB962C8B-B14F-4D97-AF65-F5344CB8AC3E}">
        <p14:creationId xmlns:p14="http://schemas.microsoft.com/office/powerpoint/2010/main" val="21219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17" y="152398"/>
            <a:ext cx="4344442" cy="666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811" y="152398"/>
            <a:ext cx="4279731" cy="654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0283" y="2857128"/>
            <a:ext cx="461665" cy="20333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 smtClean="0"/>
              <a:t>Thermal Equilibrium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679877" y="2857128"/>
            <a:ext cx="461665" cy="128509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b="1" dirty="0" smtClean="0"/>
              <a:t>Reverse Bias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25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142340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b="1" dirty="0" smtClean="0"/>
              <a:t>Forward Bias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22999"/>
            <a:ext cx="4191000" cy="669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7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Diode Characteristics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95886"/>
            <a:ext cx="5972175" cy="51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6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1_Introduction_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lecture_1_Introduction_PE</Template>
  <TotalTime>243</TotalTime>
  <Words>1170</Words>
  <Application>Microsoft Office PowerPoint</Application>
  <PresentationFormat>On-screen Show (4:3)</PresentationFormat>
  <Paragraphs>192</Paragraphs>
  <Slides>26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lecture_1_Introduction_PE</vt:lpstr>
      <vt:lpstr>Equation</vt:lpstr>
      <vt:lpstr>Power Electronics</vt:lpstr>
      <vt:lpstr>Lecture Outline</vt:lpstr>
      <vt:lpstr>Power Electronic Devices</vt:lpstr>
      <vt:lpstr>Power Electronic Devices</vt:lpstr>
      <vt:lpstr>Diode</vt:lpstr>
      <vt:lpstr>PowerPoint Presentation</vt:lpstr>
      <vt:lpstr>PowerPoint Presentation</vt:lpstr>
      <vt:lpstr>PowerPoint Presentation</vt:lpstr>
      <vt:lpstr>Diode Characteristics</vt:lpstr>
      <vt:lpstr>Diode Equation</vt:lpstr>
      <vt:lpstr>Power Diode</vt:lpstr>
      <vt:lpstr>Power Diode</vt:lpstr>
      <vt:lpstr>Power Diode</vt:lpstr>
      <vt:lpstr>Switching Characteristics of Power Diodes </vt:lpstr>
      <vt:lpstr>Turn On Characteristics</vt:lpstr>
      <vt:lpstr>Turn On Characteristics</vt:lpstr>
      <vt:lpstr>Turn Off Characteristics</vt:lpstr>
      <vt:lpstr>Turn Off Characteristics</vt:lpstr>
      <vt:lpstr>Turn Off Characteristics</vt:lpstr>
      <vt:lpstr>Types of Diodes</vt:lpstr>
      <vt:lpstr>Types of Diodes</vt:lpstr>
      <vt:lpstr>Types of Diodes</vt:lpstr>
      <vt:lpstr>Types of Diodes</vt:lpstr>
      <vt:lpstr>Comparison between different types of Diodes</vt:lpstr>
      <vt:lpstr> </vt:lpstr>
      <vt:lpstr>End of Lecture-3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Electronics</dc:title>
  <dc:creator>Administrator</dc:creator>
  <cp:lastModifiedBy>Administrator</cp:lastModifiedBy>
  <cp:revision>96</cp:revision>
  <dcterms:created xsi:type="dcterms:W3CDTF">2015-01-14T06:55:30Z</dcterms:created>
  <dcterms:modified xsi:type="dcterms:W3CDTF">2015-01-16T05:40:20Z</dcterms:modified>
</cp:coreProperties>
</file>