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handoutMasterIdLst>
    <p:handoutMasterId r:id="rId45"/>
  </p:handoutMasterIdLst>
  <p:sldIdLst>
    <p:sldId id="496" r:id="rId2"/>
    <p:sldId id="425" r:id="rId3"/>
    <p:sldId id="532" r:id="rId4"/>
    <p:sldId id="533" r:id="rId5"/>
    <p:sldId id="534" r:id="rId6"/>
    <p:sldId id="535" r:id="rId7"/>
    <p:sldId id="536" r:id="rId8"/>
    <p:sldId id="537" r:id="rId9"/>
    <p:sldId id="538" r:id="rId10"/>
    <p:sldId id="539" r:id="rId11"/>
    <p:sldId id="540" r:id="rId12"/>
    <p:sldId id="548" r:id="rId13"/>
    <p:sldId id="547" r:id="rId14"/>
    <p:sldId id="541" r:id="rId15"/>
    <p:sldId id="542" r:id="rId16"/>
    <p:sldId id="543" r:id="rId17"/>
    <p:sldId id="544" r:id="rId18"/>
    <p:sldId id="545" r:id="rId19"/>
    <p:sldId id="546" r:id="rId20"/>
    <p:sldId id="510" r:id="rId21"/>
    <p:sldId id="511" r:id="rId22"/>
    <p:sldId id="512" r:id="rId23"/>
    <p:sldId id="513" r:id="rId24"/>
    <p:sldId id="514" r:id="rId25"/>
    <p:sldId id="515" r:id="rId26"/>
    <p:sldId id="516" r:id="rId27"/>
    <p:sldId id="517" r:id="rId28"/>
    <p:sldId id="518" r:id="rId29"/>
    <p:sldId id="519" r:id="rId30"/>
    <p:sldId id="520" r:id="rId31"/>
    <p:sldId id="521" r:id="rId32"/>
    <p:sldId id="522" r:id="rId33"/>
    <p:sldId id="523" r:id="rId34"/>
    <p:sldId id="524" r:id="rId35"/>
    <p:sldId id="525" r:id="rId36"/>
    <p:sldId id="526" r:id="rId37"/>
    <p:sldId id="527" r:id="rId38"/>
    <p:sldId id="528" r:id="rId39"/>
    <p:sldId id="529" r:id="rId40"/>
    <p:sldId id="530" r:id="rId41"/>
    <p:sldId id="531" r:id="rId42"/>
    <p:sldId id="325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BB0788"/>
    <a:srgbClr val="FEF1E6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322" autoAdjust="0"/>
  </p:normalViewPr>
  <p:slideViewPr>
    <p:cSldViewPr>
      <p:cViewPr>
        <p:scale>
          <a:sx n="70" d="100"/>
          <a:sy n="70" d="100"/>
        </p:scale>
        <p:origin x="-13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35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75CD0-BF64-4EDA-A390-EA27F5FF7906}" type="datetimeFigureOut">
              <a:rPr lang="en-GB" smtClean="0"/>
              <a:pPr/>
              <a:t>18/02/2015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C7654-C7C7-4BC9-B3D0-68A06137D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830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38015-AD98-4867-8B7A-4101F60AD33A}" type="datetimeFigureOut">
              <a:rPr lang="en-GB" smtClean="0"/>
              <a:pPr/>
              <a:t>18/02/2015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B5A4E-08A9-457D-89E6-C51BF6DBFCF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47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BD45-B5A0-4654-B232-F8508C108E1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84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37DE-43BB-4FE1-83D7-CCD88AE3FBF5}" type="datetime1">
              <a:rPr lang="en-GB" smtClean="0"/>
              <a:t>18/02/2015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DA82-EDDE-4861-88F2-0AE27D4E6168}" type="datetime1">
              <a:rPr lang="en-GB" smtClean="0"/>
              <a:t>18/02/2015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6C31-2C7B-4B3D-9B61-644248A33185}" type="datetime1">
              <a:rPr lang="en-GB" smtClean="0"/>
              <a:t>18/02/2015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BBC9-F849-4037-A730-3C5688FDC370}" type="datetime1">
              <a:rPr lang="en-GB" smtClean="0"/>
              <a:t>18/02/2015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2263-96F9-4160-9712-7E11BA676B14}" type="datetime1">
              <a:rPr lang="en-GB" smtClean="0"/>
              <a:t>18/02/2015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BB3E-F917-42FD-8CB0-02748EAB43D3}" type="datetime1">
              <a:rPr lang="en-GB" smtClean="0"/>
              <a:t>18/02/2015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7497-D912-4C7B-9077-561C7C70016A}" type="datetime1">
              <a:rPr lang="en-GB" smtClean="0"/>
              <a:t>18/02/2015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DAE3-1DC8-4184-9265-D1121529723E}" type="datetime1">
              <a:rPr lang="en-GB" smtClean="0"/>
              <a:t>18/02/2015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6FCE5-88D2-4ED4-99C6-A9CBBA995396}" type="datetime1">
              <a:rPr lang="en-GB" smtClean="0"/>
              <a:t>18/02/2015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88AF-A503-47BF-A400-DFC413FBF4F5}" type="datetime1">
              <a:rPr lang="en-GB" smtClean="0"/>
              <a:t>18/02/2015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2BE4-D7D6-4725-84B9-06CDA42A8772}" type="datetime1">
              <a:rPr lang="en-GB" smtClean="0"/>
              <a:t>18/02/2015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695F1-26DC-4008-8D2C-9C58E34FED4E}" type="datetime1">
              <a:rPr lang="en-GB" smtClean="0"/>
              <a:t>18/02/2015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mtiaz.hussain@faculty.muet.edu.p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90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0.png"/><Relationship Id="rId5" Type="http://schemas.openxmlformats.org/officeDocument/2006/relationships/image" Target="../media/image390.png"/><Relationship Id="rId4" Type="http://schemas.openxmlformats.org/officeDocument/2006/relationships/image" Target="../media/image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8.png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28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imtiazhussainkalwar.weebly.com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Control Systems With Embedded Implementation (CSEI)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062808" y="3886200"/>
            <a:ext cx="53285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Dr. Imtiaz Hussain</a:t>
            </a:r>
          </a:p>
          <a:p>
            <a:pPr algn="ctr"/>
            <a:r>
              <a:rPr lang="en-GB" sz="1600" dirty="0" smtClean="0"/>
              <a:t>Assistant Professor</a:t>
            </a:r>
          </a:p>
          <a:p>
            <a:pPr algn="ctr"/>
            <a:r>
              <a:rPr lang="en-GB" dirty="0" smtClean="0"/>
              <a:t>email: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imtiaz.hussain@faculty.muet.edu.pk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dirty="0" smtClean="0"/>
              <a:t>URL :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http://imtiazhussainkalwar.weebly.com/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057400" y="2674203"/>
            <a:ext cx="5562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Lecture-3</a:t>
            </a:r>
            <a:endParaRPr lang="en-GB" sz="2400" dirty="0" smtClean="0"/>
          </a:p>
          <a:p>
            <a:pPr algn="ctr"/>
            <a:r>
              <a:rPr lang="en-US" sz="2400" dirty="0"/>
              <a:t>Modeling of </a:t>
            </a:r>
            <a:r>
              <a:rPr lang="en-US" sz="2400" dirty="0" smtClean="0"/>
              <a:t>Digital Control </a:t>
            </a:r>
            <a:r>
              <a:rPr lang="en-US" sz="2400" dirty="0"/>
              <a:t>Systems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26"/>
            <a:ext cx="1193597" cy="12070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84565" y="0"/>
            <a:ext cx="7959435" cy="116903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688964"/>
            <a:ext cx="9144000" cy="116903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74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/>
          <a:lstStyle/>
          <a:p>
            <a:r>
              <a:rPr lang="en-US" dirty="0" smtClean="0"/>
              <a:t>Selection of Sampling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839200" cy="5334000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For a linear system, the output of the system has a spectrum given by the product </a:t>
            </a:r>
            <a:r>
              <a:rPr lang="en-US" sz="2600" dirty="0"/>
              <a:t>of the frequency response and input spectrum. </a:t>
            </a:r>
            <a:endParaRPr lang="en-US" sz="2600" dirty="0" smtClean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Because </a:t>
            </a:r>
            <a:r>
              <a:rPr lang="en-US" sz="2600" dirty="0"/>
              <a:t>the input is </a:t>
            </a:r>
            <a:r>
              <a:rPr lang="en-US" sz="2600" dirty="0" smtClean="0"/>
              <a:t>not known </a:t>
            </a:r>
            <a:r>
              <a:rPr lang="en-US" sz="2600" dirty="0"/>
              <a:t>a priori, we must base our choice of sampling frequency on the </a:t>
            </a:r>
            <a:r>
              <a:rPr lang="en-US" sz="2600" dirty="0" smtClean="0"/>
              <a:t>frequency response.</a:t>
            </a:r>
          </a:p>
          <a:p>
            <a:pPr algn="just"/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2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9445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Selection of Sampling Frequency </a:t>
            </a:r>
            <a:r>
              <a:rPr lang="en-US" sz="2900" dirty="0" smtClean="0"/>
              <a:t>(1</a:t>
            </a:r>
            <a:r>
              <a:rPr lang="en-US" sz="2900" baseline="30000" dirty="0" smtClean="0"/>
              <a:t>st</a:t>
            </a:r>
            <a:r>
              <a:rPr lang="en-US" sz="2900" dirty="0" smtClean="0"/>
              <a:t> Order Systems)</a:t>
            </a:r>
            <a:endParaRPr lang="en-US" sz="2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990600"/>
                <a:ext cx="8839200" cy="53340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600" dirty="0" smtClean="0"/>
                  <a:t>The frequency response of first order system is</a:t>
                </a:r>
              </a:p>
              <a:p>
                <a:pPr algn="just"/>
                <a:endParaRPr lang="en-US" sz="2600" dirty="0" smtClean="0"/>
              </a:p>
              <a:p>
                <a:pPr algn="just"/>
                <a:endParaRPr lang="en-US" sz="2600" dirty="0"/>
              </a:p>
              <a:p>
                <a:pPr algn="just"/>
                <a:r>
                  <a:rPr lang="en-US" sz="2600" dirty="0" smtClean="0"/>
                  <a:t>where </a:t>
                </a:r>
                <a:r>
                  <a:rPr lang="en-US" sz="2600" i="1" dirty="0"/>
                  <a:t>K </a:t>
                </a:r>
                <a:r>
                  <a:rPr lang="en-US" sz="2600" dirty="0"/>
                  <a:t>is the DC gain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600" i="1" dirty="0" smtClean="0"/>
                  <a:t> </a:t>
                </a:r>
                <a:r>
                  <a:rPr lang="en-US" sz="2600" dirty="0"/>
                  <a:t>is the system bandwidth</a:t>
                </a:r>
                <a:r>
                  <a:rPr lang="en-US" sz="2600" dirty="0" smtClean="0"/>
                  <a:t>.</a:t>
                </a:r>
              </a:p>
              <a:p>
                <a:pPr algn="just"/>
                <a:endParaRPr lang="en-US" sz="2600" dirty="0"/>
              </a:p>
              <a:p>
                <a:pPr algn="just"/>
                <a:r>
                  <a:rPr lang="en-US" sz="2600" dirty="0" smtClean="0"/>
                  <a:t>Time constant and 3db bandwidth relationship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990600"/>
                <a:ext cx="8839200" cy="5334000"/>
              </a:xfrm>
              <a:blipFill rotWithShape="1">
                <a:blip r:embed="rId2"/>
                <a:stretch>
                  <a:fillRect l="-1103" t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0" y="1524000"/>
                <a:ext cx="2905667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524000"/>
                <a:ext cx="2905667" cy="848566"/>
              </a:xfrm>
              <a:prstGeom prst="rect">
                <a:avLst/>
              </a:prstGeom>
              <a:blipFill rotWithShape="1">
                <a:blip r:embed="rId3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75185" y="4039268"/>
                <a:ext cx="1135888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185" y="4039268"/>
                <a:ext cx="1135888" cy="726161"/>
              </a:xfrm>
              <a:prstGeom prst="rect">
                <a:avLst/>
              </a:prstGeom>
              <a:blipFill rotWithShape="1">
                <a:blip r:embed="rId4"/>
                <a:stretch>
                  <a:fillRect r="-9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93625" y="5181600"/>
                <a:ext cx="1614416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𝑑𝑏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625" y="5181600"/>
                <a:ext cx="1614416" cy="728341"/>
              </a:xfrm>
              <a:prstGeom prst="rect">
                <a:avLst/>
              </a:prstGeom>
              <a:blipFill rotWithShape="1">
                <a:blip r:embed="rId5"/>
                <a:stretch>
                  <a:fillRect r="-6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133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9445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Selection of Sampling Frequency </a:t>
            </a:r>
            <a:r>
              <a:rPr lang="en-US" sz="2900" dirty="0" smtClean="0"/>
              <a:t>(1</a:t>
            </a:r>
            <a:r>
              <a:rPr lang="en-US" sz="2900" baseline="30000" dirty="0" smtClean="0"/>
              <a:t>st</a:t>
            </a:r>
            <a:r>
              <a:rPr lang="en-US" sz="2900" dirty="0" smtClean="0"/>
              <a:t> Order Systems)</a:t>
            </a:r>
            <a:endParaRPr lang="en-US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" t="4863" r="6656"/>
          <a:stretch/>
        </p:blipFill>
        <p:spPr bwMode="auto">
          <a:xfrm>
            <a:off x="1250274" y="1572638"/>
            <a:ext cx="6596418" cy="526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8767" y="967338"/>
                <a:ext cx="1643014" cy="61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67" y="967338"/>
                <a:ext cx="1643014" cy="617348"/>
              </a:xfrm>
              <a:prstGeom prst="rect">
                <a:avLst/>
              </a:prstGeom>
              <a:blipFill rotWithShape="1">
                <a:blip r:embed="rId3"/>
                <a:stretch>
                  <a:fillRect r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725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9445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Selection of Sampling Frequency </a:t>
            </a:r>
            <a:r>
              <a:rPr lang="en-US" sz="2900" dirty="0" smtClean="0"/>
              <a:t>(1</a:t>
            </a:r>
            <a:r>
              <a:rPr lang="en-US" sz="2900" baseline="30000" dirty="0" smtClean="0"/>
              <a:t>st</a:t>
            </a:r>
            <a:r>
              <a:rPr lang="en-US" sz="2900" dirty="0" smtClean="0"/>
              <a:t> Order Systems)</a:t>
            </a:r>
            <a:endParaRPr lang="en-US" sz="2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990600"/>
                <a:ext cx="8839200" cy="53340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600" dirty="0" smtClean="0"/>
                  <a:t>The </a:t>
                </a:r>
                <a:r>
                  <a:rPr lang="en-US" sz="2600" dirty="0"/>
                  <a:t>frequency response amplitude drops below the DC level by a factor of about 10 at the frequency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7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600" dirty="0"/>
                  <a:t>. </a:t>
                </a:r>
              </a:p>
              <a:p>
                <a:pPr algn="just"/>
                <a:endParaRPr lang="en-US" sz="2600" dirty="0"/>
              </a:p>
              <a:p>
                <a:pPr algn="just"/>
                <a:r>
                  <a:rPr lang="en-US" sz="2600" dirty="0"/>
                  <a:t>If we 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=7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600" dirty="0"/>
                  <a:t>, the sampling frequency is chosen as</a:t>
                </a:r>
              </a:p>
              <a:p>
                <a:pPr algn="just"/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990600"/>
                <a:ext cx="8839200" cy="5334000"/>
              </a:xfrm>
              <a:blipFill rotWithShape="1">
                <a:blip r:embed="rId2"/>
                <a:stretch>
                  <a:fillRect l="-1103" t="-914" r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09800" y="3886200"/>
                <a:ext cx="419871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r>
                        <a:rPr lang="en-US" sz="2600" b="0" i="1" smtClean="0">
                          <a:latin typeface="Cambria Math"/>
                        </a:rPr>
                        <m:t>𝑘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,  35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≤70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886200"/>
                <a:ext cx="4198714" cy="492443"/>
              </a:xfrm>
              <a:prstGeom prst="rect">
                <a:avLst/>
              </a:prstGeom>
              <a:blipFill rotWithShape="1">
                <a:blip r:embed="rId3"/>
                <a:stretch>
                  <a:fillRect t="-10000" r="-3052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736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944562"/>
          </a:xfrm>
        </p:spPr>
        <p:txBody>
          <a:bodyPr>
            <a:normAutofit fontScale="90000"/>
          </a:bodyPr>
          <a:lstStyle/>
          <a:p>
            <a:r>
              <a:rPr lang="en-US" sz="3900" dirty="0" smtClean="0"/>
              <a:t>Selection of Sampling Frequency </a:t>
            </a:r>
            <a:r>
              <a:rPr lang="en-US" sz="2900" dirty="0" smtClean="0"/>
              <a:t>(2</a:t>
            </a:r>
            <a:r>
              <a:rPr lang="en-US" sz="2900" baseline="30000" dirty="0" smtClean="0"/>
              <a:t>nd</a:t>
            </a:r>
            <a:r>
              <a:rPr lang="en-US" sz="2900" dirty="0" smtClean="0"/>
              <a:t> Order Systems)</a:t>
            </a:r>
            <a:endParaRPr lang="en-US" sz="2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990600"/>
                <a:ext cx="8839200" cy="53340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600" dirty="0" smtClean="0"/>
                  <a:t>The frequency response of second order system is</a:t>
                </a:r>
              </a:p>
              <a:p>
                <a:pPr algn="just"/>
                <a:endParaRPr lang="en-US" sz="2600" dirty="0" smtClean="0"/>
              </a:p>
              <a:p>
                <a:pPr algn="just"/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r>
                  <a:rPr lang="en-US" sz="2600" dirty="0"/>
                  <a:t>T</a:t>
                </a:r>
                <a:r>
                  <a:rPr lang="en-US" sz="2600" dirty="0" smtClean="0"/>
                  <a:t>he </a:t>
                </a:r>
                <a:r>
                  <a:rPr lang="en-US" sz="2600" dirty="0"/>
                  <a:t>bandwidth of the system is approximated by the damped </a:t>
                </a:r>
                <a:r>
                  <a:rPr lang="en-US" sz="2600" dirty="0" smtClean="0"/>
                  <a:t>natural frequency</a:t>
                </a:r>
              </a:p>
              <a:p>
                <a:endParaRPr lang="en-US" sz="2600" dirty="0"/>
              </a:p>
              <a:p>
                <a:pPr algn="just"/>
                <a:r>
                  <a:rPr lang="en-US" sz="2600" dirty="0"/>
                  <a:t>Using a frequency of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7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600" i="1" dirty="0"/>
                  <a:t> </a:t>
                </a:r>
                <a:r>
                  <a:rPr lang="en-US" sz="2600" dirty="0"/>
                  <a:t>as the maximum significant frequency, we </a:t>
                </a:r>
                <a:r>
                  <a:rPr lang="en-US" sz="2600" dirty="0" smtClean="0"/>
                  <a:t>choose the sampling frequency as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990600"/>
                <a:ext cx="8839200" cy="5334000"/>
              </a:xfrm>
              <a:blipFill rotWithShape="1">
                <a:blip r:embed="rId3"/>
                <a:stretch>
                  <a:fillRect l="-1103" t="-914" r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6875" y="5697378"/>
                <a:ext cx="427072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r>
                        <a:rPr lang="en-US" sz="2600" b="0" i="1" smtClean="0">
                          <a:latin typeface="Cambria Math"/>
                        </a:rPr>
                        <m:t>𝑘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,  35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≤70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875" y="5697378"/>
                <a:ext cx="4270720" cy="492443"/>
              </a:xfrm>
              <a:prstGeom prst="rect">
                <a:avLst/>
              </a:prstGeom>
              <a:blipFill rotWithShape="1">
                <a:blip r:embed="rId4"/>
                <a:stretch>
                  <a:fillRect t="-10000" r="-2286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041307"/>
              </p:ext>
            </p:extLst>
          </p:nvPr>
        </p:nvGraphicFramePr>
        <p:xfrm>
          <a:off x="2278060" y="1676400"/>
          <a:ext cx="4437529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Equation" r:id="rId5" imgW="2095200" imgH="431640" progId="Equation.3">
                  <p:embed/>
                </p:oleObj>
              </mc:Choice>
              <mc:Fallback>
                <p:oleObj name="Equation" r:id="rId5" imgW="209520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78060" y="1676400"/>
                        <a:ext cx="4437529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314744"/>
              </p:ext>
            </p:extLst>
          </p:nvPr>
        </p:nvGraphicFramePr>
        <p:xfrm>
          <a:off x="3505200" y="3505200"/>
          <a:ext cx="2143414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Equation" r:id="rId7" imgW="1002960" imgH="279360" progId="Equation.3">
                  <p:embed/>
                </p:oleObj>
              </mc:Choice>
              <mc:Fallback>
                <p:oleObj name="Equation" r:id="rId7" imgW="1002960" imgH="279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05200" y="3505200"/>
                        <a:ext cx="2143414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379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/>
              <a:t>Example-1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486400"/>
          </a:xfrm>
        </p:spPr>
        <p:txBody>
          <a:bodyPr>
            <a:normAutofit/>
          </a:bodyPr>
          <a:lstStyle/>
          <a:p>
            <a:pPr algn="just"/>
            <a:r>
              <a:rPr lang="en-US" sz="2600" dirty="0"/>
              <a:t>Given a first-order system of bandwidth 10 rad/s, select a suitable sampling frequency </a:t>
            </a:r>
            <a:r>
              <a:rPr lang="en-US" sz="2600" dirty="0" smtClean="0"/>
              <a:t>and find </a:t>
            </a:r>
            <a:r>
              <a:rPr lang="en-US" sz="2600" dirty="0"/>
              <a:t>the corresponding sampling period</a:t>
            </a:r>
            <a:r>
              <a:rPr lang="en-US" sz="2600" dirty="0" smtClean="0"/>
              <a:t>.</a:t>
            </a:r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r>
              <a:rPr lang="en-US" sz="2600" dirty="0" smtClean="0"/>
              <a:t>We know</a:t>
            </a:r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r>
              <a:rPr lang="en-US" sz="2600" dirty="0" smtClean="0"/>
              <a:t>Choosing k=60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57200" y="27432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B0F0"/>
                </a:solidFill>
              </a:rPr>
              <a:t>Solution</a:t>
            </a:r>
            <a:endParaRPr lang="en-US" b="1" u="sng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1749" y="3344544"/>
                <a:ext cx="25387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=10 </m:t>
                      </m:r>
                      <m:r>
                        <a:rPr lang="en-US" sz="2400" b="0" i="1" smtClean="0">
                          <a:latin typeface="Cambria Math"/>
                        </a:rPr>
                        <m:t>𝑟𝑎𝑑</m:t>
                      </m:r>
                      <m:r>
                        <a:rPr lang="en-US" sz="2400" b="0" i="1" smtClean="0">
                          <a:latin typeface="Cambria Math"/>
                        </a:rPr>
                        <m:t>/</m:t>
                      </m:r>
                      <m:r>
                        <a:rPr lang="en-US" sz="2400" b="0" i="1" smtClean="0">
                          <a:latin typeface="Cambria Math"/>
                        </a:rPr>
                        <m:t>𝑠𝑒𝑐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49" y="3344544"/>
                <a:ext cx="2538707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10667" r="-432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46194" y="4531043"/>
                <a:ext cx="419871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r>
                        <a:rPr lang="en-US" sz="2600" b="0" i="1" smtClean="0">
                          <a:latin typeface="Cambria Math"/>
                        </a:rPr>
                        <m:t>𝑘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,  35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≤70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194" y="4531043"/>
                <a:ext cx="4198714" cy="492443"/>
              </a:xfrm>
              <a:prstGeom prst="rect">
                <a:avLst/>
              </a:prstGeom>
              <a:blipFill rotWithShape="1">
                <a:blip r:embed="rId3"/>
                <a:stretch>
                  <a:fillRect t="-9877" r="-3048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97176" y="6019800"/>
                <a:ext cx="409214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=60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=600 </m:t>
                      </m:r>
                      <m:r>
                        <a:rPr lang="en-US" sz="2600" b="0" i="1" smtClean="0">
                          <a:latin typeface="Cambria Math"/>
                        </a:rPr>
                        <m:t>𝑟𝑎𝑑</m:t>
                      </m:r>
                      <m:r>
                        <a:rPr lang="en-US" sz="2600" b="0" i="1" smtClean="0">
                          <a:latin typeface="Cambria Math"/>
                        </a:rPr>
                        <m:t>/</m:t>
                      </m:r>
                      <m:r>
                        <a:rPr lang="en-US" sz="2600" b="0" i="1" smtClean="0">
                          <a:latin typeface="Cambria Math"/>
                        </a:rPr>
                        <m:t>𝑠𝑒𝑐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176" y="6019800"/>
                <a:ext cx="4092146" cy="492443"/>
              </a:xfrm>
              <a:prstGeom prst="rect">
                <a:avLst/>
              </a:prstGeom>
              <a:blipFill rotWithShape="1">
                <a:blip r:embed="rId4"/>
                <a:stretch>
                  <a:fillRect t="-10000" r="-313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55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/>
              <a:t>Example-1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486400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Corresponding sapling period is calculated as </a:t>
            </a:r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28800" y="2133600"/>
                <a:ext cx="4643707" cy="911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𝑇</m:t>
                      </m:r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/>
                            </a:rPr>
                            <m:t>2</m:t>
                          </m:r>
                          <m:r>
                            <a:rPr lang="en-US" sz="26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3141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600</m:t>
                          </m:r>
                        </m:den>
                      </m:f>
                      <m:r>
                        <a:rPr lang="en-US" sz="2600" b="0" i="1" smtClean="0">
                          <a:latin typeface="Cambria Math"/>
                        </a:rPr>
                        <m:t>=0.01 </m:t>
                      </m:r>
                      <m:r>
                        <a:rPr lang="en-US" sz="2600" b="0" i="1" smtClean="0">
                          <a:latin typeface="Cambria Math"/>
                        </a:rPr>
                        <m:t>𝑠𝑒𝑐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133600"/>
                <a:ext cx="4643707" cy="911660"/>
              </a:xfrm>
              <a:prstGeom prst="rect">
                <a:avLst/>
              </a:prstGeom>
              <a:blipFill rotWithShape="1">
                <a:blip r:embed="rId2"/>
                <a:stretch>
                  <a:fillRect r="-2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90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/>
              <a:t>Example-2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763000" cy="5486400"/>
          </a:xfrm>
        </p:spPr>
        <p:txBody>
          <a:bodyPr>
            <a:normAutofit/>
          </a:bodyPr>
          <a:lstStyle/>
          <a:p>
            <a:pPr algn="just"/>
            <a:r>
              <a:rPr lang="en-US" sz="2600" dirty="0"/>
              <a:t>A closed-loop control system must be designed for a steady-state error not to exceed </a:t>
            </a:r>
            <a:r>
              <a:rPr lang="en-US" sz="2600" dirty="0" smtClean="0"/>
              <a:t>5 percent</a:t>
            </a:r>
            <a:r>
              <a:rPr lang="en-US" sz="2600" dirty="0"/>
              <a:t>, a damping ratio of about 0.7, and an undamped natural frequency of 10 rad/s</a:t>
            </a:r>
            <a:r>
              <a:rPr lang="en-US" sz="2600" dirty="0" smtClean="0"/>
              <a:t>. Select </a:t>
            </a:r>
            <a:r>
              <a:rPr lang="en-US" sz="2600" dirty="0"/>
              <a:t>a suitable sampling period for the system if the system has a sensor delay </a:t>
            </a:r>
            <a:r>
              <a:rPr lang="en-US" sz="2600" dirty="0" smtClean="0"/>
              <a:t>of 0.02 sec. </a:t>
            </a:r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r>
              <a:rPr lang="en-US" sz="2600" dirty="0" smtClean="0"/>
              <a:t>Let the sampling frequency be</a:t>
            </a:r>
          </a:p>
          <a:p>
            <a:pPr algn="just"/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57200" y="347630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B0F0"/>
                </a:solidFill>
              </a:rPr>
              <a:t>Solution</a:t>
            </a:r>
            <a:endParaRPr lang="en-US" b="1" u="sng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84813" y="4558325"/>
                <a:ext cx="191687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600" b="0" i="1" smtClean="0">
                          <a:latin typeface="Cambria Math"/>
                        </a:rPr>
                        <m:t>35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813" y="4558325"/>
                <a:ext cx="1916871" cy="492443"/>
              </a:xfrm>
              <a:prstGeom prst="rect">
                <a:avLst/>
              </a:prstGeom>
              <a:blipFill rotWithShape="1">
                <a:blip r:embed="rId3"/>
                <a:stretch>
                  <a:fillRect t="-9877" r="-5397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403011"/>
              </p:ext>
            </p:extLst>
          </p:nvPr>
        </p:nvGraphicFramePr>
        <p:xfrm>
          <a:off x="3306186" y="5181600"/>
          <a:ext cx="241458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Equation" r:id="rId4" imgW="1130040" imgH="279360" progId="Equation.3">
                  <p:embed/>
                </p:oleObj>
              </mc:Choice>
              <mc:Fallback>
                <p:oleObj name="Equation" r:id="rId4" imgW="1130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6186" y="5181600"/>
                        <a:ext cx="2414588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119461"/>
              </p:ext>
            </p:extLst>
          </p:nvPr>
        </p:nvGraphicFramePr>
        <p:xfrm>
          <a:off x="3181350" y="6096000"/>
          <a:ext cx="2794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Equation" r:id="rId6" imgW="1307880" imgH="279360" progId="Equation.3">
                  <p:embed/>
                </p:oleObj>
              </mc:Choice>
              <mc:Fallback>
                <p:oleObj name="Equation" r:id="rId6" imgW="13078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1350" y="6096000"/>
                        <a:ext cx="27940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820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/>
              <a:t>Example-2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763000" cy="5486400"/>
          </a:xfrm>
        </p:spPr>
        <p:txBody>
          <a:bodyPr>
            <a:normAutofit/>
          </a:bodyPr>
          <a:lstStyle/>
          <a:p>
            <a:pPr algn="just"/>
            <a:endParaRPr lang="en-US" sz="3000" dirty="0" smtClean="0"/>
          </a:p>
          <a:p>
            <a:pPr algn="just"/>
            <a:r>
              <a:rPr lang="en-US" sz="2600" dirty="0"/>
              <a:t>The corresponding sampling period </a:t>
            </a:r>
            <a:r>
              <a:rPr lang="en-US" sz="2600" dirty="0" smtClean="0"/>
              <a:t>is</a:t>
            </a:r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 smtClean="0"/>
          </a:p>
          <a:p>
            <a:pPr algn="just"/>
            <a:r>
              <a:rPr lang="en-US" sz="2800" dirty="0"/>
              <a:t>A suitable choice is </a:t>
            </a:r>
            <a:r>
              <a:rPr lang="en-US" sz="2800" i="1" dirty="0"/>
              <a:t>T </a:t>
            </a:r>
            <a:r>
              <a:rPr lang="en-US" sz="2800" dirty="0"/>
              <a:t>= 20 </a:t>
            </a:r>
            <a:r>
              <a:rPr lang="en-US" sz="2800" dirty="0" err="1"/>
              <a:t>ms</a:t>
            </a:r>
            <a:r>
              <a:rPr lang="en-US" sz="2800" dirty="0"/>
              <a:t> because this is equal to the sensor delay.</a:t>
            </a: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18</a:t>
            </a:fld>
            <a:endParaRPr lang="en-GB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09901"/>
              </p:ext>
            </p:extLst>
          </p:nvPr>
        </p:nvGraphicFramePr>
        <p:xfrm>
          <a:off x="2895600" y="1066800"/>
          <a:ext cx="26844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3" imgW="1257120" imgH="228600" progId="Equation.3">
                  <p:embed/>
                </p:oleObj>
              </mc:Choice>
              <mc:Fallback>
                <p:oleObj name="Equation" r:id="rId3" imgW="1257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066800"/>
                        <a:ext cx="268446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95600" y="2133600"/>
                <a:ext cx="2210157" cy="844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𝑇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/>
                            </a:rPr>
                            <m:t>2</m:t>
                          </m:r>
                          <m:r>
                            <a:rPr lang="en-US" sz="26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3141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249.95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133600"/>
                <a:ext cx="2210157" cy="844077"/>
              </a:xfrm>
              <a:prstGeom prst="rect">
                <a:avLst/>
              </a:prstGeom>
              <a:blipFill rotWithShape="1">
                <a:blip r:embed="rId5"/>
                <a:stretch>
                  <a:fillRect r="-6061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7999" y="3162112"/>
                <a:ext cx="2264851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𝑇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600" i="1" smtClean="0">
                          <a:latin typeface="Cambria Math"/>
                        </a:rPr>
                        <m:t>0</m:t>
                      </m:r>
                      <m:r>
                        <a:rPr lang="en-US" sz="2600" b="0" i="1" smtClean="0">
                          <a:latin typeface="Cambria Math"/>
                        </a:rPr>
                        <m:t>.025 </m:t>
                      </m:r>
                      <m:r>
                        <a:rPr lang="en-US" sz="2600" b="0" i="1" smtClean="0">
                          <a:latin typeface="Cambria Math"/>
                        </a:rPr>
                        <m:t>𝑠𝑒𝑐</m:t>
                      </m:r>
                    </m:oMath>
                  </m:oMathPara>
                </a14:m>
                <a:endParaRPr lang="en-US" sz="2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𝑇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≤25 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𝑚𝑠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9" y="3162112"/>
                <a:ext cx="2264851" cy="892552"/>
              </a:xfrm>
              <a:prstGeom prst="rect">
                <a:avLst/>
              </a:prstGeom>
              <a:blipFill rotWithShape="1">
                <a:blip r:embed="rId6"/>
                <a:stretch>
                  <a:fillRect t="-5479" r="-5914" b="-17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48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smtClean="0"/>
              <a:t>Home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763000" cy="5486400"/>
          </a:xfrm>
        </p:spPr>
        <p:txBody>
          <a:bodyPr>
            <a:normAutofit/>
          </a:bodyPr>
          <a:lstStyle/>
          <a:p>
            <a:pPr algn="just"/>
            <a:r>
              <a:rPr lang="en-US" sz="2600" dirty="0"/>
              <a:t>A closed-loop control system must be designed for a steady-state error not to exceed </a:t>
            </a:r>
            <a:r>
              <a:rPr lang="en-US" sz="2600" dirty="0" smtClean="0"/>
              <a:t>5 percent</a:t>
            </a:r>
            <a:r>
              <a:rPr lang="en-US" sz="2600" dirty="0"/>
              <a:t>, a damping ratio of about 0.7, and an undamped natural frequency of 10 rad/s</a:t>
            </a:r>
            <a:r>
              <a:rPr lang="en-US" sz="2600" dirty="0" smtClean="0"/>
              <a:t>. Select </a:t>
            </a:r>
            <a:r>
              <a:rPr lang="en-US" sz="2600" dirty="0"/>
              <a:t>a suitable sampling period for the system if the system has a sensor delay </a:t>
            </a:r>
            <a:r>
              <a:rPr lang="en-US" sz="2600" dirty="0" smtClean="0"/>
              <a:t>of 0.03 sec. </a:t>
            </a:r>
            <a:endParaRPr lang="en-US" sz="2600" dirty="0"/>
          </a:p>
          <a:p>
            <a:pPr algn="just"/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45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50106"/>
          </a:xfrm>
        </p:spPr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2722"/>
            <a:ext cx="8229600" cy="58066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Sampling Theorem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ADC Model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DAC Model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Combined Models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39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/>
              <a:t>Digital Control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839200" cy="5410200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A common configuration of digital control system is shown in following figure.  </a:t>
            </a: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87" y="2438400"/>
            <a:ext cx="8588226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56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US" dirty="0" smtClean="0"/>
              <a:t>ADC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91600" cy="4525963"/>
          </a:xfrm>
        </p:spPr>
        <p:txBody>
          <a:bodyPr/>
          <a:lstStyle/>
          <a:p>
            <a:pPr algn="just"/>
            <a:r>
              <a:rPr lang="en-US" sz="2800" dirty="0" smtClean="0"/>
              <a:t>Assume that</a:t>
            </a:r>
          </a:p>
          <a:p>
            <a:pPr lvl="1" algn="just"/>
            <a:r>
              <a:rPr lang="en-US" sz="2600" dirty="0" smtClean="0"/>
              <a:t>ADC outputs are exactly equal in magnitude to their inputs (i.e., quantization errors are negligible)</a:t>
            </a:r>
          </a:p>
          <a:p>
            <a:pPr lvl="1" algn="just"/>
            <a:r>
              <a:rPr lang="en-US" sz="2600" dirty="0" smtClean="0"/>
              <a:t>The ADC yields a digital output instantaneously</a:t>
            </a:r>
          </a:p>
          <a:p>
            <a:pPr lvl="1" algn="just"/>
            <a:r>
              <a:rPr lang="en-US" sz="2600" dirty="0" smtClean="0"/>
              <a:t>Sampling is perfectly uniform (i.e., occur at a fixed rate)</a:t>
            </a:r>
          </a:p>
          <a:p>
            <a:pPr marL="457200" lvl="1" indent="0">
              <a:buNone/>
            </a:pPr>
            <a:endParaRPr lang="en-US" sz="2600" dirty="0" smtClean="0"/>
          </a:p>
          <a:p>
            <a:pPr algn="just"/>
            <a:r>
              <a:rPr lang="en-US" sz="2800" dirty="0"/>
              <a:t>Then the ADC can be modeled as an ideal sampler with sampling period </a:t>
            </a:r>
            <a:r>
              <a:rPr lang="en-US" sz="2800" i="1" dirty="0" smtClean="0"/>
              <a:t>T.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21</a:t>
            </a:fld>
            <a:endParaRPr lang="en-GB"/>
          </a:p>
        </p:txBody>
      </p:sp>
      <p:grpSp>
        <p:nvGrpSpPr>
          <p:cNvPr id="6" name="Group 111"/>
          <p:cNvGrpSpPr>
            <a:grpSpLocks/>
          </p:cNvGrpSpPr>
          <p:nvPr/>
        </p:nvGrpSpPr>
        <p:grpSpPr bwMode="auto">
          <a:xfrm>
            <a:off x="2449402" y="4340000"/>
            <a:ext cx="5018198" cy="2316695"/>
            <a:chOff x="3673" y="2947"/>
            <a:chExt cx="1872" cy="1046"/>
          </a:xfrm>
        </p:grpSpPr>
        <p:grpSp>
          <p:nvGrpSpPr>
            <p:cNvPr id="7" name="Group 106"/>
            <p:cNvGrpSpPr>
              <a:grpSpLocks/>
            </p:cNvGrpSpPr>
            <p:nvPr/>
          </p:nvGrpSpPr>
          <p:grpSpPr bwMode="auto">
            <a:xfrm>
              <a:off x="3673" y="2947"/>
              <a:ext cx="1632" cy="356"/>
              <a:chOff x="3673" y="2947"/>
              <a:chExt cx="1632" cy="356"/>
            </a:xfrm>
          </p:grpSpPr>
          <p:sp>
            <p:nvSpPr>
              <p:cNvPr id="39" name="Line 54"/>
              <p:cNvSpPr>
                <a:spLocks noChangeShapeType="1"/>
              </p:cNvSpPr>
              <p:nvPr/>
            </p:nvSpPr>
            <p:spPr bwMode="auto">
              <a:xfrm>
                <a:off x="3673" y="3303"/>
                <a:ext cx="720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55"/>
              <p:cNvSpPr>
                <a:spLocks noChangeShapeType="1"/>
              </p:cNvSpPr>
              <p:nvPr/>
            </p:nvSpPr>
            <p:spPr bwMode="auto">
              <a:xfrm>
                <a:off x="4585" y="3303"/>
                <a:ext cx="720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56"/>
              <p:cNvSpPr>
                <a:spLocks noChangeShapeType="1"/>
              </p:cNvSpPr>
              <p:nvPr/>
            </p:nvSpPr>
            <p:spPr bwMode="auto">
              <a:xfrm flipH="1">
                <a:off x="4393" y="3111"/>
                <a:ext cx="192" cy="192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59"/>
              <p:cNvSpPr>
                <a:spLocks/>
              </p:cNvSpPr>
              <p:nvPr/>
            </p:nvSpPr>
            <p:spPr bwMode="auto">
              <a:xfrm>
                <a:off x="4413" y="3084"/>
                <a:ext cx="144" cy="213"/>
              </a:xfrm>
              <a:custGeom>
                <a:avLst/>
                <a:gdLst>
                  <a:gd name="T0" fmla="*/ 0 w 192"/>
                  <a:gd name="T1" fmla="*/ 0 h 144"/>
                  <a:gd name="T2" fmla="*/ 144 w 192"/>
                  <a:gd name="T3" fmla="*/ 48 h 144"/>
                  <a:gd name="T4" fmla="*/ 192 w 192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144">
                    <a:moveTo>
                      <a:pt x="0" y="0"/>
                    </a:moveTo>
                    <a:cubicBezTo>
                      <a:pt x="56" y="12"/>
                      <a:pt x="112" y="24"/>
                      <a:pt x="144" y="48"/>
                    </a:cubicBezTo>
                    <a:cubicBezTo>
                      <a:pt x="176" y="72"/>
                      <a:pt x="184" y="128"/>
                      <a:pt x="192" y="144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Text Box 60"/>
              <p:cNvSpPr txBox="1">
                <a:spLocks noChangeArrowheads="1"/>
              </p:cNvSpPr>
              <p:nvPr/>
            </p:nvSpPr>
            <p:spPr bwMode="auto">
              <a:xfrm>
                <a:off x="4400" y="2947"/>
                <a:ext cx="28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1600" b="1">
                    <a:solidFill>
                      <a:schemeClr val="accent2"/>
                    </a:solidFill>
                  </a:rPr>
                  <a:t>T</a:t>
                </a:r>
              </a:p>
            </p:txBody>
          </p:sp>
        </p:grpSp>
        <p:grpSp>
          <p:nvGrpSpPr>
            <p:cNvPr id="8" name="Group 101"/>
            <p:cNvGrpSpPr>
              <a:grpSpLocks/>
            </p:cNvGrpSpPr>
            <p:nvPr/>
          </p:nvGrpSpPr>
          <p:grpSpPr bwMode="auto">
            <a:xfrm>
              <a:off x="4729" y="3283"/>
              <a:ext cx="816" cy="710"/>
              <a:chOff x="4512" y="3360"/>
              <a:chExt cx="816" cy="710"/>
            </a:xfrm>
          </p:grpSpPr>
          <p:grpSp>
            <p:nvGrpSpPr>
              <p:cNvPr id="17" name="Group 68"/>
              <p:cNvGrpSpPr>
                <a:grpSpLocks/>
              </p:cNvGrpSpPr>
              <p:nvPr/>
            </p:nvGrpSpPr>
            <p:grpSpPr bwMode="auto">
              <a:xfrm>
                <a:off x="4512" y="3360"/>
                <a:ext cx="816" cy="710"/>
                <a:chOff x="1440" y="3360"/>
                <a:chExt cx="978" cy="972"/>
              </a:xfrm>
            </p:grpSpPr>
            <p:sp>
              <p:nvSpPr>
                <p:cNvPr id="34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1556" y="3422"/>
                  <a:ext cx="0" cy="7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64"/>
                <p:cNvSpPr>
                  <a:spLocks noChangeShapeType="1"/>
                </p:cNvSpPr>
                <p:nvPr/>
              </p:nvSpPr>
              <p:spPr bwMode="auto">
                <a:xfrm>
                  <a:off x="1440" y="4080"/>
                  <a:ext cx="87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208" y="3910"/>
                  <a:ext cx="210" cy="2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400" b="1" i="1"/>
                    <a:t> </a:t>
                  </a:r>
                  <a:r>
                    <a:rPr lang="en-US" altLang="zh-CN" sz="1400" b="1" i="1">
                      <a:solidFill>
                        <a:schemeClr val="accent2"/>
                      </a:solidFill>
                    </a:rPr>
                    <a:t>t</a:t>
                  </a:r>
                </a:p>
              </p:txBody>
            </p:sp>
            <p:sp>
              <p:nvSpPr>
                <p:cNvPr id="37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1555" y="3360"/>
                  <a:ext cx="254" cy="2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400" b="1" i="1" dirty="0" smtClean="0">
                      <a:solidFill>
                        <a:schemeClr val="accent2"/>
                      </a:solidFill>
                    </a:rPr>
                    <a:t>u</a:t>
                  </a:r>
                  <a:r>
                    <a:rPr lang="en-US" altLang="zh-CN" sz="1600" b="1" i="1" baseline="30000" dirty="0" smtClean="0">
                      <a:solidFill>
                        <a:schemeClr val="accent2"/>
                      </a:solidFill>
                    </a:rPr>
                    <a:t>*</a:t>
                  </a:r>
                  <a:r>
                    <a:rPr lang="en-US" altLang="zh-CN" sz="1400" b="1" dirty="0" smtClean="0">
                      <a:solidFill>
                        <a:schemeClr val="accent2"/>
                      </a:solidFill>
                    </a:rPr>
                    <a:t>(</a:t>
                  </a:r>
                  <a:r>
                    <a:rPr lang="en-US" altLang="zh-CN" sz="1400" b="1" i="1" dirty="0">
                      <a:solidFill>
                        <a:schemeClr val="accent2"/>
                      </a:solidFill>
                    </a:rPr>
                    <a:t>t</a:t>
                  </a:r>
                  <a:r>
                    <a:rPr lang="en-US" altLang="zh-CN" sz="1400" b="1" dirty="0">
                      <a:solidFill>
                        <a:schemeClr val="accent2"/>
                      </a:solidFill>
                    </a:rPr>
                    <a:t>)</a:t>
                  </a:r>
                  <a:r>
                    <a:rPr lang="en-US" altLang="zh-CN" sz="1600" dirty="0"/>
                    <a:t> </a:t>
                  </a:r>
                </a:p>
              </p:txBody>
            </p:sp>
            <p:sp>
              <p:nvSpPr>
                <p:cNvPr id="38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1486" y="4041"/>
                  <a:ext cx="215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600"/>
                    <a:t>0</a:t>
                  </a:r>
                </a:p>
              </p:txBody>
            </p:sp>
          </p:grpSp>
          <p:grpSp>
            <p:nvGrpSpPr>
              <p:cNvPr id="18" name="Group 70"/>
              <p:cNvGrpSpPr>
                <a:grpSpLocks/>
              </p:cNvGrpSpPr>
              <p:nvPr/>
            </p:nvGrpSpPr>
            <p:grpSpPr bwMode="auto">
              <a:xfrm>
                <a:off x="4600" y="3517"/>
                <a:ext cx="390" cy="197"/>
                <a:chOff x="4094" y="1693"/>
                <a:chExt cx="1014" cy="535"/>
              </a:xfrm>
            </p:grpSpPr>
            <p:sp>
              <p:nvSpPr>
                <p:cNvPr id="27" name="Oval 71"/>
                <p:cNvSpPr>
                  <a:spLocks noChangeArrowheads="1"/>
                </p:cNvSpPr>
                <p:nvPr/>
              </p:nvSpPr>
              <p:spPr bwMode="auto">
                <a:xfrm>
                  <a:off x="4094" y="2160"/>
                  <a:ext cx="68" cy="68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Oval 72"/>
                <p:cNvSpPr>
                  <a:spLocks noChangeArrowheads="1"/>
                </p:cNvSpPr>
                <p:nvPr/>
              </p:nvSpPr>
              <p:spPr bwMode="auto">
                <a:xfrm>
                  <a:off x="4896" y="2016"/>
                  <a:ext cx="68" cy="68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Oval 73"/>
                <p:cNvSpPr>
                  <a:spLocks noChangeArrowheads="1"/>
                </p:cNvSpPr>
                <p:nvPr/>
              </p:nvSpPr>
              <p:spPr bwMode="auto">
                <a:xfrm>
                  <a:off x="4752" y="1968"/>
                  <a:ext cx="68" cy="68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Oval 74"/>
                <p:cNvSpPr>
                  <a:spLocks noChangeArrowheads="1"/>
                </p:cNvSpPr>
                <p:nvPr/>
              </p:nvSpPr>
              <p:spPr bwMode="auto">
                <a:xfrm>
                  <a:off x="4594" y="1810"/>
                  <a:ext cx="68" cy="68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Oval 75"/>
                <p:cNvSpPr>
                  <a:spLocks noChangeArrowheads="1"/>
                </p:cNvSpPr>
                <p:nvPr/>
              </p:nvSpPr>
              <p:spPr bwMode="auto">
                <a:xfrm>
                  <a:off x="4430" y="1693"/>
                  <a:ext cx="68" cy="68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Oval 76"/>
                <p:cNvSpPr>
                  <a:spLocks noChangeArrowheads="1"/>
                </p:cNvSpPr>
                <p:nvPr/>
              </p:nvSpPr>
              <p:spPr bwMode="auto">
                <a:xfrm>
                  <a:off x="4258" y="1851"/>
                  <a:ext cx="68" cy="68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Oval 77"/>
                <p:cNvSpPr>
                  <a:spLocks noChangeArrowheads="1"/>
                </p:cNvSpPr>
                <p:nvPr/>
              </p:nvSpPr>
              <p:spPr bwMode="auto">
                <a:xfrm>
                  <a:off x="5040" y="1947"/>
                  <a:ext cx="68" cy="68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92"/>
              <p:cNvGrpSpPr>
                <a:grpSpLocks/>
              </p:cNvGrpSpPr>
              <p:nvPr/>
            </p:nvGrpSpPr>
            <p:grpSpPr bwMode="auto">
              <a:xfrm>
                <a:off x="4608" y="3557"/>
                <a:ext cx="370" cy="318"/>
                <a:chOff x="2784" y="3216"/>
                <a:chExt cx="946" cy="725"/>
              </a:xfrm>
            </p:grpSpPr>
            <p:sp>
              <p:nvSpPr>
                <p:cNvPr id="20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2948" y="3360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3120" y="3216"/>
                  <a:ext cx="0" cy="72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3278" y="3340"/>
                  <a:ext cx="0" cy="601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3429" y="3477"/>
                  <a:ext cx="0" cy="458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83"/>
                <p:cNvSpPr>
                  <a:spLocks noChangeShapeType="1"/>
                </p:cNvSpPr>
                <p:nvPr/>
              </p:nvSpPr>
              <p:spPr bwMode="auto">
                <a:xfrm>
                  <a:off x="3586" y="3552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84"/>
                <p:cNvSpPr>
                  <a:spLocks noChangeShapeType="1"/>
                </p:cNvSpPr>
                <p:nvPr/>
              </p:nvSpPr>
              <p:spPr bwMode="auto">
                <a:xfrm>
                  <a:off x="3730" y="3456"/>
                  <a:ext cx="0" cy="48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91"/>
                <p:cNvSpPr>
                  <a:spLocks noChangeShapeType="1"/>
                </p:cNvSpPr>
                <p:nvPr/>
              </p:nvSpPr>
              <p:spPr bwMode="auto">
                <a:xfrm>
                  <a:off x="2784" y="3696"/>
                  <a:ext cx="0" cy="24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99"/>
            <p:cNvGrpSpPr>
              <a:grpSpLocks/>
            </p:cNvGrpSpPr>
            <p:nvPr/>
          </p:nvGrpSpPr>
          <p:grpSpPr bwMode="auto">
            <a:xfrm>
              <a:off x="3721" y="3283"/>
              <a:ext cx="729" cy="674"/>
              <a:chOff x="2832" y="3360"/>
              <a:chExt cx="844" cy="887"/>
            </a:xfrm>
          </p:grpSpPr>
          <p:sp>
            <p:nvSpPr>
              <p:cNvPr id="10" name="Freeform 69"/>
              <p:cNvSpPr>
                <a:spLocks/>
              </p:cNvSpPr>
              <p:nvPr/>
            </p:nvSpPr>
            <p:spPr bwMode="auto">
              <a:xfrm>
                <a:off x="2928" y="3552"/>
                <a:ext cx="480" cy="240"/>
              </a:xfrm>
              <a:custGeom>
                <a:avLst/>
                <a:gdLst>
                  <a:gd name="T0" fmla="*/ 0 w 1104"/>
                  <a:gd name="T1" fmla="*/ 488 h 488"/>
                  <a:gd name="T2" fmla="*/ 144 w 1104"/>
                  <a:gd name="T3" fmla="*/ 200 h 488"/>
                  <a:gd name="T4" fmla="*/ 336 w 1104"/>
                  <a:gd name="T5" fmla="*/ 8 h 488"/>
                  <a:gd name="T6" fmla="*/ 624 w 1104"/>
                  <a:gd name="T7" fmla="*/ 248 h 488"/>
                  <a:gd name="T8" fmla="*/ 768 w 1104"/>
                  <a:gd name="T9" fmla="*/ 344 h 488"/>
                  <a:gd name="T10" fmla="*/ 960 w 1104"/>
                  <a:gd name="T11" fmla="*/ 248 h 488"/>
                  <a:gd name="T12" fmla="*/ 1104 w 1104"/>
                  <a:gd name="T13" fmla="*/ 104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4" h="488">
                    <a:moveTo>
                      <a:pt x="0" y="488"/>
                    </a:moveTo>
                    <a:cubicBezTo>
                      <a:pt x="44" y="384"/>
                      <a:pt x="88" y="280"/>
                      <a:pt x="144" y="200"/>
                    </a:cubicBezTo>
                    <a:cubicBezTo>
                      <a:pt x="200" y="120"/>
                      <a:pt x="256" y="0"/>
                      <a:pt x="336" y="8"/>
                    </a:cubicBezTo>
                    <a:cubicBezTo>
                      <a:pt x="416" y="16"/>
                      <a:pt x="552" y="192"/>
                      <a:pt x="624" y="248"/>
                    </a:cubicBezTo>
                    <a:cubicBezTo>
                      <a:pt x="696" y="304"/>
                      <a:pt x="712" y="344"/>
                      <a:pt x="768" y="344"/>
                    </a:cubicBezTo>
                    <a:cubicBezTo>
                      <a:pt x="824" y="344"/>
                      <a:pt x="904" y="288"/>
                      <a:pt x="960" y="248"/>
                    </a:cubicBezTo>
                    <a:cubicBezTo>
                      <a:pt x="1016" y="208"/>
                      <a:pt x="1080" y="128"/>
                      <a:pt x="1104" y="104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" name="Group 93"/>
              <p:cNvGrpSpPr>
                <a:grpSpLocks/>
              </p:cNvGrpSpPr>
              <p:nvPr/>
            </p:nvGrpSpPr>
            <p:grpSpPr bwMode="auto">
              <a:xfrm>
                <a:off x="2832" y="3360"/>
                <a:ext cx="844" cy="887"/>
                <a:chOff x="1440" y="3360"/>
                <a:chExt cx="1011" cy="994"/>
              </a:xfrm>
            </p:grpSpPr>
            <p:sp>
              <p:nvSpPr>
                <p:cNvPr id="12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1556" y="3422"/>
                  <a:ext cx="0" cy="7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Line 95"/>
                <p:cNvSpPr>
                  <a:spLocks noChangeShapeType="1"/>
                </p:cNvSpPr>
                <p:nvPr/>
              </p:nvSpPr>
              <p:spPr bwMode="auto">
                <a:xfrm>
                  <a:off x="1440" y="4080"/>
                  <a:ext cx="87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Text Box 96"/>
                <p:cNvSpPr txBox="1">
                  <a:spLocks noChangeArrowheads="1"/>
                </p:cNvSpPr>
                <p:nvPr/>
              </p:nvSpPr>
              <p:spPr bwMode="auto">
                <a:xfrm>
                  <a:off x="2209" y="3911"/>
                  <a:ext cx="242" cy="2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400" b="1" i="1">
                      <a:solidFill>
                        <a:schemeClr val="accent2"/>
                      </a:solidFill>
                    </a:rPr>
                    <a:t> t</a:t>
                  </a:r>
                </a:p>
              </p:txBody>
            </p:sp>
            <p:sp>
              <p:nvSpPr>
                <p:cNvPr id="15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556" y="3360"/>
                  <a:ext cx="259" cy="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400" b="1" i="1" dirty="0" smtClean="0">
                      <a:solidFill>
                        <a:schemeClr val="accent2"/>
                      </a:solidFill>
                    </a:rPr>
                    <a:t>u</a:t>
                  </a:r>
                  <a:r>
                    <a:rPr lang="en-US" altLang="zh-CN" sz="1400" b="1" dirty="0" smtClean="0">
                      <a:solidFill>
                        <a:schemeClr val="accent2"/>
                      </a:solidFill>
                    </a:rPr>
                    <a:t>(</a:t>
                  </a:r>
                  <a:r>
                    <a:rPr lang="en-US" altLang="zh-CN" sz="1400" b="1" i="1" dirty="0" smtClean="0">
                      <a:solidFill>
                        <a:schemeClr val="accent2"/>
                      </a:solidFill>
                    </a:rPr>
                    <a:t>t</a:t>
                  </a:r>
                  <a:r>
                    <a:rPr lang="en-US" altLang="zh-CN" sz="1400" b="1" dirty="0">
                      <a:solidFill>
                        <a:schemeClr val="accent2"/>
                      </a:solidFill>
                    </a:rPr>
                    <a:t>)</a:t>
                  </a:r>
                  <a:r>
                    <a:rPr lang="en-US" altLang="zh-CN" sz="1600" b="1" dirty="0"/>
                    <a:t> </a:t>
                  </a:r>
                </a:p>
              </p:txBody>
            </p:sp>
            <p:sp>
              <p:nvSpPr>
                <p:cNvPr id="16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1486" y="4041"/>
                  <a:ext cx="250" cy="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600"/>
                    <a:t>0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1546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8" name="Group 82"/>
          <p:cNvGrpSpPr>
            <a:grpSpLocks/>
          </p:cNvGrpSpPr>
          <p:nvPr/>
        </p:nvGrpSpPr>
        <p:grpSpPr bwMode="auto">
          <a:xfrm>
            <a:off x="609600" y="1371759"/>
            <a:ext cx="7636718" cy="3604439"/>
            <a:chOff x="960" y="816"/>
            <a:chExt cx="3044" cy="1594"/>
          </a:xfrm>
        </p:grpSpPr>
        <p:grpSp>
          <p:nvGrpSpPr>
            <p:cNvPr id="4177" name="Group 81"/>
            <p:cNvGrpSpPr>
              <a:grpSpLocks/>
            </p:cNvGrpSpPr>
            <p:nvPr/>
          </p:nvGrpSpPr>
          <p:grpSpPr bwMode="auto">
            <a:xfrm>
              <a:off x="3120" y="1248"/>
              <a:ext cx="883" cy="786"/>
              <a:chOff x="3490" y="1248"/>
              <a:chExt cx="883" cy="786"/>
            </a:xfrm>
          </p:grpSpPr>
          <p:sp>
            <p:nvSpPr>
              <p:cNvPr id="4114" name="Text Box 18"/>
              <p:cNvSpPr txBox="1">
                <a:spLocks noChangeArrowheads="1"/>
              </p:cNvSpPr>
              <p:nvPr/>
            </p:nvSpPr>
            <p:spPr bwMode="auto">
              <a:xfrm>
                <a:off x="3532" y="1822"/>
                <a:ext cx="18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>
                    <a:solidFill>
                      <a:schemeClr val="accent2"/>
                    </a:solidFill>
                  </a:rPr>
                  <a:t>0</a:t>
                </a:r>
              </a:p>
            </p:txBody>
          </p:sp>
          <p:sp>
            <p:nvSpPr>
              <p:cNvPr id="4110" name="Line 14"/>
              <p:cNvSpPr>
                <a:spLocks noChangeShapeType="1"/>
              </p:cNvSpPr>
              <p:nvPr/>
            </p:nvSpPr>
            <p:spPr bwMode="auto">
              <a:xfrm flipV="1">
                <a:off x="3597" y="1356"/>
                <a:ext cx="0" cy="5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" name="Line 15"/>
              <p:cNvSpPr>
                <a:spLocks noChangeShapeType="1"/>
              </p:cNvSpPr>
              <p:nvPr/>
            </p:nvSpPr>
            <p:spPr bwMode="auto">
              <a:xfrm>
                <a:off x="3490" y="1851"/>
                <a:ext cx="8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Text Box 16"/>
              <p:cNvSpPr txBox="1">
                <a:spLocks noChangeArrowheads="1"/>
              </p:cNvSpPr>
              <p:nvPr/>
            </p:nvSpPr>
            <p:spPr bwMode="auto">
              <a:xfrm>
                <a:off x="4198" y="1724"/>
                <a:ext cx="17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400" b="1" i="1"/>
                  <a:t> </a:t>
                </a:r>
                <a:r>
                  <a:rPr lang="en-US" altLang="zh-CN" sz="1400" b="1" i="1">
                    <a:solidFill>
                      <a:schemeClr val="accent2"/>
                    </a:solidFill>
                  </a:rPr>
                  <a:t>t</a:t>
                </a:r>
              </a:p>
            </p:txBody>
          </p:sp>
          <p:sp>
            <p:nvSpPr>
              <p:cNvPr id="4113" name="Text Box 17"/>
              <p:cNvSpPr txBox="1">
                <a:spLocks noChangeArrowheads="1"/>
              </p:cNvSpPr>
              <p:nvPr/>
            </p:nvSpPr>
            <p:spPr bwMode="auto">
              <a:xfrm>
                <a:off x="3600" y="1248"/>
                <a:ext cx="436" cy="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1400" b="1" i="1" dirty="0" smtClean="0">
                    <a:solidFill>
                      <a:schemeClr val="accent2"/>
                    </a:solidFill>
                  </a:rPr>
                  <a:t>u</a:t>
                </a:r>
                <a:r>
                  <a:rPr lang="en-US" altLang="zh-CN" sz="1600" b="1" i="1" baseline="30000" dirty="0" smtClean="0">
                    <a:solidFill>
                      <a:schemeClr val="accent2"/>
                    </a:solidFill>
                  </a:rPr>
                  <a:t>*</a:t>
                </a:r>
                <a:r>
                  <a:rPr lang="en-US" altLang="zh-CN" sz="1400" b="1" dirty="0" smtClean="0">
                    <a:solidFill>
                      <a:schemeClr val="accent2"/>
                    </a:solidFill>
                  </a:rPr>
                  <a:t>(</a:t>
                </a:r>
                <a:r>
                  <a:rPr lang="en-US" altLang="zh-CN" sz="1400" b="1" i="1" dirty="0">
                    <a:solidFill>
                      <a:schemeClr val="accent2"/>
                    </a:solidFill>
                  </a:rPr>
                  <a:t>t</a:t>
                </a:r>
                <a:r>
                  <a:rPr lang="en-US" altLang="zh-CN" sz="1400" b="1" dirty="0">
                    <a:solidFill>
                      <a:schemeClr val="accent2"/>
                    </a:solidFill>
                  </a:rPr>
                  <a:t>)</a:t>
                </a:r>
                <a:r>
                  <a:rPr lang="en-US" altLang="zh-CN" sz="1600" dirty="0"/>
                  <a:t> </a:t>
                </a:r>
              </a:p>
            </p:txBody>
          </p:sp>
          <p:sp>
            <p:nvSpPr>
              <p:cNvPr id="4116" name="Oval 20"/>
              <p:cNvSpPr>
                <a:spLocks noChangeArrowheads="1"/>
              </p:cNvSpPr>
              <p:nvPr/>
            </p:nvSpPr>
            <p:spPr bwMode="auto">
              <a:xfrm>
                <a:off x="3587" y="1649"/>
                <a:ext cx="38" cy="34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" name="Oval 21"/>
              <p:cNvSpPr>
                <a:spLocks noChangeArrowheads="1"/>
              </p:cNvSpPr>
              <p:nvPr/>
            </p:nvSpPr>
            <p:spPr bwMode="auto">
              <a:xfrm>
                <a:off x="3928" y="1594"/>
                <a:ext cx="37" cy="3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auto">
              <a:xfrm>
                <a:off x="3867" y="1575"/>
                <a:ext cx="30" cy="2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9" name="Oval 23"/>
              <p:cNvSpPr>
                <a:spLocks noChangeArrowheads="1"/>
              </p:cNvSpPr>
              <p:nvPr/>
            </p:nvSpPr>
            <p:spPr bwMode="auto">
              <a:xfrm>
                <a:off x="3808" y="1508"/>
                <a:ext cx="38" cy="3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auto">
              <a:xfrm>
                <a:off x="3730" y="1472"/>
                <a:ext cx="37" cy="3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1" name="Oval 25"/>
              <p:cNvSpPr>
                <a:spLocks noChangeArrowheads="1"/>
              </p:cNvSpPr>
              <p:nvPr/>
            </p:nvSpPr>
            <p:spPr bwMode="auto">
              <a:xfrm>
                <a:off x="3657" y="1531"/>
                <a:ext cx="37" cy="3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2" name="Oval 26"/>
              <p:cNvSpPr>
                <a:spLocks noChangeArrowheads="1"/>
              </p:cNvSpPr>
              <p:nvPr/>
            </p:nvSpPr>
            <p:spPr bwMode="auto">
              <a:xfrm>
                <a:off x="3990" y="1568"/>
                <a:ext cx="37" cy="3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23" name="Group 27"/>
              <p:cNvGrpSpPr>
                <a:grpSpLocks/>
              </p:cNvGrpSpPr>
              <p:nvPr/>
            </p:nvGrpSpPr>
            <p:grpSpPr bwMode="auto">
              <a:xfrm>
                <a:off x="3596" y="1513"/>
                <a:ext cx="409" cy="327"/>
                <a:chOff x="2784" y="3216"/>
                <a:chExt cx="946" cy="725"/>
              </a:xfrm>
            </p:grpSpPr>
            <p:sp>
              <p:nvSpPr>
                <p:cNvPr id="4124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948" y="3360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5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3120" y="3216"/>
                  <a:ext cx="0" cy="72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3278" y="3340"/>
                  <a:ext cx="0" cy="601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7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3429" y="3477"/>
                  <a:ext cx="0" cy="458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8" name="Line 32"/>
                <p:cNvSpPr>
                  <a:spLocks noChangeShapeType="1"/>
                </p:cNvSpPr>
                <p:nvPr/>
              </p:nvSpPr>
              <p:spPr bwMode="auto">
                <a:xfrm>
                  <a:off x="3586" y="3552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9" name="Line 33"/>
                <p:cNvSpPr>
                  <a:spLocks noChangeShapeType="1"/>
                </p:cNvSpPr>
                <p:nvPr/>
              </p:nvSpPr>
              <p:spPr bwMode="auto">
                <a:xfrm>
                  <a:off x="3730" y="3456"/>
                  <a:ext cx="0" cy="48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0" name="Line 34"/>
                <p:cNvSpPr>
                  <a:spLocks noChangeShapeType="1"/>
                </p:cNvSpPr>
                <p:nvPr/>
              </p:nvSpPr>
              <p:spPr bwMode="auto">
                <a:xfrm>
                  <a:off x="2784" y="3696"/>
                  <a:ext cx="0" cy="24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58" name="Group 62"/>
            <p:cNvGrpSpPr>
              <a:grpSpLocks/>
            </p:cNvGrpSpPr>
            <p:nvPr/>
          </p:nvGrpSpPr>
          <p:grpSpPr bwMode="auto">
            <a:xfrm>
              <a:off x="1248" y="1296"/>
              <a:ext cx="854" cy="743"/>
              <a:chOff x="1440" y="1770"/>
              <a:chExt cx="697" cy="722"/>
            </a:xfrm>
          </p:grpSpPr>
          <p:sp>
            <p:nvSpPr>
              <p:cNvPr id="4132" name="Freeform 36"/>
              <p:cNvSpPr>
                <a:spLocks/>
              </p:cNvSpPr>
              <p:nvPr/>
            </p:nvSpPr>
            <p:spPr bwMode="auto">
              <a:xfrm>
                <a:off x="1523" y="1970"/>
                <a:ext cx="414" cy="182"/>
              </a:xfrm>
              <a:custGeom>
                <a:avLst/>
                <a:gdLst>
                  <a:gd name="T0" fmla="*/ 0 w 1104"/>
                  <a:gd name="T1" fmla="*/ 488 h 488"/>
                  <a:gd name="T2" fmla="*/ 144 w 1104"/>
                  <a:gd name="T3" fmla="*/ 200 h 488"/>
                  <a:gd name="T4" fmla="*/ 336 w 1104"/>
                  <a:gd name="T5" fmla="*/ 8 h 488"/>
                  <a:gd name="T6" fmla="*/ 624 w 1104"/>
                  <a:gd name="T7" fmla="*/ 248 h 488"/>
                  <a:gd name="T8" fmla="*/ 768 w 1104"/>
                  <a:gd name="T9" fmla="*/ 344 h 488"/>
                  <a:gd name="T10" fmla="*/ 960 w 1104"/>
                  <a:gd name="T11" fmla="*/ 248 h 488"/>
                  <a:gd name="T12" fmla="*/ 1104 w 1104"/>
                  <a:gd name="T13" fmla="*/ 104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4" h="488">
                    <a:moveTo>
                      <a:pt x="0" y="488"/>
                    </a:moveTo>
                    <a:cubicBezTo>
                      <a:pt x="44" y="384"/>
                      <a:pt x="88" y="280"/>
                      <a:pt x="144" y="200"/>
                    </a:cubicBezTo>
                    <a:cubicBezTo>
                      <a:pt x="200" y="120"/>
                      <a:pt x="256" y="0"/>
                      <a:pt x="336" y="8"/>
                    </a:cubicBezTo>
                    <a:cubicBezTo>
                      <a:pt x="416" y="16"/>
                      <a:pt x="552" y="192"/>
                      <a:pt x="624" y="248"/>
                    </a:cubicBezTo>
                    <a:cubicBezTo>
                      <a:pt x="696" y="304"/>
                      <a:pt x="712" y="344"/>
                      <a:pt x="768" y="344"/>
                    </a:cubicBezTo>
                    <a:cubicBezTo>
                      <a:pt x="824" y="344"/>
                      <a:pt x="904" y="288"/>
                      <a:pt x="960" y="248"/>
                    </a:cubicBezTo>
                    <a:cubicBezTo>
                      <a:pt x="1016" y="208"/>
                      <a:pt x="1080" y="128"/>
                      <a:pt x="1104" y="104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4" name="Line 38"/>
              <p:cNvSpPr>
                <a:spLocks noChangeShapeType="1"/>
              </p:cNvSpPr>
              <p:nvPr/>
            </p:nvSpPr>
            <p:spPr bwMode="auto">
              <a:xfrm flipV="1">
                <a:off x="1524" y="1866"/>
                <a:ext cx="0" cy="4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5" name="Line 39"/>
              <p:cNvSpPr>
                <a:spLocks noChangeShapeType="1"/>
              </p:cNvSpPr>
              <p:nvPr/>
            </p:nvSpPr>
            <p:spPr bwMode="auto">
              <a:xfrm>
                <a:off x="1440" y="2312"/>
                <a:ext cx="6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6" name="Text Box 40"/>
              <p:cNvSpPr txBox="1">
                <a:spLocks noChangeArrowheads="1"/>
              </p:cNvSpPr>
              <p:nvPr/>
            </p:nvSpPr>
            <p:spPr bwMode="auto">
              <a:xfrm>
                <a:off x="1994" y="2198"/>
                <a:ext cx="143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400" b="1" i="1"/>
                  <a:t> </a:t>
                </a:r>
                <a:r>
                  <a:rPr lang="en-US" altLang="zh-CN" sz="1400" b="1" i="1">
                    <a:solidFill>
                      <a:schemeClr val="accent2"/>
                    </a:solidFill>
                  </a:rPr>
                  <a:t>t</a:t>
                </a:r>
              </a:p>
            </p:txBody>
          </p:sp>
          <p:sp>
            <p:nvSpPr>
              <p:cNvPr id="4137" name="Text Box 41"/>
              <p:cNvSpPr txBox="1">
                <a:spLocks noChangeArrowheads="1"/>
              </p:cNvSpPr>
              <p:nvPr/>
            </p:nvSpPr>
            <p:spPr bwMode="auto">
              <a:xfrm>
                <a:off x="1524" y="1770"/>
                <a:ext cx="163" cy="1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400" b="1" i="1" dirty="0" smtClean="0">
                    <a:solidFill>
                      <a:schemeClr val="accent2"/>
                    </a:solidFill>
                  </a:rPr>
                  <a:t>u</a:t>
                </a:r>
                <a:r>
                  <a:rPr lang="en-US" altLang="zh-CN" sz="1400" b="1" dirty="0" smtClean="0">
                    <a:solidFill>
                      <a:schemeClr val="accent2"/>
                    </a:solidFill>
                  </a:rPr>
                  <a:t>(</a:t>
                </a:r>
                <a:r>
                  <a:rPr lang="en-US" altLang="zh-CN" sz="1400" b="1" i="1" dirty="0" smtClean="0">
                    <a:solidFill>
                      <a:schemeClr val="accent2"/>
                    </a:solidFill>
                  </a:rPr>
                  <a:t>t</a:t>
                </a:r>
                <a:r>
                  <a:rPr lang="en-US" altLang="zh-CN" sz="1400" b="1" dirty="0">
                    <a:solidFill>
                      <a:schemeClr val="accent2"/>
                    </a:solidFill>
                  </a:rPr>
                  <a:t>)</a:t>
                </a:r>
                <a:r>
                  <a:rPr lang="en-US" altLang="zh-CN" sz="1600" dirty="0"/>
                  <a:t> </a:t>
                </a:r>
              </a:p>
            </p:txBody>
          </p:sp>
          <p:sp>
            <p:nvSpPr>
              <p:cNvPr id="4138" name="Text Box 42"/>
              <p:cNvSpPr txBox="1">
                <a:spLocks noChangeArrowheads="1"/>
              </p:cNvSpPr>
              <p:nvPr/>
            </p:nvSpPr>
            <p:spPr bwMode="auto">
              <a:xfrm>
                <a:off x="1472" y="2286"/>
                <a:ext cx="147" cy="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>
                    <a:solidFill>
                      <a:schemeClr val="accent2"/>
                    </a:solidFill>
                  </a:rPr>
                  <a:t>0</a:t>
                </a:r>
              </a:p>
            </p:txBody>
          </p:sp>
        </p:grpSp>
        <p:grpSp>
          <p:nvGrpSpPr>
            <p:cNvPr id="4160" name="Group 64"/>
            <p:cNvGrpSpPr>
              <a:grpSpLocks/>
            </p:cNvGrpSpPr>
            <p:nvPr/>
          </p:nvGrpSpPr>
          <p:grpSpPr bwMode="auto">
            <a:xfrm>
              <a:off x="1579" y="816"/>
              <a:ext cx="1804" cy="544"/>
              <a:chOff x="1680" y="1344"/>
              <a:chExt cx="1632" cy="528"/>
            </a:xfrm>
          </p:grpSpPr>
          <p:sp>
            <p:nvSpPr>
              <p:cNvPr id="4103" name="Line 7"/>
              <p:cNvSpPr>
                <a:spLocks noChangeShapeType="1"/>
              </p:cNvSpPr>
              <p:nvPr/>
            </p:nvSpPr>
            <p:spPr bwMode="auto">
              <a:xfrm>
                <a:off x="1680" y="1700"/>
                <a:ext cx="720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" name="Line 8"/>
              <p:cNvSpPr>
                <a:spLocks noChangeShapeType="1"/>
              </p:cNvSpPr>
              <p:nvPr/>
            </p:nvSpPr>
            <p:spPr bwMode="auto">
              <a:xfrm>
                <a:off x="2592" y="1700"/>
                <a:ext cx="720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Line 9"/>
              <p:cNvSpPr>
                <a:spLocks noChangeShapeType="1"/>
              </p:cNvSpPr>
              <p:nvPr/>
            </p:nvSpPr>
            <p:spPr bwMode="auto">
              <a:xfrm flipH="1">
                <a:off x="2400" y="1508"/>
                <a:ext cx="192" cy="192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auto">
              <a:xfrm>
                <a:off x="2420" y="1481"/>
                <a:ext cx="144" cy="213"/>
              </a:xfrm>
              <a:custGeom>
                <a:avLst/>
                <a:gdLst>
                  <a:gd name="T0" fmla="*/ 0 w 192"/>
                  <a:gd name="T1" fmla="*/ 0 h 144"/>
                  <a:gd name="T2" fmla="*/ 144 w 192"/>
                  <a:gd name="T3" fmla="*/ 48 h 144"/>
                  <a:gd name="T4" fmla="*/ 192 w 192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144">
                    <a:moveTo>
                      <a:pt x="0" y="0"/>
                    </a:moveTo>
                    <a:cubicBezTo>
                      <a:pt x="56" y="12"/>
                      <a:pt x="112" y="24"/>
                      <a:pt x="144" y="48"/>
                    </a:cubicBezTo>
                    <a:cubicBezTo>
                      <a:pt x="176" y="72"/>
                      <a:pt x="184" y="128"/>
                      <a:pt x="192" y="144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Text Box 11"/>
              <p:cNvSpPr txBox="1">
                <a:spLocks noChangeArrowheads="1"/>
              </p:cNvSpPr>
              <p:nvPr/>
            </p:nvSpPr>
            <p:spPr bwMode="auto">
              <a:xfrm>
                <a:off x="2407" y="1344"/>
                <a:ext cx="281" cy="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1600" b="1">
                    <a:solidFill>
                      <a:schemeClr val="accent2"/>
                    </a:solidFill>
                  </a:rPr>
                  <a:t>T</a:t>
                </a:r>
              </a:p>
            </p:txBody>
          </p:sp>
          <p:sp>
            <p:nvSpPr>
              <p:cNvPr id="4139" name="Rectangle 43"/>
              <p:cNvSpPr>
                <a:spLocks noChangeArrowheads="1"/>
              </p:cNvSpPr>
              <p:nvPr/>
            </p:nvSpPr>
            <p:spPr bwMode="auto">
              <a:xfrm>
                <a:off x="2160" y="1344"/>
                <a:ext cx="816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0" name="Line 44"/>
              <p:cNvSpPr>
                <a:spLocks noChangeShapeType="1"/>
              </p:cNvSpPr>
              <p:nvPr/>
            </p:nvSpPr>
            <p:spPr bwMode="auto">
              <a:xfrm>
                <a:off x="1776" y="1698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1" name="Line 45"/>
              <p:cNvSpPr>
                <a:spLocks noChangeShapeType="1"/>
              </p:cNvSpPr>
              <p:nvPr/>
            </p:nvSpPr>
            <p:spPr bwMode="auto">
              <a:xfrm>
                <a:off x="2976" y="1698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59" name="Group 63"/>
            <p:cNvGrpSpPr>
              <a:grpSpLocks/>
            </p:cNvGrpSpPr>
            <p:nvPr/>
          </p:nvGrpSpPr>
          <p:grpSpPr bwMode="auto">
            <a:xfrm>
              <a:off x="2208" y="1344"/>
              <a:ext cx="788" cy="688"/>
              <a:chOff x="2304" y="1824"/>
              <a:chExt cx="713" cy="668"/>
            </a:xfrm>
          </p:grpSpPr>
          <p:sp>
            <p:nvSpPr>
              <p:cNvPr id="4145" name="Line 49"/>
              <p:cNvSpPr>
                <a:spLocks noChangeShapeType="1"/>
              </p:cNvSpPr>
              <p:nvPr/>
            </p:nvSpPr>
            <p:spPr bwMode="auto">
              <a:xfrm flipV="1">
                <a:off x="2388" y="1866"/>
                <a:ext cx="0" cy="4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6" name="Line 50"/>
              <p:cNvSpPr>
                <a:spLocks noChangeShapeType="1"/>
              </p:cNvSpPr>
              <p:nvPr/>
            </p:nvSpPr>
            <p:spPr bwMode="auto">
              <a:xfrm>
                <a:off x="2304" y="2312"/>
                <a:ext cx="6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7" name="Text Box 51"/>
              <p:cNvSpPr txBox="1">
                <a:spLocks noChangeArrowheads="1"/>
              </p:cNvSpPr>
              <p:nvPr/>
            </p:nvSpPr>
            <p:spPr bwMode="auto">
              <a:xfrm>
                <a:off x="2858" y="2198"/>
                <a:ext cx="159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400" b="1" i="1">
                    <a:solidFill>
                      <a:schemeClr val="accent2"/>
                    </a:solidFill>
                  </a:rPr>
                  <a:t> t</a:t>
                </a:r>
              </a:p>
            </p:txBody>
          </p:sp>
          <p:sp>
            <p:nvSpPr>
              <p:cNvPr id="4148" name="Text Box 52"/>
              <p:cNvSpPr txBox="1">
                <a:spLocks noChangeArrowheads="1"/>
              </p:cNvSpPr>
              <p:nvPr/>
            </p:nvSpPr>
            <p:spPr bwMode="auto">
              <a:xfrm>
                <a:off x="2388" y="1824"/>
                <a:ext cx="444" cy="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1400" b="1" i="1">
                    <a:solidFill>
                      <a:schemeClr val="accent2"/>
                    </a:solidFill>
                    <a:cs typeface="Times New Roman" pitchFamily="18" charset="0"/>
                  </a:rPr>
                  <a:t>δ</a:t>
                </a:r>
                <a:r>
                  <a:rPr lang="en-US" altLang="zh-CN" sz="1400" b="1" i="1" baseline="-25000">
                    <a:solidFill>
                      <a:schemeClr val="accent2"/>
                    </a:solidFill>
                    <a:cs typeface="Times New Roman" pitchFamily="18" charset="0"/>
                  </a:rPr>
                  <a:t>T</a:t>
                </a:r>
                <a:r>
                  <a:rPr lang="en-US" altLang="zh-CN" sz="1400" b="1">
                    <a:solidFill>
                      <a:schemeClr val="accent2"/>
                    </a:solidFill>
                  </a:rPr>
                  <a:t>(</a:t>
                </a:r>
                <a:r>
                  <a:rPr lang="en-US" altLang="zh-CN" sz="1400" b="1" i="1">
                    <a:solidFill>
                      <a:schemeClr val="accent2"/>
                    </a:solidFill>
                  </a:rPr>
                  <a:t>t</a:t>
                </a:r>
                <a:r>
                  <a:rPr lang="en-US" altLang="zh-CN" sz="1400" b="1">
                    <a:solidFill>
                      <a:schemeClr val="accent2"/>
                    </a:solidFill>
                  </a:rPr>
                  <a:t>)</a:t>
                </a:r>
                <a:r>
                  <a:rPr lang="en-US" altLang="zh-CN" sz="1600"/>
                  <a:t> </a:t>
                </a:r>
              </a:p>
            </p:txBody>
          </p:sp>
          <p:sp>
            <p:nvSpPr>
              <p:cNvPr id="4149" name="Text Box 53"/>
              <p:cNvSpPr txBox="1">
                <a:spLocks noChangeArrowheads="1"/>
              </p:cNvSpPr>
              <p:nvPr/>
            </p:nvSpPr>
            <p:spPr bwMode="auto">
              <a:xfrm>
                <a:off x="2336" y="2286"/>
                <a:ext cx="162" cy="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>
                    <a:solidFill>
                      <a:schemeClr val="accent2"/>
                    </a:solidFill>
                  </a:rPr>
                  <a:t>0</a:t>
                </a:r>
              </a:p>
            </p:txBody>
          </p:sp>
          <p:sp>
            <p:nvSpPr>
              <p:cNvPr id="4150" name="Line 54"/>
              <p:cNvSpPr>
                <a:spLocks noChangeShapeType="1"/>
              </p:cNvSpPr>
              <p:nvPr/>
            </p:nvSpPr>
            <p:spPr bwMode="auto">
              <a:xfrm flipV="1">
                <a:off x="2391" y="2058"/>
                <a:ext cx="0" cy="26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2" name="Line 56"/>
              <p:cNvSpPr>
                <a:spLocks noChangeShapeType="1"/>
              </p:cNvSpPr>
              <p:nvPr/>
            </p:nvSpPr>
            <p:spPr bwMode="auto">
              <a:xfrm flipV="1">
                <a:off x="2487" y="2055"/>
                <a:ext cx="0" cy="26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3" name="Line 57"/>
              <p:cNvSpPr>
                <a:spLocks noChangeShapeType="1"/>
              </p:cNvSpPr>
              <p:nvPr/>
            </p:nvSpPr>
            <p:spPr bwMode="auto">
              <a:xfrm flipV="1">
                <a:off x="2583" y="2052"/>
                <a:ext cx="0" cy="26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4" name="Line 58"/>
              <p:cNvSpPr>
                <a:spLocks noChangeShapeType="1"/>
              </p:cNvSpPr>
              <p:nvPr/>
            </p:nvSpPr>
            <p:spPr bwMode="auto">
              <a:xfrm flipV="1">
                <a:off x="2679" y="2049"/>
                <a:ext cx="0" cy="26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5" name="Line 59"/>
              <p:cNvSpPr>
                <a:spLocks noChangeShapeType="1"/>
              </p:cNvSpPr>
              <p:nvPr/>
            </p:nvSpPr>
            <p:spPr bwMode="auto">
              <a:xfrm flipV="1">
                <a:off x="2775" y="2055"/>
                <a:ext cx="0" cy="26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61" name="Text Box 65"/>
            <p:cNvSpPr txBox="1">
              <a:spLocks noChangeArrowheads="1"/>
            </p:cNvSpPr>
            <p:nvPr/>
          </p:nvSpPr>
          <p:spPr bwMode="auto">
            <a:xfrm>
              <a:off x="1951" y="1492"/>
              <a:ext cx="27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accent2"/>
                  </a:solidFill>
                </a:rPr>
                <a:t>×</a:t>
              </a:r>
            </a:p>
          </p:txBody>
        </p:sp>
        <p:sp>
          <p:nvSpPr>
            <p:cNvPr id="4162" name="Text Box 66"/>
            <p:cNvSpPr txBox="1">
              <a:spLocks noChangeArrowheads="1"/>
            </p:cNvSpPr>
            <p:nvPr/>
          </p:nvSpPr>
          <p:spPr bwMode="auto">
            <a:xfrm>
              <a:off x="2880" y="1488"/>
              <a:ext cx="3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b="1">
                  <a:solidFill>
                    <a:schemeClr val="accent2"/>
                  </a:solidFill>
                  <a:ea typeface="黑体" pitchFamily="2" charset="-122"/>
                </a:rPr>
                <a:t>＝</a:t>
              </a:r>
            </a:p>
          </p:txBody>
        </p:sp>
        <p:sp>
          <p:nvSpPr>
            <p:cNvPr id="4163" name="Text Box 67"/>
            <p:cNvSpPr txBox="1">
              <a:spLocks noChangeArrowheads="1"/>
            </p:cNvSpPr>
            <p:nvPr/>
          </p:nvSpPr>
          <p:spPr bwMode="auto">
            <a:xfrm>
              <a:off x="2016" y="1968"/>
              <a:ext cx="105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accent2"/>
                  </a:solidFill>
                </a:rPr>
                <a:t>modulating 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pulse(carrier)</a:t>
              </a:r>
            </a:p>
          </p:txBody>
        </p:sp>
        <p:sp>
          <p:nvSpPr>
            <p:cNvPr id="4164" name="Text Box 68"/>
            <p:cNvSpPr txBox="1">
              <a:spLocks noChangeArrowheads="1"/>
            </p:cNvSpPr>
            <p:nvPr/>
          </p:nvSpPr>
          <p:spPr bwMode="auto">
            <a:xfrm>
              <a:off x="3120" y="1968"/>
              <a:ext cx="88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accent2"/>
                  </a:solidFill>
                </a:rPr>
                <a:t>modulated 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   wave</a:t>
              </a:r>
            </a:p>
          </p:txBody>
        </p:sp>
        <p:sp>
          <p:nvSpPr>
            <p:cNvPr id="4165" name="Text Box 69"/>
            <p:cNvSpPr txBox="1">
              <a:spLocks noChangeArrowheads="1"/>
            </p:cNvSpPr>
            <p:nvPr/>
          </p:nvSpPr>
          <p:spPr bwMode="auto">
            <a:xfrm>
              <a:off x="960" y="1968"/>
              <a:ext cx="91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accent2"/>
                  </a:solidFill>
                </a:rPr>
                <a:t>Modulation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    signal</a:t>
              </a:r>
            </a:p>
          </p:txBody>
        </p:sp>
        <p:sp>
          <p:nvSpPr>
            <p:cNvPr id="4168" name="Text Box 72"/>
            <p:cNvSpPr txBox="1">
              <a:spLocks noChangeArrowheads="1"/>
            </p:cNvSpPr>
            <p:nvPr/>
          </p:nvSpPr>
          <p:spPr bwMode="auto">
            <a:xfrm>
              <a:off x="1632" y="915"/>
              <a:ext cx="223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i="1" dirty="0" smtClean="0">
                  <a:solidFill>
                    <a:schemeClr val="accent2"/>
                  </a:solidFill>
                </a:rPr>
                <a:t>u</a:t>
              </a:r>
              <a:r>
                <a:rPr lang="en-US" altLang="zh-CN" sz="2000" dirty="0" smtClean="0">
                  <a:solidFill>
                    <a:schemeClr val="accent2"/>
                  </a:solidFill>
                </a:rPr>
                <a:t>(</a:t>
              </a:r>
              <a:r>
                <a:rPr lang="en-US" altLang="zh-CN" sz="2000" i="1" dirty="0" smtClean="0">
                  <a:solidFill>
                    <a:schemeClr val="accent2"/>
                  </a:solidFill>
                </a:rPr>
                <a:t>t</a:t>
              </a:r>
              <a:r>
                <a:rPr lang="en-US" altLang="zh-CN" sz="2000" dirty="0">
                  <a:solidFill>
                    <a:schemeClr val="accent2"/>
                  </a:solidFill>
                </a:rPr>
                <a:t>)</a:t>
              </a:r>
            </a:p>
          </p:txBody>
        </p:sp>
        <p:sp>
          <p:nvSpPr>
            <p:cNvPr id="4169" name="Text Box 73"/>
            <p:cNvSpPr txBox="1">
              <a:spLocks noChangeArrowheads="1"/>
            </p:cNvSpPr>
            <p:nvPr/>
          </p:nvSpPr>
          <p:spPr bwMode="auto">
            <a:xfrm>
              <a:off x="3065" y="915"/>
              <a:ext cx="584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b="1" i="1" dirty="0" smtClean="0">
                  <a:solidFill>
                    <a:schemeClr val="accent2"/>
                  </a:solidFill>
                </a:rPr>
                <a:t>u*</a:t>
              </a:r>
              <a:r>
                <a:rPr lang="en-US" altLang="zh-CN" sz="2000" b="1" dirty="0" smtClean="0">
                  <a:solidFill>
                    <a:schemeClr val="accent2"/>
                  </a:solidFill>
                </a:rPr>
                <a:t>(</a:t>
              </a:r>
              <a:r>
                <a:rPr lang="en-US" altLang="zh-CN" sz="2000" b="1" i="1" dirty="0">
                  <a:solidFill>
                    <a:schemeClr val="accent2"/>
                  </a:solidFill>
                </a:rPr>
                <a:t>t</a:t>
              </a:r>
              <a:r>
                <a:rPr lang="en-US" altLang="zh-CN" sz="2000" b="1" dirty="0">
                  <a:solidFill>
                    <a:schemeClr val="accent2"/>
                  </a:solidFill>
                </a:rPr>
                <a:t>)</a:t>
              </a:r>
            </a:p>
          </p:txBody>
        </p:sp>
      </p:grpSp>
      <p:graphicFrame>
        <p:nvGraphicFramePr>
          <p:cNvPr id="4175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941909"/>
              </p:ext>
            </p:extLst>
          </p:nvPr>
        </p:nvGraphicFramePr>
        <p:xfrm>
          <a:off x="2904751" y="5411496"/>
          <a:ext cx="3946297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5" name="Equation" r:id="rId3" imgW="1460160" imgH="431640" progId="Equation.3">
                  <p:embed/>
                </p:oleObj>
              </mc:Choice>
              <mc:Fallback>
                <p:oleObj name="Equation" r:id="rId3" imgW="1460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4751" y="5411496"/>
                        <a:ext cx="3946297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r>
              <a:rPr lang="en-US" dirty="0" smtClean="0"/>
              <a:t>Sampling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/>
              <a:t>DAC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489936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Assume that</a:t>
            </a:r>
          </a:p>
          <a:p>
            <a:pPr lvl="1"/>
            <a:r>
              <a:rPr lang="en-US" sz="2600" dirty="0"/>
              <a:t>DAC outputs are exactly equal in magnitude to their inputs.</a:t>
            </a:r>
          </a:p>
          <a:p>
            <a:pPr lvl="1"/>
            <a:r>
              <a:rPr lang="en-US" sz="2600" dirty="0" smtClean="0"/>
              <a:t>The </a:t>
            </a:r>
            <a:r>
              <a:rPr lang="en-US" sz="2600" dirty="0"/>
              <a:t>DAC yields an analog output instantaneously.</a:t>
            </a:r>
          </a:p>
          <a:p>
            <a:pPr lvl="1"/>
            <a:r>
              <a:rPr lang="en-US" sz="2600" dirty="0" smtClean="0"/>
              <a:t>DAC </a:t>
            </a:r>
            <a:r>
              <a:rPr lang="en-US" sz="2600" dirty="0"/>
              <a:t>outputs are constant over each sampling period</a:t>
            </a:r>
            <a:r>
              <a:rPr lang="en-US" sz="2600" dirty="0" smtClean="0"/>
              <a:t>.</a:t>
            </a:r>
          </a:p>
          <a:p>
            <a:pPr marL="457200" lvl="1" indent="0">
              <a:buNone/>
            </a:pPr>
            <a:endParaRPr lang="en-US" sz="2600" dirty="0" smtClean="0"/>
          </a:p>
          <a:p>
            <a:pPr marL="457200" lvl="1" indent="0">
              <a:buNone/>
            </a:pPr>
            <a:endParaRPr lang="en-US" sz="2600" dirty="0"/>
          </a:p>
          <a:p>
            <a:pPr marL="457200" lvl="1" indent="0">
              <a:buNone/>
            </a:pPr>
            <a:endParaRPr lang="en-US" sz="2600" dirty="0" smtClean="0"/>
          </a:p>
          <a:p>
            <a:pPr marL="457200" lvl="1" indent="0">
              <a:buNone/>
            </a:pPr>
            <a:endParaRPr lang="en-US" sz="2600" dirty="0" smtClean="0"/>
          </a:p>
          <a:p>
            <a:pPr marL="457200" lvl="1" indent="0">
              <a:buNone/>
            </a:pPr>
            <a:endParaRPr lang="en-US" sz="2600" dirty="0" smtClean="0"/>
          </a:p>
          <a:p>
            <a:r>
              <a:rPr lang="en-US" sz="2800" dirty="0"/>
              <a:t>Then the input-output relationship of the DAC is given by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84067" y="5943600"/>
                <a:ext cx="6788333" cy="632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groupChr>
                        <m:groupChrPr>
                          <m:chr m:val="→"/>
                          <m:vertJc m:val="bot"/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𝑂𝐻</m:t>
                          </m:r>
                        </m:e>
                      </m:groupCh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𝑢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,  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𝑘𝑇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≤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67" y="5943600"/>
                <a:ext cx="6788333" cy="632161"/>
              </a:xfrm>
              <a:prstGeom prst="rect">
                <a:avLst/>
              </a:prstGeom>
              <a:blipFill rotWithShape="1">
                <a:blip r:embed="rId2"/>
                <a:stretch>
                  <a:fillRect r="-1975" b="-24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/>
          <p:nvPr/>
        </p:nvGrpSpPr>
        <p:grpSpPr>
          <a:xfrm>
            <a:off x="2667000" y="2743200"/>
            <a:ext cx="4038600" cy="2514600"/>
            <a:chOff x="3124200" y="2743200"/>
            <a:chExt cx="2895600" cy="1828800"/>
          </a:xfrm>
        </p:grpSpPr>
        <p:grpSp>
          <p:nvGrpSpPr>
            <p:cNvPr id="12" name="Group 70"/>
            <p:cNvGrpSpPr>
              <a:grpSpLocks/>
            </p:cNvGrpSpPr>
            <p:nvPr/>
          </p:nvGrpSpPr>
          <p:grpSpPr bwMode="auto">
            <a:xfrm>
              <a:off x="3384550" y="2743200"/>
              <a:ext cx="2176463" cy="1555750"/>
              <a:chOff x="2832" y="1776"/>
              <a:chExt cx="1371" cy="980"/>
            </a:xfrm>
          </p:grpSpPr>
          <p:sp>
            <p:nvSpPr>
              <p:cNvPr id="13" name="Oval 8"/>
              <p:cNvSpPr>
                <a:spLocks noChangeArrowheads="1"/>
              </p:cNvSpPr>
              <p:nvPr/>
            </p:nvSpPr>
            <p:spPr bwMode="auto">
              <a:xfrm>
                <a:off x="2832" y="2688"/>
                <a:ext cx="68" cy="6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Oval 9"/>
              <p:cNvSpPr>
                <a:spLocks noChangeArrowheads="1"/>
              </p:cNvSpPr>
              <p:nvPr/>
            </p:nvSpPr>
            <p:spPr bwMode="auto">
              <a:xfrm>
                <a:off x="2983" y="2352"/>
                <a:ext cx="68" cy="6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Oval 10"/>
              <p:cNvSpPr>
                <a:spLocks noChangeArrowheads="1"/>
              </p:cNvSpPr>
              <p:nvPr/>
            </p:nvSpPr>
            <p:spPr bwMode="auto">
              <a:xfrm>
                <a:off x="3134" y="2180"/>
                <a:ext cx="68" cy="6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Oval 11"/>
              <p:cNvSpPr>
                <a:spLocks noChangeArrowheads="1"/>
              </p:cNvSpPr>
              <p:nvPr/>
            </p:nvSpPr>
            <p:spPr bwMode="auto">
              <a:xfrm>
                <a:off x="3277" y="2064"/>
                <a:ext cx="68" cy="6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12"/>
              <p:cNvSpPr>
                <a:spLocks noChangeArrowheads="1"/>
              </p:cNvSpPr>
              <p:nvPr/>
            </p:nvSpPr>
            <p:spPr bwMode="auto">
              <a:xfrm>
                <a:off x="3422" y="2016"/>
                <a:ext cx="68" cy="6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Oval 13"/>
              <p:cNvSpPr>
                <a:spLocks noChangeArrowheads="1"/>
              </p:cNvSpPr>
              <p:nvPr/>
            </p:nvSpPr>
            <p:spPr bwMode="auto">
              <a:xfrm>
                <a:off x="3559" y="2092"/>
                <a:ext cx="68" cy="6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Oval 23"/>
              <p:cNvSpPr>
                <a:spLocks noChangeArrowheads="1"/>
              </p:cNvSpPr>
              <p:nvPr/>
            </p:nvSpPr>
            <p:spPr bwMode="auto">
              <a:xfrm>
                <a:off x="4135" y="2222"/>
                <a:ext cx="68" cy="6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24"/>
              <p:cNvSpPr>
                <a:spLocks noChangeArrowheads="1"/>
              </p:cNvSpPr>
              <p:nvPr/>
            </p:nvSpPr>
            <p:spPr bwMode="auto">
              <a:xfrm>
                <a:off x="3991" y="2331"/>
                <a:ext cx="68" cy="6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Oval 25"/>
              <p:cNvSpPr>
                <a:spLocks noChangeArrowheads="1"/>
              </p:cNvSpPr>
              <p:nvPr/>
            </p:nvSpPr>
            <p:spPr bwMode="auto">
              <a:xfrm>
                <a:off x="3854" y="2352"/>
                <a:ext cx="68" cy="6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Oval 26"/>
              <p:cNvSpPr>
                <a:spLocks noChangeArrowheads="1"/>
              </p:cNvSpPr>
              <p:nvPr/>
            </p:nvSpPr>
            <p:spPr bwMode="auto">
              <a:xfrm>
                <a:off x="3710" y="2208"/>
                <a:ext cx="68" cy="6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Text Box 54"/>
              <p:cNvSpPr txBox="1">
                <a:spLocks noChangeArrowheads="1"/>
              </p:cNvSpPr>
              <p:nvPr/>
            </p:nvSpPr>
            <p:spPr bwMode="auto">
              <a:xfrm>
                <a:off x="3072" y="1776"/>
                <a:ext cx="235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i="1" dirty="0" smtClean="0">
                    <a:solidFill>
                      <a:srgbClr val="FF0000"/>
                    </a:solidFill>
                  </a:rPr>
                  <a:t>u</a:t>
                </a:r>
                <a:r>
                  <a:rPr lang="en-US" altLang="zh-CN" sz="1600" b="1" dirty="0" smtClean="0">
                    <a:solidFill>
                      <a:srgbClr val="FF0000"/>
                    </a:solidFill>
                  </a:rPr>
                  <a:t>(k)</a:t>
                </a:r>
                <a:endParaRPr lang="en-US" altLang="zh-CN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Line 55"/>
              <p:cNvSpPr>
                <a:spLocks noChangeShapeType="1"/>
              </p:cNvSpPr>
              <p:nvPr/>
            </p:nvSpPr>
            <p:spPr bwMode="auto">
              <a:xfrm>
                <a:off x="3264" y="1968"/>
                <a:ext cx="48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71"/>
            <p:cNvGrpSpPr>
              <a:grpSpLocks/>
            </p:cNvGrpSpPr>
            <p:nvPr/>
          </p:nvGrpSpPr>
          <p:grpSpPr bwMode="auto">
            <a:xfrm>
              <a:off x="3124200" y="2895600"/>
              <a:ext cx="2895600" cy="1676400"/>
              <a:chOff x="336" y="720"/>
              <a:chExt cx="1824" cy="1056"/>
            </a:xfrm>
          </p:grpSpPr>
          <p:sp>
            <p:nvSpPr>
              <p:cNvPr id="26" name="Line 4"/>
              <p:cNvSpPr>
                <a:spLocks noChangeShapeType="1"/>
              </p:cNvSpPr>
              <p:nvPr/>
            </p:nvSpPr>
            <p:spPr bwMode="auto">
              <a:xfrm flipV="1">
                <a:off x="528" y="7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5"/>
              <p:cNvSpPr>
                <a:spLocks noChangeShapeType="1"/>
              </p:cNvSpPr>
              <p:nvPr/>
            </p:nvSpPr>
            <p:spPr bwMode="auto">
              <a:xfrm flipV="1">
                <a:off x="336" y="1584"/>
                <a:ext cx="18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auto">
              <a:xfrm>
                <a:off x="528" y="872"/>
                <a:ext cx="1392" cy="712"/>
              </a:xfrm>
              <a:custGeom>
                <a:avLst/>
                <a:gdLst>
                  <a:gd name="T0" fmla="*/ 0 w 1392"/>
                  <a:gd name="T1" fmla="*/ 712 h 712"/>
                  <a:gd name="T2" fmla="*/ 144 w 1392"/>
                  <a:gd name="T3" fmla="*/ 376 h 712"/>
                  <a:gd name="T4" fmla="*/ 480 w 1392"/>
                  <a:gd name="T5" fmla="*/ 40 h 712"/>
                  <a:gd name="T6" fmla="*/ 768 w 1392"/>
                  <a:gd name="T7" fmla="*/ 136 h 712"/>
                  <a:gd name="T8" fmla="*/ 1008 w 1392"/>
                  <a:gd name="T9" fmla="*/ 376 h 712"/>
                  <a:gd name="T10" fmla="*/ 1248 w 1392"/>
                  <a:gd name="T11" fmla="*/ 280 h 712"/>
                  <a:gd name="T12" fmla="*/ 1392 w 1392"/>
                  <a:gd name="T13" fmla="*/ 88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2" h="712">
                    <a:moveTo>
                      <a:pt x="0" y="712"/>
                    </a:moveTo>
                    <a:cubicBezTo>
                      <a:pt x="32" y="600"/>
                      <a:pt x="64" y="488"/>
                      <a:pt x="144" y="376"/>
                    </a:cubicBezTo>
                    <a:cubicBezTo>
                      <a:pt x="224" y="264"/>
                      <a:pt x="376" y="80"/>
                      <a:pt x="480" y="40"/>
                    </a:cubicBezTo>
                    <a:cubicBezTo>
                      <a:pt x="584" y="0"/>
                      <a:pt x="680" y="80"/>
                      <a:pt x="768" y="136"/>
                    </a:cubicBezTo>
                    <a:cubicBezTo>
                      <a:pt x="856" y="192"/>
                      <a:pt x="928" y="352"/>
                      <a:pt x="1008" y="376"/>
                    </a:cubicBezTo>
                    <a:cubicBezTo>
                      <a:pt x="1088" y="400"/>
                      <a:pt x="1184" y="328"/>
                      <a:pt x="1248" y="280"/>
                    </a:cubicBezTo>
                    <a:cubicBezTo>
                      <a:pt x="1312" y="232"/>
                      <a:pt x="1368" y="120"/>
                      <a:pt x="1392" y="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 Box 51"/>
              <p:cNvSpPr txBox="1">
                <a:spLocks noChangeArrowheads="1"/>
              </p:cNvSpPr>
              <p:nvPr/>
            </p:nvSpPr>
            <p:spPr bwMode="auto">
              <a:xfrm>
                <a:off x="1296" y="720"/>
                <a:ext cx="219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600" i="1" dirty="0" smtClean="0"/>
                  <a:t>u</a:t>
                </a:r>
                <a:r>
                  <a:rPr lang="en-US" altLang="zh-CN" sz="1600" dirty="0" smtClean="0"/>
                  <a:t>(</a:t>
                </a:r>
                <a:r>
                  <a:rPr lang="en-US" altLang="zh-CN" sz="1600" i="1" dirty="0" smtClean="0"/>
                  <a:t>t</a:t>
                </a:r>
                <a:r>
                  <a:rPr lang="en-US" altLang="zh-CN" sz="1600" dirty="0"/>
                  <a:t>)</a:t>
                </a:r>
              </a:p>
            </p:txBody>
          </p:sp>
          <p:sp>
            <p:nvSpPr>
              <p:cNvPr id="30" name="Line 52"/>
              <p:cNvSpPr>
                <a:spLocks noChangeShapeType="1"/>
              </p:cNvSpPr>
              <p:nvPr/>
            </p:nvSpPr>
            <p:spPr bwMode="auto">
              <a:xfrm flipH="1">
                <a:off x="1296" y="91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" name="Group 73"/>
            <p:cNvGrpSpPr>
              <a:grpSpLocks/>
            </p:cNvGrpSpPr>
            <p:nvPr/>
          </p:nvGrpSpPr>
          <p:grpSpPr bwMode="auto">
            <a:xfrm>
              <a:off x="3375025" y="3111500"/>
              <a:ext cx="2130425" cy="1146175"/>
              <a:chOff x="2352" y="1056"/>
              <a:chExt cx="1342" cy="722"/>
            </a:xfrm>
          </p:grpSpPr>
          <p:sp>
            <p:nvSpPr>
              <p:cNvPr id="32" name="Line 32"/>
              <p:cNvSpPr>
                <a:spLocks noChangeShapeType="1"/>
              </p:cNvSpPr>
              <p:nvPr/>
            </p:nvSpPr>
            <p:spPr bwMode="auto">
              <a:xfrm>
                <a:off x="2398" y="1778"/>
                <a:ext cx="144" cy="0"/>
              </a:xfrm>
              <a:prstGeom prst="line">
                <a:avLst/>
              </a:prstGeom>
              <a:noFill/>
              <a:ln w="1905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33"/>
              <p:cNvSpPr>
                <a:spLocks noChangeShapeType="1"/>
              </p:cNvSpPr>
              <p:nvPr/>
            </p:nvSpPr>
            <p:spPr bwMode="auto">
              <a:xfrm>
                <a:off x="2542" y="1442"/>
                <a:ext cx="0" cy="336"/>
              </a:xfrm>
              <a:prstGeom prst="line">
                <a:avLst/>
              </a:prstGeom>
              <a:noFill/>
              <a:ln w="1905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34"/>
              <p:cNvSpPr>
                <a:spLocks noChangeShapeType="1"/>
              </p:cNvSpPr>
              <p:nvPr/>
            </p:nvSpPr>
            <p:spPr bwMode="auto">
              <a:xfrm>
                <a:off x="2542" y="1442"/>
                <a:ext cx="144" cy="0"/>
              </a:xfrm>
              <a:prstGeom prst="line">
                <a:avLst/>
              </a:prstGeom>
              <a:noFill/>
              <a:ln w="1905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35"/>
              <p:cNvSpPr>
                <a:spLocks noChangeShapeType="1"/>
              </p:cNvSpPr>
              <p:nvPr/>
            </p:nvSpPr>
            <p:spPr bwMode="auto">
              <a:xfrm>
                <a:off x="2686" y="125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36"/>
              <p:cNvSpPr>
                <a:spLocks noChangeShapeType="1"/>
              </p:cNvSpPr>
              <p:nvPr/>
            </p:nvSpPr>
            <p:spPr bwMode="auto">
              <a:xfrm>
                <a:off x="2686" y="1250"/>
                <a:ext cx="144" cy="0"/>
              </a:xfrm>
              <a:prstGeom prst="line">
                <a:avLst/>
              </a:prstGeom>
              <a:noFill/>
              <a:ln w="1905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37"/>
              <p:cNvSpPr>
                <a:spLocks noChangeShapeType="1"/>
              </p:cNvSpPr>
              <p:nvPr/>
            </p:nvSpPr>
            <p:spPr bwMode="auto">
              <a:xfrm>
                <a:off x="2830" y="1154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38"/>
              <p:cNvSpPr>
                <a:spLocks noChangeShapeType="1"/>
              </p:cNvSpPr>
              <p:nvPr/>
            </p:nvSpPr>
            <p:spPr bwMode="auto">
              <a:xfrm>
                <a:off x="2830" y="1154"/>
                <a:ext cx="144" cy="0"/>
              </a:xfrm>
              <a:prstGeom prst="line">
                <a:avLst/>
              </a:prstGeom>
              <a:noFill/>
              <a:ln w="1905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39"/>
              <p:cNvSpPr>
                <a:spLocks noChangeShapeType="1"/>
              </p:cNvSpPr>
              <p:nvPr/>
            </p:nvSpPr>
            <p:spPr bwMode="auto">
              <a:xfrm>
                <a:off x="2974" y="1092"/>
                <a:ext cx="144" cy="0"/>
              </a:xfrm>
              <a:prstGeom prst="line">
                <a:avLst/>
              </a:prstGeom>
              <a:noFill/>
              <a:ln w="1905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40"/>
              <p:cNvSpPr>
                <a:spLocks noChangeShapeType="1"/>
              </p:cNvSpPr>
              <p:nvPr/>
            </p:nvSpPr>
            <p:spPr bwMode="auto">
              <a:xfrm>
                <a:off x="2974" y="1106"/>
                <a:ext cx="0" cy="48"/>
              </a:xfrm>
              <a:prstGeom prst="line">
                <a:avLst/>
              </a:prstGeom>
              <a:noFill/>
              <a:ln w="1905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41"/>
              <p:cNvSpPr>
                <a:spLocks noChangeShapeType="1"/>
              </p:cNvSpPr>
              <p:nvPr/>
            </p:nvSpPr>
            <p:spPr bwMode="auto">
              <a:xfrm>
                <a:off x="3118" y="1085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42"/>
              <p:cNvSpPr>
                <a:spLocks noChangeShapeType="1"/>
              </p:cNvSpPr>
              <p:nvPr/>
            </p:nvSpPr>
            <p:spPr bwMode="auto">
              <a:xfrm>
                <a:off x="3118" y="1166"/>
                <a:ext cx="144" cy="0"/>
              </a:xfrm>
              <a:prstGeom prst="line">
                <a:avLst/>
              </a:prstGeom>
              <a:noFill/>
              <a:ln w="1905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43"/>
              <p:cNvSpPr>
                <a:spLocks noChangeShapeType="1"/>
              </p:cNvSpPr>
              <p:nvPr/>
            </p:nvSpPr>
            <p:spPr bwMode="auto">
              <a:xfrm>
                <a:off x="3262" y="1154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44"/>
              <p:cNvSpPr>
                <a:spLocks noChangeShapeType="1"/>
              </p:cNvSpPr>
              <p:nvPr/>
            </p:nvSpPr>
            <p:spPr bwMode="auto">
              <a:xfrm>
                <a:off x="3262" y="1298"/>
                <a:ext cx="144" cy="0"/>
              </a:xfrm>
              <a:prstGeom prst="line">
                <a:avLst/>
              </a:prstGeom>
              <a:noFill/>
              <a:ln w="1905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45"/>
              <p:cNvSpPr>
                <a:spLocks noChangeShapeType="1"/>
              </p:cNvSpPr>
              <p:nvPr/>
            </p:nvSpPr>
            <p:spPr bwMode="auto">
              <a:xfrm>
                <a:off x="3406" y="1298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46"/>
              <p:cNvSpPr>
                <a:spLocks noChangeShapeType="1"/>
              </p:cNvSpPr>
              <p:nvPr/>
            </p:nvSpPr>
            <p:spPr bwMode="auto">
              <a:xfrm>
                <a:off x="3406" y="1442"/>
                <a:ext cx="144" cy="0"/>
              </a:xfrm>
              <a:prstGeom prst="line">
                <a:avLst/>
              </a:prstGeom>
              <a:noFill/>
              <a:ln w="1905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47"/>
              <p:cNvSpPr>
                <a:spLocks noChangeShapeType="1"/>
              </p:cNvSpPr>
              <p:nvPr/>
            </p:nvSpPr>
            <p:spPr bwMode="auto">
              <a:xfrm>
                <a:off x="3550" y="1394"/>
                <a:ext cx="144" cy="0"/>
              </a:xfrm>
              <a:prstGeom prst="line">
                <a:avLst/>
              </a:prstGeom>
              <a:noFill/>
              <a:ln w="1905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48"/>
              <p:cNvSpPr>
                <a:spLocks noChangeShapeType="1"/>
              </p:cNvSpPr>
              <p:nvPr/>
            </p:nvSpPr>
            <p:spPr bwMode="auto">
              <a:xfrm flipV="1">
                <a:off x="3694" y="1298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Text Box 58"/>
              <p:cNvSpPr txBox="1">
                <a:spLocks noChangeArrowheads="1"/>
              </p:cNvSpPr>
              <p:nvPr/>
            </p:nvSpPr>
            <p:spPr bwMode="auto">
              <a:xfrm>
                <a:off x="2352" y="1056"/>
                <a:ext cx="264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i="1" dirty="0" smtClean="0">
                    <a:solidFill>
                      <a:srgbClr val="009900"/>
                    </a:solidFill>
                  </a:rPr>
                  <a:t>u</a:t>
                </a:r>
                <a:r>
                  <a:rPr lang="en-US" altLang="zh-CN" sz="2000" b="1" baseline="-25000" dirty="0" smtClean="0">
                    <a:solidFill>
                      <a:srgbClr val="009900"/>
                    </a:solidFill>
                  </a:rPr>
                  <a:t>h</a:t>
                </a:r>
                <a:r>
                  <a:rPr lang="en-US" altLang="zh-CN" sz="1600" b="1" dirty="0" smtClean="0">
                    <a:solidFill>
                      <a:srgbClr val="009900"/>
                    </a:solidFill>
                  </a:rPr>
                  <a:t>(</a:t>
                </a:r>
                <a:r>
                  <a:rPr lang="en-US" altLang="zh-CN" sz="1600" b="1" i="1" dirty="0" smtClean="0">
                    <a:solidFill>
                      <a:srgbClr val="009900"/>
                    </a:solidFill>
                  </a:rPr>
                  <a:t>t</a:t>
                </a:r>
                <a:r>
                  <a:rPr lang="en-US" altLang="zh-CN" sz="1600" b="1" dirty="0">
                    <a:solidFill>
                      <a:srgbClr val="009900"/>
                    </a:solidFill>
                  </a:rPr>
                  <a:t>)</a:t>
                </a:r>
              </a:p>
            </p:txBody>
          </p:sp>
          <p:sp>
            <p:nvSpPr>
              <p:cNvPr id="50" name="Line 59"/>
              <p:cNvSpPr>
                <a:spLocks noChangeShapeType="1"/>
              </p:cNvSpPr>
              <p:nvPr/>
            </p:nvSpPr>
            <p:spPr bwMode="auto">
              <a:xfrm>
                <a:off x="2542" y="1284"/>
                <a:ext cx="96" cy="144"/>
              </a:xfrm>
              <a:prstGeom prst="line">
                <a:avLst/>
              </a:prstGeom>
              <a:noFill/>
              <a:ln w="9525">
                <a:solidFill>
                  <a:srgbClr val="339966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72"/>
              <p:cNvSpPr>
                <a:spLocks noChangeShapeType="1"/>
              </p:cNvSpPr>
              <p:nvPr/>
            </p:nvSpPr>
            <p:spPr bwMode="auto">
              <a:xfrm flipV="1">
                <a:off x="3552" y="1392"/>
                <a:ext cx="0" cy="48"/>
              </a:xfrm>
              <a:prstGeom prst="line">
                <a:avLst/>
              </a:prstGeom>
              <a:noFill/>
              <a:ln w="1905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852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/>
              <a:t>DAC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715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Unit impulse response of ZOH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pPr algn="just"/>
            <a:r>
              <a:rPr lang="en-US" sz="2800" dirty="0"/>
              <a:t>The transfer function can </a:t>
            </a:r>
            <a:r>
              <a:rPr lang="en-US" sz="2800" dirty="0" smtClean="0"/>
              <a:t>then be </a:t>
            </a:r>
            <a:r>
              <a:rPr lang="en-US" sz="2800" dirty="0"/>
              <a:t>obtained by Laplace transformation of the impulse response</a:t>
            </a:r>
            <a:r>
              <a:rPr lang="en-US" sz="2800" dirty="0" smtClean="0"/>
              <a:t>.</a:t>
            </a:r>
          </a:p>
          <a:p>
            <a:pPr marL="457200" lvl="1" indent="0">
              <a:buNone/>
            </a:pPr>
            <a:endParaRPr lang="en-US" sz="2600" dirty="0"/>
          </a:p>
          <a:p>
            <a:pPr marL="457200" lvl="1" indent="0">
              <a:buNone/>
            </a:pPr>
            <a:endParaRPr lang="en-US" sz="2600" dirty="0" smtClean="0"/>
          </a:p>
          <a:p>
            <a:pPr marL="457200" lvl="1" indent="0">
              <a:buNone/>
            </a:pPr>
            <a:endParaRPr lang="en-US" sz="2600" dirty="0" smtClean="0"/>
          </a:p>
          <a:p>
            <a:pPr marL="457200" lvl="1" indent="0">
              <a:buNone/>
            </a:pPr>
            <a:endParaRPr lang="en-US" sz="2600" dirty="0"/>
          </a:p>
          <a:p>
            <a:pPr marL="457200" lvl="1" indent="0">
              <a:buNone/>
            </a:pPr>
            <a:endParaRPr lang="en-US" sz="2600" dirty="0" smtClean="0"/>
          </a:p>
          <a:p>
            <a:pPr marL="457200" lvl="1" indent="0">
              <a:buNone/>
            </a:pPr>
            <a:endParaRPr lang="en-US" sz="2600" dirty="0" smtClean="0"/>
          </a:p>
          <a:p>
            <a:pPr marL="457200" lvl="1" indent="0">
              <a:buNone/>
            </a:pP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922566" cy="322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43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/>
              <a:t>DAC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715000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As shown in figure the impulse response is a unit pulse of width T. </a:t>
            </a:r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A pulse </a:t>
            </a:r>
            <a:r>
              <a:rPr lang="en-US" sz="2600" dirty="0"/>
              <a:t>can be </a:t>
            </a:r>
            <a:r>
              <a:rPr lang="en-US" sz="2600" dirty="0" smtClean="0"/>
              <a:t>represented as </a:t>
            </a:r>
            <a:r>
              <a:rPr lang="en-US" sz="2600" dirty="0"/>
              <a:t>a positive step at time zero followed by a negative step at time </a:t>
            </a:r>
            <a:r>
              <a:rPr lang="en-US" sz="2600" i="1" dirty="0"/>
              <a:t>T</a:t>
            </a:r>
            <a:r>
              <a:rPr lang="en-US" sz="2600" dirty="0" smtClean="0"/>
              <a:t>.</a:t>
            </a:r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r>
              <a:rPr lang="en-US" sz="2600" dirty="0" smtClean="0"/>
              <a:t>Using the </a:t>
            </a:r>
            <a:r>
              <a:rPr lang="en-US" sz="2600" dirty="0"/>
              <a:t>Laplace transform of a unit step and the time delay theorem for </a:t>
            </a:r>
            <a:r>
              <a:rPr lang="en-US" sz="2600" dirty="0" smtClean="0"/>
              <a:t>Laplace transforms</a:t>
            </a:r>
            <a:r>
              <a:rPr lang="en-US" sz="2600" dirty="0"/>
              <a:t>,</a:t>
            </a: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1" r="14273" b="59365"/>
          <a:stretch/>
        </p:blipFill>
        <p:spPr bwMode="auto">
          <a:xfrm>
            <a:off x="3733800" y="1371600"/>
            <a:ext cx="1632045" cy="130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0" t="49620" r="802" b="760"/>
          <a:stretch/>
        </p:blipFill>
        <p:spPr bwMode="auto">
          <a:xfrm>
            <a:off x="3074158" y="3505200"/>
            <a:ext cx="2564642" cy="1598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78423" y="6019799"/>
                <a:ext cx="1829219" cy="786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Blackadder ITC" pitchFamily="82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Blackadder ITC" pitchFamily="8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423" y="6019799"/>
                <a:ext cx="1829219" cy="786369"/>
              </a:xfrm>
              <a:prstGeom prst="rect">
                <a:avLst/>
              </a:prstGeom>
              <a:blipFill rotWithShape="1">
                <a:blip r:embed="rId3"/>
                <a:stretch>
                  <a:fillRect r="-6000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56479" y="5972350"/>
                <a:ext cx="3321102" cy="8338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Blackadder ITC" pitchFamily="82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𝑇𝑠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Blackadder ITC" pitchFamily="8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479" y="5972350"/>
                <a:ext cx="3321102" cy="833818"/>
              </a:xfrm>
              <a:prstGeom prst="rect">
                <a:avLst/>
              </a:prstGeom>
              <a:blipFill rotWithShape="1">
                <a:blip r:embed="rId4"/>
                <a:stretch>
                  <a:fillRect r="-3125" b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92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/>
              <a:t>DAC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715000"/>
          </a:xfrm>
        </p:spPr>
        <p:txBody>
          <a:bodyPr>
            <a:normAutofit/>
          </a:bodyPr>
          <a:lstStyle/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r>
              <a:rPr lang="en-US" sz="2800" dirty="0"/>
              <a:t>Thus, the transfer function of the ZOH </a:t>
            </a:r>
            <a:r>
              <a:rPr lang="en-US" sz="2800" dirty="0" smtClean="0"/>
              <a:t>is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76400" y="990600"/>
                <a:ext cx="1829219" cy="786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Blackadder ITC" pitchFamily="82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Blackadder ITC" pitchFamily="8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990600"/>
                <a:ext cx="1829219" cy="786369"/>
              </a:xfrm>
              <a:prstGeom prst="rect">
                <a:avLst/>
              </a:prstGeom>
              <a:blipFill rotWithShape="1">
                <a:blip r:embed="rId2"/>
                <a:stretch>
                  <a:fillRect r="-5667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54456" y="943151"/>
                <a:ext cx="3321102" cy="8338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Blackadder ITC" pitchFamily="82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𝑇𝑠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Blackadder ITC" pitchFamily="8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456" y="943151"/>
                <a:ext cx="3321102" cy="833818"/>
              </a:xfrm>
              <a:prstGeom prst="rect">
                <a:avLst/>
              </a:prstGeom>
              <a:blipFill rotWithShape="1">
                <a:blip r:embed="rId3"/>
                <a:stretch>
                  <a:fillRect r="-3125" b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32972" y="2554693"/>
                <a:ext cx="3079433" cy="895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𝑍𝑂𝐻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(</m:t>
                      </m:r>
                      <m:r>
                        <a:rPr lang="en-US" sz="2600" b="0" i="1" smtClean="0">
                          <a:latin typeface="Cambria Math"/>
                        </a:rPr>
                        <m:t>𝑠</m:t>
                      </m:r>
                      <m:r>
                        <a:rPr lang="en-US" sz="26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latin typeface="Cambria Math"/>
                                </a:rPr>
                                <m:t>𝑇𝑠</m:t>
                              </m:r>
                            </m:sup>
                          </m:sSup>
                        </m:num>
                        <m:den>
                          <m:r>
                            <a:rPr lang="en-US" sz="2600" b="0" i="1" smtClean="0">
                              <a:latin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972" y="2554693"/>
                <a:ext cx="3079433" cy="895630"/>
              </a:xfrm>
              <a:prstGeom prst="rect">
                <a:avLst/>
              </a:prstGeom>
              <a:blipFill rotWithShape="1">
                <a:blip r:embed="rId4"/>
                <a:stretch>
                  <a:fillRect r="-4158" b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45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DAC, Analog </a:t>
            </a:r>
            <a:r>
              <a:rPr lang="en-US" sz="3200" b="1" dirty="0" smtClean="0"/>
              <a:t>Subsystem</a:t>
            </a:r>
            <a:r>
              <a:rPr lang="en-US" sz="3200" b="1" dirty="0"/>
              <a:t>, </a:t>
            </a:r>
            <a:r>
              <a:rPr lang="en-US" sz="3200" b="1" dirty="0" smtClean="0"/>
              <a:t>and </a:t>
            </a:r>
            <a:r>
              <a:rPr lang="en-US" sz="3200" b="1" dirty="0"/>
              <a:t>ADC Combination</a:t>
            </a:r>
            <a:br>
              <a:rPr lang="en-US" sz="3200" b="1" dirty="0"/>
            </a:br>
            <a:r>
              <a:rPr lang="en-US" sz="3200" b="1" dirty="0"/>
              <a:t>Transfer Function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15400" cy="5257800"/>
          </a:xfrm>
        </p:spPr>
        <p:txBody>
          <a:bodyPr>
            <a:normAutofit/>
          </a:bodyPr>
          <a:lstStyle/>
          <a:p>
            <a:r>
              <a:rPr lang="en-US" sz="2600" dirty="0"/>
              <a:t>The cascade of a DAC, analog subsystem, and </a:t>
            </a:r>
            <a:r>
              <a:rPr lang="en-US" sz="2600" dirty="0" smtClean="0"/>
              <a:t>ADC is </a:t>
            </a:r>
            <a:r>
              <a:rPr lang="en-US" sz="2600" dirty="0"/>
              <a:t>shown in </a:t>
            </a:r>
            <a:r>
              <a:rPr lang="en-US" sz="2600" dirty="0" smtClean="0"/>
              <a:t>following figure.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just"/>
            <a:r>
              <a:rPr lang="en-US" sz="2600" dirty="0" smtClean="0"/>
              <a:t>Because both the </a:t>
            </a:r>
            <a:r>
              <a:rPr lang="en-US" sz="2600" dirty="0"/>
              <a:t>input and the output of the cascade are sampled, it is possible to obtain </a:t>
            </a:r>
            <a:r>
              <a:rPr lang="en-US" sz="2600" dirty="0" smtClean="0"/>
              <a:t>its </a:t>
            </a:r>
            <a:r>
              <a:rPr lang="en-US" sz="2600" i="1" dirty="0" smtClean="0"/>
              <a:t>z</a:t>
            </a:r>
            <a:r>
              <a:rPr lang="en-US" sz="2600" dirty="0" smtClean="0"/>
              <a:t>-domain </a:t>
            </a:r>
            <a:r>
              <a:rPr lang="en-US" sz="2600" dirty="0"/>
              <a:t>transfer function in terms of the transfer functions of the </a:t>
            </a:r>
            <a:r>
              <a:rPr lang="en-US" sz="2600" dirty="0" smtClean="0"/>
              <a:t>individual subsystems</a:t>
            </a:r>
            <a:r>
              <a:rPr lang="en-US" sz="26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27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24100"/>
            <a:ext cx="743902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86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DAC, Analog </a:t>
            </a:r>
            <a:r>
              <a:rPr lang="en-US" sz="3200" b="1" dirty="0" smtClean="0"/>
              <a:t>Subsystem</a:t>
            </a:r>
            <a:r>
              <a:rPr lang="en-US" sz="3200" b="1" dirty="0"/>
              <a:t>, </a:t>
            </a:r>
            <a:r>
              <a:rPr lang="en-US" sz="3200" b="1" dirty="0" smtClean="0"/>
              <a:t>and </a:t>
            </a:r>
            <a:r>
              <a:rPr lang="en-US" sz="3200" b="1" dirty="0"/>
              <a:t>ADC Combination</a:t>
            </a:r>
            <a:br>
              <a:rPr lang="en-US" sz="3200" b="1" dirty="0"/>
            </a:br>
            <a:r>
              <a:rPr lang="en-US" sz="3200" b="1" dirty="0"/>
              <a:t>Transfer Function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15400" cy="5257800"/>
          </a:xfrm>
        </p:spPr>
        <p:txBody>
          <a:bodyPr>
            <a:normAutofit/>
          </a:bodyPr>
          <a:lstStyle/>
          <a:p>
            <a:pPr algn="just"/>
            <a:r>
              <a:rPr lang="en-US" sz="2600" dirty="0"/>
              <a:t>Using the DAC </a:t>
            </a:r>
            <a:r>
              <a:rPr lang="en-US" sz="2600" dirty="0" smtClean="0"/>
              <a:t>model, </a:t>
            </a:r>
            <a:r>
              <a:rPr lang="en-US" sz="2600" dirty="0"/>
              <a:t>and assuming that the transfer </a:t>
            </a:r>
            <a:r>
              <a:rPr lang="en-US" sz="2600" dirty="0" smtClean="0"/>
              <a:t>function of </a:t>
            </a:r>
            <a:r>
              <a:rPr lang="en-US" sz="2600" dirty="0"/>
              <a:t>the analog subsystem is </a:t>
            </a:r>
            <a:r>
              <a:rPr lang="en-US" sz="2600" i="1" dirty="0"/>
              <a:t>G</a:t>
            </a:r>
            <a:r>
              <a:rPr lang="en-US" sz="2600" dirty="0"/>
              <a:t>(</a:t>
            </a:r>
            <a:r>
              <a:rPr lang="en-US" sz="2600" i="1" dirty="0"/>
              <a:t>s</a:t>
            </a:r>
            <a:r>
              <a:rPr lang="en-US" sz="2600" dirty="0"/>
              <a:t>), the transfer function of the DAC and analog </a:t>
            </a:r>
            <a:r>
              <a:rPr lang="en-US" sz="2600" dirty="0" smtClean="0"/>
              <a:t>subsystem cascade is</a:t>
            </a:r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28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4200" y="4728865"/>
                <a:ext cx="323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𝑍𝐴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𝑍𝑂𝐻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𝑠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  <m:r>
                        <a:rPr lang="en-US" sz="2400" i="1">
                          <a:latin typeface="Cambria Math"/>
                        </a:rPr>
                        <m:t>𝐺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latin typeface="Cambria Math"/>
                        </a:rPr>
                        <m:t>𝑠</m:t>
                      </m:r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728865"/>
                <a:ext cx="3233514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10667" r="-3396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2" r="17442" b="45623"/>
          <a:stretch/>
        </p:blipFill>
        <p:spPr bwMode="auto">
          <a:xfrm>
            <a:off x="2057400" y="2667000"/>
            <a:ext cx="5186150" cy="138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12108" y="5562600"/>
                <a:ext cx="3057697" cy="734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𝑍𝐴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𝑇𝑠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𝐺</m:t>
                      </m:r>
                      <m:r>
                        <a:rPr lang="en-US" sz="2000" i="1">
                          <a:latin typeface="Cambria Math"/>
                        </a:rPr>
                        <m:t>(</m:t>
                      </m:r>
                      <m:r>
                        <a:rPr lang="en-US" sz="2000" i="1">
                          <a:latin typeface="Cambria Math"/>
                        </a:rPr>
                        <m:t>𝑠</m:t>
                      </m:r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108" y="5562600"/>
                <a:ext cx="3057697" cy="734368"/>
              </a:xfrm>
              <a:prstGeom prst="rect">
                <a:avLst/>
              </a:prstGeom>
              <a:blipFill rotWithShape="1">
                <a:blip r:embed="rId4"/>
                <a:stretch>
                  <a:fillRect r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346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DAC, Analog </a:t>
            </a:r>
            <a:r>
              <a:rPr lang="en-US" sz="3200" b="1" dirty="0" smtClean="0"/>
              <a:t>Subsystem</a:t>
            </a:r>
            <a:r>
              <a:rPr lang="en-US" sz="3200" b="1" dirty="0"/>
              <a:t>, </a:t>
            </a:r>
            <a:r>
              <a:rPr lang="en-US" sz="3200" b="1" dirty="0" smtClean="0"/>
              <a:t>and </a:t>
            </a:r>
            <a:r>
              <a:rPr lang="en-US" sz="3200" b="1" dirty="0"/>
              <a:t>ADC Combination</a:t>
            </a:r>
            <a:br>
              <a:rPr lang="en-US" sz="3200" b="1" dirty="0"/>
            </a:br>
            <a:r>
              <a:rPr lang="en-US" sz="3200" b="1" dirty="0"/>
              <a:t>Transfer Function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15400" cy="5257800"/>
          </a:xfrm>
        </p:spPr>
        <p:txBody>
          <a:bodyPr>
            <a:normAutofit/>
          </a:bodyPr>
          <a:lstStyle/>
          <a:p>
            <a:pPr algn="just"/>
            <a:endParaRPr lang="en-US" dirty="0" smtClean="0"/>
          </a:p>
          <a:p>
            <a:pPr algn="just"/>
            <a:r>
              <a:rPr lang="en-US" sz="2600" dirty="0" smtClean="0"/>
              <a:t>The </a:t>
            </a:r>
            <a:r>
              <a:rPr lang="en-US" sz="2600" dirty="0"/>
              <a:t>corresponding impulse response </a:t>
            </a:r>
            <a:r>
              <a:rPr lang="en-US" sz="2600" dirty="0" smtClean="0"/>
              <a:t>is</a:t>
            </a:r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30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/>
              <a:t>The impulse response </a:t>
            </a:r>
            <a:r>
              <a:rPr lang="en-US" sz="2600" dirty="0" smtClean="0"/>
              <a:t>is </a:t>
            </a:r>
            <a:r>
              <a:rPr lang="en-US" sz="2600" dirty="0"/>
              <a:t>the analog system step response minus </a:t>
            </a:r>
            <a:r>
              <a:rPr lang="en-US" sz="2600" dirty="0" smtClean="0"/>
              <a:t>a second </a:t>
            </a:r>
            <a:r>
              <a:rPr lang="en-US" sz="2600" dirty="0"/>
              <a:t>step response delayed by one sampling period.</a:t>
            </a:r>
            <a:endParaRPr lang="en-US" sz="26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29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20598" y="1246832"/>
                <a:ext cx="3057697" cy="734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𝑍𝐴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𝑇𝑠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𝐺</m:t>
                      </m:r>
                      <m:r>
                        <a:rPr lang="en-US" sz="2000" i="1">
                          <a:latin typeface="Cambria Math"/>
                        </a:rPr>
                        <m:t>(</m:t>
                      </m:r>
                      <m:r>
                        <a:rPr lang="en-US" sz="2000" i="1">
                          <a:latin typeface="Cambria Math"/>
                        </a:rPr>
                        <m:t>𝑠</m:t>
                      </m:r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598" y="1246832"/>
                <a:ext cx="3057697" cy="734368"/>
              </a:xfrm>
              <a:prstGeom prst="rect">
                <a:avLst/>
              </a:prstGeom>
              <a:blipFill rotWithShape="1">
                <a:blip r:embed="rId2"/>
                <a:stretch>
                  <a:fillRect r="-2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24756" y="2362200"/>
                <a:ext cx="4174155" cy="895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𝑍𝐴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/>
                            </a:rPr>
                            <m:t>𝐺</m:t>
                          </m:r>
                          <m:r>
                            <a:rPr lang="en-US" sz="2600" i="1">
                              <a:latin typeface="Cambria Math"/>
                            </a:rPr>
                            <m:t>(</m:t>
                          </m:r>
                          <m:r>
                            <a:rPr lang="en-US" sz="2600" i="1">
                              <a:latin typeface="Cambria Math"/>
                            </a:rPr>
                            <m:t>𝑠</m:t>
                          </m:r>
                          <m:r>
                            <a:rPr lang="en-US" sz="2600" i="1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600" dirty="0"/>
                            <m:t> </m:t>
                          </m:r>
                          <m:r>
                            <a:rPr lang="en-US" sz="2600" i="1">
                              <a:latin typeface="Cambria Math"/>
                            </a:rPr>
                            <m:t>−</m:t>
                          </m:r>
                          <m:r>
                            <a:rPr lang="en-US" sz="2600" i="1">
                              <a:latin typeface="Cambria Math"/>
                            </a:rPr>
                            <m:t>𝐺</m:t>
                          </m:r>
                          <m:r>
                            <a:rPr lang="en-US" sz="2600" i="1">
                              <a:latin typeface="Cambria Math"/>
                            </a:rPr>
                            <m:t>(</m:t>
                          </m:r>
                          <m:r>
                            <a:rPr lang="en-US" sz="2600" i="1">
                              <a:latin typeface="Cambria Math"/>
                            </a:rPr>
                            <m:t>𝑠</m:t>
                          </m:r>
                          <m:r>
                            <a:rPr lang="en-US" sz="2600" i="1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600" dirty="0"/>
                            <m:t> 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600" i="1">
                                  <a:latin typeface="Cambria Math"/>
                                </a:rPr>
                                <m:t>𝑇𝑠</m:t>
                              </m:r>
                            </m:sup>
                          </m:sSup>
                        </m:num>
                        <m:den>
                          <m:r>
                            <a:rPr lang="en-US" sz="2600" i="1">
                              <a:latin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756" y="2362200"/>
                <a:ext cx="4174155" cy="895630"/>
              </a:xfrm>
              <a:prstGeom prst="rect">
                <a:avLst/>
              </a:prstGeom>
              <a:blipFill rotWithShape="1">
                <a:blip r:embed="rId3"/>
                <a:stretch>
                  <a:fillRect r="-3066"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00097" y="3676370"/>
                <a:ext cx="4098814" cy="895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𝑍𝐴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/>
                            </a:rPr>
                            <m:t>𝑠</m:t>
                          </m:r>
                        </m:den>
                      </m:f>
                      <m:r>
                        <a:rPr lang="en-US" sz="2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/>
                            </a:rPr>
                            <m:t>𝐺</m:t>
                          </m:r>
                          <m:r>
                            <a:rPr lang="en-US" sz="2600" i="1">
                              <a:latin typeface="Cambria Math"/>
                            </a:rPr>
                            <m:t>(</m:t>
                          </m:r>
                          <m:r>
                            <a:rPr lang="en-US" sz="2600" i="1">
                              <a:latin typeface="Cambria Math"/>
                            </a:rPr>
                            <m:t>𝑠</m:t>
                          </m:r>
                          <m:r>
                            <a:rPr lang="en-US" sz="2600" i="1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600" dirty="0"/>
                            <m:t> 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600" i="1">
                                  <a:latin typeface="Cambria Math"/>
                                </a:rPr>
                                <m:t>𝑇𝑠</m:t>
                              </m:r>
                            </m:sup>
                          </m:sSup>
                        </m:num>
                        <m:den>
                          <m:r>
                            <a:rPr lang="en-US" sz="2600" i="1">
                              <a:latin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097" y="3676370"/>
                <a:ext cx="4098814" cy="895630"/>
              </a:xfrm>
              <a:prstGeom prst="rect">
                <a:avLst/>
              </a:prstGeom>
              <a:blipFill rotWithShape="1">
                <a:blip r:embed="rId4"/>
                <a:stretch>
                  <a:fillRect r="-3125" b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277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r>
              <a:rPr lang="en-US" dirty="0" smtClean="0"/>
              <a:t>Sampling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9160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Sampling is necessary for the processing of analog data using digital elements</a:t>
            </a:r>
            <a:r>
              <a:rPr lang="en-US" sz="2800" dirty="0" smtClean="0"/>
              <a:t>.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Successful digital data processing requires that the samples reflect the nature </a:t>
            </a:r>
            <a:r>
              <a:rPr lang="en-US" sz="2800" dirty="0" smtClean="0"/>
              <a:t>of the </a:t>
            </a:r>
            <a:r>
              <a:rPr lang="en-US" sz="2800" dirty="0"/>
              <a:t>analog signal and that analog signals be </a:t>
            </a:r>
            <a:r>
              <a:rPr lang="en-US" sz="2800" dirty="0" smtClean="0"/>
              <a:t>recoverable </a:t>
            </a:r>
            <a:r>
              <a:rPr lang="en-US" sz="2800" dirty="0"/>
              <a:t>from </a:t>
            </a:r>
            <a:r>
              <a:rPr lang="en-US" sz="2800" dirty="0" smtClean="0"/>
              <a:t>a sequence </a:t>
            </a:r>
            <a:r>
              <a:rPr lang="en-US" sz="2800" dirty="0"/>
              <a:t>of samples.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95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DAC, Analog </a:t>
            </a:r>
            <a:r>
              <a:rPr lang="en-US" sz="3200" b="1" dirty="0" smtClean="0"/>
              <a:t>Subsystem</a:t>
            </a:r>
            <a:r>
              <a:rPr lang="en-US" sz="3200" b="1" dirty="0"/>
              <a:t>, </a:t>
            </a:r>
            <a:r>
              <a:rPr lang="en-US" sz="3200" b="1" dirty="0" smtClean="0"/>
              <a:t>and </a:t>
            </a:r>
            <a:r>
              <a:rPr lang="en-US" sz="3200" b="1" dirty="0"/>
              <a:t>ADC Combination</a:t>
            </a:r>
            <a:br>
              <a:rPr lang="en-US" sz="3200" b="1" dirty="0"/>
            </a:br>
            <a:r>
              <a:rPr lang="en-US" sz="3200" b="1" dirty="0"/>
              <a:t>Transfer Function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30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38400" y="1390370"/>
                <a:ext cx="4098814" cy="895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𝑍𝐴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/>
                            </a:rPr>
                            <m:t>𝑠</m:t>
                          </m:r>
                        </m:den>
                      </m:f>
                      <m:r>
                        <a:rPr lang="en-US" sz="2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/>
                            </a:rPr>
                            <m:t>𝐺</m:t>
                          </m:r>
                          <m:r>
                            <a:rPr lang="en-US" sz="2600" i="1">
                              <a:latin typeface="Cambria Math"/>
                            </a:rPr>
                            <m:t>(</m:t>
                          </m:r>
                          <m:r>
                            <a:rPr lang="en-US" sz="2600" i="1">
                              <a:latin typeface="Cambria Math"/>
                            </a:rPr>
                            <m:t>𝑠</m:t>
                          </m:r>
                          <m:r>
                            <a:rPr lang="en-US" sz="2600" i="1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600" dirty="0"/>
                            <m:t> 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600" i="1">
                                  <a:latin typeface="Cambria Math"/>
                                </a:rPr>
                                <m:t>𝑇𝑠</m:t>
                              </m:r>
                            </m:sup>
                          </m:sSup>
                        </m:num>
                        <m:den>
                          <m:r>
                            <a:rPr lang="en-US" sz="2600" i="1">
                              <a:latin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390370"/>
                <a:ext cx="4098814" cy="895630"/>
              </a:xfrm>
              <a:prstGeom prst="rect">
                <a:avLst/>
              </a:prstGeom>
              <a:blipFill rotWithShape="1">
                <a:blip r:embed="rId2"/>
                <a:stretch>
                  <a:fillRect r="-3125" b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34" y="2286000"/>
            <a:ext cx="757237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06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DAC, Analog </a:t>
            </a:r>
            <a:r>
              <a:rPr lang="en-US" sz="3200" b="1" dirty="0" smtClean="0"/>
              <a:t>Subsystem</a:t>
            </a:r>
            <a:r>
              <a:rPr lang="en-US" sz="3200" b="1" dirty="0"/>
              <a:t>, </a:t>
            </a:r>
            <a:r>
              <a:rPr lang="en-US" sz="3200" b="1" dirty="0" smtClean="0"/>
              <a:t>and </a:t>
            </a:r>
            <a:r>
              <a:rPr lang="en-US" sz="3200" b="1" dirty="0"/>
              <a:t>ADC Combination</a:t>
            </a:r>
            <a:br>
              <a:rPr lang="en-US" sz="3200" b="1" dirty="0"/>
            </a:br>
            <a:r>
              <a:rPr lang="en-US" sz="3200" b="1" dirty="0"/>
              <a:t>Transfer Function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295400"/>
                <a:ext cx="8915400" cy="5257800"/>
              </a:xfrm>
            </p:spPr>
            <p:txBody>
              <a:bodyPr>
                <a:normAutofit/>
              </a:bodyPr>
              <a:lstStyle/>
              <a:p>
                <a:pPr algn="just"/>
                <a:endParaRPr lang="en-US" sz="2600" dirty="0" smtClean="0"/>
              </a:p>
              <a:p>
                <a:pPr algn="just"/>
                <a:endParaRPr lang="en-US" sz="2600" dirty="0"/>
              </a:p>
              <a:p>
                <a:pPr algn="just"/>
                <a:r>
                  <a:rPr lang="en-US" sz="2600" dirty="0" smtClean="0"/>
                  <a:t>Inverse Laplace yields</a:t>
                </a:r>
              </a:p>
              <a:p>
                <a:pPr algn="just"/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6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Blackadder ITC" pitchFamily="82" charset="0"/>
                          </a:rPr>
                          <m:t>L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𝐺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𝑠</m:t>
                            </m:r>
                          </m:den>
                        </m:f>
                      </m:e>
                    </m:d>
                  </m:oMath>
                </a14:m>
                <a:endParaRPr lang="en-US" sz="2600" dirty="0" smtClean="0"/>
              </a:p>
              <a:p>
                <a:pPr algn="just"/>
                <a:endParaRPr lang="en-US" sz="26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295400"/>
                <a:ext cx="8915400" cy="5257800"/>
              </a:xfrm>
              <a:blipFill rotWithShape="1">
                <a:blip r:embed="rId2"/>
                <a:stretch>
                  <a:fillRect l="-1778" t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60407" y="1371600"/>
                <a:ext cx="4098814" cy="895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𝑍𝐴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/>
                            </a:rPr>
                            <m:t>𝑠</m:t>
                          </m:r>
                        </m:den>
                      </m:f>
                      <m:r>
                        <a:rPr lang="en-US" sz="2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/>
                            </a:rPr>
                            <m:t>𝐺</m:t>
                          </m:r>
                          <m:r>
                            <a:rPr lang="en-US" sz="2600" i="1">
                              <a:latin typeface="Cambria Math"/>
                            </a:rPr>
                            <m:t>(</m:t>
                          </m:r>
                          <m:r>
                            <a:rPr lang="en-US" sz="2600" i="1">
                              <a:latin typeface="Cambria Math"/>
                            </a:rPr>
                            <m:t>𝑠</m:t>
                          </m:r>
                          <m:r>
                            <a:rPr lang="en-US" sz="2600" i="1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600" dirty="0"/>
                            <m:t> 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600" i="1">
                                  <a:latin typeface="Cambria Math"/>
                                </a:rPr>
                                <m:t>𝑇𝑠</m:t>
                              </m:r>
                            </m:sup>
                          </m:sSup>
                        </m:num>
                        <m:den>
                          <m:r>
                            <a:rPr lang="en-US" sz="2600" i="1">
                              <a:latin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407" y="1371600"/>
                <a:ext cx="4098814" cy="895630"/>
              </a:xfrm>
              <a:prstGeom prst="rect">
                <a:avLst/>
              </a:prstGeom>
              <a:blipFill rotWithShape="1">
                <a:blip r:embed="rId3"/>
                <a:stretch>
                  <a:fillRect r="-3125" b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70507" y="2895600"/>
                <a:ext cx="411715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𝑍𝐴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(</m:t>
                      </m:r>
                      <m:r>
                        <a:rPr lang="en-US" sz="2600" b="0" i="1" smtClean="0">
                          <a:latin typeface="Cambria Math"/>
                        </a:rPr>
                        <m:t>𝑡</m:t>
                      </m:r>
                      <m:r>
                        <a:rPr lang="en-US" sz="2600" b="0" i="1" smtClean="0">
                          <a:latin typeface="Cambria Math"/>
                        </a:rPr>
                        <m:t>)−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600" i="1">
                          <a:latin typeface="Cambria Math"/>
                        </a:rPr>
                        <m:t>(</m:t>
                      </m:r>
                      <m:r>
                        <a:rPr lang="en-US" sz="2600" i="1">
                          <a:latin typeface="Cambria Math"/>
                        </a:rPr>
                        <m:t>𝑡</m:t>
                      </m:r>
                      <m:r>
                        <a:rPr lang="en-US" sz="2600" b="0" i="1" smtClean="0">
                          <a:latin typeface="Cambria Math"/>
                        </a:rPr>
                        <m:t>−</m:t>
                      </m:r>
                      <m:r>
                        <a:rPr lang="en-US" sz="2600" b="0" i="1" smtClean="0">
                          <a:latin typeface="Cambria Math"/>
                        </a:rPr>
                        <m:t>𝑇</m:t>
                      </m:r>
                      <m:r>
                        <a:rPr lang="en-US" sz="2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507" y="2895600"/>
                <a:ext cx="4117153" cy="492443"/>
              </a:xfrm>
              <a:prstGeom prst="rect">
                <a:avLst/>
              </a:prstGeom>
              <a:blipFill rotWithShape="1">
                <a:blip r:embed="rId4"/>
                <a:stretch>
                  <a:fillRect t="-9877" r="-3259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97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DAC, Analog </a:t>
            </a:r>
            <a:r>
              <a:rPr lang="en-US" sz="3200" b="1" dirty="0" smtClean="0"/>
              <a:t>Subsystem</a:t>
            </a:r>
            <a:r>
              <a:rPr lang="en-US" sz="3200" b="1" dirty="0"/>
              <a:t>, </a:t>
            </a:r>
            <a:r>
              <a:rPr lang="en-US" sz="3200" b="1" dirty="0" smtClean="0"/>
              <a:t>and </a:t>
            </a:r>
            <a:r>
              <a:rPr lang="en-US" sz="3200" b="1" dirty="0"/>
              <a:t>ADC Combination</a:t>
            </a:r>
            <a:br>
              <a:rPr lang="en-US" sz="3200" b="1" dirty="0"/>
            </a:br>
            <a:r>
              <a:rPr lang="en-US" sz="3200" b="1" dirty="0"/>
              <a:t>Transfer Function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15400" cy="5257800"/>
          </a:xfrm>
        </p:spPr>
        <p:txBody>
          <a:bodyPr>
            <a:normAutofit/>
          </a:bodyPr>
          <a:lstStyle/>
          <a:p>
            <a:pPr algn="just"/>
            <a:endParaRPr lang="en-US" sz="2600" dirty="0" smtClean="0"/>
          </a:p>
          <a:p>
            <a:r>
              <a:rPr lang="en-US" sz="2600" dirty="0" smtClean="0"/>
              <a:t>The </a:t>
            </a:r>
            <a:r>
              <a:rPr lang="en-US" sz="2600" dirty="0"/>
              <a:t>analog </a:t>
            </a:r>
            <a:r>
              <a:rPr lang="en-US" sz="2600" dirty="0" smtClean="0"/>
              <a:t>response is </a:t>
            </a:r>
            <a:r>
              <a:rPr lang="en-US" sz="2600" dirty="0"/>
              <a:t>sampled to give the sampled impulse </a:t>
            </a:r>
            <a:r>
              <a:rPr lang="en-US" sz="2600" dirty="0" smtClean="0"/>
              <a:t>response</a:t>
            </a:r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pPr algn="just"/>
            <a:r>
              <a:rPr lang="en-US" sz="2600" dirty="0"/>
              <a:t>By </a:t>
            </a:r>
            <a:r>
              <a:rPr lang="en-US" sz="2600" i="1" dirty="0"/>
              <a:t>z</a:t>
            </a:r>
            <a:r>
              <a:rPr lang="en-US" sz="2600" dirty="0"/>
              <a:t>-transforming, we </a:t>
            </a:r>
            <a:r>
              <a:rPr lang="en-US" sz="2600" dirty="0" smtClean="0"/>
              <a:t>can obtain </a:t>
            </a:r>
            <a:r>
              <a:rPr lang="en-US" sz="2600" dirty="0"/>
              <a:t>the </a:t>
            </a:r>
            <a:r>
              <a:rPr lang="en-US" sz="2600" i="1" dirty="0"/>
              <a:t>z</a:t>
            </a:r>
            <a:r>
              <a:rPr lang="en-US" sz="2600" dirty="0"/>
              <a:t>-transfer function of the DAC (zero-order hold</a:t>
            </a:r>
            <a:r>
              <a:rPr lang="en-US" sz="2600" dirty="0" smtClean="0"/>
              <a:t>), analog </a:t>
            </a:r>
            <a:r>
              <a:rPr lang="en-US" sz="2600" dirty="0"/>
              <a:t>subsystem, and ADC (ideal sampler) </a:t>
            </a:r>
            <a:r>
              <a:rPr lang="en-US" sz="2600" dirty="0" smtClean="0"/>
              <a:t>cascade.</a:t>
            </a:r>
          </a:p>
          <a:p>
            <a:pPr algn="just"/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32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70507" y="1295400"/>
                <a:ext cx="411715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𝑍𝐴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(</m:t>
                      </m:r>
                      <m:r>
                        <a:rPr lang="en-US" sz="2600" b="0" i="1" smtClean="0">
                          <a:latin typeface="Cambria Math"/>
                        </a:rPr>
                        <m:t>𝑡</m:t>
                      </m:r>
                      <m:r>
                        <a:rPr lang="en-US" sz="2600" b="0" i="1" smtClean="0">
                          <a:latin typeface="Cambria Math"/>
                        </a:rPr>
                        <m:t>)−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600" i="1">
                          <a:latin typeface="Cambria Math"/>
                        </a:rPr>
                        <m:t>(</m:t>
                      </m:r>
                      <m:r>
                        <a:rPr lang="en-US" sz="2600" i="1">
                          <a:latin typeface="Cambria Math"/>
                        </a:rPr>
                        <m:t>𝑡</m:t>
                      </m:r>
                      <m:r>
                        <a:rPr lang="en-US" sz="2600" b="0" i="1" smtClean="0">
                          <a:latin typeface="Cambria Math"/>
                        </a:rPr>
                        <m:t>−</m:t>
                      </m:r>
                      <m:r>
                        <a:rPr lang="en-US" sz="2600" b="0" i="1" smtClean="0">
                          <a:latin typeface="Cambria Math"/>
                        </a:rPr>
                        <m:t>𝑇</m:t>
                      </m:r>
                      <m:r>
                        <a:rPr lang="en-US" sz="2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507" y="1295400"/>
                <a:ext cx="4117153" cy="492443"/>
              </a:xfrm>
              <a:prstGeom prst="rect">
                <a:avLst/>
              </a:prstGeom>
              <a:blipFill rotWithShape="1">
                <a:blip r:embed="rId2"/>
                <a:stretch>
                  <a:fillRect t="-10000" r="-3259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r="275" b="45623"/>
          <a:stretch/>
        </p:blipFill>
        <p:spPr bwMode="auto">
          <a:xfrm>
            <a:off x="1295400" y="2743200"/>
            <a:ext cx="7410733" cy="138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62200" y="4343400"/>
                <a:ext cx="500194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𝑍𝐴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𝑘𝑇</m:t>
                          </m:r>
                        </m:e>
                      </m:d>
                      <m:r>
                        <a:rPr lang="en-US" sz="2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(</m:t>
                      </m:r>
                      <m:r>
                        <a:rPr lang="en-US" sz="2600" b="0" i="1" smtClean="0">
                          <a:latin typeface="Cambria Math"/>
                        </a:rPr>
                        <m:t>𝑘𝑇</m:t>
                      </m:r>
                      <m:r>
                        <a:rPr lang="en-US" sz="2600" b="0" i="1" smtClean="0">
                          <a:latin typeface="Cambria Math"/>
                        </a:rPr>
                        <m:t>)−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600" i="1">
                          <a:latin typeface="Cambria Math"/>
                        </a:rPr>
                        <m:t>(</m:t>
                      </m:r>
                      <m:r>
                        <a:rPr lang="en-US" sz="2600" b="0" i="1" smtClean="0">
                          <a:latin typeface="Cambria Math"/>
                        </a:rPr>
                        <m:t>𝑘𝑇</m:t>
                      </m:r>
                      <m:r>
                        <a:rPr lang="en-US" sz="2600" b="0" i="1" smtClean="0">
                          <a:latin typeface="Cambria Math"/>
                        </a:rPr>
                        <m:t>−</m:t>
                      </m:r>
                      <m:r>
                        <a:rPr lang="en-US" sz="2600" b="0" i="1" smtClean="0">
                          <a:latin typeface="Cambria Math"/>
                        </a:rPr>
                        <m:t>𝑇</m:t>
                      </m:r>
                      <m:r>
                        <a:rPr lang="en-US" sz="2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343400"/>
                <a:ext cx="5001947" cy="492443"/>
              </a:xfrm>
              <a:prstGeom prst="rect">
                <a:avLst/>
              </a:prstGeom>
              <a:blipFill rotWithShape="1">
                <a:blip r:embed="rId4"/>
                <a:stretch>
                  <a:fillRect t="-10000" r="-122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365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DAC, Analog </a:t>
            </a:r>
            <a:r>
              <a:rPr lang="en-US" sz="3200" b="1" dirty="0" smtClean="0"/>
              <a:t>Subsystem</a:t>
            </a:r>
            <a:r>
              <a:rPr lang="en-US" sz="3200" b="1" dirty="0"/>
              <a:t>, </a:t>
            </a:r>
            <a:r>
              <a:rPr lang="en-US" sz="3200" b="1" dirty="0" smtClean="0"/>
              <a:t>and </a:t>
            </a:r>
            <a:r>
              <a:rPr lang="en-US" sz="3200" b="1" dirty="0"/>
              <a:t>ADC Combination</a:t>
            </a:r>
            <a:br>
              <a:rPr lang="en-US" sz="3200" b="1" dirty="0"/>
            </a:br>
            <a:r>
              <a:rPr lang="en-US" sz="3200" b="1" dirty="0"/>
              <a:t>Transfer Function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15400" cy="5257800"/>
          </a:xfrm>
        </p:spPr>
        <p:txBody>
          <a:bodyPr>
            <a:normAutofit/>
          </a:bodyPr>
          <a:lstStyle/>
          <a:p>
            <a:pPr algn="just"/>
            <a:endParaRPr lang="en-US" sz="3400" dirty="0" smtClean="0"/>
          </a:p>
          <a:p>
            <a:r>
              <a:rPr lang="en-US" sz="2600" dirty="0" smtClean="0"/>
              <a:t>Z-Transform is given as</a:t>
            </a:r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1400" dirty="0" smtClean="0"/>
          </a:p>
          <a:p>
            <a:pPr algn="just"/>
            <a:r>
              <a:rPr lang="en-US" sz="2600" dirty="0"/>
              <a:t>The </a:t>
            </a:r>
            <a:r>
              <a:rPr lang="en-US" sz="2600" dirty="0" smtClean="0"/>
              <a:t>* in above equation is </a:t>
            </a:r>
            <a:r>
              <a:rPr lang="en-US" sz="2600" dirty="0"/>
              <a:t>to emphasize that sampling of a </a:t>
            </a:r>
            <a:r>
              <a:rPr lang="en-US" sz="2600" dirty="0" smtClean="0"/>
              <a:t>time function </a:t>
            </a:r>
            <a:r>
              <a:rPr lang="en-US" sz="2600" dirty="0"/>
              <a:t>is necessary before </a:t>
            </a:r>
            <a:r>
              <a:rPr lang="en-US" sz="2600" i="1" dirty="0"/>
              <a:t>z</a:t>
            </a:r>
            <a:r>
              <a:rPr lang="en-US" sz="2600" dirty="0"/>
              <a:t>-transformation. </a:t>
            </a:r>
            <a:endParaRPr lang="en-US" sz="2600" dirty="0" smtClean="0"/>
          </a:p>
          <a:p>
            <a:pPr algn="just"/>
            <a:endParaRPr lang="en-US" sz="1500" dirty="0" smtClean="0"/>
          </a:p>
          <a:p>
            <a:pPr algn="just"/>
            <a:r>
              <a:rPr lang="en-US" sz="2600" dirty="0" smtClean="0"/>
              <a:t>Having </a:t>
            </a:r>
            <a:r>
              <a:rPr lang="en-US" sz="2600" dirty="0"/>
              <a:t>made this point, the </a:t>
            </a:r>
            <a:r>
              <a:rPr lang="en-US" sz="2600" dirty="0" smtClean="0"/>
              <a:t>equation can </a:t>
            </a:r>
            <a:r>
              <a:rPr lang="en-US" sz="2600" dirty="0"/>
              <a:t>be rewritten more concisely as</a:t>
            </a:r>
            <a:endParaRPr lang="en-US" sz="2600" dirty="0" smtClean="0"/>
          </a:p>
          <a:p>
            <a:pPr algn="just"/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b="1" dirty="0" smtClean="0"/>
          </a:p>
          <a:p>
            <a:pPr algn="just"/>
            <a:endParaRPr lang="en-US" sz="26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62199" y="1295400"/>
                <a:ext cx="500194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𝑍𝐴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𝑘𝑇</m:t>
                          </m:r>
                        </m:e>
                      </m:d>
                      <m:r>
                        <a:rPr lang="en-US" sz="2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(</m:t>
                      </m:r>
                      <m:r>
                        <a:rPr lang="en-US" sz="2600" b="0" i="1" smtClean="0">
                          <a:latin typeface="Cambria Math"/>
                        </a:rPr>
                        <m:t>𝑘𝑇</m:t>
                      </m:r>
                      <m:r>
                        <a:rPr lang="en-US" sz="2600" b="0" i="1" smtClean="0">
                          <a:latin typeface="Cambria Math"/>
                        </a:rPr>
                        <m:t>)−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600" i="1">
                          <a:latin typeface="Cambria Math"/>
                        </a:rPr>
                        <m:t>(</m:t>
                      </m:r>
                      <m:r>
                        <a:rPr lang="en-US" sz="2600" b="0" i="1" smtClean="0">
                          <a:latin typeface="Cambria Math"/>
                        </a:rPr>
                        <m:t>𝑘𝑇</m:t>
                      </m:r>
                      <m:r>
                        <a:rPr lang="en-US" sz="2600" b="0" i="1" smtClean="0">
                          <a:latin typeface="Cambria Math"/>
                        </a:rPr>
                        <m:t>−</m:t>
                      </m:r>
                      <m:r>
                        <a:rPr lang="en-US" sz="2600" b="0" i="1" smtClean="0">
                          <a:latin typeface="Cambria Math"/>
                        </a:rPr>
                        <m:t>𝑇</m:t>
                      </m:r>
                      <m:r>
                        <a:rPr lang="en-US" sz="2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199" y="1295400"/>
                <a:ext cx="5001947" cy="492443"/>
              </a:xfrm>
              <a:prstGeom prst="rect">
                <a:avLst/>
              </a:prstGeom>
              <a:blipFill rotWithShape="1">
                <a:blip r:embed="rId2"/>
                <a:stretch>
                  <a:fillRect t="-10000" r="-1218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81200" y="2573178"/>
                <a:ext cx="459279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𝑍𝐴𝑆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600" i="1">
                          <a:latin typeface="Cambria Math"/>
                        </a:rPr>
                        <m:t>=</m:t>
                      </m:r>
                      <m:r>
                        <a:rPr lang="en-US" sz="2600" b="0" i="1" smtClean="0">
                          <a:latin typeface="Cambria Math"/>
                          <a:cs typeface="ZWAdobeF" pitchFamily="2" charset="0"/>
                        </a:rPr>
                        <m:t>(1−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  <a:cs typeface="ZWAdobeF" pitchFamily="2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  <a:cs typeface="ZWAdobeF" pitchFamily="2" charset="0"/>
                            </a:rPr>
                            <m:t>𝑧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cs typeface="ZWAdobeF" pitchFamily="2" charset="0"/>
                            </a:rPr>
                            <m:t>−1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  <a:cs typeface="ZWAdobeF" pitchFamily="2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600" b="0" i="0" smtClean="0">
                          <a:latin typeface="Blackadder ITC" pitchFamily="82" charset="0"/>
                          <a:cs typeface="ZWAdobeF" pitchFamily="2" charset="0"/>
                        </a:rPr>
                        <m:t>Z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600" b="0" i="1" smtClean="0">
                              <a:latin typeface="Cambria Math"/>
                              <a:cs typeface="ZWAdobeF" pitchFamily="2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b="0" i="1" smtClean="0">
                                  <a:latin typeface="Cambria Math"/>
                                  <a:cs typeface="ZWAdobeF" pitchFamily="2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sz="2600" i="1">
                                      <a:latin typeface="Cambria Math"/>
                                      <a:cs typeface="ZWAdobeF" pitchFamily="2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600" i="1">
                                      <a:latin typeface="Cambria Math"/>
                                      <a:cs typeface="ZWAdobeF" pitchFamily="2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/>
                                      <a:cs typeface="ZWAdobeF" pitchFamily="2" charset="0"/>
                                    </a:rPr>
                                    <m:t>𝑠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en-US" sz="2600" b="0" i="1" smtClean="0">
                                  <a:latin typeface="Cambria Math"/>
                                  <a:cs typeface="ZWAdobeF" pitchFamily="2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600" i="1">
                              <a:latin typeface="Cambria Math"/>
                            </a:rPr>
                            <m:t>(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600" i="1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573178"/>
                <a:ext cx="4592796" cy="492443"/>
              </a:xfrm>
              <a:prstGeom prst="rect">
                <a:avLst/>
              </a:prstGeom>
              <a:blipFill rotWithShape="1">
                <a:blip r:embed="rId3"/>
                <a:stretch>
                  <a:fillRect t="-9877" r="-2789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57400" y="3124200"/>
                <a:ext cx="5266057" cy="952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𝑍𝐴𝑆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cs typeface="ZWAdobeF" pitchFamily="2" charset="0"/>
                        </a:rPr>
                        <m:t>(1−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cs typeface="ZWAdobeF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ZWAdobeF" pitchFamily="2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ZWAdobeF" pitchFamily="2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cs typeface="ZWAdobeF" pitchFamily="2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Blackadder ITC" pitchFamily="82" charset="0"/>
                          <a:cs typeface="ZWAdobeF" pitchFamily="2" charset="0"/>
                        </a:rPr>
                        <m:t>Z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  <a:cs typeface="ZWAdobeF" pitchFamily="2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latin typeface="Blackadder ITC" pitchFamily="82" charset="0"/>
                                    </a:rPr>
                                    <m:t>L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𝐺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𝑠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𝑠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124200"/>
                <a:ext cx="5266057" cy="952697"/>
              </a:xfrm>
              <a:prstGeom prst="rect">
                <a:avLst/>
              </a:prstGeom>
              <a:blipFill rotWithShape="1">
                <a:blip r:embed="rId4"/>
                <a:stretch>
                  <a:fillRect r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30272" y="5715000"/>
                <a:ext cx="4262257" cy="914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𝑍𝐴𝑆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cs typeface="ZWAdobeF" pitchFamily="2" charset="0"/>
                        </a:rPr>
                        <m:t>(1−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cs typeface="ZWAdobeF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ZWAdobeF" pitchFamily="2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ZWAdobeF" pitchFamily="2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cs typeface="ZWAdobeF" pitchFamily="2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Blackadder ITC" pitchFamily="82" charset="0"/>
                          <a:cs typeface="ZWAdobeF" pitchFamily="2" charset="0"/>
                        </a:rPr>
                        <m:t>Z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  <a:cs typeface="ZWAdobeF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𝐺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272" y="5715000"/>
                <a:ext cx="4262257" cy="914225"/>
              </a:xfrm>
              <a:prstGeom prst="rect">
                <a:avLst/>
              </a:prstGeom>
              <a:blipFill rotWithShape="1">
                <a:blip r:embed="rId5"/>
                <a:stretch>
                  <a:fillRect r="-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321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/>
              <a:t>Example-3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50" y="914400"/>
            <a:ext cx="8996149" cy="5791200"/>
          </a:xfrm>
        </p:spPr>
        <p:txBody>
          <a:bodyPr>
            <a:normAutofit/>
          </a:bodyPr>
          <a:lstStyle/>
          <a:p>
            <a:pPr algn="just"/>
            <a:r>
              <a:rPr lang="en-US" sz="2600" dirty="0"/>
              <a:t>Find </a:t>
            </a:r>
            <a:r>
              <a:rPr lang="en-US" sz="2600" i="1" dirty="0">
                <a:solidFill>
                  <a:srgbClr val="FF0000"/>
                </a:solidFill>
              </a:rPr>
              <a:t>G</a:t>
            </a:r>
            <a:r>
              <a:rPr lang="en-US" sz="2600" i="1" baseline="-25000" dirty="0">
                <a:solidFill>
                  <a:srgbClr val="FF0000"/>
                </a:solidFill>
              </a:rPr>
              <a:t>ZAS</a:t>
            </a:r>
            <a:r>
              <a:rPr lang="en-US" sz="2600" dirty="0">
                <a:solidFill>
                  <a:srgbClr val="FF0000"/>
                </a:solidFill>
              </a:rPr>
              <a:t>(</a:t>
            </a:r>
            <a:r>
              <a:rPr lang="en-US" sz="2600" i="1" dirty="0">
                <a:solidFill>
                  <a:srgbClr val="FF0000"/>
                </a:solidFill>
              </a:rPr>
              <a:t>z</a:t>
            </a:r>
            <a:r>
              <a:rPr lang="en-US" sz="2600" dirty="0">
                <a:solidFill>
                  <a:srgbClr val="FF0000"/>
                </a:solidFill>
              </a:rPr>
              <a:t>)</a:t>
            </a:r>
            <a:r>
              <a:rPr lang="en-US" sz="2600" dirty="0"/>
              <a:t> for the cruise control system for the vehicle shown in </a:t>
            </a:r>
            <a:r>
              <a:rPr lang="en-US" sz="2600" dirty="0" smtClean="0"/>
              <a:t>figure, </a:t>
            </a:r>
            <a:r>
              <a:rPr lang="en-US" sz="2600" dirty="0"/>
              <a:t>where </a:t>
            </a:r>
            <a:r>
              <a:rPr lang="en-US" sz="2600" i="1" dirty="0">
                <a:solidFill>
                  <a:srgbClr val="FF0000"/>
                </a:solidFill>
              </a:rPr>
              <a:t>u</a:t>
            </a:r>
            <a:r>
              <a:rPr lang="en-US" sz="2600" i="1" dirty="0"/>
              <a:t> </a:t>
            </a:r>
            <a:r>
              <a:rPr lang="en-US" sz="2600" dirty="0" smtClean="0"/>
              <a:t>is the </a:t>
            </a:r>
            <a:r>
              <a:rPr lang="en-US" sz="2600" dirty="0"/>
              <a:t>input force, </a:t>
            </a:r>
            <a:r>
              <a:rPr lang="en-US" sz="2600" i="1" dirty="0">
                <a:solidFill>
                  <a:srgbClr val="FF0000"/>
                </a:solidFill>
              </a:rPr>
              <a:t>v</a:t>
            </a:r>
            <a:r>
              <a:rPr lang="en-US" sz="2600" i="1" dirty="0"/>
              <a:t> </a:t>
            </a:r>
            <a:r>
              <a:rPr lang="en-US" sz="2600" dirty="0"/>
              <a:t>is the velocity of the car, and </a:t>
            </a:r>
            <a:r>
              <a:rPr lang="en-US" sz="2600" i="1" dirty="0">
                <a:solidFill>
                  <a:srgbClr val="FF0000"/>
                </a:solidFill>
              </a:rPr>
              <a:t>b</a:t>
            </a:r>
            <a:r>
              <a:rPr lang="en-US" sz="2600" i="1" dirty="0"/>
              <a:t> </a:t>
            </a:r>
            <a:r>
              <a:rPr lang="en-US" sz="2600" dirty="0"/>
              <a:t>is the viscous friction coefficient</a:t>
            </a:r>
            <a:r>
              <a:rPr lang="en-US" sz="2600" dirty="0" smtClean="0"/>
              <a:t>.</a:t>
            </a:r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The transfer function of system is given as</a:t>
            </a:r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Re-writing transfer function in standard form 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34</a:t>
            </a:fld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05062"/>
            <a:ext cx="31146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95525"/>
            <a:ext cx="30099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3245" y="3705225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B050"/>
                </a:solidFill>
              </a:rPr>
              <a:t>Solution</a:t>
            </a:r>
            <a:endParaRPr lang="en-US" b="1" u="sng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16245" y="4724400"/>
                <a:ext cx="3238644" cy="861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𝑉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𝑈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𝑀𝑠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245" y="4724400"/>
                <a:ext cx="3238644" cy="861326"/>
              </a:xfrm>
              <a:prstGeom prst="rect">
                <a:avLst/>
              </a:prstGeom>
              <a:blipFill rotWithShape="1">
                <a:blip r:embed="rId4"/>
                <a:stretch>
                  <a:fillRect r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19400" y="5925860"/>
                <a:ext cx="3475118" cy="855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𝐾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𝐾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/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𝜏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a:rPr lang="en-US" sz="2400" i="1">
                              <a:latin typeface="Cambria Math"/>
                            </a:rPr>
                            <m:t>+1/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925860"/>
                <a:ext cx="3475118" cy="855940"/>
              </a:xfrm>
              <a:prstGeom prst="rect">
                <a:avLst/>
              </a:prstGeom>
              <a:blipFill rotWithShape="1">
                <a:blip r:embed="rId5"/>
                <a:stretch>
                  <a:fillRect r="-2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03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/>
              <a:t>Example-3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4550" y="914400"/>
                <a:ext cx="8996149" cy="5791200"/>
              </a:xfrm>
            </p:spPr>
            <p:txBody>
              <a:bodyPr>
                <a:normAutofit/>
              </a:bodyPr>
              <a:lstStyle/>
              <a:p>
                <a:pPr algn="just"/>
                <a:endParaRPr lang="en-US" sz="5000" dirty="0" smtClean="0"/>
              </a:p>
              <a:p>
                <a:pPr algn="just"/>
                <a:r>
                  <a:rPr lang="en-US" sz="26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𝐾</m:t>
                    </m:r>
                    <m:r>
                      <a:rPr lang="en-US" sz="2800" b="0" i="1" smtClean="0">
                        <a:latin typeface="Cambria Math"/>
                      </a:rPr>
                      <m:t>=1</m:t>
                    </m:r>
                    <m:r>
                      <a:rPr lang="en-US" sz="2800" i="1">
                        <a:latin typeface="Cambria Math"/>
                      </a:rPr>
                      <m:t>/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/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endParaRPr lang="en-US" sz="2600" dirty="0"/>
              </a:p>
              <a:p>
                <a:pPr algn="just"/>
                <a:r>
                  <a:rPr lang="en-US" sz="2600" dirty="0" smtClean="0"/>
                  <a:t>Now we know</a:t>
                </a:r>
              </a:p>
              <a:p>
                <a:pPr algn="just"/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600" dirty="0" smtClean="0"/>
                  <a:t>Therefore, </a:t>
                </a:r>
              </a:p>
              <a:p>
                <a:pPr algn="just"/>
                <a:endParaRPr lang="en-US" dirty="0"/>
              </a:p>
              <a:p>
                <a:pPr algn="just"/>
                <a:r>
                  <a:rPr lang="en-US" sz="2800" dirty="0"/>
                  <a:t>The corresponding partial fraction expansion is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4550" y="914400"/>
                <a:ext cx="8996149" cy="5791200"/>
              </a:xfrm>
              <a:blipFill rotWithShape="1">
                <a:blip r:embed="rId2"/>
                <a:stretch>
                  <a:fillRect l="-1152" t="-2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08219" y="3810000"/>
                <a:ext cx="2654381" cy="874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𝐾</m:t>
                          </m:r>
                          <m:r>
                            <a:rPr lang="en-US" sz="2400" i="1">
                              <a:latin typeface="Cambria Math"/>
                            </a:rPr>
                            <m:t>/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a:rPr lang="en-US" sz="2400" i="1">
                              <a:latin typeface="Cambria Math"/>
                            </a:rPr>
                            <m:t>+1/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219" y="3810000"/>
                <a:ext cx="2654381" cy="874598"/>
              </a:xfrm>
              <a:prstGeom prst="rect">
                <a:avLst/>
              </a:prstGeom>
              <a:blipFill rotWithShape="1">
                <a:blip r:embed="rId3"/>
                <a:stretch>
                  <a:fillRect r="-4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83921" y="977749"/>
                <a:ext cx="2248949" cy="855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𝐾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/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𝜏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a:rPr lang="en-US" sz="2400" i="1">
                              <a:latin typeface="Cambria Math"/>
                            </a:rPr>
                            <m:t>+1/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921" y="977749"/>
                <a:ext cx="2248949" cy="855940"/>
              </a:xfrm>
              <a:prstGeom prst="rect">
                <a:avLst/>
              </a:prstGeom>
              <a:blipFill rotWithShape="1">
                <a:blip r:embed="rId4"/>
                <a:stretch>
                  <a:fillRect r="-5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57400" y="2819575"/>
                <a:ext cx="4262257" cy="914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𝑍𝐴𝑆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cs typeface="ZWAdobeF" pitchFamily="2" charset="0"/>
                        </a:rPr>
                        <m:t>(1−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cs typeface="ZWAdobeF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ZWAdobeF" pitchFamily="2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ZWAdobeF" pitchFamily="2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cs typeface="ZWAdobeF" pitchFamily="2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Blackadder ITC" pitchFamily="82" charset="0"/>
                          <a:cs typeface="ZWAdobeF" pitchFamily="2" charset="0"/>
                        </a:rPr>
                        <m:t>Z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  <a:cs typeface="ZWAdobeF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𝐺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19575"/>
                <a:ext cx="4262257" cy="914225"/>
              </a:xfrm>
              <a:prstGeom prst="rect">
                <a:avLst/>
              </a:prstGeom>
              <a:blipFill rotWithShape="1">
                <a:blip r:embed="rId5"/>
                <a:stretch>
                  <a:fillRect r="-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111140" y="5562600"/>
                <a:ext cx="3579763" cy="914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+1/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140" y="5562600"/>
                <a:ext cx="3579763" cy="914225"/>
              </a:xfrm>
              <a:prstGeom prst="rect">
                <a:avLst/>
              </a:prstGeom>
              <a:blipFill rotWithShape="1">
                <a:blip r:embed="rId6"/>
                <a:stretch>
                  <a:fillRect r="-2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058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/>
              <a:t>Example-3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50" y="914400"/>
            <a:ext cx="8996149" cy="5791200"/>
          </a:xfrm>
        </p:spPr>
        <p:txBody>
          <a:bodyPr>
            <a:normAutofit/>
          </a:bodyPr>
          <a:lstStyle/>
          <a:p>
            <a:pPr algn="just"/>
            <a:endParaRPr lang="en-US" sz="5000" dirty="0" smtClean="0"/>
          </a:p>
          <a:p>
            <a:endParaRPr lang="en-US" sz="2800" dirty="0" smtClean="0"/>
          </a:p>
          <a:p>
            <a:r>
              <a:rPr lang="en-US" sz="2800" dirty="0" smtClean="0"/>
              <a:t>Using the </a:t>
            </a:r>
            <a:r>
              <a:rPr lang="en-US" sz="2800" i="1" dirty="0"/>
              <a:t>z</a:t>
            </a:r>
            <a:r>
              <a:rPr lang="en-US" sz="2800" dirty="0"/>
              <a:t>-transform </a:t>
            </a:r>
            <a:r>
              <a:rPr lang="en-US" sz="2800" dirty="0" smtClean="0"/>
              <a:t>table, </a:t>
            </a:r>
            <a:r>
              <a:rPr lang="en-US" sz="2800" dirty="0"/>
              <a:t>the desired </a:t>
            </a:r>
            <a:r>
              <a:rPr lang="en-US" sz="2800" i="1" dirty="0"/>
              <a:t>z</a:t>
            </a:r>
            <a:r>
              <a:rPr lang="en-US" sz="2800" dirty="0"/>
              <a:t>-domain </a:t>
            </a:r>
            <a:r>
              <a:rPr lang="en-US" sz="2800" dirty="0" smtClean="0"/>
              <a:t>transfer function </a:t>
            </a:r>
            <a:r>
              <a:rPr lang="en-US" sz="2800" dirty="0"/>
              <a:t>is</a:t>
            </a: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52600" y="1143000"/>
                <a:ext cx="6033831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𝑍𝐴𝑆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cs typeface="ZWAdobeF" pitchFamily="2" charset="0"/>
                        </a:rPr>
                        <m:t>(1−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cs typeface="ZWAdobeF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ZWAdobeF" pitchFamily="2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ZWAdobeF" pitchFamily="2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cs typeface="ZWAdobeF" pitchFamily="2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Blackadder ITC" pitchFamily="82" charset="0"/>
                          <a:cs typeface="ZWAdobeF" pitchFamily="2" charset="0"/>
                        </a:rPr>
                        <m:t>Z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  <a:cs typeface="ZWAdobeF" pitchFamily="2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𝑠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+1/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143000"/>
                <a:ext cx="6033831" cy="916148"/>
              </a:xfrm>
              <a:prstGeom prst="rect">
                <a:avLst/>
              </a:prstGeom>
              <a:blipFill rotWithShape="1">
                <a:blip r:embed="rId2"/>
                <a:stretch>
                  <a:fillRect r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99313" y="3276600"/>
                <a:ext cx="5729645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𝑍𝐴𝑆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cs typeface="ZWAdobeF" pitchFamily="2" charset="0"/>
                        </a:rPr>
                        <m:t>(1−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cs typeface="ZWAdobeF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ZWAdobeF" pitchFamily="2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ZWAdobeF" pitchFamily="2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cs typeface="ZWAdobeF" pitchFamily="2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Blackadder ITC" pitchFamily="82" charset="0"/>
                          <a:cs typeface="ZWAdobeF" pitchFamily="2" charset="0"/>
                        </a:rPr>
                        <m:t>Z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  <a:cs typeface="ZWAdobeF" pitchFamily="2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𝐾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𝑠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+1/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313" y="3276600"/>
                <a:ext cx="5729645" cy="916148"/>
              </a:xfrm>
              <a:prstGeom prst="rect">
                <a:avLst/>
              </a:prstGeom>
              <a:blipFill rotWithShape="1">
                <a:blip r:embed="rId3"/>
                <a:stretch>
                  <a:fillRect r="-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51712" y="4495800"/>
                <a:ext cx="5461943" cy="796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𝑍𝐴𝑆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  <a:cs typeface="ZWAdobeF" pitchFamily="2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𝐾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/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𝜏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12" y="4495800"/>
                <a:ext cx="5461943" cy="796757"/>
              </a:xfrm>
              <a:prstGeom prst="rect">
                <a:avLst/>
              </a:prstGeom>
              <a:blipFill rotWithShape="1">
                <a:blip r:embed="rId4"/>
                <a:stretch>
                  <a:fillRect r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80145" y="5791200"/>
                <a:ext cx="4199932" cy="796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𝑍𝐴𝑆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  <a:cs typeface="ZWAdobeF" pitchFamily="2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𝐾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/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𝜏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145" y="5791200"/>
                <a:ext cx="4199932" cy="796757"/>
              </a:xfrm>
              <a:prstGeom prst="rect">
                <a:avLst/>
              </a:prstGeom>
              <a:blipFill rotWithShape="1">
                <a:blip r:embed="rId5"/>
                <a:stretch>
                  <a:fillRect r="-2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016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/>
              <a:t>Example-3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37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05166" y="1143000"/>
                <a:ext cx="4199932" cy="796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𝑍𝐴𝑆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  <a:cs typeface="ZWAdobeF" pitchFamily="2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𝐾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/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𝜏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166" y="1143000"/>
                <a:ext cx="4199932" cy="796757"/>
              </a:xfrm>
              <a:prstGeom prst="rect">
                <a:avLst/>
              </a:prstGeom>
              <a:blipFill rotWithShape="1">
                <a:blip r:embed="rId2"/>
                <a:stretch>
                  <a:fillRect r="-2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59841" y="2438400"/>
                <a:ext cx="4086760" cy="1007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𝑍𝐴𝑆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𝑧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𝑧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841" y="2438400"/>
                <a:ext cx="4086760" cy="1007840"/>
              </a:xfrm>
              <a:prstGeom prst="rect">
                <a:avLst/>
              </a:prstGeom>
              <a:blipFill rotWithShape="1">
                <a:blip r:embed="rId3"/>
                <a:stretch>
                  <a:fillRect r="-2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67000" y="4191000"/>
                <a:ext cx="3259610" cy="1007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𝑍𝐴𝑆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𝑧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191000"/>
                <a:ext cx="3259610" cy="1007840"/>
              </a:xfrm>
              <a:prstGeom prst="rect">
                <a:avLst/>
              </a:prstGeom>
              <a:blipFill rotWithShape="1">
                <a:blip r:embed="rId4"/>
                <a:stretch>
                  <a:fillRect r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26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/>
              <a:t>Example-4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50" y="914400"/>
            <a:ext cx="8996149" cy="5791200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Find </a:t>
            </a:r>
            <a:r>
              <a:rPr lang="en-US" sz="2600" i="1" dirty="0" smtClean="0"/>
              <a:t>G</a:t>
            </a:r>
            <a:r>
              <a:rPr lang="en-US" sz="2600" i="1" baseline="-25000" dirty="0" smtClean="0"/>
              <a:t>ZAS</a:t>
            </a:r>
            <a:r>
              <a:rPr lang="en-US" sz="2600" dirty="0" smtClean="0"/>
              <a:t>(</a:t>
            </a:r>
            <a:r>
              <a:rPr lang="en-US" sz="2600" i="1" dirty="0" smtClean="0"/>
              <a:t>z</a:t>
            </a:r>
            <a:r>
              <a:rPr lang="en-US" sz="2600" dirty="0" smtClean="0"/>
              <a:t>) for the vehicle position control system, where </a:t>
            </a:r>
            <a:r>
              <a:rPr lang="en-US" sz="2600" i="1" dirty="0" smtClean="0"/>
              <a:t>u </a:t>
            </a:r>
            <a:r>
              <a:rPr lang="en-US" sz="2600" dirty="0" smtClean="0"/>
              <a:t>is the input force, </a:t>
            </a:r>
            <a:r>
              <a:rPr lang="en-US" sz="2600" i="1" dirty="0" smtClean="0"/>
              <a:t>y </a:t>
            </a:r>
            <a:r>
              <a:rPr lang="en-US" sz="2600" dirty="0" smtClean="0"/>
              <a:t>is the position of the car, and </a:t>
            </a:r>
            <a:r>
              <a:rPr lang="en-US" sz="2600" i="1" dirty="0" smtClean="0"/>
              <a:t>b </a:t>
            </a:r>
            <a:r>
              <a:rPr lang="en-US" sz="2600" dirty="0" smtClean="0"/>
              <a:t>is the viscous friction coefficient.</a:t>
            </a:r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r>
              <a:rPr lang="en-US" sz="2600" dirty="0" smtClean="0"/>
              <a:t>The transfer function of system is given as</a:t>
            </a:r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Re-writing transfer function in standard form 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38</a:t>
            </a:fld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43137"/>
            <a:ext cx="31146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3245" y="33528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B050"/>
                </a:solidFill>
              </a:rPr>
              <a:t>Solution</a:t>
            </a:r>
            <a:endParaRPr lang="en-US" b="1" u="sng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16244" y="4159532"/>
                <a:ext cx="3644075" cy="861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𝑈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𝑀𝑠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244" y="4159532"/>
                <a:ext cx="3644075" cy="861326"/>
              </a:xfrm>
              <a:prstGeom prst="rect">
                <a:avLst/>
              </a:prstGeom>
              <a:blipFill rotWithShape="1">
                <a:blip r:embed="rId3"/>
                <a:stretch>
                  <a:fillRect r="-2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6000" y="5638800"/>
                <a:ext cx="4648200" cy="10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𝐾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+1)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𝐾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/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5638800"/>
                <a:ext cx="4648200" cy="10916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029200" y="2133600"/>
            <a:ext cx="3009900" cy="1409700"/>
            <a:chOff x="5029200" y="2295525"/>
            <a:chExt cx="3009900" cy="1409700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2295525"/>
              <a:ext cx="3009900" cy="1409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7620000" y="2510412"/>
                  <a:ext cx="328808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0" y="2510412"/>
                  <a:ext cx="328808" cy="30777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961" r="-11111"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5257800" y="2492140"/>
                  <a:ext cx="428964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𝑏</m:t>
                        </m:r>
                        <m:acc>
                          <m:accPr>
                            <m:chr m:val="̇"/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2492140"/>
                  <a:ext cx="428964" cy="30777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961" r="-10000"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7072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/>
              <a:t>Example-4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4550" y="914400"/>
                <a:ext cx="8996149" cy="5791200"/>
              </a:xfrm>
            </p:spPr>
            <p:txBody>
              <a:bodyPr>
                <a:normAutofit/>
              </a:bodyPr>
              <a:lstStyle/>
              <a:p>
                <a:pPr algn="just"/>
                <a:endParaRPr lang="en-US" sz="5000" dirty="0" smtClean="0"/>
              </a:p>
              <a:p>
                <a:pPr algn="just"/>
                <a:r>
                  <a:rPr lang="en-US" sz="26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𝐾</m:t>
                    </m:r>
                    <m:r>
                      <a:rPr lang="en-US" sz="2800" b="0" i="1" smtClean="0">
                        <a:latin typeface="Cambria Math"/>
                      </a:rPr>
                      <m:t>=1</m:t>
                    </m:r>
                    <m:r>
                      <a:rPr lang="en-US" sz="2800" i="1">
                        <a:latin typeface="Cambria Math"/>
                      </a:rPr>
                      <m:t>/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/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endParaRPr lang="en-US" sz="2600" dirty="0"/>
              </a:p>
              <a:p>
                <a:pPr algn="just"/>
                <a:r>
                  <a:rPr lang="en-US" sz="2600" dirty="0" smtClean="0"/>
                  <a:t>Now we know</a:t>
                </a:r>
              </a:p>
              <a:p>
                <a:pPr algn="just"/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600" dirty="0" smtClean="0"/>
                  <a:t>Therefore, </a:t>
                </a:r>
              </a:p>
              <a:p>
                <a:pPr algn="just"/>
                <a:endParaRPr lang="en-US" dirty="0"/>
              </a:p>
              <a:p>
                <a:pPr algn="just"/>
                <a:r>
                  <a:rPr lang="en-US" sz="2800" dirty="0"/>
                  <a:t>The corresponding partial fraction expansion is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4550" y="914400"/>
                <a:ext cx="8996149" cy="5791200"/>
              </a:xfrm>
              <a:blipFill rotWithShape="1">
                <a:blip r:embed="rId2"/>
                <a:stretch>
                  <a:fillRect l="-1152" t="-2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39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08219" y="3810000"/>
                <a:ext cx="2805255" cy="874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𝐾</m:t>
                          </m:r>
                          <m:r>
                            <a:rPr lang="en-US" sz="2400" i="1">
                              <a:latin typeface="Cambria Math"/>
                            </a:rPr>
                            <m:t>/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𝜏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a:rPr lang="en-US" sz="2400" i="1">
                              <a:latin typeface="Cambria Math"/>
                            </a:rPr>
                            <m:t>+1/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219" y="3810000"/>
                <a:ext cx="2805255" cy="874598"/>
              </a:xfrm>
              <a:prstGeom prst="rect">
                <a:avLst/>
              </a:prstGeom>
              <a:blipFill rotWithShape="1">
                <a:blip r:embed="rId3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10000" y="968650"/>
                <a:ext cx="2356030" cy="10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𝐾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/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968650"/>
                <a:ext cx="2356030" cy="1091646"/>
              </a:xfrm>
              <a:prstGeom prst="rect">
                <a:avLst/>
              </a:prstGeom>
              <a:blipFill rotWithShape="1">
                <a:blip r:embed="rId4"/>
                <a:stretch>
                  <a:fillRect r="-4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57400" y="2819575"/>
                <a:ext cx="4262257" cy="914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𝑍𝐴𝑆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cs typeface="ZWAdobeF" pitchFamily="2" charset="0"/>
                        </a:rPr>
                        <m:t>(1−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cs typeface="ZWAdobeF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ZWAdobeF" pitchFamily="2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ZWAdobeF" pitchFamily="2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cs typeface="ZWAdobeF" pitchFamily="2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Blackadder ITC" pitchFamily="82" charset="0"/>
                          <a:cs typeface="ZWAdobeF" pitchFamily="2" charset="0"/>
                        </a:rPr>
                        <m:t>Z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  <a:cs typeface="ZWAdobeF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𝐺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19575"/>
                <a:ext cx="4262257" cy="914225"/>
              </a:xfrm>
              <a:prstGeom prst="rect">
                <a:avLst/>
              </a:prstGeom>
              <a:blipFill rotWithShape="1">
                <a:blip r:embed="rId5"/>
                <a:stretch>
                  <a:fillRect r="-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111140" y="5562600"/>
                <a:ext cx="3941464" cy="914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+1/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140" y="5562600"/>
                <a:ext cx="3941464" cy="914225"/>
              </a:xfrm>
              <a:prstGeom prst="rect">
                <a:avLst/>
              </a:prstGeom>
              <a:blipFill rotWithShape="1">
                <a:blip r:embed="rId6"/>
                <a:stretch>
                  <a:fillRect r="-2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3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r>
              <a:rPr lang="en-US" dirty="0" smtClean="0"/>
              <a:t>Sampling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91600" cy="54864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Following figure shows </a:t>
            </a:r>
            <a:r>
              <a:rPr lang="en-US" sz="2800" dirty="0"/>
              <a:t>two distinct waveforms with </a:t>
            </a:r>
            <a:r>
              <a:rPr lang="en-US" sz="2800" dirty="0" smtClean="0"/>
              <a:t>identical samples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/>
            <a:endParaRPr lang="en-US" sz="2800" dirty="0"/>
          </a:p>
          <a:p>
            <a:pPr algn="just"/>
            <a:endParaRPr lang="en-US" sz="2800" dirty="0" smtClean="0"/>
          </a:p>
          <a:p>
            <a:pPr algn="just"/>
            <a:endParaRPr lang="en-US" sz="2800" dirty="0"/>
          </a:p>
          <a:p>
            <a:pPr algn="just"/>
            <a:endParaRPr lang="en-US" sz="2800" dirty="0" smtClean="0"/>
          </a:p>
          <a:p>
            <a:pPr algn="just"/>
            <a:endParaRPr lang="en-US" sz="2800" dirty="0"/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Obviously</a:t>
            </a:r>
            <a:r>
              <a:rPr lang="en-US" sz="2800" dirty="0"/>
              <a:t>, faster sampling of the two waveforms would produce </a:t>
            </a:r>
            <a:r>
              <a:rPr lang="en-US" sz="2800" dirty="0" smtClean="0"/>
              <a:t>distinguishable sequences</a:t>
            </a:r>
            <a:r>
              <a:rPr lang="en-US" sz="2800" dirty="0"/>
              <a:t>. 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6188393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65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/>
              <a:t>Example-4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50" y="914400"/>
            <a:ext cx="8996149" cy="57912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The </a:t>
            </a:r>
            <a:r>
              <a:rPr lang="en-US" sz="2800" dirty="0"/>
              <a:t>desired </a:t>
            </a:r>
            <a:r>
              <a:rPr lang="en-US" sz="2800" i="1" dirty="0"/>
              <a:t>z</a:t>
            </a:r>
            <a:r>
              <a:rPr lang="en-US" sz="2800" dirty="0"/>
              <a:t>-domain transfer function </a:t>
            </a:r>
            <a:r>
              <a:rPr lang="en-US" sz="2800" dirty="0" smtClean="0"/>
              <a:t>can be obtained as</a:t>
            </a:r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40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24000" y="1446052"/>
                <a:ext cx="6033831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𝑍𝐴𝑆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cs typeface="ZWAdobeF" pitchFamily="2" charset="0"/>
                        </a:rPr>
                        <m:t>(1−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cs typeface="ZWAdobeF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ZWAdobeF" pitchFamily="2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ZWAdobeF" pitchFamily="2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cs typeface="ZWAdobeF" pitchFamily="2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Blackadder ITC" pitchFamily="82" charset="0"/>
                          <a:cs typeface="ZWAdobeF" pitchFamily="2" charset="0"/>
                        </a:rPr>
                        <m:t>Z</m:t>
                      </m:r>
                      <m:r>
                        <a:rPr lang="en-US" sz="2400" i="1">
                          <a:latin typeface="Cambria Math"/>
                        </a:rPr>
                        <m:t>𝐾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+1/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446052"/>
                <a:ext cx="6033831" cy="916148"/>
              </a:xfrm>
              <a:prstGeom prst="rect">
                <a:avLst/>
              </a:prstGeom>
              <a:blipFill rotWithShape="1">
                <a:blip r:embed="rId2"/>
                <a:stretch>
                  <a:fillRect r="-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14400" y="2667087"/>
                <a:ext cx="6954468" cy="914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𝑍𝐴𝑆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cs typeface="ZWAdobeF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cs typeface="ZWAdobeF" pitchFamily="2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  <a:cs typeface="ZWAdobeF" pitchFamily="2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cs typeface="ZWAdobeF" pitchFamily="2" charset="0"/>
                            </a:rPr>
                            <m:t>𝑧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cs typeface="ZWAdobeF" pitchFamily="2" charset="0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𝐾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𝑧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−1)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𝑇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667087"/>
                <a:ext cx="6954468" cy="9142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15384" y="3784452"/>
                <a:ext cx="5152500" cy="914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𝑍𝐴𝑆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𝐾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−1)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𝑇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384" y="3784452"/>
                <a:ext cx="5152500" cy="914225"/>
              </a:xfrm>
              <a:prstGeom prst="rect">
                <a:avLst/>
              </a:prstGeom>
              <a:blipFill rotWithShape="1">
                <a:blip r:embed="rId4"/>
                <a:stretch>
                  <a:fillRect r="-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95400" y="5105400"/>
                <a:ext cx="7004738" cy="1081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𝑍𝐴𝑆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𝐾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+1)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−1)(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𝑇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105400"/>
                <a:ext cx="7004738" cy="1081835"/>
              </a:xfrm>
              <a:prstGeom prst="rect">
                <a:avLst/>
              </a:prstGeom>
              <a:blipFill rotWithShape="1">
                <a:blip r:embed="rId5"/>
                <a:stretch>
                  <a:fillRect r="-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95851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/>
              <a:t>Example-5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0" y="914400"/>
            <a:ext cx="8954069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Find </a:t>
            </a:r>
            <a:r>
              <a:rPr lang="en-US" sz="2800" i="1" dirty="0"/>
              <a:t>G</a:t>
            </a:r>
            <a:r>
              <a:rPr lang="en-US" sz="2800" i="1" baseline="-25000" dirty="0"/>
              <a:t>ZAS</a:t>
            </a:r>
            <a:r>
              <a:rPr lang="en-US" sz="2800" dirty="0"/>
              <a:t>(</a:t>
            </a:r>
            <a:r>
              <a:rPr lang="en-US" sz="2800" i="1" dirty="0"/>
              <a:t>z</a:t>
            </a:r>
            <a:r>
              <a:rPr lang="en-US" sz="2800" dirty="0"/>
              <a:t>) for the series </a:t>
            </a:r>
            <a:r>
              <a:rPr lang="en-US" sz="2800" i="1" dirty="0"/>
              <a:t>R</a:t>
            </a:r>
            <a:r>
              <a:rPr lang="en-US" sz="2800" dirty="0"/>
              <a:t>-</a:t>
            </a:r>
            <a:r>
              <a:rPr lang="en-US" sz="2800" i="1" dirty="0"/>
              <a:t>L </a:t>
            </a:r>
            <a:r>
              <a:rPr lang="en-US" sz="2800" dirty="0"/>
              <a:t>circuit shown in Figure </a:t>
            </a:r>
            <a:r>
              <a:rPr lang="en-US" sz="2800" dirty="0" smtClean="0"/>
              <a:t>with </a:t>
            </a:r>
            <a:r>
              <a:rPr lang="en-US" sz="2800" dirty="0"/>
              <a:t>the inductor voltage </a:t>
            </a:r>
            <a:r>
              <a:rPr lang="en-US" sz="2800" dirty="0" smtClean="0"/>
              <a:t>as output</a:t>
            </a:r>
            <a:r>
              <a:rPr lang="en-US" sz="28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41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57400"/>
            <a:ext cx="4043363" cy="216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6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 </a:t>
            </a:r>
            <a:r>
              <a:rPr lang="en-GB" smtClean="0"/>
              <a:t>of </a:t>
            </a:r>
            <a:r>
              <a:rPr lang="en-GB" smtClean="0"/>
              <a:t>Lectures-3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download this lecture visit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http://imtiazhussainkalwar.weebly.com/</a:t>
            </a:r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r>
              <a:rPr lang="en-US" dirty="0" smtClean="0"/>
              <a:t>Sampling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9160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Thus</a:t>
            </a:r>
            <a:r>
              <a:rPr lang="en-US" sz="2800" dirty="0"/>
              <a:t>, it is obvious that sufficiently fast sampling is a </a:t>
            </a:r>
            <a:r>
              <a:rPr lang="en-US" sz="2800" dirty="0" smtClean="0"/>
              <a:t>prerequisite for </a:t>
            </a:r>
            <a:r>
              <a:rPr lang="en-US" sz="2800" dirty="0"/>
              <a:t>successful digital data processing. </a:t>
            </a:r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The </a:t>
            </a:r>
            <a:r>
              <a:rPr lang="en-US" sz="2800" dirty="0"/>
              <a:t>sampling theorem gives </a:t>
            </a:r>
            <a:r>
              <a:rPr lang="en-US" sz="2800" dirty="0" smtClean="0"/>
              <a:t>a lower </a:t>
            </a:r>
            <a:r>
              <a:rPr lang="en-US" sz="2800" dirty="0"/>
              <a:t>bound on the sampling rate necessary for a given </a:t>
            </a:r>
            <a:r>
              <a:rPr lang="en-US" sz="2800" b="1" dirty="0"/>
              <a:t>band-limited </a:t>
            </a:r>
            <a:r>
              <a:rPr lang="en-US" sz="2800" dirty="0"/>
              <a:t>signal (i.e</a:t>
            </a:r>
            <a:r>
              <a:rPr lang="en-US" sz="2800" dirty="0" smtClean="0"/>
              <a:t>., a </a:t>
            </a:r>
            <a:r>
              <a:rPr lang="en-US" sz="2800" dirty="0"/>
              <a:t>signal with a known finite bandwidth)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27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r>
              <a:rPr lang="en-US" dirty="0" smtClean="0"/>
              <a:t>Sampling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66800"/>
                <a:ext cx="8991600" cy="54102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800" dirty="0" smtClean="0"/>
                  <a:t>The band limited signal with</a:t>
                </a:r>
              </a:p>
              <a:p>
                <a:pPr algn="just"/>
                <a:endParaRPr lang="en-US" sz="2800" dirty="0"/>
              </a:p>
              <a:p>
                <a:pPr algn="just"/>
                <a:endParaRPr lang="en-US" sz="2800" dirty="0" smtClean="0"/>
              </a:p>
              <a:p>
                <a:pPr algn="just"/>
                <a:endParaRPr lang="en-US" sz="2800" dirty="0" smtClean="0"/>
              </a:p>
              <a:p>
                <a:r>
                  <a:rPr lang="en-US" sz="2800" dirty="0"/>
                  <a:t>can be reconstructed from the </a:t>
                </a:r>
                <a:r>
                  <a:rPr lang="en-US" sz="2800" dirty="0" smtClean="0"/>
                  <a:t>discrete-time waveform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r>
                  <a:rPr lang="en-US" sz="2800" dirty="0"/>
                  <a:t>if and only if the sampling angular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sz="2800" i="1" dirty="0" smtClean="0"/>
                  <a:t> </a:t>
                </a:r>
                <a:r>
                  <a:rPr lang="en-US" sz="2800" dirty="0" smtClean="0"/>
                  <a:t>satisfies </a:t>
                </a:r>
                <a:r>
                  <a:rPr lang="en-US" sz="2800" dirty="0"/>
                  <a:t>the condition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66800"/>
                <a:ext cx="8991600" cy="5410200"/>
              </a:xfrm>
              <a:blipFill rotWithShape="1">
                <a:blip r:embed="rId2"/>
                <a:stretch>
                  <a:fillRect l="-1153" t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400" y="1600200"/>
                <a:ext cx="7628050" cy="1098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groupChr>
                        <m:groupChrPr>
                          <m:chr m:val="→"/>
                          <m:vertJc m:val="bot"/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</m:rPr>
                            <a:rPr lang="en-US" sz="2600" b="0" i="0" smtClean="0">
                              <a:latin typeface="Edwardian Script ITC" pitchFamily="66" charset="0"/>
                            </a:rPr>
                            <m:t>F</m:t>
                          </m:r>
                        </m:e>
                      </m:groupChr>
                      <m:r>
                        <a:rPr lang="en-US" sz="26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</a:rPr>
                        <m:t>,  </m:t>
                      </m:r>
                      <m:r>
                        <a:rPr lang="en-US" sz="26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/>
                            </a:rPr>
                            <m:t>𝑗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sz="2600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0,  −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  <a:p>
                <a:r>
                  <a:rPr lang="en-US" sz="2600" dirty="0"/>
                  <a:t>	</a:t>
                </a:r>
                <a:r>
                  <a:rPr lang="en-US" sz="2600" dirty="0" smtClean="0"/>
                  <a:t>	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</a:rPr>
                      <m:t>   </m:t>
                    </m:r>
                    <m:r>
                      <a:rPr lang="en-US" sz="2600" b="0" i="1" smtClean="0">
                        <a:latin typeface="Cambria Math"/>
                      </a:rPr>
                      <m:t>,        </m:t>
                    </m:r>
                    <m:r>
                      <a:rPr lang="en-US" sz="26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en-US" sz="2600" b="0" i="1" smtClean="0">
                        <a:latin typeface="Cambria Math"/>
                        <a:ea typeface="Cambria Math"/>
                      </a:rPr>
                      <m:t>=0,         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𝐸𝑙𝑠𝑒𝑤h𝑒𝑟𝑒</m:t>
                    </m:r>
                  </m:oMath>
                </a14:m>
                <a:r>
                  <a:rPr lang="en-US" sz="2600" dirty="0" smtClean="0"/>
                  <a:t>            </a:t>
                </a:r>
                <a:endParaRPr lang="en-US" sz="2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600200"/>
                <a:ext cx="7628050" cy="1098570"/>
              </a:xfrm>
              <a:prstGeom prst="rect">
                <a:avLst/>
              </a:prstGeom>
              <a:blipFill rotWithShape="1">
                <a:blip r:embed="rId3"/>
                <a:stretch>
                  <a:fillRect l="-1359" r="-1439" b="-1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00247" y="3657600"/>
                <a:ext cx="3929153" cy="1099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𝑘𝑇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247" y="3657600"/>
                <a:ext cx="3929153" cy="1099340"/>
              </a:xfrm>
              <a:prstGeom prst="rect">
                <a:avLst/>
              </a:prstGeom>
              <a:blipFill rotWithShape="1">
                <a:blip r:embed="rId4"/>
                <a:stretch>
                  <a:fillRect r="-2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886200" y="5791200"/>
                <a:ext cx="15999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2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791200"/>
                <a:ext cx="1599925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r="-763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24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/>
          <a:lstStyle/>
          <a:p>
            <a:r>
              <a:rPr lang="en-US" dirty="0" smtClean="0"/>
              <a:t>Selection of Sampling Frequency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295400"/>
                <a:ext cx="8839200" cy="4525963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/>
                <a:r>
                  <a:rPr lang="en-US" sz="2800" dirty="0" smtClean="0"/>
                  <a:t>A </a:t>
                </a:r>
                <a:r>
                  <a:rPr lang="en-US" sz="2800" dirty="0"/>
                  <a:t>given signal often </a:t>
                </a:r>
                <a:r>
                  <a:rPr lang="en-US" sz="2800" dirty="0" smtClean="0"/>
                  <a:t>has a </a:t>
                </a:r>
                <a:r>
                  <a:rPr lang="en-US" sz="2800" dirty="0"/>
                  <a:t>finite “effective bandwidth” beyond which its spectral components are negligible</a:t>
                </a:r>
                <a:r>
                  <a:rPr lang="en-US" sz="2800" dirty="0" smtClean="0"/>
                  <a:t>.</a:t>
                </a:r>
              </a:p>
              <a:p>
                <a:pPr algn="just"/>
                <a:endParaRPr lang="en-US" sz="2800" dirty="0"/>
              </a:p>
              <a:p>
                <a:pPr algn="just"/>
                <a:r>
                  <a:rPr lang="en-US" sz="2800" dirty="0"/>
                  <a:t>This allows us to treat physical signals as band limited and choose a </a:t>
                </a:r>
                <a:r>
                  <a:rPr lang="en-US" sz="2800" dirty="0" smtClean="0"/>
                  <a:t>suitable sampling </a:t>
                </a:r>
                <a:r>
                  <a:rPr lang="en-US" sz="2800" dirty="0"/>
                  <a:t>rate for them based on the sampling theorem</a:t>
                </a:r>
                <a:r>
                  <a:rPr lang="en-US" sz="2800" dirty="0" smtClean="0"/>
                  <a:t>.</a:t>
                </a:r>
              </a:p>
              <a:p>
                <a:pPr algn="just"/>
                <a:endParaRPr lang="en-US" sz="2800" dirty="0" smtClean="0"/>
              </a:p>
              <a:p>
                <a:pPr algn="just"/>
                <a:r>
                  <a:rPr lang="en-US" sz="2800" dirty="0"/>
                  <a:t>In practice, the sampling rate chosen is often larger than the lower </a:t>
                </a:r>
                <a:r>
                  <a:rPr lang="en-US" sz="2800" dirty="0" smtClean="0"/>
                  <a:t>bound specified </a:t>
                </a:r>
                <a:r>
                  <a:rPr lang="en-US" sz="2800" dirty="0"/>
                  <a:t>in the sampling theorem</a:t>
                </a:r>
                <a:r>
                  <a:rPr lang="en-US" sz="2800" dirty="0" smtClean="0"/>
                  <a:t>.</a:t>
                </a:r>
              </a:p>
              <a:p>
                <a:pPr algn="just"/>
                <a:endParaRPr lang="en-US" sz="2800" dirty="0" smtClean="0"/>
              </a:p>
              <a:p>
                <a:pPr algn="just"/>
                <a:r>
                  <a:rPr lang="en-US" sz="2800" dirty="0"/>
                  <a:t>A rule of thumb is to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800" dirty="0" smtClean="0"/>
                  <a:t> as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295400"/>
                <a:ext cx="8839200" cy="4525963"/>
              </a:xfrm>
              <a:blipFill rotWithShape="1">
                <a:blip r:embed="rId2"/>
                <a:stretch>
                  <a:fillRect l="-1103" t="-2022" r="-2138" b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7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32129" y="5984557"/>
                <a:ext cx="415447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r>
                        <a:rPr lang="en-US" sz="2600" b="0" i="1" smtClean="0">
                          <a:latin typeface="Cambria Math"/>
                        </a:rPr>
                        <m:t>𝑘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,  5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≤10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129" y="5984557"/>
                <a:ext cx="4154471" cy="492443"/>
              </a:xfrm>
              <a:prstGeom prst="rect">
                <a:avLst/>
              </a:prstGeom>
              <a:blipFill rotWithShape="1">
                <a:blip r:embed="rId3"/>
                <a:stretch>
                  <a:fillRect t="-9877" r="-2053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98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/>
          <a:lstStyle/>
          <a:p>
            <a:r>
              <a:rPr lang="en-US" dirty="0" smtClean="0"/>
              <a:t>Selection of Sampling Frequency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295400"/>
                <a:ext cx="8839200" cy="5334000"/>
              </a:xfrm>
            </p:spPr>
            <p:txBody>
              <a:bodyPr>
                <a:normAutofit/>
              </a:bodyPr>
              <a:lstStyle/>
              <a:p>
                <a:pPr algn="just"/>
                <a:endParaRPr lang="en-US" sz="2800" dirty="0" smtClean="0"/>
              </a:p>
              <a:p>
                <a:pPr algn="just"/>
                <a:r>
                  <a:rPr lang="en-US" sz="2600" dirty="0" smtClean="0"/>
                  <a:t>The choice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 depends on the application.</a:t>
                </a:r>
              </a:p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600" dirty="0"/>
                  <a:t>In many applications</a:t>
                </a:r>
                <a:r>
                  <a:rPr lang="en-US" sz="2600" dirty="0" smtClean="0"/>
                  <a:t>, the </a:t>
                </a:r>
                <a:r>
                  <a:rPr lang="en-US" sz="2600" dirty="0"/>
                  <a:t>upper bound on the sampling frequency is well below the capabilities of </a:t>
                </a:r>
                <a:r>
                  <a:rPr lang="en-US" sz="2600" dirty="0" smtClean="0"/>
                  <a:t>state-of-the-art </a:t>
                </a:r>
                <a:r>
                  <a:rPr lang="en-US" sz="2600" dirty="0"/>
                  <a:t>hardware. </a:t>
                </a:r>
                <a:endParaRPr lang="en-US" sz="2600" dirty="0" smtClean="0"/>
              </a:p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600" dirty="0" smtClean="0"/>
                  <a:t>A </a:t>
                </a:r>
                <a:r>
                  <a:rPr lang="en-US" sz="2600" dirty="0"/>
                  <a:t>closed-loop control system cannot have a sampling </a:t>
                </a:r>
                <a:r>
                  <a:rPr lang="en-US" sz="2600" dirty="0" smtClean="0"/>
                  <a:t>period below </a:t>
                </a:r>
                <a:r>
                  <a:rPr lang="en-US" sz="2600" dirty="0"/>
                  <a:t>the minimum time required for the output measurement; that is, the </a:t>
                </a:r>
                <a:r>
                  <a:rPr lang="en-US" sz="2600" dirty="0" smtClean="0"/>
                  <a:t>sampling frequency </a:t>
                </a:r>
                <a:r>
                  <a:rPr lang="en-US" sz="2600" dirty="0"/>
                  <a:t>is upper-bounded by the </a:t>
                </a:r>
                <a:r>
                  <a:rPr lang="en-US" sz="2600" b="1" dirty="0"/>
                  <a:t>sensor delay</a:t>
                </a:r>
                <a:r>
                  <a:rPr lang="en-US" sz="2600" dirty="0" smtClean="0"/>
                  <a:t>.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295400"/>
                <a:ext cx="8839200" cy="5334000"/>
              </a:xfrm>
              <a:blipFill rotWithShape="1">
                <a:blip r:embed="rId2"/>
                <a:stretch>
                  <a:fillRect l="-1103" t="-1029" r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8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0" y="1143000"/>
                <a:ext cx="415447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r>
                        <a:rPr lang="en-US" sz="2600" b="0" i="1" smtClean="0">
                          <a:latin typeface="Cambria Math"/>
                        </a:rPr>
                        <m:t>𝑘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,  5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≤10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143000"/>
                <a:ext cx="4154471" cy="492443"/>
              </a:xfrm>
              <a:prstGeom prst="rect">
                <a:avLst/>
              </a:prstGeom>
              <a:blipFill rotWithShape="1">
                <a:blip r:embed="rId3"/>
                <a:stretch>
                  <a:fillRect t="-10000" r="-2053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20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/>
          <a:lstStyle/>
          <a:p>
            <a:r>
              <a:rPr lang="en-US" dirty="0" smtClean="0"/>
              <a:t>Selection of Sampling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839200" cy="53340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For </a:t>
            </a:r>
            <a:r>
              <a:rPr lang="en-US" sz="2800" dirty="0"/>
              <a:t>example, </a:t>
            </a:r>
            <a:r>
              <a:rPr lang="en-US" sz="2800" dirty="0" smtClean="0"/>
              <a:t>oxygen sensors </a:t>
            </a:r>
            <a:r>
              <a:rPr lang="en-US" sz="2800" dirty="0"/>
              <a:t>used in automotive air/fuel ratio control have a sensor delay of </a:t>
            </a:r>
            <a:r>
              <a:rPr lang="en-US" sz="2800" dirty="0" smtClean="0"/>
              <a:t>about 20 </a:t>
            </a:r>
            <a:r>
              <a:rPr lang="en-US" sz="2800" dirty="0" err="1"/>
              <a:t>ms</a:t>
            </a:r>
            <a:r>
              <a:rPr lang="en-US" sz="2800" dirty="0"/>
              <a:t>, which corresponds to a sampling frequency upper bound of 50 Hz. </a:t>
            </a:r>
            <a:endParaRPr lang="en-US" sz="2800" dirty="0" smtClean="0"/>
          </a:p>
          <a:p>
            <a:pPr algn="just"/>
            <a:r>
              <a:rPr lang="en-US" sz="2800" dirty="0" smtClean="0"/>
              <a:t>Another limitation </a:t>
            </a:r>
            <a:r>
              <a:rPr lang="en-US" sz="2800" dirty="0"/>
              <a:t>is the computational time needed to update the control. </a:t>
            </a:r>
            <a:endParaRPr lang="en-US" sz="2800" dirty="0" smtClean="0"/>
          </a:p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This </a:t>
            </a:r>
            <a:r>
              <a:rPr lang="en-US" sz="2800" dirty="0"/>
              <a:t>is </a:t>
            </a:r>
            <a:r>
              <a:rPr lang="en-US" sz="2800" dirty="0" smtClean="0"/>
              <a:t>becoming less </a:t>
            </a:r>
            <a:r>
              <a:rPr lang="en-US" sz="2800" dirty="0"/>
              <a:t>restrictive with the availability of faster microprocessors but must </a:t>
            </a:r>
            <a:r>
              <a:rPr lang="en-US" sz="2800" dirty="0" smtClean="0"/>
              <a:t>be considered </a:t>
            </a:r>
            <a:r>
              <a:rPr lang="en-US" sz="2800" dirty="0"/>
              <a:t>in sampling rate selection.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96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cture_23 Time Respon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lecture_23 Time Response</Template>
  <TotalTime>341</TotalTime>
  <Words>2873</Words>
  <Application>Microsoft Office PowerPoint</Application>
  <PresentationFormat>On-screen Show (4:3)</PresentationFormat>
  <Paragraphs>404</Paragraphs>
  <Slides>42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lecture_23 Time Response</vt:lpstr>
      <vt:lpstr>Equation</vt:lpstr>
      <vt:lpstr>Control Systems With Embedded Implementation (CSEI)</vt:lpstr>
      <vt:lpstr>Lecture Outline</vt:lpstr>
      <vt:lpstr>Sampling Theorem</vt:lpstr>
      <vt:lpstr>Sampling Theorem</vt:lpstr>
      <vt:lpstr>Sampling Theorem</vt:lpstr>
      <vt:lpstr>Sampling Theorem</vt:lpstr>
      <vt:lpstr>Selection of Sampling Frequency</vt:lpstr>
      <vt:lpstr>Selection of Sampling Frequency</vt:lpstr>
      <vt:lpstr>Selection of Sampling Frequency</vt:lpstr>
      <vt:lpstr>Selection of Sampling Frequency</vt:lpstr>
      <vt:lpstr>Selection of Sampling Frequency (1st Order Systems)</vt:lpstr>
      <vt:lpstr>Selection of Sampling Frequency (1st Order Systems)</vt:lpstr>
      <vt:lpstr>Selection of Sampling Frequency (1st Order Systems)</vt:lpstr>
      <vt:lpstr>Selection of Sampling Frequency (2nd Order Systems)</vt:lpstr>
      <vt:lpstr>Example-1</vt:lpstr>
      <vt:lpstr>Example-1</vt:lpstr>
      <vt:lpstr>Example-2</vt:lpstr>
      <vt:lpstr>Example-2</vt:lpstr>
      <vt:lpstr>Home Work</vt:lpstr>
      <vt:lpstr>Digital Control Systems</vt:lpstr>
      <vt:lpstr>ADC Model</vt:lpstr>
      <vt:lpstr>Sampling Process</vt:lpstr>
      <vt:lpstr>DAC Model</vt:lpstr>
      <vt:lpstr>DAC Model</vt:lpstr>
      <vt:lpstr>DAC Model</vt:lpstr>
      <vt:lpstr>DAC Model</vt:lpstr>
      <vt:lpstr>DAC, Analog Subsystem, and ADC Combination Transfer Function</vt:lpstr>
      <vt:lpstr>DAC, Analog Subsystem, and ADC Combination Transfer Function</vt:lpstr>
      <vt:lpstr>DAC, Analog Subsystem, and ADC Combination Transfer Function</vt:lpstr>
      <vt:lpstr>DAC, Analog Subsystem, and ADC Combination Transfer Function</vt:lpstr>
      <vt:lpstr>DAC, Analog Subsystem, and ADC Combination Transfer Function</vt:lpstr>
      <vt:lpstr>DAC, Analog Subsystem, and ADC Combination Transfer Function</vt:lpstr>
      <vt:lpstr>DAC, Analog Subsystem, and ADC Combination Transfer Function</vt:lpstr>
      <vt:lpstr>Example-3</vt:lpstr>
      <vt:lpstr>Example-3</vt:lpstr>
      <vt:lpstr>Example-3</vt:lpstr>
      <vt:lpstr>Example-3</vt:lpstr>
      <vt:lpstr>Example-4</vt:lpstr>
      <vt:lpstr>Example-4</vt:lpstr>
      <vt:lpstr>Example-4</vt:lpstr>
      <vt:lpstr>Example-5</vt:lpstr>
      <vt:lpstr>End of Lectures-3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Control Systems (MCS)</dc:title>
  <dc:creator>DR. Imtiaz</dc:creator>
  <cp:lastModifiedBy>Administrator</cp:lastModifiedBy>
  <cp:revision>103</cp:revision>
  <dcterms:created xsi:type="dcterms:W3CDTF">2014-10-10T03:10:34Z</dcterms:created>
  <dcterms:modified xsi:type="dcterms:W3CDTF">2015-02-18T05:05:18Z</dcterms:modified>
</cp:coreProperties>
</file>