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56" r:id="rId2"/>
    <p:sldId id="519" r:id="rId3"/>
    <p:sldId id="493" r:id="rId4"/>
    <p:sldId id="511" r:id="rId5"/>
    <p:sldId id="513" r:id="rId6"/>
    <p:sldId id="514" r:id="rId7"/>
    <p:sldId id="515" r:id="rId8"/>
    <p:sldId id="516" r:id="rId9"/>
    <p:sldId id="517" r:id="rId10"/>
    <p:sldId id="518" r:id="rId11"/>
    <p:sldId id="520" r:id="rId12"/>
    <p:sldId id="521" r:id="rId13"/>
    <p:sldId id="522" r:id="rId14"/>
    <p:sldId id="528" r:id="rId15"/>
    <p:sldId id="529" r:id="rId16"/>
    <p:sldId id="523" r:id="rId17"/>
    <p:sldId id="524" r:id="rId18"/>
    <p:sldId id="525" r:id="rId19"/>
    <p:sldId id="526" r:id="rId20"/>
    <p:sldId id="527" r:id="rId21"/>
    <p:sldId id="530" r:id="rId22"/>
    <p:sldId id="531" r:id="rId23"/>
    <p:sldId id="532" r:id="rId24"/>
    <p:sldId id="533" r:id="rId25"/>
    <p:sldId id="534" r:id="rId26"/>
    <p:sldId id="535" r:id="rId27"/>
    <p:sldId id="536" r:id="rId28"/>
    <p:sldId id="32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788"/>
    <a:srgbClr val="FEF1E6"/>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9322" autoAdjust="0"/>
  </p:normalViewPr>
  <p:slideViewPr>
    <p:cSldViewPr>
      <p:cViewPr varScale="1">
        <p:scale>
          <a:sx n="71" d="100"/>
          <a:sy n="71" d="100"/>
        </p:scale>
        <p:origin x="1254" y="66"/>
      </p:cViewPr>
      <p:guideLst>
        <p:guide orient="horz" pos="2160"/>
        <p:guide pos="2880"/>
      </p:guideLst>
    </p:cSldViewPr>
  </p:slideViewPr>
  <p:outlineViewPr>
    <p:cViewPr>
      <p:scale>
        <a:sx n="33" d="100"/>
        <a:sy n="33" d="100"/>
      </p:scale>
      <p:origin x="36" y="351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275CD0-BF64-4EDA-A390-EA27F5FF7906}" type="datetimeFigureOut">
              <a:rPr lang="en-GB" smtClean="0"/>
              <a:pPr/>
              <a:t>29/10/2013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6C7654-C7C7-4BC9-B3D0-68A06137D36C}" type="slidenum">
              <a:rPr lang="en-GB" smtClean="0"/>
              <a:pPr/>
              <a:t>‹#›</a:t>
            </a:fld>
            <a:endParaRPr lang="en-GB"/>
          </a:p>
        </p:txBody>
      </p:sp>
    </p:spTree>
    <p:extLst>
      <p:ext uri="{BB962C8B-B14F-4D97-AF65-F5344CB8AC3E}">
        <p14:creationId xmlns:p14="http://schemas.microsoft.com/office/powerpoint/2010/main" val="3726830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F38015-AD98-4867-8B7A-4101F60AD33A}" type="datetimeFigureOut">
              <a:rPr lang="en-GB" smtClean="0"/>
              <a:pPr/>
              <a:t>29/10/2013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9B5A4E-08A9-457D-89E6-C51BF6DBFCFA}" type="slidenum">
              <a:rPr lang="en-GB" smtClean="0"/>
              <a:pPr/>
              <a:t>‹#›</a:t>
            </a:fld>
            <a:endParaRPr lang="en-GB"/>
          </a:p>
        </p:txBody>
      </p:sp>
    </p:spTree>
    <p:extLst>
      <p:ext uri="{BB962C8B-B14F-4D97-AF65-F5344CB8AC3E}">
        <p14:creationId xmlns:p14="http://schemas.microsoft.com/office/powerpoint/2010/main" val="4063475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54B2AA-1B5A-4DC9-8C33-192C3B350BED}" type="datetimeFigureOut">
              <a:rPr lang="en-GB" smtClean="0"/>
              <a:pPr/>
              <a:t>29/10/2013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54B2AA-1B5A-4DC9-8C33-192C3B350BED}" type="datetimeFigureOut">
              <a:rPr lang="en-GB" smtClean="0"/>
              <a:pPr/>
              <a:t>29/10/2013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54B2AA-1B5A-4DC9-8C33-192C3B350BED}" type="datetimeFigureOut">
              <a:rPr lang="en-GB" smtClean="0"/>
              <a:pPr/>
              <a:t>29/10/2013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54B2AA-1B5A-4DC9-8C33-192C3B350BED}" type="datetimeFigureOut">
              <a:rPr lang="en-GB" smtClean="0"/>
              <a:pPr/>
              <a:t>29/10/2013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54B2AA-1B5A-4DC9-8C33-192C3B350BED}" type="datetimeFigureOut">
              <a:rPr lang="en-GB" smtClean="0"/>
              <a:pPr/>
              <a:t>29/10/2013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54B2AA-1B5A-4DC9-8C33-192C3B350BED}" type="datetimeFigureOut">
              <a:rPr lang="en-GB" smtClean="0"/>
              <a:pPr/>
              <a:t>29/10/2013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54B2AA-1B5A-4DC9-8C33-192C3B350BED}" type="datetimeFigureOut">
              <a:rPr lang="en-GB" smtClean="0"/>
              <a:pPr/>
              <a:t>29/10/2013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54B2AA-1B5A-4DC9-8C33-192C3B350BED}" type="datetimeFigureOut">
              <a:rPr lang="en-GB" smtClean="0"/>
              <a:pPr/>
              <a:t>29/10/2013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4B2AA-1B5A-4DC9-8C33-192C3B350BED}" type="datetimeFigureOut">
              <a:rPr lang="en-GB" smtClean="0"/>
              <a:pPr/>
              <a:t>29/10/2013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4B2AA-1B5A-4DC9-8C33-192C3B350BED}" type="datetimeFigureOut">
              <a:rPr lang="en-GB" smtClean="0"/>
              <a:pPr/>
              <a:t>29/10/2013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4B2AA-1B5A-4DC9-8C33-192C3B350BED}" type="datetimeFigureOut">
              <a:rPr lang="en-GB" smtClean="0"/>
              <a:pPr/>
              <a:t>29/10/2013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4B2AA-1B5A-4DC9-8C33-192C3B350BED}" type="datetimeFigureOut">
              <a:rPr lang="en-GB" smtClean="0"/>
              <a:pPr/>
              <a:t>29/10/2013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D5CAB-8BF0-4EA3-BAE4-9835C852A49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tiaz.hussain@faculty.muet.edu.pk"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png"/></Relationships>
</file>

<file path=ppt/slides/_rels/slide2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2" Type="http://schemas.openxmlformats.org/officeDocument/2006/relationships/hyperlink" Target="http://imtiazhussainkalwar.weebly.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9552" y="692696"/>
            <a:ext cx="8229600" cy="1143000"/>
          </a:xfrm>
        </p:spPr>
        <p:txBody>
          <a:bodyPr>
            <a:normAutofit/>
          </a:bodyPr>
          <a:lstStyle/>
          <a:p>
            <a:pPr algn="ctr"/>
            <a:r>
              <a:rPr lang="en-US" b="1" dirty="0" smtClean="0"/>
              <a:t>Modern </a:t>
            </a:r>
            <a:r>
              <a:rPr lang="en-US" b="1" dirty="0"/>
              <a:t>Control </a:t>
            </a:r>
            <a:r>
              <a:rPr lang="en-US" b="1" dirty="0" smtClean="0"/>
              <a:t>Systems (MCS)</a:t>
            </a:r>
            <a:endParaRPr lang="en-GB" dirty="0"/>
          </a:p>
        </p:txBody>
      </p:sp>
      <p:sp>
        <p:nvSpPr>
          <p:cNvPr id="2" name="TextBox 1"/>
          <p:cNvSpPr txBox="1"/>
          <p:nvPr/>
        </p:nvSpPr>
        <p:spPr>
          <a:xfrm>
            <a:off x="2123728" y="4365104"/>
            <a:ext cx="5328592" cy="1107996"/>
          </a:xfrm>
          <a:prstGeom prst="rect">
            <a:avLst/>
          </a:prstGeom>
          <a:noFill/>
        </p:spPr>
        <p:txBody>
          <a:bodyPr wrap="square" rtlCol="0">
            <a:spAutoFit/>
          </a:bodyPr>
          <a:lstStyle/>
          <a:p>
            <a:pPr algn="ctr"/>
            <a:r>
              <a:rPr lang="en-GB" sz="2400" dirty="0" smtClean="0"/>
              <a:t>Dr. Imtiaz Hussain</a:t>
            </a:r>
          </a:p>
          <a:p>
            <a:pPr algn="ctr"/>
            <a:r>
              <a:rPr lang="en-GB" sz="2100" dirty="0" smtClean="0"/>
              <a:t>email: </a:t>
            </a:r>
            <a:r>
              <a:rPr lang="en-GB" sz="2100" dirty="0" smtClean="0">
                <a:solidFill>
                  <a:schemeClr val="accent1">
                    <a:lumMod val="75000"/>
                  </a:schemeClr>
                </a:solidFill>
                <a:hlinkClick r:id="rId2"/>
              </a:rPr>
              <a:t>imtiaz.hussain@faculty.muet.edu.pk</a:t>
            </a:r>
            <a:endParaRPr lang="en-GB" sz="2100" dirty="0" smtClean="0">
              <a:solidFill>
                <a:schemeClr val="accent1">
                  <a:lumMod val="75000"/>
                </a:schemeClr>
              </a:solidFill>
            </a:endParaRPr>
          </a:p>
          <a:p>
            <a:pPr algn="ctr"/>
            <a:r>
              <a:rPr lang="en-GB" sz="2100" dirty="0" smtClean="0"/>
              <a:t>URL :</a:t>
            </a:r>
            <a:r>
              <a:rPr lang="en-GB" sz="2100" dirty="0" smtClean="0">
                <a:solidFill>
                  <a:schemeClr val="accent1">
                    <a:lumMod val="75000"/>
                  </a:schemeClr>
                </a:solidFill>
              </a:rPr>
              <a:t>http://imtiazhussainkalwar.weebly.com/</a:t>
            </a:r>
            <a:endParaRPr lang="en-GB" dirty="0" smtClean="0"/>
          </a:p>
        </p:txBody>
      </p:sp>
      <p:sp>
        <p:nvSpPr>
          <p:cNvPr id="6" name="TextBox 5"/>
          <p:cNvSpPr txBox="1"/>
          <p:nvPr/>
        </p:nvSpPr>
        <p:spPr>
          <a:xfrm>
            <a:off x="2068146" y="2996952"/>
            <a:ext cx="5131276" cy="1200329"/>
          </a:xfrm>
          <a:prstGeom prst="rect">
            <a:avLst/>
          </a:prstGeom>
          <a:noFill/>
        </p:spPr>
        <p:txBody>
          <a:bodyPr wrap="none" rtlCol="0">
            <a:spAutoFit/>
          </a:bodyPr>
          <a:lstStyle/>
          <a:p>
            <a:pPr algn="ctr"/>
            <a:r>
              <a:rPr lang="en-GB" sz="2400" dirty="0" smtClean="0"/>
              <a:t>Lecture-39-40</a:t>
            </a:r>
          </a:p>
          <a:p>
            <a:pPr algn="ctr"/>
            <a:r>
              <a:rPr lang="en-GB" sz="2400" dirty="0" smtClean="0"/>
              <a:t>Design of Control Systems in Sate Space</a:t>
            </a:r>
          </a:p>
          <a:p>
            <a:pPr algn="ctr"/>
            <a:r>
              <a:rPr lang="en-GB" sz="2400" dirty="0" smtClean="0">
                <a:solidFill>
                  <a:schemeClr val="bg2">
                    <a:lumMod val="50000"/>
                  </a:schemeClr>
                </a:solidFill>
              </a:rPr>
              <a:t>Second Method of Liapunov</a:t>
            </a:r>
            <a:endParaRPr lang="en-GB" sz="2400" dirty="0">
              <a:solidFill>
                <a:schemeClr val="bg2">
                  <a:lumMod val="50000"/>
                </a:schemeClr>
              </a:solidFill>
            </a:endParaRPr>
          </a:p>
        </p:txBody>
      </p:sp>
    </p:spTree>
    <p:extLst>
      <p:ext uri="{BB962C8B-B14F-4D97-AF65-F5344CB8AC3E}">
        <p14:creationId xmlns:p14="http://schemas.microsoft.com/office/powerpoint/2010/main" val="2877491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Example-2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493837"/>
                <a:ext cx="8763000" cy="5211763"/>
              </a:xfrm>
            </p:spPr>
            <p:txBody>
              <a:bodyPr>
                <a:normAutofit/>
              </a:bodyPr>
              <a:lstStyle/>
              <a:p>
                <a:pPr algn="just"/>
                <a:r>
                  <a:rPr lang="en-US" sz="2600" dirty="0" smtClean="0"/>
                  <a:t>Clearly the origin of state space is the only equilibrium state.</a:t>
                </a:r>
              </a:p>
              <a:p>
                <a:pPr algn="just"/>
                <a:endParaRPr lang="en-US" sz="1400" dirty="0"/>
              </a:p>
              <a:p>
                <a:pPr algn="just"/>
                <a:r>
                  <a:rPr lang="en-US" sz="2600" dirty="0" smtClean="0"/>
                  <a:t>If we define a scalar function </a:t>
                </a:r>
                <a14:m>
                  <m:oMath xmlns:m="http://schemas.openxmlformats.org/officeDocument/2006/math">
                    <m:r>
                      <a:rPr lang="en-US" sz="2800" i="1">
                        <a:solidFill>
                          <a:srgbClr val="FF0000"/>
                        </a:solidFill>
                        <a:latin typeface="Cambria Math" panose="02040503050406030204" pitchFamily="18" charset="0"/>
                      </a:rPr>
                      <m:t>𝑉</m:t>
                    </m:r>
                    <m:d>
                      <m:dPr>
                        <m:ctrlPr>
                          <a:rPr lang="en-US" sz="2800" i="1">
                            <a:solidFill>
                              <a:srgbClr val="FF0000"/>
                            </a:solidFill>
                            <a:latin typeface="Cambria Math" panose="02040503050406030204" pitchFamily="18" charset="0"/>
                          </a:rPr>
                        </m:ctrlPr>
                      </m:dPr>
                      <m:e>
                        <m:r>
                          <a:rPr lang="en-US" sz="2800" b="1" i="1">
                            <a:solidFill>
                              <a:srgbClr val="FF0000"/>
                            </a:solidFill>
                            <a:latin typeface="Cambria Math" panose="02040503050406030204" pitchFamily="18" charset="0"/>
                          </a:rPr>
                          <m:t>𝒙</m:t>
                        </m:r>
                      </m:e>
                    </m:d>
                  </m:oMath>
                </a14:m>
                <a:r>
                  <a:rPr lang="en-US" sz="2600" dirty="0" smtClean="0"/>
                  <a:t> by</a:t>
                </a:r>
              </a:p>
              <a:p>
                <a:pPr algn="just"/>
                <a:endParaRPr lang="en-US" sz="2600" dirty="0"/>
              </a:p>
              <a:p>
                <a:pPr algn="just"/>
                <a:r>
                  <a:rPr lang="en-US" sz="2600" dirty="0" smtClean="0"/>
                  <a:t>Which is positive definite. Then the time derivative of </a:t>
                </a:r>
                <a14:m>
                  <m:oMath xmlns:m="http://schemas.openxmlformats.org/officeDocument/2006/math">
                    <m:r>
                      <a:rPr lang="en-US" sz="2400" i="1">
                        <a:solidFill>
                          <a:srgbClr val="FF0000"/>
                        </a:solidFill>
                        <a:latin typeface="Cambria Math" panose="02040503050406030204" pitchFamily="18" charset="0"/>
                      </a:rPr>
                      <m:t>𝑉</m:t>
                    </m:r>
                    <m:d>
                      <m:dPr>
                        <m:ctrlPr>
                          <a:rPr lang="en-US" sz="2400" i="1">
                            <a:solidFill>
                              <a:srgbClr val="FF0000"/>
                            </a:solidFill>
                            <a:latin typeface="Cambria Math" panose="02040503050406030204" pitchFamily="18" charset="0"/>
                          </a:rPr>
                        </m:ctrlPr>
                      </m:dPr>
                      <m:e>
                        <m:r>
                          <a:rPr lang="en-US" sz="2400" b="1" i="1">
                            <a:solidFill>
                              <a:srgbClr val="FF0000"/>
                            </a:solidFill>
                            <a:latin typeface="Cambria Math" panose="02040503050406030204" pitchFamily="18" charset="0"/>
                          </a:rPr>
                          <m:t>𝒙</m:t>
                        </m:r>
                      </m:e>
                    </m:d>
                  </m:oMath>
                </a14:m>
                <a:r>
                  <a:rPr lang="en-US" sz="2600" dirty="0" smtClean="0"/>
                  <a:t> is</a:t>
                </a:r>
              </a:p>
              <a:p>
                <a:pPr algn="just"/>
                <a:endParaRPr lang="en-US" sz="2600" dirty="0"/>
              </a:p>
              <a:p>
                <a:pPr algn="just"/>
                <a:endParaRPr lang="en-US" sz="2600" dirty="0" smtClean="0"/>
              </a:p>
              <a:p>
                <a:pPr algn="just"/>
                <a:endParaRPr lang="en-US" sz="2600" dirty="0"/>
              </a:p>
              <a:p>
                <a:pPr algn="just"/>
                <a:r>
                  <a:rPr lang="en-US" sz="2600" dirty="0" smtClean="0"/>
                  <a:t>Which is indefinite. Hence </a:t>
                </a:r>
                <a14:m>
                  <m:oMath xmlns:m="http://schemas.openxmlformats.org/officeDocument/2006/math">
                    <m:r>
                      <a:rPr lang="en-US" sz="2600" i="1">
                        <a:solidFill>
                          <a:srgbClr val="FF0000"/>
                        </a:solidFill>
                        <a:latin typeface="Cambria Math" panose="02040503050406030204" pitchFamily="18" charset="0"/>
                      </a:rPr>
                      <m:t>𝑉</m:t>
                    </m:r>
                    <m:d>
                      <m:dPr>
                        <m:ctrlPr>
                          <a:rPr lang="en-US" sz="2600" i="1">
                            <a:solidFill>
                              <a:srgbClr val="FF0000"/>
                            </a:solidFill>
                            <a:latin typeface="Cambria Math" panose="02040503050406030204" pitchFamily="18" charset="0"/>
                          </a:rPr>
                        </m:ctrlPr>
                      </m:dPr>
                      <m:e>
                        <m:r>
                          <a:rPr lang="en-US" sz="2600" b="1" i="1">
                            <a:solidFill>
                              <a:srgbClr val="FF0000"/>
                            </a:solidFill>
                            <a:latin typeface="Cambria Math" panose="02040503050406030204" pitchFamily="18" charset="0"/>
                          </a:rPr>
                          <m:t>𝒙</m:t>
                        </m:r>
                      </m:e>
                    </m:d>
                  </m:oMath>
                </a14:m>
                <a:r>
                  <a:rPr lang="en-US" sz="2600" dirty="0" smtClean="0"/>
                  <a:t> is not a Liapunov Function. </a:t>
                </a:r>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493837"/>
                <a:ext cx="8763000" cy="5211763"/>
              </a:xfrm>
              <a:blipFill rotWithShape="0">
                <a:blip r:embed="rId2"/>
                <a:stretch>
                  <a:fillRect l="-1043" t="-9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219200" y="930973"/>
                <a:ext cx="1345112" cy="492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acc>
                            <m:accPr>
                              <m:chr m:val="̇"/>
                              <m:ctrlPr>
                                <a:rPr lang="en-US" sz="2600" i="1" smtClean="0">
                                  <a:latin typeface="Cambria Math" panose="02040503050406030204" pitchFamily="18" charset="0"/>
                                </a:rPr>
                              </m:ctrlPr>
                            </m:accPr>
                            <m:e>
                              <m:r>
                                <a:rPr lang="en-US" sz="2600" b="0" i="1" smtClean="0">
                                  <a:latin typeface="Cambria Math" panose="02040503050406030204" pitchFamily="18" charset="0"/>
                                </a:rPr>
                                <m:t>𝑥</m:t>
                              </m:r>
                            </m:e>
                          </m:acc>
                        </m:e>
                        <m:sub>
                          <m:r>
                            <a:rPr lang="en-US" sz="2600" b="0" i="1" smtClean="0">
                              <a:latin typeface="Cambria Math" panose="02040503050406030204" pitchFamily="18" charset="0"/>
                            </a:rPr>
                            <m:t>1</m:t>
                          </m:r>
                        </m:sub>
                      </m:sSub>
                      <m:r>
                        <a:rPr lang="en-US" sz="2600" i="1">
                          <a:latin typeface="Cambria Math" panose="02040503050406030204" pitchFamily="18" charset="0"/>
                        </a:rPr>
                        <m:t>=</m:t>
                      </m:r>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2</m:t>
                          </m:r>
                        </m:sub>
                      </m:sSub>
                    </m:oMath>
                  </m:oMathPara>
                </a14:m>
                <a:endParaRPr lang="en-US" sz="2600" dirty="0"/>
              </a:p>
            </p:txBody>
          </p:sp>
        </mc:Choice>
        <mc:Fallback xmlns="">
          <p:sp>
            <p:nvSpPr>
              <p:cNvPr id="4" name="Rectangle 3"/>
              <p:cNvSpPr>
                <a:spLocks noRot="1" noChangeAspect="1" noMove="1" noResize="1" noEditPoints="1" noAdjustHandles="1" noChangeArrowheads="1" noChangeShapeType="1" noTextEdit="1"/>
              </p:cNvSpPr>
              <p:nvPr/>
            </p:nvSpPr>
            <p:spPr>
              <a:xfrm>
                <a:off x="1219200" y="930973"/>
                <a:ext cx="1345112" cy="49244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953000" y="930974"/>
                <a:ext cx="2319866" cy="492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acc>
                            <m:accPr>
                              <m:chr m:val="̇"/>
                              <m:ctrlPr>
                                <a:rPr lang="en-US" sz="2600" i="1" smtClean="0">
                                  <a:latin typeface="Cambria Math" panose="02040503050406030204" pitchFamily="18" charset="0"/>
                                </a:rPr>
                              </m:ctrlPr>
                            </m:accPr>
                            <m:e>
                              <m:r>
                                <a:rPr lang="en-US" sz="2600" b="0" i="1" smtClean="0">
                                  <a:latin typeface="Cambria Math" panose="02040503050406030204" pitchFamily="18" charset="0"/>
                                </a:rPr>
                                <m:t>𝑥</m:t>
                              </m:r>
                            </m:e>
                          </m:acc>
                        </m:e>
                        <m:sub>
                          <m:r>
                            <a:rPr lang="en-US" sz="2600" b="0" i="1" smtClean="0">
                              <a:latin typeface="Cambria Math" panose="02040503050406030204" pitchFamily="18" charset="0"/>
                            </a:rPr>
                            <m:t>2</m:t>
                          </m:r>
                        </m:sub>
                      </m:sSub>
                      <m:r>
                        <a:rPr lang="en-US" sz="2600" i="1">
                          <a:latin typeface="Cambria Math" panose="02040503050406030204" pitchFamily="18" charset="0"/>
                        </a:rPr>
                        <m:t>=</m:t>
                      </m:r>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m:t>
                          </m:r>
                          <m:r>
                            <a:rPr lang="en-US" sz="2600" b="0" i="1" smtClean="0">
                              <a:latin typeface="Cambria Math" panose="02040503050406030204" pitchFamily="18" charset="0"/>
                            </a:rPr>
                            <m:t>𝑥</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2</m:t>
                          </m:r>
                        </m:sub>
                      </m:sSub>
                    </m:oMath>
                  </m:oMathPara>
                </a14:m>
                <a:endParaRPr lang="en-US" sz="2600" dirty="0"/>
              </a:p>
            </p:txBody>
          </p:sp>
        </mc:Choice>
        <mc:Fallback xmlns="">
          <p:sp>
            <p:nvSpPr>
              <p:cNvPr id="5" name="Rectangle 4"/>
              <p:cNvSpPr>
                <a:spLocks noRot="1" noChangeAspect="1" noMove="1" noResize="1" noEditPoints="1" noAdjustHandles="1" noChangeArrowheads="1" noChangeShapeType="1" noTextEdit="1"/>
              </p:cNvSpPr>
              <p:nvPr/>
            </p:nvSpPr>
            <p:spPr>
              <a:xfrm>
                <a:off x="4953000" y="930974"/>
                <a:ext cx="2319866" cy="49244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420291" y="2849986"/>
                <a:ext cx="2471061" cy="466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𝑉</m:t>
                      </m:r>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b="0" i="1" smtClean="0">
                              <a:latin typeface="Cambria Math" panose="02040503050406030204" pitchFamily="18" charset="0"/>
                            </a:rPr>
                            <m:t>2</m:t>
                          </m:r>
                          <m:r>
                            <a:rPr lang="en-US" sz="2400" i="1">
                              <a:latin typeface="Cambria Math" panose="02040503050406030204" pitchFamily="18" charset="0"/>
                            </a:rPr>
                            <m:t>𝑥</m:t>
                          </m:r>
                        </m:e>
                        <m:sub>
                          <m:r>
                            <a:rPr lang="en-US" sz="2400" i="1">
                              <a:latin typeface="Cambria Math" panose="02040503050406030204" pitchFamily="18" charset="0"/>
                            </a:rPr>
                            <m:t>1</m:t>
                          </m:r>
                        </m:sub>
                        <m:sup>
                          <m:r>
                            <a:rPr lang="en-US" sz="2400" i="1">
                              <a:latin typeface="Cambria Math" panose="02040503050406030204" pitchFamily="18" charset="0"/>
                            </a:rPr>
                            <m:t>2</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2</m:t>
                          </m:r>
                        </m:sub>
                        <m:sup>
                          <m:r>
                            <a:rPr lang="en-US" sz="2400" i="1">
                              <a:latin typeface="Cambria Math" panose="02040503050406030204" pitchFamily="18" charset="0"/>
                            </a:rPr>
                            <m:t>2</m:t>
                          </m:r>
                        </m:sup>
                      </m:sSubSup>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420291" y="2849986"/>
                <a:ext cx="2471061" cy="466666"/>
              </a:xfrm>
              <a:prstGeom prst="rect">
                <a:avLst/>
              </a:prstGeom>
              <a:blipFill rotWithShape="0">
                <a:blip r:embed="rId5"/>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118646" y="3863115"/>
                <a:ext cx="3193310" cy="4732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𝑉</m:t>
                          </m:r>
                        </m:e>
                      </m:acc>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r>
                        <a:rPr lang="en-US" sz="2400" b="0" i="1" smtClean="0">
                          <a:latin typeface="Cambria Math" panose="02040503050406030204" pitchFamily="18" charset="0"/>
                        </a:rPr>
                        <m:t>4</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1</m:t>
                          </m:r>
                        </m:sub>
                      </m:sSub>
                      <m:r>
                        <a:rPr lang="en-US" sz="2400" i="1">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b="0" i="1" smtClean="0">
                              <a:latin typeface="Cambria Math" panose="02040503050406030204" pitchFamily="18" charset="0"/>
                            </a:rPr>
                            <m:t>2</m:t>
                          </m:r>
                        </m:sub>
                      </m:sSub>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b="0" i="1" smtClean="0">
                              <a:latin typeface="Cambria Math" panose="02040503050406030204" pitchFamily="18" charset="0"/>
                            </a:rPr>
                            <m:t>2</m:t>
                          </m:r>
                        </m:sub>
                      </m:sSub>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3118646" y="3863115"/>
                <a:ext cx="3193310" cy="473206"/>
              </a:xfrm>
              <a:prstGeom prst="rect">
                <a:avLst/>
              </a:prstGeom>
              <a:blipFill rotWithShape="0">
                <a:blip r:embed="rId6"/>
                <a:stretch>
                  <a:fillRect t="-3896" b="-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38200" y="4435941"/>
                <a:ext cx="7543800" cy="4737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i="1">
                              <a:latin typeface="Cambria Math" panose="02040503050406030204" pitchFamily="18" charset="0"/>
                            </a:rPr>
                            <m:t>𝑉</m:t>
                          </m:r>
                        </m:e>
                      </m:acc>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r>
                        <a:rPr lang="en-US" sz="2400" b="0" i="1" smtClean="0">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−2</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2</m:t>
                          </m:r>
                        </m:sub>
                        <m:sup>
                          <m:r>
                            <a:rPr lang="en-US" sz="2400" i="1">
                              <a:latin typeface="Cambria Math" panose="02040503050406030204" pitchFamily="18" charset="0"/>
                            </a:rPr>
                            <m:t>2</m:t>
                          </m:r>
                        </m:sup>
                      </m:sSubSup>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838200" y="4435941"/>
                <a:ext cx="7543800" cy="473719"/>
              </a:xfrm>
              <a:prstGeom prst="rect">
                <a:avLst/>
              </a:prstGeom>
              <a:blipFill rotWithShape="0">
                <a:blip r:embed="rId7"/>
                <a:stretch>
                  <a:fillRect t="-3896" b="-2597"/>
                </a:stretch>
              </a:blipFill>
            </p:spPr>
            <p:txBody>
              <a:bodyPr/>
              <a:lstStyle/>
              <a:p>
                <a:r>
                  <a:rPr lang="en-US">
                    <a:noFill/>
                  </a:rPr>
                  <a:t> </a:t>
                </a:r>
              </a:p>
            </p:txBody>
          </p:sp>
        </mc:Fallback>
      </mc:AlternateContent>
    </p:spTree>
    <p:extLst>
      <p:ext uri="{BB962C8B-B14F-4D97-AF65-F5344CB8AC3E}">
        <p14:creationId xmlns:p14="http://schemas.microsoft.com/office/powerpoint/2010/main" val="203258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990600"/>
          </a:xfrm>
        </p:spPr>
        <p:txBody>
          <a:bodyPr>
            <a:normAutofit fontScale="90000"/>
          </a:bodyPr>
          <a:lstStyle/>
          <a:p>
            <a:r>
              <a:rPr lang="en-US" dirty="0"/>
              <a:t>Liapunov Stability analysis of LTI </a:t>
            </a:r>
            <a:r>
              <a:rPr lang="en-US" dirty="0" smtClean="0"/>
              <a:t>systems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914400"/>
                <a:ext cx="8915400" cy="5791200"/>
              </a:xfrm>
            </p:spPr>
            <p:txBody>
              <a:bodyPr>
                <a:normAutofit/>
              </a:bodyPr>
              <a:lstStyle/>
              <a:p>
                <a:r>
                  <a:rPr lang="en-US" sz="2600" dirty="0" smtClean="0"/>
                  <a:t>Consider a LTI system</a:t>
                </a:r>
              </a:p>
              <a:p>
                <a:endParaRPr lang="en-US" sz="1600" dirty="0"/>
              </a:p>
              <a:p>
                <a:pPr algn="just"/>
                <a:r>
                  <a:rPr lang="en-US" sz="2600" dirty="0" smtClean="0"/>
                  <a:t>Where </a:t>
                </a:r>
                <a14:m>
                  <m:oMath xmlns:m="http://schemas.openxmlformats.org/officeDocument/2006/math">
                    <m:r>
                      <a:rPr lang="en-US" sz="2600" b="1" i="1" smtClean="0">
                        <a:solidFill>
                          <a:srgbClr val="FF0000"/>
                        </a:solidFill>
                        <a:latin typeface="Cambria Math" panose="02040503050406030204" pitchFamily="18" charset="0"/>
                      </a:rPr>
                      <m:t>𝒙</m:t>
                    </m:r>
                  </m:oMath>
                </a14:m>
                <a:r>
                  <a:rPr lang="en-US" sz="2600" dirty="0" smtClean="0"/>
                  <a:t> is a state vector (</a:t>
                </a:r>
                <a:r>
                  <a:rPr lang="en-US" sz="2600" i="1" dirty="0" smtClean="0"/>
                  <a:t>n</a:t>
                </a:r>
                <a:r>
                  <a:rPr lang="en-US" sz="2600" dirty="0" smtClean="0"/>
                  <a:t>-vector) and </a:t>
                </a:r>
                <a:r>
                  <a:rPr lang="en-US" sz="2600" b="1" dirty="0" smtClean="0">
                    <a:solidFill>
                      <a:srgbClr val="FF0000"/>
                    </a:solidFill>
                  </a:rPr>
                  <a:t>A</a:t>
                </a:r>
                <a:r>
                  <a:rPr lang="en-US" sz="2600" dirty="0" smtClean="0"/>
                  <a:t> is an </a:t>
                </a:r>
                <a:r>
                  <a:rPr lang="en-US" sz="2600" i="1" dirty="0" err="1" smtClean="0"/>
                  <a:t>n</a:t>
                </a:r>
                <a:r>
                  <a:rPr lang="en-US" sz="2600" dirty="0" err="1" smtClean="0"/>
                  <a:t>x</a:t>
                </a:r>
                <a:r>
                  <a:rPr lang="en-US" sz="2600" i="1" dirty="0" err="1" smtClean="0"/>
                  <a:t>n</a:t>
                </a:r>
                <a:r>
                  <a:rPr lang="en-US" sz="2600" i="1" dirty="0" smtClean="0"/>
                  <a:t> </a:t>
                </a:r>
                <a:r>
                  <a:rPr lang="en-US" sz="2600" dirty="0" smtClean="0"/>
                  <a:t>constant matrix. We assume that </a:t>
                </a:r>
                <a:r>
                  <a:rPr lang="en-US" sz="2600" b="1" dirty="0" smtClean="0">
                    <a:solidFill>
                      <a:srgbClr val="FF0000"/>
                    </a:solidFill>
                  </a:rPr>
                  <a:t>A</a:t>
                </a:r>
                <a:r>
                  <a:rPr lang="en-US" sz="2600" dirty="0" smtClean="0"/>
                  <a:t> is nonsingular. Then the only equilibrium state is the origin </a:t>
                </a:r>
                <a14:m>
                  <m:oMath xmlns:m="http://schemas.openxmlformats.org/officeDocument/2006/math">
                    <m:r>
                      <a:rPr lang="en-US" sz="2600" b="1" i="1">
                        <a:solidFill>
                          <a:srgbClr val="FF0000"/>
                        </a:solidFill>
                        <a:latin typeface="Cambria Math" panose="02040503050406030204" pitchFamily="18" charset="0"/>
                      </a:rPr>
                      <m:t>𝒙</m:t>
                    </m:r>
                    <m:r>
                      <a:rPr lang="en-US" sz="2600" b="1" i="1" smtClean="0">
                        <a:solidFill>
                          <a:srgbClr val="FF0000"/>
                        </a:solidFill>
                        <a:latin typeface="Cambria Math" panose="02040503050406030204" pitchFamily="18" charset="0"/>
                      </a:rPr>
                      <m:t>=</m:t>
                    </m:r>
                    <m:r>
                      <a:rPr lang="en-US" sz="2600" b="1" i="1" smtClean="0">
                        <a:solidFill>
                          <a:srgbClr val="FF0000"/>
                        </a:solidFill>
                        <a:latin typeface="Cambria Math" panose="02040503050406030204" pitchFamily="18" charset="0"/>
                      </a:rPr>
                      <m:t>𝟎</m:t>
                    </m:r>
                  </m:oMath>
                </a14:m>
                <a:r>
                  <a:rPr lang="en-US" sz="2600" i="1" dirty="0" smtClean="0"/>
                  <a:t>.</a:t>
                </a:r>
              </a:p>
              <a:p>
                <a:pPr algn="just"/>
                <a:endParaRPr lang="en-US" sz="1400" i="1" dirty="0" smtClean="0"/>
              </a:p>
              <a:p>
                <a:pPr algn="just"/>
                <a:r>
                  <a:rPr lang="en-US" sz="2600" dirty="0" smtClean="0"/>
                  <a:t>The stability of the equilibrium state of the LTI system can be investigated by use of the second method of Liapunov. </a:t>
                </a:r>
              </a:p>
              <a:p>
                <a:pPr algn="just"/>
                <a:endParaRPr lang="en-US" sz="1400" dirty="0"/>
              </a:p>
              <a:p>
                <a:pPr algn="just"/>
                <a:r>
                  <a:rPr lang="en-US" sz="2600" dirty="0" smtClean="0"/>
                  <a:t>For the system described above let us choose a possible Liapunov function as</a:t>
                </a:r>
              </a:p>
              <a:p>
                <a:pPr algn="just"/>
                <a:endParaRPr lang="en-US" sz="2600" dirty="0"/>
              </a:p>
              <a:p>
                <a:pPr algn="just"/>
                <a:r>
                  <a:rPr lang="en-US" sz="2600" dirty="0" smtClean="0"/>
                  <a:t>Where </a:t>
                </a:r>
                <a:r>
                  <a:rPr lang="en-US" sz="2600" b="1" dirty="0" smtClean="0">
                    <a:solidFill>
                      <a:srgbClr val="FF0000"/>
                    </a:solidFill>
                  </a:rPr>
                  <a:t>P</a:t>
                </a:r>
                <a:r>
                  <a:rPr lang="en-US" sz="2600" dirty="0" smtClean="0"/>
                  <a:t> is positive definite real symmetric matrix. </a:t>
                </a:r>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914400"/>
                <a:ext cx="8915400" cy="5791200"/>
              </a:xfrm>
              <a:blipFill rotWithShape="0">
                <a:blip r:embed="rId2"/>
                <a:stretch>
                  <a:fillRect l="-1094" t="-842" r="-11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908831" y="1295400"/>
                <a:ext cx="1114921"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600" b="1" i="1" smtClean="0">
                              <a:latin typeface="Cambria Math" panose="02040503050406030204" pitchFamily="18" charset="0"/>
                            </a:rPr>
                          </m:ctrlPr>
                        </m:accPr>
                        <m:e>
                          <m:r>
                            <a:rPr lang="en-US" sz="2600" b="1" i="1" smtClean="0">
                              <a:latin typeface="Cambria Math" panose="02040503050406030204" pitchFamily="18" charset="0"/>
                            </a:rPr>
                            <m:t>𝒙</m:t>
                          </m:r>
                        </m:e>
                      </m:acc>
                      <m:r>
                        <a:rPr lang="en-US" sz="2600" b="0" i="1" smtClean="0">
                          <a:latin typeface="Cambria Math" panose="02040503050406030204" pitchFamily="18" charset="0"/>
                        </a:rPr>
                        <m:t>=</m:t>
                      </m:r>
                      <m:r>
                        <a:rPr lang="en-US" sz="2600" b="1" i="1" smtClean="0">
                          <a:latin typeface="Cambria Math" panose="02040503050406030204" pitchFamily="18" charset="0"/>
                        </a:rPr>
                        <m:t>𝑨𝒙</m:t>
                      </m:r>
                    </m:oMath>
                  </m:oMathPara>
                </a14:m>
                <a:endParaRPr lang="en-US" sz="26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3908831" y="1295400"/>
                <a:ext cx="1114921" cy="40011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553086" y="5240308"/>
                <a:ext cx="1961627"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𝑉</m:t>
                      </m:r>
                      <m:r>
                        <a:rPr lang="en-US" sz="2600" b="0" i="1" smtClean="0">
                          <a:latin typeface="Cambria Math" panose="02040503050406030204" pitchFamily="18" charset="0"/>
                        </a:rPr>
                        <m:t>(</m:t>
                      </m:r>
                      <m:r>
                        <a:rPr lang="en-US" sz="2600" b="1" i="1" smtClean="0">
                          <a:latin typeface="Cambria Math" panose="02040503050406030204" pitchFamily="18" charset="0"/>
                        </a:rPr>
                        <m:t>𝒙</m:t>
                      </m:r>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1" i="1" smtClean="0">
                              <a:latin typeface="Cambria Math" panose="02040503050406030204" pitchFamily="18" charset="0"/>
                            </a:rPr>
                            <m:t>𝒙</m:t>
                          </m:r>
                        </m:e>
                        <m:sup>
                          <m:r>
                            <a:rPr lang="en-US" sz="2600" b="0" i="1" smtClean="0">
                              <a:latin typeface="Cambria Math" panose="02040503050406030204" pitchFamily="18" charset="0"/>
                            </a:rPr>
                            <m:t>𝑇</m:t>
                          </m:r>
                        </m:sup>
                      </m:sSup>
                      <m:r>
                        <a:rPr lang="en-US" sz="2600" b="1" i="1" smtClean="0">
                          <a:latin typeface="Cambria Math" panose="02040503050406030204" pitchFamily="18" charset="0"/>
                        </a:rPr>
                        <m:t>𝑷𝒙</m:t>
                      </m:r>
                    </m:oMath>
                  </m:oMathPara>
                </a14:m>
                <a:endParaRPr lang="en-US" sz="26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3553086" y="5240308"/>
                <a:ext cx="1961627" cy="40011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0953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737859"/>
          </a:xfrm>
        </p:spPr>
        <p:txBody>
          <a:bodyPr>
            <a:normAutofit fontScale="90000"/>
          </a:bodyPr>
          <a:lstStyle/>
          <a:p>
            <a:r>
              <a:rPr lang="en-US" dirty="0"/>
              <a:t>Liapunov Stability analysis of LTI </a:t>
            </a:r>
            <a:r>
              <a:rPr lang="en-US" dirty="0" smtClean="0"/>
              <a:t>systems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762000"/>
                <a:ext cx="8915400" cy="5791200"/>
              </a:xfrm>
            </p:spPr>
            <p:txBody>
              <a:bodyPr>
                <a:normAutofit/>
              </a:bodyPr>
              <a:lstStyle/>
              <a:p>
                <a:pPr algn="just"/>
                <a:endParaRPr lang="en-US" sz="2600" dirty="0"/>
              </a:p>
              <a:p>
                <a:pPr algn="just"/>
                <a:r>
                  <a:rPr lang="en-US" sz="2600" dirty="0" smtClean="0"/>
                  <a:t>The time derivative of </a:t>
                </a:r>
                <a14:m>
                  <m:oMath xmlns:m="http://schemas.openxmlformats.org/officeDocument/2006/math">
                    <m:r>
                      <a:rPr lang="en-US" sz="2600" i="1" smtClean="0">
                        <a:solidFill>
                          <a:srgbClr val="FF0000"/>
                        </a:solidFill>
                        <a:latin typeface="Cambria Math" panose="02040503050406030204" pitchFamily="18" charset="0"/>
                      </a:rPr>
                      <m:t>𝑉</m:t>
                    </m:r>
                    <m:r>
                      <a:rPr lang="en-US" sz="2600" i="1" smtClean="0">
                        <a:solidFill>
                          <a:srgbClr val="FF0000"/>
                        </a:solidFill>
                        <a:latin typeface="Cambria Math" panose="02040503050406030204" pitchFamily="18" charset="0"/>
                      </a:rPr>
                      <m:t>(</m:t>
                    </m:r>
                    <m:r>
                      <a:rPr lang="en-US" sz="2600" b="1" i="1">
                        <a:solidFill>
                          <a:srgbClr val="FF0000"/>
                        </a:solidFill>
                        <a:latin typeface="Cambria Math" panose="02040503050406030204" pitchFamily="18" charset="0"/>
                      </a:rPr>
                      <m:t>𝒙</m:t>
                    </m:r>
                    <m:r>
                      <a:rPr lang="en-US" sz="2600" i="1">
                        <a:solidFill>
                          <a:srgbClr val="FF0000"/>
                        </a:solidFill>
                        <a:latin typeface="Cambria Math" panose="02040503050406030204" pitchFamily="18" charset="0"/>
                      </a:rPr>
                      <m:t>)</m:t>
                    </m:r>
                  </m:oMath>
                </a14:m>
                <a:r>
                  <a:rPr lang="en-US" sz="2600" dirty="0" smtClean="0">
                    <a:solidFill>
                      <a:srgbClr val="FF0000"/>
                    </a:solidFill>
                  </a:rPr>
                  <a:t> </a:t>
                </a:r>
                <a:r>
                  <a:rPr lang="en-US" sz="2600" dirty="0" smtClean="0"/>
                  <a:t>along any trajectory is given as</a:t>
                </a:r>
              </a:p>
              <a:p>
                <a:pPr algn="just"/>
                <a:endParaRPr lang="en-US" sz="2200" dirty="0"/>
              </a:p>
              <a:p>
                <a:pPr algn="just"/>
                <a:r>
                  <a:rPr lang="en-US" sz="2600" dirty="0" smtClean="0"/>
                  <a:t>Substituting  </a:t>
                </a:r>
                <a14:m>
                  <m:oMath xmlns:m="http://schemas.openxmlformats.org/officeDocument/2006/math">
                    <m:acc>
                      <m:accPr>
                        <m:chr m:val="̇"/>
                        <m:ctrlPr>
                          <a:rPr lang="en-US" sz="2600" b="1" i="1" smtClean="0">
                            <a:solidFill>
                              <a:srgbClr val="FF0000"/>
                            </a:solidFill>
                            <a:latin typeface="Cambria Math" panose="02040503050406030204" pitchFamily="18" charset="0"/>
                          </a:rPr>
                        </m:ctrlPr>
                      </m:accPr>
                      <m:e>
                        <m:r>
                          <a:rPr lang="en-US" sz="2600" b="1" i="1">
                            <a:solidFill>
                              <a:srgbClr val="FF0000"/>
                            </a:solidFill>
                            <a:latin typeface="Cambria Math" panose="02040503050406030204" pitchFamily="18" charset="0"/>
                          </a:rPr>
                          <m:t>𝒙</m:t>
                        </m:r>
                      </m:e>
                    </m:acc>
                    <m:r>
                      <a:rPr lang="en-US" sz="2600" i="1">
                        <a:solidFill>
                          <a:srgbClr val="FF0000"/>
                        </a:solidFill>
                        <a:latin typeface="Cambria Math" panose="02040503050406030204" pitchFamily="18" charset="0"/>
                      </a:rPr>
                      <m:t>=</m:t>
                    </m:r>
                    <m:r>
                      <a:rPr lang="en-US" sz="2600" b="1" i="1">
                        <a:solidFill>
                          <a:srgbClr val="FF0000"/>
                        </a:solidFill>
                        <a:latin typeface="Cambria Math" panose="02040503050406030204" pitchFamily="18" charset="0"/>
                      </a:rPr>
                      <m:t>𝑨𝒙</m:t>
                    </m:r>
                  </m:oMath>
                </a14:m>
                <a:r>
                  <a:rPr lang="en-US" sz="2600" dirty="0" smtClean="0">
                    <a:solidFill>
                      <a:srgbClr val="FF0000"/>
                    </a:solidFill>
                  </a:rPr>
                  <a:t> </a:t>
                </a:r>
                <a:r>
                  <a:rPr lang="en-US" sz="2600" dirty="0" smtClean="0"/>
                  <a:t>in above equation</a:t>
                </a:r>
              </a:p>
              <a:p>
                <a:pPr algn="just"/>
                <a:endParaRPr lang="en-US" sz="2600" dirty="0"/>
              </a:p>
              <a:p>
                <a:pPr algn="just"/>
                <a:endParaRPr lang="en-US" sz="3000" dirty="0" smtClean="0"/>
              </a:p>
              <a:p>
                <a:pPr algn="just"/>
                <a:r>
                  <a:rPr lang="en-US" sz="2600" dirty="0" smtClean="0"/>
                  <a:t>Taking </a:t>
                </a:r>
                <a14:m>
                  <m:oMath xmlns:m="http://schemas.openxmlformats.org/officeDocument/2006/math">
                    <m:sSup>
                      <m:sSupPr>
                        <m:ctrlPr>
                          <a:rPr lang="en-US" sz="2600" i="1" smtClean="0">
                            <a:solidFill>
                              <a:srgbClr val="FF0000"/>
                            </a:solidFill>
                            <a:latin typeface="Cambria Math" panose="02040503050406030204" pitchFamily="18" charset="0"/>
                          </a:rPr>
                        </m:ctrlPr>
                      </m:sSupPr>
                      <m:e>
                        <m:r>
                          <a:rPr lang="en-US" sz="2600" b="1" i="1">
                            <a:solidFill>
                              <a:srgbClr val="FF0000"/>
                            </a:solidFill>
                            <a:latin typeface="Cambria Math" panose="02040503050406030204" pitchFamily="18" charset="0"/>
                          </a:rPr>
                          <m:t>𝒙</m:t>
                        </m:r>
                      </m:e>
                      <m:sup>
                        <m:r>
                          <a:rPr lang="en-US" sz="2600" i="1">
                            <a:solidFill>
                              <a:srgbClr val="FF0000"/>
                            </a:solidFill>
                            <a:latin typeface="Cambria Math" panose="02040503050406030204" pitchFamily="18" charset="0"/>
                          </a:rPr>
                          <m:t>𝑇</m:t>
                        </m:r>
                      </m:sup>
                    </m:sSup>
                  </m:oMath>
                </a14:m>
                <a:r>
                  <a:rPr lang="en-US" sz="2600" dirty="0" smtClean="0"/>
                  <a:t> pre-common and </a:t>
                </a:r>
                <a14:m>
                  <m:oMath xmlns:m="http://schemas.openxmlformats.org/officeDocument/2006/math">
                    <m:r>
                      <a:rPr lang="en-US" sz="2600" b="1" i="1" smtClean="0">
                        <a:solidFill>
                          <a:srgbClr val="FF0000"/>
                        </a:solidFill>
                        <a:latin typeface="Cambria Math" panose="02040503050406030204" pitchFamily="18" charset="0"/>
                      </a:rPr>
                      <m:t>𝒙</m:t>
                    </m:r>
                  </m:oMath>
                </a14:m>
                <a:r>
                  <a:rPr lang="en-US" sz="2600" dirty="0" smtClean="0"/>
                  <a:t> post common yields</a:t>
                </a:r>
              </a:p>
              <a:p>
                <a:pPr algn="just"/>
                <a:endParaRPr lang="en-US" sz="2600" dirty="0"/>
              </a:p>
              <a:p>
                <a:pPr algn="just"/>
                <a:r>
                  <a:rPr lang="en-US" sz="2600" dirty="0" smtClean="0"/>
                  <a:t>Since </a:t>
                </a:r>
                <a14:m>
                  <m:oMath xmlns:m="http://schemas.openxmlformats.org/officeDocument/2006/math">
                    <m:r>
                      <a:rPr lang="en-US" sz="2600" i="1" smtClean="0">
                        <a:solidFill>
                          <a:srgbClr val="FF0000"/>
                        </a:solidFill>
                        <a:latin typeface="Cambria Math" panose="02040503050406030204" pitchFamily="18" charset="0"/>
                      </a:rPr>
                      <m:t>𝑉</m:t>
                    </m:r>
                    <m:r>
                      <a:rPr lang="en-US" sz="2600" i="1" smtClean="0">
                        <a:solidFill>
                          <a:srgbClr val="FF0000"/>
                        </a:solidFill>
                        <a:latin typeface="Cambria Math" panose="02040503050406030204" pitchFamily="18" charset="0"/>
                      </a:rPr>
                      <m:t>(</m:t>
                    </m:r>
                    <m:r>
                      <a:rPr lang="en-US" sz="2600" b="1" i="1">
                        <a:solidFill>
                          <a:srgbClr val="FF0000"/>
                        </a:solidFill>
                        <a:latin typeface="Cambria Math" panose="02040503050406030204" pitchFamily="18" charset="0"/>
                      </a:rPr>
                      <m:t>𝒙</m:t>
                    </m:r>
                    <m:r>
                      <a:rPr lang="en-US" sz="2600" i="1">
                        <a:solidFill>
                          <a:srgbClr val="FF0000"/>
                        </a:solidFill>
                        <a:latin typeface="Cambria Math" panose="02040503050406030204" pitchFamily="18" charset="0"/>
                      </a:rPr>
                      <m:t>)</m:t>
                    </m:r>
                  </m:oMath>
                </a14:m>
                <a:r>
                  <a:rPr lang="en-US" sz="2600" dirty="0" smtClean="0">
                    <a:solidFill>
                      <a:srgbClr val="FF0000"/>
                    </a:solidFill>
                  </a:rPr>
                  <a:t> </a:t>
                </a:r>
                <a:r>
                  <a:rPr lang="en-US" sz="2600" dirty="0" smtClean="0"/>
                  <a:t>was chosen to be positive definite, we require, for asymptotic stability, that </a:t>
                </a:r>
                <a14:m>
                  <m:oMath xmlns:m="http://schemas.openxmlformats.org/officeDocument/2006/math">
                    <m:acc>
                      <m:accPr>
                        <m:chr m:val="̇"/>
                        <m:ctrlPr>
                          <a:rPr lang="en-US" sz="2600" i="1" smtClean="0">
                            <a:solidFill>
                              <a:srgbClr val="FF0000"/>
                            </a:solidFill>
                            <a:latin typeface="Cambria Math" panose="02040503050406030204" pitchFamily="18" charset="0"/>
                          </a:rPr>
                        </m:ctrlPr>
                      </m:accPr>
                      <m:e>
                        <m:r>
                          <a:rPr lang="en-US" sz="2600" i="1">
                            <a:solidFill>
                              <a:srgbClr val="FF0000"/>
                            </a:solidFill>
                            <a:latin typeface="Cambria Math" panose="02040503050406030204" pitchFamily="18" charset="0"/>
                          </a:rPr>
                          <m:t>𝑉</m:t>
                        </m:r>
                      </m:e>
                    </m:acc>
                    <m:d>
                      <m:dPr>
                        <m:ctrlPr>
                          <a:rPr lang="en-US" sz="2600" i="1">
                            <a:solidFill>
                              <a:srgbClr val="FF0000"/>
                            </a:solidFill>
                            <a:latin typeface="Cambria Math" panose="02040503050406030204" pitchFamily="18" charset="0"/>
                          </a:rPr>
                        </m:ctrlPr>
                      </m:dPr>
                      <m:e>
                        <m:r>
                          <a:rPr lang="en-US" sz="2600" b="1" i="1">
                            <a:solidFill>
                              <a:srgbClr val="FF0000"/>
                            </a:solidFill>
                            <a:latin typeface="Cambria Math" panose="02040503050406030204" pitchFamily="18" charset="0"/>
                          </a:rPr>
                          <m:t>𝒙</m:t>
                        </m:r>
                      </m:e>
                    </m:d>
                  </m:oMath>
                </a14:m>
                <a:r>
                  <a:rPr lang="en-US" sz="2600" dirty="0" smtClean="0"/>
                  <a:t> be negative definite. Therefore we require that</a:t>
                </a:r>
              </a:p>
              <a:p>
                <a:pPr algn="just"/>
                <a:r>
                  <a:rPr lang="en-US" sz="2600" dirty="0" smtClean="0"/>
                  <a:t>Where </a:t>
                </a:r>
              </a:p>
              <a:p>
                <a:pPr algn="just"/>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762000"/>
                <a:ext cx="8915400" cy="5791200"/>
              </a:xfrm>
              <a:blipFill rotWithShape="0">
                <a:blip r:embed="rId2"/>
                <a:stretch>
                  <a:fillRect l="-1094" r="-11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219973" y="838200"/>
                <a:ext cx="1961627"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𝑉</m:t>
                      </m:r>
                      <m:r>
                        <a:rPr lang="en-US" sz="2600" b="0" i="1" smtClean="0">
                          <a:latin typeface="Cambria Math" panose="02040503050406030204" pitchFamily="18" charset="0"/>
                        </a:rPr>
                        <m:t>(</m:t>
                      </m:r>
                      <m:r>
                        <a:rPr lang="en-US" sz="2600" b="1" i="1" smtClean="0">
                          <a:latin typeface="Cambria Math" panose="02040503050406030204" pitchFamily="18" charset="0"/>
                        </a:rPr>
                        <m:t>𝒙</m:t>
                      </m:r>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1" i="1" smtClean="0">
                              <a:latin typeface="Cambria Math" panose="02040503050406030204" pitchFamily="18" charset="0"/>
                            </a:rPr>
                            <m:t>𝒙</m:t>
                          </m:r>
                        </m:e>
                        <m:sup>
                          <m:r>
                            <a:rPr lang="en-US" sz="2600" b="0" i="1" smtClean="0">
                              <a:latin typeface="Cambria Math" panose="02040503050406030204" pitchFamily="18" charset="0"/>
                            </a:rPr>
                            <m:t>𝑇</m:t>
                          </m:r>
                        </m:sup>
                      </m:sSup>
                      <m:r>
                        <a:rPr lang="en-US" sz="2600" b="1" i="1" smtClean="0">
                          <a:latin typeface="Cambria Math" panose="02040503050406030204" pitchFamily="18" charset="0"/>
                        </a:rPr>
                        <m:t>𝑷𝒙</m:t>
                      </m:r>
                    </m:oMath>
                  </m:oMathPara>
                </a14:m>
                <a:endParaRPr lang="en-US" sz="26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3219973" y="838200"/>
                <a:ext cx="1961627" cy="40011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166684" y="1752600"/>
                <a:ext cx="3157916" cy="4127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600" b="0" i="1" smtClean="0">
                              <a:latin typeface="Cambria Math" panose="02040503050406030204" pitchFamily="18" charset="0"/>
                            </a:rPr>
                          </m:ctrlPr>
                        </m:accPr>
                        <m:e>
                          <m:r>
                            <a:rPr lang="en-US" sz="2600" b="0" i="1" smtClean="0">
                              <a:latin typeface="Cambria Math" panose="02040503050406030204" pitchFamily="18" charset="0"/>
                            </a:rPr>
                            <m:t>𝑉</m:t>
                          </m:r>
                        </m:e>
                      </m:acc>
                      <m:d>
                        <m:dPr>
                          <m:ctrlPr>
                            <a:rPr lang="en-US" sz="2600" b="0" i="1" smtClean="0">
                              <a:latin typeface="Cambria Math" panose="02040503050406030204" pitchFamily="18" charset="0"/>
                            </a:rPr>
                          </m:ctrlPr>
                        </m:dPr>
                        <m:e>
                          <m:r>
                            <a:rPr lang="en-US" sz="2600" b="1" i="1" smtClean="0">
                              <a:latin typeface="Cambria Math" panose="02040503050406030204" pitchFamily="18" charset="0"/>
                            </a:rPr>
                            <m:t>𝒙</m:t>
                          </m:r>
                        </m:e>
                      </m:d>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acc>
                            <m:accPr>
                              <m:chr m:val="̇"/>
                              <m:ctrlPr>
                                <a:rPr lang="en-US" sz="2600" b="1" i="1" smtClean="0">
                                  <a:latin typeface="Cambria Math" panose="02040503050406030204" pitchFamily="18" charset="0"/>
                                </a:rPr>
                              </m:ctrlPr>
                            </m:accPr>
                            <m:e>
                              <m:r>
                                <a:rPr lang="en-US" sz="2600" b="1" i="1" smtClean="0">
                                  <a:latin typeface="Cambria Math" panose="02040503050406030204" pitchFamily="18" charset="0"/>
                                </a:rPr>
                                <m:t>𝒙</m:t>
                              </m:r>
                            </m:e>
                          </m:acc>
                        </m:e>
                        <m:sup>
                          <m:r>
                            <a:rPr lang="en-US" sz="2600" b="0" i="1" smtClean="0">
                              <a:latin typeface="Cambria Math" panose="02040503050406030204" pitchFamily="18" charset="0"/>
                            </a:rPr>
                            <m:t>𝑇</m:t>
                          </m:r>
                        </m:sup>
                      </m:sSup>
                      <m:r>
                        <a:rPr lang="en-US" sz="2600" b="1" i="1" smtClean="0">
                          <a:latin typeface="Cambria Math" panose="02040503050406030204" pitchFamily="18" charset="0"/>
                        </a:rPr>
                        <m:t>𝑷𝒙</m:t>
                      </m:r>
                      <m:r>
                        <a:rPr lang="en-US" sz="2600" b="1" i="1" smtClean="0">
                          <a:latin typeface="Cambria Math" panose="02040503050406030204" pitchFamily="18" charset="0"/>
                        </a:rPr>
                        <m:t>+</m:t>
                      </m:r>
                      <m:sSup>
                        <m:sSupPr>
                          <m:ctrlPr>
                            <a:rPr lang="en-US" sz="2600" i="1">
                              <a:latin typeface="Cambria Math" panose="02040503050406030204" pitchFamily="18" charset="0"/>
                            </a:rPr>
                          </m:ctrlPr>
                        </m:sSupPr>
                        <m:e>
                          <m:r>
                            <a:rPr lang="en-US" sz="2600" b="1" i="1">
                              <a:latin typeface="Cambria Math" panose="02040503050406030204" pitchFamily="18" charset="0"/>
                            </a:rPr>
                            <m:t>𝒙</m:t>
                          </m:r>
                        </m:e>
                        <m:sup>
                          <m:r>
                            <a:rPr lang="en-US" sz="2600" i="1">
                              <a:latin typeface="Cambria Math" panose="02040503050406030204" pitchFamily="18" charset="0"/>
                            </a:rPr>
                            <m:t>𝑇</m:t>
                          </m:r>
                        </m:sup>
                      </m:sSup>
                      <m:r>
                        <a:rPr lang="en-US" sz="2600" b="1" i="1">
                          <a:latin typeface="Cambria Math" panose="02040503050406030204" pitchFamily="18" charset="0"/>
                        </a:rPr>
                        <m:t>𝑷</m:t>
                      </m:r>
                      <m:acc>
                        <m:accPr>
                          <m:chr m:val="̇"/>
                          <m:ctrlPr>
                            <a:rPr lang="en-US" sz="2600" b="1" i="1" smtClean="0">
                              <a:latin typeface="Cambria Math" panose="02040503050406030204" pitchFamily="18" charset="0"/>
                            </a:rPr>
                          </m:ctrlPr>
                        </m:accPr>
                        <m:e>
                          <m:r>
                            <a:rPr lang="en-US" sz="2600" b="1" i="1" smtClean="0">
                              <a:latin typeface="Cambria Math" panose="02040503050406030204" pitchFamily="18" charset="0"/>
                            </a:rPr>
                            <m:t>𝒙</m:t>
                          </m:r>
                        </m:e>
                      </m:acc>
                    </m:oMath>
                  </m:oMathPara>
                </a14:m>
                <a:endParaRPr lang="en-US" sz="26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3166684" y="1752600"/>
                <a:ext cx="3157916" cy="41274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147349" y="2679632"/>
                <a:ext cx="4013471" cy="412742"/>
              </a:xfrm>
              <a:prstGeom prst="rect">
                <a:avLst/>
              </a:prstGeom>
              <a:noFill/>
            </p:spPr>
            <p:txBody>
              <a:bodyPr wrap="none" lIns="0" tIns="0" rIns="0" bIns="0" rtlCol="0">
                <a:spAutoFit/>
              </a:bodyPr>
              <a:lstStyle/>
              <a:p>
                <a14:m>
                  <m:oMath xmlns:m="http://schemas.openxmlformats.org/officeDocument/2006/math">
                    <m:acc>
                      <m:accPr>
                        <m:chr m:val="̇"/>
                        <m:ctrlPr>
                          <a:rPr lang="en-US" sz="2600" b="0" i="1" smtClean="0">
                            <a:latin typeface="Cambria Math" panose="02040503050406030204" pitchFamily="18" charset="0"/>
                          </a:rPr>
                        </m:ctrlPr>
                      </m:accPr>
                      <m:e>
                        <m:r>
                          <a:rPr lang="en-US" sz="2600" b="0" i="1" smtClean="0">
                            <a:latin typeface="Cambria Math" panose="02040503050406030204" pitchFamily="18" charset="0"/>
                          </a:rPr>
                          <m:t>𝑉</m:t>
                        </m:r>
                      </m:e>
                    </m:acc>
                    <m:d>
                      <m:dPr>
                        <m:ctrlPr>
                          <a:rPr lang="en-US" sz="2600" b="0" i="1" smtClean="0">
                            <a:latin typeface="Cambria Math" panose="02040503050406030204" pitchFamily="18" charset="0"/>
                          </a:rPr>
                        </m:ctrlPr>
                      </m:dPr>
                      <m:e>
                        <m:r>
                          <a:rPr lang="en-US" sz="2600" b="1" i="1" smtClean="0">
                            <a:latin typeface="Cambria Math" panose="02040503050406030204" pitchFamily="18" charset="0"/>
                          </a:rPr>
                          <m:t>𝒙</m:t>
                        </m:r>
                      </m:e>
                    </m:d>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1" i="1" smtClean="0">
                            <a:latin typeface="Cambria Math" panose="02040503050406030204" pitchFamily="18" charset="0"/>
                          </a:rPr>
                          <m:t>(</m:t>
                        </m:r>
                        <m:r>
                          <a:rPr lang="en-US" sz="2600" b="1" i="1" smtClean="0">
                            <a:latin typeface="Cambria Math" panose="02040503050406030204" pitchFamily="18" charset="0"/>
                          </a:rPr>
                          <m:t>𝑨𝒙</m:t>
                        </m:r>
                        <m:r>
                          <a:rPr lang="en-US" sz="2600" b="1" i="1" smtClean="0">
                            <a:latin typeface="Cambria Math" panose="02040503050406030204" pitchFamily="18" charset="0"/>
                          </a:rPr>
                          <m:t>)</m:t>
                        </m:r>
                      </m:e>
                      <m:sup>
                        <m:r>
                          <a:rPr lang="en-US" sz="2600" b="0" i="1" smtClean="0">
                            <a:latin typeface="Cambria Math" panose="02040503050406030204" pitchFamily="18" charset="0"/>
                          </a:rPr>
                          <m:t>𝑇</m:t>
                        </m:r>
                      </m:sup>
                    </m:sSup>
                    <m:r>
                      <a:rPr lang="en-US" sz="2600" b="1" i="1" smtClean="0">
                        <a:latin typeface="Cambria Math" panose="02040503050406030204" pitchFamily="18" charset="0"/>
                      </a:rPr>
                      <m:t>𝑷𝒙</m:t>
                    </m:r>
                    <m:r>
                      <a:rPr lang="en-US" sz="2600" b="1" i="1" smtClean="0">
                        <a:latin typeface="Cambria Math" panose="02040503050406030204" pitchFamily="18" charset="0"/>
                      </a:rPr>
                      <m:t>+</m:t>
                    </m:r>
                    <m:sSup>
                      <m:sSupPr>
                        <m:ctrlPr>
                          <a:rPr lang="en-US" sz="2600" i="1">
                            <a:latin typeface="Cambria Math" panose="02040503050406030204" pitchFamily="18" charset="0"/>
                          </a:rPr>
                        </m:ctrlPr>
                      </m:sSupPr>
                      <m:e>
                        <m:r>
                          <a:rPr lang="en-US" sz="2600" b="1" i="1">
                            <a:latin typeface="Cambria Math" panose="02040503050406030204" pitchFamily="18" charset="0"/>
                          </a:rPr>
                          <m:t>𝒙</m:t>
                        </m:r>
                      </m:e>
                      <m:sup>
                        <m:r>
                          <a:rPr lang="en-US" sz="2600" i="1">
                            <a:latin typeface="Cambria Math" panose="02040503050406030204" pitchFamily="18" charset="0"/>
                          </a:rPr>
                          <m:t>𝑇</m:t>
                        </m:r>
                      </m:sup>
                    </m:sSup>
                    <m:r>
                      <a:rPr lang="en-US" sz="2600" b="1" i="1">
                        <a:latin typeface="Cambria Math" panose="02040503050406030204" pitchFamily="18" charset="0"/>
                      </a:rPr>
                      <m:t>𝑷</m:t>
                    </m:r>
                  </m:oMath>
                </a14:m>
                <a:r>
                  <a:rPr lang="en-US" sz="2600" dirty="0" smtClean="0"/>
                  <a:t>(</a:t>
                </a:r>
                <a14:m>
                  <m:oMath xmlns:m="http://schemas.openxmlformats.org/officeDocument/2006/math">
                    <m:r>
                      <a:rPr lang="en-US" sz="2600" b="1" i="1">
                        <a:latin typeface="Cambria Math" panose="02040503050406030204" pitchFamily="18" charset="0"/>
                      </a:rPr>
                      <m:t>𝑨𝒙</m:t>
                    </m:r>
                  </m:oMath>
                </a14:m>
                <a:r>
                  <a:rPr lang="en-US" sz="2600" dirty="0" smtClean="0"/>
                  <a:t>)</a:t>
                </a:r>
                <a:endParaRPr lang="en-US" sz="2600" dirty="0"/>
              </a:p>
            </p:txBody>
          </p:sp>
        </mc:Choice>
        <mc:Fallback xmlns="">
          <p:sp>
            <p:nvSpPr>
              <p:cNvPr id="7" name="TextBox 6"/>
              <p:cNvSpPr txBox="1">
                <a:spLocks noRot="1" noChangeAspect="1" noMove="1" noResize="1" noEditPoints="1" noAdjustHandles="1" noChangeArrowheads="1" noChangeShapeType="1" noTextEdit="1"/>
              </p:cNvSpPr>
              <p:nvPr/>
            </p:nvSpPr>
            <p:spPr>
              <a:xfrm>
                <a:off x="3147349" y="2679632"/>
                <a:ext cx="4013471" cy="412742"/>
              </a:xfrm>
              <a:prstGeom prst="rect">
                <a:avLst/>
              </a:prstGeom>
              <a:blipFill rotWithShape="0">
                <a:blip r:embed="rId5"/>
                <a:stretch>
                  <a:fillRect t="-20896" r="-3642" b="-507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089570" y="3168658"/>
                <a:ext cx="3888757" cy="4127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600" b="0" i="1" smtClean="0">
                              <a:latin typeface="Cambria Math" panose="02040503050406030204" pitchFamily="18" charset="0"/>
                            </a:rPr>
                          </m:ctrlPr>
                        </m:accPr>
                        <m:e>
                          <m:r>
                            <a:rPr lang="en-US" sz="2600" b="0" i="1" smtClean="0">
                              <a:latin typeface="Cambria Math" panose="02040503050406030204" pitchFamily="18" charset="0"/>
                            </a:rPr>
                            <m:t>𝑉</m:t>
                          </m:r>
                        </m:e>
                      </m:acc>
                      <m:d>
                        <m:dPr>
                          <m:ctrlPr>
                            <a:rPr lang="en-US" sz="2600" b="0" i="1" smtClean="0">
                              <a:latin typeface="Cambria Math" panose="02040503050406030204" pitchFamily="18" charset="0"/>
                            </a:rPr>
                          </m:ctrlPr>
                        </m:dPr>
                        <m:e>
                          <m:r>
                            <a:rPr lang="en-US" sz="2600" b="1" i="1" smtClean="0">
                              <a:latin typeface="Cambria Math" panose="02040503050406030204" pitchFamily="18" charset="0"/>
                            </a:rPr>
                            <m:t>𝒙</m:t>
                          </m:r>
                        </m:e>
                      </m:d>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1" i="1" smtClean="0">
                              <a:latin typeface="Cambria Math" panose="02040503050406030204" pitchFamily="18" charset="0"/>
                            </a:rPr>
                            <m:t>𝒙</m:t>
                          </m:r>
                        </m:e>
                        <m:sup>
                          <m:r>
                            <a:rPr lang="en-US" sz="2600" b="0" i="1" smtClean="0">
                              <a:latin typeface="Cambria Math" panose="02040503050406030204" pitchFamily="18" charset="0"/>
                            </a:rPr>
                            <m:t>𝑇</m:t>
                          </m:r>
                        </m:sup>
                      </m:sSup>
                      <m:sSup>
                        <m:sSupPr>
                          <m:ctrlPr>
                            <a:rPr lang="en-US" sz="2600" b="0" i="1" smtClean="0">
                              <a:latin typeface="Cambria Math" panose="02040503050406030204" pitchFamily="18" charset="0"/>
                            </a:rPr>
                          </m:ctrlPr>
                        </m:sSupPr>
                        <m:e>
                          <m:r>
                            <a:rPr lang="en-US" sz="2600" b="1" i="1" smtClean="0">
                              <a:latin typeface="Cambria Math" panose="02040503050406030204" pitchFamily="18" charset="0"/>
                            </a:rPr>
                            <m:t>𝑨</m:t>
                          </m:r>
                        </m:e>
                        <m:sup>
                          <m:r>
                            <a:rPr lang="en-US" sz="2600" b="0" i="1" smtClean="0">
                              <a:latin typeface="Cambria Math" panose="02040503050406030204" pitchFamily="18" charset="0"/>
                            </a:rPr>
                            <m:t>𝑇</m:t>
                          </m:r>
                        </m:sup>
                      </m:sSup>
                      <m:r>
                        <a:rPr lang="en-US" sz="2600" b="1" i="1" smtClean="0">
                          <a:latin typeface="Cambria Math" panose="02040503050406030204" pitchFamily="18" charset="0"/>
                        </a:rPr>
                        <m:t>𝑷𝒙</m:t>
                      </m:r>
                      <m:r>
                        <a:rPr lang="en-US" sz="2600" b="1" i="1" smtClean="0">
                          <a:latin typeface="Cambria Math" panose="02040503050406030204" pitchFamily="18" charset="0"/>
                        </a:rPr>
                        <m:t>+</m:t>
                      </m:r>
                      <m:sSup>
                        <m:sSupPr>
                          <m:ctrlPr>
                            <a:rPr lang="en-US" sz="2600" i="1">
                              <a:latin typeface="Cambria Math" panose="02040503050406030204" pitchFamily="18" charset="0"/>
                            </a:rPr>
                          </m:ctrlPr>
                        </m:sSupPr>
                        <m:e>
                          <m:r>
                            <a:rPr lang="en-US" sz="2600" b="1" i="1">
                              <a:latin typeface="Cambria Math" panose="02040503050406030204" pitchFamily="18" charset="0"/>
                            </a:rPr>
                            <m:t>𝒙</m:t>
                          </m:r>
                        </m:e>
                        <m:sup>
                          <m:r>
                            <a:rPr lang="en-US" sz="2600" i="1">
                              <a:latin typeface="Cambria Math" panose="02040503050406030204" pitchFamily="18" charset="0"/>
                            </a:rPr>
                            <m:t>𝑇</m:t>
                          </m:r>
                        </m:sup>
                      </m:sSup>
                      <m:r>
                        <a:rPr lang="en-US" sz="2600" b="1" i="1">
                          <a:latin typeface="Cambria Math" panose="02040503050406030204" pitchFamily="18" charset="0"/>
                        </a:rPr>
                        <m:t>𝑷𝑨𝒙</m:t>
                      </m:r>
                    </m:oMath>
                  </m:oMathPara>
                </a14:m>
                <a:endParaRPr lang="en-US" sz="2600" dirty="0"/>
              </a:p>
            </p:txBody>
          </p:sp>
        </mc:Choice>
        <mc:Fallback xmlns="">
          <p:sp>
            <p:nvSpPr>
              <p:cNvPr id="8" name="TextBox 7"/>
              <p:cNvSpPr txBox="1">
                <a:spLocks noRot="1" noChangeAspect="1" noMove="1" noResize="1" noEditPoints="1" noAdjustHandles="1" noChangeArrowheads="1" noChangeShapeType="1" noTextEdit="1"/>
              </p:cNvSpPr>
              <p:nvPr/>
            </p:nvSpPr>
            <p:spPr>
              <a:xfrm>
                <a:off x="3089570" y="3168658"/>
                <a:ext cx="3888757" cy="41274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86097" y="4191000"/>
                <a:ext cx="3495701" cy="4127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600" b="0" i="1" smtClean="0">
                              <a:latin typeface="Cambria Math" panose="02040503050406030204" pitchFamily="18" charset="0"/>
                            </a:rPr>
                          </m:ctrlPr>
                        </m:accPr>
                        <m:e>
                          <m:r>
                            <a:rPr lang="en-US" sz="2600" b="0" i="1" smtClean="0">
                              <a:latin typeface="Cambria Math" panose="02040503050406030204" pitchFamily="18" charset="0"/>
                            </a:rPr>
                            <m:t>𝑉</m:t>
                          </m:r>
                        </m:e>
                      </m:acc>
                      <m:d>
                        <m:dPr>
                          <m:ctrlPr>
                            <a:rPr lang="en-US" sz="2600" b="0" i="1" smtClean="0">
                              <a:latin typeface="Cambria Math" panose="02040503050406030204" pitchFamily="18" charset="0"/>
                            </a:rPr>
                          </m:ctrlPr>
                        </m:dPr>
                        <m:e>
                          <m:r>
                            <a:rPr lang="en-US" sz="2600" b="1" i="1" smtClean="0">
                              <a:latin typeface="Cambria Math" panose="02040503050406030204" pitchFamily="18" charset="0"/>
                            </a:rPr>
                            <m:t>𝒙</m:t>
                          </m:r>
                        </m:e>
                      </m:d>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1" i="1" smtClean="0">
                              <a:latin typeface="Cambria Math" panose="02040503050406030204" pitchFamily="18" charset="0"/>
                            </a:rPr>
                            <m:t>𝒙</m:t>
                          </m:r>
                        </m:e>
                        <m:sup>
                          <m:r>
                            <a:rPr lang="en-US" sz="2600" b="0" i="1" smtClean="0">
                              <a:latin typeface="Cambria Math" panose="02040503050406030204" pitchFamily="18" charset="0"/>
                            </a:rPr>
                            <m:t>𝑇</m:t>
                          </m:r>
                        </m:sup>
                      </m:sSup>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1" i="1" smtClean="0">
                              <a:latin typeface="Cambria Math" panose="02040503050406030204" pitchFamily="18" charset="0"/>
                            </a:rPr>
                            <m:t>𝑨</m:t>
                          </m:r>
                        </m:e>
                        <m:sup>
                          <m:r>
                            <a:rPr lang="en-US" sz="2600" b="0" i="1" smtClean="0">
                              <a:latin typeface="Cambria Math" panose="02040503050406030204" pitchFamily="18" charset="0"/>
                            </a:rPr>
                            <m:t>𝑇</m:t>
                          </m:r>
                        </m:sup>
                      </m:sSup>
                      <m:r>
                        <a:rPr lang="en-US" sz="2600" b="1" i="1" smtClean="0">
                          <a:latin typeface="Cambria Math" panose="02040503050406030204" pitchFamily="18" charset="0"/>
                        </a:rPr>
                        <m:t>𝑷</m:t>
                      </m:r>
                      <m:r>
                        <a:rPr lang="en-US" sz="2600" b="1" i="1" smtClean="0">
                          <a:latin typeface="Cambria Math" panose="02040503050406030204" pitchFamily="18" charset="0"/>
                        </a:rPr>
                        <m:t>+</m:t>
                      </m:r>
                      <m:r>
                        <a:rPr lang="en-US" sz="2600" b="1" i="1">
                          <a:latin typeface="Cambria Math" panose="02040503050406030204" pitchFamily="18" charset="0"/>
                        </a:rPr>
                        <m:t>𝑷𝑨</m:t>
                      </m:r>
                      <m:r>
                        <a:rPr lang="en-US" sz="2600" b="1" i="1" smtClean="0">
                          <a:latin typeface="Cambria Math" panose="02040503050406030204" pitchFamily="18" charset="0"/>
                        </a:rPr>
                        <m:t>)</m:t>
                      </m:r>
                      <m:r>
                        <a:rPr lang="en-US" sz="2600" b="1" i="1">
                          <a:latin typeface="Cambria Math" panose="02040503050406030204" pitchFamily="18" charset="0"/>
                        </a:rPr>
                        <m:t>𝒙</m:t>
                      </m:r>
                    </m:oMath>
                  </m:oMathPara>
                </a14:m>
                <a:endParaRPr lang="en-US" sz="2600" dirty="0"/>
              </a:p>
            </p:txBody>
          </p:sp>
        </mc:Choice>
        <mc:Fallback xmlns="">
          <p:sp>
            <p:nvSpPr>
              <p:cNvPr id="9" name="TextBox 8"/>
              <p:cNvSpPr txBox="1">
                <a:spLocks noRot="1" noChangeAspect="1" noMove="1" noResize="1" noEditPoints="1" noAdjustHandles="1" noChangeArrowheads="1" noChangeShapeType="1" noTextEdit="1"/>
              </p:cNvSpPr>
              <p:nvPr/>
            </p:nvSpPr>
            <p:spPr>
              <a:xfrm>
                <a:off x="3286097" y="4191000"/>
                <a:ext cx="3495701" cy="41274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632356" y="5575316"/>
                <a:ext cx="2226572" cy="4127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600" b="0" i="1" smtClean="0">
                              <a:latin typeface="Cambria Math" panose="02040503050406030204" pitchFamily="18" charset="0"/>
                            </a:rPr>
                          </m:ctrlPr>
                        </m:accPr>
                        <m:e>
                          <m:r>
                            <a:rPr lang="en-US" sz="2600" b="0" i="1" smtClean="0">
                              <a:latin typeface="Cambria Math" panose="02040503050406030204" pitchFamily="18" charset="0"/>
                            </a:rPr>
                            <m:t>𝑉</m:t>
                          </m:r>
                        </m:e>
                      </m:acc>
                      <m:d>
                        <m:dPr>
                          <m:ctrlPr>
                            <a:rPr lang="en-US" sz="2600" b="0" i="1" smtClean="0">
                              <a:latin typeface="Cambria Math" panose="02040503050406030204" pitchFamily="18" charset="0"/>
                            </a:rPr>
                          </m:ctrlPr>
                        </m:dPr>
                        <m:e>
                          <m:r>
                            <a:rPr lang="en-US" sz="2600" b="1" i="1" smtClean="0">
                              <a:latin typeface="Cambria Math" panose="02040503050406030204" pitchFamily="18" charset="0"/>
                            </a:rPr>
                            <m:t>𝒙</m:t>
                          </m:r>
                        </m:e>
                      </m:d>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1" i="1" smtClean="0">
                              <a:latin typeface="Cambria Math" panose="02040503050406030204" pitchFamily="18" charset="0"/>
                            </a:rPr>
                            <m:t>−</m:t>
                          </m:r>
                          <m:r>
                            <a:rPr lang="en-US" sz="2600" b="1" i="1" smtClean="0">
                              <a:latin typeface="Cambria Math" panose="02040503050406030204" pitchFamily="18" charset="0"/>
                            </a:rPr>
                            <m:t>𝒙</m:t>
                          </m:r>
                        </m:e>
                        <m:sup>
                          <m:r>
                            <a:rPr lang="en-US" sz="2600" b="0" i="1" smtClean="0">
                              <a:latin typeface="Cambria Math" panose="02040503050406030204" pitchFamily="18" charset="0"/>
                            </a:rPr>
                            <m:t>𝑇</m:t>
                          </m:r>
                        </m:sup>
                      </m:sSup>
                      <m:r>
                        <a:rPr lang="en-US" sz="2600" b="1" i="1" smtClean="0">
                          <a:latin typeface="Cambria Math" panose="02040503050406030204" pitchFamily="18" charset="0"/>
                        </a:rPr>
                        <m:t>𝑸</m:t>
                      </m:r>
                      <m:r>
                        <a:rPr lang="en-US" sz="2600" b="1" i="1">
                          <a:latin typeface="Cambria Math" panose="02040503050406030204" pitchFamily="18" charset="0"/>
                        </a:rPr>
                        <m:t>𝒙</m:t>
                      </m:r>
                    </m:oMath>
                  </m:oMathPara>
                </a14:m>
                <a:endParaRPr lang="en-US" sz="2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632356" y="5575316"/>
                <a:ext cx="2226572" cy="41274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286097" y="6186486"/>
                <a:ext cx="2929392" cy="492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600" i="1" smtClean="0">
                              <a:latin typeface="Cambria Math" panose="02040503050406030204" pitchFamily="18" charset="0"/>
                            </a:rPr>
                          </m:ctrlPr>
                        </m:sSupPr>
                        <m:e>
                          <m:r>
                            <a:rPr lang="en-US" sz="2600" b="1" i="1" smtClean="0">
                              <a:latin typeface="Cambria Math" panose="02040503050406030204" pitchFamily="18" charset="0"/>
                            </a:rPr>
                            <m:t>𝑸</m:t>
                          </m:r>
                          <m:r>
                            <a:rPr lang="en-US" sz="2600" b="1" i="1" smtClean="0">
                              <a:latin typeface="Cambria Math" panose="02040503050406030204" pitchFamily="18" charset="0"/>
                            </a:rPr>
                            <m:t>=−(</m:t>
                          </m:r>
                          <m:r>
                            <a:rPr lang="en-US" sz="2600" b="1" i="1">
                              <a:latin typeface="Cambria Math" panose="02040503050406030204" pitchFamily="18" charset="0"/>
                            </a:rPr>
                            <m:t>𝑨</m:t>
                          </m:r>
                        </m:e>
                        <m:sup>
                          <m:r>
                            <a:rPr lang="en-US" sz="2600" i="1">
                              <a:latin typeface="Cambria Math" panose="02040503050406030204" pitchFamily="18" charset="0"/>
                            </a:rPr>
                            <m:t>𝑇</m:t>
                          </m:r>
                        </m:sup>
                      </m:sSup>
                      <m:r>
                        <a:rPr lang="en-US" sz="2600" b="1" i="1">
                          <a:latin typeface="Cambria Math" panose="02040503050406030204" pitchFamily="18" charset="0"/>
                        </a:rPr>
                        <m:t>𝑷</m:t>
                      </m:r>
                      <m:r>
                        <a:rPr lang="en-US" sz="2600" b="1" i="1">
                          <a:latin typeface="Cambria Math" panose="02040503050406030204" pitchFamily="18" charset="0"/>
                        </a:rPr>
                        <m:t>+</m:t>
                      </m:r>
                      <m:r>
                        <a:rPr lang="en-US" sz="2600" b="1" i="1">
                          <a:latin typeface="Cambria Math" panose="02040503050406030204" pitchFamily="18" charset="0"/>
                        </a:rPr>
                        <m:t>𝑷𝑨</m:t>
                      </m:r>
                      <m:r>
                        <a:rPr lang="en-US" sz="2600" b="1" i="1" smtClean="0">
                          <a:latin typeface="Cambria Math" panose="02040503050406030204" pitchFamily="18" charset="0"/>
                        </a:rPr>
                        <m:t>)</m:t>
                      </m:r>
                    </m:oMath>
                  </m:oMathPara>
                </a14:m>
                <a:endParaRPr lang="en-US" sz="2600" dirty="0"/>
              </a:p>
            </p:txBody>
          </p:sp>
        </mc:Choice>
        <mc:Fallback xmlns="">
          <p:sp>
            <p:nvSpPr>
              <p:cNvPr id="12" name="Rectangle 11"/>
              <p:cNvSpPr>
                <a:spLocks noRot="1" noChangeAspect="1" noMove="1" noResize="1" noEditPoints="1" noAdjustHandles="1" noChangeArrowheads="1" noChangeShapeType="1" noTextEdit="1"/>
              </p:cNvSpPr>
              <p:nvPr/>
            </p:nvSpPr>
            <p:spPr>
              <a:xfrm>
                <a:off x="3286097" y="6186486"/>
                <a:ext cx="2929392" cy="492443"/>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4913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737859"/>
          </a:xfrm>
        </p:spPr>
        <p:txBody>
          <a:bodyPr>
            <a:normAutofit fontScale="90000"/>
          </a:bodyPr>
          <a:lstStyle/>
          <a:p>
            <a:r>
              <a:rPr lang="en-US" dirty="0"/>
              <a:t>Liapunov Stability analysis of LTI </a:t>
            </a:r>
            <a:r>
              <a:rPr lang="en-US" dirty="0" smtClean="0"/>
              <a:t>systems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762000"/>
                <a:ext cx="8915400" cy="5791200"/>
              </a:xfrm>
            </p:spPr>
            <p:txBody>
              <a:bodyPr>
                <a:normAutofit/>
              </a:bodyPr>
              <a:lstStyle/>
              <a:p>
                <a:pPr algn="just"/>
                <a:endParaRPr lang="en-US" sz="2600" dirty="0" smtClean="0"/>
              </a:p>
              <a:p>
                <a:pPr algn="just"/>
                <a:r>
                  <a:rPr lang="en-US" sz="2600" dirty="0" smtClean="0"/>
                  <a:t>Hence for the asymptotic stability of the system it is sufficient that </a:t>
                </a:r>
                <a14:m>
                  <m:oMath xmlns:m="http://schemas.openxmlformats.org/officeDocument/2006/math">
                    <m:r>
                      <a:rPr lang="en-US" sz="2600" b="1" i="1" smtClean="0">
                        <a:solidFill>
                          <a:srgbClr val="FF0000"/>
                        </a:solidFill>
                        <a:latin typeface="Cambria Math" panose="02040503050406030204" pitchFamily="18" charset="0"/>
                      </a:rPr>
                      <m:t>𝑸</m:t>
                    </m:r>
                  </m:oMath>
                </a14:m>
                <a:r>
                  <a:rPr lang="en-US" sz="2600" dirty="0" smtClean="0"/>
                  <a:t> be positive definite. </a:t>
                </a:r>
              </a:p>
              <a:p>
                <a:pPr algn="just"/>
                <a:endParaRPr lang="en-US" sz="2600" dirty="0"/>
              </a:p>
              <a:p>
                <a:pPr algn="just"/>
                <a:r>
                  <a:rPr lang="en-US" sz="2600" dirty="0" smtClean="0"/>
                  <a:t>So for LTI system </a:t>
                </a:r>
                <a14:m>
                  <m:oMath xmlns:m="http://schemas.openxmlformats.org/officeDocument/2006/math">
                    <m:acc>
                      <m:accPr>
                        <m:chr m:val="̇"/>
                        <m:ctrlPr>
                          <a:rPr lang="en-US" sz="2600" b="1" i="1" smtClean="0">
                            <a:solidFill>
                              <a:srgbClr val="FF0000"/>
                            </a:solidFill>
                            <a:latin typeface="Cambria Math" panose="02040503050406030204" pitchFamily="18" charset="0"/>
                          </a:rPr>
                        </m:ctrlPr>
                      </m:accPr>
                      <m:e>
                        <m:r>
                          <a:rPr lang="en-US" sz="2600" b="1" i="1">
                            <a:solidFill>
                              <a:srgbClr val="FF0000"/>
                            </a:solidFill>
                            <a:latin typeface="Cambria Math" panose="02040503050406030204" pitchFamily="18" charset="0"/>
                          </a:rPr>
                          <m:t>𝒙</m:t>
                        </m:r>
                      </m:e>
                    </m:acc>
                    <m:r>
                      <a:rPr lang="en-US" sz="2600" i="1">
                        <a:solidFill>
                          <a:srgbClr val="FF0000"/>
                        </a:solidFill>
                        <a:latin typeface="Cambria Math" panose="02040503050406030204" pitchFamily="18" charset="0"/>
                      </a:rPr>
                      <m:t>=</m:t>
                    </m:r>
                    <m:r>
                      <a:rPr lang="en-US" sz="2600" b="1" i="1">
                        <a:solidFill>
                          <a:srgbClr val="FF0000"/>
                        </a:solidFill>
                        <a:latin typeface="Cambria Math" panose="02040503050406030204" pitchFamily="18" charset="0"/>
                      </a:rPr>
                      <m:t>𝑨𝒙</m:t>
                    </m:r>
                  </m:oMath>
                </a14:m>
                <a:r>
                  <a:rPr lang="en-US" sz="2600" dirty="0" smtClean="0">
                    <a:solidFill>
                      <a:srgbClr val="FF0000"/>
                    </a:solidFill>
                  </a:rPr>
                  <a:t> </a:t>
                </a:r>
                <a:r>
                  <a:rPr lang="en-US" sz="2600" dirty="0" smtClean="0"/>
                  <a:t>necessary and sufficient condition that the equilibrium state </a:t>
                </a:r>
                <a14:m>
                  <m:oMath xmlns:m="http://schemas.openxmlformats.org/officeDocument/2006/math">
                    <m:r>
                      <a:rPr lang="en-US" sz="2600" b="1" i="1">
                        <a:solidFill>
                          <a:srgbClr val="FF0000"/>
                        </a:solidFill>
                        <a:latin typeface="Cambria Math" panose="02040503050406030204" pitchFamily="18" charset="0"/>
                      </a:rPr>
                      <m:t>𝒙</m:t>
                    </m:r>
                    <m:r>
                      <a:rPr lang="en-US" sz="2600" b="1" i="1">
                        <a:solidFill>
                          <a:srgbClr val="FF0000"/>
                        </a:solidFill>
                        <a:latin typeface="Cambria Math" panose="02040503050406030204" pitchFamily="18" charset="0"/>
                      </a:rPr>
                      <m:t>=</m:t>
                    </m:r>
                    <m:r>
                      <a:rPr lang="en-US" sz="2600" b="1" i="1">
                        <a:solidFill>
                          <a:srgbClr val="FF0000"/>
                        </a:solidFill>
                        <a:latin typeface="Cambria Math" panose="02040503050406030204" pitchFamily="18" charset="0"/>
                      </a:rPr>
                      <m:t>𝟎</m:t>
                    </m:r>
                  </m:oMath>
                </a14:m>
                <a:r>
                  <a:rPr lang="en-US" sz="2600" dirty="0" smtClean="0"/>
                  <a:t> be asymptotically stable in the large is that, given any positive real symmetric matrix </a:t>
                </a:r>
                <a:r>
                  <a:rPr lang="en-US" sz="2600" b="1" dirty="0" smtClean="0">
                    <a:solidFill>
                      <a:srgbClr val="FF0000"/>
                    </a:solidFill>
                  </a:rPr>
                  <a:t>Q</a:t>
                </a:r>
                <a:r>
                  <a:rPr lang="en-US" sz="2600" dirty="0" smtClean="0"/>
                  <a:t>, there exists a positive definite real symmetric matrix </a:t>
                </a:r>
                <a:r>
                  <a:rPr lang="en-US" sz="2600" b="1" dirty="0" smtClean="0">
                    <a:solidFill>
                      <a:srgbClr val="FF0000"/>
                    </a:solidFill>
                  </a:rPr>
                  <a:t>P</a:t>
                </a:r>
                <a:r>
                  <a:rPr lang="en-US" sz="2600" dirty="0" smtClean="0"/>
                  <a:t> such that </a:t>
                </a:r>
              </a:p>
              <a:p>
                <a:pPr algn="just"/>
                <a:endParaRPr lang="en-US" sz="2600" dirty="0"/>
              </a:p>
              <a:p>
                <a:pPr algn="just"/>
                <a:r>
                  <a:rPr lang="en-US" sz="2600" dirty="0" smtClean="0"/>
                  <a:t>In determining whether or not there exists a positive definite real symmetric matrix P, it is convenient to choose </a:t>
                </a:r>
                <a14:m>
                  <m:oMath xmlns:m="http://schemas.openxmlformats.org/officeDocument/2006/math">
                    <m:r>
                      <a:rPr lang="en-US" sz="2600" b="1" i="0" smtClean="0">
                        <a:solidFill>
                          <a:srgbClr val="FF0000"/>
                        </a:solidFill>
                        <a:latin typeface="Cambria Math" panose="02040503050406030204" pitchFamily="18" charset="0"/>
                      </a:rPr>
                      <m:t>𝐐</m:t>
                    </m:r>
                    <m:r>
                      <a:rPr lang="en-US" sz="2600" b="1" i="1">
                        <a:solidFill>
                          <a:srgbClr val="FF0000"/>
                        </a:solidFill>
                        <a:latin typeface="Cambria Math" panose="02040503050406030204" pitchFamily="18" charset="0"/>
                      </a:rPr>
                      <m:t>=</m:t>
                    </m:r>
                    <m:r>
                      <a:rPr lang="en-US" sz="2600" b="1" i="1" smtClean="0">
                        <a:solidFill>
                          <a:srgbClr val="FF0000"/>
                        </a:solidFill>
                        <a:latin typeface="Cambria Math" panose="02040503050406030204" pitchFamily="18" charset="0"/>
                      </a:rPr>
                      <m:t>𝑰</m:t>
                    </m:r>
                  </m:oMath>
                </a14:m>
                <a:r>
                  <a:rPr lang="en-US" sz="2600" dirty="0" smtClean="0"/>
                  <a:t>.</a:t>
                </a:r>
              </a:p>
              <a:p>
                <a:pPr marL="0" indent="0" algn="just">
                  <a:buNone/>
                </a:pPr>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762000"/>
                <a:ext cx="8915400" cy="5791200"/>
              </a:xfrm>
              <a:blipFill rotWithShape="0">
                <a:blip r:embed="rId2"/>
                <a:stretch>
                  <a:fillRect l="-1094" r="-11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895600" y="762000"/>
                <a:ext cx="2929392" cy="492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600" i="1" smtClean="0">
                              <a:latin typeface="Cambria Math" panose="02040503050406030204" pitchFamily="18" charset="0"/>
                            </a:rPr>
                          </m:ctrlPr>
                        </m:sSupPr>
                        <m:e>
                          <m:r>
                            <a:rPr lang="en-US" sz="2600" b="1" i="1" smtClean="0">
                              <a:latin typeface="Cambria Math" panose="02040503050406030204" pitchFamily="18" charset="0"/>
                            </a:rPr>
                            <m:t>𝑸</m:t>
                          </m:r>
                          <m:r>
                            <a:rPr lang="en-US" sz="2600" b="1" i="1" smtClean="0">
                              <a:latin typeface="Cambria Math" panose="02040503050406030204" pitchFamily="18" charset="0"/>
                            </a:rPr>
                            <m:t>=−(</m:t>
                          </m:r>
                          <m:r>
                            <a:rPr lang="en-US" sz="2600" b="1" i="1">
                              <a:latin typeface="Cambria Math" panose="02040503050406030204" pitchFamily="18" charset="0"/>
                            </a:rPr>
                            <m:t>𝑨</m:t>
                          </m:r>
                        </m:e>
                        <m:sup>
                          <m:r>
                            <a:rPr lang="en-US" sz="2600" i="1">
                              <a:latin typeface="Cambria Math" panose="02040503050406030204" pitchFamily="18" charset="0"/>
                            </a:rPr>
                            <m:t>𝑇</m:t>
                          </m:r>
                        </m:sup>
                      </m:sSup>
                      <m:r>
                        <a:rPr lang="en-US" sz="2600" b="1" i="1">
                          <a:latin typeface="Cambria Math" panose="02040503050406030204" pitchFamily="18" charset="0"/>
                        </a:rPr>
                        <m:t>𝑷</m:t>
                      </m:r>
                      <m:r>
                        <a:rPr lang="en-US" sz="2600" b="1" i="1">
                          <a:latin typeface="Cambria Math" panose="02040503050406030204" pitchFamily="18" charset="0"/>
                        </a:rPr>
                        <m:t>+</m:t>
                      </m:r>
                      <m:r>
                        <a:rPr lang="en-US" sz="2600" b="1" i="1">
                          <a:latin typeface="Cambria Math" panose="02040503050406030204" pitchFamily="18" charset="0"/>
                        </a:rPr>
                        <m:t>𝑷𝑨</m:t>
                      </m:r>
                      <m:r>
                        <a:rPr lang="en-US" sz="2600" b="1" i="1" smtClean="0">
                          <a:latin typeface="Cambria Math" panose="02040503050406030204" pitchFamily="18" charset="0"/>
                        </a:rPr>
                        <m:t>)</m:t>
                      </m:r>
                    </m:oMath>
                  </m:oMathPara>
                </a14:m>
                <a:endParaRPr lang="en-US" sz="2600" dirty="0"/>
              </a:p>
            </p:txBody>
          </p:sp>
        </mc:Choice>
        <mc:Fallback xmlns="">
          <p:sp>
            <p:nvSpPr>
              <p:cNvPr id="12" name="Rectangle 11"/>
              <p:cNvSpPr>
                <a:spLocks noRot="1" noChangeAspect="1" noMove="1" noResize="1" noEditPoints="1" noAdjustHandles="1" noChangeArrowheads="1" noChangeShapeType="1" noTextEdit="1"/>
              </p:cNvSpPr>
              <p:nvPr/>
            </p:nvSpPr>
            <p:spPr>
              <a:xfrm>
                <a:off x="2895600" y="762000"/>
                <a:ext cx="2929392" cy="49244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321362" y="4495800"/>
                <a:ext cx="2653675" cy="492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600" i="1" smtClean="0">
                              <a:latin typeface="Cambria Math" panose="02040503050406030204" pitchFamily="18" charset="0"/>
                            </a:rPr>
                          </m:ctrlPr>
                        </m:sSupPr>
                        <m:e>
                          <m:r>
                            <a:rPr lang="en-US" sz="2600" b="1" i="1">
                              <a:latin typeface="Cambria Math" panose="02040503050406030204" pitchFamily="18" charset="0"/>
                            </a:rPr>
                            <m:t>𝑨</m:t>
                          </m:r>
                        </m:e>
                        <m:sup>
                          <m:r>
                            <a:rPr lang="en-US" sz="2600" i="1">
                              <a:latin typeface="Cambria Math" panose="02040503050406030204" pitchFamily="18" charset="0"/>
                            </a:rPr>
                            <m:t>𝑇</m:t>
                          </m:r>
                        </m:sup>
                      </m:sSup>
                      <m:r>
                        <a:rPr lang="en-US" sz="2600" b="1" i="1">
                          <a:latin typeface="Cambria Math" panose="02040503050406030204" pitchFamily="18" charset="0"/>
                        </a:rPr>
                        <m:t>𝑷</m:t>
                      </m:r>
                      <m:r>
                        <a:rPr lang="en-US" sz="2600" b="1" i="1">
                          <a:latin typeface="Cambria Math" panose="02040503050406030204" pitchFamily="18" charset="0"/>
                        </a:rPr>
                        <m:t>+</m:t>
                      </m:r>
                      <m:r>
                        <a:rPr lang="en-US" sz="2600" b="1" i="1">
                          <a:latin typeface="Cambria Math" panose="02040503050406030204" pitchFamily="18" charset="0"/>
                        </a:rPr>
                        <m:t>𝑷𝑨</m:t>
                      </m:r>
                      <m:r>
                        <a:rPr lang="en-US" sz="2600" b="1" i="1" smtClean="0">
                          <a:latin typeface="Cambria Math" panose="02040503050406030204" pitchFamily="18" charset="0"/>
                        </a:rPr>
                        <m:t>=</m:t>
                      </m:r>
                      <m:r>
                        <a:rPr lang="en-US" sz="2600" b="1" i="1">
                          <a:latin typeface="Cambria Math" panose="02040503050406030204" pitchFamily="18" charset="0"/>
                        </a:rPr>
                        <m:t>−</m:t>
                      </m:r>
                      <m:r>
                        <a:rPr lang="en-US" sz="2600" b="1" i="1">
                          <a:latin typeface="Cambria Math" panose="02040503050406030204" pitchFamily="18" charset="0"/>
                        </a:rPr>
                        <m:t>𝑸</m:t>
                      </m:r>
                    </m:oMath>
                  </m:oMathPara>
                </a14:m>
                <a:endParaRPr lang="en-US" sz="2600" dirty="0"/>
              </a:p>
            </p:txBody>
          </p:sp>
        </mc:Choice>
        <mc:Fallback xmlns="">
          <p:sp>
            <p:nvSpPr>
              <p:cNvPr id="13" name="Rectangle 12"/>
              <p:cNvSpPr>
                <a:spLocks noRot="1" noChangeAspect="1" noMove="1" noResize="1" noEditPoints="1" noAdjustHandles="1" noChangeArrowheads="1" noChangeShapeType="1" noTextEdit="1"/>
              </p:cNvSpPr>
              <p:nvPr/>
            </p:nvSpPr>
            <p:spPr>
              <a:xfrm>
                <a:off x="3321362" y="4495800"/>
                <a:ext cx="2653675" cy="49244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505200" y="6084898"/>
                <a:ext cx="2653675" cy="492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600" i="1" smtClean="0">
                              <a:latin typeface="Cambria Math" panose="02040503050406030204" pitchFamily="18" charset="0"/>
                            </a:rPr>
                          </m:ctrlPr>
                        </m:sSupPr>
                        <m:e>
                          <m:r>
                            <a:rPr lang="en-US" sz="2600" b="1" i="1">
                              <a:latin typeface="Cambria Math" panose="02040503050406030204" pitchFamily="18" charset="0"/>
                            </a:rPr>
                            <m:t>𝑨</m:t>
                          </m:r>
                        </m:e>
                        <m:sup>
                          <m:r>
                            <a:rPr lang="en-US" sz="2600" i="1">
                              <a:latin typeface="Cambria Math" panose="02040503050406030204" pitchFamily="18" charset="0"/>
                            </a:rPr>
                            <m:t>𝑇</m:t>
                          </m:r>
                        </m:sup>
                      </m:sSup>
                      <m:r>
                        <a:rPr lang="en-US" sz="2600" b="1" i="1">
                          <a:latin typeface="Cambria Math" panose="02040503050406030204" pitchFamily="18" charset="0"/>
                        </a:rPr>
                        <m:t>𝑷</m:t>
                      </m:r>
                      <m:r>
                        <a:rPr lang="en-US" sz="2600" b="1" i="1">
                          <a:latin typeface="Cambria Math" panose="02040503050406030204" pitchFamily="18" charset="0"/>
                        </a:rPr>
                        <m:t>+</m:t>
                      </m:r>
                      <m:r>
                        <a:rPr lang="en-US" sz="2600" b="1" i="1">
                          <a:latin typeface="Cambria Math" panose="02040503050406030204" pitchFamily="18" charset="0"/>
                        </a:rPr>
                        <m:t>𝑷𝑨</m:t>
                      </m:r>
                      <m:r>
                        <a:rPr lang="en-US" sz="2600" b="1" i="1" smtClean="0">
                          <a:latin typeface="Cambria Math" panose="02040503050406030204" pitchFamily="18" charset="0"/>
                        </a:rPr>
                        <m:t>=</m:t>
                      </m:r>
                      <m:r>
                        <a:rPr lang="en-US" sz="2600" b="1" i="1">
                          <a:latin typeface="Cambria Math" panose="02040503050406030204" pitchFamily="18" charset="0"/>
                        </a:rPr>
                        <m:t>−</m:t>
                      </m:r>
                      <m:r>
                        <a:rPr lang="en-US" sz="2600" b="1" i="1" smtClean="0">
                          <a:latin typeface="Cambria Math" panose="02040503050406030204" pitchFamily="18" charset="0"/>
                        </a:rPr>
                        <m:t>𝑰</m:t>
                      </m:r>
                    </m:oMath>
                  </m:oMathPara>
                </a14:m>
                <a:endParaRPr lang="en-US" sz="2600" dirty="0"/>
              </a:p>
            </p:txBody>
          </p:sp>
        </mc:Choice>
        <mc:Fallback xmlns="">
          <p:sp>
            <p:nvSpPr>
              <p:cNvPr id="14" name="Rectangle 13"/>
              <p:cNvSpPr>
                <a:spLocks noRot="1" noChangeAspect="1" noMove="1" noResize="1" noEditPoints="1" noAdjustHandles="1" noChangeArrowheads="1" noChangeShapeType="1" noTextEdit="1"/>
              </p:cNvSpPr>
              <p:nvPr/>
            </p:nvSpPr>
            <p:spPr>
              <a:xfrm>
                <a:off x="3505200" y="6084898"/>
                <a:ext cx="2653675" cy="492443"/>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2491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737859"/>
          </a:xfrm>
        </p:spPr>
        <p:txBody>
          <a:bodyPr>
            <a:normAutofit fontScale="90000"/>
          </a:bodyPr>
          <a:lstStyle/>
          <a:p>
            <a:r>
              <a:rPr lang="en-US" dirty="0"/>
              <a:t>Liapunov Stability analysis of LTI </a:t>
            </a:r>
            <a:r>
              <a:rPr lang="en-US" dirty="0" smtClean="0"/>
              <a:t>systems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762000"/>
                <a:ext cx="8915400" cy="5791200"/>
              </a:xfrm>
            </p:spPr>
            <p:txBody>
              <a:bodyPr>
                <a:normAutofit/>
              </a:bodyPr>
              <a:lstStyle/>
              <a:p>
                <a:pPr algn="just"/>
                <a:r>
                  <a:rPr lang="en-US" sz="2600" dirty="0" smtClean="0"/>
                  <a:t>Comments:</a:t>
                </a:r>
              </a:p>
              <a:p>
                <a:pPr lvl="1" algn="just"/>
                <a:r>
                  <a:rPr lang="en-US" sz="2200" dirty="0" smtClean="0"/>
                  <a:t>If </a:t>
                </a:r>
                <a14:m>
                  <m:oMath xmlns:m="http://schemas.openxmlformats.org/officeDocument/2006/math">
                    <m:acc>
                      <m:accPr>
                        <m:chr m:val="̇"/>
                        <m:ctrlPr>
                          <a:rPr lang="en-US" sz="2200" i="1" smtClean="0">
                            <a:solidFill>
                              <a:srgbClr val="FF0000"/>
                            </a:solidFill>
                            <a:latin typeface="Cambria Math" panose="02040503050406030204" pitchFamily="18" charset="0"/>
                          </a:rPr>
                        </m:ctrlPr>
                      </m:accPr>
                      <m:e>
                        <m:r>
                          <a:rPr lang="en-US" sz="2200" b="0" i="1" smtClean="0">
                            <a:solidFill>
                              <a:srgbClr val="FF0000"/>
                            </a:solidFill>
                            <a:latin typeface="Cambria Math" panose="02040503050406030204" pitchFamily="18" charset="0"/>
                          </a:rPr>
                          <m:t>𝑉</m:t>
                        </m:r>
                      </m:e>
                    </m:acc>
                    <m:d>
                      <m:dPr>
                        <m:ctrlPr>
                          <a:rPr lang="en-US" sz="2200" b="0" i="1" smtClean="0">
                            <a:solidFill>
                              <a:srgbClr val="FF0000"/>
                            </a:solidFill>
                            <a:latin typeface="Cambria Math" panose="02040503050406030204" pitchFamily="18" charset="0"/>
                          </a:rPr>
                        </m:ctrlPr>
                      </m:dPr>
                      <m:e>
                        <m:r>
                          <a:rPr lang="en-US" sz="2200" b="1" i="1" smtClean="0">
                            <a:solidFill>
                              <a:srgbClr val="FF0000"/>
                            </a:solidFill>
                            <a:latin typeface="Cambria Math" panose="02040503050406030204" pitchFamily="18" charset="0"/>
                          </a:rPr>
                          <m:t>𝒙</m:t>
                        </m:r>
                      </m:e>
                    </m:d>
                    <m:r>
                      <a:rPr lang="en-US" sz="2200" b="0" i="1" smtClean="0">
                        <a:solidFill>
                          <a:srgbClr val="FF0000"/>
                        </a:solidFill>
                        <a:latin typeface="Cambria Math" panose="02040503050406030204" pitchFamily="18" charset="0"/>
                      </a:rPr>
                      <m:t>=</m:t>
                    </m:r>
                    <m:sSup>
                      <m:sSupPr>
                        <m:ctrlPr>
                          <a:rPr lang="en-US" sz="2200" i="1">
                            <a:solidFill>
                              <a:srgbClr val="FF0000"/>
                            </a:solidFill>
                            <a:latin typeface="Cambria Math" panose="02040503050406030204" pitchFamily="18" charset="0"/>
                          </a:rPr>
                        </m:ctrlPr>
                      </m:sSupPr>
                      <m:e>
                        <m:r>
                          <a:rPr lang="en-US" sz="2200" b="1" i="1">
                            <a:solidFill>
                              <a:srgbClr val="FF0000"/>
                            </a:solidFill>
                            <a:latin typeface="Cambria Math" panose="02040503050406030204" pitchFamily="18" charset="0"/>
                          </a:rPr>
                          <m:t>−</m:t>
                        </m:r>
                        <m:r>
                          <a:rPr lang="en-US" sz="2200" b="1" i="1">
                            <a:solidFill>
                              <a:srgbClr val="FF0000"/>
                            </a:solidFill>
                            <a:latin typeface="Cambria Math" panose="02040503050406030204" pitchFamily="18" charset="0"/>
                          </a:rPr>
                          <m:t>𝒙</m:t>
                        </m:r>
                      </m:e>
                      <m:sup>
                        <m:r>
                          <a:rPr lang="en-US" sz="2200" i="1">
                            <a:solidFill>
                              <a:srgbClr val="FF0000"/>
                            </a:solidFill>
                            <a:latin typeface="Cambria Math" panose="02040503050406030204" pitchFamily="18" charset="0"/>
                          </a:rPr>
                          <m:t>𝑇</m:t>
                        </m:r>
                      </m:sup>
                    </m:sSup>
                    <m:r>
                      <a:rPr lang="en-US" sz="2200" b="1" i="1">
                        <a:solidFill>
                          <a:srgbClr val="FF0000"/>
                        </a:solidFill>
                        <a:latin typeface="Cambria Math" panose="02040503050406030204" pitchFamily="18" charset="0"/>
                      </a:rPr>
                      <m:t>𝑸𝒙</m:t>
                    </m:r>
                  </m:oMath>
                </a14:m>
                <a:r>
                  <a:rPr lang="en-US" sz="2200" dirty="0" smtClean="0">
                    <a:solidFill>
                      <a:srgbClr val="FF0000"/>
                    </a:solidFill>
                  </a:rPr>
                  <a:t> </a:t>
                </a:r>
                <a:r>
                  <a:rPr lang="en-US" sz="2200" dirty="0" smtClean="0"/>
                  <a:t>does not vanish identically along any trajectory, then </a:t>
                </a:r>
                <a14:m>
                  <m:oMath xmlns:m="http://schemas.openxmlformats.org/officeDocument/2006/math">
                    <m:r>
                      <a:rPr lang="en-US" sz="2200" b="1" i="1" smtClean="0">
                        <a:solidFill>
                          <a:srgbClr val="FF0000"/>
                        </a:solidFill>
                        <a:latin typeface="Cambria Math" panose="02040503050406030204" pitchFamily="18" charset="0"/>
                      </a:rPr>
                      <m:t>𝑸</m:t>
                    </m:r>
                  </m:oMath>
                </a14:m>
                <a:r>
                  <a:rPr lang="en-US" sz="2200" dirty="0" smtClean="0"/>
                  <a:t> may be chosen as positive semi-definite. </a:t>
                </a:r>
              </a:p>
              <a:p>
                <a:pPr lvl="1" algn="just"/>
                <a:endParaRPr lang="en-US" sz="2200" dirty="0" smtClean="0"/>
              </a:p>
              <a:p>
                <a:pPr lvl="1" algn="just"/>
                <a14:m>
                  <m:oMath xmlns:m="http://schemas.openxmlformats.org/officeDocument/2006/math">
                    <m:acc>
                      <m:accPr>
                        <m:chr m:val="̇"/>
                        <m:ctrlPr>
                          <a:rPr lang="en-US" sz="2200" i="1" smtClean="0">
                            <a:latin typeface="Cambria Math" panose="02040503050406030204" pitchFamily="18" charset="0"/>
                          </a:rPr>
                        </m:ctrlPr>
                      </m:accPr>
                      <m:e>
                        <m:r>
                          <a:rPr lang="en-US" sz="2200" b="0" i="1" smtClean="0">
                            <a:latin typeface="Cambria Math" panose="02040503050406030204" pitchFamily="18" charset="0"/>
                          </a:rPr>
                          <m:t>𝑉</m:t>
                        </m:r>
                      </m:e>
                    </m:acc>
                    <m:d>
                      <m:dPr>
                        <m:ctrlPr>
                          <a:rPr lang="en-US" sz="2200" b="0" i="1" smtClean="0">
                            <a:latin typeface="Cambria Math" panose="02040503050406030204" pitchFamily="18" charset="0"/>
                          </a:rPr>
                        </m:ctrlPr>
                      </m:dPr>
                      <m:e>
                        <m:r>
                          <a:rPr lang="en-US" sz="2200" b="1" i="1" smtClean="0">
                            <a:latin typeface="Cambria Math" panose="02040503050406030204" pitchFamily="18" charset="0"/>
                          </a:rPr>
                          <m:t>𝒙</m:t>
                        </m:r>
                      </m:e>
                    </m:d>
                  </m:oMath>
                </a14:m>
                <a:r>
                  <a:rPr lang="en-US" sz="2200" dirty="0" smtClean="0"/>
                  <a:t> does not vanish along any trajectory if positive semi-definite matrix </a:t>
                </a:r>
                <a:r>
                  <a:rPr lang="en-US" sz="2200" b="1" dirty="0" smtClean="0">
                    <a:solidFill>
                      <a:srgbClr val="FF0000"/>
                    </a:solidFill>
                  </a:rPr>
                  <a:t>Q</a:t>
                </a:r>
                <a:r>
                  <a:rPr lang="en-US" sz="2200" dirty="0" smtClean="0"/>
                  <a:t> satisfy the following rank condition. </a:t>
                </a:r>
              </a:p>
              <a:p>
                <a:pPr lvl="1" algn="just"/>
                <a:endParaRPr lang="en-US" sz="2200" dirty="0" smtClean="0"/>
              </a:p>
              <a:p>
                <a:pPr lvl="1" algn="just"/>
                <a:endParaRPr lang="en-US" sz="2200" dirty="0" smtClean="0"/>
              </a:p>
              <a:p>
                <a:pPr lvl="1" algn="just"/>
                <a:endParaRPr lang="en-US" sz="2200" dirty="0"/>
              </a:p>
              <a:p>
                <a:pPr lvl="1" algn="just"/>
                <a:endParaRPr lang="en-US" sz="22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762000"/>
                <a:ext cx="8915400" cy="5791200"/>
              </a:xfrm>
              <a:blipFill rotWithShape="0">
                <a:blip r:embed="rId2"/>
                <a:stretch>
                  <a:fillRect l="-1094" t="-842" r="-8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657600" y="3429000"/>
                <a:ext cx="2618153" cy="19842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𝑟𝑎𝑛𝑘</m:t>
                      </m:r>
                      <m:d>
                        <m:dPr>
                          <m:begChr m:val="["/>
                          <m:endChr m:val="]"/>
                          <m:ctrlPr>
                            <a:rPr lang="en-US" sz="2400" b="0" i="1" smtClean="0">
                              <a:latin typeface="Cambria Math" panose="02040503050406030204" pitchFamily="18" charset="0"/>
                            </a:rPr>
                          </m:ctrlPr>
                        </m:dPr>
                        <m:e>
                          <m:m>
                            <m:mPr>
                              <m:mcs>
                                <m:mc>
                                  <m:mcPr>
                                    <m:count m:val="1"/>
                                    <m:mcJc m:val="center"/>
                                  </m:mcPr>
                                </m:mc>
                              </m:mcs>
                              <m:ctrlPr>
                                <a:rPr lang="en-US" sz="2400" b="0" i="1" smtClean="0">
                                  <a:latin typeface="Cambria Math" panose="02040503050406030204" pitchFamily="18" charset="0"/>
                                </a:rPr>
                              </m:ctrlPr>
                            </m:mPr>
                            <m:mr>
                              <m:e>
                                <m:sSup>
                                  <m:sSupPr>
                                    <m:ctrlPr>
                                      <a:rPr lang="en-US" sz="2400" b="0" i="1" smtClean="0">
                                        <a:latin typeface="Cambria Math" panose="02040503050406030204" pitchFamily="18" charset="0"/>
                                      </a:rPr>
                                    </m:ctrlPr>
                                  </m:sSupPr>
                                  <m:e>
                                    <m:r>
                                      <a:rPr lang="en-US" sz="2400" b="1" i="1" smtClean="0">
                                        <a:latin typeface="Cambria Math" panose="02040503050406030204" pitchFamily="18" charset="0"/>
                                      </a:rPr>
                                      <m:t>𝑸</m:t>
                                    </m:r>
                                  </m:e>
                                  <m:sup>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up>
                                </m:sSup>
                              </m:e>
                            </m:mr>
                            <m:mr>
                              <m:e>
                                <m:sSup>
                                  <m:sSupPr>
                                    <m:ctrlPr>
                                      <a:rPr lang="en-US" sz="2400" i="1">
                                        <a:latin typeface="Cambria Math" panose="02040503050406030204" pitchFamily="18" charset="0"/>
                                      </a:rPr>
                                    </m:ctrlPr>
                                  </m:sSupPr>
                                  <m:e>
                                    <m:r>
                                      <a:rPr lang="en-US" sz="2400" b="1" i="1">
                                        <a:latin typeface="Cambria Math" panose="02040503050406030204" pitchFamily="18" charset="0"/>
                                      </a:rPr>
                                      <m:t>𝑸</m:t>
                                    </m:r>
                                  </m:e>
                                  <m:sup>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sup>
                                </m:sSup>
                                <m:r>
                                  <a:rPr lang="en-US" sz="2400" b="1" i="1" smtClean="0">
                                    <a:latin typeface="Cambria Math" panose="02040503050406030204" pitchFamily="18" charset="0"/>
                                  </a:rPr>
                                  <m:t>𝑨</m:t>
                                </m:r>
                              </m:e>
                            </m:mr>
                            <m:mr>
                              <m:e>
                                <m:r>
                                  <a:rPr lang="en-US" sz="2400" b="0" i="1" smtClean="0">
                                    <a:latin typeface="Cambria Math" panose="02040503050406030204" pitchFamily="18" charset="0"/>
                                    <a:ea typeface="Cambria Math" panose="02040503050406030204" pitchFamily="18" charset="0"/>
                                  </a:rPr>
                                  <m:t>⋮</m:t>
                                </m:r>
                              </m:e>
                            </m:mr>
                            <m:mr>
                              <m:e>
                                <m:sSup>
                                  <m:sSupPr>
                                    <m:ctrlPr>
                                      <a:rPr lang="en-US" sz="2400" i="1">
                                        <a:latin typeface="Cambria Math" panose="02040503050406030204" pitchFamily="18" charset="0"/>
                                      </a:rPr>
                                    </m:ctrlPr>
                                  </m:sSupPr>
                                  <m:e>
                                    <m:r>
                                      <a:rPr lang="en-US" sz="2400" b="1" i="1">
                                        <a:latin typeface="Cambria Math" panose="02040503050406030204" pitchFamily="18" charset="0"/>
                                      </a:rPr>
                                      <m:t>𝑸</m:t>
                                    </m:r>
                                  </m:e>
                                  <m:sup>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sup>
                                </m:sSup>
                                <m:sSup>
                                  <m:sSupPr>
                                    <m:ctrlPr>
                                      <a:rPr lang="en-US" sz="2400" i="1" smtClean="0">
                                        <a:latin typeface="Cambria Math" panose="02040503050406030204" pitchFamily="18" charset="0"/>
                                      </a:rPr>
                                    </m:ctrlPr>
                                  </m:sSupPr>
                                  <m:e>
                                    <m:r>
                                      <a:rPr lang="en-US" sz="2400" b="1" i="1" smtClean="0">
                                        <a:latin typeface="Cambria Math" panose="02040503050406030204" pitchFamily="18" charset="0"/>
                                      </a:rPr>
                                      <m:t>𝑨</m:t>
                                    </m:r>
                                  </m:e>
                                  <m:sup>
                                    <m:r>
                                      <a:rPr lang="en-US" sz="2400" b="0" i="1" smtClean="0">
                                        <a:latin typeface="Cambria Math" panose="02040503050406030204" pitchFamily="18" charset="0"/>
                                      </a:rPr>
                                      <m:t>𝑛</m:t>
                                    </m:r>
                                    <m:r>
                                      <a:rPr lang="en-US" sz="2400" b="0" i="1" smtClean="0">
                                        <a:latin typeface="Cambria Math" panose="02040503050406030204" pitchFamily="18" charset="0"/>
                                      </a:rPr>
                                      <m:t>−1</m:t>
                                    </m:r>
                                  </m:sup>
                                </m:sSup>
                              </m:e>
                            </m:mr>
                          </m:m>
                        </m:e>
                      </m:d>
                      <m:r>
                        <a:rPr lang="en-US" sz="2400" b="0" i="1" smtClean="0">
                          <a:latin typeface="Cambria Math" panose="02040503050406030204" pitchFamily="18" charset="0"/>
                        </a:rPr>
                        <m:t>=</m:t>
                      </m:r>
                      <m:r>
                        <a:rPr lang="en-US" sz="2400" b="0" i="1" smtClean="0">
                          <a:latin typeface="Cambria Math" panose="02040503050406030204" pitchFamily="18" charset="0"/>
                        </a:rPr>
                        <m:t>𝑛</m:t>
                      </m:r>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3657600" y="3429000"/>
                <a:ext cx="2618153" cy="1984261"/>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8937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737859"/>
          </a:xfrm>
        </p:spPr>
        <p:txBody>
          <a:bodyPr>
            <a:normAutofit fontScale="90000"/>
          </a:bodyPr>
          <a:lstStyle/>
          <a:p>
            <a:r>
              <a:rPr lang="en-US" dirty="0"/>
              <a:t>Liapunov Stability analysis of LTI </a:t>
            </a:r>
            <a:r>
              <a:rPr lang="en-US" dirty="0" smtClean="0"/>
              <a:t>systems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762000"/>
                <a:ext cx="8915400" cy="5791200"/>
              </a:xfrm>
            </p:spPr>
            <p:txBody>
              <a:bodyPr>
                <a:normAutofit/>
              </a:bodyPr>
              <a:lstStyle/>
              <a:p>
                <a:pPr algn="just"/>
                <a:r>
                  <a:rPr lang="en-US" sz="2600" dirty="0" smtClean="0"/>
                  <a:t>Comments:</a:t>
                </a:r>
              </a:p>
              <a:p>
                <a:pPr lvl="1" algn="just"/>
                <a:r>
                  <a:rPr lang="en-US" sz="2200" dirty="0" smtClean="0"/>
                  <a:t>If we choose an arbitrary positive definite Matrix as </a:t>
                </a:r>
                <a:r>
                  <a:rPr lang="en-US" sz="2200" b="1" dirty="0" smtClean="0">
                    <a:solidFill>
                      <a:srgbClr val="FF0000"/>
                    </a:solidFill>
                  </a:rPr>
                  <a:t>Q</a:t>
                </a:r>
                <a:r>
                  <a:rPr lang="en-US" sz="2200" dirty="0" smtClean="0"/>
                  <a:t> or positive semi-definite matrix as </a:t>
                </a:r>
                <a:r>
                  <a:rPr lang="en-US" sz="2200" b="1" dirty="0" smtClean="0">
                    <a:solidFill>
                      <a:srgbClr val="FF0000"/>
                    </a:solidFill>
                  </a:rPr>
                  <a:t>Q</a:t>
                </a:r>
                <a:r>
                  <a:rPr lang="en-US" sz="2200" dirty="0" smtClean="0"/>
                  <a:t>  and solve the matrix equation  </a:t>
                </a:r>
              </a:p>
              <a:p>
                <a:pPr lvl="1" algn="just"/>
                <a:endParaRPr lang="en-US" sz="2200" dirty="0" smtClean="0"/>
              </a:p>
              <a:p>
                <a:pPr lvl="1" algn="just"/>
                <a:endParaRPr lang="en-US" sz="2200" dirty="0"/>
              </a:p>
              <a:p>
                <a:pPr lvl="1" algn="just"/>
                <a:endParaRPr lang="en-US" sz="2200" dirty="0"/>
              </a:p>
              <a:p>
                <a:pPr lvl="1" algn="just"/>
                <a:r>
                  <a:rPr lang="en-US" sz="2200" dirty="0" smtClean="0"/>
                  <a:t>to determine </a:t>
                </a:r>
                <a:r>
                  <a:rPr lang="en-US" sz="2200" b="1" dirty="0" smtClean="0">
                    <a:solidFill>
                      <a:srgbClr val="FF0000"/>
                    </a:solidFill>
                  </a:rPr>
                  <a:t>P</a:t>
                </a:r>
                <a:r>
                  <a:rPr lang="en-US" sz="2200" dirty="0" smtClean="0"/>
                  <a:t>, then the positive definiteness of </a:t>
                </a:r>
                <a:r>
                  <a:rPr lang="en-US" sz="2200" b="1" dirty="0" smtClean="0">
                    <a:solidFill>
                      <a:srgbClr val="FF0000"/>
                    </a:solidFill>
                  </a:rPr>
                  <a:t>P</a:t>
                </a:r>
                <a:r>
                  <a:rPr lang="en-US" sz="2200" dirty="0" smtClean="0"/>
                  <a:t> is a necessary and sufficient condition for the asymptotic stability of the equilibrium state </a:t>
                </a:r>
                <a14:m>
                  <m:oMath xmlns:m="http://schemas.openxmlformats.org/officeDocument/2006/math">
                    <m:r>
                      <a:rPr lang="en-US" sz="2400" b="1" i="1">
                        <a:solidFill>
                          <a:srgbClr val="FF0000"/>
                        </a:solidFill>
                        <a:latin typeface="Cambria Math" panose="02040503050406030204" pitchFamily="18" charset="0"/>
                      </a:rPr>
                      <m:t>𝒙</m:t>
                    </m:r>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𝟎</m:t>
                    </m:r>
                  </m:oMath>
                </a14:m>
                <a:r>
                  <a:rPr lang="en-US" sz="2200" dirty="0" smtClean="0"/>
                  <a:t>.</a:t>
                </a:r>
              </a:p>
              <a:p>
                <a:pPr lvl="1" algn="just"/>
                <a:endParaRPr lang="en-US" sz="2200" dirty="0"/>
              </a:p>
              <a:p>
                <a:pPr lvl="1" algn="just"/>
                <a:r>
                  <a:rPr lang="en-US" sz="2200" dirty="0" smtClean="0"/>
                  <a:t>The final result does not depend on a particular Q matrix chosen as long as it is positive definite (or positive semi-definite, as the case may be).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762000"/>
                <a:ext cx="8915400" cy="5791200"/>
              </a:xfrm>
              <a:blipFill rotWithShape="0">
                <a:blip r:embed="rId2"/>
                <a:stretch>
                  <a:fillRect l="-1094" t="-842" r="-8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76600" y="2438400"/>
                <a:ext cx="2272097"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200" i="1" smtClean="0">
                              <a:latin typeface="Cambria Math" panose="02040503050406030204" pitchFamily="18" charset="0"/>
                            </a:rPr>
                          </m:ctrlPr>
                        </m:sSupPr>
                        <m:e>
                          <m:r>
                            <a:rPr lang="en-US" sz="2200" b="1" i="1">
                              <a:latin typeface="Cambria Math" panose="02040503050406030204" pitchFamily="18" charset="0"/>
                            </a:rPr>
                            <m:t>𝑨</m:t>
                          </m:r>
                        </m:e>
                        <m:sup>
                          <m:r>
                            <a:rPr lang="en-US" sz="2200" i="1">
                              <a:latin typeface="Cambria Math" panose="02040503050406030204" pitchFamily="18" charset="0"/>
                            </a:rPr>
                            <m:t>𝑇</m:t>
                          </m:r>
                        </m:sup>
                      </m:sSup>
                      <m:r>
                        <a:rPr lang="en-US" sz="2200" b="1" i="1">
                          <a:latin typeface="Cambria Math" panose="02040503050406030204" pitchFamily="18" charset="0"/>
                        </a:rPr>
                        <m:t>𝑷</m:t>
                      </m:r>
                      <m:r>
                        <a:rPr lang="en-US" sz="2200" b="1" i="1">
                          <a:latin typeface="Cambria Math" panose="02040503050406030204" pitchFamily="18" charset="0"/>
                        </a:rPr>
                        <m:t>+</m:t>
                      </m:r>
                      <m:r>
                        <a:rPr lang="en-US" sz="2200" b="1" i="1">
                          <a:latin typeface="Cambria Math" panose="02040503050406030204" pitchFamily="18" charset="0"/>
                        </a:rPr>
                        <m:t>𝑷𝑨</m:t>
                      </m:r>
                      <m:r>
                        <a:rPr lang="en-US" sz="2200" b="1" i="1" smtClean="0">
                          <a:latin typeface="Cambria Math" panose="02040503050406030204" pitchFamily="18" charset="0"/>
                        </a:rPr>
                        <m:t>=</m:t>
                      </m:r>
                      <m:r>
                        <a:rPr lang="en-US" sz="2200" b="1" i="1">
                          <a:latin typeface="Cambria Math" panose="02040503050406030204" pitchFamily="18" charset="0"/>
                        </a:rPr>
                        <m:t>−</m:t>
                      </m:r>
                      <m:r>
                        <a:rPr lang="en-US" sz="2200" b="1" i="1">
                          <a:latin typeface="Cambria Math" panose="02040503050406030204" pitchFamily="18" charset="0"/>
                        </a:rPr>
                        <m:t>𝑸</m:t>
                      </m:r>
                    </m:oMath>
                  </m:oMathPara>
                </a14:m>
                <a:endParaRPr lang="en-US" sz="2200" dirty="0"/>
              </a:p>
            </p:txBody>
          </p:sp>
        </mc:Choice>
        <mc:Fallback xmlns="">
          <p:sp>
            <p:nvSpPr>
              <p:cNvPr id="7" name="Rectangle 6"/>
              <p:cNvSpPr>
                <a:spLocks noRot="1" noChangeAspect="1" noMove="1" noResize="1" noEditPoints="1" noAdjustHandles="1" noChangeArrowheads="1" noChangeShapeType="1" noTextEdit="1"/>
              </p:cNvSpPr>
              <p:nvPr/>
            </p:nvSpPr>
            <p:spPr>
              <a:xfrm>
                <a:off x="3276600" y="2438400"/>
                <a:ext cx="2272097" cy="430887"/>
              </a:xfrm>
              <a:prstGeom prst="rect">
                <a:avLst/>
              </a:prstGeom>
              <a:blipFill rotWithShape="0">
                <a:blip r:embed="rId3"/>
                <a:stretch>
                  <a:fillRect b="-12676"/>
                </a:stretch>
              </a:blipFill>
            </p:spPr>
            <p:txBody>
              <a:bodyPr/>
              <a:lstStyle/>
              <a:p>
                <a:r>
                  <a:rPr lang="en-US">
                    <a:noFill/>
                  </a:rPr>
                  <a:t> </a:t>
                </a:r>
              </a:p>
            </p:txBody>
          </p:sp>
        </mc:Fallback>
      </mc:AlternateContent>
    </p:spTree>
    <p:extLst>
      <p:ext uri="{BB962C8B-B14F-4D97-AF65-F5344CB8AC3E}">
        <p14:creationId xmlns:p14="http://schemas.microsoft.com/office/powerpoint/2010/main" val="191366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Example-3</a:t>
            </a:r>
            <a:endParaRPr lang="en-US" dirty="0"/>
          </a:p>
        </p:txBody>
      </p:sp>
      <p:sp>
        <p:nvSpPr>
          <p:cNvPr id="3" name="Content Placeholder 2"/>
          <p:cNvSpPr>
            <a:spLocks noGrp="1"/>
          </p:cNvSpPr>
          <p:nvPr>
            <p:ph idx="1"/>
          </p:nvPr>
        </p:nvSpPr>
        <p:spPr>
          <a:xfrm>
            <a:off x="492" y="1004532"/>
            <a:ext cx="8991107" cy="5853468"/>
          </a:xfrm>
        </p:spPr>
        <p:txBody>
          <a:bodyPr>
            <a:normAutofit/>
          </a:bodyPr>
          <a:lstStyle/>
          <a:p>
            <a:r>
              <a:rPr lang="en-US" sz="2800" dirty="0" smtClean="0"/>
              <a:t>Consider the following system</a:t>
            </a:r>
          </a:p>
          <a:p>
            <a:endParaRPr lang="en-US" sz="2800" dirty="0" smtClean="0"/>
          </a:p>
          <a:p>
            <a:endParaRPr lang="en-US" sz="2800" dirty="0"/>
          </a:p>
          <a:p>
            <a:endParaRPr lang="en-US" sz="2800" dirty="0" smtClean="0"/>
          </a:p>
          <a:p>
            <a:pPr algn="just"/>
            <a:r>
              <a:rPr lang="en-US" sz="2800" dirty="0" smtClean="0"/>
              <a:t>Determine whether the equilibrium state of the system described by above state equations is asymptotically stable, </a:t>
            </a:r>
            <a:r>
              <a:rPr lang="en-US" sz="2800" dirty="0"/>
              <a:t>asymptotically </a:t>
            </a:r>
            <a:r>
              <a:rPr lang="en-US" sz="2800" dirty="0" smtClean="0"/>
              <a:t>stable in large or unstable. </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2590800" y="1828800"/>
                <a:ext cx="3162469" cy="7441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sSub>
                                  <m:sSubPr>
                                    <m:ctrlPr>
                                      <a:rPr lang="en-US" sz="2600" i="1">
                                        <a:latin typeface="Cambria Math" panose="02040503050406030204" pitchFamily="18" charset="0"/>
                                      </a:rPr>
                                    </m:ctrlPr>
                                  </m:sSubPr>
                                  <m:e>
                                    <m:acc>
                                      <m:accPr>
                                        <m:chr m:val="̇"/>
                                        <m:ctrlPr>
                                          <a:rPr lang="en-US" sz="2600" i="1">
                                            <a:latin typeface="Cambria Math" panose="02040503050406030204" pitchFamily="18" charset="0"/>
                                          </a:rPr>
                                        </m:ctrlPr>
                                      </m:accPr>
                                      <m:e>
                                        <m:r>
                                          <a:rPr lang="en-US" sz="2600" i="1">
                                            <a:latin typeface="Cambria Math" panose="02040503050406030204" pitchFamily="18" charset="0"/>
                                          </a:rPr>
                                          <m:t>𝑥</m:t>
                                        </m:r>
                                      </m:e>
                                    </m:acc>
                                  </m:e>
                                  <m:sub>
                                    <m:r>
                                      <a:rPr lang="en-US" sz="2600" i="1">
                                        <a:latin typeface="Cambria Math" panose="02040503050406030204" pitchFamily="18" charset="0"/>
                                      </a:rPr>
                                      <m:t>1</m:t>
                                    </m:r>
                                  </m:sub>
                                </m:sSub>
                              </m:e>
                            </m:mr>
                            <m:mr>
                              <m:e>
                                <m:sSub>
                                  <m:sSubPr>
                                    <m:ctrlPr>
                                      <a:rPr lang="en-US" sz="2600" i="1">
                                        <a:latin typeface="Cambria Math" panose="02040503050406030204" pitchFamily="18" charset="0"/>
                                      </a:rPr>
                                    </m:ctrlPr>
                                  </m:sSubPr>
                                  <m:e>
                                    <m:acc>
                                      <m:accPr>
                                        <m:chr m:val="̇"/>
                                        <m:ctrlPr>
                                          <a:rPr lang="en-US" sz="2600" i="1">
                                            <a:latin typeface="Cambria Math" panose="02040503050406030204" pitchFamily="18" charset="0"/>
                                          </a:rPr>
                                        </m:ctrlPr>
                                      </m:accPr>
                                      <m:e>
                                        <m:r>
                                          <a:rPr lang="en-US" sz="2600" i="1">
                                            <a:latin typeface="Cambria Math" panose="02040503050406030204" pitchFamily="18" charset="0"/>
                                          </a:rPr>
                                          <m:t>𝑥</m:t>
                                        </m:r>
                                      </m:e>
                                    </m:acc>
                                  </m:e>
                                  <m:sub>
                                    <m:r>
                                      <a:rPr lang="en-US" sz="2600" i="1">
                                        <a:latin typeface="Cambria Math" panose="02040503050406030204" pitchFamily="18" charset="0"/>
                                      </a:rPr>
                                      <m:t>2</m:t>
                                    </m:r>
                                  </m:sub>
                                </m:sSub>
                              </m:e>
                            </m:mr>
                          </m:m>
                        </m:e>
                      </m:d>
                      <m:r>
                        <a:rPr lang="en-US" sz="2600" b="0" i="1" smtClean="0">
                          <a:latin typeface="Cambria Math" panose="02040503050406030204" pitchFamily="18" charset="0"/>
                        </a:rPr>
                        <m:t>=</m:t>
                      </m:r>
                      <m:d>
                        <m:dPr>
                          <m:begChr m:val="["/>
                          <m:endChr m:val="]"/>
                          <m:ctrlPr>
                            <a:rPr lang="en-US" sz="2600" b="0" i="1" smtClean="0">
                              <a:latin typeface="Cambria Math" panose="02040503050406030204" pitchFamily="18" charset="0"/>
                            </a:rPr>
                          </m:ctrlPr>
                        </m:dPr>
                        <m:e>
                          <m:m>
                            <m:mPr>
                              <m:mcs>
                                <m:mc>
                                  <m:mcPr>
                                    <m:count m:val="2"/>
                                    <m:mcJc m:val="center"/>
                                  </m:mcPr>
                                </m:mc>
                              </m:mcs>
                              <m:ctrlPr>
                                <a:rPr lang="en-US" sz="2600" b="0" i="1" smtClean="0">
                                  <a:latin typeface="Cambria Math" panose="02040503050406030204" pitchFamily="18" charset="0"/>
                                </a:rPr>
                              </m:ctrlPr>
                            </m:mPr>
                            <m:mr>
                              <m:e>
                                <m:r>
                                  <m:rPr>
                                    <m:brk m:alnAt="7"/>
                                  </m:rPr>
                                  <a:rPr lang="en-US" sz="2600" b="0" i="1" smtClean="0">
                                    <a:latin typeface="Cambria Math" panose="02040503050406030204" pitchFamily="18" charset="0"/>
                                  </a:rPr>
                                  <m:t>0</m:t>
                                </m:r>
                              </m:e>
                              <m:e>
                                <m:r>
                                  <a:rPr lang="en-US" sz="2600" b="0" i="1" smtClean="0">
                                    <a:latin typeface="Cambria Math" panose="02040503050406030204" pitchFamily="18" charset="0"/>
                                  </a:rPr>
                                  <m:t>1</m:t>
                                </m:r>
                              </m:e>
                            </m:mr>
                            <m:mr>
                              <m:e>
                                <m:r>
                                  <a:rPr lang="en-US" sz="2600" b="0" i="1" smtClean="0">
                                    <a:latin typeface="Cambria Math" panose="02040503050406030204" pitchFamily="18" charset="0"/>
                                  </a:rPr>
                                  <m:t>−1</m:t>
                                </m:r>
                              </m:e>
                              <m:e>
                                <m:r>
                                  <a:rPr lang="en-US" sz="2600" b="0" i="1" smtClean="0">
                                    <a:latin typeface="Cambria Math" panose="02040503050406030204" pitchFamily="18" charset="0"/>
                                  </a:rPr>
                                  <m:t>−1</m:t>
                                </m:r>
                              </m:e>
                            </m:mr>
                          </m:m>
                        </m:e>
                      </m:d>
                      <m:d>
                        <m:dPr>
                          <m:begChr m:val="["/>
                          <m:endChr m:val="]"/>
                          <m:ctrlPr>
                            <a:rPr lang="en-US" sz="2600" b="0" i="1" smtClean="0">
                              <a:latin typeface="Cambria Math" panose="02040503050406030204" pitchFamily="18" charset="0"/>
                            </a:rPr>
                          </m:ctrlPr>
                        </m:dPr>
                        <m:e>
                          <m:m>
                            <m:mPr>
                              <m:mcs>
                                <m:mc>
                                  <m:mcPr>
                                    <m:count m:val="1"/>
                                    <m:mcJc m:val="center"/>
                                  </m:mcPr>
                                </m:mc>
                              </m:mcs>
                              <m:ctrlPr>
                                <a:rPr lang="en-US" sz="2600" b="0" i="1" smtClean="0">
                                  <a:latin typeface="Cambria Math" panose="02040503050406030204" pitchFamily="18" charset="0"/>
                                </a:rPr>
                              </m:ctrlPr>
                            </m:mPr>
                            <m:mr>
                              <m:e>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1</m:t>
                                    </m:r>
                                  </m:sub>
                                </m:sSub>
                              </m:e>
                            </m:mr>
                            <m:mr>
                              <m:e>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2</m:t>
                                    </m:r>
                                  </m:sub>
                                </m:sSub>
                              </m:e>
                            </m:mr>
                          </m:m>
                        </m:e>
                      </m:d>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2590800" y="1828800"/>
                <a:ext cx="3162469" cy="744178"/>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01678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Example-3</a:t>
            </a:r>
            <a:endParaRPr lang="en-US" dirty="0"/>
          </a:p>
        </p:txBody>
      </p:sp>
      <p:sp>
        <p:nvSpPr>
          <p:cNvPr id="3" name="Content Placeholder 2"/>
          <p:cNvSpPr>
            <a:spLocks noGrp="1"/>
          </p:cNvSpPr>
          <p:nvPr>
            <p:ph idx="1"/>
          </p:nvPr>
        </p:nvSpPr>
        <p:spPr>
          <a:xfrm>
            <a:off x="492" y="1004532"/>
            <a:ext cx="8991107" cy="5853468"/>
          </a:xfrm>
        </p:spPr>
        <p:txBody>
          <a:bodyPr>
            <a:normAutofit/>
          </a:bodyPr>
          <a:lstStyle/>
          <a:p>
            <a:r>
              <a:rPr lang="en-US" sz="2800" dirty="0" smtClean="0"/>
              <a:t>Consider the following system</a:t>
            </a:r>
          </a:p>
          <a:p>
            <a:endParaRPr lang="en-US" sz="2800" dirty="0" smtClean="0"/>
          </a:p>
          <a:p>
            <a:endParaRPr lang="en-US" sz="2800" dirty="0"/>
          </a:p>
          <a:p>
            <a:endParaRPr lang="en-US" sz="2800" dirty="0" smtClean="0"/>
          </a:p>
          <a:p>
            <a:pPr algn="just"/>
            <a:r>
              <a:rPr lang="en-US" sz="2800" dirty="0" smtClean="0"/>
              <a:t>The only equilibrium state of the system is at origin of state space. </a:t>
            </a:r>
          </a:p>
          <a:p>
            <a:pPr algn="just"/>
            <a:r>
              <a:rPr lang="en-US" sz="2800" dirty="0" smtClean="0"/>
              <a:t>Let us assume a tentative Liapunov function</a:t>
            </a:r>
          </a:p>
          <a:p>
            <a:pPr algn="just"/>
            <a:endParaRPr lang="en-US" sz="2800" dirty="0"/>
          </a:p>
          <a:p>
            <a:pPr algn="just"/>
            <a:r>
              <a:rPr lang="en-US" sz="2800" dirty="0" smtClean="0"/>
              <a:t>Where P is to be determine from </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2590800" y="1828800"/>
                <a:ext cx="3162469" cy="7441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sSub>
                                  <m:sSubPr>
                                    <m:ctrlPr>
                                      <a:rPr lang="en-US" sz="2600" i="1">
                                        <a:latin typeface="Cambria Math" panose="02040503050406030204" pitchFamily="18" charset="0"/>
                                      </a:rPr>
                                    </m:ctrlPr>
                                  </m:sSubPr>
                                  <m:e>
                                    <m:acc>
                                      <m:accPr>
                                        <m:chr m:val="̇"/>
                                        <m:ctrlPr>
                                          <a:rPr lang="en-US" sz="2600" i="1">
                                            <a:latin typeface="Cambria Math" panose="02040503050406030204" pitchFamily="18" charset="0"/>
                                          </a:rPr>
                                        </m:ctrlPr>
                                      </m:accPr>
                                      <m:e>
                                        <m:r>
                                          <a:rPr lang="en-US" sz="2600" i="1">
                                            <a:latin typeface="Cambria Math" panose="02040503050406030204" pitchFamily="18" charset="0"/>
                                          </a:rPr>
                                          <m:t>𝑥</m:t>
                                        </m:r>
                                      </m:e>
                                    </m:acc>
                                  </m:e>
                                  <m:sub>
                                    <m:r>
                                      <a:rPr lang="en-US" sz="2600" i="1">
                                        <a:latin typeface="Cambria Math" panose="02040503050406030204" pitchFamily="18" charset="0"/>
                                      </a:rPr>
                                      <m:t>1</m:t>
                                    </m:r>
                                  </m:sub>
                                </m:sSub>
                              </m:e>
                            </m:mr>
                            <m:mr>
                              <m:e>
                                <m:sSub>
                                  <m:sSubPr>
                                    <m:ctrlPr>
                                      <a:rPr lang="en-US" sz="2600" i="1">
                                        <a:latin typeface="Cambria Math" panose="02040503050406030204" pitchFamily="18" charset="0"/>
                                      </a:rPr>
                                    </m:ctrlPr>
                                  </m:sSubPr>
                                  <m:e>
                                    <m:acc>
                                      <m:accPr>
                                        <m:chr m:val="̇"/>
                                        <m:ctrlPr>
                                          <a:rPr lang="en-US" sz="2600" i="1">
                                            <a:latin typeface="Cambria Math" panose="02040503050406030204" pitchFamily="18" charset="0"/>
                                          </a:rPr>
                                        </m:ctrlPr>
                                      </m:accPr>
                                      <m:e>
                                        <m:r>
                                          <a:rPr lang="en-US" sz="2600" i="1">
                                            <a:latin typeface="Cambria Math" panose="02040503050406030204" pitchFamily="18" charset="0"/>
                                          </a:rPr>
                                          <m:t>𝑥</m:t>
                                        </m:r>
                                      </m:e>
                                    </m:acc>
                                  </m:e>
                                  <m:sub>
                                    <m:r>
                                      <a:rPr lang="en-US" sz="2600" i="1">
                                        <a:latin typeface="Cambria Math" panose="02040503050406030204" pitchFamily="18" charset="0"/>
                                      </a:rPr>
                                      <m:t>2</m:t>
                                    </m:r>
                                  </m:sub>
                                </m:sSub>
                              </m:e>
                            </m:mr>
                          </m:m>
                        </m:e>
                      </m:d>
                      <m:r>
                        <a:rPr lang="en-US" sz="2600" b="0" i="1" smtClean="0">
                          <a:latin typeface="Cambria Math" panose="02040503050406030204" pitchFamily="18" charset="0"/>
                        </a:rPr>
                        <m:t>=</m:t>
                      </m:r>
                      <m:d>
                        <m:dPr>
                          <m:begChr m:val="["/>
                          <m:endChr m:val="]"/>
                          <m:ctrlPr>
                            <a:rPr lang="en-US" sz="2600" b="0" i="1" smtClean="0">
                              <a:latin typeface="Cambria Math" panose="02040503050406030204" pitchFamily="18" charset="0"/>
                            </a:rPr>
                          </m:ctrlPr>
                        </m:dPr>
                        <m:e>
                          <m:m>
                            <m:mPr>
                              <m:mcs>
                                <m:mc>
                                  <m:mcPr>
                                    <m:count m:val="2"/>
                                    <m:mcJc m:val="center"/>
                                  </m:mcPr>
                                </m:mc>
                              </m:mcs>
                              <m:ctrlPr>
                                <a:rPr lang="en-US" sz="2600" b="0" i="1" smtClean="0">
                                  <a:latin typeface="Cambria Math" panose="02040503050406030204" pitchFamily="18" charset="0"/>
                                </a:rPr>
                              </m:ctrlPr>
                            </m:mPr>
                            <m:mr>
                              <m:e>
                                <m:r>
                                  <m:rPr>
                                    <m:brk m:alnAt="7"/>
                                  </m:rPr>
                                  <a:rPr lang="en-US" sz="2600" b="0" i="1" smtClean="0">
                                    <a:latin typeface="Cambria Math" panose="02040503050406030204" pitchFamily="18" charset="0"/>
                                  </a:rPr>
                                  <m:t>0</m:t>
                                </m:r>
                              </m:e>
                              <m:e>
                                <m:r>
                                  <a:rPr lang="en-US" sz="2600" b="0" i="1" smtClean="0">
                                    <a:latin typeface="Cambria Math" panose="02040503050406030204" pitchFamily="18" charset="0"/>
                                  </a:rPr>
                                  <m:t>1</m:t>
                                </m:r>
                              </m:e>
                            </m:mr>
                            <m:mr>
                              <m:e>
                                <m:r>
                                  <a:rPr lang="en-US" sz="2600" b="0" i="1" smtClean="0">
                                    <a:latin typeface="Cambria Math" panose="02040503050406030204" pitchFamily="18" charset="0"/>
                                  </a:rPr>
                                  <m:t>−1</m:t>
                                </m:r>
                              </m:e>
                              <m:e>
                                <m:r>
                                  <a:rPr lang="en-US" sz="2600" b="0" i="1" smtClean="0">
                                    <a:latin typeface="Cambria Math" panose="02040503050406030204" pitchFamily="18" charset="0"/>
                                  </a:rPr>
                                  <m:t>−1</m:t>
                                </m:r>
                              </m:e>
                            </m:mr>
                          </m:m>
                        </m:e>
                      </m:d>
                      <m:d>
                        <m:dPr>
                          <m:begChr m:val="["/>
                          <m:endChr m:val="]"/>
                          <m:ctrlPr>
                            <a:rPr lang="en-US" sz="2600" b="0" i="1" smtClean="0">
                              <a:latin typeface="Cambria Math" panose="02040503050406030204" pitchFamily="18" charset="0"/>
                            </a:rPr>
                          </m:ctrlPr>
                        </m:dPr>
                        <m:e>
                          <m:m>
                            <m:mPr>
                              <m:mcs>
                                <m:mc>
                                  <m:mcPr>
                                    <m:count m:val="1"/>
                                    <m:mcJc m:val="center"/>
                                  </m:mcPr>
                                </m:mc>
                              </m:mcs>
                              <m:ctrlPr>
                                <a:rPr lang="en-US" sz="2600" b="0" i="1" smtClean="0">
                                  <a:latin typeface="Cambria Math" panose="02040503050406030204" pitchFamily="18" charset="0"/>
                                </a:rPr>
                              </m:ctrlPr>
                            </m:mPr>
                            <m:mr>
                              <m:e>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1</m:t>
                                    </m:r>
                                  </m:sub>
                                </m:sSub>
                              </m:e>
                            </m:mr>
                            <m:mr>
                              <m:e>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2</m:t>
                                    </m:r>
                                  </m:sub>
                                </m:sSub>
                              </m:e>
                            </m:mr>
                          </m:m>
                        </m:e>
                      </m:d>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2590800" y="1828800"/>
                <a:ext cx="3162469" cy="74417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515231" y="4519983"/>
                <a:ext cx="1961627"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𝑉</m:t>
                      </m:r>
                      <m:r>
                        <a:rPr lang="en-US" sz="2600" b="0" i="1" smtClean="0">
                          <a:latin typeface="Cambria Math" panose="02040503050406030204" pitchFamily="18" charset="0"/>
                        </a:rPr>
                        <m:t>(</m:t>
                      </m:r>
                      <m:r>
                        <a:rPr lang="en-US" sz="2600" b="1" i="1" smtClean="0">
                          <a:latin typeface="Cambria Math" panose="02040503050406030204" pitchFamily="18" charset="0"/>
                        </a:rPr>
                        <m:t>𝒙</m:t>
                      </m:r>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1" i="1" smtClean="0">
                              <a:latin typeface="Cambria Math" panose="02040503050406030204" pitchFamily="18" charset="0"/>
                            </a:rPr>
                            <m:t>𝒙</m:t>
                          </m:r>
                        </m:e>
                        <m:sup>
                          <m:r>
                            <a:rPr lang="en-US" sz="2600" b="0" i="1" smtClean="0">
                              <a:latin typeface="Cambria Math" panose="02040503050406030204" pitchFamily="18" charset="0"/>
                            </a:rPr>
                            <m:t>𝑇</m:t>
                          </m:r>
                        </m:sup>
                      </m:sSup>
                      <m:r>
                        <a:rPr lang="en-US" sz="2600" b="1" i="1" smtClean="0">
                          <a:latin typeface="Cambria Math" panose="02040503050406030204" pitchFamily="18" charset="0"/>
                        </a:rPr>
                        <m:t>𝑷𝒙</m:t>
                      </m:r>
                    </m:oMath>
                  </m:oMathPara>
                </a14:m>
                <a:endParaRPr lang="en-US" sz="26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3515231" y="4519983"/>
                <a:ext cx="1961627" cy="40011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352800" y="5867400"/>
                <a:ext cx="2653675" cy="492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600" i="1" smtClean="0">
                              <a:latin typeface="Cambria Math" panose="02040503050406030204" pitchFamily="18" charset="0"/>
                            </a:rPr>
                          </m:ctrlPr>
                        </m:sSupPr>
                        <m:e>
                          <m:r>
                            <a:rPr lang="en-US" sz="2600" b="1" i="1">
                              <a:latin typeface="Cambria Math" panose="02040503050406030204" pitchFamily="18" charset="0"/>
                            </a:rPr>
                            <m:t>𝑨</m:t>
                          </m:r>
                        </m:e>
                        <m:sup>
                          <m:r>
                            <a:rPr lang="en-US" sz="2600" i="1">
                              <a:latin typeface="Cambria Math" panose="02040503050406030204" pitchFamily="18" charset="0"/>
                            </a:rPr>
                            <m:t>𝑇</m:t>
                          </m:r>
                        </m:sup>
                      </m:sSup>
                      <m:r>
                        <a:rPr lang="en-US" sz="2600" b="1" i="1">
                          <a:latin typeface="Cambria Math" panose="02040503050406030204" pitchFamily="18" charset="0"/>
                        </a:rPr>
                        <m:t>𝑷</m:t>
                      </m:r>
                      <m:r>
                        <a:rPr lang="en-US" sz="2600" b="1" i="1">
                          <a:latin typeface="Cambria Math" panose="02040503050406030204" pitchFamily="18" charset="0"/>
                        </a:rPr>
                        <m:t>+</m:t>
                      </m:r>
                      <m:r>
                        <a:rPr lang="en-US" sz="2600" b="1" i="1">
                          <a:latin typeface="Cambria Math" panose="02040503050406030204" pitchFamily="18" charset="0"/>
                        </a:rPr>
                        <m:t>𝑷𝑨</m:t>
                      </m:r>
                      <m:r>
                        <a:rPr lang="en-US" sz="2600" b="1" i="1" smtClean="0">
                          <a:latin typeface="Cambria Math" panose="02040503050406030204" pitchFamily="18" charset="0"/>
                        </a:rPr>
                        <m:t>=</m:t>
                      </m:r>
                      <m:r>
                        <a:rPr lang="en-US" sz="2600" b="1" i="1">
                          <a:latin typeface="Cambria Math" panose="02040503050406030204" pitchFamily="18" charset="0"/>
                        </a:rPr>
                        <m:t>−</m:t>
                      </m:r>
                      <m:r>
                        <a:rPr lang="en-US" sz="2600" b="1" i="1" smtClean="0">
                          <a:latin typeface="Cambria Math" panose="02040503050406030204" pitchFamily="18" charset="0"/>
                        </a:rPr>
                        <m:t>𝑰</m:t>
                      </m:r>
                    </m:oMath>
                  </m:oMathPara>
                </a14:m>
                <a:endParaRPr lang="en-US" sz="2600" dirty="0"/>
              </a:p>
            </p:txBody>
          </p:sp>
        </mc:Choice>
        <mc:Fallback xmlns="">
          <p:sp>
            <p:nvSpPr>
              <p:cNvPr id="7" name="Rectangle 6"/>
              <p:cNvSpPr>
                <a:spLocks noRot="1" noChangeAspect="1" noMove="1" noResize="1" noEditPoints="1" noAdjustHandles="1" noChangeArrowheads="1" noChangeShapeType="1" noTextEdit="1"/>
              </p:cNvSpPr>
              <p:nvPr/>
            </p:nvSpPr>
            <p:spPr>
              <a:xfrm>
                <a:off x="3352800" y="5867400"/>
                <a:ext cx="2653675" cy="492443"/>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7751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dirty="0" smtClean="0"/>
              <a:t>Example-3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2" y="762000"/>
                <a:ext cx="8991107" cy="5853468"/>
              </a:xfrm>
            </p:spPr>
            <p:txBody>
              <a:bodyPr>
                <a:normAutofit/>
              </a:bodyPr>
              <a:lstStyle/>
              <a:p>
                <a:endParaRPr lang="en-US" sz="2800" dirty="0" smtClean="0"/>
              </a:p>
              <a:p>
                <a:r>
                  <a:rPr lang="en-US" sz="2600" dirty="0" smtClean="0"/>
                  <a:t>Substituting the values yields</a:t>
                </a:r>
              </a:p>
              <a:p>
                <a:endParaRPr lang="en-US" sz="2600" dirty="0" smtClean="0"/>
              </a:p>
              <a:p>
                <a:endParaRPr lang="en-US" sz="2600" dirty="0"/>
              </a:p>
              <a:p>
                <a:pPr algn="just"/>
                <a:r>
                  <a:rPr lang="en-US" sz="2600" dirty="0" smtClean="0"/>
                  <a:t>By expanding the matrix equations we obtain three simultaneous equations as follows </a:t>
                </a:r>
              </a:p>
              <a:p>
                <a:pPr algn="just"/>
                <a:endParaRPr lang="en-US" sz="2600" dirty="0"/>
              </a:p>
              <a:p>
                <a:pPr algn="just"/>
                <a:endParaRPr lang="en-US" sz="2600" dirty="0" smtClean="0"/>
              </a:p>
              <a:p>
                <a:pPr algn="just"/>
                <a:endParaRPr lang="en-US" sz="2600" dirty="0"/>
              </a:p>
              <a:p>
                <a:pPr algn="just"/>
                <a:r>
                  <a:rPr lang="en-US" sz="2600" dirty="0" smtClean="0"/>
                  <a:t>Solving for </a:t>
                </a:r>
                <a14:m>
                  <m:oMath xmlns:m="http://schemas.openxmlformats.org/officeDocument/2006/math">
                    <m:sSub>
                      <m:sSubPr>
                        <m:ctrlPr>
                          <a:rPr lang="en-US" sz="2600" i="1" smtClean="0">
                            <a:solidFill>
                              <a:srgbClr val="FF0000"/>
                            </a:solidFill>
                            <a:latin typeface="Cambria Math" panose="02040503050406030204" pitchFamily="18" charset="0"/>
                          </a:rPr>
                        </m:ctrlPr>
                      </m:sSubPr>
                      <m:e>
                        <m:sSub>
                          <m:sSubPr>
                            <m:ctrlPr>
                              <a:rPr lang="en-US" sz="2600" i="1" smtClean="0">
                                <a:solidFill>
                                  <a:srgbClr val="FF0000"/>
                                </a:solidFill>
                                <a:latin typeface="Cambria Math" panose="02040503050406030204" pitchFamily="18" charset="0"/>
                              </a:rPr>
                            </m:ctrlPr>
                          </m:sSubPr>
                          <m:e>
                            <m:r>
                              <a:rPr lang="en-US" sz="2600" i="1">
                                <a:solidFill>
                                  <a:srgbClr val="FF0000"/>
                                </a:solidFill>
                                <a:latin typeface="Cambria Math" panose="02040503050406030204" pitchFamily="18" charset="0"/>
                              </a:rPr>
                              <m:t>𝑝</m:t>
                            </m:r>
                          </m:e>
                          <m:sub>
                            <m:r>
                              <a:rPr lang="en-US" sz="2600" i="1">
                                <a:solidFill>
                                  <a:srgbClr val="FF0000"/>
                                </a:solidFill>
                                <a:latin typeface="Cambria Math" panose="02040503050406030204" pitchFamily="18" charset="0"/>
                              </a:rPr>
                              <m:t>11</m:t>
                            </m:r>
                          </m:sub>
                        </m:sSub>
                        <m:r>
                          <a:rPr lang="en-US" sz="2600" b="0" i="1" smtClean="0">
                            <a:solidFill>
                              <a:srgbClr val="FF0000"/>
                            </a:solidFill>
                            <a:latin typeface="Cambria Math" panose="02040503050406030204" pitchFamily="18" charset="0"/>
                          </a:rPr>
                          <m:t>,</m:t>
                        </m:r>
                        <m:r>
                          <a:rPr lang="en-US" sz="2600" i="1">
                            <a:solidFill>
                              <a:srgbClr val="FF0000"/>
                            </a:solidFill>
                            <a:latin typeface="Cambria Math" panose="02040503050406030204" pitchFamily="18" charset="0"/>
                          </a:rPr>
                          <m:t>𝑝</m:t>
                        </m:r>
                      </m:e>
                      <m:sub>
                        <m:r>
                          <a:rPr lang="en-US" sz="2600" i="1">
                            <a:solidFill>
                              <a:srgbClr val="FF0000"/>
                            </a:solidFill>
                            <a:latin typeface="Cambria Math" panose="02040503050406030204" pitchFamily="18" charset="0"/>
                          </a:rPr>
                          <m:t>12</m:t>
                        </m:r>
                      </m:sub>
                    </m:sSub>
                  </m:oMath>
                </a14:m>
                <a:r>
                  <a:rPr lang="en-US" sz="2600" dirty="0" smtClean="0"/>
                  <a:t> and </a:t>
                </a:r>
                <a14:m>
                  <m:oMath xmlns:m="http://schemas.openxmlformats.org/officeDocument/2006/math">
                    <m:sSub>
                      <m:sSubPr>
                        <m:ctrlPr>
                          <a:rPr lang="en-US" sz="2600" i="1" smtClean="0">
                            <a:solidFill>
                              <a:srgbClr val="FF0000"/>
                            </a:solidFill>
                            <a:latin typeface="Cambria Math" panose="02040503050406030204" pitchFamily="18" charset="0"/>
                          </a:rPr>
                        </m:ctrlPr>
                      </m:sSubPr>
                      <m:e>
                        <m:r>
                          <a:rPr lang="en-US" sz="2600" i="1">
                            <a:solidFill>
                              <a:srgbClr val="FF0000"/>
                            </a:solidFill>
                            <a:latin typeface="Cambria Math" panose="02040503050406030204" pitchFamily="18" charset="0"/>
                          </a:rPr>
                          <m:t>𝑝</m:t>
                        </m:r>
                      </m:e>
                      <m:sub>
                        <m:r>
                          <a:rPr lang="en-US" sz="2600" i="1">
                            <a:solidFill>
                              <a:srgbClr val="FF0000"/>
                            </a:solidFill>
                            <a:latin typeface="Cambria Math" panose="02040503050406030204" pitchFamily="18" charset="0"/>
                          </a:rPr>
                          <m:t>22</m:t>
                        </m:r>
                      </m:sub>
                    </m:sSub>
                  </m:oMath>
                </a14:m>
                <a:r>
                  <a:rPr lang="en-US" sz="2600" dirty="0" smtClean="0"/>
                  <a:t> we obtain</a:t>
                </a:r>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2" y="762000"/>
                <a:ext cx="8991107" cy="5853468"/>
              </a:xfrm>
              <a:blipFill rotWithShape="0">
                <a:blip r:embed="rId2"/>
                <a:stretch>
                  <a:fillRect l="-1017" r="-1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57200" y="1828800"/>
                <a:ext cx="8285538" cy="7611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600" b="0" i="1" smtClean="0">
                              <a:latin typeface="Cambria Math" panose="02040503050406030204" pitchFamily="18" charset="0"/>
                            </a:rPr>
                          </m:ctrlPr>
                        </m:sSupPr>
                        <m:e>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i="1">
                                        <a:latin typeface="Cambria Math" panose="02040503050406030204" pitchFamily="18" charset="0"/>
                                      </a:rPr>
                                      <m:t>0</m:t>
                                    </m:r>
                                  </m:e>
                                  <m:e>
                                    <m:r>
                                      <a:rPr lang="en-US" sz="2600" i="1">
                                        <a:latin typeface="Cambria Math" panose="02040503050406030204" pitchFamily="18" charset="0"/>
                                      </a:rPr>
                                      <m:t>1</m:t>
                                    </m:r>
                                  </m:e>
                                </m:mr>
                                <m:mr>
                                  <m:e>
                                    <m:r>
                                      <a:rPr lang="en-US" sz="2600" i="1">
                                        <a:latin typeface="Cambria Math" panose="02040503050406030204" pitchFamily="18" charset="0"/>
                                      </a:rPr>
                                      <m:t>−1</m:t>
                                    </m:r>
                                  </m:e>
                                  <m:e>
                                    <m:r>
                                      <a:rPr lang="en-US" sz="2600" i="1">
                                        <a:latin typeface="Cambria Math" panose="02040503050406030204" pitchFamily="18" charset="0"/>
                                      </a:rPr>
                                      <m:t>−1</m:t>
                                    </m:r>
                                  </m:e>
                                </m:mr>
                              </m:m>
                            </m:e>
                          </m:d>
                        </m:e>
                        <m:sup>
                          <m:r>
                            <a:rPr lang="en-US" sz="2600" b="0" i="1" smtClean="0">
                              <a:latin typeface="Cambria Math" panose="02040503050406030204" pitchFamily="18" charset="0"/>
                            </a:rPr>
                            <m:t>𝑇</m:t>
                          </m:r>
                        </m:sup>
                      </m:sSup>
                      <m:d>
                        <m:dPr>
                          <m:begChr m:val="["/>
                          <m:endChr m:val="]"/>
                          <m:ctrlPr>
                            <a:rPr lang="en-US" sz="2600" b="0" i="1" smtClean="0">
                              <a:latin typeface="Cambria Math" panose="02040503050406030204" pitchFamily="18" charset="0"/>
                            </a:rPr>
                          </m:ctrlPr>
                        </m:dPr>
                        <m:e>
                          <m:m>
                            <m:mPr>
                              <m:mcs>
                                <m:mc>
                                  <m:mcPr>
                                    <m:count m:val="2"/>
                                    <m:mcJc m:val="center"/>
                                  </m:mcPr>
                                </m:mc>
                              </m:mcs>
                              <m:ctrlPr>
                                <a:rPr lang="en-US" sz="2600" b="0" i="1" smtClean="0">
                                  <a:latin typeface="Cambria Math" panose="02040503050406030204" pitchFamily="18" charset="0"/>
                                </a:rPr>
                              </m:ctrlPr>
                            </m:mPr>
                            <m:m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𝑝</m:t>
                                    </m:r>
                                  </m:e>
                                  <m:sub>
                                    <m:r>
                                      <a:rPr lang="en-US" sz="2600" b="0" i="1" smtClean="0">
                                        <a:latin typeface="Cambria Math" panose="02040503050406030204" pitchFamily="18" charset="0"/>
                                      </a:rPr>
                                      <m:t>11</m:t>
                                    </m:r>
                                  </m:sub>
                                </m:sSub>
                              </m:e>
                              <m:e>
                                <m:sSub>
                                  <m:sSubPr>
                                    <m:ctrlPr>
                                      <a:rPr lang="en-US" sz="2600" i="1">
                                        <a:latin typeface="Cambria Math" panose="02040503050406030204" pitchFamily="18" charset="0"/>
                                      </a:rPr>
                                    </m:ctrlPr>
                                  </m:sSubPr>
                                  <m:e>
                                    <m:r>
                                      <a:rPr lang="en-US" sz="2600" i="1">
                                        <a:latin typeface="Cambria Math" panose="02040503050406030204" pitchFamily="18" charset="0"/>
                                      </a:rPr>
                                      <m:t>𝑝</m:t>
                                    </m:r>
                                  </m:e>
                                  <m:sub>
                                    <m:r>
                                      <a:rPr lang="en-US" sz="2600" i="1">
                                        <a:latin typeface="Cambria Math" panose="02040503050406030204" pitchFamily="18" charset="0"/>
                                      </a:rPr>
                                      <m:t>1</m:t>
                                    </m:r>
                                    <m:r>
                                      <a:rPr lang="en-US" sz="2600" b="0" i="1" smtClean="0">
                                        <a:latin typeface="Cambria Math" panose="02040503050406030204" pitchFamily="18" charset="0"/>
                                      </a:rPr>
                                      <m:t>2</m:t>
                                    </m:r>
                                  </m:sub>
                                </m:sSub>
                              </m:e>
                            </m:mr>
                            <m:mr>
                              <m:e>
                                <m:sSub>
                                  <m:sSubPr>
                                    <m:ctrlPr>
                                      <a:rPr lang="en-US" sz="2600" i="1">
                                        <a:latin typeface="Cambria Math" panose="02040503050406030204" pitchFamily="18" charset="0"/>
                                      </a:rPr>
                                    </m:ctrlPr>
                                  </m:sSubPr>
                                  <m:e>
                                    <m:r>
                                      <a:rPr lang="en-US" sz="2600" i="1">
                                        <a:latin typeface="Cambria Math" panose="02040503050406030204" pitchFamily="18" charset="0"/>
                                      </a:rPr>
                                      <m:t>𝑝</m:t>
                                    </m:r>
                                  </m:e>
                                  <m:sub>
                                    <m:r>
                                      <a:rPr lang="en-US" sz="2600" i="1">
                                        <a:latin typeface="Cambria Math" panose="02040503050406030204" pitchFamily="18" charset="0"/>
                                      </a:rPr>
                                      <m:t>12</m:t>
                                    </m:r>
                                  </m:sub>
                                </m:sSub>
                              </m:e>
                              <m:e>
                                <m:sSub>
                                  <m:sSubPr>
                                    <m:ctrlPr>
                                      <a:rPr lang="en-US" sz="2600" i="1">
                                        <a:latin typeface="Cambria Math" panose="02040503050406030204" pitchFamily="18" charset="0"/>
                                      </a:rPr>
                                    </m:ctrlPr>
                                  </m:sSubPr>
                                  <m:e>
                                    <m:r>
                                      <a:rPr lang="en-US" sz="2600" i="1">
                                        <a:latin typeface="Cambria Math" panose="02040503050406030204" pitchFamily="18" charset="0"/>
                                      </a:rPr>
                                      <m:t>𝑝</m:t>
                                    </m:r>
                                  </m:e>
                                  <m:sub>
                                    <m:r>
                                      <a:rPr lang="en-US" sz="2600" b="0" i="1" smtClean="0">
                                        <a:latin typeface="Cambria Math" panose="02040503050406030204" pitchFamily="18" charset="0"/>
                                      </a:rPr>
                                      <m:t>2</m:t>
                                    </m:r>
                                    <m:r>
                                      <a:rPr lang="en-US" sz="2600" i="1">
                                        <a:latin typeface="Cambria Math" panose="02040503050406030204" pitchFamily="18" charset="0"/>
                                      </a:rPr>
                                      <m:t>2</m:t>
                                    </m:r>
                                  </m:sub>
                                </m:sSub>
                              </m:e>
                            </m:mr>
                          </m:m>
                        </m:e>
                      </m:d>
                      <m:r>
                        <a:rPr lang="en-US" sz="2600" b="0" i="1" smtClean="0">
                          <a:latin typeface="Cambria Math" panose="02040503050406030204" pitchFamily="18" charset="0"/>
                        </a:rPr>
                        <m:t>+</m:t>
                      </m:r>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sSub>
                                  <m:sSubPr>
                                    <m:ctrlPr>
                                      <a:rPr lang="en-US" sz="2600" i="1">
                                        <a:latin typeface="Cambria Math" panose="02040503050406030204" pitchFamily="18" charset="0"/>
                                      </a:rPr>
                                    </m:ctrlPr>
                                  </m:sSubPr>
                                  <m:e>
                                    <m:r>
                                      <a:rPr lang="en-US" sz="2600" i="1">
                                        <a:latin typeface="Cambria Math" panose="02040503050406030204" pitchFamily="18" charset="0"/>
                                      </a:rPr>
                                      <m:t>𝑝</m:t>
                                    </m:r>
                                  </m:e>
                                  <m:sub>
                                    <m:r>
                                      <a:rPr lang="en-US" sz="2600" i="1">
                                        <a:latin typeface="Cambria Math" panose="02040503050406030204" pitchFamily="18" charset="0"/>
                                      </a:rPr>
                                      <m:t>11</m:t>
                                    </m:r>
                                  </m:sub>
                                </m:sSub>
                              </m:e>
                              <m:e>
                                <m:sSub>
                                  <m:sSubPr>
                                    <m:ctrlPr>
                                      <a:rPr lang="en-US" sz="2600" i="1">
                                        <a:latin typeface="Cambria Math" panose="02040503050406030204" pitchFamily="18" charset="0"/>
                                      </a:rPr>
                                    </m:ctrlPr>
                                  </m:sSubPr>
                                  <m:e>
                                    <m:r>
                                      <a:rPr lang="en-US" sz="2600" i="1">
                                        <a:latin typeface="Cambria Math" panose="02040503050406030204" pitchFamily="18" charset="0"/>
                                      </a:rPr>
                                      <m:t>𝑝</m:t>
                                    </m:r>
                                  </m:e>
                                  <m:sub>
                                    <m:r>
                                      <a:rPr lang="en-US" sz="2600" i="1">
                                        <a:latin typeface="Cambria Math" panose="02040503050406030204" pitchFamily="18" charset="0"/>
                                      </a:rPr>
                                      <m:t>12</m:t>
                                    </m:r>
                                  </m:sub>
                                </m:sSub>
                              </m:e>
                            </m:mr>
                            <m:mr>
                              <m:e>
                                <m:sSub>
                                  <m:sSubPr>
                                    <m:ctrlPr>
                                      <a:rPr lang="en-US" sz="2600" i="1">
                                        <a:latin typeface="Cambria Math" panose="02040503050406030204" pitchFamily="18" charset="0"/>
                                      </a:rPr>
                                    </m:ctrlPr>
                                  </m:sSubPr>
                                  <m:e>
                                    <m:r>
                                      <a:rPr lang="en-US" sz="2600" i="1">
                                        <a:latin typeface="Cambria Math" panose="02040503050406030204" pitchFamily="18" charset="0"/>
                                      </a:rPr>
                                      <m:t>𝑝</m:t>
                                    </m:r>
                                  </m:e>
                                  <m:sub>
                                    <m:r>
                                      <a:rPr lang="en-US" sz="2600" i="1">
                                        <a:latin typeface="Cambria Math" panose="02040503050406030204" pitchFamily="18" charset="0"/>
                                      </a:rPr>
                                      <m:t>12</m:t>
                                    </m:r>
                                  </m:sub>
                                </m:sSub>
                              </m:e>
                              <m:e>
                                <m:sSub>
                                  <m:sSubPr>
                                    <m:ctrlPr>
                                      <a:rPr lang="en-US" sz="2600" i="1">
                                        <a:latin typeface="Cambria Math" panose="02040503050406030204" pitchFamily="18" charset="0"/>
                                      </a:rPr>
                                    </m:ctrlPr>
                                  </m:sSubPr>
                                  <m:e>
                                    <m:r>
                                      <a:rPr lang="en-US" sz="2600" i="1">
                                        <a:latin typeface="Cambria Math" panose="02040503050406030204" pitchFamily="18" charset="0"/>
                                      </a:rPr>
                                      <m:t>𝑝</m:t>
                                    </m:r>
                                  </m:e>
                                  <m:sub>
                                    <m:r>
                                      <a:rPr lang="en-US" sz="2600" i="1">
                                        <a:latin typeface="Cambria Math" panose="02040503050406030204" pitchFamily="18" charset="0"/>
                                      </a:rPr>
                                      <m:t>22</m:t>
                                    </m:r>
                                  </m:sub>
                                </m:sSub>
                              </m:e>
                            </m:mr>
                          </m:m>
                        </m:e>
                      </m:d>
                      <m:d>
                        <m:dPr>
                          <m:begChr m:val="["/>
                          <m:endChr m:val="]"/>
                          <m:ctrlPr>
                            <a:rPr lang="en-US" sz="2600" i="1" smtClean="0">
                              <a:latin typeface="Cambria Math" panose="02040503050406030204" pitchFamily="18" charset="0"/>
                            </a:rPr>
                          </m:ctrlPr>
                        </m:dPr>
                        <m:e>
                          <m:m>
                            <m:mPr>
                              <m:mcs>
                                <m:mc>
                                  <m:mcPr>
                                    <m:count m:val="2"/>
                                    <m:mcJc m:val="center"/>
                                  </m:mcPr>
                                </m:mc>
                              </m:mcs>
                              <m:ctrlPr>
                                <a:rPr lang="en-US" sz="2600" i="1" smtClean="0">
                                  <a:latin typeface="Cambria Math" panose="02040503050406030204" pitchFamily="18" charset="0"/>
                                </a:rPr>
                              </m:ctrlPr>
                            </m:mPr>
                            <m:mr>
                              <m:e>
                                <m:r>
                                  <m:rPr>
                                    <m:brk m:alnAt="7"/>
                                  </m:rPr>
                                  <a:rPr lang="en-US" sz="2600" b="0" i="1" smtClean="0">
                                    <a:latin typeface="Cambria Math" panose="02040503050406030204" pitchFamily="18" charset="0"/>
                                  </a:rPr>
                                  <m:t>0</m:t>
                                </m:r>
                              </m:e>
                              <m:e>
                                <m:r>
                                  <a:rPr lang="en-US" sz="2600" b="0" i="1" smtClean="0">
                                    <a:latin typeface="Cambria Math" panose="02040503050406030204" pitchFamily="18" charset="0"/>
                                  </a:rPr>
                                  <m:t>1</m:t>
                                </m:r>
                              </m:e>
                            </m:mr>
                            <m:mr>
                              <m:e>
                                <m:r>
                                  <a:rPr lang="en-US" sz="2600" b="0" i="1" smtClean="0">
                                    <a:latin typeface="Cambria Math" panose="02040503050406030204" pitchFamily="18" charset="0"/>
                                  </a:rPr>
                                  <m:t>−1</m:t>
                                </m:r>
                              </m:e>
                              <m:e>
                                <m:r>
                                  <a:rPr lang="en-US" sz="2600" b="0" i="1" smtClean="0">
                                    <a:latin typeface="Cambria Math" panose="02040503050406030204" pitchFamily="18" charset="0"/>
                                  </a:rPr>
                                  <m:t>−1</m:t>
                                </m:r>
                              </m:e>
                            </m:mr>
                          </m:m>
                        </m:e>
                      </m:d>
                      <m:r>
                        <a:rPr lang="en-US" sz="2600" b="0" i="1" smtClean="0">
                          <a:latin typeface="Cambria Math" panose="02040503050406030204" pitchFamily="18" charset="0"/>
                        </a:rPr>
                        <m:t>=−</m:t>
                      </m:r>
                      <m:d>
                        <m:dPr>
                          <m:begChr m:val="["/>
                          <m:endChr m:val="]"/>
                          <m:ctrlPr>
                            <a:rPr lang="en-US" sz="2600" i="1" smtClean="0">
                              <a:latin typeface="Cambria Math" panose="02040503050406030204" pitchFamily="18" charset="0"/>
                            </a:rPr>
                          </m:ctrlPr>
                        </m:dPr>
                        <m:e>
                          <m:m>
                            <m:mPr>
                              <m:mcs>
                                <m:mc>
                                  <m:mcPr>
                                    <m:count m:val="2"/>
                                    <m:mcJc m:val="center"/>
                                  </m:mcPr>
                                </m:mc>
                              </m:mcs>
                              <m:ctrlPr>
                                <a:rPr lang="en-US" sz="2600" i="1" smtClean="0">
                                  <a:latin typeface="Cambria Math" panose="02040503050406030204" pitchFamily="18" charset="0"/>
                                </a:rPr>
                              </m:ctrlPr>
                            </m:mPr>
                            <m:mr>
                              <m:e>
                                <m:r>
                                  <m:rPr>
                                    <m:brk m:alnAt="7"/>
                                  </m:rPr>
                                  <a:rPr lang="en-US" sz="2600" b="0" i="1" smtClean="0">
                                    <a:latin typeface="Cambria Math" panose="02040503050406030204" pitchFamily="18" charset="0"/>
                                  </a:rPr>
                                  <m:t>1</m:t>
                                </m:r>
                              </m:e>
                              <m:e>
                                <m:r>
                                  <a:rPr lang="en-US" sz="2600" b="0" i="1" smtClean="0">
                                    <a:latin typeface="Cambria Math" panose="02040503050406030204" pitchFamily="18" charset="0"/>
                                  </a:rPr>
                                  <m:t>0</m:t>
                                </m:r>
                              </m:e>
                            </m:mr>
                            <m:mr>
                              <m:e>
                                <m:r>
                                  <a:rPr lang="en-US" sz="2600" b="0" i="1" smtClean="0">
                                    <a:latin typeface="Cambria Math" panose="02040503050406030204" pitchFamily="18" charset="0"/>
                                  </a:rPr>
                                  <m:t>0</m:t>
                                </m:r>
                              </m:e>
                              <m:e>
                                <m:r>
                                  <a:rPr lang="en-US" sz="2600" b="0" i="1" smtClean="0">
                                    <a:latin typeface="Cambria Math" panose="02040503050406030204" pitchFamily="18" charset="0"/>
                                  </a:rPr>
                                  <m:t>1</m:t>
                                </m:r>
                              </m:e>
                            </m:mr>
                          </m:m>
                        </m:e>
                      </m:d>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457200" y="1828800"/>
                <a:ext cx="8285538" cy="76110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971800" y="838200"/>
                <a:ext cx="2653675" cy="492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600" i="1" smtClean="0">
                              <a:latin typeface="Cambria Math" panose="02040503050406030204" pitchFamily="18" charset="0"/>
                            </a:rPr>
                          </m:ctrlPr>
                        </m:sSupPr>
                        <m:e>
                          <m:r>
                            <a:rPr lang="en-US" sz="2600" b="1" i="1">
                              <a:latin typeface="Cambria Math" panose="02040503050406030204" pitchFamily="18" charset="0"/>
                            </a:rPr>
                            <m:t>𝑨</m:t>
                          </m:r>
                        </m:e>
                        <m:sup>
                          <m:r>
                            <a:rPr lang="en-US" sz="2600" i="1">
                              <a:latin typeface="Cambria Math" panose="02040503050406030204" pitchFamily="18" charset="0"/>
                            </a:rPr>
                            <m:t>𝑇</m:t>
                          </m:r>
                        </m:sup>
                      </m:sSup>
                      <m:r>
                        <a:rPr lang="en-US" sz="2600" b="1" i="1">
                          <a:latin typeface="Cambria Math" panose="02040503050406030204" pitchFamily="18" charset="0"/>
                        </a:rPr>
                        <m:t>𝑷</m:t>
                      </m:r>
                      <m:r>
                        <a:rPr lang="en-US" sz="2600" b="1" i="1">
                          <a:latin typeface="Cambria Math" panose="02040503050406030204" pitchFamily="18" charset="0"/>
                        </a:rPr>
                        <m:t>+</m:t>
                      </m:r>
                      <m:r>
                        <a:rPr lang="en-US" sz="2600" b="1" i="1">
                          <a:latin typeface="Cambria Math" panose="02040503050406030204" pitchFamily="18" charset="0"/>
                        </a:rPr>
                        <m:t>𝑷𝑨</m:t>
                      </m:r>
                      <m:r>
                        <a:rPr lang="en-US" sz="2600" b="1" i="1" smtClean="0">
                          <a:latin typeface="Cambria Math" panose="02040503050406030204" pitchFamily="18" charset="0"/>
                        </a:rPr>
                        <m:t>=</m:t>
                      </m:r>
                      <m:r>
                        <a:rPr lang="en-US" sz="2600" b="1" i="1">
                          <a:latin typeface="Cambria Math" panose="02040503050406030204" pitchFamily="18" charset="0"/>
                        </a:rPr>
                        <m:t>−</m:t>
                      </m:r>
                      <m:r>
                        <a:rPr lang="en-US" sz="2600" b="1" i="1" smtClean="0">
                          <a:latin typeface="Cambria Math" panose="02040503050406030204" pitchFamily="18" charset="0"/>
                        </a:rPr>
                        <m:t>𝑰</m:t>
                      </m:r>
                    </m:oMath>
                  </m:oMathPara>
                </a14:m>
                <a:endParaRPr lang="en-US" sz="2600" dirty="0"/>
              </a:p>
            </p:txBody>
          </p:sp>
        </mc:Choice>
        <mc:Fallback xmlns="">
          <p:sp>
            <p:nvSpPr>
              <p:cNvPr id="7" name="Rectangle 6"/>
              <p:cNvSpPr>
                <a:spLocks noRot="1" noChangeAspect="1" noMove="1" noResize="1" noEditPoints="1" noAdjustHandles="1" noChangeArrowheads="1" noChangeShapeType="1" noTextEdit="1"/>
              </p:cNvSpPr>
              <p:nvPr/>
            </p:nvSpPr>
            <p:spPr>
              <a:xfrm>
                <a:off x="2971800" y="838200"/>
                <a:ext cx="2653675" cy="49244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548904" y="4082631"/>
                <a:ext cx="28442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1</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i="1">
                              <a:latin typeface="Cambria Math" panose="02040503050406030204" pitchFamily="18" charset="0"/>
                            </a:rPr>
                            <m:t>𝑝</m:t>
                          </m:r>
                        </m:e>
                        <m:sub>
                          <m:r>
                            <a:rPr lang="en-US" sz="2400" i="1">
                              <a:latin typeface="Cambria Math" panose="02040503050406030204" pitchFamily="18" charset="0"/>
                            </a:rPr>
                            <m:t>12</m:t>
                          </m:r>
                        </m:sub>
                      </m:sSub>
                      <m:r>
                        <a:rPr lang="en-US" sz="2400" i="1">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22</m:t>
                          </m:r>
                        </m:sub>
                      </m:sSub>
                      <m:r>
                        <a:rPr lang="en-US" sz="2400" b="0" i="1" smtClean="0">
                          <a:latin typeface="Cambria Math" panose="02040503050406030204" pitchFamily="18" charset="0"/>
                        </a:rPr>
                        <m:t>=0</m:t>
                      </m:r>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2548904" y="4082631"/>
                <a:ext cx="2844240" cy="461665"/>
              </a:xfrm>
              <a:prstGeom prst="rect">
                <a:avLst/>
              </a:prstGeom>
              <a:blipFill rotWithShape="0">
                <a:blip r:embed="rId5"/>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845104" y="3657600"/>
                <a:ext cx="179369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−2</m:t>
                          </m:r>
                          <m:r>
                            <a:rPr lang="en-US" sz="2400" i="1">
                              <a:latin typeface="Cambria Math" panose="02040503050406030204" pitchFamily="18" charset="0"/>
                            </a:rPr>
                            <m:t>𝑝</m:t>
                          </m:r>
                        </m:e>
                        <m:sub>
                          <m:r>
                            <a:rPr lang="en-US" sz="2400" i="1">
                              <a:latin typeface="Cambria Math" panose="02040503050406030204" pitchFamily="18" charset="0"/>
                            </a:rPr>
                            <m:t>12</m:t>
                          </m:r>
                        </m:sub>
                      </m:sSub>
                      <m:r>
                        <a:rPr lang="en-US" sz="2400" b="0" i="1" smtClean="0">
                          <a:latin typeface="Cambria Math" panose="02040503050406030204" pitchFamily="18" charset="0"/>
                        </a:rPr>
                        <m:t>=−1</m:t>
                      </m:r>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3845104" y="3657600"/>
                <a:ext cx="1793696" cy="461665"/>
              </a:xfrm>
              <a:prstGeom prst="rect">
                <a:avLst/>
              </a:prstGeom>
              <a:blipFill rotWithShape="0">
                <a:blip r:embed="rId6"/>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018659" y="4544296"/>
                <a:ext cx="262014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2</m:t>
                          </m:r>
                          <m:r>
                            <a:rPr lang="en-US" sz="2400" i="1" smtClean="0">
                              <a:latin typeface="Cambria Math" panose="02040503050406030204" pitchFamily="18" charset="0"/>
                            </a:rPr>
                            <m:t>𝑝</m:t>
                          </m:r>
                        </m:e>
                        <m:sub>
                          <m:r>
                            <a:rPr lang="en-US" sz="2400" i="1">
                              <a:latin typeface="Cambria Math" panose="02040503050406030204" pitchFamily="18" charset="0"/>
                            </a:rPr>
                            <m:t>12</m:t>
                          </m:r>
                        </m:sub>
                      </m:sSub>
                      <m:r>
                        <a:rPr lang="en-US" sz="2400" i="1">
                          <a:latin typeface="Cambria Math" panose="02040503050406030204" pitchFamily="18" charset="0"/>
                        </a:rPr>
                        <m:t>−</m:t>
                      </m:r>
                      <m:r>
                        <a:rPr lang="en-US" sz="2400" b="0" i="1" smtClean="0">
                          <a:latin typeface="Cambria Math" panose="02040503050406030204" pitchFamily="18" charset="0"/>
                        </a:rPr>
                        <m:t>2</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22</m:t>
                          </m:r>
                        </m:sub>
                      </m:sSub>
                      <m:r>
                        <a:rPr lang="en-US" sz="2400" b="0" i="1" smtClean="0">
                          <a:latin typeface="Cambria Math" panose="02040503050406030204" pitchFamily="18" charset="0"/>
                        </a:rPr>
                        <m:t>=−1</m:t>
                      </m:r>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3018659" y="4544296"/>
                <a:ext cx="2620141" cy="461665"/>
              </a:xfrm>
              <a:prstGeom prst="rect">
                <a:avLst/>
              </a:prstGeom>
              <a:blipFill rotWithShape="0">
                <a:blip r:embed="rId7"/>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238859" y="5455955"/>
                <a:ext cx="2722220" cy="14085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200" i="1" smtClean="0">
                              <a:latin typeface="Cambria Math" panose="02040503050406030204" pitchFamily="18" charset="0"/>
                            </a:rPr>
                          </m:ctrlPr>
                        </m:dPr>
                        <m:e>
                          <m:m>
                            <m:mPr>
                              <m:mcs>
                                <m:mc>
                                  <m:mcPr>
                                    <m:count m:val="2"/>
                                    <m:mcJc m:val="center"/>
                                  </m:mcPr>
                                </m:mc>
                              </m:mcs>
                              <m:ctrlPr>
                                <a:rPr lang="en-US" sz="2200" i="1">
                                  <a:latin typeface="Cambria Math" panose="02040503050406030204" pitchFamily="18" charset="0"/>
                                </a:rPr>
                              </m:ctrlPr>
                            </m:mPr>
                            <m:mr>
                              <m:e>
                                <m:sSub>
                                  <m:sSubPr>
                                    <m:ctrlPr>
                                      <a:rPr lang="en-US" sz="2200" i="1">
                                        <a:latin typeface="Cambria Math" panose="02040503050406030204" pitchFamily="18" charset="0"/>
                                      </a:rPr>
                                    </m:ctrlPr>
                                  </m:sSubPr>
                                  <m:e>
                                    <m:r>
                                      <a:rPr lang="en-US" sz="2200" i="1">
                                        <a:latin typeface="Cambria Math" panose="02040503050406030204" pitchFamily="18" charset="0"/>
                                      </a:rPr>
                                      <m:t>𝑝</m:t>
                                    </m:r>
                                  </m:e>
                                  <m:sub>
                                    <m:r>
                                      <a:rPr lang="en-US" sz="2200" i="1">
                                        <a:latin typeface="Cambria Math" panose="02040503050406030204" pitchFamily="18" charset="0"/>
                                      </a:rPr>
                                      <m:t>11</m:t>
                                    </m:r>
                                  </m:sub>
                                </m:sSub>
                              </m:e>
                              <m:e>
                                <m:sSub>
                                  <m:sSubPr>
                                    <m:ctrlPr>
                                      <a:rPr lang="en-US" sz="2200" i="1">
                                        <a:latin typeface="Cambria Math" panose="02040503050406030204" pitchFamily="18" charset="0"/>
                                      </a:rPr>
                                    </m:ctrlPr>
                                  </m:sSubPr>
                                  <m:e>
                                    <m:r>
                                      <a:rPr lang="en-US" sz="2200" i="1">
                                        <a:latin typeface="Cambria Math" panose="02040503050406030204" pitchFamily="18" charset="0"/>
                                      </a:rPr>
                                      <m:t>𝑝</m:t>
                                    </m:r>
                                  </m:e>
                                  <m:sub>
                                    <m:r>
                                      <a:rPr lang="en-US" sz="2200" i="1">
                                        <a:latin typeface="Cambria Math" panose="02040503050406030204" pitchFamily="18" charset="0"/>
                                      </a:rPr>
                                      <m:t>12</m:t>
                                    </m:r>
                                  </m:sub>
                                </m:sSub>
                              </m:e>
                            </m:mr>
                            <m:mr>
                              <m:e>
                                <m:sSub>
                                  <m:sSubPr>
                                    <m:ctrlPr>
                                      <a:rPr lang="en-US" sz="2200" i="1">
                                        <a:latin typeface="Cambria Math" panose="02040503050406030204" pitchFamily="18" charset="0"/>
                                      </a:rPr>
                                    </m:ctrlPr>
                                  </m:sSubPr>
                                  <m:e>
                                    <m:r>
                                      <a:rPr lang="en-US" sz="2200" i="1">
                                        <a:latin typeface="Cambria Math" panose="02040503050406030204" pitchFamily="18" charset="0"/>
                                      </a:rPr>
                                      <m:t>𝑝</m:t>
                                    </m:r>
                                  </m:e>
                                  <m:sub>
                                    <m:r>
                                      <a:rPr lang="en-US" sz="2200" i="1">
                                        <a:latin typeface="Cambria Math" panose="02040503050406030204" pitchFamily="18" charset="0"/>
                                      </a:rPr>
                                      <m:t>12</m:t>
                                    </m:r>
                                  </m:sub>
                                </m:sSub>
                              </m:e>
                              <m:e>
                                <m:sSub>
                                  <m:sSubPr>
                                    <m:ctrlPr>
                                      <a:rPr lang="en-US" sz="2200" i="1">
                                        <a:latin typeface="Cambria Math" panose="02040503050406030204" pitchFamily="18" charset="0"/>
                                      </a:rPr>
                                    </m:ctrlPr>
                                  </m:sSubPr>
                                  <m:e>
                                    <m:r>
                                      <a:rPr lang="en-US" sz="2200" i="1">
                                        <a:latin typeface="Cambria Math" panose="02040503050406030204" pitchFamily="18" charset="0"/>
                                      </a:rPr>
                                      <m:t>𝑝</m:t>
                                    </m:r>
                                  </m:e>
                                  <m:sub>
                                    <m:r>
                                      <a:rPr lang="en-US" sz="2200" i="1">
                                        <a:latin typeface="Cambria Math" panose="02040503050406030204" pitchFamily="18" charset="0"/>
                                      </a:rPr>
                                      <m:t>22</m:t>
                                    </m:r>
                                  </m:sub>
                                </m:sSub>
                              </m:e>
                            </m:mr>
                          </m:m>
                        </m:e>
                      </m:d>
                      <m:r>
                        <a:rPr lang="en-US" sz="2200" b="0" i="1" smtClean="0">
                          <a:latin typeface="Cambria Math" panose="02040503050406030204" pitchFamily="18" charset="0"/>
                        </a:rPr>
                        <m:t>=</m:t>
                      </m:r>
                      <m:d>
                        <m:dPr>
                          <m:begChr m:val="["/>
                          <m:endChr m:val="]"/>
                          <m:ctrlPr>
                            <a:rPr lang="en-US" sz="2200" i="1">
                              <a:latin typeface="Cambria Math" panose="02040503050406030204" pitchFamily="18" charset="0"/>
                            </a:rPr>
                          </m:ctrlPr>
                        </m:dPr>
                        <m:e>
                          <m:m>
                            <m:mPr>
                              <m:mcs>
                                <m:mc>
                                  <m:mcPr>
                                    <m:count m:val="2"/>
                                    <m:mcJc m:val="center"/>
                                  </m:mcPr>
                                </m:mc>
                              </m:mcs>
                              <m:ctrlPr>
                                <a:rPr lang="en-US" sz="2200" i="1">
                                  <a:latin typeface="Cambria Math" panose="02040503050406030204" pitchFamily="18" charset="0"/>
                                </a:rPr>
                              </m:ctrlPr>
                            </m:mPr>
                            <m:mr>
                              <m:e>
                                <m:f>
                                  <m:fPr>
                                    <m:ctrlPr>
                                      <a:rPr lang="en-US" sz="2200" i="1" smtClean="0">
                                        <a:latin typeface="Cambria Math" panose="02040503050406030204" pitchFamily="18" charset="0"/>
                                      </a:rPr>
                                    </m:ctrlPr>
                                  </m:fPr>
                                  <m:num>
                                    <m:r>
                                      <a:rPr lang="en-US" sz="2200" b="0" i="1" smtClean="0">
                                        <a:latin typeface="Cambria Math" panose="02040503050406030204" pitchFamily="18" charset="0"/>
                                      </a:rPr>
                                      <m:t>3</m:t>
                                    </m:r>
                                  </m:num>
                                  <m:den>
                                    <m:r>
                                      <a:rPr lang="en-US" sz="2200" b="0" i="1" smtClean="0">
                                        <a:latin typeface="Cambria Math" panose="02040503050406030204" pitchFamily="18" charset="0"/>
                                      </a:rPr>
                                      <m:t>2</m:t>
                                    </m:r>
                                  </m:den>
                                </m:f>
                              </m:e>
                              <m:e>
                                <m:f>
                                  <m:fPr>
                                    <m:ctrlPr>
                                      <a:rPr lang="en-US" sz="220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2</m:t>
                                    </m:r>
                                  </m:den>
                                </m:f>
                              </m:e>
                            </m:mr>
                            <m:mr>
                              <m:e>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2</m:t>
                                    </m:r>
                                  </m:den>
                                </m:f>
                              </m:e>
                              <m:e>
                                <m:r>
                                  <a:rPr lang="en-US" sz="2200" i="1">
                                    <a:latin typeface="Cambria Math" panose="02040503050406030204" pitchFamily="18" charset="0"/>
                                  </a:rPr>
                                  <m:t>1</m:t>
                                </m:r>
                              </m:e>
                            </m:mr>
                          </m:m>
                        </m:e>
                      </m:d>
                    </m:oMath>
                  </m:oMathPara>
                </a14:m>
                <a:endParaRPr lang="en-US" sz="2200" dirty="0"/>
              </a:p>
            </p:txBody>
          </p:sp>
        </mc:Choice>
        <mc:Fallback xmlns="">
          <p:sp>
            <p:nvSpPr>
              <p:cNvPr id="10" name="Rectangle 9"/>
              <p:cNvSpPr>
                <a:spLocks noRot="1" noChangeAspect="1" noMove="1" noResize="1" noEditPoints="1" noAdjustHandles="1" noChangeArrowheads="1" noChangeShapeType="1" noTextEdit="1"/>
              </p:cNvSpPr>
              <p:nvPr/>
            </p:nvSpPr>
            <p:spPr>
              <a:xfrm>
                <a:off x="3238859" y="5455955"/>
                <a:ext cx="2722220" cy="1408591"/>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2986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Example-3</a:t>
            </a:r>
            <a:endParaRPr lang="en-US" dirty="0"/>
          </a:p>
        </p:txBody>
      </p:sp>
      <p:sp>
        <p:nvSpPr>
          <p:cNvPr id="3" name="Content Placeholder 2"/>
          <p:cNvSpPr>
            <a:spLocks noGrp="1"/>
          </p:cNvSpPr>
          <p:nvPr>
            <p:ph idx="1"/>
          </p:nvPr>
        </p:nvSpPr>
        <p:spPr>
          <a:xfrm>
            <a:off x="0" y="2027237"/>
            <a:ext cx="8991600" cy="4525963"/>
          </a:xfrm>
        </p:spPr>
        <p:txBody>
          <a:bodyPr>
            <a:normAutofit/>
          </a:bodyPr>
          <a:lstStyle/>
          <a:p>
            <a:pPr algn="just"/>
            <a:r>
              <a:rPr lang="en-US" sz="2600" dirty="0" smtClean="0"/>
              <a:t>To test the positive definiteness of </a:t>
            </a:r>
            <a:r>
              <a:rPr lang="en-US" sz="2600" b="1" dirty="0" smtClean="0">
                <a:solidFill>
                  <a:srgbClr val="FF0000"/>
                </a:solidFill>
              </a:rPr>
              <a:t>P</a:t>
            </a:r>
            <a:r>
              <a:rPr lang="en-US" sz="2600" dirty="0" smtClean="0"/>
              <a:t> we can use Sylvester's criterion as follows</a:t>
            </a:r>
          </a:p>
          <a:p>
            <a:pPr algn="just"/>
            <a:endParaRPr lang="en-US" sz="2600" dirty="0"/>
          </a:p>
          <a:p>
            <a:pPr algn="just"/>
            <a:endParaRPr lang="en-US" sz="2600" dirty="0" smtClean="0"/>
          </a:p>
          <a:p>
            <a:pPr algn="just"/>
            <a:endParaRPr lang="en-US" sz="2600" dirty="0"/>
          </a:p>
          <a:p>
            <a:pPr algn="just"/>
            <a:r>
              <a:rPr lang="en-US" sz="2600" dirty="0" smtClean="0"/>
              <a:t>Clearly </a:t>
            </a:r>
            <a:r>
              <a:rPr lang="en-US" sz="2600" b="1" dirty="0" smtClean="0">
                <a:solidFill>
                  <a:srgbClr val="FF0000"/>
                </a:solidFill>
              </a:rPr>
              <a:t>P</a:t>
            </a:r>
            <a:r>
              <a:rPr lang="en-US" sz="2600" dirty="0" smtClean="0"/>
              <a:t> is a positive definite. Hence the equilibrium state at the origin is asymptotically stable in large.</a:t>
            </a:r>
          </a:p>
          <a:p>
            <a:pPr algn="just"/>
            <a:r>
              <a:rPr lang="en-US" sz="2600" dirty="0" smtClean="0"/>
              <a:t>Liapunov function is </a:t>
            </a:r>
          </a:p>
          <a:p>
            <a:pPr algn="just"/>
            <a:endParaRPr lang="en-US" sz="2600" dirty="0"/>
          </a:p>
          <a:p>
            <a:pPr algn="just"/>
            <a:endParaRPr lang="en-US" sz="2600" dirty="0" smtClean="0"/>
          </a:p>
          <a:p>
            <a:pPr algn="just"/>
            <a:endParaRPr lang="en-US" sz="2600" dirty="0"/>
          </a:p>
        </p:txBody>
      </p:sp>
      <mc:AlternateContent xmlns:mc="http://schemas.openxmlformats.org/markup-compatibility/2006" xmlns:a14="http://schemas.microsoft.com/office/drawing/2010/main">
        <mc:Choice Requires="a14">
          <p:sp>
            <p:nvSpPr>
              <p:cNvPr id="10" name="Rectangle 9"/>
              <p:cNvSpPr/>
              <p:nvPr/>
            </p:nvSpPr>
            <p:spPr>
              <a:xfrm>
                <a:off x="3210890" y="658257"/>
                <a:ext cx="2722220" cy="14085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200" i="1" smtClean="0">
                              <a:latin typeface="Cambria Math" panose="02040503050406030204" pitchFamily="18" charset="0"/>
                            </a:rPr>
                          </m:ctrlPr>
                        </m:dPr>
                        <m:e>
                          <m:m>
                            <m:mPr>
                              <m:mcs>
                                <m:mc>
                                  <m:mcPr>
                                    <m:count m:val="2"/>
                                    <m:mcJc m:val="center"/>
                                  </m:mcPr>
                                </m:mc>
                              </m:mcs>
                              <m:ctrlPr>
                                <a:rPr lang="en-US" sz="2200" i="1">
                                  <a:latin typeface="Cambria Math" panose="02040503050406030204" pitchFamily="18" charset="0"/>
                                </a:rPr>
                              </m:ctrlPr>
                            </m:mPr>
                            <m:mr>
                              <m:e>
                                <m:sSub>
                                  <m:sSubPr>
                                    <m:ctrlPr>
                                      <a:rPr lang="en-US" sz="2200" i="1">
                                        <a:latin typeface="Cambria Math" panose="02040503050406030204" pitchFamily="18" charset="0"/>
                                      </a:rPr>
                                    </m:ctrlPr>
                                  </m:sSubPr>
                                  <m:e>
                                    <m:r>
                                      <a:rPr lang="en-US" sz="2200" i="1">
                                        <a:latin typeface="Cambria Math" panose="02040503050406030204" pitchFamily="18" charset="0"/>
                                      </a:rPr>
                                      <m:t>𝑝</m:t>
                                    </m:r>
                                  </m:e>
                                  <m:sub>
                                    <m:r>
                                      <a:rPr lang="en-US" sz="2200" i="1">
                                        <a:latin typeface="Cambria Math" panose="02040503050406030204" pitchFamily="18" charset="0"/>
                                      </a:rPr>
                                      <m:t>11</m:t>
                                    </m:r>
                                  </m:sub>
                                </m:sSub>
                              </m:e>
                              <m:e>
                                <m:sSub>
                                  <m:sSubPr>
                                    <m:ctrlPr>
                                      <a:rPr lang="en-US" sz="2200" i="1">
                                        <a:latin typeface="Cambria Math" panose="02040503050406030204" pitchFamily="18" charset="0"/>
                                      </a:rPr>
                                    </m:ctrlPr>
                                  </m:sSubPr>
                                  <m:e>
                                    <m:r>
                                      <a:rPr lang="en-US" sz="2200" i="1">
                                        <a:latin typeface="Cambria Math" panose="02040503050406030204" pitchFamily="18" charset="0"/>
                                      </a:rPr>
                                      <m:t>𝑝</m:t>
                                    </m:r>
                                  </m:e>
                                  <m:sub>
                                    <m:r>
                                      <a:rPr lang="en-US" sz="2200" i="1">
                                        <a:latin typeface="Cambria Math" panose="02040503050406030204" pitchFamily="18" charset="0"/>
                                      </a:rPr>
                                      <m:t>12</m:t>
                                    </m:r>
                                  </m:sub>
                                </m:sSub>
                              </m:e>
                            </m:mr>
                            <m:mr>
                              <m:e>
                                <m:sSub>
                                  <m:sSubPr>
                                    <m:ctrlPr>
                                      <a:rPr lang="en-US" sz="2200" i="1">
                                        <a:latin typeface="Cambria Math" panose="02040503050406030204" pitchFamily="18" charset="0"/>
                                      </a:rPr>
                                    </m:ctrlPr>
                                  </m:sSubPr>
                                  <m:e>
                                    <m:r>
                                      <a:rPr lang="en-US" sz="2200" i="1">
                                        <a:latin typeface="Cambria Math" panose="02040503050406030204" pitchFamily="18" charset="0"/>
                                      </a:rPr>
                                      <m:t>𝑝</m:t>
                                    </m:r>
                                  </m:e>
                                  <m:sub>
                                    <m:r>
                                      <a:rPr lang="en-US" sz="2200" i="1">
                                        <a:latin typeface="Cambria Math" panose="02040503050406030204" pitchFamily="18" charset="0"/>
                                      </a:rPr>
                                      <m:t>12</m:t>
                                    </m:r>
                                  </m:sub>
                                </m:sSub>
                              </m:e>
                              <m:e>
                                <m:sSub>
                                  <m:sSubPr>
                                    <m:ctrlPr>
                                      <a:rPr lang="en-US" sz="2200" i="1">
                                        <a:latin typeface="Cambria Math" panose="02040503050406030204" pitchFamily="18" charset="0"/>
                                      </a:rPr>
                                    </m:ctrlPr>
                                  </m:sSubPr>
                                  <m:e>
                                    <m:r>
                                      <a:rPr lang="en-US" sz="2200" i="1">
                                        <a:latin typeface="Cambria Math" panose="02040503050406030204" pitchFamily="18" charset="0"/>
                                      </a:rPr>
                                      <m:t>𝑝</m:t>
                                    </m:r>
                                  </m:e>
                                  <m:sub>
                                    <m:r>
                                      <a:rPr lang="en-US" sz="2200" i="1">
                                        <a:latin typeface="Cambria Math" panose="02040503050406030204" pitchFamily="18" charset="0"/>
                                      </a:rPr>
                                      <m:t>22</m:t>
                                    </m:r>
                                  </m:sub>
                                </m:sSub>
                              </m:e>
                            </m:mr>
                          </m:m>
                        </m:e>
                      </m:d>
                      <m:r>
                        <a:rPr lang="en-US" sz="2200" b="0" i="1" smtClean="0">
                          <a:latin typeface="Cambria Math" panose="02040503050406030204" pitchFamily="18" charset="0"/>
                        </a:rPr>
                        <m:t>=</m:t>
                      </m:r>
                      <m:d>
                        <m:dPr>
                          <m:begChr m:val="["/>
                          <m:endChr m:val="]"/>
                          <m:ctrlPr>
                            <a:rPr lang="en-US" sz="2200" i="1">
                              <a:latin typeface="Cambria Math" panose="02040503050406030204" pitchFamily="18" charset="0"/>
                            </a:rPr>
                          </m:ctrlPr>
                        </m:dPr>
                        <m:e>
                          <m:m>
                            <m:mPr>
                              <m:mcs>
                                <m:mc>
                                  <m:mcPr>
                                    <m:count m:val="2"/>
                                    <m:mcJc m:val="center"/>
                                  </m:mcPr>
                                </m:mc>
                              </m:mcs>
                              <m:ctrlPr>
                                <a:rPr lang="en-US" sz="2200" i="1">
                                  <a:latin typeface="Cambria Math" panose="02040503050406030204" pitchFamily="18" charset="0"/>
                                </a:rPr>
                              </m:ctrlPr>
                            </m:mPr>
                            <m:mr>
                              <m:e>
                                <m:f>
                                  <m:fPr>
                                    <m:ctrlPr>
                                      <a:rPr lang="en-US" sz="2200" i="1" smtClean="0">
                                        <a:latin typeface="Cambria Math" panose="02040503050406030204" pitchFamily="18" charset="0"/>
                                      </a:rPr>
                                    </m:ctrlPr>
                                  </m:fPr>
                                  <m:num>
                                    <m:r>
                                      <a:rPr lang="en-US" sz="2200" b="0" i="1" smtClean="0">
                                        <a:latin typeface="Cambria Math" panose="02040503050406030204" pitchFamily="18" charset="0"/>
                                      </a:rPr>
                                      <m:t>3</m:t>
                                    </m:r>
                                  </m:num>
                                  <m:den>
                                    <m:r>
                                      <a:rPr lang="en-US" sz="2200" b="0" i="1" smtClean="0">
                                        <a:latin typeface="Cambria Math" panose="02040503050406030204" pitchFamily="18" charset="0"/>
                                      </a:rPr>
                                      <m:t>2</m:t>
                                    </m:r>
                                  </m:den>
                                </m:f>
                              </m:e>
                              <m:e>
                                <m:f>
                                  <m:fPr>
                                    <m:ctrlPr>
                                      <a:rPr lang="en-US" sz="220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2</m:t>
                                    </m:r>
                                  </m:den>
                                </m:f>
                              </m:e>
                            </m:mr>
                            <m:mr>
                              <m:e>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2</m:t>
                                    </m:r>
                                  </m:den>
                                </m:f>
                              </m:e>
                              <m:e>
                                <m:r>
                                  <a:rPr lang="en-US" sz="2200" i="1">
                                    <a:latin typeface="Cambria Math" panose="02040503050406030204" pitchFamily="18" charset="0"/>
                                  </a:rPr>
                                  <m:t>1</m:t>
                                </m:r>
                              </m:e>
                            </m:mr>
                          </m:m>
                        </m:e>
                      </m:d>
                    </m:oMath>
                  </m:oMathPara>
                </a14:m>
                <a:endParaRPr lang="en-US" sz="2200" dirty="0"/>
              </a:p>
            </p:txBody>
          </p:sp>
        </mc:Choice>
        <mc:Fallback xmlns="">
          <p:sp>
            <p:nvSpPr>
              <p:cNvPr id="10" name="Rectangle 9"/>
              <p:cNvSpPr>
                <a:spLocks noRot="1" noChangeAspect="1" noMove="1" noResize="1" noEditPoints="1" noAdjustHandles="1" noChangeArrowheads="1" noChangeShapeType="1" noTextEdit="1"/>
              </p:cNvSpPr>
              <p:nvPr/>
            </p:nvSpPr>
            <p:spPr>
              <a:xfrm>
                <a:off x="3210890" y="658257"/>
                <a:ext cx="2722220" cy="1408591"/>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667000" y="3262404"/>
                <a:ext cx="743409" cy="6338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i="1" smtClean="0">
                              <a:latin typeface="Cambria Math" panose="02040503050406030204" pitchFamily="18" charset="0"/>
                            </a:rPr>
                          </m:ctrlPr>
                        </m:fPr>
                        <m:num>
                          <m:r>
                            <a:rPr lang="en-US" sz="2200" b="0" i="1" smtClean="0">
                              <a:latin typeface="Cambria Math" panose="02040503050406030204" pitchFamily="18" charset="0"/>
                            </a:rPr>
                            <m:t>3</m:t>
                          </m:r>
                        </m:num>
                        <m:den>
                          <m:r>
                            <a:rPr lang="en-US" sz="2200" b="0" i="1" smtClean="0">
                              <a:latin typeface="Cambria Math" panose="02040503050406030204" pitchFamily="18" charset="0"/>
                            </a:rPr>
                            <m:t>2</m:t>
                          </m:r>
                        </m:den>
                      </m:f>
                      <m:r>
                        <a:rPr lang="en-US" sz="2200" b="0" i="1" smtClean="0">
                          <a:latin typeface="Cambria Math" panose="02040503050406030204" pitchFamily="18" charset="0"/>
                        </a:rPr>
                        <m:t>&gt;0</m:t>
                      </m:r>
                    </m:oMath>
                  </m:oMathPara>
                </a14:m>
                <a:endParaRPr lang="en-US" sz="2200" dirty="0"/>
              </a:p>
            </p:txBody>
          </p:sp>
        </mc:Choice>
        <mc:Fallback xmlns="">
          <p:sp>
            <p:nvSpPr>
              <p:cNvPr id="5" name="TextBox 4"/>
              <p:cNvSpPr txBox="1">
                <a:spLocks noRot="1" noChangeAspect="1" noMove="1" noResize="1" noEditPoints="1" noAdjustHandles="1" noChangeArrowheads="1" noChangeShapeType="1" noTextEdit="1"/>
              </p:cNvSpPr>
              <p:nvPr/>
            </p:nvSpPr>
            <p:spPr>
              <a:xfrm>
                <a:off x="2667000" y="3262404"/>
                <a:ext cx="743409" cy="63382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994397" y="2921189"/>
                <a:ext cx="1376339" cy="13162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200" i="1" smtClean="0">
                              <a:latin typeface="Cambria Math" panose="02040503050406030204" pitchFamily="18" charset="0"/>
                            </a:rPr>
                          </m:ctrlPr>
                        </m:dPr>
                        <m:e>
                          <m:m>
                            <m:mPr>
                              <m:mcs>
                                <m:mc>
                                  <m:mcPr>
                                    <m:count m:val="2"/>
                                    <m:mcJc m:val="center"/>
                                  </m:mcPr>
                                </m:mc>
                              </m:mcs>
                              <m:ctrlPr>
                                <a:rPr lang="en-US" sz="2200" i="1">
                                  <a:latin typeface="Cambria Math" panose="02040503050406030204" pitchFamily="18" charset="0"/>
                                </a:rPr>
                              </m:ctrlPr>
                            </m:mPr>
                            <m:mr>
                              <m:e>
                                <m:f>
                                  <m:fPr>
                                    <m:ctrlPr>
                                      <a:rPr lang="en-US" sz="2200" i="1">
                                        <a:latin typeface="Cambria Math" panose="02040503050406030204" pitchFamily="18" charset="0"/>
                                      </a:rPr>
                                    </m:ctrlPr>
                                  </m:fPr>
                                  <m:num>
                                    <m:r>
                                      <a:rPr lang="en-US" sz="2200" i="1">
                                        <a:latin typeface="Cambria Math" panose="02040503050406030204" pitchFamily="18" charset="0"/>
                                      </a:rPr>
                                      <m:t>3</m:t>
                                    </m:r>
                                  </m:num>
                                  <m:den>
                                    <m:r>
                                      <a:rPr lang="en-US" sz="2200" i="1">
                                        <a:latin typeface="Cambria Math" panose="02040503050406030204" pitchFamily="18" charset="0"/>
                                      </a:rPr>
                                      <m:t>2</m:t>
                                    </m:r>
                                  </m:den>
                                </m:f>
                              </m:e>
                              <m:e>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2</m:t>
                                    </m:r>
                                  </m:den>
                                </m:f>
                              </m:e>
                            </m:mr>
                            <m:mr>
                              <m:e>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2</m:t>
                                    </m:r>
                                  </m:den>
                                </m:f>
                              </m:e>
                              <m:e>
                                <m:r>
                                  <a:rPr lang="en-US" sz="2200" i="1">
                                    <a:latin typeface="Cambria Math" panose="02040503050406030204" pitchFamily="18" charset="0"/>
                                  </a:rPr>
                                  <m:t>1</m:t>
                                </m:r>
                              </m:e>
                            </m:mr>
                          </m:m>
                        </m:e>
                      </m:d>
                      <m:r>
                        <a:rPr lang="en-US" sz="2200" b="0" i="1" smtClean="0">
                          <a:latin typeface="Cambria Math" panose="02040503050406030204" pitchFamily="18" charset="0"/>
                        </a:rPr>
                        <m:t>&gt;0</m:t>
                      </m:r>
                    </m:oMath>
                  </m:oMathPara>
                </a14:m>
                <a:endParaRPr lang="en-US" sz="2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994397" y="2921189"/>
                <a:ext cx="1376339" cy="1316258"/>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362200" y="5334000"/>
                <a:ext cx="4963346" cy="14359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𝑉</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1" smtClean="0">
                              <a:latin typeface="Cambria Math" panose="02040503050406030204" pitchFamily="18" charset="0"/>
                            </a:rPr>
                            <m:t>𝒙</m:t>
                          </m:r>
                        </m:e>
                        <m:sup>
                          <m:r>
                            <a:rPr lang="en-US" sz="2400" b="0" i="1" smtClean="0">
                              <a:latin typeface="Cambria Math" panose="02040503050406030204" pitchFamily="18" charset="0"/>
                            </a:rPr>
                            <m:t>𝑇</m:t>
                          </m:r>
                        </m:sup>
                      </m:sSup>
                      <m:r>
                        <a:rPr lang="en-US" sz="2400" b="1" i="1" smtClean="0">
                          <a:latin typeface="Cambria Math" panose="02040503050406030204" pitchFamily="18" charset="0"/>
                        </a:rPr>
                        <m:t>𝑷𝒙</m:t>
                      </m:r>
                      <m:r>
                        <a:rPr lang="en-US" sz="2400" b="1" i="1" smtClean="0">
                          <a:latin typeface="Cambria Math" panose="02040503050406030204" pitchFamily="18" charset="0"/>
                        </a:rPr>
                        <m:t>=</m:t>
                      </m:r>
                      <m:d>
                        <m:dPr>
                          <m:begChr m:val="["/>
                          <m:endChr m:val="]"/>
                          <m:ctrlPr>
                            <a:rPr lang="en-US" sz="2400" b="1" i="1" smtClean="0">
                              <a:latin typeface="Cambria Math" panose="02040503050406030204" pitchFamily="18" charset="0"/>
                            </a:rPr>
                          </m:ctrlPr>
                        </m:dPr>
                        <m:e>
                          <m:m>
                            <m:mPr>
                              <m:mcs>
                                <m:mc>
                                  <m:mcPr>
                                    <m:count m:val="2"/>
                                    <m:mcJc m:val="center"/>
                                  </m:mcPr>
                                </m:mc>
                              </m:mcs>
                              <m:ctrlPr>
                                <a:rPr lang="en-US" sz="2400" b="1" i="1" smtClean="0">
                                  <a:latin typeface="Cambria Math" panose="02040503050406030204" pitchFamily="18" charset="0"/>
                                </a:rPr>
                              </m:ctrlPr>
                            </m:mPr>
                            <m:mr>
                              <m:e>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1" i="1" smtClean="0">
                                        <a:latin typeface="Cambria Math" panose="02040503050406030204" pitchFamily="18" charset="0"/>
                                      </a:rPr>
                                      <m:t>𝟏</m:t>
                                    </m:r>
                                  </m:sub>
                                </m:sSub>
                              </m:e>
                              <m:e>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b="1" i="1" smtClean="0">
                                        <a:latin typeface="Cambria Math" panose="02040503050406030204" pitchFamily="18" charset="0"/>
                                      </a:rPr>
                                      <m:t>𝟐</m:t>
                                    </m:r>
                                  </m:sub>
                                </m:sSub>
                              </m:e>
                            </m:mr>
                          </m:m>
                        </m:e>
                      </m:d>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f>
                                  <m:fPr>
                                    <m:ctrlPr>
                                      <a:rPr lang="en-US" sz="2400" i="1">
                                        <a:latin typeface="Cambria Math" panose="02040503050406030204" pitchFamily="18" charset="0"/>
                                      </a:rPr>
                                    </m:ctrlPr>
                                  </m:fPr>
                                  <m:num>
                                    <m:r>
                                      <a:rPr lang="en-US" sz="2400" i="1">
                                        <a:latin typeface="Cambria Math" panose="02040503050406030204" pitchFamily="18" charset="0"/>
                                      </a:rPr>
                                      <m:t>3</m:t>
                                    </m:r>
                                  </m:num>
                                  <m:den>
                                    <m:r>
                                      <a:rPr lang="en-US" sz="2400" i="1">
                                        <a:latin typeface="Cambria Math" panose="02040503050406030204" pitchFamily="18" charset="0"/>
                                      </a:rPr>
                                      <m:t>2</m:t>
                                    </m:r>
                                  </m:den>
                                </m:f>
                              </m:e>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e>
                            </m:mr>
                            <m:mr>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e>
                              <m:e>
                                <m:r>
                                  <a:rPr lang="en-US" sz="2400" i="1">
                                    <a:latin typeface="Cambria Math" panose="02040503050406030204" pitchFamily="18" charset="0"/>
                                  </a:rPr>
                                  <m:t>1</m:t>
                                </m:r>
                              </m:e>
                            </m:mr>
                          </m:m>
                        </m:e>
                      </m:d>
                      <m:d>
                        <m:dPr>
                          <m:begChr m:val="["/>
                          <m:endChr m:val="]"/>
                          <m:ctrlPr>
                            <a:rPr lang="en-US" sz="2400" i="1" smtClean="0">
                              <a:latin typeface="Cambria Math" panose="02040503050406030204" pitchFamily="18" charset="0"/>
                            </a:rPr>
                          </m:ctrlPr>
                        </m:dPr>
                        <m:e>
                          <m:m>
                            <m:mPr>
                              <m:mcs>
                                <m:mc>
                                  <m:mcPr>
                                    <m:count m:val="1"/>
                                    <m:mcJc m:val="center"/>
                                  </m:mcPr>
                                </m:mc>
                              </m:mcs>
                              <m:ctrlPr>
                                <a:rPr lang="en-US" sz="2400" i="1" smtClean="0">
                                  <a:latin typeface="Cambria Math" panose="02040503050406030204" pitchFamily="18" charset="0"/>
                                </a:rPr>
                              </m:ctrlPr>
                            </m:mPr>
                            <m:mr>
                              <m:e>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b="1" i="1">
                                        <a:latin typeface="Cambria Math" panose="02040503050406030204" pitchFamily="18" charset="0"/>
                                      </a:rPr>
                                      <m:t>𝟏</m:t>
                                    </m:r>
                                  </m:sub>
                                </m:sSub>
                              </m:e>
                            </m:mr>
                            <m:mr>
                              <m:e>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b="1" i="1">
                                        <a:latin typeface="Cambria Math" panose="02040503050406030204" pitchFamily="18" charset="0"/>
                                      </a:rPr>
                                      <m:t>𝟐</m:t>
                                    </m:r>
                                  </m:sub>
                                </m:sSub>
                              </m:e>
                            </m:mr>
                          </m:m>
                        </m:e>
                      </m:d>
                    </m:oMath>
                  </m:oMathPara>
                </a14:m>
                <a:endParaRPr lang="en-US" sz="24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2362200" y="5334000"/>
                <a:ext cx="4963346" cy="1435971"/>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4189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to second method of Liapunov</a:t>
            </a:r>
          </a:p>
          <a:p>
            <a:r>
              <a:rPr lang="en-US" dirty="0" smtClean="0"/>
              <a:t>Liapunov Energy Function</a:t>
            </a:r>
          </a:p>
          <a:p>
            <a:r>
              <a:rPr lang="en-US" dirty="0" smtClean="0"/>
              <a:t>Liapunov Stability Theorem</a:t>
            </a:r>
          </a:p>
          <a:p>
            <a:pPr lvl="1"/>
            <a:r>
              <a:rPr lang="en-US" dirty="0" smtClean="0"/>
              <a:t>Examples</a:t>
            </a:r>
          </a:p>
          <a:p>
            <a:r>
              <a:rPr lang="en-US" dirty="0" smtClean="0"/>
              <a:t>Liapunov Stability analysis of LTI </a:t>
            </a:r>
            <a:r>
              <a:rPr lang="en-US" dirty="0" smtClean="0"/>
              <a:t>systems</a:t>
            </a:r>
          </a:p>
          <a:p>
            <a:pPr lvl="1"/>
            <a:r>
              <a:rPr lang="en-US" dirty="0" smtClean="0"/>
              <a:t>Examples</a:t>
            </a:r>
            <a:endParaRPr lang="en-US" dirty="0" smtClean="0"/>
          </a:p>
          <a:p>
            <a:endParaRPr lang="en-US" dirty="0"/>
          </a:p>
        </p:txBody>
      </p:sp>
    </p:spTree>
    <p:extLst>
      <p:ext uri="{BB962C8B-B14F-4D97-AF65-F5344CB8AC3E}">
        <p14:creationId xmlns:p14="http://schemas.microsoft.com/office/powerpoint/2010/main" val="593617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Example-3</a:t>
            </a:r>
            <a:endParaRPr lang="en-US" dirty="0"/>
          </a:p>
        </p:txBody>
      </p:sp>
      <p:sp>
        <p:nvSpPr>
          <p:cNvPr id="3" name="Content Placeholder 2"/>
          <p:cNvSpPr>
            <a:spLocks noGrp="1"/>
          </p:cNvSpPr>
          <p:nvPr>
            <p:ph idx="1"/>
          </p:nvPr>
        </p:nvSpPr>
        <p:spPr>
          <a:xfrm>
            <a:off x="0" y="2027237"/>
            <a:ext cx="8991600" cy="4525963"/>
          </a:xfrm>
        </p:spPr>
        <p:txBody>
          <a:bodyPr>
            <a:normAutofit/>
          </a:bodyPr>
          <a:lstStyle/>
          <a:p>
            <a:pPr algn="just"/>
            <a:r>
              <a:rPr lang="en-US" sz="2600" dirty="0" smtClean="0"/>
              <a:t>Which is further simplified as</a:t>
            </a:r>
          </a:p>
          <a:p>
            <a:pPr algn="just"/>
            <a:endParaRPr lang="en-US" sz="2600" dirty="0"/>
          </a:p>
          <a:p>
            <a:pPr algn="just"/>
            <a:r>
              <a:rPr lang="en-US" sz="2600" dirty="0" smtClean="0"/>
              <a:t>and</a:t>
            </a:r>
          </a:p>
        </p:txBody>
      </p:sp>
      <mc:AlternateContent xmlns:mc="http://schemas.openxmlformats.org/markup-compatibility/2006" xmlns:a14="http://schemas.microsoft.com/office/drawing/2010/main">
        <mc:Choice Requires="a14">
          <p:sp>
            <p:nvSpPr>
              <p:cNvPr id="12" name="TextBox 11"/>
              <p:cNvSpPr txBox="1"/>
              <p:nvPr/>
            </p:nvSpPr>
            <p:spPr>
              <a:xfrm>
                <a:off x="2314961" y="762000"/>
                <a:ext cx="4543039" cy="13162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𝑉</m:t>
                      </m:r>
                      <m:d>
                        <m:dPr>
                          <m:ctrlPr>
                            <a:rPr lang="en-US" sz="2200" b="0" i="1" smtClean="0">
                              <a:latin typeface="Cambria Math" panose="02040503050406030204" pitchFamily="18" charset="0"/>
                            </a:rPr>
                          </m:ctrlPr>
                        </m:dPr>
                        <m:e>
                          <m:r>
                            <a:rPr lang="en-US" sz="2200" b="1" i="1" smtClean="0">
                              <a:latin typeface="Cambria Math" panose="02040503050406030204" pitchFamily="18" charset="0"/>
                            </a:rPr>
                            <m:t>𝒙</m:t>
                          </m:r>
                        </m:e>
                      </m:d>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1" i="1" smtClean="0">
                              <a:latin typeface="Cambria Math" panose="02040503050406030204" pitchFamily="18" charset="0"/>
                            </a:rPr>
                            <m:t>𝒙</m:t>
                          </m:r>
                        </m:e>
                        <m:sup>
                          <m:r>
                            <a:rPr lang="en-US" sz="2200" b="0" i="1" smtClean="0">
                              <a:latin typeface="Cambria Math" panose="02040503050406030204" pitchFamily="18" charset="0"/>
                            </a:rPr>
                            <m:t>𝑇</m:t>
                          </m:r>
                        </m:sup>
                      </m:sSup>
                      <m:r>
                        <a:rPr lang="en-US" sz="2200" b="1" i="1" smtClean="0">
                          <a:latin typeface="Cambria Math" panose="02040503050406030204" pitchFamily="18" charset="0"/>
                        </a:rPr>
                        <m:t>𝑷𝒙</m:t>
                      </m:r>
                      <m:r>
                        <a:rPr lang="en-US" sz="2200" b="1" i="1" smtClean="0">
                          <a:latin typeface="Cambria Math" panose="02040503050406030204" pitchFamily="18" charset="0"/>
                        </a:rPr>
                        <m:t>=</m:t>
                      </m:r>
                      <m:d>
                        <m:dPr>
                          <m:begChr m:val="["/>
                          <m:endChr m:val="]"/>
                          <m:ctrlPr>
                            <a:rPr lang="en-US" sz="2200" b="1" i="1" smtClean="0">
                              <a:latin typeface="Cambria Math" panose="02040503050406030204" pitchFamily="18" charset="0"/>
                            </a:rPr>
                          </m:ctrlPr>
                        </m:dPr>
                        <m:e>
                          <m:m>
                            <m:mPr>
                              <m:mcs>
                                <m:mc>
                                  <m:mcPr>
                                    <m:count m:val="2"/>
                                    <m:mcJc m:val="center"/>
                                  </m:mcPr>
                                </m:mc>
                              </m:mcs>
                              <m:ctrlPr>
                                <a:rPr lang="en-US" sz="2200" b="1" i="1" smtClean="0">
                                  <a:latin typeface="Cambria Math" panose="02040503050406030204" pitchFamily="18" charset="0"/>
                                </a:rPr>
                              </m:ctrlPr>
                            </m:mPr>
                            <m:mr>
                              <m:e>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𝒙</m:t>
                                    </m:r>
                                  </m:e>
                                  <m:sub>
                                    <m:r>
                                      <a:rPr lang="en-US" sz="2200" b="1" i="1" smtClean="0">
                                        <a:latin typeface="Cambria Math" panose="02040503050406030204" pitchFamily="18" charset="0"/>
                                      </a:rPr>
                                      <m:t>𝟏</m:t>
                                    </m:r>
                                  </m:sub>
                                </m:sSub>
                              </m:e>
                              <m:e>
                                <m:sSub>
                                  <m:sSubPr>
                                    <m:ctrlPr>
                                      <a:rPr lang="en-US" sz="2200" b="1" i="1">
                                        <a:latin typeface="Cambria Math" panose="02040503050406030204" pitchFamily="18" charset="0"/>
                                      </a:rPr>
                                    </m:ctrlPr>
                                  </m:sSubPr>
                                  <m:e>
                                    <m:r>
                                      <a:rPr lang="en-US" sz="2200" b="1" i="1">
                                        <a:latin typeface="Cambria Math" panose="02040503050406030204" pitchFamily="18" charset="0"/>
                                      </a:rPr>
                                      <m:t>𝒙</m:t>
                                    </m:r>
                                  </m:e>
                                  <m:sub>
                                    <m:r>
                                      <a:rPr lang="en-US" sz="2200" b="1" i="1" smtClean="0">
                                        <a:latin typeface="Cambria Math" panose="02040503050406030204" pitchFamily="18" charset="0"/>
                                      </a:rPr>
                                      <m:t>𝟐</m:t>
                                    </m:r>
                                  </m:sub>
                                </m:sSub>
                              </m:e>
                            </m:mr>
                          </m:m>
                        </m:e>
                      </m:d>
                      <m:d>
                        <m:dPr>
                          <m:begChr m:val="["/>
                          <m:endChr m:val="]"/>
                          <m:ctrlPr>
                            <a:rPr lang="en-US" sz="2200" i="1">
                              <a:latin typeface="Cambria Math" panose="02040503050406030204" pitchFamily="18" charset="0"/>
                            </a:rPr>
                          </m:ctrlPr>
                        </m:dPr>
                        <m:e>
                          <m:m>
                            <m:mPr>
                              <m:mcs>
                                <m:mc>
                                  <m:mcPr>
                                    <m:count m:val="2"/>
                                    <m:mcJc m:val="center"/>
                                  </m:mcPr>
                                </m:mc>
                              </m:mcs>
                              <m:ctrlPr>
                                <a:rPr lang="en-US" sz="2200" i="1">
                                  <a:latin typeface="Cambria Math" panose="02040503050406030204" pitchFamily="18" charset="0"/>
                                </a:rPr>
                              </m:ctrlPr>
                            </m:mPr>
                            <m:mr>
                              <m:e>
                                <m:f>
                                  <m:fPr>
                                    <m:ctrlPr>
                                      <a:rPr lang="en-US" sz="2200" i="1">
                                        <a:latin typeface="Cambria Math" panose="02040503050406030204" pitchFamily="18" charset="0"/>
                                      </a:rPr>
                                    </m:ctrlPr>
                                  </m:fPr>
                                  <m:num>
                                    <m:r>
                                      <a:rPr lang="en-US" sz="2200" i="1">
                                        <a:latin typeface="Cambria Math" panose="02040503050406030204" pitchFamily="18" charset="0"/>
                                      </a:rPr>
                                      <m:t>3</m:t>
                                    </m:r>
                                  </m:num>
                                  <m:den>
                                    <m:r>
                                      <a:rPr lang="en-US" sz="2200" i="1">
                                        <a:latin typeface="Cambria Math" panose="02040503050406030204" pitchFamily="18" charset="0"/>
                                      </a:rPr>
                                      <m:t>2</m:t>
                                    </m:r>
                                  </m:den>
                                </m:f>
                              </m:e>
                              <m:e>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2</m:t>
                                    </m:r>
                                  </m:den>
                                </m:f>
                              </m:e>
                            </m:mr>
                            <m:mr>
                              <m:e>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2</m:t>
                                    </m:r>
                                  </m:den>
                                </m:f>
                              </m:e>
                              <m:e>
                                <m:r>
                                  <a:rPr lang="en-US" sz="2200" i="1">
                                    <a:latin typeface="Cambria Math" panose="02040503050406030204" pitchFamily="18" charset="0"/>
                                  </a:rPr>
                                  <m:t>1</m:t>
                                </m:r>
                              </m:e>
                            </m:mr>
                          </m:m>
                        </m:e>
                      </m:d>
                      <m:d>
                        <m:dPr>
                          <m:begChr m:val="["/>
                          <m:endChr m:val="]"/>
                          <m:ctrlPr>
                            <a:rPr lang="en-US" sz="2200" i="1" smtClean="0">
                              <a:latin typeface="Cambria Math" panose="02040503050406030204" pitchFamily="18" charset="0"/>
                            </a:rPr>
                          </m:ctrlPr>
                        </m:dPr>
                        <m:e>
                          <m:m>
                            <m:mPr>
                              <m:mcs>
                                <m:mc>
                                  <m:mcPr>
                                    <m:count m:val="1"/>
                                    <m:mcJc m:val="center"/>
                                  </m:mcPr>
                                </m:mc>
                              </m:mcs>
                              <m:ctrlPr>
                                <a:rPr lang="en-US" sz="2200" i="1" smtClean="0">
                                  <a:latin typeface="Cambria Math" panose="02040503050406030204" pitchFamily="18" charset="0"/>
                                </a:rPr>
                              </m:ctrlPr>
                            </m:mPr>
                            <m:mr>
                              <m:e>
                                <m:sSub>
                                  <m:sSubPr>
                                    <m:ctrlPr>
                                      <a:rPr lang="en-US" sz="2200" b="1" i="1">
                                        <a:latin typeface="Cambria Math" panose="02040503050406030204" pitchFamily="18" charset="0"/>
                                      </a:rPr>
                                    </m:ctrlPr>
                                  </m:sSubPr>
                                  <m:e>
                                    <m:r>
                                      <a:rPr lang="en-US" sz="2200" b="1" i="1">
                                        <a:latin typeface="Cambria Math" panose="02040503050406030204" pitchFamily="18" charset="0"/>
                                      </a:rPr>
                                      <m:t>𝒙</m:t>
                                    </m:r>
                                  </m:e>
                                  <m:sub>
                                    <m:r>
                                      <a:rPr lang="en-US" sz="2200" b="1" i="1">
                                        <a:latin typeface="Cambria Math" panose="02040503050406030204" pitchFamily="18" charset="0"/>
                                      </a:rPr>
                                      <m:t>𝟏</m:t>
                                    </m:r>
                                  </m:sub>
                                </m:sSub>
                              </m:e>
                            </m:mr>
                            <m:mr>
                              <m:e>
                                <m:sSub>
                                  <m:sSubPr>
                                    <m:ctrlPr>
                                      <a:rPr lang="en-US" sz="2200" b="1" i="1">
                                        <a:latin typeface="Cambria Math" panose="02040503050406030204" pitchFamily="18" charset="0"/>
                                      </a:rPr>
                                    </m:ctrlPr>
                                  </m:sSubPr>
                                  <m:e>
                                    <m:r>
                                      <a:rPr lang="en-US" sz="2200" b="1" i="1">
                                        <a:latin typeface="Cambria Math" panose="02040503050406030204" pitchFamily="18" charset="0"/>
                                      </a:rPr>
                                      <m:t>𝒙</m:t>
                                    </m:r>
                                  </m:e>
                                  <m:sub>
                                    <m:r>
                                      <a:rPr lang="en-US" sz="2200" b="1" i="1">
                                        <a:latin typeface="Cambria Math" panose="02040503050406030204" pitchFamily="18" charset="0"/>
                                      </a:rPr>
                                      <m:t>𝟐</m:t>
                                    </m:r>
                                  </m:sub>
                                </m:sSub>
                              </m:e>
                            </m:mr>
                          </m:m>
                        </m:e>
                      </m:d>
                    </m:oMath>
                  </m:oMathPara>
                </a14:m>
                <a:endParaRPr lang="en-US" sz="22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2314961" y="762000"/>
                <a:ext cx="4543039" cy="131625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782223" y="2479579"/>
                <a:ext cx="4069063"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𝑉</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(3</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+2</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oMath>
                  </m:oMathPara>
                </a14:m>
                <a:endParaRPr lang="en-US" sz="2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2782223" y="2479579"/>
                <a:ext cx="4069063" cy="69147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812821" y="3419695"/>
                <a:ext cx="2602186" cy="381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𝑉</m:t>
                          </m:r>
                        </m:e>
                      </m:acc>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oMath>
                  </m:oMathPara>
                </a14:m>
                <a:endParaRPr lang="en-US" sz="2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2812821" y="3419695"/>
                <a:ext cx="2602186" cy="381195"/>
              </a:xfrm>
              <a:prstGeom prst="rect">
                <a:avLst/>
              </a:prstGeom>
              <a:blipFill rotWithShape="0">
                <a:blip r:embed="rId4"/>
                <a:stretch>
                  <a:fillRect l="-2108" t="-17460" r="-3981" b="-31746"/>
                </a:stretch>
              </a:blipFill>
            </p:spPr>
            <p:txBody>
              <a:bodyPr/>
              <a:lstStyle/>
              <a:p>
                <a:r>
                  <a:rPr lang="en-US">
                    <a:noFill/>
                  </a:rPr>
                  <a:t> </a:t>
                </a:r>
              </a:p>
            </p:txBody>
          </p:sp>
        </mc:Fallback>
      </mc:AlternateContent>
    </p:spTree>
    <p:extLst>
      <p:ext uri="{BB962C8B-B14F-4D97-AF65-F5344CB8AC3E}">
        <p14:creationId xmlns:p14="http://schemas.microsoft.com/office/powerpoint/2010/main" val="2768409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Example-4</a:t>
            </a:r>
            <a:endParaRPr lang="en-US" dirty="0"/>
          </a:p>
        </p:txBody>
      </p:sp>
      <p:sp>
        <p:nvSpPr>
          <p:cNvPr id="3" name="Content Placeholder 2"/>
          <p:cNvSpPr>
            <a:spLocks noGrp="1"/>
          </p:cNvSpPr>
          <p:nvPr>
            <p:ph idx="1"/>
          </p:nvPr>
        </p:nvSpPr>
        <p:spPr>
          <a:xfrm>
            <a:off x="492" y="1004532"/>
            <a:ext cx="8991107" cy="5853468"/>
          </a:xfrm>
        </p:spPr>
        <p:txBody>
          <a:bodyPr>
            <a:normAutofit/>
          </a:bodyPr>
          <a:lstStyle/>
          <a:p>
            <a:r>
              <a:rPr lang="en-US" sz="2800" dirty="0" smtClean="0"/>
              <a:t>Consider the following system</a:t>
            </a:r>
          </a:p>
          <a:p>
            <a:endParaRPr lang="en-US" sz="2800" dirty="0" smtClean="0"/>
          </a:p>
          <a:p>
            <a:endParaRPr lang="en-US" sz="2800" dirty="0"/>
          </a:p>
          <a:p>
            <a:endParaRPr lang="en-US" sz="2800" dirty="0" smtClean="0"/>
          </a:p>
          <a:p>
            <a:pPr algn="just"/>
            <a:r>
              <a:rPr lang="en-US" sz="2800" dirty="0" smtClean="0"/>
              <a:t>Determine whether the equilibrium state of the system described by above state equations is asymptotically stable, </a:t>
            </a:r>
            <a:r>
              <a:rPr lang="en-US" sz="2800" dirty="0"/>
              <a:t>asymptotically </a:t>
            </a:r>
            <a:r>
              <a:rPr lang="en-US" sz="2800" dirty="0" smtClean="0"/>
              <a:t>stable in large or unstable. </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2590800" y="1828800"/>
                <a:ext cx="3162469" cy="7441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sSub>
                                  <m:sSubPr>
                                    <m:ctrlPr>
                                      <a:rPr lang="en-US" sz="2600" i="1">
                                        <a:latin typeface="Cambria Math" panose="02040503050406030204" pitchFamily="18" charset="0"/>
                                      </a:rPr>
                                    </m:ctrlPr>
                                  </m:sSubPr>
                                  <m:e>
                                    <m:acc>
                                      <m:accPr>
                                        <m:chr m:val="̇"/>
                                        <m:ctrlPr>
                                          <a:rPr lang="en-US" sz="2600" i="1">
                                            <a:latin typeface="Cambria Math" panose="02040503050406030204" pitchFamily="18" charset="0"/>
                                          </a:rPr>
                                        </m:ctrlPr>
                                      </m:accPr>
                                      <m:e>
                                        <m:r>
                                          <a:rPr lang="en-US" sz="2600" i="1">
                                            <a:latin typeface="Cambria Math" panose="02040503050406030204" pitchFamily="18" charset="0"/>
                                          </a:rPr>
                                          <m:t>𝑥</m:t>
                                        </m:r>
                                      </m:e>
                                    </m:acc>
                                  </m:e>
                                  <m:sub>
                                    <m:r>
                                      <a:rPr lang="en-US" sz="2600" i="1">
                                        <a:latin typeface="Cambria Math" panose="02040503050406030204" pitchFamily="18" charset="0"/>
                                      </a:rPr>
                                      <m:t>1</m:t>
                                    </m:r>
                                  </m:sub>
                                </m:sSub>
                              </m:e>
                            </m:mr>
                            <m:mr>
                              <m:e>
                                <m:sSub>
                                  <m:sSubPr>
                                    <m:ctrlPr>
                                      <a:rPr lang="en-US" sz="2600" i="1">
                                        <a:latin typeface="Cambria Math" panose="02040503050406030204" pitchFamily="18" charset="0"/>
                                      </a:rPr>
                                    </m:ctrlPr>
                                  </m:sSubPr>
                                  <m:e>
                                    <m:acc>
                                      <m:accPr>
                                        <m:chr m:val="̇"/>
                                        <m:ctrlPr>
                                          <a:rPr lang="en-US" sz="2600" i="1">
                                            <a:latin typeface="Cambria Math" panose="02040503050406030204" pitchFamily="18" charset="0"/>
                                          </a:rPr>
                                        </m:ctrlPr>
                                      </m:accPr>
                                      <m:e>
                                        <m:r>
                                          <a:rPr lang="en-US" sz="2600" i="1">
                                            <a:latin typeface="Cambria Math" panose="02040503050406030204" pitchFamily="18" charset="0"/>
                                          </a:rPr>
                                          <m:t>𝑥</m:t>
                                        </m:r>
                                      </m:e>
                                    </m:acc>
                                  </m:e>
                                  <m:sub>
                                    <m:r>
                                      <a:rPr lang="en-US" sz="2600" i="1">
                                        <a:latin typeface="Cambria Math" panose="02040503050406030204" pitchFamily="18" charset="0"/>
                                      </a:rPr>
                                      <m:t>2</m:t>
                                    </m:r>
                                  </m:sub>
                                </m:sSub>
                              </m:e>
                            </m:mr>
                          </m:m>
                        </m:e>
                      </m:d>
                      <m:r>
                        <a:rPr lang="en-US" sz="2600" b="0" i="1" smtClean="0">
                          <a:latin typeface="Cambria Math" panose="02040503050406030204" pitchFamily="18" charset="0"/>
                        </a:rPr>
                        <m:t>=</m:t>
                      </m:r>
                      <m:d>
                        <m:dPr>
                          <m:begChr m:val="["/>
                          <m:endChr m:val="]"/>
                          <m:ctrlPr>
                            <a:rPr lang="en-US" sz="2600" b="0" i="1" smtClean="0">
                              <a:latin typeface="Cambria Math" panose="02040503050406030204" pitchFamily="18" charset="0"/>
                            </a:rPr>
                          </m:ctrlPr>
                        </m:dPr>
                        <m:e>
                          <m:m>
                            <m:mPr>
                              <m:mcs>
                                <m:mc>
                                  <m:mcPr>
                                    <m:count m:val="2"/>
                                    <m:mcJc m:val="center"/>
                                  </m:mcPr>
                                </m:mc>
                              </m:mcs>
                              <m:ctrlPr>
                                <a:rPr lang="en-US" sz="2600" b="0" i="1" smtClean="0">
                                  <a:latin typeface="Cambria Math" panose="02040503050406030204" pitchFamily="18" charset="0"/>
                                </a:rPr>
                              </m:ctrlPr>
                            </m:mPr>
                            <m:mr>
                              <m:e>
                                <m:r>
                                  <m:rPr>
                                    <m:brk m:alnAt="7"/>
                                  </m:rPr>
                                  <a:rPr lang="en-US" sz="2600" b="0" i="1" smtClean="0">
                                    <a:latin typeface="Cambria Math" panose="02040503050406030204" pitchFamily="18" charset="0"/>
                                  </a:rPr>
                                  <m:t>0</m:t>
                                </m:r>
                              </m:e>
                              <m:e>
                                <m:r>
                                  <a:rPr lang="en-US" sz="2600" b="0" i="1" smtClean="0">
                                    <a:latin typeface="Cambria Math" panose="02040503050406030204" pitchFamily="18" charset="0"/>
                                  </a:rPr>
                                  <m:t>1</m:t>
                                </m:r>
                              </m:e>
                            </m:mr>
                            <m:mr>
                              <m:e>
                                <m:r>
                                  <a:rPr lang="en-US" sz="2600" b="0" i="1" smtClean="0">
                                    <a:latin typeface="Cambria Math" panose="02040503050406030204" pitchFamily="18" charset="0"/>
                                  </a:rPr>
                                  <m:t>−1</m:t>
                                </m:r>
                              </m:e>
                              <m:e>
                                <m:r>
                                  <a:rPr lang="en-US" sz="2600" b="0" i="1" smtClean="0">
                                    <a:latin typeface="Cambria Math" panose="02040503050406030204" pitchFamily="18" charset="0"/>
                                  </a:rPr>
                                  <m:t>−2</m:t>
                                </m:r>
                              </m:e>
                            </m:mr>
                          </m:m>
                        </m:e>
                      </m:d>
                      <m:d>
                        <m:dPr>
                          <m:begChr m:val="["/>
                          <m:endChr m:val="]"/>
                          <m:ctrlPr>
                            <a:rPr lang="en-US" sz="2600" b="0" i="1" smtClean="0">
                              <a:latin typeface="Cambria Math" panose="02040503050406030204" pitchFamily="18" charset="0"/>
                            </a:rPr>
                          </m:ctrlPr>
                        </m:dPr>
                        <m:e>
                          <m:m>
                            <m:mPr>
                              <m:mcs>
                                <m:mc>
                                  <m:mcPr>
                                    <m:count m:val="1"/>
                                    <m:mcJc m:val="center"/>
                                  </m:mcPr>
                                </m:mc>
                              </m:mcs>
                              <m:ctrlPr>
                                <a:rPr lang="en-US" sz="2600" b="0" i="1" smtClean="0">
                                  <a:latin typeface="Cambria Math" panose="02040503050406030204" pitchFamily="18" charset="0"/>
                                </a:rPr>
                              </m:ctrlPr>
                            </m:mPr>
                            <m:mr>
                              <m:e>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1</m:t>
                                    </m:r>
                                  </m:sub>
                                </m:sSub>
                              </m:e>
                            </m:mr>
                            <m:mr>
                              <m:e>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2</m:t>
                                    </m:r>
                                  </m:sub>
                                </m:sSub>
                              </m:e>
                            </m:mr>
                          </m:m>
                        </m:e>
                      </m:d>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2590800" y="1828800"/>
                <a:ext cx="3162469" cy="744178"/>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77470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Example-4</a:t>
            </a:r>
            <a:endParaRPr lang="en-US" dirty="0"/>
          </a:p>
        </p:txBody>
      </p:sp>
      <p:sp>
        <p:nvSpPr>
          <p:cNvPr id="3" name="Content Placeholder 2"/>
          <p:cNvSpPr>
            <a:spLocks noGrp="1"/>
          </p:cNvSpPr>
          <p:nvPr>
            <p:ph idx="1"/>
          </p:nvPr>
        </p:nvSpPr>
        <p:spPr>
          <a:xfrm>
            <a:off x="492" y="1004532"/>
            <a:ext cx="8991107" cy="5853468"/>
          </a:xfrm>
        </p:spPr>
        <p:txBody>
          <a:bodyPr>
            <a:normAutofit/>
          </a:bodyPr>
          <a:lstStyle/>
          <a:p>
            <a:endParaRPr lang="en-US" sz="2800" dirty="0" smtClean="0"/>
          </a:p>
          <a:p>
            <a:endParaRPr lang="en-US" sz="2800" dirty="0" smtClean="0"/>
          </a:p>
          <a:p>
            <a:pPr algn="just"/>
            <a:r>
              <a:rPr lang="en-US" sz="2800" dirty="0" smtClean="0"/>
              <a:t>The only equilibrium state of the system is at origin of state space. </a:t>
            </a:r>
          </a:p>
          <a:p>
            <a:pPr algn="just"/>
            <a:r>
              <a:rPr lang="en-US" sz="2800" dirty="0" smtClean="0"/>
              <a:t>Let us choose </a:t>
            </a:r>
            <a:r>
              <a:rPr lang="en-US" sz="2800" b="1" dirty="0" smtClean="0">
                <a:solidFill>
                  <a:srgbClr val="FF0000"/>
                </a:solidFill>
              </a:rPr>
              <a:t>Q</a:t>
            </a:r>
            <a:r>
              <a:rPr lang="en-US" sz="2800" dirty="0" smtClean="0"/>
              <a:t> a positive semi-definite function as</a:t>
            </a:r>
          </a:p>
          <a:p>
            <a:pPr algn="just"/>
            <a:endParaRPr lang="en-US" sz="2800" dirty="0"/>
          </a:p>
          <a:p>
            <a:pPr algn="just"/>
            <a:r>
              <a:rPr lang="en-US" sz="2800" dirty="0" smtClean="0"/>
              <a:t>Then the rank of</a:t>
            </a:r>
          </a:p>
          <a:p>
            <a:pPr algn="just"/>
            <a:endParaRPr lang="en-US" sz="4600" dirty="0"/>
          </a:p>
          <a:p>
            <a:pPr algn="just"/>
            <a:r>
              <a:rPr lang="en-US" sz="2800" dirty="0" smtClean="0"/>
              <a:t>is 2. Hence we ay use Q matrix and solve equation  </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2667000" y="1004532"/>
                <a:ext cx="3162469" cy="7441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sSub>
                                  <m:sSubPr>
                                    <m:ctrlPr>
                                      <a:rPr lang="en-US" sz="2600" i="1">
                                        <a:latin typeface="Cambria Math" panose="02040503050406030204" pitchFamily="18" charset="0"/>
                                      </a:rPr>
                                    </m:ctrlPr>
                                  </m:sSubPr>
                                  <m:e>
                                    <m:acc>
                                      <m:accPr>
                                        <m:chr m:val="̇"/>
                                        <m:ctrlPr>
                                          <a:rPr lang="en-US" sz="2600" i="1">
                                            <a:latin typeface="Cambria Math" panose="02040503050406030204" pitchFamily="18" charset="0"/>
                                          </a:rPr>
                                        </m:ctrlPr>
                                      </m:accPr>
                                      <m:e>
                                        <m:r>
                                          <a:rPr lang="en-US" sz="2600" i="1">
                                            <a:latin typeface="Cambria Math" panose="02040503050406030204" pitchFamily="18" charset="0"/>
                                          </a:rPr>
                                          <m:t>𝑥</m:t>
                                        </m:r>
                                      </m:e>
                                    </m:acc>
                                  </m:e>
                                  <m:sub>
                                    <m:r>
                                      <a:rPr lang="en-US" sz="2600" i="1">
                                        <a:latin typeface="Cambria Math" panose="02040503050406030204" pitchFamily="18" charset="0"/>
                                      </a:rPr>
                                      <m:t>1</m:t>
                                    </m:r>
                                  </m:sub>
                                </m:sSub>
                              </m:e>
                            </m:mr>
                            <m:mr>
                              <m:e>
                                <m:sSub>
                                  <m:sSubPr>
                                    <m:ctrlPr>
                                      <a:rPr lang="en-US" sz="2600" i="1">
                                        <a:latin typeface="Cambria Math" panose="02040503050406030204" pitchFamily="18" charset="0"/>
                                      </a:rPr>
                                    </m:ctrlPr>
                                  </m:sSubPr>
                                  <m:e>
                                    <m:acc>
                                      <m:accPr>
                                        <m:chr m:val="̇"/>
                                        <m:ctrlPr>
                                          <a:rPr lang="en-US" sz="2600" i="1">
                                            <a:latin typeface="Cambria Math" panose="02040503050406030204" pitchFamily="18" charset="0"/>
                                          </a:rPr>
                                        </m:ctrlPr>
                                      </m:accPr>
                                      <m:e>
                                        <m:r>
                                          <a:rPr lang="en-US" sz="2600" i="1">
                                            <a:latin typeface="Cambria Math" panose="02040503050406030204" pitchFamily="18" charset="0"/>
                                          </a:rPr>
                                          <m:t>𝑥</m:t>
                                        </m:r>
                                      </m:e>
                                    </m:acc>
                                  </m:e>
                                  <m:sub>
                                    <m:r>
                                      <a:rPr lang="en-US" sz="2600" i="1">
                                        <a:latin typeface="Cambria Math" panose="02040503050406030204" pitchFamily="18" charset="0"/>
                                      </a:rPr>
                                      <m:t>2</m:t>
                                    </m:r>
                                  </m:sub>
                                </m:sSub>
                              </m:e>
                            </m:mr>
                          </m:m>
                        </m:e>
                      </m:d>
                      <m:r>
                        <a:rPr lang="en-US" sz="2600" b="0" i="1" smtClean="0">
                          <a:latin typeface="Cambria Math" panose="02040503050406030204" pitchFamily="18" charset="0"/>
                        </a:rPr>
                        <m:t>=</m:t>
                      </m:r>
                      <m:d>
                        <m:dPr>
                          <m:begChr m:val="["/>
                          <m:endChr m:val="]"/>
                          <m:ctrlPr>
                            <a:rPr lang="en-US" sz="2600" b="0" i="1" smtClean="0">
                              <a:latin typeface="Cambria Math" panose="02040503050406030204" pitchFamily="18" charset="0"/>
                            </a:rPr>
                          </m:ctrlPr>
                        </m:dPr>
                        <m:e>
                          <m:m>
                            <m:mPr>
                              <m:mcs>
                                <m:mc>
                                  <m:mcPr>
                                    <m:count m:val="2"/>
                                    <m:mcJc m:val="center"/>
                                  </m:mcPr>
                                </m:mc>
                              </m:mcs>
                              <m:ctrlPr>
                                <a:rPr lang="en-US" sz="2600" b="0" i="1" smtClean="0">
                                  <a:latin typeface="Cambria Math" panose="02040503050406030204" pitchFamily="18" charset="0"/>
                                </a:rPr>
                              </m:ctrlPr>
                            </m:mPr>
                            <m:mr>
                              <m:e>
                                <m:r>
                                  <m:rPr>
                                    <m:brk m:alnAt="7"/>
                                  </m:rPr>
                                  <a:rPr lang="en-US" sz="2600" b="0" i="1" smtClean="0">
                                    <a:latin typeface="Cambria Math" panose="02040503050406030204" pitchFamily="18" charset="0"/>
                                  </a:rPr>
                                  <m:t>0</m:t>
                                </m:r>
                              </m:e>
                              <m:e>
                                <m:r>
                                  <a:rPr lang="en-US" sz="2600" b="0" i="1" smtClean="0">
                                    <a:latin typeface="Cambria Math" panose="02040503050406030204" pitchFamily="18" charset="0"/>
                                  </a:rPr>
                                  <m:t>1</m:t>
                                </m:r>
                              </m:e>
                            </m:mr>
                            <m:mr>
                              <m:e>
                                <m:r>
                                  <a:rPr lang="en-US" sz="2600" b="0" i="1" smtClean="0">
                                    <a:latin typeface="Cambria Math" panose="02040503050406030204" pitchFamily="18" charset="0"/>
                                  </a:rPr>
                                  <m:t>−1</m:t>
                                </m:r>
                              </m:e>
                              <m:e>
                                <m:r>
                                  <a:rPr lang="en-US" sz="2600" b="0" i="1" smtClean="0">
                                    <a:latin typeface="Cambria Math" panose="02040503050406030204" pitchFamily="18" charset="0"/>
                                  </a:rPr>
                                  <m:t>−4</m:t>
                                </m:r>
                              </m:e>
                            </m:mr>
                          </m:m>
                        </m:e>
                      </m:d>
                      <m:d>
                        <m:dPr>
                          <m:begChr m:val="["/>
                          <m:endChr m:val="]"/>
                          <m:ctrlPr>
                            <a:rPr lang="en-US" sz="2600" b="0" i="1" smtClean="0">
                              <a:latin typeface="Cambria Math" panose="02040503050406030204" pitchFamily="18" charset="0"/>
                            </a:rPr>
                          </m:ctrlPr>
                        </m:dPr>
                        <m:e>
                          <m:m>
                            <m:mPr>
                              <m:mcs>
                                <m:mc>
                                  <m:mcPr>
                                    <m:count m:val="1"/>
                                    <m:mcJc m:val="center"/>
                                  </m:mcPr>
                                </m:mc>
                              </m:mcs>
                              <m:ctrlPr>
                                <a:rPr lang="en-US" sz="2600" b="0" i="1" smtClean="0">
                                  <a:latin typeface="Cambria Math" panose="02040503050406030204" pitchFamily="18" charset="0"/>
                                </a:rPr>
                              </m:ctrlPr>
                            </m:mPr>
                            <m:mr>
                              <m:e>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1</m:t>
                                    </m:r>
                                  </m:sub>
                                </m:sSub>
                              </m:e>
                            </m:mr>
                            <m:mr>
                              <m:e>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2</m:t>
                                    </m:r>
                                  </m:sub>
                                </m:sSub>
                              </m:e>
                            </m:mr>
                          </m:m>
                        </m:e>
                      </m:d>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2667000" y="1004532"/>
                <a:ext cx="3162469" cy="74417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441378" y="3602843"/>
                <a:ext cx="1613711" cy="6568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𝑄</m:t>
                      </m:r>
                      <m:r>
                        <a:rPr lang="en-US" sz="2200" b="0" i="1" smtClean="0">
                          <a:latin typeface="Cambria Math" panose="02040503050406030204" pitchFamily="18" charset="0"/>
                        </a:rPr>
                        <m:t>=</m:t>
                      </m:r>
                      <m:d>
                        <m:dPr>
                          <m:begChr m:val="["/>
                          <m:endChr m:val="]"/>
                          <m:ctrlPr>
                            <a:rPr lang="en-US" sz="2200" i="1">
                              <a:latin typeface="Cambria Math" panose="02040503050406030204" pitchFamily="18" charset="0"/>
                            </a:rPr>
                          </m:ctrlPr>
                        </m:dPr>
                        <m:e>
                          <m:m>
                            <m:mPr>
                              <m:mcs>
                                <m:mc>
                                  <m:mcPr>
                                    <m:count m:val="2"/>
                                    <m:mcJc m:val="center"/>
                                  </m:mcPr>
                                </m:mc>
                              </m:mcs>
                              <m:ctrlPr>
                                <a:rPr lang="en-US" sz="2200" i="1">
                                  <a:latin typeface="Cambria Math" panose="02040503050406030204" pitchFamily="18" charset="0"/>
                                </a:rPr>
                              </m:ctrlPr>
                            </m:mPr>
                            <m:mr>
                              <m:e>
                                <m:r>
                                  <a:rPr lang="en-US" sz="2200" b="0" i="1" smtClean="0">
                                    <a:latin typeface="Cambria Math" panose="02040503050406030204" pitchFamily="18" charset="0"/>
                                  </a:rPr>
                                  <m:t>4</m:t>
                                </m:r>
                              </m:e>
                              <m:e>
                                <m:r>
                                  <a:rPr lang="en-US" sz="2200" i="1">
                                    <a:latin typeface="Cambria Math" panose="02040503050406030204" pitchFamily="18" charset="0"/>
                                  </a:rPr>
                                  <m:t>0</m:t>
                                </m:r>
                              </m:e>
                            </m:mr>
                            <m:mr>
                              <m:e>
                                <m:r>
                                  <a:rPr lang="en-US" sz="2200" i="1">
                                    <a:latin typeface="Cambria Math" panose="02040503050406030204" pitchFamily="18" charset="0"/>
                                  </a:rPr>
                                  <m:t>0</m:t>
                                </m:r>
                              </m:e>
                              <m:e>
                                <m:r>
                                  <a:rPr lang="en-US" sz="2200" b="0" i="1" smtClean="0">
                                    <a:latin typeface="Cambria Math" panose="02040503050406030204" pitchFamily="18" charset="0"/>
                                  </a:rPr>
                                  <m:t>0</m:t>
                                </m:r>
                              </m:e>
                            </m:mr>
                          </m:m>
                        </m:e>
                      </m:d>
                    </m:oMath>
                  </m:oMathPara>
                </a14:m>
                <a:endParaRPr lang="en-US" sz="2200" dirty="0"/>
              </a:p>
            </p:txBody>
          </p:sp>
        </mc:Choice>
        <mc:Fallback xmlns="">
          <p:sp>
            <p:nvSpPr>
              <p:cNvPr id="4" name="Rectangle 3"/>
              <p:cNvSpPr>
                <a:spLocks noRot="1" noChangeAspect="1" noMove="1" noResize="1" noEditPoints="1" noAdjustHandles="1" noChangeArrowheads="1" noChangeShapeType="1" noTextEdit="1"/>
              </p:cNvSpPr>
              <p:nvPr/>
            </p:nvSpPr>
            <p:spPr>
              <a:xfrm>
                <a:off x="3441378" y="3602843"/>
                <a:ext cx="1613711" cy="65684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441378" y="4319659"/>
                <a:ext cx="1652568" cy="10204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p>
                                  <m:sSupPr>
                                    <m:ctrlPr>
                                      <a:rPr lang="en-US" i="1">
                                        <a:latin typeface="Cambria Math" panose="02040503050406030204" pitchFamily="18" charset="0"/>
                                      </a:rPr>
                                    </m:ctrlPr>
                                  </m:sSupPr>
                                  <m:e>
                                    <m:r>
                                      <a:rPr lang="en-US" b="1" i="1">
                                        <a:latin typeface="Cambria Math" panose="02040503050406030204" pitchFamily="18" charset="0"/>
                                      </a:rPr>
                                      <m:t>𝑸</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up>
                                </m:sSup>
                              </m:e>
                            </m:mr>
                            <m:mr>
                              <m:e>
                                <m:sSup>
                                  <m:sSupPr>
                                    <m:ctrlPr>
                                      <a:rPr lang="en-US" i="1">
                                        <a:latin typeface="Cambria Math" panose="02040503050406030204" pitchFamily="18" charset="0"/>
                                      </a:rPr>
                                    </m:ctrlPr>
                                  </m:sSupPr>
                                  <m:e>
                                    <m:r>
                                      <a:rPr lang="en-US" b="1" i="1">
                                        <a:latin typeface="Cambria Math" panose="02040503050406030204" pitchFamily="18" charset="0"/>
                                      </a:rPr>
                                      <m:t>𝑸</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up>
                                </m:sSup>
                                <m:r>
                                  <a:rPr lang="en-US" b="1" i="1" smtClean="0">
                                    <a:latin typeface="Cambria Math" panose="02040503050406030204" pitchFamily="18" charset="0"/>
                                  </a:rPr>
                                  <m:t>𝑨</m:t>
                                </m:r>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2</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2</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mr>
                          </m:m>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441378" y="4319659"/>
                <a:ext cx="1652568" cy="102047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359996" y="6019800"/>
                <a:ext cx="2272097"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200" i="1" smtClean="0">
                              <a:latin typeface="Cambria Math" panose="02040503050406030204" pitchFamily="18" charset="0"/>
                            </a:rPr>
                          </m:ctrlPr>
                        </m:sSupPr>
                        <m:e>
                          <m:r>
                            <a:rPr lang="en-US" sz="2200" b="1" i="1">
                              <a:latin typeface="Cambria Math" panose="02040503050406030204" pitchFamily="18" charset="0"/>
                            </a:rPr>
                            <m:t>𝑨</m:t>
                          </m:r>
                        </m:e>
                        <m:sup>
                          <m:r>
                            <a:rPr lang="en-US" sz="2200" i="1">
                              <a:latin typeface="Cambria Math" panose="02040503050406030204" pitchFamily="18" charset="0"/>
                            </a:rPr>
                            <m:t>𝑇</m:t>
                          </m:r>
                        </m:sup>
                      </m:sSup>
                      <m:r>
                        <a:rPr lang="en-US" sz="2200" b="1" i="1">
                          <a:latin typeface="Cambria Math" panose="02040503050406030204" pitchFamily="18" charset="0"/>
                        </a:rPr>
                        <m:t>𝑷</m:t>
                      </m:r>
                      <m:r>
                        <a:rPr lang="en-US" sz="2200" b="1" i="1">
                          <a:latin typeface="Cambria Math" panose="02040503050406030204" pitchFamily="18" charset="0"/>
                        </a:rPr>
                        <m:t>+</m:t>
                      </m:r>
                      <m:r>
                        <a:rPr lang="en-US" sz="2200" b="1" i="1">
                          <a:latin typeface="Cambria Math" panose="02040503050406030204" pitchFamily="18" charset="0"/>
                        </a:rPr>
                        <m:t>𝑷𝑨</m:t>
                      </m:r>
                      <m:r>
                        <a:rPr lang="en-US" sz="2200" b="1" i="1" smtClean="0">
                          <a:latin typeface="Cambria Math" panose="02040503050406030204" pitchFamily="18" charset="0"/>
                        </a:rPr>
                        <m:t>=</m:t>
                      </m:r>
                      <m:r>
                        <a:rPr lang="en-US" sz="2200" b="1" i="1">
                          <a:latin typeface="Cambria Math" panose="02040503050406030204" pitchFamily="18" charset="0"/>
                        </a:rPr>
                        <m:t>−</m:t>
                      </m:r>
                      <m:r>
                        <a:rPr lang="en-US" sz="2200" b="1" i="1">
                          <a:latin typeface="Cambria Math" panose="02040503050406030204" pitchFamily="18" charset="0"/>
                        </a:rPr>
                        <m:t>𝑸</m:t>
                      </m:r>
                    </m:oMath>
                  </m:oMathPara>
                </a14:m>
                <a:endParaRPr lang="en-US" sz="2200" dirty="0"/>
              </a:p>
            </p:txBody>
          </p:sp>
        </mc:Choice>
        <mc:Fallback xmlns="">
          <p:sp>
            <p:nvSpPr>
              <p:cNvPr id="9" name="Rectangle 8"/>
              <p:cNvSpPr>
                <a:spLocks noRot="1" noChangeAspect="1" noMove="1" noResize="1" noEditPoints="1" noAdjustHandles="1" noChangeArrowheads="1" noChangeShapeType="1" noTextEdit="1"/>
              </p:cNvSpPr>
              <p:nvPr/>
            </p:nvSpPr>
            <p:spPr>
              <a:xfrm>
                <a:off x="3359996" y="6019800"/>
                <a:ext cx="2272097" cy="430887"/>
              </a:xfrm>
              <a:prstGeom prst="rect">
                <a:avLst/>
              </a:prstGeom>
              <a:blipFill rotWithShape="0">
                <a:blip r:embed="rId5"/>
                <a:stretch>
                  <a:fillRect b="-12857"/>
                </a:stretch>
              </a:blipFill>
            </p:spPr>
            <p:txBody>
              <a:bodyPr/>
              <a:lstStyle/>
              <a:p>
                <a:r>
                  <a:rPr lang="en-US">
                    <a:noFill/>
                  </a:rPr>
                  <a:t> </a:t>
                </a:r>
              </a:p>
            </p:txBody>
          </p:sp>
        </mc:Fallback>
      </mc:AlternateContent>
    </p:spTree>
    <p:extLst>
      <p:ext uri="{BB962C8B-B14F-4D97-AF65-F5344CB8AC3E}">
        <p14:creationId xmlns:p14="http://schemas.microsoft.com/office/powerpoint/2010/main" val="90645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Example-4</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3131613" y="1004532"/>
                <a:ext cx="2272097"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200" i="1" smtClean="0">
                              <a:latin typeface="Cambria Math" panose="02040503050406030204" pitchFamily="18" charset="0"/>
                            </a:rPr>
                          </m:ctrlPr>
                        </m:sSupPr>
                        <m:e>
                          <m:r>
                            <a:rPr lang="en-US" sz="2200" b="1" i="1">
                              <a:latin typeface="Cambria Math" panose="02040503050406030204" pitchFamily="18" charset="0"/>
                            </a:rPr>
                            <m:t>𝑨</m:t>
                          </m:r>
                        </m:e>
                        <m:sup>
                          <m:r>
                            <a:rPr lang="en-US" sz="2200" i="1">
                              <a:latin typeface="Cambria Math" panose="02040503050406030204" pitchFamily="18" charset="0"/>
                            </a:rPr>
                            <m:t>𝑇</m:t>
                          </m:r>
                        </m:sup>
                      </m:sSup>
                      <m:r>
                        <a:rPr lang="en-US" sz="2200" b="1" i="1">
                          <a:latin typeface="Cambria Math" panose="02040503050406030204" pitchFamily="18" charset="0"/>
                        </a:rPr>
                        <m:t>𝑷</m:t>
                      </m:r>
                      <m:r>
                        <a:rPr lang="en-US" sz="2200" b="1" i="1">
                          <a:latin typeface="Cambria Math" panose="02040503050406030204" pitchFamily="18" charset="0"/>
                        </a:rPr>
                        <m:t>+</m:t>
                      </m:r>
                      <m:r>
                        <a:rPr lang="en-US" sz="2200" b="1" i="1">
                          <a:latin typeface="Cambria Math" panose="02040503050406030204" pitchFamily="18" charset="0"/>
                        </a:rPr>
                        <m:t>𝑷𝑨</m:t>
                      </m:r>
                      <m:r>
                        <a:rPr lang="en-US" sz="2200" b="1" i="1" smtClean="0">
                          <a:latin typeface="Cambria Math" panose="02040503050406030204" pitchFamily="18" charset="0"/>
                        </a:rPr>
                        <m:t>=</m:t>
                      </m:r>
                      <m:r>
                        <a:rPr lang="en-US" sz="2200" b="1" i="1">
                          <a:latin typeface="Cambria Math" panose="02040503050406030204" pitchFamily="18" charset="0"/>
                        </a:rPr>
                        <m:t>−</m:t>
                      </m:r>
                      <m:r>
                        <a:rPr lang="en-US" sz="2200" b="1" i="1">
                          <a:latin typeface="Cambria Math" panose="02040503050406030204" pitchFamily="18" charset="0"/>
                        </a:rPr>
                        <m:t>𝑸</m:t>
                      </m:r>
                    </m:oMath>
                  </m:oMathPara>
                </a14:m>
                <a:endParaRPr lang="en-US" sz="2200" dirty="0"/>
              </a:p>
            </p:txBody>
          </p:sp>
        </mc:Choice>
        <mc:Fallback xmlns="">
          <p:sp>
            <p:nvSpPr>
              <p:cNvPr id="9" name="Rectangle 8"/>
              <p:cNvSpPr>
                <a:spLocks noRot="1" noChangeAspect="1" noMove="1" noResize="1" noEditPoints="1" noAdjustHandles="1" noChangeArrowheads="1" noChangeShapeType="1" noTextEdit="1"/>
              </p:cNvSpPr>
              <p:nvPr/>
            </p:nvSpPr>
            <p:spPr>
              <a:xfrm>
                <a:off x="3131613" y="1004532"/>
                <a:ext cx="2272097" cy="430887"/>
              </a:xfrm>
              <a:prstGeom prst="rect">
                <a:avLst/>
              </a:prstGeom>
              <a:blipFill rotWithShape="0">
                <a:blip r:embed="rId2"/>
                <a:stretch>
                  <a:fillRect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7200" y="1676400"/>
                <a:ext cx="8285538" cy="7611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600" b="0" i="1" smtClean="0">
                              <a:latin typeface="Cambria Math" panose="02040503050406030204" pitchFamily="18" charset="0"/>
                            </a:rPr>
                          </m:ctrlPr>
                        </m:sSupPr>
                        <m:e>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i="1">
                                        <a:latin typeface="Cambria Math" panose="02040503050406030204" pitchFamily="18" charset="0"/>
                                      </a:rPr>
                                      <m:t>0</m:t>
                                    </m:r>
                                  </m:e>
                                  <m:e>
                                    <m:r>
                                      <a:rPr lang="en-US" sz="2600" i="1">
                                        <a:latin typeface="Cambria Math" panose="02040503050406030204" pitchFamily="18" charset="0"/>
                                      </a:rPr>
                                      <m:t>1</m:t>
                                    </m:r>
                                  </m:e>
                                </m:mr>
                                <m:mr>
                                  <m:e>
                                    <m:r>
                                      <a:rPr lang="en-US" sz="2600" i="1" smtClean="0">
                                        <a:latin typeface="Cambria Math" panose="02040503050406030204" pitchFamily="18" charset="0"/>
                                      </a:rPr>
                                      <m:t>−</m:t>
                                    </m:r>
                                    <m:r>
                                      <a:rPr lang="en-US" sz="2600" i="1">
                                        <a:latin typeface="Cambria Math" panose="02040503050406030204" pitchFamily="18" charset="0"/>
                                      </a:rPr>
                                      <m:t>1</m:t>
                                    </m:r>
                                  </m:e>
                                  <m:e>
                                    <m:r>
                                      <a:rPr lang="en-US" sz="2600" i="1">
                                        <a:latin typeface="Cambria Math" panose="02040503050406030204" pitchFamily="18" charset="0"/>
                                      </a:rPr>
                                      <m:t>−</m:t>
                                    </m:r>
                                    <m:r>
                                      <a:rPr lang="en-US" sz="2600" b="0" i="1" smtClean="0">
                                        <a:latin typeface="Cambria Math" panose="02040503050406030204" pitchFamily="18" charset="0"/>
                                      </a:rPr>
                                      <m:t>2</m:t>
                                    </m:r>
                                  </m:e>
                                </m:mr>
                              </m:m>
                            </m:e>
                          </m:d>
                        </m:e>
                        <m:sup>
                          <m:r>
                            <a:rPr lang="en-US" sz="2600" b="0" i="1" smtClean="0">
                              <a:latin typeface="Cambria Math" panose="02040503050406030204" pitchFamily="18" charset="0"/>
                            </a:rPr>
                            <m:t>𝑇</m:t>
                          </m:r>
                        </m:sup>
                      </m:sSup>
                      <m:d>
                        <m:dPr>
                          <m:begChr m:val="["/>
                          <m:endChr m:val="]"/>
                          <m:ctrlPr>
                            <a:rPr lang="en-US" sz="2600" b="0" i="1" smtClean="0">
                              <a:latin typeface="Cambria Math" panose="02040503050406030204" pitchFamily="18" charset="0"/>
                            </a:rPr>
                          </m:ctrlPr>
                        </m:dPr>
                        <m:e>
                          <m:m>
                            <m:mPr>
                              <m:mcs>
                                <m:mc>
                                  <m:mcPr>
                                    <m:count m:val="2"/>
                                    <m:mcJc m:val="center"/>
                                  </m:mcPr>
                                </m:mc>
                              </m:mcs>
                              <m:ctrlPr>
                                <a:rPr lang="en-US" sz="2600" b="0" i="1" smtClean="0">
                                  <a:latin typeface="Cambria Math" panose="02040503050406030204" pitchFamily="18" charset="0"/>
                                </a:rPr>
                              </m:ctrlPr>
                            </m:mPr>
                            <m:m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𝑝</m:t>
                                    </m:r>
                                  </m:e>
                                  <m:sub>
                                    <m:r>
                                      <a:rPr lang="en-US" sz="2600" b="0" i="1" smtClean="0">
                                        <a:latin typeface="Cambria Math" panose="02040503050406030204" pitchFamily="18" charset="0"/>
                                      </a:rPr>
                                      <m:t>11</m:t>
                                    </m:r>
                                  </m:sub>
                                </m:sSub>
                              </m:e>
                              <m:e>
                                <m:sSub>
                                  <m:sSubPr>
                                    <m:ctrlPr>
                                      <a:rPr lang="en-US" sz="2600" i="1">
                                        <a:latin typeface="Cambria Math" panose="02040503050406030204" pitchFamily="18" charset="0"/>
                                      </a:rPr>
                                    </m:ctrlPr>
                                  </m:sSubPr>
                                  <m:e>
                                    <m:r>
                                      <a:rPr lang="en-US" sz="2600" i="1">
                                        <a:latin typeface="Cambria Math" panose="02040503050406030204" pitchFamily="18" charset="0"/>
                                      </a:rPr>
                                      <m:t>𝑝</m:t>
                                    </m:r>
                                  </m:e>
                                  <m:sub>
                                    <m:r>
                                      <a:rPr lang="en-US" sz="2600" i="1">
                                        <a:latin typeface="Cambria Math" panose="02040503050406030204" pitchFamily="18" charset="0"/>
                                      </a:rPr>
                                      <m:t>1</m:t>
                                    </m:r>
                                    <m:r>
                                      <a:rPr lang="en-US" sz="2600" b="0" i="1" smtClean="0">
                                        <a:latin typeface="Cambria Math" panose="02040503050406030204" pitchFamily="18" charset="0"/>
                                      </a:rPr>
                                      <m:t>2</m:t>
                                    </m:r>
                                  </m:sub>
                                </m:sSub>
                              </m:e>
                            </m:mr>
                            <m:mr>
                              <m:e>
                                <m:sSub>
                                  <m:sSubPr>
                                    <m:ctrlPr>
                                      <a:rPr lang="en-US" sz="2600" i="1">
                                        <a:latin typeface="Cambria Math" panose="02040503050406030204" pitchFamily="18" charset="0"/>
                                      </a:rPr>
                                    </m:ctrlPr>
                                  </m:sSubPr>
                                  <m:e>
                                    <m:r>
                                      <a:rPr lang="en-US" sz="2600" i="1">
                                        <a:latin typeface="Cambria Math" panose="02040503050406030204" pitchFamily="18" charset="0"/>
                                      </a:rPr>
                                      <m:t>𝑝</m:t>
                                    </m:r>
                                  </m:e>
                                  <m:sub>
                                    <m:r>
                                      <a:rPr lang="en-US" sz="2600" i="1">
                                        <a:latin typeface="Cambria Math" panose="02040503050406030204" pitchFamily="18" charset="0"/>
                                      </a:rPr>
                                      <m:t>12</m:t>
                                    </m:r>
                                  </m:sub>
                                </m:sSub>
                              </m:e>
                              <m:e>
                                <m:sSub>
                                  <m:sSubPr>
                                    <m:ctrlPr>
                                      <a:rPr lang="en-US" sz="2600" i="1">
                                        <a:latin typeface="Cambria Math" panose="02040503050406030204" pitchFamily="18" charset="0"/>
                                      </a:rPr>
                                    </m:ctrlPr>
                                  </m:sSubPr>
                                  <m:e>
                                    <m:r>
                                      <a:rPr lang="en-US" sz="2600" i="1">
                                        <a:latin typeface="Cambria Math" panose="02040503050406030204" pitchFamily="18" charset="0"/>
                                      </a:rPr>
                                      <m:t>𝑝</m:t>
                                    </m:r>
                                  </m:e>
                                  <m:sub>
                                    <m:r>
                                      <a:rPr lang="en-US" sz="2600" b="0" i="1" smtClean="0">
                                        <a:latin typeface="Cambria Math" panose="02040503050406030204" pitchFamily="18" charset="0"/>
                                      </a:rPr>
                                      <m:t>2</m:t>
                                    </m:r>
                                    <m:r>
                                      <a:rPr lang="en-US" sz="2600" i="1">
                                        <a:latin typeface="Cambria Math" panose="02040503050406030204" pitchFamily="18" charset="0"/>
                                      </a:rPr>
                                      <m:t>2</m:t>
                                    </m:r>
                                  </m:sub>
                                </m:sSub>
                              </m:e>
                            </m:mr>
                          </m:m>
                        </m:e>
                      </m:d>
                      <m:r>
                        <a:rPr lang="en-US" sz="2600" b="0" i="1" smtClean="0">
                          <a:latin typeface="Cambria Math" panose="02040503050406030204" pitchFamily="18" charset="0"/>
                        </a:rPr>
                        <m:t>+</m:t>
                      </m:r>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sSub>
                                  <m:sSubPr>
                                    <m:ctrlPr>
                                      <a:rPr lang="en-US" sz="2600" i="1">
                                        <a:latin typeface="Cambria Math" panose="02040503050406030204" pitchFamily="18" charset="0"/>
                                      </a:rPr>
                                    </m:ctrlPr>
                                  </m:sSubPr>
                                  <m:e>
                                    <m:r>
                                      <a:rPr lang="en-US" sz="2600" i="1">
                                        <a:latin typeface="Cambria Math" panose="02040503050406030204" pitchFamily="18" charset="0"/>
                                      </a:rPr>
                                      <m:t>𝑝</m:t>
                                    </m:r>
                                  </m:e>
                                  <m:sub>
                                    <m:r>
                                      <a:rPr lang="en-US" sz="2600" i="1">
                                        <a:latin typeface="Cambria Math" panose="02040503050406030204" pitchFamily="18" charset="0"/>
                                      </a:rPr>
                                      <m:t>11</m:t>
                                    </m:r>
                                  </m:sub>
                                </m:sSub>
                              </m:e>
                              <m:e>
                                <m:sSub>
                                  <m:sSubPr>
                                    <m:ctrlPr>
                                      <a:rPr lang="en-US" sz="2600" i="1">
                                        <a:latin typeface="Cambria Math" panose="02040503050406030204" pitchFamily="18" charset="0"/>
                                      </a:rPr>
                                    </m:ctrlPr>
                                  </m:sSubPr>
                                  <m:e>
                                    <m:r>
                                      <a:rPr lang="en-US" sz="2600" i="1">
                                        <a:latin typeface="Cambria Math" panose="02040503050406030204" pitchFamily="18" charset="0"/>
                                      </a:rPr>
                                      <m:t>𝑝</m:t>
                                    </m:r>
                                  </m:e>
                                  <m:sub>
                                    <m:r>
                                      <a:rPr lang="en-US" sz="2600" i="1">
                                        <a:latin typeface="Cambria Math" panose="02040503050406030204" pitchFamily="18" charset="0"/>
                                      </a:rPr>
                                      <m:t>12</m:t>
                                    </m:r>
                                  </m:sub>
                                </m:sSub>
                              </m:e>
                            </m:mr>
                            <m:mr>
                              <m:e>
                                <m:sSub>
                                  <m:sSubPr>
                                    <m:ctrlPr>
                                      <a:rPr lang="en-US" sz="2600" i="1">
                                        <a:latin typeface="Cambria Math" panose="02040503050406030204" pitchFamily="18" charset="0"/>
                                      </a:rPr>
                                    </m:ctrlPr>
                                  </m:sSubPr>
                                  <m:e>
                                    <m:r>
                                      <a:rPr lang="en-US" sz="2600" i="1">
                                        <a:latin typeface="Cambria Math" panose="02040503050406030204" pitchFamily="18" charset="0"/>
                                      </a:rPr>
                                      <m:t>𝑝</m:t>
                                    </m:r>
                                  </m:e>
                                  <m:sub>
                                    <m:r>
                                      <a:rPr lang="en-US" sz="2600" i="1">
                                        <a:latin typeface="Cambria Math" panose="02040503050406030204" pitchFamily="18" charset="0"/>
                                      </a:rPr>
                                      <m:t>12</m:t>
                                    </m:r>
                                  </m:sub>
                                </m:sSub>
                              </m:e>
                              <m:e>
                                <m:sSub>
                                  <m:sSubPr>
                                    <m:ctrlPr>
                                      <a:rPr lang="en-US" sz="2600" i="1">
                                        <a:latin typeface="Cambria Math" panose="02040503050406030204" pitchFamily="18" charset="0"/>
                                      </a:rPr>
                                    </m:ctrlPr>
                                  </m:sSubPr>
                                  <m:e>
                                    <m:r>
                                      <a:rPr lang="en-US" sz="2600" i="1">
                                        <a:latin typeface="Cambria Math" panose="02040503050406030204" pitchFamily="18" charset="0"/>
                                      </a:rPr>
                                      <m:t>𝑝</m:t>
                                    </m:r>
                                  </m:e>
                                  <m:sub>
                                    <m:r>
                                      <a:rPr lang="en-US" sz="2600" i="1">
                                        <a:latin typeface="Cambria Math" panose="02040503050406030204" pitchFamily="18" charset="0"/>
                                      </a:rPr>
                                      <m:t>22</m:t>
                                    </m:r>
                                  </m:sub>
                                </m:sSub>
                              </m:e>
                            </m:mr>
                          </m:m>
                        </m:e>
                      </m:d>
                      <m:d>
                        <m:dPr>
                          <m:begChr m:val="["/>
                          <m:endChr m:val="]"/>
                          <m:ctrlPr>
                            <a:rPr lang="en-US" sz="2600" i="1" smtClean="0">
                              <a:latin typeface="Cambria Math" panose="02040503050406030204" pitchFamily="18" charset="0"/>
                            </a:rPr>
                          </m:ctrlPr>
                        </m:dPr>
                        <m:e>
                          <m:m>
                            <m:mPr>
                              <m:mcs>
                                <m:mc>
                                  <m:mcPr>
                                    <m:count m:val="2"/>
                                    <m:mcJc m:val="center"/>
                                  </m:mcPr>
                                </m:mc>
                              </m:mcs>
                              <m:ctrlPr>
                                <a:rPr lang="en-US" sz="2600" i="1" smtClean="0">
                                  <a:latin typeface="Cambria Math" panose="02040503050406030204" pitchFamily="18" charset="0"/>
                                </a:rPr>
                              </m:ctrlPr>
                            </m:mPr>
                            <m:mr>
                              <m:e>
                                <m:r>
                                  <m:rPr>
                                    <m:brk m:alnAt="7"/>
                                  </m:rPr>
                                  <a:rPr lang="en-US" sz="2600" b="0" i="1" smtClean="0">
                                    <a:latin typeface="Cambria Math" panose="02040503050406030204" pitchFamily="18" charset="0"/>
                                  </a:rPr>
                                  <m:t>0</m:t>
                                </m:r>
                              </m:e>
                              <m:e>
                                <m:r>
                                  <a:rPr lang="en-US" sz="2600" b="0" i="1" smtClean="0">
                                    <a:latin typeface="Cambria Math" panose="02040503050406030204" pitchFamily="18" charset="0"/>
                                  </a:rPr>
                                  <m:t>1</m:t>
                                </m:r>
                              </m:e>
                            </m:mr>
                            <m:mr>
                              <m:e>
                                <m:r>
                                  <a:rPr lang="en-US" sz="2600" b="0" i="1" smtClean="0">
                                    <a:latin typeface="Cambria Math" panose="02040503050406030204" pitchFamily="18" charset="0"/>
                                  </a:rPr>
                                  <m:t>−1</m:t>
                                </m:r>
                              </m:e>
                              <m:e>
                                <m:r>
                                  <a:rPr lang="en-US" sz="2600" b="0" i="1" smtClean="0">
                                    <a:latin typeface="Cambria Math" panose="02040503050406030204" pitchFamily="18" charset="0"/>
                                  </a:rPr>
                                  <m:t>−2</m:t>
                                </m:r>
                              </m:e>
                            </m:mr>
                          </m:m>
                        </m:e>
                      </m:d>
                      <m:r>
                        <a:rPr lang="en-US" sz="2600" b="0" i="1" smtClean="0">
                          <a:latin typeface="Cambria Math" panose="02040503050406030204" pitchFamily="18" charset="0"/>
                        </a:rPr>
                        <m:t>=−</m:t>
                      </m:r>
                      <m:d>
                        <m:dPr>
                          <m:begChr m:val="["/>
                          <m:endChr m:val="]"/>
                          <m:ctrlPr>
                            <a:rPr lang="en-US" sz="2600" i="1" smtClean="0">
                              <a:latin typeface="Cambria Math" panose="02040503050406030204" pitchFamily="18" charset="0"/>
                            </a:rPr>
                          </m:ctrlPr>
                        </m:dPr>
                        <m:e>
                          <m:m>
                            <m:mPr>
                              <m:mcs>
                                <m:mc>
                                  <m:mcPr>
                                    <m:count m:val="2"/>
                                    <m:mcJc m:val="center"/>
                                  </m:mcPr>
                                </m:mc>
                              </m:mcs>
                              <m:ctrlPr>
                                <a:rPr lang="en-US" sz="2600" i="1" smtClean="0">
                                  <a:latin typeface="Cambria Math" panose="02040503050406030204" pitchFamily="18" charset="0"/>
                                </a:rPr>
                              </m:ctrlPr>
                            </m:mPr>
                            <m:mr>
                              <m:e>
                                <m:r>
                                  <a:rPr lang="en-US" sz="2600" b="0" i="1" smtClean="0">
                                    <a:latin typeface="Cambria Math" panose="02040503050406030204" pitchFamily="18" charset="0"/>
                                  </a:rPr>
                                  <m:t>4</m:t>
                                </m:r>
                              </m:e>
                              <m:e>
                                <m:r>
                                  <a:rPr lang="en-US" sz="2600" b="0" i="1" smtClean="0">
                                    <a:latin typeface="Cambria Math" panose="02040503050406030204" pitchFamily="18" charset="0"/>
                                  </a:rPr>
                                  <m:t>0</m:t>
                                </m:r>
                              </m:e>
                            </m:mr>
                            <m:mr>
                              <m:e>
                                <m:r>
                                  <a:rPr lang="en-US" sz="2600" b="0" i="1" smtClean="0">
                                    <a:latin typeface="Cambria Math" panose="02040503050406030204" pitchFamily="18" charset="0"/>
                                  </a:rPr>
                                  <m:t>0</m:t>
                                </m:r>
                              </m:e>
                              <m:e>
                                <m:r>
                                  <a:rPr lang="en-US" sz="2600" b="0" i="1" smtClean="0">
                                    <a:latin typeface="Cambria Math" panose="02040503050406030204" pitchFamily="18" charset="0"/>
                                  </a:rPr>
                                  <m:t>0</m:t>
                                </m:r>
                              </m:e>
                            </m:mr>
                          </m:m>
                        </m:e>
                      </m:d>
                    </m:oMath>
                  </m:oMathPara>
                </a14:m>
                <a:endParaRPr lang="en-US" sz="2600" dirty="0"/>
              </a:p>
            </p:txBody>
          </p:sp>
        </mc:Choice>
        <mc:Fallback xmlns="">
          <p:sp>
            <p:nvSpPr>
              <p:cNvPr id="10" name="TextBox 9"/>
              <p:cNvSpPr txBox="1">
                <a:spLocks noRot="1" noChangeAspect="1" noMove="1" noResize="1" noEditPoints="1" noAdjustHandles="1" noChangeArrowheads="1" noChangeShapeType="1" noTextEdit="1"/>
              </p:cNvSpPr>
              <p:nvPr/>
            </p:nvSpPr>
            <p:spPr>
              <a:xfrm>
                <a:off x="457200" y="1676400"/>
                <a:ext cx="8285538" cy="76110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51004" y="2796998"/>
                <a:ext cx="7041992" cy="7446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sSub>
                                  <m:sSubPr>
                                    <m:ctrlPr>
                                      <a:rPr lang="en-US" sz="2600" i="1">
                                        <a:latin typeface="Cambria Math" panose="02040503050406030204" pitchFamily="18" charset="0"/>
                                      </a:rPr>
                                    </m:ctrlPr>
                                  </m:sSubPr>
                                  <m:e>
                                    <m:r>
                                      <a:rPr lang="en-US" sz="2600" b="0" i="1" smtClean="0">
                                        <a:latin typeface="Cambria Math" panose="02040503050406030204" pitchFamily="18" charset="0"/>
                                      </a:rPr>
                                      <m:t>−2</m:t>
                                    </m:r>
                                    <m:r>
                                      <a:rPr lang="en-US" sz="2600" i="1">
                                        <a:latin typeface="Cambria Math" panose="02040503050406030204" pitchFamily="18" charset="0"/>
                                      </a:rPr>
                                      <m:t>𝑝</m:t>
                                    </m:r>
                                  </m:e>
                                  <m:sub>
                                    <m:r>
                                      <a:rPr lang="en-US" sz="2600" i="1">
                                        <a:latin typeface="Cambria Math" panose="02040503050406030204" pitchFamily="18" charset="0"/>
                                      </a:rPr>
                                      <m:t>1</m:t>
                                    </m:r>
                                    <m:r>
                                      <a:rPr lang="en-US" sz="2600" b="0" i="1" smtClean="0">
                                        <a:latin typeface="Cambria Math" panose="02040503050406030204" pitchFamily="18" charset="0"/>
                                      </a:rPr>
                                      <m:t>2</m:t>
                                    </m:r>
                                  </m:sub>
                                </m:sSub>
                              </m:e>
                              <m:e>
                                <m:sSub>
                                  <m:sSubPr>
                                    <m:ctrlPr>
                                      <a:rPr lang="en-US" sz="2600" i="1">
                                        <a:latin typeface="Cambria Math" panose="02040503050406030204" pitchFamily="18" charset="0"/>
                                      </a:rPr>
                                    </m:ctrlPr>
                                  </m:sSubPr>
                                  <m:e>
                                    <m:sSub>
                                      <m:sSubPr>
                                        <m:ctrlPr>
                                          <a:rPr lang="en-US" sz="2600" i="1">
                                            <a:latin typeface="Cambria Math" panose="02040503050406030204" pitchFamily="18" charset="0"/>
                                          </a:rPr>
                                        </m:ctrlPr>
                                      </m:sSubPr>
                                      <m:e>
                                        <m:r>
                                          <a:rPr lang="en-US" sz="2600" i="1">
                                            <a:latin typeface="Cambria Math" panose="02040503050406030204" pitchFamily="18" charset="0"/>
                                          </a:rPr>
                                          <m:t>𝑝</m:t>
                                        </m:r>
                                      </m:e>
                                      <m:sub>
                                        <m:r>
                                          <a:rPr lang="en-US" sz="2600" i="1">
                                            <a:latin typeface="Cambria Math" panose="02040503050406030204" pitchFamily="18" charset="0"/>
                                          </a:rPr>
                                          <m:t>1</m:t>
                                        </m:r>
                                        <m:r>
                                          <a:rPr lang="en-US" sz="2600" b="0" i="1" smtClean="0">
                                            <a:latin typeface="Cambria Math" panose="02040503050406030204" pitchFamily="18" charset="0"/>
                                          </a:rPr>
                                          <m:t>1</m:t>
                                        </m:r>
                                      </m:sub>
                                    </m:sSub>
                                    <m:r>
                                      <a:rPr lang="en-US" sz="2600" b="0" i="1" smtClean="0">
                                        <a:latin typeface="Cambria Math" panose="02040503050406030204" pitchFamily="18" charset="0"/>
                                      </a:rPr>
                                      <m:t>−2</m:t>
                                    </m:r>
                                    <m:r>
                                      <a:rPr lang="en-US" sz="2600" i="1">
                                        <a:latin typeface="Cambria Math" panose="02040503050406030204" pitchFamily="18" charset="0"/>
                                      </a:rPr>
                                      <m:t>𝑝</m:t>
                                    </m:r>
                                  </m:e>
                                  <m:sub>
                                    <m:r>
                                      <a:rPr lang="en-US" sz="2600" i="1">
                                        <a:latin typeface="Cambria Math" panose="02040503050406030204" pitchFamily="18" charset="0"/>
                                      </a:rPr>
                                      <m:t>12</m:t>
                                    </m:r>
                                  </m:sub>
                                </m:sSub>
                                <m:r>
                                  <a:rPr lang="en-US" sz="2600" b="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𝑝</m:t>
                                    </m:r>
                                  </m:e>
                                  <m:sub>
                                    <m:r>
                                      <a:rPr lang="en-US" sz="2600" b="0" i="1" smtClean="0">
                                        <a:latin typeface="Cambria Math" panose="02040503050406030204" pitchFamily="18" charset="0"/>
                                      </a:rPr>
                                      <m:t>2</m:t>
                                    </m:r>
                                    <m:r>
                                      <a:rPr lang="en-US" sz="2600" i="1">
                                        <a:latin typeface="Cambria Math" panose="02040503050406030204" pitchFamily="18" charset="0"/>
                                      </a:rPr>
                                      <m:t>2</m:t>
                                    </m:r>
                                  </m:sub>
                                </m:sSub>
                              </m:e>
                            </m:mr>
                            <m:mr>
                              <m:e>
                                <m:sSub>
                                  <m:sSubPr>
                                    <m:ctrlPr>
                                      <a:rPr lang="en-US" sz="2600" i="1">
                                        <a:latin typeface="Cambria Math" panose="02040503050406030204" pitchFamily="18" charset="0"/>
                                      </a:rPr>
                                    </m:ctrlPr>
                                  </m:sSubPr>
                                  <m:e>
                                    <m:sSub>
                                      <m:sSubPr>
                                        <m:ctrlPr>
                                          <a:rPr lang="en-US" sz="2600" i="1">
                                            <a:latin typeface="Cambria Math" panose="02040503050406030204" pitchFamily="18" charset="0"/>
                                          </a:rPr>
                                        </m:ctrlPr>
                                      </m:sSubPr>
                                      <m:e>
                                        <m:r>
                                          <a:rPr lang="en-US" sz="2600" i="1">
                                            <a:latin typeface="Cambria Math" panose="02040503050406030204" pitchFamily="18" charset="0"/>
                                          </a:rPr>
                                          <m:t>𝑝</m:t>
                                        </m:r>
                                      </m:e>
                                      <m:sub>
                                        <m:r>
                                          <a:rPr lang="en-US" sz="2600" i="1">
                                            <a:latin typeface="Cambria Math" panose="02040503050406030204" pitchFamily="18" charset="0"/>
                                          </a:rPr>
                                          <m:t>11</m:t>
                                        </m:r>
                                      </m:sub>
                                    </m:sSub>
                                    <m:r>
                                      <a:rPr lang="en-US" sz="2600" i="1">
                                        <a:latin typeface="Cambria Math" panose="02040503050406030204" pitchFamily="18" charset="0"/>
                                      </a:rPr>
                                      <m:t>−2</m:t>
                                    </m:r>
                                    <m:r>
                                      <a:rPr lang="en-US" sz="2600" i="1">
                                        <a:latin typeface="Cambria Math" panose="02040503050406030204" pitchFamily="18" charset="0"/>
                                      </a:rPr>
                                      <m:t>𝑝</m:t>
                                    </m:r>
                                  </m:e>
                                  <m:sub>
                                    <m:r>
                                      <a:rPr lang="en-US" sz="2600" i="1">
                                        <a:latin typeface="Cambria Math" panose="02040503050406030204" pitchFamily="18" charset="0"/>
                                      </a:rPr>
                                      <m:t>12</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𝑝</m:t>
                                    </m:r>
                                  </m:e>
                                  <m:sub>
                                    <m:r>
                                      <a:rPr lang="en-US" sz="2600" i="1">
                                        <a:latin typeface="Cambria Math" panose="02040503050406030204" pitchFamily="18" charset="0"/>
                                      </a:rPr>
                                      <m:t>22</m:t>
                                    </m:r>
                                  </m:sub>
                                </m:sSub>
                              </m:e>
                              <m:e>
                                <m:sSub>
                                  <m:sSubPr>
                                    <m:ctrlPr>
                                      <a:rPr lang="en-US" sz="2600" i="1">
                                        <a:latin typeface="Cambria Math" panose="02040503050406030204" pitchFamily="18" charset="0"/>
                                      </a:rPr>
                                    </m:ctrlPr>
                                  </m:sSubPr>
                                  <m:e>
                                    <m:r>
                                      <a:rPr lang="en-US" sz="2600" b="0" i="1" smtClean="0">
                                        <a:latin typeface="Cambria Math" panose="02040503050406030204" pitchFamily="18" charset="0"/>
                                      </a:rPr>
                                      <m:t>2</m:t>
                                    </m:r>
                                    <m:r>
                                      <a:rPr lang="en-US" sz="2600" i="1">
                                        <a:latin typeface="Cambria Math" panose="02040503050406030204" pitchFamily="18" charset="0"/>
                                      </a:rPr>
                                      <m:t>𝑝</m:t>
                                    </m:r>
                                  </m:e>
                                  <m:sub>
                                    <m:r>
                                      <a:rPr lang="en-US" sz="2600" b="0" i="1" smtClean="0">
                                        <a:latin typeface="Cambria Math" panose="02040503050406030204" pitchFamily="18" charset="0"/>
                                      </a:rPr>
                                      <m:t>1</m:t>
                                    </m:r>
                                    <m:r>
                                      <a:rPr lang="en-US" sz="2600" i="1">
                                        <a:latin typeface="Cambria Math" panose="02040503050406030204" pitchFamily="18" charset="0"/>
                                      </a:rPr>
                                      <m:t>2</m:t>
                                    </m:r>
                                  </m:sub>
                                </m:sSub>
                                <m:r>
                                  <a:rPr lang="en-US" sz="2600" b="0" i="1" smtClean="0">
                                    <a:latin typeface="Cambria Math" panose="02040503050406030204" pitchFamily="18" charset="0"/>
                                  </a:rPr>
                                  <m:t>−4</m:t>
                                </m:r>
                                <m:sSub>
                                  <m:sSubPr>
                                    <m:ctrlPr>
                                      <a:rPr lang="en-US" sz="2600" i="1">
                                        <a:latin typeface="Cambria Math" panose="02040503050406030204" pitchFamily="18" charset="0"/>
                                      </a:rPr>
                                    </m:ctrlPr>
                                  </m:sSubPr>
                                  <m:e>
                                    <m:r>
                                      <a:rPr lang="en-US" sz="2600" i="1">
                                        <a:latin typeface="Cambria Math" panose="02040503050406030204" pitchFamily="18" charset="0"/>
                                      </a:rPr>
                                      <m:t>𝑝</m:t>
                                    </m:r>
                                  </m:e>
                                  <m:sub>
                                    <m:r>
                                      <a:rPr lang="en-US" sz="2600" i="1">
                                        <a:latin typeface="Cambria Math" panose="02040503050406030204" pitchFamily="18" charset="0"/>
                                      </a:rPr>
                                      <m:t>22</m:t>
                                    </m:r>
                                  </m:sub>
                                </m:sSub>
                              </m:e>
                            </m:mr>
                          </m:m>
                        </m:e>
                      </m:d>
                      <m:r>
                        <a:rPr lang="en-US" sz="2600" b="0" i="1" smtClean="0">
                          <a:latin typeface="Cambria Math" panose="02040503050406030204" pitchFamily="18" charset="0"/>
                        </a:rPr>
                        <m:t>=</m:t>
                      </m:r>
                      <m:d>
                        <m:dPr>
                          <m:begChr m:val="["/>
                          <m:endChr m:val="]"/>
                          <m:ctrlPr>
                            <a:rPr lang="en-US" sz="2600" i="1" smtClean="0">
                              <a:latin typeface="Cambria Math" panose="02040503050406030204" pitchFamily="18" charset="0"/>
                            </a:rPr>
                          </m:ctrlPr>
                        </m:dPr>
                        <m:e>
                          <m:m>
                            <m:mPr>
                              <m:mcs>
                                <m:mc>
                                  <m:mcPr>
                                    <m:count m:val="2"/>
                                    <m:mcJc m:val="center"/>
                                  </m:mcPr>
                                </m:mc>
                              </m:mcs>
                              <m:ctrlPr>
                                <a:rPr lang="en-US" sz="2600" i="1" smtClean="0">
                                  <a:latin typeface="Cambria Math" panose="02040503050406030204" pitchFamily="18" charset="0"/>
                                </a:rPr>
                              </m:ctrlPr>
                            </m:mPr>
                            <m:mr>
                              <m:e>
                                <m:r>
                                  <m:rPr>
                                    <m:brk m:alnAt="7"/>
                                  </m:rPr>
                                  <a:rPr lang="en-US" sz="2600" b="0" i="1" smtClean="0">
                                    <a:latin typeface="Cambria Math" panose="02040503050406030204" pitchFamily="18" charset="0"/>
                                  </a:rPr>
                                  <m:t>−</m:t>
                                </m:r>
                                <m:r>
                                  <a:rPr lang="en-US" sz="2600" b="0" i="1" smtClean="0">
                                    <a:latin typeface="Cambria Math" panose="02040503050406030204" pitchFamily="18" charset="0"/>
                                  </a:rPr>
                                  <m:t>4</m:t>
                                </m:r>
                              </m:e>
                              <m:e>
                                <m:r>
                                  <a:rPr lang="en-US" sz="2600" b="0" i="1" smtClean="0">
                                    <a:latin typeface="Cambria Math" panose="02040503050406030204" pitchFamily="18" charset="0"/>
                                  </a:rPr>
                                  <m:t>0</m:t>
                                </m:r>
                              </m:e>
                            </m:mr>
                            <m:mr>
                              <m:e>
                                <m:r>
                                  <a:rPr lang="en-US" sz="2600" b="0" i="1" smtClean="0">
                                    <a:latin typeface="Cambria Math" panose="02040503050406030204" pitchFamily="18" charset="0"/>
                                  </a:rPr>
                                  <m:t>0</m:t>
                                </m:r>
                              </m:e>
                              <m:e>
                                <m:r>
                                  <a:rPr lang="en-US" sz="2600" b="0" i="1" smtClean="0">
                                    <a:latin typeface="Cambria Math" panose="02040503050406030204" pitchFamily="18" charset="0"/>
                                  </a:rPr>
                                  <m:t>0</m:t>
                                </m:r>
                              </m:e>
                            </m:mr>
                          </m:m>
                        </m:e>
                      </m:d>
                    </m:oMath>
                  </m:oMathPara>
                </a14:m>
                <a:endParaRPr lang="en-US" sz="2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051004" y="2796998"/>
                <a:ext cx="7041992" cy="74469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228600" y="3901181"/>
                <a:ext cx="8686800" cy="2857834"/>
              </a:xfrm>
              <a:prstGeom prst="rect">
                <a:avLst/>
              </a:prstGeom>
              <a:noFill/>
            </p:spPr>
            <p:txBody>
              <a:bodyPr wrap="square" rtlCol="0">
                <a:spAutoFit/>
              </a:bodyPr>
              <a:lstStyle/>
              <a:p>
                <a:pPr marL="342900" indent="-342900" algn="just">
                  <a:buFont typeface="Arial" panose="020B0604020202020204" pitchFamily="34" charset="0"/>
                  <a:buChar char="•"/>
                </a:pPr>
                <a:r>
                  <a:rPr lang="en-US" sz="2500" dirty="0" smtClean="0"/>
                  <a:t>From which we obtain</a:t>
                </a:r>
              </a:p>
              <a:p>
                <a:pPr marL="342900" indent="-342900" algn="just">
                  <a:buFont typeface="Arial" panose="020B0604020202020204" pitchFamily="34" charset="0"/>
                  <a:buChar char="•"/>
                </a:pPr>
                <a:endParaRPr lang="en-US" sz="2500" dirty="0"/>
              </a:p>
              <a:p>
                <a:pPr marL="342900" indent="-342900" algn="just">
                  <a:buFont typeface="Arial" panose="020B0604020202020204" pitchFamily="34" charset="0"/>
                  <a:buChar char="•"/>
                </a:pPr>
                <a:endParaRPr lang="en-US" sz="2500" dirty="0" smtClean="0"/>
              </a:p>
              <a:p>
                <a:pPr marL="342900" indent="-342900" algn="just">
                  <a:buFont typeface="Arial" panose="020B0604020202020204" pitchFamily="34" charset="0"/>
                  <a:buChar char="•"/>
                </a:pPr>
                <a:endParaRPr lang="en-US" sz="2500" dirty="0"/>
              </a:p>
              <a:p>
                <a:pPr marL="342900" indent="-342900" algn="just">
                  <a:buFont typeface="Arial" panose="020B0604020202020204" pitchFamily="34" charset="0"/>
                  <a:buChar char="•"/>
                </a:pPr>
                <a:endParaRPr lang="en-US" sz="2500" dirty="0" smtClean="0"/>
              </a:p>
              <a:p>
                <a:pPr marL="342900" indent="-342900" algn="just">
                  <a:buFont typeface="Arial" panose="020B0604020202020204" pitchFamily="34" charset="0"/>
                  <a:buChar char="•"/>
                </a:pPr>
                <a:r>
                  <a:rPr lang="en-US" sz="2500" dirty="0" smtClean="0"/>
                  <a:t>Matrix </a:t>
                </a:r>
                <a:r>
                  <a:rPr lang="en-US" sz="2500" b="1" dirty="0" smtClean="0">
                    <a:solidFill>
                      <a:srgbClr val="FF0000"/>
                    </a:solidFill>
                  </a:rPr>
                  <a:t>P</a:t>
                </a:r>
                <a:r>
                  <a:rPr lang="en-US" sz="2500" dirty="0" smtClean="0"/>
                  <a:t> is positive definite. Hence the equilibrium state </a:t>
                </a:r>
                <a14:m>
                  <m:oMath xmlns:m="http://schemas.openxmlformats.org/officeDocument/2006/math">
                    <m:r>
                      <a:rPr lang="en-US" sz="2500" b="1" i="1">
                        <a:solidFill>
                          <a:srgbClr val="FF0000"/>
                        </a:solidFill>
                        <a:latin typeface="Cambria Math" panose="02040503050406030204" pitchFamily="18" charset="0"/>
                      </a:rPr>
                      <m:t>𝒙</m:t>
                    </m:r>
                    <m:r>
                      <a:rPr lang="en-US" sz="2500" b="1" i="1">
                        <a:solidFill>
                          <a:srgbClr val="FF0000"/>
                        </a:solidFill>
                        <a:latin typeface="Cambria Math" panose="02040503050406030204" pitchFamily="18" charset="0"/>
                      </a:rPr>
                      <m:t>=</m:t>
                    </m:r>
                    <m:r>
                      <a:rPr lang="en-US" sz="2500" b="1" i="1" smtClean="0">
                        <a:solidFill>
                          <a:srgbClr val="FF0000"/>
                        </a:solidFill>
                        <a:latin typeface="Cambria Math" panose="02040503050406030204" pitchFamily="18" charset="0"/>
                      </a:rPr>
                      <m:t>𝟎</m:t>
                    </m:r>
                  </m:oMath>
                </a14:m>
                <a:r>
                  <a:rPr lang="en-US" sz="2500" dirty="0" smtClean="0"/>
                  <a:t> is asymptotically stable.   </a:t>
                </a:r>
                <a:endParaRPr lang="en-US" sz="2500" dirty="0"/>
              </a:p>
            </p:txBody>
          </p:sp>
        </mc:Choice>
        <mc:Fallback>
          <p:sp>
            <p:nvSpPr>
              <p:cNvPr id="5" name="TextBox 4"/>
              <p:cNvSpPr txBox="1">
                <a:spLocks noRot="1" noChangeAspect="1" noMove="1" noResize="1" noEditPoints="1" noAdjustHandles="1" noChangeArrowheads="1" noChangeShapeType="1" noTextEdit="1"/>
              </p:cNvSpPr>
              <p:nvPr/>
            </p:nvSpPr>
            <p:spPr>
              <a:xfrm>
                <a:off x="228600" y="3901181"/>
                <a:ext cx="8686800" cy="2857834"/>
              </a:xfrm>
              <a:prstGeom prst="rect">
                <a:avLst/>
              </a:prstGeom>
              <a:blipFill rotWithShape="0">
                <a:blip r:embed="rId5"/>
                <a:stretch>
                  <a:fillRect l="-1053" t="-1706" r="-70" b="-1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371600" y="4378235"/>
                <a:ext cx="1161536"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𝑝</m:t>
                          </m:r>
                        </m:e>
                        <m:sub>
                          <m:r>
                            <a:rPr lang="en-US" sz="2200" i="1">
                              <a:latin typeface="Cambria Math" panose="02040503050406030204" pitchFamily="18" charset="0"/>
                            </a:rPr>
                            <m:t>11</m:t>
                          </m:r>
                        </m:sub>
                      </m:sSub>
                      <m:r>
                        <a:rPr lang="en-US" sz="2200" b="0" i="1" smtClean="0">
                          <a:latin typeface="Cambria Math" panose="02040503050406030204" pitchFamily="18" charset="0"/>
                        </a:rPr>
                        <m:t>=5</m:t>
                      </m:r>
                    </m:oMath>
                  </m:oMathPara>
                </a14:m>
                <a:endParaRPr lang="en-US" sz="2200" dirty="0"/>
              </a:p>
            </p:txBody>
          </p:sp>
        </mc:Choice>
        <mc:Fallback xmlns="">
          <p:sp>
            <p:nvSpPr>
              <p:cNvPr id="7" name="Rectangle 6"/>
              <p:cNvSpPr>
                <a:spLocks noRot="1" noChangeAspect="1" noMove="1" noResize="1" noEditPoints="1" noAdjustHandles="1" noChangeArrowheads="1" noChangeShapeType="1" noTextEdit="1"/>
              </p:cNvSpPr>
              <p:nvPr/>
            </p:nvSpPr>
            <p:spPr>
              <a:xfrm>
                <a:off x="1371600" y="4378235"/>
                <a:ext cx="1161536" cy="430887"/>
              </a:xfrm>
              <a:prstGeom prst="rect">
                <a:avLst/>
              </a:prstGeom>
              <a:blipFill rotWithShape="0">
                <a:blip r:embed="rId6"/>
                <a:stretch>
                  <a:fillRect b="-8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733800" y="4378235"/>
                <a:ext cx="1161536"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𝑝</m:t>
                          </m:r>
                        </m:e>
                        <m:sub>
                          <m:r>
                            <a:rPr lang="en-US" sz="2200" i="1">
                              <a:latin typeface="Cambria Math" panose="02040503050406030204" pitchFamily="18" charset="0"/>
                            </a:rPr>
                            <m:t>1</m:t>
                          </m:r>
                          <m:r>
                            <a:rPr lang="en-US" sz="2200" b="0" i="1" smtClean="0">
                              <a:latin typeface="Cambria Math" panose="02040503050406030204" pitchFamily="18" charset="0"/>
                            </a:rPr>
                            <m:t>2</m:t>
                          </m:r>
                        </m:sub>
                      </m:sSub>
                      <m:r>
                        <a:rPr lang="en-US" sz="2200" b="0" i="1" smtClean="0">
                          <a:latin typeface="Cambria Math" panose="02040503050406030204" pitchFamily="18" charset="0"/>
                        </a:rPr>
                        <m:t>=2</m:t>
                      </m:r>
                    </m:oMath>
                  </m:oMathPara>
                </a14:m>
                <a:endParaRPr lang="en-US" sz="2200" dirty="0"/>
              </a:p>
            </p:txBody>
          </p:sp>
        </mc:Choice>
        <mc:Fallback xmlns="">
          <p:sp>
            <p:nvSpPr>
              <p:cNvPr id="12" name="Rectangle 11"/>
              <p:cNvSpPr>
                <a:spLocks noRot="1" noChangeAspect="1" noMove="1" noResize="1" noEditPoints="1" noAdjustHandles="1" noChangeArrowheads="1" noChangeShapeType="1" noTextEdit="1"/>
              </p:cNvSpPr>
              <p:nvPr/>
            </p:nvSpPr>
            <p:spPr>
              <a:xfrm>
                <a:off x="3733800" y="4378235"/>
                <a:ext cx="1161536" cy="430887"/>
              </a:xfrm>
              <a:prstGeom prst="rect">
                <a:avLst/>
              </a:prstGeom>
              <a:blipFill rotWithShape="0">
                <a:blip r:embed="rId7"/>
                <a:stretch>
                  <a:fillRect b="-8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400800" y="4378235"/>
                <a:ext cx="1168077"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𝑝</m:t>
                          </m:r>
                        </m:e>
                        <m:sub>
                          <m:r>
                            <a:rPr lang="en-US" sz="2200" b="0" i="1" smtClean="0">
                              <a:latin typeface="Cambria Math" panose="02040503050406030204" pitchFamily="18" charset="0"/>
                            </a:rPr>
                            <m:t>22</m:t>
                          </m:r>
                        </m:sub>
                      </m:sSub>
                      <m:r>
                        <a:rPr lang="en-US" sz="2200" b="0" i="1" smtClean="0">
                          <a:latin typeface="Cambria Math" panose="02040503050406030204" pitchFamily="18" charset="0"/>
                        </a:rPr>
                        <m:t>=1</m:t>
                      </m:r>
                    </m:oMath>
                  </m:oMathPara>
                </a14:m>
                <a:endParaRPr lang="en-US" sz="2200" dirty="0"/>
              </a:p>
            </p:txBody>
          </p:sp>
        </mc:Choice>
        <mc:Fallback xmlns="">
          <p:sp>
            <p:nvSpPr>
              <p:cNvPr id="13" name="Rectangle 12"/>
              <p:cNvSpPr>
                <a:spLocks noRot="1" noChangeAspect="1" noMove="1" noResize="1" noEditPoints="1" noAdjustHandles="1" noChangeArrowheads="1" noChangeShapeType="1" noTextEdit="1"/>
              </p:cNvSpPr>
              <p:nvPr/>
            </p:nvSpPr>
            <p:spPr>
              <a:xfrm>
                <a:off x="6400800" y="4378235"/>
                <a:ext cx="1168077" cy="430887"/>
              </a:xfrm>
              <a:prstGeom prst="rect">
                <a:avLst/>
              </a:prstGeom>
              <a:blipFill rotWithShape="0">
                <a:blip r:embed="rId8"/>
                <a:stretch>
                  <a:fillRect b="-8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435350" y="5030764"/>
                <a:ext cx="1664622" cy="675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0" smtClean="0">
                          <a:latin typeface="Cambria Math" panose="02040503050406030204" pitchFamily="18" charset="0"/>
                        </a:rPr>
                        <m:t>𝐏</m:t>
                      </m:r>
                      <m:r>
                        <a:rPr lang="en-US" sz="2600" b="0" i="1" smtClean="0">
                          <a:latin typeface="Cambria Math" panose="02040503050406030204" pitchFamily="18" charset="0"/>
                        </a:rPr>
                        <m:t>=</m:t>
                      </m:r>
                      <m:d>
                        <m:dPr>
                          <m:begChr m:val="["/>
                          <m:endChr m:val="]"/>
                          <m:ctrlPr>
                            <a:rPr lang="en-US" sz="2600" i="1" smtClean="0">
                              <a:latin typeface="Cambria Math" panose="02040503050406030204" pitchFamily="18" charset="0"/>
                            </a:rPr>
                          </m:ctrlPr>
                        </m:dPr>
                        <m:e>
                          <m:m>
                            <m:mPr>
                              <m:mcs>
                                <m:mc>
                                  <m:mcPr>
                                    <m:count m:val="2"/>
                                    <m:mcJc m:val="center"/>
                                  </m:mcPr>
                                </m:mc>
                              </m:mcs>
                              <m:ctrlPr>
                                <a:rPr lang="en-US" sz="2600" i="1" smtClean="0">
                                  <a:latin typeface="Cambria Math" panose="02040503050406030204" pitchFamily="18" charset="0"/>
                                </a:rPr>
                              </m:ctrlPr>
                            </m:mPr>
                            <m:mr>
                              <m:e>
                                <m:r>
                                  <a:rPr lang="en-US" sz="2600" b="0" i="1" smtClean="0">
                                    <a:latin typeface="Cambria Math" panose="02040503050406030204" pitchFamily="18" charset="0"/>
                                  </a:rPr>
                                  <m:t>5</m:t>
                                </m:r>
                              </m:e>
                              <m:e>
                                <m:r>
                                  <a:rPr lang="en-US" sz="2600" b="0" i="1" smtClean="0">
                                    <a:latin typeface="Cambria Math" panose="02040503050406030204" pitchFamily="18" charset="0"/>
                                  </a:rPr>
                                  <m:t>2</m:t>
                                </m:r>
                              </m:e>
                            </m:mr>
                            <m:mr>
                              <m:e>
                                <m:r>
                                  <a:rPr lang="en-US" sz="2600" b="0" i="1" smtClean="0">
                                    <a:latin typeface="Cambria Math" panose="02040503050406030204" pitchFamily="18" charset="0"/>
                                  </a:rPr>
                                  <m:t>2</m:t>
                                </m:r>
                              </m:e>
                              <m:e>
                                <m:r>
                                  <a:rPr lang="en-US" sz="2600" b="0" i="1" smtClean="0">
                                    <a:latin typeface="Cambria Math" panose="02040503050406030204" pitchFamily="18" charset="0"/>
                                  </a:rPr>
                                  <m:t>1</m:t>
                                </m:r>
                              </m:e>
                            </m:mr>
                          </m:m>
                        </m:e>
                      </m:d>
                    </m:oMath>
                  </m:oMathPara>
                </a14:m>
                <a:endParaRPr lang="en-US" sz="2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435350" y="5030764"/>
                <a:ext cx="1664622" cy="675313"/>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775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Example-5</a:t>
            </a:r>
            <a:endParaRPr lang="en-US" dirty="0"/>
          </a:p>
        </p:txBody>
      </p:sp>
      <p:sp>
        <p:nvSpPr>
          <p:cNvPr id="3" name="Content Placeholder 2"/>
          <p:cNvSpPr>
            <a:spLocks noGrp="1"/>
          </p:cNvSpPr>
          <p:nvPr>
            <p:ph idx="1"/>
          </p:nvPr>
        </p:nvSpPr>
        <p:spPr>
          <a:xfrm>
            <a:off x="38100" y="990600"/>
            <a:ext cx="9105900" cy="4525963"/>
          </a:xfrm>
        </p:spPr>
        <p:txBody>
          <a:bodyPr>
            <a:normAutofit/>
          </a:bodyPr>
          <a:lstStyle/>
          <a:p>
            <a:pPr algn="just"/>
            <a:r>
              <a:rPr lang="en-US" sz="2600" dirty="0" smtClean="0"/>
              <a:t>Determine </a:t>
            </a:r>
            <a:r>
              <a:rPr lang="en-US" sz="2600" dirty="0"/>
              <a:t>the </a:t>
            </a:r>
            <a:r>
              <a:rPr lang="en-US" sz="2600" dirty="0" smtClean="0"/>
              <a:t>stability range for the gain K the system given below.</a:t>
            </a:r>
            <a:endParaRPr lang="en-US" sz="2600" dirty="0"/>
          </a:p>
        </p:txBody>
      </p:sp>
      <mc:AlternateContent xmlns:mc="http://schemas.openxmlformats.org/markup-compatibility/2006" xmlns:a14="http://schemas.microsoft.com/office/drawing/2010/main">
        <mc:Choice Requires="a14">
          <p:sp>
            <p:nvSpPr>
              <p:cNvPr id="4" name="TextBox 3"/>
              <p:cNvSpPr txBox="1"/>
              <p:nvPr/>
            </p:nvSpPr>
            <p:spPr>
              <a:xfrm>
                <a:off x="2133600" y="2152117"/>
                <a:ext cx="4149534" cy="1076064"/>
              </a:xfrm>
              <a:prstGeom prst="rect">
                <a:avLst/>
              </a:prstGeom>
              <a:noFill/>
            </p:spPr>
            <p:txBody>
              <a:bodyPr wrap="none" lIns="0" tIns="0" rIns="0" bIns="0" rtlCol="0">
                <a:spAutoFit/>
              </a:bodyPr>
              <a:lstStyle/>
              <a:p>
                <a14:m>
                  <m:oMath xmlns:m="http://schemas.openxmlformats.org/officeDocument/2006/math">
                    <m:d>
                      <m:dPr>
                        <m:begChr m:val="["/>
                        <m:endChr m:val="]"/>
                        <m:ctrlPr>
                          <a:rPr lang="en-US" sz="2200" i="1" smtClean="0">
                            <a:latin typeface="Cambria Math" panose="02040503050406030204" pitchFamily="18" charset="0"/>
                          </a:rPr>
                        </m:ctrlPr>
                      </m:dPr>
                      <m:e>
                        <m:m>
                          <m:mPr>
                            <m:mcs>
                              <m:mc>
                                <m:mcPr>
                                  <m:count m:val="1"/>
                                  <m:mcJc m:val="center"/>
                                </m:mcPr>
                              </m:mc>
                            </m:mcs>
                            <m:ctrlPr>
                              <a:rPr lang="en-US" sz="2200" i="1" smtClean="0">
                                <a:latin typeface="Cambria Math" panose="02040503050406030204" pitchFamily="18" charset="0"/>
                              </a:rPr>
                            </m:ctrlPr>
                          </m:mPr>
                          <m:mr>
                            <m:e>
                              <m:sSub>
                                <m:sSubPr>
                                  <m:ctrlPr>
                                    <a:rPr lang="en-US" sz="2200" i="1" smtClean="0">
                                      <a:latin typeface="Cambria Math" panose="02040503050406030204" pitchFamily="18" charset="0"/>
                                    </a:rPr>
                                  </m:ctrlPr>
                                </m:sSubPr>
                                <m:e>
                                  <m:acc>
                                    <m:accPr>
                                      <m:chr m:val="̇"/>
                                      <m:ctrlPr>
                                        <a:rPr lang="en-US" sz="2200" i="1" smtClean="0">
                                          <a:latin typeface="Cambria Math" panose="02040503050406030204" pitchFamily="18" charset="0"/>
                                        </a:rPr>
                                      </m:ctrlPr>
                                    </m:accPr>
                                    <m:e>
                                      <m:r>
                                        <a:rPr lang="en-US" sz="2200" b="0" i="1" smtClean="0">
                                          <a:latin typeface="Cambria Math" panose="02040503050406030204" pitchFamily="18" charset="0"/>
                                        </a:rPr>
                                        <m:t>𝑥</m:t>
                                      </m:r>
                                    </m:e>
                                  </m:acc>
                                </m:e>
                                <m:sub>
                                  <m:r>
                                    <a:rPr lang="en-US" sz="2200" b="0" i="1" smtClean="0">
                                      <a:latin typeface="Cambria Math" panose="02040503050406030204" pitchFamily="18" charset="0"/>
                                    </a:rPr>
                                    <m:t>1</m:t>
                                  </m:r>
                                </m:sub>
                              </m:sSub>
                            </m:e>
                          </m:mr>
                          <m:mr>
                            <m:e>
                              <m:sSub>
                                <m:sSubPr>
                                  <m:ctrlPr>
                                    <a:rPr lang="en-US" sz="2200" i="1">
                                      <a:latin typeface="Cambria Math" panose="02040503050406030204" pitchFamily="18" charset="0"/>
                                    </a:rPr>
                                  </m:ctrlPr>
                                </m:sSubPr>
                                <m:e>
                                  <m:acc>
                                    <m:accPr>
                                      <m:chr m:val="̇"/>
                                      <m:ctrlPr>
                                        <a:rPr lang="en-US" sz="2200" i="1" smtClean="0">
                                          <a:latin typeface="Cambria Math" panose="02040503050406030204" pitchFamily="18" charset="0"/>
                                        </a:rPr>
                                      </m:ctrlPr>
                                    </m:accPr>
                                    <m:e>
                                      <m:r>
                                        <a:rPr lang="en-US" sz="2200" b="0" i="1" smtClean="0">
                                          <a:latin typeface="Cambria Math" panose="02040503050406030204" pitchFamily="18" charset="0"/>
                                        </a:rPr>
                                        <m:t>𝑥</m:t>
                                      </m:r>
                                    </m:e>
                                  </m:acc>
                                </m:e>
                                <m:sub>
                                  <m:r>
                                    <a:rPr lang="en-US" sz="2200" b="0" i="1" smtClean="0">
                                      <a:latin typeface="Cambria Math" panose="02040503050406030204" pitchFamily="18" charset="0"/>
                                    </a:rPr>
                                    <m:t>2</m:t>
                                  </m:r>
                                </m:sub>
                              </m:sSub>
                            </m:e>
                          </m:mr>
                          <m:mr>
                            <m:e>
                              <m:sSub>
                                <m:sSubPr>
                                  <m:ctrlPr>
                                    <a:rPr lang="en-US" sz="2200" i="1">
                                      <a:latin typeface="Cambria Math" panose="02040503050406030204" pitchFamily="18" charset="0"/>
                                    </a:rPr>
                                  </m:ctrlPr>
                                </m:sSubPr>
                                <m:e>
                                  <m:acc>
                                    <m:accPr>
                                      <m:chr m:val="̇"/>
                                      <m:ctrlPr>
                                        <a:rPr lang="en-US" sz="2200" i="1" smtClean="0">
                                          <a:latin typeface="Cambria Math" panose="02040503050406030204" pitchFamily="18" charset="0"/>
                                        </a:rPr>
                                      </m:ctrlPr>
                                    </m:accPr>
                                    <m:e>
                                      <m:r>
                                        <a:rPr lang="en-US" sz="2200" b="0" i="1" smtClean="0">
                                          <a:latin typeface="Cambria Math" panose="02040503050406030204" pitchFamily="18" charset="0"/>
                                        </a:rPr>
                                        <m:t>𝑥</m:t>
                                      </m:r>
                                    </m:e>
                                  </m:acc>
                                </m:e>
                                <m:sub>
                                  <m:r>
                                    <a:rPr lang="en-US" sz="2200" b="0" i="1" smtClean="0">
                                      <a:latin typeface="Cambria Math" panose="02040503050406030204" pitchFamily="18" charset="0"/>
                                    </a:rPr>
                                    <m:t>3</m:t>
                                  </m:r>
                                </m:sub>
                              </m:sSub>
                            </m:e>
                          </m:mr>
                        </m:m>
                      </m:e>
                    </m:d>
                    <m:r>
                      <a:rPr lang="en-US" sz="2200" b="0" i="1" smtClean="0">
                        <a:latin typeface="Cambria Math" panose="02040503050406030204" pitchFamily="18" charset="0"/>
                      </a:rPr>
                      <m:t>=</m:t>
                    </m:r>
                    <m:d>
                      <m:dPr>
                        <m:begChr m:val="["/>
                        <m:endChr m:val="]"/>
                        <m:ctrlPr>
                          <a:rPr lang="en-US" sz="2200" b="0" i="1" smtClean="0">
                            <a:latin typeface="Cambria Math" panose="02040503050406030204" pitchFamily="18" charset="0"/>
                          </a:rPr>
                        </m:ctrlPr>
                      </m:dPr>
                      <m:e>
                        <m:m>
                          <m:mPr>
                            <m:mcs>
                              <m:mc>
                                <m:mcPr>
                                  <m:count m:val="3"/>
                                  <m:mcJc m:val="center"/>
                                </m:mcPr>
                              </m:mc>
                            </m:mcs>
                            <m:ctrlPr>
                              <a:rPr lang="en-US" sz="2200" b="0" i="1" smtClean="0">
                                <a:latin typeface="Cambria Math" panose="02040503050406030204" pitchFamily="18" charset="0"/>
                              </a:rPr>
                            </m:ctrlPr>
                          </m:mPr>
                          <m:mr>
                            <m:e>
                              <m:r>
                                <m:rPr>
                                  <m:brk m:alnAt="7"/>
                                </m:rPr>
                                <a:rPr lang="en-US" sz="2200" b="0" i="1" smtClean="0">
                                  <a:latin typeface="Cambria Math" panose="02040503050406030204" pitchFamily="18" charset="0"/>
                                </a:rPr>
                                <m:t>0</m:t>
                              </m:r>
                            </m:e>
                            <m:e>
                              <m:r>
                                <a:rPr lang="en-US" sz="2200" b="0" i="1" smtClean="0">
                                  <a:latin typeface="Cambria Math" panose="02040503050406030204" pitchFamily="18" charset="0"/>
                                </a:rPr>
                                <m:t>1</m:t>
                              </m:r>
                            </m:e>
                            <m:e>
                              <m:r>
                                <a:rPr lang="en-US" sz="2200" b="0" i="1" smtClean="0">
                                  <a:latin typeface="Cambria Math" panose="02040503050406030204" pitchFamily="18" charset="0"/>
                                </a:rPr>
                                <m:t>0</m:t>
                              </m:r>
                            </m:e>
                          </m:mr>
                          <m:mr>
                            <m:e>
                              <m:r>
                                <a:rPr lang="en-US" sz="2200" b="0" i="1" smtClean="0">
                                  <a:latin typeface="Cambria Math" panose="02040503050406030204" pitchFamily="18" charset="0"/>
                                </a:rPr>
                                <m:t>0</m:t>
                              </m:r>
                            </m:e>
                            <m:e>
                              <m:r>
                                <a:rPr lang="en-US" sz="2200" b="0" i="1" smtClean="0">
                                  <a:latin typeface="Cambria Math" panose="02040503050406030204" pitchFamily="18" charset="0"/>
                                </a:rPr>
                                <m:t>−2</m:t>
                              </m:r>
                            </m:e>
                            <m:e>
                              <m:r>
                                <a:rPr lang="en-US" sz="2200" b="0" i="1" smtClean="0">
                                  <a:latin typeface="Cambria Math" panose="02040503050406030204" pitchFamily="18" charset="0"/>
                                </a:rPr>
                                <m:t>1</m:t>
                              </m:r>
                            </m:e>
                          </m:mr>
                          <m:mr>
                            <m:e>
                              <m:r>
                                <a:rPr lang="en-US" sz="2200" b="0" i="1" smtClean="0">
                                  <a:latin typeface="Cambria Math" panose="02040503050406030204" pitchFamily="18" charset="0"/>
                                </a:rPr>
                                <m:t>−</m:t>
                              </m:r>
                              <m:r>
                                <a:rPr lang="en-US" sz="2200" b="0" i="1" smtClean="0">
                                  <a:latin typeface="Cambria Math" panose="02040503050406030204" pitchFamily="18" charset="0"/>
                                </a:rPr>
                                <m:t>𝐾</m:t>
                              </m:r>
                            </m:e>
                            <m:e>
                              <m:r>
                                <a:rPr lang="en-US" sz="2200" b="0" i="1" smtClean="0">
                                  <a:latin typeface="Cambria Math" panose="02040503050406030204" pitchFamily="18" charset="0"/>
                                </a:rPr>
                                <m:t>0</m:t>
                              </m:r>
                            </m:e>
                            <m:e>
                              <m:r>
                                <a:rPr lang="en-US" sz="2200" b="0" i="1" smtClean="0">
                                  <a:latin typeface="Cambria Math" panose="02040503050406030204" pitchFamily="18" charset="0"/>
                                </a:rPr>
                                <m:t>−1</m:t>
                              </m:r>
                            </m:e>
                          </m:mr>
                        </m:m>
                      </m:e>
                    </m:d>
                    <m:d>
                      <m:dPr>
                        <m:begChr m:val="["/>
                        <m:endChr m:val="]"/>
                        <m:ctrlPr>
                          <a:rPr lang="en-US" sz="2200" i="1">
                            <a:latin typeface="Cambria Math" panose="02040503050406030204" pitchFamily="18" charset="0"/>
                          </a:rPr>
                        </m:ctrlPr>
                      </m:dPr>
                      <m:e>
                        <m:m>
                          <m:mPr>
                            <m:mcs>
                              <m:mc>
                                <m:mcPr>
                                  <m:count m:val="1"/>
                                  <m:mcJc m:val="center"/>
                                </m:mcPr>
                              </m:mc>
                            </m:mcs>
                            <m:ctrlPr>
                              <a:rPr lang="en-US" sz="2200" i="1">
                                <a:latin typeface="Cambria Math" panose="02040503050406030204" pitchFamily="18" charset="0"/>
                              </a:rPr>
                            </m:ctrlPr>
                          </m:mPr>
                          <m:mr>
                            <m:e>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1</m:t>
                                  </m:r>
                                </m:sub>
                              </m:sSub>
                            </m:e>
                          </m:mr>
                          <m:mr>
                            <m:e>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2</m:t>
                                  </m:r>
                                </m:sub>
                              </m:sSub>
                            </m:e>
                          </m:mr>
                          <m:mr>
                            <m:e>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3</m:t>
                                  </m:r>
                                </m:sub>
                              </m:sSub>
                            </m:e>
                          </m:mr>
                        </m:m>
                      </m:e>
                    </m:d>
                  </m:oMath>
                </a14:m>
                <a:r>
                  <a:rPr lang="en-US" sz="2200" dirty="0" smtClean="0"/>
                  <a:t>+</a:t>
                </a:r>
                <a14:m>
                  <m:oMath xmlns:m="http://schemas.openxmlformats.org/officeDocument/2006/math">
                    <m:d>
                      <m:dPr>
                        <m:begChr m:val="["/>
                        <m:endChr m:val="]"/>
                        <m:ctrlPr>
                          <a:rPr lang="en-US" sz="2200" i="1">
                            <a:latin typeface="Cambria Math" panose="02040503050406030204" pitchFamily="18" charset="0"/>
                          </a:rPr>
                        </m:ctrlPr>
                      </m:dPr>
                      <m:e>
                        <m:m>
                          <m:mPr>
                            <m:mcs>
                              <m:mc>
                                <m:mcPr>
                                  <m:count m:val="1"/>
                                  <m:mcJc m:val="center"/>
                                </m:mcPr>
                              </m:mc>
                            </m:mcs>
                            <m:ctrlPr>
                              <a:rPr lang="en-US" sz="2200" i="1">
                                <a:latin typeface="Cambria Math" panose="02040503050406030204" pitchFamily="18" charset="0"/>
                              </a:rPr>
                            </m:ctrlPr>
                          </m:mPr>
                          <m:mr>
                            <m:e>
                              <m:r>
                                <m:rPr>
                                  <m:brk m:alnAt="7"/>
                                </m:rPr>
                                <a:rPr lang="en-US" sz="2200" b="0" i="1" smtClean="0">
                                  <a:latin typeface="Cambria Math" panose="02040503050406030204" pitchFamily="18" charset="0"/>
                                </a:rPr>
                                <m:t>0</m:t>
                              </m:r>
                            </m:e>
                          </m:mr>
                          <m:mr>
                            <m:e>
                              <m:r>
                                <a:rPr lang="en-US" sz="2200" b="0" i="1" smtClean="0">
                                  <a:latin typeface="Cambria Math" panose="02040503050406030204" pitchFamily="18" charset="0"/>
                                </a:rPr>
                                <m:t>0</m:t>
                              </m:r>
                            </m:e>
                          </m:mr>
                          <m:mr>
                            <m:e>
                              <m:r>
                                <a:rPr lang="en-US" sz="2200" b="0" i="1" smtClean="0">
                                  <a:latin typeface="Cambria Math" panose="02040503050406030204" pitchFamily="18" charset="0"/>
                                </a:rPr>
                                <m:t>𝐾</m:t>
                              </m:r>
                            </m:e>
                          </m:mr>
                        </m:m>
                      </m:e>
                    </m:d>
                    <m:r>
                      <a:rPr lang="en-US" sz="2200" b="0" i="1" smtClean="0">
                        <a:latin typeface="Cambria Math" panose="02040503050406030204" pitchFamily="18" charset="0"/>
                      </a:rPr>
                      <m:t>𝑢</m:t>
                    </m:r>
                  </m:oMath>
                </a14:m>
                <a:endParaRPr lang="en-US" sz="2200" dirty="0"/>
              </a:p>
            </p:txBody>
          </p:sp>
        </mc:Choice>
        <mc:Fallback xmlns="">
          <p:sp>
            <p:nvSpPr>
              <p:cNvPr id="4" name="TextBox 3"/>
              <p:cNvSpPr txBox="1">
                <a:spLocks noRot="1" noChangeAspect="1" noMove="1" noResize="1" noEditPoints="1" noAdjustHandles="1" noChangeArrowheads="1" noChangeShapeType="1" noTextEdit="1"/>
              </p:cNvSpPr>
              <p:nvPr/>
            </p:nvSpPr>
            <p:spPr>
              <a:xfrm>
                <a:off x="2133600" y="2152117"/>
                <a:ext cx="4149534" cy="1076064"/>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76081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Example-5</a:t>
            </a:r>
            <a:endParaRPr lang="en-US" dirty="0"/>
          </a:p>
        </p:txBody>
      </p:sp>
      <p:sp>
        <p:nvSpPr>
          <p:cNvPr id="3" name="Content Placeholder 2"/>
          <p:cNvSpPr>
            <a:spLocks noGrp="1"/>
          </p:cNvSpPr>
          <p:nvPr>
            <p:ph idx="1"/>
          </p:nvPr>
        </p:nvSpPr>
        <p:spPr>
          <a:xfrm>
            <a:off x="38100" y="990600"/>
            <a:ext cx="9105900" cy="4525963"/>
          </a:xfrm>
        </p:spPr>
        <p:txBody>
          <a:bodyPr>
            <a:normAutofit/>
          </a:bodyPr>
          <a:lstStyle/>
          <a:p>
            <a:pPr algn="just"/>
            <a:r>
              <a:rPr lang="en-US" sz="2600" dirty="0" smtClean="0"/>
              <a:t>In determining the stability range for the gain K we assume the input </a:t>
            </a:r>
            <a:r>
              <a:rPr lang="en-US" sz="2600" i="1" dirty="0" smtClean="0">
                <a:solidFill>
                  <a:srgbClr val="FF0000"/>
                </a:solidFill>
              </a:rPr>
              <a:t>u</a:t>
            </a:r>
            <a:r>
              <a:rPr lang="en-US" sz="2600" dirty="0" smtClean="0"/>
              <a:t> to be zero.</a:t>
            </a:r>
          </a:p>
          <a:p>
            <a:pPr algn="just"/>
            <a:endParaRPr lang="en-US" sz="2600" dirty="0"/>
          </a:p>
          <a:p>
            <a:pPr algn="just"/>
            <a:endParaRPr lang="en-US" sz="2600" dirty="0" smtClean="0"/>
          </a:p>
          <a:p>
            <a:pPr algn="just"/>
            <a:r>
              <a:rPr lang="en-US" sz="2600" dirty="0" smtClean="0"/>
              <a:t>We find that the origin of state space is equilibrium state. </a:t>
            </a:r>
          </a:p>
          <a:p>
            <a:pPr algn="just"/>
            <a:endParaRPr lang="en-US" sz="2600" dirty="0"/>
          </a:p>
          <a:p>
            <a:pPr algn="just"/>
            <a:r>
              <a:rPr lang="en-US" sz="2600" dirty="0" smtClean="0"/>
              <a:t>Let us choose the positive semi-definite real symmetric matrix </a:t>
            </a:r>
            <a:r>
              <a:rPr lang="en-US" sz="2600" b="1" dirty="0" smtClean="0">
                <a:solidFill>
                  <a:srgbClr val="FF0000"/>
                </a:solidFill>
              </a:rPr>
              <a:t>Q</a:t>
            </a:r>
            <a:r>
              <a:rPr lang="en-US" sz="2600" dirty="0" smtClean="0"/>
              <a:t> to be</a:t>
            </a:r>
            <a:endParaRPr lang="en-US" sz="2600" dirty="0"/>
          </a:p>
        </p:txBody>
      </p:sp>
      <mc:AlternateContent xmlns:mc="http://schemas.openxmlformats.org/markup-compatibility/2006" xmlns:a14="http://schemas.microsoft.com/office/drawing/2010/main">
        <mc:Choice Requires="a14">
          <p:sp>
            <p:nvSpPr>
              <p:cNvPr id="4" name="TextBox 3"/>
              <p:cNvSpPr txBox="1"/>
              <p:nvPr/>
            </p:nvSpPr>
            <p:spPr>
              <a:xfrm>
                <a:off x="3200400" y="1752600"/>
                <a:ext cx="2190664" cy="1107996"/>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oMath>
                  </m:oMathPara>
                </a14:m>
                <a:endParaRPr lang="en-US" sz="2400" dirty="0" smtClean="0"/>
              </a:p>
              <a:p>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2</m:t>
                          </m:r>
                        </m:sub>
                      </m:sSub>
                      <m:r>
                        <a:rPr lang="en-US" sz="2400" b="0" i="1" smtClean="0">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3</m:t>
                          </m:r>
                        </m:sub>
                      </m:sSub>
                    </m:oMath>
                  </m:oMathPara>
                </a14:m>
                <a:endParaRPr lang="en-US" sz="2400" dirty="0" smtClean="0"/>
              </a:p>
              <a:p>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3</m:t>
                          </m:r>
                        </m:sub>
                      </m:sSub>
                      <m:r>
                        <a:rPr lang="en-US" sz="2400" b="0" i="1" smtClean="0">
                          <a:latin typeface="Cambria Math" panose="02040503050406030204" pitchFamily="18" charset="0"/>
                        </a:rPr>
                        <m:t>=−</m:t>
                      </m:r>
                      <m:r>
                        <a:rPr lang="en-US" sz="2400" b="0" i="1" smtClean="0">
                          <a:latin typeface="Cambria Math" panose="02040503050406030204" pitchFamily="18" charset="0"/>
                        </a:rPr>
                        <m:t>𝐾</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3</m:t>
                          </m:r>
                        </m:sub>
                      </m:sSub>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3200400" y="1752600"/>
                <a:ext cx="2190664" cy="1107996"/>
              </a:xfrm>
              <a:prstGeom prst="rect">
                <a:avLst/>
              </a:prstGeom>
              <a:blipFill rotWithShape="0">
                <a:blip r:embed="rId2"/>
                <a:stretch>
                  <a:fillRect l="-3343" t="-1657" b="-38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048000" y="4876800"/>
                <a:ext cx="1893402" cy="895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1" i="1" smtClean="0">
                          <a:latin typeface="Cambria Math" panose="02040503050406030204" pitchFamily="18" charset="0"/>
                        </a:rPr>
                        <m:t>𝑸</m:t>
                      </m:r>
                      <m:r>
                        <a:rPr lang="en-US" sz="2200" b="0" i="1" smtClean="0">
                          <a:latin typeface="Cambria Math" panose="02040503050406030204" pitchFamily="18" charset="0"/>
                        </a:rPr>
                        <m:t>=</m:t>
                      </m:r>
                      <m:d>
                        <m:dPr>
                          <m:begChr m:val="["/>
                          <m:endChr m:val="]"/>
                          <m:ctrlPr>
                            <a:rPr lang="en-US" sz="2200" b="0" i="1" smtClean="0">
                              <a:latin typeface="Cambria Math" panose="02040503050406030204" pitchFamily="18" charset="0"/>
                            </a:rPr>
                          </m:ctrlPr>
                        </m:dPr>
                        <m:e>
                          <m:m>
                            <m:mPr>
                              <m:mcs>
                                <m:mc>
                                  <m:mcPr>
                                    <m:count m:val="3"/>
                                    <m:mcJc m:val="center"/>
                                  </m:mcPr>
                                </m:mc>
                              </m:mcs>
                              <m:ctrlPr>
                                <a:rPr lang="en-US" sz="2200" b="0" i="1" smtClean="0">
                                  <a:latin typeface="Cambria Math" panose="02040503050406030204" pitchFamily="18" charset="0"/>
                                </a:rPr>
                              </m:ctrlPr>
                            </m:mPr>
                            <m:mr>
                              <m:e>
                                <m:r>
                                  <m:rPr>
                                    <m:brk m:alnAt="7"/>
                                  </m:rPr>
                                  <a:rPr lang="en-US" sz="2200" b="0" i="1" smtClean="0">
                                    <a:latin typeface="Cambria Math" panose="02040503050406030204" pitchFamily="18" charset="0"/>
                                  </a:rPr>
                                  <m:t>0</m:t>
                                </m:r>
                              </m:e>
                              <m:e>
                                <m:r>
                                  <a:rPr lang="en-US" sz="2200" b="0" i="1" smtClean="0">
                                    <a:latin typeface="Cambria Math" panose="02040503050406030204" pitchFamily="18" charset="0"/>
                                  </a:rPr>
                                  <m:t>0</m:t>
                                </m:r>
                              </m:e>
                              <m:e>
                                <m:r>
                                  <a:rPr lang="en-US" sz="2200" b="0" i="1" smtClean="0">
                                    <a:latin typeface="Cambria Math" panose="02040503050406030204" pitchFamily="18" charset="0"/>
                                  </a:rPr>
                                  <m:t>0</m:t>
                                </m:r>
                              </m:e>
                            </m:mr>
                            <m:mr>
                              <m:e>
                                <m:r>
                                  <a:rPr lang="en-US" sz="2200" b="0" i="1" smtClean="0">
                                    <a:latin typeface="Cambria Math" panose="02040503050406030204" pitchFamily="18" charset="0"/>
                                  </a:rPr>
                                  <m:t>0</m:t>
                                </m:r>
                              </m:e>
                              <m:e>
                                <m:r>
                                  <a:rPr lang="en-US" sz="2200" b="0" i="1" smtClean="0">
                                    <a:latin typeface="Cambria Math" panose="02040503050406030204" pitchFamily="18" charset="0"/>
                                  </a:rPr>
                                  <m:t>0</m:t>
                                </m:r>
                              </m:e>
                              <m:e>
                                <m:r>
                                  <a:rPr lang="en-US" sz="2200" b="0" i="1" smtClean="0">
                                    <a:latin typeface="Cambria Math" panose="02040503050406030204" pitchFamily="18" charset="0"/>
                                  </a:rPr>
                                  <m:t>0</m:t>
                                </m:r>
                              </m:e>
                            </m:mr>
                            <m:mr>
                              <m:e>
                                <m:r>
                                  <a:rPr lang="en-US" sz="2200" b="0" i="1" smtClean="0">
                                    <a:latin typeface="Cambria Math" panose="02040503050406030204" pitchFamily="18" charset="0"/>
                                  </a:rPr>
                                  <m:t>0</m:t>
                                </m:r>
                              </m:e>
                              <m:e>
                                <m:r>
                                  <a:rPr lang="en-US" sz="2200" b="0" i="1" smtClean="0">
                                    <a:latin typeface="Cambria Math" panose="02040503050406030204" pitchFamily="18" charset="0"/>
                                  </a:rPr>
                                  <m:t>0</m:t>
                                </m:r>
                              </m:e>
                              <m:e>
                                <m:r>
                                  <a:rPr lang="en-US" sz="2200" b="0" i="1" smtClean="0">
                                    <a:latin typeface="Cambria Math" panose="02040503050406030204" pitchFamily="18" charset="0"/>
                                  </a:rPr>
                                  <m:t>1</m:t>
                                </m:r>
                              </m:e>
                            </m:mr>
                          </m:m>
                        </m:e>
                      </m:d>
                    </m:oMath>
                  </m:oMathPara>
                </a14:m>
                <a:endParaRPr lang="en-US" sz="2200" dirty="0"/>
              </a:p>
            </p:txBody>
          </p:sp>
        </mc:Choice>
        <mc:Fallback xmlns="">
          <p:sp>
            <p:nvSpPr>
              <p:cNvPr id="5" name="TextBox 4"/>
              <p:cNvSpPr txBox="1">
                <a:spLocks noRot="1" noChangeAspect="1" noMove="1" noResize="1" noEditPoints="1" noAdjustHandles="1" noChangeArrowheads="1" noChangeShapeType="1" noTextEdit="1"/>
              </p:cNvSpPr>
              <p:nvPr/>
            </p:nvSpPr>
            <p:spPr>
              <a:xfrm>
                <a:off x="3048000" y="4876800"/>
                <a:ext cx="1893402" cy="895245"/>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0777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41544"/>
          </a:xfrm>
        </p:spPr>
        <p:txBody>
          <a:bodyPr>
            <a:normAutofit fontScale="90000"/>
          </a:bodyPr>
          <a:lstStyle/>
          <a:p>
            <a:r>
              <a:rPr lang="en-US" dirty="0" smtClean="0"/>
              <a:t>Example-5</a:t>
            </a:r>
            <a:endParaRPr lang="en-US" dirty="0"/>
          </a:p>
        </p:txBody>
      </p:sp>
      <p:sp>
        <p:nvSpPr>
          <p:cNvPr id="3" name="Content Placeholder 2"/>
          <p:cNvSpPr>
            <a:spLocks noGrp="1"/>
          </p:cNvSpPr>
          <p:nvPr>
            <p:ph idx="1"/>
          </p:nvPr>
        </p:nvSpPr>
        <p:spPr>
          <a:xfrm>
            <a:off x="38100" y="990600"/>
            <a:ext cx="9105900" cy="4525963"/>
          </a:xfrm>
        </p:spPr>
        <p:txBody>
          <a:bodyPr>
            <a:normAutofit/>
          </a:bodyPr>
          <a:lstStyle/>
          <a:p>
            <a:pPr algn="just"/>
            <a:endParaRPr lang="en-US" sz="2600" dirty="0"/>
          </a:p>
          <a:p>
            <a:pPr algn="just"/>
            <a:r>
              <a:rPr lang="en-US" sz="2600" dirty="0" smtClean="0"/>
              <a:t>Then the rank of </a:t>
            </a:r>
            <a:endParaRPr lang="en-US" sz="2600" dirty="0"/>
          </a:p>
        </p:txBody>
      </p:sp>
      <mc:AlternateContent xmlns:mc="http://schemas.openxmlformats.org/markup-compatibility/2006" xmlns:a14="http://schemas.microsoft.com/office/drawing/2010/main">
        <mc:Choice Requires="a14">
          <p:sp>
            <p:nvSpPr>
              <p:cNvPr id="5" name="TextBox 4"/>
              <p:cNvSpPr txBox="1"/>
              <p:nvPr/>
            </p:nvSpPr>
            <p:spPr>
              <a:xfrm>
                <a:off x="3387626" y="779270"/>
                <a:ext cx="1893402" cy="895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1" i="1" smtClean="0">
                          <a:latin typeface="Cambria Math" panose="02040503050406030204" pitchFamily="18" charset="0"/>
                        </a:rPr>
                        <m:t>𝑸</m:t>
                      </m:r>
                      <m:r>
                        <a:rPr lang="en-US" sz="2200" b="0" i="1" smtClean="0">
                          <a:latin typeface="Cambria Math" panose="02040503050406030204" pitchFamily="18" charset="0"/>
                        </a:rPr>
                        <m:t>=</m:t>
                      </m:r>
                      <m:d>
                        <m:dPr>
                          <m:begChr m:val="["/>
                          <m:endChr m:val="]"/>
                          <m:ctrlPr>
                            <a:rPr lang="en-US" sz="2200" b="0" i="1" smtClean="0">
                              <a:latin typeface="Cambria Math" panose="02040503050406030204" pitchFamily="18" charset="0"/>
                            </a:rPr>
                          </m:ctrlPr>
                        </m:dPr>
                        <m:e>
                          <m:m>
                            <m:mPr>
                              <m:mcs>
                                <m:mc>
                                  <m:mcPr>
                                    <m:count m:val="3"/>
                                    <m:mcJc m:val="center"/>
                                  </m:mcPr>
                                </m:mc>
                              </m:mcs>
                              <m:ctrlPr>
                                <a:rPr lang="en-US" sz="2200" b="0" i="1" smtClean="0">
                                  <a:latin typeface="Cambria Math" panose="02040503050406030204" pitchFamily="18" charset="0"/>
                                </a:rPr>
                              </m:ctrlPr>
                            </m:mPr>
                            <m:mr>
                              <m:e>
                                <m:r>
                                  <m:rPr>
                                    <m:brk m:alnAt="7"/>
                                  </m:rPr>
                                  <a:rPr lang="en-US" sz="2200" b="0" i="1" smtClean="0">
                                    <a:latin typeface="Cambria Math" panose="02040503050406030204" pitchFamily="18" charset="0"/>
                                  </a:rPr>
                                  <m:t>0</m:t>
                                </m:r>
                              </m:e>
                              <m:e>
                                <m:r>
                                  <a:rPr lang="en-US" sz="2200" b="0" i="1" smtClean="0">
                                    <a:latin typeface="Cambria Math" panose="02040503050406030204" pitchFamily="18" charset="0"/>
                                  </a:rPr>
                                  <m:t>0</m:t>
                                </m:r>
                              </m:e>
                              <m:e>
                                <m:r>
                                  <a:rPr lang="en-US" sz="2200" b="0" i="1" smtClean="0">
                                    <a:latin typeface="Cambria Math" panose="02040503050406030204" pitchFamily="18" charset="0"/>
                                  </a:rPr>
                                  <m:t>0</m:t>
                                </m:r>
                              </m:e>
                            </m:mr>
                            <m:mr>
                              <m:e>
                                <m:r>
                                  <a:rPr lang="en-US" sz="2200" b="0" i="1" smtClean="0">
                                    <a:latin typeface="Cambria Math" panose="02040503050406030204" pitchFamily="18" charset="0"/>
                                  </a:rPr>
                                  <m:t>0</m:t>
                                </m:r>
                              </m:e>
                              <m:e>
                                <m:r>
                                  <a:rPr lang="en-US" sz="2200" b="0" i="1" smtClean="0">
                                    <a:latin typeface="Cambria Math" panose="02040503050406030204" pitchFamily="18" charset="0"/>
                                  </a:rPr>
                                  <m:t>0</m:t>
                                </m:r>
                              </m:e>
                              <m:e>
                                <m:r>
                                  <a:rPr lang="en-US" sz="2200" b="0" i="1" smtClean="0">
                                    <a:latin typeface="Cambria Math" panose="02040503050406030204" pitchFamily="18" charset="0"/>
                                  </a:rPr>
                                  <m:t>0</m:t>
                                </m:r>
                              </m:e>
                            </m:mr>
                            <m:mr>
                              <m:e>
                                <m:r>
                                  <a:rPr lang="en-US" sz="2200" b="0" i="1" smtClean="0">
                                    <a:latin typeface="Cambria Math" panose="02040503050406030204" pitchFamily="18" charset="0"/>
                                  </a:rPr>
                                  <m:t>0</m:t>
                                </m:r>
                              </m:e>
                              <m:e>
                                <m:r>
                                  <a:rPr lang="en-US" sz="2200" b="0" i="1" smtClean="0">
                                    <a:latin typeface="Cambria Math" panose="02040503050406030204" pitchFamily="18" charset="0"/>
                                  </a:rPr>
                                  <m:t>0</m:t>
                                </m:r>
                              </m:e>
                              <m:e>
                                <m:r>
                                  <a:rPr lang="en-US" sz="2200" b="0" i="1" smtClean="0">
                                    <a:latin typeface="Cambria Math" panose="02040503050406030204" pitchFamily="18" charset="0"/>
                                  </a:rPr>
                                  <m:t>1</m:t>
                                </m:r>
                              </m:e>
                            </m:mr>
                          </m:m>
                        </m:e>
                      </m:d>
                    </m:oMath>
                  </m:oMathPara>
                </a14:m>
                <a:endParaRPr lang="en-US" sz="2200" dirty="0"/>
              </a:p>
            </p:txBody>
          </p:sp>
        </mc:Choice>
        <mc:Fallback xmlns="">
          <p:sp>
            <p:nvSpPr>
              <p:cNvPr id="5" name="TextBox 4"/>
              <p:cNvSpPr txBox="1">
                <a:spLocks noRot="1" noChangeAspect="1" noMove="1" noResize="1" noEditPoints="1" noAdjustHandles="1" noChangeArrowheads="1" noChangeShapeType="1" noTextEdit="1"/>
              </p:cNvSpPr>
              <p:nvPr/>
            </p:nvSpPr>
            <p:spPr>
              <a:xfrm>
                <a:off x="3387626" y="779270"/>
                <a:ext cx="1893402" cy="895245"/>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187700" y="2007001"/>
                <a:ext cx="2101665" cy="15391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𝑟𝑎𝑛𝑘</m:t>
                      </m:r>
                      <m:d>
                        <m:dPr>
                          <m:begChr m:val="["/>
                          <m:endChr m:val="]"/>
                          <m:ctrlPr>
                            <a:rPr lang="en-US" sz="2200" b="0" i="1" smtClean="0">
                              <a:latin typeface="Cambria Math" panose="02040503050406030204" pitchFamily="18" charset="0"/>
                            </a:rPr>
                          </m:ctrlPr>
                        </m:dPr>
                        <m:e>
                          <m:m>
                            <m:mPr>
                              <m:mcs>
                                <m:mc>
                                  <m:mcPr>
                                    <m:count m:val="1"/>
                                    <m:mcJc m:val="center"/>
                                  </m:mcPr>
                                </m:mc>
                              </m:mcs>
                              <m:ctrlPr>
                                <a:rPr lang="en-US" sz="2200" b="0" i="1" smtClean="0">
                                  <a:latin typeface="Cambria Math" panose="02040503050406030204" pitchFamily="18" charset="0"/>
                                </a:rPr>
                              </m:ctrlPr>
                            </m:mPr>
                            <m:mr>
                              <m:e>
                                <m:sSup>
                                  <m:sSupPr>
                                    <m:ctrlPr>
                                      <a:rPr lang="en-US" sz="2200" b="0" i="1" smtClean="0">
                                        <a:latin typeface="Cambria Math" panose="02040503050406030204" pitchFamily="18" charset="0"/>
                                      </a:rPr>
                                    </m:ctrlPr>
                                  </m:sSupPr>
                                  <m:e>
                                    <m:r>
                                      <a:rPr lang="en-US" sz="2200" b="1" i="1" smtClean="0">
                                        <a:latin typeface="Cambria Math" panose="02040503050406030204" pitchFamily="18" charset="0"/>
                                      </a:rPr>
                                      <m:t>𝑸</m:t>
                                    </m:r>
                                  </m:e>
                                  <m:sup>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2</m:t>
                                        </m:r>
                                      </m:den>
                                    </m:f>
                                  </m:sup>
                                </m:sSup>
                              </m:e>
                            </m:mr>
                            <m:mr>
                              <m:e>
                                <m:sSup>
                                  <m:sSupPr>
                                    <m:ctrlPr>
                                      <a:rPr lang="en-US" sz="2200" i="1">
                                        <a:latin typeface="Cambria Math" panose="02040503050406030204" pitchFamily="18" charset="0"/>
                                      </a:rPr>
                                    </m:ctrlPr>
                                  </m:sSupPr>
                                  <m:e>
                                    <m:r>
                                      <a:rPr lang="en-US" sz="2200" b="1" i="1">
                                        <a:latin typeface="Cambria Math" panose="02040503050406030204" pitchFamily="18" charset="0"/>
                                      </a:rPr>
                                      <m:t>𝑸</m:t>
                                    </m:r>
                                  </m:e>
                                  <m:sup>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2</m:t>
                                        </m:r>
                                      </m:den>
                                    </m:f>
                                  </m:sup>
                                </m:sSup>
                                <m:r>
                                  <a:rPr lang="en-US" sz="2200" b="1" i="1" smtClean="0">
                                    <a:latin typeface="Cambria Math" panose="02040503050406030204" pitchFamily="18" charset="0"/>
                                  </a:rPr>
                                  <m:t>𝑨</m:t>
                                </m:r>
                              </m:e>
                            </m:mr>
                            <m:mr>
                              <m:e>
                                <m:sSup>
                                  <m:sSupPr>
                                    <m:ctrlPr>
                                      <a:rPr lang="en-US" sz="2200" i="1">
                                        <a:latin typeface="Cambria Math" panose="02040503050406030204" pitchFamily="18" charset="0"/>
                                      </a:rPr>
                                    </m:ctrlPr>
                                  </m:sSupPr>
                                  <m:e>
                                    <m:r>
                                      <a:rPr lang="en-US" sz="2200" b="1" i="1">
                                        <a:latin typeface="Cambria Math" panose="02040503050406030204" pitchFamily="18" charset="0"/>
                                      </a:rPr>
                                      <m:t>𝑸</m:t>
                                    </m:r>
                                  </m:e>
                                  <m:sup>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2</m:t>
                                        </m:r>
                                      </m:den>
                                    </m:f>
                                  </m:sup>
                                </m:sSup>
                                <m:sSup>
                                  <m:sSupPr>
                                    <m:ctrlPr>
                                      <a:rPr lang="en-US" sz="2200" i="1" smtClean="0">
                                        <a:latin typeface="Cambria Math" panose="02040503050406030204" pitchFamily="18" charset="0"/>
                                      </a:rPr>
                                    </m:ctrlPr>
                                  </m:sSupPr>
                                  <m:e>
                                    <m:r>
                                      <a:rPr lang="en-US" sz="2200" b="1" i="1" smtClean="0">
                                        <a:latin typeface="Cambria Math" panose="02040503050406030204" pitchFamily="18" charset="0"/>
                                      </a:rPr>
                                      <m:t>𝑨</m:t>
                                    </m:r>
                                  </m:e>
                                  <m:sup>
                                    <m:r>
                                      <a:rPr lang="en-US" sz="2200" b="0" i="1" smtClean="0">
                                        <a:latin typeface="Cambria Math" panose="02040503050406030204" pitchFamily="18" charset="0"/>
                                      </a:rPr>
                                      <m:t>3</m:t>
                                    </m:r>
                                  </m:sup>
                                </m:sSup>
                              </m:e>
                            </m:mr>
                          </m:m>
                        </m:e>
                      </m:d>
                      <m:r>
                        <a:rPr lang="en-US" sz="2200" b="0" i="1" smtClean="0">
                          <a:latin typeface="Cambria Math" panose="02040503050406030204" pitchFamily="18" charset="0"/>
                        </a:rPr>
                        <m:t>=3</m:t>
                      </m:r>
                    </m:oMath>
                  </m:oMathPara>
                </a14:m>
                <a:endParaRPr lang="en-US" sz="2200" dirty="0"/>
              </a:p>
            </p:txBody>
          </p:sp>
        </mc:Choice>
        <mc:Fallback xmlns="">
          <p:sp>
            <p:nvSpPr>
              <p:cNvPr id="6" name="TextBox 5"/>
              <p:cNvSpPr txBox="1">
                <a:spLocks noRot="1" noChangeAspect="1" noMove="1" noResize="1" noEditPoints="1" noAdjustHandles="1" noChangeArrowheads="1" noChangeShapeType="1" noTextEdit="1"/>
              </p:cNvSpPr>
              <p:nvPr/>
            </p:nvSpPr>
            <p:spPr>
              <a:xfrm>
                <a:off x="3187700" y="2007001"/>
                <a:ext cx="2101665" cy="153913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618345" y="3733800"/>
                <a:ext cx="5091394" cy="28774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𝑟𝑎𝑛𝑘</m:t>
                      </m:r>
                      <m:d>
                        <m:dPr>
                          <m:begChr m:val="["/>
                          <m:endChr m:val="]"/>
                          <m:ctrlPr>
                            <a:rPr lang="en-US" sz="2200" b="0" i="1" smtClean="0">
                              <a:latin typeface="Cambria Math" panose="02040503050406030204" pitchFamily="18" charset="0"/>
                            </a:rPr>
                          </m:ctrlPr>
                        </m:dPr>
                        <m:e>
                          <m:m>
                            <m:mPr>
                              <m:mcs>
                                <m:mc>
                                  <m:mcPr>
                                    <m:count m:val="1"/>
                                    <m:mcJc m:val="center"/>
                                  </m:mcPr>
                                </m:mc>
                              </m:mcs>
                              <m:ctrlPr>
                                <a:rPr lang="en-US" sz="2200" b="0" i="1" smtClean="0">
                                  <a:latin typeface="Cambria Math" panose="02040503050406030204" pitchFamily="18" charset="0"/>
                                </a:rPr>
                              </m:ctrlPr>
                            </m:mPr>
                            <m:mr>
                              <m:e>
                                <m:sSup>
                                  <m:sSupPr>
                                    <m:ctrlPr>
                                      <a:rPr lang="en-US" sz="2200" b="0" i="1" smtClean="0">
                                        <a:latin typeface="Cambria Math" panose="02040503050406030204" pitchFamily="18" charset="0"/>
                                      </a:rPr>
                                    </m:ctrlPr>
                                  </m:sSupPr>
                                  <m:e>
                                    <m:r>
                                      <a:rPr lang="en-US" sz="2200" b="1" i="1" smtClean="0">
                                        <a:latin typeface="Cambria Math" panose="02040503050406030204" pitchFamily="18" charset="0"/>
                                      </a:rPr>
                                      <m:t>𝑸</m:t>
                                    </m:r>
                                  </m:e>
                                  <m:sup>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2</m:t>
                                        </m:r>
                                      </m:den>
                                    </m:f>
                                  </m:sup>
                                </m:sSup>
                              </m:e>
                            </m:mr>
                            <m:mr>
                              <m:e>
                                <m:sSup>
                                  <m:sSupPr>
                                    <m:ctrlPr>
                                      <a:rPr lang="en-US" sz="2200" i="1">
                                        <a:latin typeface="Cambria Math" panose="02040503050406030204" pitchFamily="18" charset="0"/>
                                      </a:rPr>
                                    </m:ctrlPr>
                                  </m:sSupPr>
                                  <m:e>
                                    <m:r>
                                      <a:rPr lang="en-US" sz="2200" b="1" i="1">
                                        <a:latin typeface="Cambria Math" panose="02040503050406030204" pitchFamily="18" charset="0"/>
                                      </a:rPr>
                                      <m:t>𝑸</m:t>
                                    </m:r>
                                  </m:e>
                                  <m:sup>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2</m:t>
                                        </m:r>
                                      </m:den>
                                    </m:f>
                                  </m:sup>
                                </m:sSup>
                                <m:r>
                                  <a:rPr lang="en-US" sz="2200" b="1" i="1" smtClean="0">
                                    <a:latin typeface="Cambria Math" panose="02040503050406030204" pitchFamily="18" charset="0"/>
                                  </a:rPr>
                                  <m:t>𝑨</m:t>
                                </m:r>
                              </m:e>
                            </m:mr>
                            <m:mr>
                              <m:e>
                                <m:sSup>
                                  <m:sSupPr>
                                    <m:ctrlPr>
                                      <a:rPr lang="en-US" sz="2200" i="1">
                                        <a:latin typeface="Cambria Math" panose="02040503050406030204" pitchFamily="18" charset="0"/>
                                      </a:rPr>
                                    </m:ctrlPr>
                                  </m:sSupPr>
                                  <m:e>
                                    <m:r>
                                      <a:rPr lang="en-US" sz="2200" b="1" i="1">
                                        <a:latin typeface="Cambria Math" panose="02040503050406030204" pitchFamily="18" charset="0"/>
                                      </a:rPr>
                                      <m:t>𝑸</m:t>
                                    </m:r>
                                  </m:e>
                                  <m:sup>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2</m:t>
                                        </m:r>
                                      </m:den>
                                    </m:f>
                                  </m:sup>
                                </m:sSup>
                                <m:sSup>
                                  <m:sSupPr>
                                    <m:ctrlPr>
                                      <a:rPr lang="en-US" sz="2200" i="1" smtClean="0">
                                        <a:latin typeface="Cambria Math" panose="02040503050406030204" pitchFamily="18" charset="0"/>
                                      </a:rPr>
                                    </m:ctrlPr>
                                  </m:sSupPr>
                                  <m:e>
                                    <m:r>
                                      <a:rPr lang="en-US" sz="2200" b="1" i="1" smtClean="0">
                                        <a:latin typeface="Cambria Math" panose="02040503050406030204" pitchFamily="18" charset="0"/>
                                      </a:rPr>
                                      <m:t>𝑨</m:t>
                                    </m:r>
                                  </m:e>
                                  <m:sup>
                                    <m:r>
                                      <a:rPr lang="en-US" sz="2200" b="0" i="1" smtClean="0">
                                        <a:latin typeface="Cambria Math" panose="02040503050406030204" pitchFamily="18" charset="0"/>
                                      </a:rPr>
                                      <m:t>3</m:t>
                                    </m:r>
                                  </m:sup>
                                </m:sSup>
                              </m:e>
                            </m:mr>
                          </m:m>
                        </m:e>
                      </m:d>
                      <m:r>
                        <a:rPr lang="en-US" sz="2200" b="0" i="1" smtClean="0">
                          <a:latin typeface="Cambria Math" panose="02040503050406030204" pitchFamily="18" charset="0"/>
                        </a:rPr>
                        <m:t>=</m:t>
                      </m:r>
                      <m:r>
                        <a:rPr lang="en-US" sz="2200" b="0" i="1" smtClean="0">
                          <a:latin typeface="Cambria Math" panose="02040503050406030204" pitchFamily="18" charset="0"/>
                        </a:rPr>
                        <m:t>𝑟𝑎𝑛𝑘</m:t>
                      </m:r>
                      <m:d>
                        <m:dPr>
                          <m:begChr m:val="["/>
                          <m:endChr m:val="]"/>
                          <m:ctrlPr>
                            <a:rPr lang="en-US" sz="2200" b="0" i="1" smtClean="0">
                              <a:latin typeface="Cambria Math" panose="02040503050406030204" pitchFamily="18" charset="0"/>
                            </a:rPr>
                          </m:ctrlPr>
                        </m:dPr>
                        <m:e>
                          <m:m>
                            <m:mPr>
                              <m:mcs>
                                <m:mc>
                                  <m:mcPr>
                                    <m:count m:val="3"/>
                                    <m:mcJc m:val="center"/>
                                  </m:mcPr>
                                </m:mc>
                              </m:mcs>
                              <m:ctrlPr>
                                <a:rPr lang="en-US" sz="2200" i="1">
                                  <a:latin typeface="Cambria Math" panose="02040503050406030204" pitchFamily="18" charset="0"/>
                                </a:rPr>
                              </m:ctrlPr>
                            </m:mPr>
                            <m:mr>
                              <m:e>
                                <m:r>
                                  <m:rPr>
                                    <m:brk m:alnAt="7"/>
                                  </m:rPr>
                                  <a:rPr lang="en-US" sz="2200" b="0" i="1" smtClean="0">
                                    <a:latin typeface="Cambria Math" panose="02040503050406030204" pitchFamily="18" charset="0"/>
                                  </a:rPr>
                                  <m:t>0</m:t>
                                </m:r>
                              </m:e>
                              <m:e>
                                <m:r>
                                  <a:rPr lang="en-US" sz="2200" b="0" i="1" smtClean="0">
                                    <a:latin typeface="Cambria Math" panose="02040503050406030204" pitchFamily="18" charset="0"/>
                                  </a:rPr>
                                  <m:t>0</m:t>
                                </m:r>
                              </m:e>
                              <m:e>
                                <m:r>
                                  <a:rPr lang="en-US" sz="2200" b="0" i="1" smtClean="0">
                                    <a:latin typeface="Cambria Math" panose="02040503050406030204" pitchFamily="18" charset="0"/>
                                  </a:rPr>
                                  <m:t>0</m:t>
                                </m:r>
                              </m:e>
                            </m:mr>
                            <m:mr>
                              <m:e>
                                <m:r>
                                  <a:rPr lang="en-US" sz="2200" b="0" i="1" smtClean="0">
                                    <a:latin typeface="Cambria Math" panose="02040503050406030204" pitchFamily="18" charset="0"/>
                                  </a:rPr>
                                  <m:t>0</m:t>
                                </m:r>
                              </m:e>
                              <m:e>
                                <m:r>
                                  <a:rPr lang="en-US" sz="2200" b="0" i="1" smtClean="0">
                                    <a:latin typeface="Cambria Math" panose="02040503050406030204" pitchFamily="18" charset="0"/>
                                  </a:rPr>
                                  <m:t>0</m:t>
                                </m:r>
                              </m:e>
                              <m:e>
                                <m:r>
                                  <a:rPr lang="en-US" sz="2200" b="0" i="1" smtClean="0">
                                    <a:latin typeface="Cambria Math" panose="02040503050406030204" pitchFamily="18" charset="0"/>
                                  </a:rPr>
                                  <m:t>0</m:t>
                                </m:r>
                              </m:e>
                            </m:mr>
                            <m:mr>
                              <m:e>
                                <m:r>
                                  <a:rPr lang="en-US" sz="2200" b="0" i="1" smtClean="0">
                                    <a:latin typeface="Cambria Math" panose="02040503050406030204" pitchFamily="18" charset="0"/>
                                  </a:rPr>
                                  <m:t>0</m:t>
                                </m:r>
                              </m:e>
                              <m:e>
                                <m:r>
                                  <a:rPr lang="en-US" sz="2200" b="0" i="1" smtClean="0">
                                    <a:latin typeface="Cambria Math" panose="02040503050406030204" pitchFamily="18" charset="0"/>
                                  </a:rPr>
                                  <m:t>0</m:t>
                                </m:r>
                              </m:e>
                              <m:e>
                                <m:r>
                                  <a:rPr lang="en-US" sz="2200" b="0" i="1" smtClean="0">
                                    <a:latin typeface="Cambria Math" panose="02040503050406030204" pitchFamily="18" charset="0"/>
                                  </a:rPr>
                                  <m:t>1</m:t>
                                </m:r>
                              </m:e>
                            </m:mr>
                            <m:mr>
                              <m:e>
                                <m:r>
                                  <a:rPr lang="en-US" sz="2200" b="0" i="1" smtClean="0">
                                    <a:latin typeface="Cambria Math" panose="02040503050406030204" pitchFamily="18" charset="0"/>
                                  </a:rPr>
                                  <m:t>0</m:t>
                                </m:r>
                              </m:e>
                              <m:e>
                                <m:r>
                                  <a:rPr lang="en-US" sz="2200" b="0" i="1" smtClean="0">
                                    <a:latin typeface="Cambria Math" panose="02040503050406030204" pitchFamily="18" charset="0"/>
                                  </a:rPr>
                                  <m:t>0</m:t>
                                </m:r>
                              </m:e>
                              <m:e>
                                <m:r>
                                  <a:rPr lang="en-US" sz="2200" b="0" i="1" smtClean="0">
                                    <a:latin typeface="Cambria Math" panose="02040503050406030204" pitchFamily="18" charset="0"/>
                                  </a:rPr>
                                  <m:t>0</m:t>
                                </m:r>
                              </m:e>
                            </m:mr>
                            <m:mr>
                              <m:e>
                                <m:r>
                                  <a:rPr lang="en-US" sz="2200" b="0" i="1" smtClean="0">
                                    <a:latin typeface="Cambria Math" panose="02040503050406030204" pitchFamily="18" charset="0"/>
                                  </a:rPr>
                                  <m:t>0</m:t>
                                </m:r>
                              </m:e>
                              <m:e>
                                <m:r>
                                  <a:rPr lang="en-US" sz="2200" b="0" i="1" smtClean="0">
                                    <a:latin typeface="Cambria Math" panose="02040503050406030204" pitchFamily="18" charset="0"/>
                                  </a:rPr>
                                  <m:t>0</m:t>
                                </m:r>
                              </m:e>
                              <m:e>
                                <m:r>
                                  <a:rPr lang="en-US" sz="2200" b="0" i="1" smtClean="0">
                                    <a:latin typeface="Cambria Math" panose="02040503050406030204" pitchFamily="18" charset="0"/>
                                  </a:rPr>
                                  <m:t>0</m:t>
                                </m:r>
                              </m:e>
                            </m:mr>
                            <m:mr>
                              <m:e>
                                <m:r>
                                  <a:rPr lang="en-US" sz="2200" b="0" i="1" smtClean="0">
                                    <a:latin typeface="Cambria Math" panose="02040503050406030204" pitchFamily="18" charset="0"/>
                                  </a:rPr>
                                  <m:t>−</m:t>
                                </m:r>
                                <m:r>
                                  <a:rPr lang="en-US" sz="2200" b="0" i="1" smtClean="0">
                                    <a:latin typeface="Cambria Math" panose="02040503050406030204" pitchFamily="18" charset="0"/>
                                  </a:rPr>
                                  <m:t>𝐾</m:t>
                                </m:r>
                              </m:e>
                              <m:e>
                                <m:r>
                                  <a:rPr lang="en-US" sz="2200" b="0" i="1" smtClean="0">
                                    <a:latin typeface="Cambria Math" panose="02040503050406030204" pitchFamily="18" charset="0"/>
                                  </a:rPr>
                                  <m:t>0</m:t>
                                </m:r>
                              </m:e>
                              <m:e>
                                <m:r>
                                  <a:rPr lang="en-US" sz="2200" b="0" i="1" smtClean="0">
                                    <a:latin typeface="Cambria Math" panose="02040503050406030204" pitchFamily="18" charset="0"/>
                                  </a:rPr>
                                  <m:t>−1</m:t>
                                </m:r>
                              </m:e>
                            </m:mr>
                            <m:mr>
                              <m:e>
                                <m:r>
                                  <a:rPr lang="en-US" sz="2200" b="0" i="1" smtClean="0">
                                    <a:latin typeface="Cambria Math" panose="02040503050406030204" pitchFamily="18" charset="0"/>
                                  </a:rPr>
                                  <m:t>0</m:t>
                                </m:r>
                              </m:e>
                              <m:e>
                                <m:r>
                                  <a:rPr lang="en-US" sz="2200" b="0" i="1" smtClean="0">
                                    <a:latin typeface="Cambria Math" panose="02040503050406030204" pitchFamily="18" charset="0"/>
                                  </a:rPr>
                                  <m:t>0</m:t>
                                </m:r>
                              </m:e>
                              <m:e>
                                <m:r>
                                  <a:rPr lang="en-US" sz="2200" b="0" i="1" smtClean="0">
                                    <a:latin typeface="Cambria Math" panose="02040503050406030204" pitchFamily="18" charset="0"/>
                                  </a:rPr>
                                  <m:t>0</m:t>
                                </m:r>
                              </m:e>
                            </m:mr>
                            <m:mr>
                              <m:e>
                                <m:r>
                                  <a:rPr lang="en-US" sz="2200" b="0" i="1" smtClean="0">
                                    <a:latin typeface="Cambria Math" panose="02040503050406030204" pitchFamily="18" charset="0"/>
                                  </a:rPr>
                                  <m:t>0</m:t>
                                </m:r>
                              </m:e>
                              <m:e>
                                <m:r>
                                  <a:rPr lang="en-US" sz="2200" b="0" i="1" smtClean="0">
                                    <a:latin typeface="Cambria Math" panose="02040503050406030204" pitchFamily="18" charset="0"/>
                                  </a:rPr>
                                  <m:t>0</m:t>
                                </m:r>
                              </m:e>
                              <m:e>
                                <m:r>
                                  <a:rPr lang="en-US" sz="2200" b="0" i="1" smtClean="0">
                                    <a:latin typeface="Cambria Math" panose="02040503050406030204" pitchFamily="18" charset="0"/>
                                  </a:rPr>
                                  <m:t>0</m:t>
                                </m:r>
                              </m:e>
                            </m:mr>
                            <m:mr>
                              <m:e>
                                <m:r>
                                  <a:rPr lang="en-US" sz="2200" b="0" i="1" smtClean="0">
                                    <a:latin typeface="Cambria Math" panose="02040503050406030204" pitchFamily="18" charset="0"/>
                                  </a:rPr>
                                  <m:t>𝐾</m:t>
                                </m:r>
                              </m:e>
                              <m:e>
                                <m:r>
                                  <a:rPr lang="en-US" sz="2200" b="0" i="1" smtClean="0">
                                    <a:latin typeface="Cambria Math" panose="02040503050406030204" pitchFamily="18" charset="0"/>
                                  </a:rPr>
                                  <m:t>−</m:t>
                                </m:r>
                                <m:r>
                                  <a:rPr lang="en-US" sz="2200" b="0" i="1" smtClean="0">
                                    <a:latin typeface="Cambria Math" panose="02040503050406030204" pitchFamily="18" charset="0"/>
                                  </a:rPr>
                                  <m:t>𝐾</m:t>
                                </m:r>
                              </m:e>
                              <m:e>
                                <m:r>
                                  <a:rPr lang="en-US" sz="2200" b="0" i="1" smtClean="0">
                                    <a:latin typeface="Cambria Math" panose="02040503050406030204" pitchFamily="18" charset="0"/>
                                  </a:rPr>
                                  <m:t>1</m:t>
                                </m:r>
                              </m:e>
                            </m:mr>
                          </m:m>
                        </m:e>
                      </m:d>
                      <m:r>
                        <a:rPr lang="en-US" sz="2200" b="0" i="1" smtClean="0">
                          <a:latin typeface="Cambria Math" panose="02040503050406030204" pitchFamily="18" charset="0"/>
                        </a:rPr>
                        <m:t>=3</m:t>
                      </m:r>
                    </m:oMath>
                  </m:oMathPara>
                </a14:m>
                <a:endParaRPr lang="en-US" sz="2200" dirty="0"/>
              </a:p>
            </p:txBody>
          </p:sp>
        </mc:Choice>
        <mc:Fallback xmlns="">
          <p:sp>
            <p:nvSpPr>
              <p:cNvPr id="7" name="TextBox 6"/>
              <p:cNvSpPr txBox="1">
                <a:spLocks noRot="1" noChangeAspect="1" noMove="1" noResize="1" noEditPoints="1" noAdjustHandles="1" noChangeArrowheads="1" noChangeShapeType="1" noTextEdit="1"/>
              </p:cNvSpPr>
              <p:nvPr/>
            </p:nvSpPr>
            <p:spPr>
              <a:xfrm>
                <a:off x="2618345" y="3733800"/>
                <a:ext cx="5091394" cy="2877454"/>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4305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41544"/>
          </a:xfrm>
        </p:spPr>
        <p:txBody>
          <a:bodyPr>
            <a:normAutofit fontScale="90000"/>
          </a:bodyPr>
          <a:lstStyle/>
          <a:p>
            <a:r>
              <a:rPr lang="en-US" dirty="0" smtClean="0"/>
              <a:t>Example-5</a:t>
            </a:r>
            <a:endParaRPr lang="en-US" dirty="0"/>
          </a:p>
        </p:txBody>
      </p:sp>
      <p:sp>
        <p:nvSpPr>
          <p:cNvPr id="3" name="Content Placeholder 2"/>
          <p:cNvSpPr>
            <a:spLocks noGrp="1"/>
          </p:cNvSpPr>
          <p:nvPr>
            <p:ph idx="1"/>
          </p:nvPr>
        </p:nvSpPr>
        <p:spPr>
          <a:xfrm>
            <a:off x="38100" y="990600"/>
            <a:ext cx="9105900" cy="5867400"/>
          </a:xfrm>
        </p:spPr>
        <p:txBody>
          <a:bodyPr>
            <a:normAutofit/>
          </a:bodyPr>
          <a:lstStyle/>
          <a:p>
            <a:pPr algn="just"/>
            <a:r>
              <a:rPr lang="en-US" sz="2400" dirty="0" smtClean="0"/>
              <a:t>Hence </a:t>
            </a:r>
            <a:r>
              <a:rPr lang="en-US" sz="2400" dirty="0"/>
              <a:t>we ay use </a:t>
            </a:r>
            <a:r>
              <a:rPr lang="en-US" sz="2400" b="1" dirty="0">
                <a:solidFill>
                  <a:srgbClr val="FF0000"/>
                </a:solidFill>
              </a:rPr>
              <a:t>Q</a:t>
            </a:r>
            <a:r>
              <a:rPr lang="en-US" sz="2400" dirty="0"/>
              <a:t> matrix and solve </a:t>
            </a:r>
            <a:r>
              <a:rPr lang="en-US" sz="2400" dirty="0" smtClean="0"/>
              <a:t>equation</a:t>
            </a:r>
          </a:p>
          <a:p>
            <a:pPr algn="just"/>
            <a:endParaRPr lang="en-US" sz="2400" dirty="0"/>
          </a:p>
          <a:p>
            <a:pPr algn="just"/>
            <a:endParaRPr lang="en-US" sz="2400" dirty="0" smtClean="0"/>
          </a:p>
          <a:p>
            <a:pPr algn="just"/>
            <a:endParaRPr lang="en-US" sz="2400" dirty="0"/>
          </a:p>
          <a:p>
            <a:pPr algn="just"/>
            <a:endParaRPr lang="en-US" sz="1000" dirty="0" smtClean="0"/>
          </a:p>
          <a:p>
            <a:pPr algn="just"/>
            <a:r>
              <a:rPr lang="en-US" sz="2400" dirty="0" smtClean="0"/>
              <a:t>Solving the equation for the elements of </a:t>
            </a:r>
            <a:r>
              <a:rPr lang="en-US" sz="2400" b="1" dirty="0" smtClean="0">
                <a:solidFill>
                  <a:srgbClr val="FF0000"/>
                </a:solidFill>
              </a:rPr>
              <a:t>P</a:t>
            </a:r>
            <a:r>
              <a:rPr lang="en-US" sz="2400" dirty="0" smtClean="0"/>
              <a:t> we obtain</a:t>
            </a:r>
          </a:p>
          <a:p>
            <a:pPr algn="just"/>
            <a:endParaRPr lang="en-US" sz="2400" dirty="0"/>
          </a:p>
          <a:p>
            <a:pPr algn="just"/>
            <a:endParaRPr lang="en-US" sz="2400" dirty="0" smtClean="0"/>
          </a:p>
          <a:p>
            <a:pPr algn="just"/>
            <a:endParaRPr lang="en-US" sz="2400" dirty="0" smtClean="0"/>
          </a:p>
          <a:p>
            <a:pPr algn="just"/>
            <a:endParaRPr lang="en-US" sz="2400" dirty="0" smtClean="0"/>
          </a:p>
          <a:p>
            <a:pPr algn="just"/>
            <a:r>
              <a:rPr lang="en-US" sz="2400" dirty="0" smtClean="0"/>
              <a:t>For </a:t>
            </a:r>
            <a:r>
              <a:rPr lang="en-US" sz="2400" b="1" dirty="0" smtClean="0">
                <a:solidFill>
                  <a:srgbClr val="FF0000"/>
                </a:solidFill>
              </a:rPr>
              <a:t>P</a:t>
            </a:r>
            <a:r>
              <a:rPr lang="en-US" sz="2400" dirty="0" smtClean="0"/>
              <a:t> to be positive definite</a:t>
            </a:r>
          </a:p>
          <a:p>
            <a:pPr algn="just"/>
            <a:endParaRPr lang="en-US" sz="2400" dirty="0"/>
          </a:p>
          <a:p>
            <a:pPr algn="just"/>
            <a:r>
              <a:rPr lang="en-US" sz="2400" dirty="0" smtClean="0"/>
              <a:t>or</a:t>
            </a:r>
            <a:endParaRPr lang="en-US" sz="2400" dirty="0"/>
          </a:p>
          <a:p>
            <a:pPr algn="just"/>
            <a:endParaRPr lang="en-US" sz="2600" dirty="0"/>
          </a:p>
        </p:txBody>
      </p:sp>
      <mc:AlternateContent xmlns:mc="http://schemas.openxmlformats.org/markup-compatibility/2006" xmlns:a14="http://schemas.microsoft.com/office/drawing/2010/main">
        <mc:Choice Requires="a14">
          <p:sp>
            <p:nvSpPr>
              <p:cNvPr id="8" name="Rectangle 7"/>
              <p:cNvSpPr/>
              <p:nvPr/>
            </p:nvSpPr>
            <p:spPr>
              <a:xfrm>
                <a:off x="3200400" y="1447800"/>
                <a:ext cx="2272097"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200" i="1" smtClean="0">
                              <a:latin typeface="Cambria Math" panose="02040503050406030204" pitchFamily="18" charset="0"/>
                            </a:rPr>
                          </m:ctrlPr>
                        </m:sSupPr>
                        <m:e>
                          <m:r>
                            <a:rPr lang="en-US" sz="2200" b="1" i="1">
                              <a:latin typeface="Cambria Math" panose="02040503050406030204" pitchFamily="18" charset="0"/>
                            </a:rPr>
                            <m:t>𝑨</m:t>
                          </m:r>
                        </m:e>
                        <m:sup>
                          <m:r>
                            <a:rPr lang="en-US" sz="2200" i="1">
                              <a:latin typeface="Cambria Math" panose="02040503050406030204" pitchFamily="18" charset="0"/>
                            </a:rPr>
                            <m:t>𝑇</m:t>
                          </m:r>
                        </m:sup>
                      </m:sSup>
                      <m:r>
                        <a:rPr lang="en-US" sz="2200" b="1" i="1">
                          <a:latin typeface="Cambria Math" panose="02040503050406030204" pitchFamily="18" charset="0"/>
                        </a:rPr>
                        <m:t>𝑷</m:t>
                      </m:r>
                      <m:r>
                        <a:rPr lang="en-US" sz="2200" b="1" i="1">
                          <a:latin typeface="Cambria Math" panose="02040503050406030204" pitchFamily="18" charset="0"/>
                        </a:rPr>
                        <m:t>+</m:t>
                      </m:r>
                      <m:r>
                        <a:rPr lang="en-US" sz="2200" b="1" i="1">
                          <a:latin typeface="Cambria Math" panose="02040503050406030204" pitchFamily="18" charset="0"/>
                        </a:rPr>
                        <m:t>𝑷𝑨</m:t>
                      </m:r>
                      <m:r>
                        <a:rPr lang="en-US" sz="2200" b="1" i="1" smtClean="0">
                          <a:latin typeface="Cambria Math" panose="02040503050406030204" pitchFamily="18" charset="0"/>
                        </a:rPr>
                        <m:t>=</m:t>
                      </m:r>
                      <m:r>
                        <a:rPr lang="en-US" sz="2200" b="1" i="1">
                          <a:latin typeface="Cambria Math" panose="02040503050406030204" pitchFamily="18" charset="0"/>
                        </a:rPr>
                        <m:t>−</m:t>
                      </m:r>
                      <m:r>
                        <a:rPr lang="en-US" sz="2200" b="1" i="1">
                          <a:latin typeface="Cambria Math" panose="02040503050406030204" pitchFamily="18" charset="0"/>
                        </a:rPr>
                        <m:t>𝑸</m:t>
                      </m:r>
                    </m:oMath>
                  </m:oMathPara>
                </a14:m>
                <a:endParaRPr lang="en-US" sz="2200" dirty="0"/>
              </a:p>
            </p:txBody>
          </p:sp>
        </mc:Choice>
        <mc:Fallback xmlns="">
          <p:sp>
            <p:nvSpPr>
              <p:cNvPr id="8" name="Rectangle 7"/>
              <p:cNvSpPr>
                <a:spLocks noRot="1" noChangeAspect="1" noMove="1" noResize="1" noEditPoints="1" noAdjustHandles="1" noChangeArrowheads="1" noChangeShapeType="1" noTextEdit="1"/>
              </p:cNvSpPr>
              <p:nvPr/>
            </p:nvSpPr>
            <p:spPr>
              <a:xfrm>
                <a:off x="3200400" y="1447800"/>
                <a:ext cx="2272097" cy="430887"/>
              </a:xfrm>
              <a:prstGeom prst="rect">
                <a:avLst/>
              </a:prstGeom>
              <a:blipFill rotWithShape="0">
                <a:blip r:embed="rId2"/>
                <a:stretch>
                  <a:fillRect b="-1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55440" y="1941997"/>
                <a:ext cx="8671220" cy="7877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m:t>
                                    </m:r>
                                    <m:r>
                                      <a:rPr lang="en-US" b="0" i="1" smtClean="0">
                                        <a:latin typeface="Cambria Math" panose="02040503050406030204" pitchFamily="18" charset="0"/>
                                      </a:rPr>
                                      <m:t>𝐾</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e>
                        <m:sup>
                          <m:r>
                            <a:rPr lang="en-US" b="0" i="1" smtClean="0">
                              <a:latin typeface="Cambria Math" panose="02040503050406030204" pitchFamily="18" charset="0"/>
                            </a:rPr>
                            <m:t>𝑇</m:t>
                          </m:r>
                        </m:sup>
                      </m:sSup>
                      <m:d>
                        <m:dPr>
                          <m:begChr m:val="["/>
                          <m:endChr m:val="]"/>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r>
                                      <a:rPr lang="en-US" b="0" i="1" smtClean="0">
                                        <a:latin typeface="Cambria Math" panose="02040503050406030204" pitchFamily="18" charset="0"/>
                                      </a:rPr>
                                      <m:t>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22</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r>
                                      <a:rPr lang="en-US" b="0" i="1" smtClean="0">
                                        <a:latin typeface="Cambria Math" panose="02040503050406030204" pitchFamily="18" charset="0"/>
                                      </a:rPr>
                                      <m:t>23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13</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23</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33</m:t>
                                    </m:r>
                                  </m:sub>
                                </m:sSub>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12</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12</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22</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123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13</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23</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33</m:t>
                                    </m:r>
                                  </m:sub>
                                </m:sSub>
                              </m:e>
                            </m:mr>
                          </m:m>
                        </m:e>
                      </m:d>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−2</m:t>
                                </m:r>
                              </m:e>
                              <m:e>
                                <m:r>
                                  <a:rPr lang="en-US" i="1">
                                    <a:latin typeface="Cambria Math" panose="02040503050406030204" pitchFamily="18" charset="0"/>
                                  </a:rPr>
                                  <m:t>1</m:t>
                                </m:r>
                              </m:e>
                            </m:mr>
                            <m:mr>
                              <m:e>
                                <m:r>
                                  <a:rPr lang="en-US" i="1">
                                    <a:latin typeface="Cambria Math" panose="02040503050406030204" pitchFamily="18" charset="0"/>
                                  </a:rPr>
                                  <m:t>−</m:t>
                                </m:r>
                                <m:r>
                                  <a:rPr lang="en-US" i="1">
                                    <a:latin typeface="Cambria Math" panose="02040503050406030204" pitchFamily="18" charset="0"/>
                                  </a:rPr>
                                  <m:t>𝐾</m:t>
                                </m:r>
                              </m:e>
                              <m:e>
                                <m:r>
                                  <a:rPr lang="en-US" i="1">
                                    <a:latin typeface="Cambria Math" panose="02040503050406030204" pitchFamily="18" charset="0"/>
                                  </a:rPr>
                                  <m:t>0</m:t>
                                </m:r>
                              </m:e>
                              <m:e>
                                <m:r>
                                  <a:rPr lang="en-US" i="1">
                                    <a:latin typeface="Cambria Math" panose="02040503050406030204" pitchFamily="18" charset="0"/>
                                  </a:rPr>
                                  <m:t>−1</m:t>
                                </m:r>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55440" y="1941997"/>
                <a:ext cx="8671220" cy="78778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2754070" y="3352800"/>
                <a:ext cx="3951530" cy="17631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2</m:t>
                                        </m:r>
                                      </m:sup>
                                    </m:sSup>
                                    <m:r>
                                      <a:rPr lang="en-US" b="0" i="1" smtClean="0">
                                        <a:latin typeface="Cambria Math" panose="02040503050406030204" pitchFamily="18" charset="0"/>
                                      </a:rPr>
                                      <m:t>+12</m:t>
                                    </m:r>
                                    <m:r>
                                      <a:rPr lang="en-US" b="0" i="1" smtClean="0">
                                        <a:latin typeface="Cambria Math" panose="02040503050406030204" pitchFamily="18" charset="0"/>
                                      </a:rPr>
                                      <m:t>𝐾</m:t>
                                    </m:r>
                                  </m:num>
                                  <m:den>
                                    <m:r>
                                      <a:rPr lang="en-US" b="0" i="1" smtClean="0">
                                        <a:latin typeface="Cambria Math" panose="02040503050406030204" pitchFamily="18" charset="0"/>
                                      </a:rPr>
                                      <m:t>12−2</m:t>
                                    </m:r>
                                    <m:r>
                                      <a:rPr lang="en-US" b="0" i="1" smtClean="0">
                                        <a:latin typeface="Cambria Math" panose="02040503050406030204" pitchFamily="18" charset="0"/>
                                      </a:rPr>
                                      <m:t>𝐾</m:t>
                                    </m:r>
                                  </m:den>
                                </m:f>
                              </m:e>
                              <m:e>
                                <m:f>
                                  <m:fPr>
                                    <m:ctrlPr>
                                      <a:rPr lang="en-US" i="1" smtClean="0">
                                        <a:latin typeface="Cambria Math" panose="02040503050406030204" pitchFamily="18" charset="0"/>
                                      </a:rPr>
                                    </m:ctrlPr>
                                  </m:fPr>
                                  <m:num>
                                    <m:r>
                                      <a:rPr lang="en-US" b="0" i="1" smtClean="0">
                                        <a:latin typeface="Cambria Math" panose="02040503050406030204" pitchFamily="18" charset="0"/>
                                      </a:rPr>
                                      <m:t>6</m:t>
                                    </m:r>
                                    <m:r>
                                      <a:rPr lang="en-US" b="0" i="1" smtClean="0">
                                        <a:latin typeface="Cambria Math" panose="02040503050406030204" pitchFamily="18" charset="0"/>
                                      </a:rPr>
                                      <m:t>𝐾</m:t>
                                    </m:r>
                                  </m:num>
                                  <m:den>
                                    <m:r>
                                      <a:rPr lang="en-US" i="1">
                                        <a:latin typeface="Cambria Math" panose="02040503050406030204" pitchFamily="18" charset="0"/>
                                      </a:rPr>
                                      <m:t>12−2</m:t>
                                    </m:r>
                                    <m:r>
                                      <a:rPr lang="en-US" i="1">
                                        <a:latin typeface="Cambria Math" panose="02040503050406030204" pitchFamily="18" charset="0"/>
                                      </a:rPr>
                                      <m:t>𝐾</m:t>
                                    </m:r>
                                  </m:den>
                                </m:f>
                              </m:e>
                              <m:e>
                                <m:r>
                                  <a:rPr lang="en-US" b="0" i="1" smtClean="0">
                                    <a:latin typeface="Cambria Math" panose="02040503050406030204" pitchFamily="18" charset="0"/>
                                  </a:rPr>
                                  <m:t>0</m:t>
                                </m:r>
                              </m:e>
                            </m:mr>
                            <m:mr>
                              <m:e>
                                <m:f>
                                  <m:fPr>
                                    <m:ctrlPr>
                                      <a:rPr lang="en-US" i="1">
                                        <a:latin typeface="Cambria Math" panose="02040503050406030204" pitchFamily="18" charset="0"/>
                                      </a:rPr>
                                    </m:ctrlPr>
                                  </m:fPr>
                                  <m:num>
                                    <m:r>
                                      <a:rPr lang="en-US" i="1">
                                        <a:latin typeface="Cambria Math" panose="02040503050406030204" pitchFamily="18" charset="0"/>
                                      </a:rPr>
                                      <m:t>6</m:t>
                                    </m:r>
                                    <m:r>
                                      <a:rPr lang="en-US" i="1">
                                        <a:latin typeface="Cambria Math" panose="02040503050406030204" pitchFamily="18" charset="0"/>
                                      </a:rPr>
                                      <m:t>𝐾</m:t>
                                    </m:r>
                                  </m:num>
                                  <m:den>
                                    <m:r>
                                      <a:rPr lang="en-US" i="1">
                                        <a:latin typeface="Cambria Math" panose="02040503050406030204" pitchFamily="18" charset="0"/>
                                      </a:rPr>
                                      <m:t>12−2</m:t>
                                    </m:r>
                                    <m:r>
                                      <a:rPr lang="en-US" i="1">
                                        <a:latin typeface="Cambria Math" panose="02040503050406030204" pitchFamily="18" charset="0"/>
                                      </a:rPr>
                                      <m:t>𝐾</m:t>
                                    </m:r>
                                  </m:den>
                                </m:f>
                              </m:e>
                              <m:e>
                                <m:f>
                                  <m:fPr>
                                    <m:ctrlPr>
                                      <a:rPr lang="en-US" i="1">
                                        <a:latin typeface="Cambria Math" panose="02040503050406030204" pitchFamily="18" charset="0"/>
                                      </a:rPr>
                                    </m:ctrlPr>
                                  </m:fPr>
                                  <m:num>
                                    <m:r>
                                      <a:rPr lang="en-US" b="0" i="1" smtClean="0">
                                        <a:latin typeface="Cambria Math" panose="02040503050406030204" pitchFamily="18" charset="0"/>
                                      </a:rPr>
                                      <m:t>3</m:t>
                                    </m:r>
                                    <m:r>
                                      <a:rPr lang="en-US" i="1">
                                        <a:latin typeface="Cambria Math" panose="02040503050406030204" pitchFamily="18" charset="0"/>
                                      </a:rPr>
                                      <m:t>𝐾</m:t>
                                    </m:r>
                                  </m:num>
                                  <m:den>
                                    <m:r>
                                      <a:rPr lang="en-US" i="1">
                                        <a:latin typeface="Cambria Math" panose="02040503050406030204" pitchFamily="18" charset="0"/>
                                      </a:rPr>
                                      <m:t>12−2</m:t>
                                    </m:r>
                                    <m:r>
                                      <a:rPr lang="en-US" i="1">
                                        <a:latin typeface="Cambria Math" panose="02040503050406030204" pitchFamily="18" charset="0"/>
                                      </a:rPr>
                                      <m:t>𝐾</m:t>
                                    </m:r>
                                  </m:den>
                                </m:f>
                              </m:e>
                              <m:e>
                                <m:f>
                                  <m:fPr>
                                    <m:ctrlPr>
                                      <a:rPr lang="en-US" i="1">
                                        <a:latin typeface="Cambria Math" panose="02040503050406030204" pitchFamily="18" charset="0"/>
                                      </a:rPr>
                                    </m:ctrlPr>
                                  </m:fPr>
                                  <m:num>
                                    <m:r>
                                      <a:rPr lang="en-US" i="1">
                                        <a:latin typeface="Cambria Math" panose="02040503050406030204" pitchFamily="18" charset="0"/>
                                      </a:rPr>
                                      <m:t>𝐾</m:t>
                                    </m:r>
                                  </m:num>
                                  <m:den>
                                    <m:r>
                                      <a:rPr lang="en-US" i="1">
                                        <a:latin typeface="Cambria Math" panose="02040503050406030204" pitchFamily="18" charset="0"/>
                                      </a:rPr>
                                      <m:t>12−2</m:t>
                                    </m:r>
                                    <m:r>
                                      <a:rPr lang="en-US" i="1">
                                        <a:latin typeface="Cambria Math" panose="02040503050406030204" pitchFamily="18" charset="0"/>
                                      </a:rPr>
                                      <m:t>𝐾</m:t>
                                    </m:r>
                                  </m:den>
                                </m:f>
                              </m:e>
                            </m:mr>
                            <m:mr>
                              <m:e>
                                <m:r>
                                  <a:rPr lang="en-US" b="0" i="1" smtClean="0">
                                    <a:latin typeface="Cambria Math" panose="02040503050406030204" pitchFamily="18" charset="0"/>
                                  </a:rPr>
                                  <m:t>0</m:t>
                                </m:r>
                              </m:e>
                              <m:e>
                                <m:f>
                                  <m:fPr>
                                    <m:ctrlPr>
                                      <a:rPr lang="en-US" i="1">
                                        <a:latin typeface="Cambria Math" panose="02040503050406030204" pitchFamily="18" charset="0"/>
                                      </a:rPr>
                                    </m:ctrlPr>
                                  </m:fPr>
                                  <m:num>
                                    <m:r>
                                      <a:rPr lang="en-US" i="1">
                                        <a:latin typeface="Cambria Math" panose="02040503050406030204" pitchFamily="18" charset="0"/>
                                      </a:rPr>
                                      <m:t>𝐾</m:t>
                                    </m:r>
                                  </m:num>
                                  <m:den>
                                    <m:r>
                                      <a:rPr lang="en-US" i="1">
                                        <a:latin typeface="Cambria Math" panose="02040503050406030204" pitchFamily="18" charset="0"/>
                                      </a:rPr>
                                      <m:t>12−2</m:t>
                                    </m:r>
                                    <m:r>
                                      <a:rPr lang="en-US" i="1">
                                        <a:latin typeface="Cambria Math" panose="02040503050406030204" pitchFamily="18" charset="0"/>
                                      </a:rPr>
                                      <m:t>𝐾</m:t>
                                    </m:r>
                                  </m:den>
                                </m:f>
                              </m:e>
                              <m:e>
                                <m:f>
                                  <m:fPr>
                                    <m:ctrlPr>
                                      <a:rPr lang="en-US" i="1">
                                        <a:latin typeface="Cambria Math" panose="02040503050406030204" pitchFamily="18" charset="0"/>
                                      </a:rPr>
                                    </m:ctrlPr>
                                  </m:fPr>
                                  <m:num>
                                    <m:r>
                                      <a:rPr lang="en-US" b="0" i="1" smtClean="0">
                                        <a:latin typeface="Cambria Math" panose="02040503050406030204" pitchFamily="18" charset="0"/>
                                      </a:rPr>
                                      <m:t>6</m:t>
                                    </m:r>
                                  </m:num>
                                  <m:den>
                                    <m:r>
                                      <a:rPr lang="en-US" i="1">
                                        <a:latin typeface="Cambria Math" panose="02040503050406030204" pitchFamily="18" charset="0"/>
                                      </a:rPr>
                                      <m:t>12−2</m:t>
                                    </m:r>
                                    <m:r>
                                      <a:rPr lang="en-US" i="1">
                                        <a:latin typeface="Cambria Math" panose="02040503050406030204" pitchFamily="18" charset="0"/>
                                      </a:rPr>
                                      <m:t>𝐾</m:t>
                                    </m:r>
                                  </m:den>
                                </m:f>
                              </m:e>
                            </m:mr>
                          </m:m>
                        </m:e>
                      </m:d>
                    </m:oMath>
                  </m:oMathPara>
                </a14:m>
                <a:endParaRPr lang="en-US" dirty="0"/>
              </a:p>
            </p:txBody>
          </p:sp>
        </mc:Choice>
        <mc:Fallback>
          <p:sp>
            <p:nvSpPr>
              <p:cNvPr id="9" name="Rectangle 8"/>
              <p:cNvSpPr>
                <a:spLocks noRot="1" noChangeAspect="1" noMove="1" noResize="1" noEditPoints="1" noAdjustHandles="1" noChangeArrowheads="1" noChangeShapeType="1" noTextEdit="1"/>
              </p:cNvSpPr>
              <p:nvPr/>
            </p:nvSpPr>
            <p:spPr>
              <a:xfrm>
                <a:off x="2754070" y="3352800"/>
                <a:ext cx="3951530" cy="176317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2514600" y="5760527"/>
                <a:ext cx="1595501"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12−2</m:t>
                      </m:r>
                      <m:r>
                        <a:rPr lang="en-US" sz="2200" b="0" i="1" smtClean="0">
                          <a:latin typeface="Cambria Math" panose="02040503050406030204" pitchFamily="18" charset="0"/>
                        </a:rPr>
                        <m:t>𝐾</m:t>
                      </m:r>
                      <m:r>
                        <a:rPr lang="en-US" sz="2200" b="0" i="1" smtClean="0">
                          <a:latin typeface="Cambria Math" panose="02040503050406030204" pitchFamily="18" charset="0"/>
                        </a:rPr>
                        <m:t>&gt;0</m:t>
                      </m:r>
                    </m:oMath>
                  </m:oMathPara>
                </a14:m>
                <a:endParaRPr lang="en-US" sz="2200" dirty="0"/>
              </a:p>
            </p:txBody>
          </p:sp>
        </mc:Choice>
        <mc:Fallback>
          <p:sp>
            <p:nvSpPr>
              <p:cNvPr id="10" name="TextBox 9"/>
              <p:cNvSpPr txBox="1">
                <a:spLocks noRot="1" noChangeAspect="1" noMove="1" noResize="1" noEditPoints="1" noAdjustHandles="1" noChangeArrowheads="1" noChangeShapeType="1" noTextEdit="1"/>
              </p:cNvSpPr>
              <p:nvPr/>
            </p:nvSpPr>
            <p:spPr>
              <a:xfrm>
                <a:off x="2514600" y="5760527"/>
                <a:ext cx="1595501" cy="338554"/>
              </a:xfrm>
              <a:prstGeom prst="rect">
                <a:avLst/>
              </a:prstGeom>
              <a:blipFill rotWithShape="0">
                <a:blip r:embed="rId5"/>
                <a:stretch>
                  <a:fillRect l="-3831" r="-3448" b="-53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5149985" y="5760527"/>
                <a:ext cx="793615"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𝐾</m:t>
                      </m:r>
                      <m:r>
                        <a:rPr lang="en-US" sz="2200" b="0" i="1" smtClean="0">
                          <a:latin typeface="Cambria Math" panose="02040503050406030204" pitchFamily="18" charset="0"/>
                        </a:rPr>
                        <m:t>&gt;0</m:t>
                      </m:r>
                    </m:oMath>
                  </m:oMathPara>
                </a14:m>
                <a:endParaRPr lang="en-US" sz="2200" dirty="0"/>
              </a:p>
            </p:txBody>
          </p:sp>
        </mc:Choice>
        <mc:Fallback>
          <p:sp>
            <p:nvSpPr>
              <p:cNvPr id="11" name="TextBox 10"/>
              <p:cNvSpPr txBox="1">
                <a:spLocks noRot="1" noChangeAspect="1" noMove="1" noResize="1" noEditPoints="1" noAdjustHandles="1" noChangeArrowheads="1" noChangeShapeType="1" noTextEdit="1"/>
              </p:cNvSpPr>
              <p:nvPr/>
            </p:nvSpPr>
            <p:spPr>
              <a:xfrm>
                <a:off x="5149985" y="5760527"/>
                <a:ext cx="793615" cy="338554"/>
              </a:xfrm>
              <a:prstGeom prst="rect">
                <a:avLst/>
              </a:prstGeom>
              <a:blipFill rotWithShape="0">
                <a:blip r:embed="rId6"/>
                <a:stretch>
                  <a:fillRect l="-7692" r="-7692" b="-5357"/>
                </a:stretch>
              </a:blipFill>
            </p:spPr>
            <p:txBody>
              <a:bodyPr/>
              <a:lstStyle/>
              <a:p>
                <a:r>
                  <a:rPr lang="en-US">
                    <a:noFill/>
                  </a:rPr>
                  <a:t> </a:t>
                </a:r>
              </a:p>
            </p:txBody>
          </p:sp>
        </mc:Fallback>
      </mc:AlternateContent>
      <p:sp>
        <p:nvSpPr>
          <p:cNvPr id="12" name="Rectangle 11"/>
          <p:cNvSpPr/>
          <p:nvPr/>
        </p:nvSpPr>
        <p:spPr>
          <a:xfrm>
            <a:off x="4262529" y="5715000"/>
            <a:ext cx="614271" cy="430887"/>
          </a:xfrm>
          <a:prstGeom prst="rect">
            <a:avLst/>
          </a:prstGeom>
        </p:spPr>
        <p:txBody>
          <a:bodyPr wrap="none">
            <a:spAutoFit/>
          </a:bodyPr>
          <a:lstStyle/>
          <a:p>
            <a:r>
              <a:rPr lang="en-US" sz="2200" dirty="0" smtClean="0"/>
              <a:t>and</a:t>
            </a:r>
            <a:endParaRPr lang="en-US" sz="2200" dirty="0"/>
          </a:p>
        </p:txBody>
      </p:sp>
      <mc:AlternateContent xmlns:mc="http://schemas.openxmlformats.org/markup-compatibility/2006">
        <mc:Choice xmlns:a14="http://schemas.microsoft.com/office/drawing/2010/main" Requires="a14">
          <p:sp>
            <p:nvSpPr>
              <p:cNvPr id="13" name="TextBox 12"/>
              <p:cNvSpPr txBox="1"/>
              <p:nvPr/>
            </p:nvSpPr>
            <p:spPr>
              <a:xfrm>
                <a:off x="3705767" y="6400800"/>
                <a:ext cx="1317412"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0&lt;</m:t>
                      </m:r>
                      <m:r>
                        <a:rPr lang="en-US" sz="2200" b="0" i="1" smtClean="0">
                          <a:latin typeface="Cambria Math" panose="02040503050406030204" pitchFamily="18" charset="0"/>
                        </a:rPr>
                        <m:t>𝐾</m:t>
                      </m:r>
                      <m:r>
                        <a:rPr lang="en-US" sz="2200" b="0" i="1" smtClean="0">
                          <a:latin typeface="Cambria Math" panose="02040503050406030204" pitchFamily="18" charset="0"/>
                        </a:rPr>
                        <m:t>&lt;6</m:t>
                      </m:r>
                    </m:oMath>
                  </m:oMathPara>
                </a14:m>
                <a:endParaRPr lang="en-US" sz="2200" dirty="0"/>
              </a:p>
            </p:txBody>
          </p:sp>
        </mc:Choice>
        <mc:Fallback>
          <p:sp>
            <p:nvSpPr>
              <p:cNvPr id="13" name="TextBox 12"/>
              <p:cNvSpPr txBox="1">
                <a:spLocks noRot="1" noChangeAspect="1" noMove="1" noResize="1" noEditPoints="1" noAdjustHandles="1" noChangeArrowheads="1" noChangeShapeType="1" noTextEdit="1"/>
              </p:cNvSpPr>
              <p:nvPr/>
            </p:nvSpPr>
            <p:spPr>
              <a:xfrm>
                <a:off x="3705767" y="6400800"/>
                <a:ext cx="1317412" cy="338554"/>
              </a:xfrm>
              <a:prstGeom prst="rect">
                <a:avLst/>
              </a:prstGeom>
              <a:blipFill rotWithShape="0">
                <a:blip r:embed="rId7"/>
                <a:stretch>
                  <a:fillRect l="-4630" r="-4167" b="-5357"/>
                </a:stretch>
              </a:blipFill>
            </p:spPr>
            <p:txBody>
              <a:bodyPr/>
              <a:lstStyle/>
              <a:p>
                <a:r>
                  <a:rPr lang="en-US">
                    <a:noFill/>
                  </a:rPr>
                  <a:t> </a:t>
                </a:r>
              </a:p>
            </p:txBody>
          </p:sp>
        </mc:Fallback>
      </mc:AlternateContent>
    </p:spTree>
    <p:extLst>
      <p:ext uri="{BB962C8B-B14F-4D97-AF65-F5344CB8AC3E}">
        <p14:creationId xmlns:p14="http://schemas.microsoft.com/office/powerpoint/2010/main" val="169671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End of Lectures-39-40</a:t>
            </a:r>
            <a:endParaRPr lang="en-GB" dirty="0"/>
          </a:p>
        </p:txBody>
      </p:sp>
      <p:sp>
        <p:nvSpPr>
          <p:cNvPr id="5" name="Text Placeholder 4"/>
          <p:cNvSpPr>
            <a:spLocks noGrp="1"/>
          </p:cNvSpPr>
          <p:nvPr>
            <p:ph type="body" idx="1"/>
          </p:nvPr>
        </p:nvSpPr>
        <p:spPr/>
        <p:txBody>
          <a:bodyPr/>
          <a:lstStyle/>
          <a:p>
            <a:r>
              <a:rPr lang="en-GB" dirty="0" smtClean="0"/>
              <a:t>To download this lecture visit</a:t>
            </a:r>
          </a:p>
          <a:p>
            <a:r>
              <a:rPr lang="en-GB" dirty="0" smtClean="0">
                <a:solidFill>
                  <a:schemeClr val="accent1">
                    <a:lumMod val="75000"/>
                  </a:schemeClr>
                </a:solidFill>
                <a:hlinkClick r:id="rId2"/>
              </a:rPr>
              <a:t>http://imtiazhussainkalwar.weebly.com/</a:t>
            </a:r>
            <a:endParaRPr lang="en-GB"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Introduction</a:t>
            </a:r>
            <a:endParaRPr lang="en-US" dirty="0"/>
          </a:p>
        </p:txBody>
      </p:sp>
      <p:sp>
        <p:nvSpPr>
          <p:cNvPr id="8" name="Content Placeholder 2"/>
          <p:cNvSpPr txBox="1">
            <a:spLocks/>
          </p:cNvSpPr>
          <p:nvPr/>
        </p:nvSpPr>
        <p:spPr>
          <a:xfrm>
            <a:off x="38100" y="914400"/>
            <a:ext cx="8953500" cy="5943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400" dirty="0" smtClean="0"/>
              <a:t>A vibratory system is stable if its total energy (A positive definite function) is continuously decreasing until an equilibrium state is reached.</a:t>
            </a:r>
          </a:p>
          <a:p>
            <a:pPr algn="just"/>
            <a:endParaRPr lang="en-US" sz="1200" dirty="0" smtClean="0"/>
          </a:p>
          <a:p>
            <a:pPr algn="just"/>
            <a:r>
              <a:rPr lang="en-US" sz="2400" dirty="0" smtClean="0"/>
              <a:t>That is, the time derivative of total energy must be negative definite. </a:t>
            </a:r>
            <a:endParaRPr lang="en-US" sz="2400" dirty="0"/>
          </a:p>
          <a:p>
            <a:pPr algn="just"/>
            <a:endParaRPr lang="en-US" sz="1200" dirty="0" smtClean="0"/>
          </a:p>
          <a:p>
            <a:pPr algn="just"/>
            <a:r>
              <a:rPr lang="en-US" sz="2400" dirty="0" smtClean="0"/>
              <a:t>The second method of Liapunov is based on the generalization of this fact. </a:t>
            </a:r>
          </a:p>
          <a:p>
            <a:pPr algn="just"/>
            <a:endParaRPr lang="en-US" sz="1200" dirty="0" smtClean="0"/>
          </a:p>
          <a:p>
            <a:pPr algn="just"/>
            <a:r>
              <a:rPr lang="en-US" sz="2400" dirty="0" smtClean="0"/>
              <a:t>If the system has asymptotically stable equilibrium state then the stored energy of the system displaced within the domain of attraction decays with increase in time until it finally assumes its final value at equilibrium state. </a:t>
            </a:r>
          </a:p>
          <a:p>
            <a:pPr algn="just"/>
            <a:endParaRPr lang="en-US" sz="1300" dirty="0" smtClean="0"/>
          </a:p>
          <a:p>
            <a:pPr algn="just"/>
            <a:r>
              <a:rPr lang="en-US" sz="2400" dirty="0" smtClean="0"/>
              <a:t>For purely mathematical systems, however, there is no way of defining an “energy function”.</a:t>
            </a:r>
          </a:p>
          <a:p>
            <a:pPr algn="just"/>
            <a:endParaRPr lang="en-US" sz="1300" dirty="0" smtClean="0"/>
          </a:p>
          <a:p>
            <a:pPr algn="just"/>
            <a:r>
              <a:rPr lang="en-US" sz="2400" dirty="0" smtClean="0"/>
              <a:t>To circumvent this difficulty, Liapunov introduced the :Liapunov Function”, a fictitious energy function.  </a:t>
            </a:r>
          </a:p>
        </p:txBody>
      </p:sp>
    </p:spTree>
    <p:extLst>
      <p:ext uri="{BB962C8B-B14F-4D97-AF65-F5344CB8AC3E}">
        <p14:creationId xmlns:p14="http://schemas.microsoft.com/office/powerpoint/2010/main" val="209377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6" end="6"/>
                                            </p:txEl>
                                          </p:spTgt>
                                        </p:tgtEl>
                                        <p:attrNameLst>
                                          <p:attrName>style.visibility</p:attrName>
                                        </p:attrNameLst>
                                      </p:cBhvr>
                                      <p:to>
                                        <p:strVal val="visible"/>
                                      </p:to>
                                    </p:set>
                                    <p:animEffect transition="in" filter="fade">
                                      <p:cBhvr>
                                        <p:cTn id="12" dur="500"/>
                                        <p:tgtEl>
                                          <p:spTgt spid="8">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animEffect transition="in" filter="fade">
                                      <p:cBhvr>
                                        <p:cTn id="17" dur="500"/>
                                        <p:tgtEl>
                                          <p:spTgt spid="8">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0" end="10"/>
                                            </p:txEl>
                                          </p:spTgt>
                                        </p:tgtEl>
                                        <p:attrNameLst>
                                          <p:attrName>style.visibility</p:attrName>
                                        </p:attrNameLst>
                                      </p:cBhvr>
                                      <p:to>
                                        <p:strVal val="visible"/>
                                      </p:to>
                                    </p:set>
                                    <p:animEffect transition="in" filter="fade">
                                      <p:cBhvr>
                                        <p:cTn id="22" dur="500"/>
                                        <p:tgtEl>
                                          <p:spTgt spid="8">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Liapunov Function</a:t>
            </a:r>
            <a:endParaRPr lang="en-US" dirty="0"/>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38100" y="914400"/>
                <a:ext cx="8953500" cy="594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400" dirty="0" smtClean="0"/>
                  <a:t>Any scalar function satisfying the hypothesis of Liapunov’s stability theorem can serve as a Liapunov function. </a:t>
                </a:r>
              </a:p>
              <a:p>
                <a:pPr algn="just"/>
                <a:endParaRPr lang="en-US" sz="2400" dirty="0"/>
              </a:p>
              <a:p>
                <a:pPr algn="just"/>
                <a:r>
                  <a:rPr lang="en-US" sz="2400" dirty="0" smtClean="0"/>
                  <a:t>Liapunov function depend on </a:t>
                </a:r>
                <a14:m>
                  <m:oMath xmlns:m="http://schemas.openxmlformats.org/officeDocument/2006/math">
                    <m:sSub>
                      <m:sSubPr>
                        <m:ctrlPr>
                          <a:rPr lang="en-US" sz="2400"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𝒙</m:t>
                        </m:r>
                      </m:e>
                      <m:sub>
                        <m:r>
                          <a:rPr lang="en-US" sz="2400" b="0" i="1" smtClean="0">
                            <a:solidFill>
                              <a:srgbClr val="FF0000"/>
                            </a:solidFill>
                            <a:latin typeface="Cambria Math" panose="02040503050406030204" pitchFamily="18" charset="0"/>
                          </a:rPr>
                          <m:t>1</m:t>
                        </m:r>
                      </m:sub>
                    </m:sSub>
                  </m:oMath>
                </a14:m>
                <a:r>
                  <a:rPr lang="en-US" sz="2400" dirty="0" smtClean="0"/>
                  <a:t>, </a:t>
                </a:r>
                <a14:m>
                  <m:oMath xmlns:m="http://schemas.openxmlformats.org/officeDocument/2006/math">
                    <m:sSub>
                      <m:sSubPr>
                        <m:ctrlPr>
                          <a:rPr lang="en-US" sz="2400"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𝒙</m:t>
                        </m:r>
                      </m:e>
                      <m:sub>
                        <m:r>
                          <a:rPr lang="en-US" sz="2400" b="0" i="1" smtClean="0">
                            <a:solidFill>
                              <a:srgbClr val="FF0000"/>
                            </a:solidFill>
                            <a:latin typeface="Cambria Math" panose="02040503050406030204" pitchFamily="18" charset="0"/>
                          </a:rPr>
                          <m:t>2</m:t>
                        </m:r>
                      </m:sub>
                    </m:sSub>
                  </m:oMath>
                </a14:m>
                <a:r>
                  <a:rPr lang="en-US" sz="2400" dirty="0" smtClean="0"/>
                  <a:t>, </a:t>
                </a:r>
                <a14:m>
                  <m:oMath xmlns:m="http://schemas.openxmlformats.org/officeDocument/2006/math">
                    <m:r>
                      <a:rPr lang="en-US" sz="2400" i="1" smtClean="0">
                        <a:solidFill>
                          <a:srgbClr val="FF0000"/>
                        </a:solidFill>
                        <a:latin typeface="Cambria Math" panose="02040503050406030204" pitchFamily="18" charset="0"/>
                      </a:rPr>
                      <m:t>…</m:t>
                    </m:r>
                    <m:sSub>
                      <m:sSubPr>
                        <m:ctrlPr>
                          <a:rPr lang="en-US" sz="2400"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𝒙</m:t>
                        </m:r>
                      </m:e>
                      <m:sub>
                        <m:r>
                          <a:rPr lang="en-US" sz="2400" b="0" i="1" smtClean="0">
                            <a:solidFill>
                              <a:srgbClr val="FF0000"/>
                            </a:solidFill>
                            <a:latin typeface="Cambria Math" panose="02040503050406030204" pitchFamily="18" charset="0"/>
                          </a:rPr>
                          <m:t>𝑛</m:t>
                        </m:r>
                      </m:sub>
                    </m:sSub>
                  </m:oMath>
                </a14:m>
                <a:r>
                  <a:rPr lang="en-US" sz="2400" dirty="0" smtClean="0"/>
                  <a:t> and </a:t>
                </a:r>
                <a:r>
                  <a:rPr lang="en-US" sz="2400" i="1" dirty="0" smtClean="0">
                    <a:solidFill>
                      <a:srgbClr val="FF0000"/>
                    </a:solidFill>
                  </a:rPr>
                  <a:t>t</a:t>
                </a:r>
                <a:r>
                  <a:rPr lang="en-US" sz="2400" dirty="0" smtClean="0"/>
                  <a:t>.</a:t>
                </a:r>
              </a:p>
              <a:p>
                <a:pPr algn="just"/>
                <a:endParaRPr lang="en-US" sz="2400" dirty="0"/>
              </a:p>
              <a:p>
                <a:pPr algn="just"/>
                <a:r>
                  <a:rPr lang="en-US" sz="2400" dirty="0" smtClean="0"/>
                  <a:t>In second method of Liapunov the sign behavior of </a:t>
                </a:r>
                <a:r>
                  <a:rPr lang="en-US" sz="2400" i="1" dirty="0" smtClean="0">
                    <a:solidFill>
                      <a:srgbClr val="FF0000"/>
                    </a:solidFill>
                  </a:rPr>
                  <a:t>V(</a:t>
                </a:r>
                <a14:m>
                  <m:oMath xmlns:m="http://schemas.openxmlformats.org/officeDocument/2006/math">
                    <m:r>
                      <a:rPr lang="en-US" sz="2400" b="1" i="1">
                        <a:solidFill>
                          <a:srgbClr val="FF0000"/>
                        </a:solidFill>
                        <a:latin typeface="Cambria Math" panose="02040503050406030204" pitchFamily="18" charset="0"/>
                      </a:rPr>
                      <m:t>𝒙</m:t>
                    </m:r>
                  </m:oMath>
                </a14:m>
                <a:r>
                  <a:rPr lang="en-US" sz="2400" i="1" dirty="0" smtClean="0">
                    <a:solidFill>
                      <a:srgbClr val="FF0000"/>
                    </a:solidFill>
                  </a:rPr>
                  <a:t>)</a:t>
                </a:r>
                <a:r>
                  <a:rPr lang="en-US" sz="2400" dirty="0" smtClean="0">
                    <a:solidFill>
                      <a:srgbClr val="FF0000"/>
                    </a:solidFill>
                  </a:rPr>
                  <a:t> </a:t>
                </a:r>
                <a:r>
                  <a:rPr lang="en-US" sz="2400" dirty="0" smtClean="0"/>
                  <a:t>and that of its time derivative </a:t>
                </a:r>
                <a14:m>
                  <m:oMath xmlns:m="http://schemas.openxmlformats.org/officeDocument/2006/math">
                    <m:acc>
                      <m:accPr>
                        <m:chr m:val="̇"/>
                        <m:ctrlPr>
                          <a:rPr lang="en-US" sz="2400" i="1" smtClean="0">
                            <a:solidFill>
                              <a:srgbClr val="FF0000"/>
                            </a:solidFill>
                            <a:latin typeface="Cambria Math" panose="02040503050406030204" pitchFamily="18" charset="0"/>
                          </a:rPr>
                        </m:ctrlPr>
                      </m:accPr>
                      <m:e>
                        <m:r>
                          <a:rPr lang="en-US" sz="2400" b="0" i="1" smtClean="0">
                            <a:solidFill>
                              <a:srgbClr val="FF0000"/>
                            </a:solidFill>
                            <a:latin typeface="Cambria Math" panose="02040503050406030204" pitchFamily="18" charset="0"/>
                          </a:rPr>
                          <m:t>𝑉</m:t>
                        </m:r>
                      </m:e>
                    </m:acc>
                    <m:r>
                      <a:rPr lang="en-US" sz="2400" b="0"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𝒙</m:t>
                    </m:r>
                    <m:r>
                      <a:rPr lang="en-US" sz="2400" b="0" i="1" smtClean="0">
                        <a:solidFill>
                          <a:srgbClr val="FF0000"/>
                        </a:solidFill>
                        <a:latin typeface="Cambria Math" panose="02040503050406030204" pitchFamily="18" charset="0"/>
                      </a:rPr>
                      <m:t>)</m:t>
                    </m:r>
                  </m:oMath>
                </a14:m>
                <a:r>
                  <a:rPr lang="en-US" sz="2400" dirty="0" smtClean="0"/>
                  <a:t> gives us information as to the stability, asymptotic stability or instability of an equilibrium state without the solution of system state equations.</a:t>
                </a: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38100" y="914400"/>
                <a:ext cx="8953500" cy="5943600"/>
              </a:xfrm>
              <a:prstGeom prst="rect">
                <a:avLst/>
              </a:prstGeom>
              <a:blipFill rotWithShape="0">
                <a:blip r:embed="rId2"/>
                <a:stretch>
                  <a:fillRect l="-885" t="-821" r="-1089"/>
                </a:stretch>
              </a:blipFill>
            </p:spPr>
            <p:txBody>
              <a:bodyPr/>
              <a:lstStyle/>
              <a:p>
                <a:r>
                  <a:rPr lang="en-US">
                    <a:noFill/>
                  </a:rPr>
                  <a:t> </a:t>
                </a:r>
              </a:p>
            </p:txBody>
          </p:sp>
        </mc:Fallback>
      </mc:AlternateContent>
    </p:spTree>
    <p:extLst>
      <p:ext uri="{BB962C8B-B14F-4D97-AF65-F5344CB8AC3E}">
        <p14:creationId xmlns:p14="http://schemas.microsoft.com/office/powerpoint/2010/main" val="238313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Liapunov Stability Theorem</a:t>
            </a:r>
            <a:endParaRPr lang="en-US" dirty="0"/>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38100" y="914400"/>
                <a:ext cx="8953500" cy="594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400" dirty="0" smtClean="0"/>
                  <a:t>Suppose that a system is described by</a:t>
                </a:r>
              </a:p>
              <a:p>
                <a:pPr algn="just"/>
                <a:endParaRPr lang="en-US" sz="2400" dirty="0"/>
              </a:p>
              <a:p>
                <a:pPr algn="just"/>
                <a:r>
                  <a:rPr lang="en-US" sz="2400" dirty="0" smtClean="0"/>
                  <a:t>Where</a:t>
                </a:r>
              </a:p>
              <a:p>
                <a:pPr algn="just"/>
                <a:endParaRPr lang="en-US" sz="2400" dirty="0"/>
              </a:p>
              <a:p>
                <a:pPr algn="just"/>
                <a:r>
                  <a:rPr lang="en-US" sz="2400" dirty="0" smtClean="0"/>
                  <a:t>If there exists a scalar function </a:t>
                </a:r>
                <a14:m>
                  <m:oMath xmlns:m="http://schemas.openxmlformats.org/officeDocument/2006/math">
                    <m:r>
                      <a:rPr lang="en-US" sz="2400" i="1">
                        <a:solidFill>
                          <a:srgbClr val="FF0000"/>
                        </a:solidFill>
                        <a:latin typeface="Cambria Math" panose="02040503050406030204" pitchFamily="18" charset="0"/>
                      </a:rPr>
                      <m:t>𝑉</m:t>
                    </m:r>
                    <m:d>
                      <m:dPr>
                        <m:ctrlPr>
                          <a:rPr lang="en-US" sz="2400" i="1">
                            <a:solidFill>
                              <a:srgbClr val="FF0000"/>
                            </a:solidFill>
                            <a:latin typeface="Cambria Math" panose="02040503050406030204" pitchFamily="18" charset="0"/>
                          </a:rPr>
                        </m:ctrlPr>
                      </m:dPr>
                      <m:e>
                        <m:r>
                          <a:rPr lang="en-US" sz="2400" b="1" i="1">
                            <a:solidFill>
                              <a:srgbClr val="FF0000"/>
                            </a:solidFill>
                            <a:latin typeface="Cambria Math" panose="02040503050406030204" pitchFamily="18" charset="0"/>
                          </a:rPr>
                          <m:t>𝒙</m:t>
                        </m:r>
                      </m:e>
                    </m:d>
                  </m:oMath>
                </a14:m>
                <a:r>
                  <a:rPr lang="en-US" sz="2400" dirty="0" smtClean="0"/>
                  <a:t> having continuous first derivative and satisfying the following conditions,  </a:t>
                </a:r>
              </a:p>
              <a:p>
                <a:pPr algn="just"/>
                <a:endParaRPr lang="en-US" sz="2400" dirty="0"/>
              </a:p>
              <a:p>
                <a:pPr marL="914400" lvl="1" indent="-457200" algn="just">
                  <a:buFont typeface="+mj-lt"/>
                  <a:buAutoNum type="arabicPeriod"/>
                </a:pPr>
                <a14:m>
                  <m:oMath xmlns:m="http://schemas.openxmlformats.org/officeDocument/2006/math">
                    <m:r>
                      <a:rPr lang="en-US" sz="2000" i="1">
                        <a:solidFill>
                          <a:srgbClr val="FF0000"/>
                        </a:solidFill>
                        <a:latin typeface="Cambria Math" panose="02040503050406030204" pitchFamily="18" charset="0"/>
                      </a:rPr>
                      <m:t>𝑉</m:t>
                    </m:r>
                    <m:d>
                      <m:dPr>
                        <m:ctrlPr>
                          <a:rPr lang="en-US" sz="2000" i="1">
                            <a:solidFill>
                              <a:srgbClr val="FF0000"/>
                            </a:solidFill>
                            <a:latin typeface="Cambria Math" panose="02040503050406030204" pitchFamily="18" charset="0"/>
                          </a:rPr>
                        </m:ctrlPr>
                      </m:dPr>
                      <m:e>
                        <m:r>
                          <a:rPr lang="en-US" sz="2000" b="1" i="1">
                            <a:solidFill>
                              <a:srgbClr val="FF0000"/>
                            </a:solidFill>
                            <a:latin typeface="Cambria Math" panose="02040503050406030204" pitchFamily="18" charset="0"/>
                          </a:rPr>
                          <m:t>𝒙</m:t>
                        </m:r>
                      </m:e>
                    </m:d>
                  </m:oMath>
                </a14:m>
                <a:r>
                  <a:rPr lang="en-US" sz="2000" dirty="0" smtClean="0"/>
                  <a:t> is positive definite</a:t>
                </a:r>
              </a:p>
              <a:p>
                <a:pPr marL="914400" lvl="1" indent="-457200" algn="just">
                  <a:buFont typeface="+mj-lt"/>
                  <a:buAutoNum type="arabicPeriod"/>
                </a:pPr>
                <a14:m>
                  <m:oMath xmlns:m="http://schemas.openxmlformats.org/officeDocument/2006/math">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𝑉</m:t>
                        </m:r>
                      </m:e>
                    </m:acc>
                    <m:r>
                      <a:rPr lang="en-US" sz="2000" i="1">
                        <a:solidFill>
                          <a:srgbClr val="FF0000"/>
                        </a:solidFill>
                        <a:latin typeface="Cambria Math" panose="02040503050406030204" pitchFamily="18" charset="0"/>
                      </a:rPr>
                      <m:t>(</m:t>
                    </m:r>
                    <m:r>
                      <a:rPr lang="en-US" sz="2000" b="1" i="1">
                        <a:solidFill>
                          <a:srgbClr val="FF0000"/>
                        </a:solidFill>
                        <a:latin typeface="Cambria Math" panose="02040503050406030204" pitchFamily="18" charset="0"/>
                      </a:rPr>
                      <m:t>𝒙</m:t>
                    </m:r>
                    <m:r>
                      <a:rPr lang="en-US" sz="2000" i="1">
                        <a:solidFill>
                          <a:srgbClr val="FF0000"/>
                        </a:solidFill>
                        <a:latin typeface="Cambria Math" panose="02040503050406030204" pitchFamily="18" charset="0"/>
                      </a:rPr>
                      <m:t>)</m:t>
                    </m:r>
                  </m:oMath>
                </a14:m>
                <a:r>
                  <a:rPr lang="en-US" sz="2000" dirty="0" smtClean="0"/>
                  <a:t> is  negative definite </a:t>
                </a:r>
              </a:p>
              <a:p>
                <a:pPr marL="457200" lvl="1" indent="0" algn="just">
                  <a:buNone/>
                </a:pPr>
                <a:endParaRPr lang="en-US" sz="2000" dirty="0" smtClean="0"/>
              </a:p>
              <a:p>
                <a:pPr algn="just"/>
                <a:r>
                  <a:rPr lang="en-US" sz="2400" dirty="0" smtClean="0"/>
                  <a:t>then the equilibrium state at the origin is uniformly asymptotically stable. </a:t>
                </a:r>
              </a:p>
              <a:p>
                <a:pPr algn="just"/>
                <a:r>
                  <a:rPr lang="en-US" sz="2400" dirty="0" smtClean="0"/>
                  <a:t>If in addition </a:t>
                </a:r>
                <a14:m>
                  <m:oMath xmlns:m="http://schemas.openxmlformats.org/officeDocument/2006/math">
                    <m:r>
                      <a:rPr lang="en-US" sz="2400" i="1">
                        <a:solidFill>
                          <a:srgbClr val="FF0000"/>
                        </a:solidFill>
                        <a:latin typeface="Cambria Math" panose="02040503050406030204" pitchFamily="18" charset="0"/>
                      </a:rPr>
                      <m:t>𝑉</m:t>
                    </m:r>
                    <m:d>
                      <m:dPr>
                        <m:ctrlPr>
                          <a:rPr lang="en-US" sz="2400" i="1">
                            <a:solidFill>
                              <a:srgbClr val="FF0000"/>
                            </a:solidFill>
                            <a:latin typeface="Cambria Math" panose="02040503050406030204" pitchFamily="18" charset="0"/>
                          </a:rPr>
                        </m:ctrlPr>
                      </m:dPr>
                      <m:e>
                        <m:r>
                          <a:rPr lang="en-US" sz="2400" b="1" i="1">
                            <a:solidFill>
                              <a:srgbClr val="FF0000"/>
                            </a:solidFill>
                            <a:latin typeface="Cambria Math" panose="02040503050406030204" pitchFamily="18" charset="0"/>
                          </a:rPr>
                          <m:t>𝒙</m:t>
                        </m:r>
                      </m:e>
                    </m:d>
                    <m:r>
                      <a:rPr lang="en-US" sz="2400" b="1" i="1">
                        <a:solidFill>
                          <a:srgbClr val="FF0000"/>
                        </a:solidFill>
                        <a:latin typeface="Cambria Math" panose="02040503050406030204" pitchFamily="18" charset="0"/>
                        <a:ea typeface="Cambria Math" panose="02040503050406030204" pitchFamily="18" charset="0"/>
                      </a:rPr>
                      <m:t>→∞</m:t>
                    </m:r>
                  </m:oMath>
                </a14:m>
                <a:r>
                  <a:rPr lang="en-US" sz="2400" dirty="0"/>
                  <a:t> as </a:t>
                </a:r>
                <a14:m>
                  <m:oMath xmlns:m="http://schemas.openxmlformats.org/officeDocument/2006/math">
                    <m:d>
                      <m:dPr>
                        <m:begChr m:val="‖"/>
                        <m:endChr m:val="‖"/>
                        <m:ctrlPr>
                          <a:rPr lang="en-US" sz="2400" b="1" i="1">
                            <a:solidFill>
                              <a:srgbClr val="FF0000"/>
                            </a:solidFill>
                            <a:latin typeface="Cambria Math" panose="02040503050406030204" pitchFamily="18" charset="0"/>
                            <a:ea typeface="Cambria Math" panose="02040503050406030204" pitchFamily="18" charset="0"/>
                          </a:rPr>
                        </m:ctrlPr>
                      </m:dPr>
                      <m:e>
                        <m:r>
                          <a:rPr lang="en-US" sz="2400" b="1" i="1">
                            <a:solidFill>
                              <a:srgbClr val="FF0000"/>
                            </a:solidFill>
                            <a:latin typeface="Cambria Math" panose="02040503050406030204" pitchFamily="18" charset="0"/>
                          </a:rPr>
                          <m:t>𝒙</m:t>
                        </m:r>
                      </m:e>
                    </m:d>
                    <m:r>
                      <a:rPr lang="en-US" sz="2400" b="1" i="1">
                        <a:solidFill>
                          <a:srgbClr val="FF0000"/>
                        </a:solidFill>
                        <a:latin typeface="Cambria Math" panose="02040503050406030204" pitchFamily="18" charset="0"/>
                        <a:ea typeface="Cambria Math" panose="02040503050406030204" pitchFamily="18" charset="0"/>
                      </a:rPr>
                      <m:t>→∞</m:t>
                    </m:r>
                  </m:oMath>
                </a14:m>
                <a:r>
                  <a:rPr lang="en-US" sz="2400" dirty="0" smtClean="0"/>
                  <a:t>, then the equilibrium state at the origin is </a:t>
                </a:r>
                <a:r>
                  <a:rPr lang="en-US" sz="2400" dirty="0"/>
                  <a:t>uniformly asymptotically </a:t>
                </a:r>
                <a:r>
                  <a:rPr lang="en-US" sz="2400" dirty="0" smtClean="0"/>
                  <a:t>stable in large.  </a:t>
                </a:r>
                <a:endParaRPr lang="en-US" sz="2400" dirty="0"/>
              </a:p>
              <a:p>
                <a:pPr algn="just"/>
                <a:endParaRPr lang="en-US" sz="2400" dirty="0" smtClean="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38100" y="914400"/>
                <a:ext cx="8953500" cy="5943600"/>
              </a:xfrm>
              <a:prstGeom prst="rect">
                <a:avLst/>
              </a:prstGeom>
              <a:blipFill rotWithShape="0">
                <a:blip r:embed="rId2"/>
                <a:stretch>
                  <a:fillRect l="-885" t="-821" r="-10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655435" y="1432750"/>
                <a:ext cx="168719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solidFill>
                                <a:srgbClr val="FF0000"/>
                              </a:solidFill>
                              <a:latin typeface="Cambria Math" panose="02040503050406030204" pitchFamily="18" charset="0"/>
                            </a:rPr>
                          </m:ctrlPr>
                        </m:accPr>
                        <m:e>
                          <m:r>
                            <a:rPr lang="en-US" sz="2400" b="1" i="1" smtClean="0">
                              <a:solidFill>
                                <a:srgbClr val="FF0000"/>
                              </a:solidFill>
                              <a:latin typeface="Cambria Math" panose="02040503050406030204" pitchFamily="18" charset="0"/>
                            </a:rPr>
                            <m:t>𝒙</m:t>
                          </m:r>
                        </m:e>
                      </m:acc>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𝑓</m:t>
                      </m:r>
                      <m:d>
                        <m:dPr>
                          <m:ctrlPr>
                            <a:rPr lang="en-US" sz="2400" i="1" smtClean="0">
                              <a:solidFill>
                                <a:srgbClr val="FF0000"/>
                              </a:solidFill>
                              <a:latin typeface="Cambria Math" panose="02040503050406030204" pitchFamily="18" charset="0"/>
                            </a:rPr>
                          </m:ctrlPr>
                        </m:dPr>
                        <m:e>
                          <m:r>
                            <a:rPr lang="en-US" sz="2400" b="1" i="1">
                              <a:solidFill>
                                <a:srgbClr val="FF0000"/>
                              </a:solidFill>
                              <a:latin typeface="Cambria Math" panose="02040503050406030204" pitchFamily="18" charset="0"/>
                            </a:rPr>
                            <m:t>𝒙</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𝑡</m:t>
                          </m:r>
                        </m:e>
                      </m:d>
                    </m:oMath>
                  </m:oMathPara>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3655435" y="1432750"/>
                <a:ext cx="1687192" cy="461665"/>
              </a:xfrm>
              <a:prstGeom prst="rect">
                <a:avLst/>
              </a:prstGeom>
              <a:blipFill rotWithShape="0">
                <a:blip r:embed="rId3"/>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657600" y="2129135"/>
                <a:ext cx="170001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𝑓</m:t>
                      </m:r>
                      <m:d>
                        <m:dPr>
                          <m:ctrlPr>
                            <a:rPr lang="en-US" sz="2400" i="1" smtClean="0">
                              <a:solidFill>
                                <a:srgbClr val="FF0000"/>
                              </a:solidFill>
                              <a:latin typeface="Cambria Math" panose="02040503050406030204" pitchFamily="18" charset="0"/>
                            </a:rPr>
                          </m:ctrlPr>
                        </m:dPr>
                        <m:e>
                          <m:r>
                            <a:rPr lang="en-US" sz="2400" b="1" i="1" smtClean="0">
                              <a:solidFill>
                                <a:srgbClr val="FF0000"/>
                              </a:solidFill>
                              <a:latin typeface="Cambria Math" panose="02040503050406030204" pitchFamily="18" charset="0"/>
                            </a:rPr>
                            <m:t>𝟎</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𝑡</m:t>
                          </m:r>
                        </m:e>
                      </m:d>
                      <m:r>
                        <a:rPr lang="en-US" sz="2400" b="0"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𝟎</m:t>
                      </m:r>
                    </m:oMath>
                  </m:oMathPara>
                </a14:m>
                <a:endParaRPr lang="en-US" sz="2400" b="1" dirty="0"/>
              </a:p>
            </p:txBody>
          </p:sp>
        </mc:Choice>
        <mc:Fallback xmlns="">
          <p:sp>
            <p:nvSpPr>
              <p:cNvPr id="14" name="Rectangle 13"/>
              <p:cNvSpPr>
                <a:spLocks noRot="1" noChangeAspect="1" noMove="1" noResize="1" noEditPoints="1" noAdjustHandles="1" noChangeArrowheads="1" noChangeShapeType="1" noTextEdit="1"/>
              </p:cNvSpPr>
              <p:nvPr/>
            </p:nvSpPr>
            <p:spPr>
              <a:xfrm>
                <a:off x="3657600" y="2129135"/>
                <a:ext cx="1700016" cy="461665"/>
              </a:xfrm>
              <a:prstGeom prst="rect">
                <a:avLst/>
              </a:prstGeom>
              <a:blipFill rotWithShape="0">
                <a:blip r:embed="rId4"/>
                <a:stretch>
                  <a:fillRect l="-358" b="-17105"/>
                </a:stretch>
              </a:blipFill>
            </p:spPr>
            <p:txBody>
              <a:bodyPr/>
              <a:lstStyle/>
              <a:p>
                <a:r>
                  <a:rPr lang="en-US">
                    <a:noFill/>
                  </a:rPr>
                  <a:t> </a:t>
                </a:r>
              </a:p>
            </p:txBody>
          </p:sp>
        </mc:Fallback>
      </mc:AlternateContent>
    </p:spTree>
    <p:extLst>
      <p:ext uri="{BB962C8B-B14F-4D97-AF65-F5344CB8AC3E}">
        <p14:creationId xmlns:p14="http://schemas.microsoft.com/office/powerpoint/2010/main" val="118126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Example-1</a:t>
            </a:r>
            <a:endParaRPr lang="en-US" dirty="0"/>
          </a:p>
        </p:txBody>
      </p:sp>
      <p:sp>
        <p:nvSpPr>
          <p:cNvPr id="3" name="Content Placeholder 2"/>
          <p:cNvSpPr>
            <a:spLocks noGrp="1"/>
          </p:cNvSpPr>
          <p:nvPr>
            <p:ph idx="1"/>
          </p:nvPr>
        </p:nvSpPr>
        <p:spPr>
          <a:xfrm>
            <a:off x="190500" y="1371600"/>
            <a:ext cx="8763000" cy="4525963"/>
          </a:xfrm>
        </p:spPr>
        <p:txBody>
          <a:bodyPr>
            <a:normAutofit/>
          </a:bodyPr>
          <a:lstStyle/>
          <a:p>
            <a:r>
              <a:rPr lang="en-US" sz="2800" dirty="0" smtClean="0"/>
              <a:t>Consider a system described by</a:t>
            </a:r>
          </a:p>
          <a:p>
            <a:endParaRPr lang="en-US" sz="2800" dirty="0" smtClean="0"/>
          </a:p>
          <a:p>
            <a:endParaRPr lang="en-US" sz="2800" dirty="0"/>
          </a:p>
          <a:p>
            <a:endParaRPr lang="en-US" sz="2800" dirty="0" smtClean="0"/>
          </a:p>
          <a:p>
            <a:endParaRPr lang="en-US" sz="2800" dirty="0" smtClean="0"/>
          </a:p>
          <a:p>
            <a:pPr algn="just"/>
            <a:r>
              <a:rPr lang="en-US" sz="2800" dirty="0" smtClean="0"/>
              <a:t>Using Liapunov stability theorem determine whether the equilibrium state of the system described by above state equations is asymptotically stable, </a:t>
            </a:r>
            <a:r>
              <a:rPr lang="en-US" sz="2800" dirty="0"/>
              <a:t>asymptotically </a:t>
            </a:r>
            <a:r>
              <a:rPr lang="en-US" sz="2800" dirty="0" smtClean="0"/>
              <a:t>stable in large or unstable. </a:t>
            </a:r>
            <a:endParaRPr lang="en-US" sz="2800" dirty="0"/>
          </a:p>
        </p:txBody>
      </p:sp>
      <mc:AlternateContent xmlns:mc="http://schemas.openxmlformats.org/markup-compatibility/2006" xmlns:a14="http://schemas.microsoft.com/office/drawing/2010/main">
        <mc:Choice Requires="a14">
          <p:sp>
            <p:nvSpPr>
              <p:cNvPr id="4" name="Rectangle 3"/>
              <p:cNvSpPr/>
              <p:nvPr/>
            </p:nvSpPr>
            <p:spPr>
              <a:xfrm>
                <a:off x="2852875" y="2195100"/>
                <a:ext cx="3438249" cy="4978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acc>
                            <m:accPr>
                              <m:chr m:val="̇"/>
                              <m:ctrlPr>
                                <a:rPr lang="en-US" sz="2600" i="1" smtClean="0">
                                  <a:latin typeface="Cambria Math" panose="02040503050406030204" pitchFamily="18" charset="0"/>
                                </a:rPr>
                              </m:ctrlPr>
                            </m:accPr>
                            <m:e>
                              <m:r>
                                <a:rPr lang="en-US" sz="2600" b="0" i="1" smtClean="0">
                                  <a:latin typeface="Cambria Math" panose="02040503050406030204" pitchFamily="18" charset="0"/>
                                </a:rPr>
                                <m:t>𝑥</m:t>
                              </m:r>
                            </m:e>
                          </m:acc>
                        </m:e>
                        <m:sub>
                          <m:r>
                            <a:rPr lang="en-US" sz="2600" b="0" i="1" smtClean="0">
                              <a:latin typeface="Cambria Math" panose="02040503050406030204" pitchFamily="18" charset="0"/>
                            </a:rPr>
                            <m:t>1</m:t>
                          </m:r>
                        </m:sub>
                      </m:sSub>
                      <m:r>
                        <a:rPr lang="en-US" sz="2600" i="1">
                          <a:latin typeface="Cambria Math" panose="02040503050406030204" pitchFamily="18" charset="0"/>
                        </a:rPr>
                        <m:t>=</m:t>
                      </m:r>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2</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𝑥</m:t>
                          </m:r>
                        </m:e>
                        <m:sub>
                          <m:r>
                            <a:rPr lang="en-US" sz="2600" b="0" i="1" smtClean="0">
                              <a:latin typeface="Cambria Math" panose="02040503050406030204" pitchFamily="18" charset="0"/>
                            </a:rPr>
                            <m:t>1</m:t>
                          </m:r>
                        </m:sub>
                        <m:sup>
                          <m:r>
                            <a:rPr lang="en-US" sz="2600" b="0" i="1" smtClean="0">
                              <a:latin typeface="Cambria Math" panose="02040503050406030204" pitchFamily="18" charset="0"/>
                            </a:rPr>
                            <m:t>2</m:t>
                          </m:r>
                        </m:sup>
                      </m:sSubSup>
                      <m:r>
                        <a:rPr lang="en-US" sz="2600" b="0" i="1" smtClean="0">
                          <a:latin typeface="Cambria Math" panose="02040503050406030204" pitchFamily="18" charset="0"/>
                        </a:rPr>
                        <m:t>+</m:t>
                      </m:r>
                      <m:sSubSup>
                        <m:sSubSupPr>
                          <m:ctrlPr>
                            <a:rPr lang="en-US" sz="2600" i="1">
                              <a:latin typeface="Cambria Math" panose="02040503050406030204" pitchFamily="18" charset="0"/>
                            </a:rPr>
                          </m:ctrlPr>
                        </m:sSubSupPr>
                        <m:e>
                          <m:r>
                            <a:rPr lang="en-US" sz="2600" i="1">
                              <a:latin typeface="Cambria Math" panose="02040503050406030204" pitchFamily="18" charset="0"/>
                            </a:rPr>
                            <m:t>𝑥</m:t>
                          </m:r>
                        </m:e>
                        <m:sub>
                          <m:r>
                            <a:rPr lang="en-US" sz="2600" b="0" i="1" smtClean="0">
                              <a:latin typeface="Cambria Math" panose="02040503050406030204" pitchFamily="18" charset="0"/>
                            </a:rPr>
                            <m:t>2</m:t>
                          </m:r>
                        </m:sub>
                        <m:sup>
                          <m:r>
                            <a:rPr lang="en-US" sz="2600" i="1">
                              <a:latin typeface="Cambria Math" panose="02040503050406030204" pitchFamily="18" charset="0"/>
                            </a:rPr>
                            <m:t>2</m:t>
                          </m:r>
                        </m:sup>
                      </m:sSubSup>
                      <m:r>
                        <a:rPr lang="en-US" sz="2600" b="0" i="1" smtClean="0">
                          <a:latin typeface="Cambria Math" panose="02040503050406030204" pitchFamily="18" charset="0"/>
                        </a:rPr>
                        <m:t>)</m:t>
                      </m:r>
                    </m:oMath>
                  </m:oMathPara>
                </a14:m>
                <a:endParaRPr lang="en-US" sz="2600" dirty="0"/>
              </a:p>
            </p:txBody>
          </p:sp>
        </mc:Choice>
        <mc:Fallback xmlns="">
          <p:sp>
            <p:nvSpPr>
              <p:cNvPr id="4" name="Rectangle 3"/>
              <p:cNvSpPr>
                <a:spLocks noRot="1" noChangeAspect="1" noMove="1" noResize="1" noEditPoints="1" noAdjustHandles="1" noChangeArrowheads="1" noChangeShapeType="1" noTextEdit="1"/>
              </p:cNvSpPr>
              <p:nvPr/>
            </p:nvSpPr>
            <p:spPr>
              <a:xfrm>
                <a:off x="2852875" y="2195100"/>
                <a:ext cx="3438249" cy="497829"/>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852875" y="3018600"/>
                <a:ext cx="3694409" cy="4978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acc>
                            <m:accPr>
                              <m:chr m:val="̇"/>
                              <m:ctrlPr>
                                <a:rPr lang="en-US" sz="2600" i="1" smtClean="0">
                                  <a:latin typeface="Cambria Math" panose="02040503050406030204" pitchFamily="18" charset="0"/>
                                </a:rPr>
                              </m:ctrlPr>
                            </m:accPr>
                            <m:e>
                              <m:r>
                                <a:rPr lang="en-US" sz="2600" b="0" i="1" smtClean="0">
                                  <a:latin typeface="Cambria Math" panose="02040503050406030204" pitchFamily="18" charset="0"/>
                                </a:rPr>
                                <m:t>𝑥</m:t>
                              </m:r>
                            </m:e>
                          </m:acc>
                        </m:e>
                        <m:sub>
                          <m:r>
                            <a:rPr lang="en-US" sz="2600" b="0" i="1" smtClean="0">
                              <a:latin typeface="Cambria Math" panose="02040503050406030204" pitchFamily="18" charset="0"/>
                            </a:rPr>
                            <m:t>2</m:t>
                          </m:r>
                        </m:sub>
                      </m:sSub>
                      <m:r>
                        <a:rPr lang="en-US" sz="2600" i="1">
                          <a:latin typeface="Cambria Math" panose="02040503050406030204" pitchFamily="18" charset="0"/>
                        </a:rPr>
                        <m:t>=</m:t>
                      </m:r>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m:t>
                          </m:r>
                          <m:r>
                            <a:rPr lang="en-US" sz="2600" b="0" i="1" smtClean="0">
                              <a:latin typeface="Cambria Math" panose="02040503050406030204" pitchFamily="18" charset="0"/>
                            </a:rPr>
                            <m:t>𝑥</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2</m:t>
                          </m:r>
                        </m:sub>
                      </m:sSub>
                      <m:r>
                        <a:rPr lang="en-US" sz="2600" b="0" i="1" smtClean="0">
                          <a:latin typeface="Cambria Math" panose="02040503050406030204" pitchFamily="18" charset="0"/>
                        </a:rPr>
                        <m:t>(</m:t>
                      </m:r>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𝑥</m:t>
                          </m:r>
                        </m:e>
                        <m:sub>
                          <m:r>
                            <a:rPr lang="en-US" sz="2600" b="0" i="1" smtClean="0">
                              <a:latin typeface="Cambria Math" panose="02040503050406030204" pitchFamily="18" charset="0"/>
                            </a:rPr>
                            <m:t>1</m:t>
                          </m:r>
                        </m:sub>
                        <m:sup>
                          <m:r>
                            <a:rPr lang="en-US" sz="2600" b="0" i="1" smtClean="0">
                              <a:latin typeface="Cambria Math" panose="02040503050406030204" pitchFamily="18" charset="0"/>
                            </a:rPr>
                            <m:t>2</m:t>
                          </m:r>
                        </m:sup>
                      </m:sSubSup>
                      <m:r>
                        <a:rPr lang="en-US" sz="2600" b="0" i="1" smtClean="0">
                          <a:latin typeface="Cambria Math" panose="02040503050406030204" pitchFamily="18" charset="0"/>
                        </a:rPr>
                        <m:t>+</m:t>
                      </m:r>
                      <m:sSubSup>
                        <m:sSubSupPr>
                          <m:ctrlPr>
                            <a:rPr lang="en-US" sz="2600" i="1">
                              <a:latin typeface="Cambria Math" panose="02040503050406030204" pitchFamily="18" charset="0"/>
                            </a:rPr>
                          </m:ctrlPr>
                        </m:sSubSupPr>
                        <m:e>
                          <m:r>
                            <a:rPr lang="en-US" sz="2600" i="1">
                              <a:latin typeface="Cambria Math" panose="02040503050406030204" pitchFamily="18" charset="0"/>
                            </a:rPr>
                            <m:t>𝑥</m:t>
                          </m:r>
                        </m:e>
                        <m:sub>
                          <m:r>
                            <a:rPr lang="en-US" sz="2600" b="0" i="1" smtClean="0">
                              <a:latin typeface="Cambria Math" panose="02040503050406030204" pitchFamily="18" charset="0"/>
                            </a:rPr>
                            <m:t>2</m:t>
                          </m:r>
                        </m:sub>
                        <m:sup>
                          <m:r>
                            <a:rPr lang="en-US" sz="2600" i="1">
                              <a:latin typeface="Cambria Math" panose="02040503050406030204" pitchFamily="18" charset="0"/>
                            </a:rPr>
                            <m:t>2</m:t>
                          </m:r>
                        </m:sup>
                      </m:sSubSup>
                      <m:r>
                        <a:rPr lang="en-US" sz="2600" b="0" i="1" smtClean="0">
                          <a:latin typeface="Cambria Math" panose="02040503050406030204" pitchFamily="18" charset="0"/>
                        </a:rPr>
                        <m:t>)</m:t>
                      </m:r>
                    </m:oMath>
                  </m:oMathPara>
                </a14:m>
                <a:endParaRPr lang="en-US" sz="2600" dirty="0"/>
              </a:p>
            </p:txBody>
          </p:sp>
        </mc:Choice>
        <mc:Fallback xmlns="">
          <p:sp>
            <p:nvSpPr>
              <p:cNvPr id="5" name="Rectangle 4"/>
              <p:cNvSpPr>
                <a:spLocks noRot="1" noChangeAspect="1" noMove="1" noResize="1" noEditPoints="1" noAdjustHandles="1" noChangeArrowheads="1" noChangeShapeType="1" noTextEdit="1"/>
              </p:cNvSpPr>
              <p:nvPr/>
            </p:nvSpPr>
            <p:spPr>
              <a:xfrm>
                <a:off x="2852875" y="3018600"/>
                <a:ext cx="3694409" cy="497829"/>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41987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Example-1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493837"/>
                <a:ext cx="8763000" cy="5211763"/>
              </a:xfrm>
            </p:spPr>
            <p:txBody>
              <a:bodyPr>
                <a:normAutofit lnSpcReduction="10000"/>
              </a:bodyPr>
              <a:lstStyle/>
              <a:p>
                <a:pPr algn="just"/>
                <a:r>
                  <a:rPr lang="en-US" sz="2600" dirty="0" smtClean="0"/>
                  <a:t>Clearly the origin of state space is the only equilibrium state.</a:t>
                </a:r>
              </a:p>
              <a:p>
                <a:pPr algn="just"/>
                <a:endParaRPr lang="en-US" sz="1400" dirty="0"/>
              </a:p>
              <a:p>
                <a:pPr algn="just"/>
                <a:r>
                  <a:rPr lang="en-US" sz="2600" dirty="0" smtClean="0"/>
                  <a:t>If we define a scalar function </a:t>
                </a:r>
                <a14:m>
                  <m:oMath xmlns:m="http://schemas.openxmlformats.org/officeDocument/2006/math">
                    <m:r>
                      <a:rPr lang="en-US" sz="2800" i="1">
                        <a:solidFill>
                          <a:srgbClr val="FF0000"/>
                        </a:solidFill>
                        <a:latin typeface="Cambria Math" panose="02040503050406030204" pitchFamily="18" charset="0"/>
                      </a:rPr>
                      <m:t>𝑉</m:t>
                    </m:r>
                    <m:d>
                      <m:dPr>
                        <m:ctrlPr>
                          <a:rPr lang="en-US" sz="2800" i="1">
                            <a:solidFill>
                              <a:srgbClr val="FF0000"/>
                            </a:solidFill>
                            <a:latin typeface="Cambria Math" panose="02040503050406030204" pitchFamily="18" charset="0"/>
                          </a:rPr>
                        </m:ctrlPr>
                      </m:dPr>
                      <m:e>
                        <m:r>
                          <a:rPr lang="en-US" sz="2800" b="1" i="1">
                            <a:solidFill>
                              <a:srgbClr val="FF0000"/>
                            </a:solidFill>
                            <a:latin typeface="Cambria Math" panose="02040503050406030204" pitchFamily="18" charset="0"/>
                          </a:rPr>
                          <m:t>𝒙</m:t>
                        </m:r>
                      </m:e>
                    </m:d>
                  </m:oMath>
                </a14:m>
                <a:r>
                  <a:rPr lang="en-US" sz="2600" dirty="0" smtClean="0"/>
                  <a:t> by (satisfying Liapunov stability Theorem) </a:t>
                </a:r>
              </a:p>
              <a:p>
                <a:pPr algn="just"/>
                <a:endParaRPr lang="en-US" sz="2600" dirty="0"/>
              </a:p>
              <a:p>
                <a:pPr algn="just"/>
                <a:r>
                  <a:rPr lang="en-US" sz="2600" dirty="0" smtClean="0"/>
                  <a:t>Which is positive definite. Then the time derivative of </a:t>
                </a:r>
                <a14:m>
                  <m:oMath xmlns:m="http://schemas.openxmlformats.org/officeDocument/2006/math">
                    <m:r>
                      <a:rPr lang="en-US" sz="2400" i="1">
                        <a:solidFill>
                          <a:srgbClr val="FF0000"/>
                        </a:solidFill>
                        <a:latin typeface="Cambria Math" panose="02040503050406030204" pitchFamily="18" charset="0"/>
                      </a:rPr>
                      <m:t>𝑉</m:t>
                    </m:r>
                    <m:d>
                      <m:dPr>
                        <m:ctrlPr>
                          <a:rPr lang="en-US" sz="2400" i="1">
                            <a:solidFill>
                              <a:srgbClr val="FF0000"/>
                            </a:solidFill>
                            <a:latin typeface="Cambria Math" panose="02040503050406030204" pitchFamily="18" charset="0"/>
                          </a:rPr>
                        </m:ctrlPr>
                      </m:dPr>
                      <m:e>
                        <m:r>
                          <a:rPr lang="en-US" sz="2400" b="1" i="1">
                            <a:solidFill>
                              <a:srgbClr val="FF0000"/>
                            </a:solidFill>
                            <a:latin typeface="Cambria Math" panose="02040503050406030204" pitchFamily="18" charset="0"/>
                          </a:rPr>
                          <m:t>𝒙</m:t>
                        </m:r>
                      </m:e>
                    </m:d>
                  </m:oMath>
                </a14:m>
                <a:r>
                  <a:rPr lang="en-US" sz="2600" dirty="0" smtClean="0"/>
                  <a:t> is</a:t>
                </a:r>
              </a:p>
              <a:p>
                <a:pPr algn="just"/>
                <a:endParaRPr lang="en-US" sz="2600" dirty="0"/>
              </a:p>
              <a:p>
                <a:pPr algn="just"/>
                <a:endParaRPr lang="en-US" sz="2600" dirty="0" smtClean="0"/>
              </a:p>
              <a:p>
                <a:pPr algn="just"/>
                <a:endParaRPr lang="en-US" sz="2600" dirty="0"/>
              </a:p>
              <a:p>
                <a:pPr algn="just"/>
                <a:endParaRPr lang="en-US" sz="2600" dirty="0" smtClean="0"/>
              </a:p>
              <a:p>
                <a:pPr algn="just"/>
                <a:r>
                  <a:rPr lang="en-US" sz="2600" dirty="0" smtClean="0"/>
                  <a:t>Which is negative definite. Hence </a:t>
                </a:r>
                <a14:m>
                  <m:oMath xmlns:m="http://schemas.openxmlformats.org/officeDocument/2006/math">
                    <m:r>
                      <a:rPr lang="en-US" sz="2600" i="1">
                        <a:solidFill>
                          <a:srgbClr val="FF0000"/>
                        </a:solidFill>
                        <a:latin typeface="Cambria Math" panose="02040503050406030204" pitchFamily="18" charset="0"/>
                      </a:rPr>
                      <m:t>𝑉</m:t>
                    </m:r>
                    <m:d>
                      <m:dPr>
                        <m:ctrlPr>
                          <a:rPr lang="en-US" sz="2600" i="1">
                            <a:solidFill>
                              <a:srgbClr val="FF0000"/>
                            </a:solidFill>
                            <a:latin typeface="Cambria Math" panose="02040503050406030204" pitchFamily="18" charset="0"/>
                          </a:rPr>
                        </m:ctrlPr>
                      </m:dPr>
                      <m:e>
                        <m:r>
                          <a:rPr lang="en-US" sz="2600" b="1" i="1">
                            <a:solidFill>
                              <a:srgbClr val="FF0000"/>
                            </a:solidFill>
                            <a:latin typeface="Cambria Math" panose="02040503050406030204" pitchFamily="18" charset="0"/>
                          </a:rPr>
                          <m:t>𝒙</m:t>
                        </m:r>
                      </m:e>
                    </m:d>
                  </m:oMath>
                </a14:m>
                <a:r>
                  <a:rPr lang="en-US" sz="2600" dirty="0" smtClean="0"/>
                  <a:t> is a Liapunov Function. </a:t>
                </a:r>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493837"/>
                <a:ext cx="8763000" cy="5211763"/>
              </a:xfrm>
              <a:blipFill rotWithShape="0">
                <a:blip r:embed="rId2"/>
                <a:stretch>
                  <a:fillRect l="-1043" t="-1754" r="-1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90500" y="957072"/>
                <a:ext cx="3438249" cy="4978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acc>
                            <m:accPr>
                              <m:chr m:val="̇"/>
                              <m:ctrlPr>
                                <a:rPr lang="en-US" sz="2600" i="1" smtClean="0">
                                  <a:latin typeface="Cambria Math" panose="02040503050406030204" pitchFamily="18" charset="0"/>
                                </a:rPr>
                              </m:ctrlPr>
                            </m:accPr>
                            <m:e>
                              <m:r>
                                <a:rPr lang="en-US" sz="2600" b="0" i="1" smtClean="0">
                                  <a:latin typeface="Cambria Math" panose="02040503050406030204" pitchFamily="18" charset="0"/>
                                </a:rPr>
                                <m:t>𝑥</m:t>
                              </m:r>
                            </m:e>
                          </m:acc>
                        </m:e>
                        <m:sub>
                          <m:r>
                            <a:rPr lang="en-US" sz="2600" b="0" i="1" smtClean="0">
                              <a:latin typeface="Cambria Math" panose="02040503050406030204" pitchFamily="18" charset="0"/>
                            </a:rPr>
                            <m:t>1</m:t>
                          </m:r>
                        </m:sub>
                      </m:sSub>
                      <m:r>
                        <a:rPr lang="en-US" sz="2600" i="1">
                          <a:latin typeface="Cambria Math" panose="02040503050406030204" pitchFamily="18" charset="0"/>
                        </a:rPr>
                        <m:t>=</m:t>
                      </m:r>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2</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𝑥</m:t>
                          </m:r>
                        </m:e>
                        <m:sub>
                          <m:r>
                            <a:rPr lang="en-US" sz="2600" b="0" i="1" smtClean="0">
                              <a:latin typeface="Cambria Math" panose="02040503050406030204" pitchFamily="18" charset="0"/>
                            </a:rPr>
                            <m:t>1</m:t>
                          </m:r>
                        </m:sub>
                        <m:sup>
                          <m:r>
                            <a:rPr lang="en-US" sz="2600" b="0" i="1" smtClean="0">
                              <a:latin typeface="Cambria Math" panose="02040503050406030204" pitchFamily="18" charset="0"/>
                            </a:rPr>
                            <m:t>2</m:t>
                          </m:r>
                        </m:sup>
                      </m:sSubSup>
                      <m:r>
                        <a:rPr lang="en-US" sz="2600" b="0" i="1" smtClean="0">
                          <a:latin typeface="Cambria Math" panose="02040503050406030204" pitchFamily="18" charset="0"/>
                        </a:rPr>
                        <m:t>+</m:t>
                      </m:r>
                      <m:sSubSup>
                        <m:sSubSupPr>
                          <m:ctrlPr>
                            <a:rPr lang="en-US" sz="2600" i="1">
                              <a:latin typeface="Cambria Math" panose="02040503050406030204" pitchFamily="18" charset="0"/>
                            </a:rPr>
                          </m:ctrlPr>
                        </m:sSubSupPr>
                        <m:e>
                          <m:r>
                            <a:rPr lang="en-US" sz="2600" i="1">
                              <a:latin typeface="Cambria Math" panose="02040503050406030204" pitchFamily="18" charset="0"/>
                            </a:rPr>
                            <m:t>𝑥</m:t>
                          </m:r>
                        </m:e>
                        <m:sub>
                          <m:r>
                            <a:rPr lang="en-US" sz="2600" b="0" i="1" smtClean="0">
                              <a:latin typeface="Cambria Math" panose="02040503050406030204" pitchFamily="18" charset="0"/>
                            </a:rPr>
                            <m:t>2</m:t>
                          </m:r>
                        </m:sub>
                        <m:sup>
                          <m:r>
                            <a:rPr lang="en-US" sz="2600" i="1">
                              <a:latin typeface="Cambria Math" panose="02040503050406030204" pitchFamily="18" charset="0"/>
                            </a:rPr>
                            <m:t>2</m:t>
                          </m:r>
                        </m:sup>
                      </m:sSubSup>
                      <m:r>
                        <a:rPr lang="en-US" sz="2600" b="0" i="1" smtClean="0">
                          <a:latin typeface="Cambria Math" panose="02040503050406030204" pitchFamily="18" charset="0"/>
                        </a:rPr>
                        <m:t>)</m:t>
                      </m:r>
                    </m:oMath>
                  </m:oMathPara>
                </a14:m>
                <a:endParaRPr lang="en-US" sz="2600" dirty="0"/>
              </a:p>
            </p:txBody>
          </p:sp>
        </mc:Choice>
        <mc:Fallback xmlns="">
          <p:sp>
            <p:nvSpPr>
              <p:cNvPr id="4" name="Rectangle 3"/>
              <p:cNvSpPr>
                <a:spLocks noRot="1" noChangeAspect="1" noMove="1" noResize="1" noEditPoints="1" noAdjustHandles="1" noChangeArrowheads="1" noChangeShapeType="1" noTextEdit="1"/>
              </p:cNvSpPr>
              <p:nvPr/>
            </p:nvSpPr>
            <p:spPr>
              <a:xfrm>
                <a:off x="190500" y="957072"/>
                <a:ext cx="3438249" cy="49782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570863" y="944562"/>
                <a:ext cx="3694409" cy="4978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acc>
                            <m:accPr>
                              <m:chr m:val="̇"/>
                              <m:ctrlPr>
                                <a:rPr lang="en-US" sz="2600" i="1" smtClean="0">
                                  <a:latin typeface="Cambria Math" panose="02040503050406030204" pitchFamily="18" charset="0"/>
                                </a:rPr>
                              </m:ctrlPr>
                            </m:accPr>
                            <m:e>
                              <m:r>
                                <a:rPr lang="en-US" sz="2600" b="0" i="1" smtClean="0">
                                  <a:latin typeface="Cambria Math" panose="02040503050406030204" pitchFamily="18" charset="0"/>
                                </a:rPr>
                                <m:t>𝑥</m:t>
                              </m:r>
                            </m:e>
                          </m:acc>
                        </m:e>
                        <m:sub>
                          <m:r>
                            <a:rPr lang="en-US" sz="2600" b="0" i="1" smtClean="0">
                              <a:latin typeface="Cambria Math" panose="02040503050406030204" pitchFamily="18" charset="0"/>
                            </a:rPr>
                            <m:t>2</m:t>
                          </m:r>
                        </m:sub>
                      </m:sSub>
                      <m:r>
                        <a:rPr lang="en-US" sz="2600" i="1">
                          <a:latin typeface="Cambria Math" panose="02040503050406030204" pitchFamily="18" charset="0"/>
                        </a:rPr>
                        <m:t>=</m:t>
                      </m:r>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m:t>
                          </m:r>
                          <m:r>
                            <a:rPr lang="en-US" sz="2600" b="0" i="1" smtClean="0">
                              <a:latin typeface="Cambria Math" panose="02040503050406030204" pitchFamily="18" charset="0"/>
                            </a:rPr>
                            <m:t>𝑥</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2</m:t>
                          </m:r>
                        </m:sub>
                      </m:sSub>
                      <m:r>
                        <a:rPr lang="en-US" sz="2600" b="0" i="1" smtClean="0">
                          <a:latin typeface="Cambria Math" panose="02040503050406030204" pitchFamily="18" charset="0"/>
                        </a:rPr>
                        <m:t>(</m:t>
                      </m:r>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𝑥</m:t>
                          </m:r>
                        </m:e>
                        <m:sub>
                          <m:r>
                            <a:rPr lang="en-US" sz="2600" b="0" i="1" smtClean="0">
                              <a:latin typeface="Cambria Math" panose="02040503050406030204" pitchFamily="18" charset="0"/>
                            </a:rPr>
                            <m:t>1</m:t>
                          </m:r>
                        </m:sub>
                        <m:sup>
                          <m:r>
                            <a:rPr lang="en-US" sz="2600" b="0" i="1" smtClean="0">
                              <a:latin typeface="Cambria Math" panose="02040503050406030204" pitchFamily="18" charset="0"/>
                            </a:rPr>
                            <m:t>2</m:t>
                          </m:r>
                        </m:sup>
                      </m:sSubSup>
                      <m:r>
                        <a:rPr lang="en-US" sz="2600" b="0" i="1" smtClean="0">
                          <a:latin typeface="Cambria Math" panose="02040503050406030204" pitchFamily="18" charset="0"/>
                        </a:rPr>
                        <m:t>+</m:t>
                      </m:r>
                      <m:sSubSup>
                        <m:sSubSupPr>
                          <m:ctrlPr>
                            <a:rPr lang="en-US" sz="2600" i="1">
                              <a:latin typeface="Cambria Math" panose="02040503050406030204" pitchFamily="18" charset="0"/>
                            </a:rPr>
                          </m:ctrlPr>
                        </m:sSubSupPr>
                        <m:e>
                          <m:r>
                            <a:rPr lang="en-US" sz="2600" i="1">
                              <a:latin typeface="Cambria Math" panose="02040503050406030204" pitchFamily="18" charset="0"/>
                            </a:rPr>
                            <m:t>𝑥</m:t>
                          </m:r>
                        </m:e>
                        <m:sub>
                          <m:r>
                            <a:rPr lang="en-US" sz="2600" b="0" i="1" smtClean="0">
                              <a:latin typeface="Cambria Math" panose="02040503050406030204" pitchFamily="18" charset="0"/>
                            </a:rPr>
                            <m:t>2</m:t>
                          </m:r>
                        </m:sub>
                        <m:sup>
                          <m:r>
                            <a:rPr lang="en-US" sz="2600" i="1">
                              <a:latin typeface="Cambria Math" panose="02040503050406030204" pitchFamily="18" charset="0"/>
                            </a:rPr>
                            <m:t>2</m:t>
                          </m:r>
                        </m:sup>
                      </m:sSubSup>
                      <m:r>
                        <a:rPr lang="en-US" sz="2600" b="0" i="1" smtClean="0">
                          <a:latin typeface="Cambria Math" panose="02040503050406030204" pitchFamily="18" charset="0"/>
                        </a:rPr>
                        <m:t>)</m:t>
                      </m:r>
                    </m:oMath>
                  </m:oMathPara>
                </a14:m>
                <a:endParaRPr lang="en-US" sz="2600" dirty="0"/>
              </a:p>
            </p:txBody>
          </p:sp>
        </mc:Choice>
        <mc:Fallback xmlns="">
          <p:sp>
            <p:nvSpPr>
              <p:cNvPr id="5" name="Rectangle 4"/>
              <p:cNvSpPr>
                <a:spLocks noRot="1" noChangeAspect="1" noMove="1" noResize="1" noEditPoints="1" noAdjustHandles="1" noChangeArrowheads="1" noChangeShapeType="1" noTextEdit="1"/>
              </p:cNvSpPr>
              <p:nvPr/>
            </p:nvSpPr>
            <p:spPr>
              <a:xfrm>
                <a:off x="4570863" y="944562"/>
                <a:ext cx="3694409" cy="497829"/>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420291" y="2849986"/>
                <a:ext cx="2301143" cy="466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1</m:t>
                          </m:r>
                        </m:sub>
                        <m:sup>
                          <m:r>
                            <a:rPr lang="en-US" sz="2400" i="1">
                              <a:latin typeface="Cambria Math" panose="02040503050406030204" pitchFamily="18" charset="0"/>
                            </a:rPr>
                            <m:t>2</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2</m:t>
                          </m:r>
                        </m:sub>
                        <m:sup>
                          <m:r>
                            <a:rPr lang="en-US" sz="2400" i="1">
                              <a:latin typeface="Cambria Math" panose="02040503050406030204" pitchFamily="18" charset="0"/>
                            </a:rPr>
                            <m:t>2</m:t>
                          </m:r>
                        </m:sup>
                      </m:sSubSup>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420291" y="2849986"/>
                <a:ext cx="2301143" cy="466666"/>
              </a:xfrm>
              <a:prstGeom prst="rect">
                <a:avLst/>
              </a:prstGeom>
              <a:blipFill rotWithShape="0">
                <a:blip r:embed="rId5"/>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118646" y="3955667"/>
                <a:ext cx="3193310" cy="4732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𝑉</m:t>
                          </m:r>
                        </m:e>
                      </m:acc>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1</m:t>
                          </m:r>
                        </m:sub>
                      </m:sSub>
                      <m:r>
                        <a:rPr lang="en-US" sz="2400" i="1">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b="0" i="1" smtClean="0">
                              <a:latin typeface="Cambria Math" panose="02040503050406030204" pitchFamily="18" charset="0"/>
                            </a:rPr>
                            <m:t>2</m:t>
                          </m:r>
                        </m:sub>
                      </m:sSub>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b="0" i="1" smtClean="0">
                              <a:latin typeface="Cambria Math" panose="02040503050406030204" pitchFamily="18" charset="0"/>
                            </a:rPr>
                            <m:t>2</m:t>
                          </m:r>
                        </m:sub>
                      </m:sSub>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3118646" y="3955667"/>
                <a:ext cx="3193310" cy="473206"/>
              </a:xfrm>
              <a:prstGeom prst="rect">
                <a:avLst/>
              </a:prstGeom>
              <a:blipFill rotWithShape="0">
                <a:blip r:embed="rId6"/>
                <a:stretch>
                  <a:fillRect t="-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37949" y="4491637"/>
                <a:ext cx="8534400" cy="4737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2</m:t>
                              </m:r>
                            </m:sub>
                            <m:sup>
                              <m:r>
                                <a:rPr lang="en-US" sz="2000" i="1">
                                  <a:latin typeface="Cambria Math" panose="02040503050406030204" pitchFamily="18" charset="0"/>
                                </a:rPr>
                                <m:t>2</m:t>
                              </m:r>
                            </m:sup>
                          </m:sSubSup>
                        </m:e>
                      </m:d>
                      <m:r>
                        <a:rPr lang="en-US" sz="2000" b="0" i="1" smtClean="0">
                          <a:latin typeface="Cambria Math" panose="02040503050406030204" pitchFamily="18" charset="0"/>
                        </a:rPr>
                        <m:t>]</m:t>
                      </m:r>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m:t>
                          </m:r>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1</m:t>
                          </m:r>
                        </m:sub>
                        <m:sup>
                          <m:r>
                            <a:rPr lang="en-US" sz="2400" i="1">
                              <a:latin typeface="Cambria Math" panose="02040503050406030204" pitchFamily="18" charset="0"/>
                            </a:rPr>
                            <m:t>2</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2</m:t>
                          </m:r>
                        </m:sub>
                        <m:sup>
                          <m:r>
                            <a:rPr lang="en-US" sz="2400" i="1">
                              <a:latin typeface="Cambria Math" panose="02040503050406030204" pitchFamily="18" charset="0"/>
                            </a:rPr>
                            <m:t>2</m:t>
                          </m:r>
                        </m:sup>
                      </m:sSubSup>
                      <m:r>
                        <a:rPr lang="en-US" sz="2400" i="1">
                          <a:latin typeface="Cambria Math" panose="02040503050406030204" pitchFamily="18" charset="0"/>
                        </a:rPr>
                        <m:t>)</m:t>
                      </m:r>
                      <m:r>
                        <a:rPr lang="en-US" sz="2400" b="0" i="1" smtClean="0">
                          <a:latin typeface="Cambria Math" panose="02040503050406030204" pitchFamily="18" charset="0"/>
                        </a:rPr>
                        <m:t>]</m:t>
                      </m:r>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537949" y="4491637"/>
                <a:ext cx="8534400" cy="473719"/>
              </a:xfrm>
              <a:prstGeom prst="rect">
                <a:avLst/>
              </a:prstGeom>
              <a:blipFill rotWithShape="0">
                <a:blip r:embed="rId7"/>
                <a:stretch>
                  <a:fillRect t="-384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48101" y="5100639"/>
                <a:ext cx="8534400" cy="4737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i="1">
                              <a:latin typeface="Cambria Math" panose="02040503050406030204" pitchFamily="18" charset="0"/>
                            </a:rPr>
                            <m:t>𝑉</m:t>
                          </m:r>
                        </m:e>
                      </m:acc>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r>
                        <a:rPr lang="en-US" sz="2400" b="0" i="1" smtClean="0">
                          <a:latin typeface="Cambria Math" panose="02040503050406030204" pitchFamily="18" charset="0"/>
                        </a:rPr>
                        <m:t>−2</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1</m:t>
                                  </m:r>
                                </m:sub>
                                <m:sup>
                                  <m:r>
                                    <a:rPr lang="en-US" sz="2400" i="1">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 </m:t>
                      </m:r>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448101" y="5100639"/>
                <a:ext cx="8534400" cy="473719"/>
              </a:xfrm>
              <a:prstGeom prst="rect">
                <a:avLst/>
              </a:prstGeom>
              <a:blipFill rotWithShape="0">
                <a:blip r:embed="rId8"/>
                <a:stretch>
                  <a:fillRect t="-3896" b="-2597"/>
                </a:stretch>
              </a:blipFill>
            </p:spPr>
            <p:txBody>
              <a:bodyPr/>
              <a:lstStyle/>
              <a:p>
                <a:r>
                  <a:rPr lang="en-US">
                    <a:noFill/>
                  </a:rPr>
                  <a:t> </a:t>
                </a:r>
              </a:p>
            </p:txBody>
          </p:sp>
        </mc:Fallback>
      </mc:AlternateContent>
    </p:spTree>
    <p:extLst>
      <p:ext uri="{BB962C8B-B14F-4D97-AF65-F5344CB8AC3E}">
        <p14:creationId xmlns:p14="http://schemas.microsoft.com/office/powerpoint/2010/main" val="54784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Example-1</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1493837"/>
                <a:ext cx="9067800" cy="5211763"/>
              </a:xfrm>
            </p:spPr>
            <p:txBody>
              <a:bodyPr>
                <a:normAutofit/>
              </a:bodyPr>
              <a:lstStyle/>
              <a:p>
                <a:pPr algn="just"/>
                <a:r>
                  <a:rPr lang="en-US" sz="2600" dirty="0" smtClean="0"/>
                  <a:t>Since </a:t>
                </a:r>
                <a14:m>
                  <m:oMath xmlns:m="http://schemas.openxmlformats.org/officeDocument/2006/math">
                    <m:r>
                      <a:rPr lang="en-US" sz="2800" i="1">
                        <a:solidFill>
                          <a:srgbClr val="FF0000"/>
                        </a:solidFill>
                        <a:latin typeface="Cambria Math" panose="02040503050406030204" pitchFamily="18" charset="0"/>
                      </a:rPr>
                      <m:t>𝑉</m:t>
                    </m:r>
                    <m:d>
                      <m:dPr>
                        <m:ctrlPr>
                          <a:rPr lang="en-US" sz="2800" i="1">
                            <a:solidFill>
                              <a:srgbClr val="FF0000"/>
                            </a:solidFill>
                            <a:latin typeface="Cambria Math" panose="02040503050406030204" pitchFamily="18" charset="0"/>
                          </a:rPr>
                        </m:ctrlPr>
                      </m:dPr>
                      <m:e>
                        <m:r>
                          <a:rPr lang="en-US" sz="2800" b="1" i="1">
                            <a:solidFill>
                              <a:srgbClr val="FF0000"/>
                            </a:solidFill>
                            <a:latin typeface="Cambria Math" panose="02040503050406030204" pitchFamily="18" charset="0"/>
                          </a:rPr>
                          <m:t>𝒙</m:t>
                        </m:r>
                      </m:e>
                    </m:d>
                  </m:oMath>
                </a14:m>
                <a:r>
                  <a:rPr lang="en-US" sz="2600" dirty="0" smtClean="0"/>
                  <a:t> becomes infinite with infinite deviation from the equilibrium state (i.e. </a:t>
                </a:r>
                <a14:m>
                  <m:oMath xmlns:m="http://schemas.openxmlformats.org/officeDocument/2006/math">
                    <m:r>
                      <a:rPr lang="en-US" sz="2800" i="1">
                        <a:solidFill>
                          <a:srgbClr val="FF0000"/>
                        </a:solidFill>
                        <a:latin typeface="Cambria Math" panose="02040503050406030204" pitchFamily="18" charset="0"/>
                      </a:rPr>
                      <m:t>𝑉</m:t>
                    </m:r>
                    <m:d>
                      <m:dPr>
                        <m:ctrlPr>
                          <a:rPr lang="en-US" sz="2800" i="1">
                            <a:solidFill>
                              <a:srgbClr val="FF0000"/>
                            </a:solidFill>
                            <a:latin typeface="Cambria Math" panose="02040503050406030204" pitchFamily="18" charset="0"/>
                          </a:rPr>
                        </m:ctrlPr>
                      </m:dPr>
                      <m:e>
                        <m:r>
                          <a:rPr lang="en-US" sz="2800" b="1" i="1">
                            <a:solidFill>
                              <a:srgbClr val="FF0000"/>
                            </a:solidFill>
                            <a:latin typeface="Cambria Math" panose="02040503050406030204" pitchFamily="18" charset="0"/>
                          </a:rPr>
                          <m:t>𝒙</m:t>
                        </m:r>
                      </m:e>
                    </m:d>
                    <m:r>
                      <a:rPr lang="en-US" sz="2800" b="1" i="1">
                        <a:solidFill>
                          <a:srgbClr val="FF0000"/>
                        </a:solidFill>
                        <a:latin typeface="Cambria Math" panose="02040503050406030204" pitchFamily="18" charset="0"/>
                        <a:ea typeface="Cambria Math" panose="02040503050406030204" pitchFamily="18" charset="0"/>
                      </a:rPr>
                      <m:t>→∞</m:t>
                    </m:r>
                  </m:oMath>
                </a14:m>
                <a:r>
                  <a:rPr lang="en-US" sz="2800" dirty="0"/>
                  <a:t> as </a:t>
                </a:r>
                <a14:m>
                  <m:oMath xmlns:m="http://schemas.openxmlformats.org/officeDocument/2006/math">
                    <m:d>
                      <m:dPr>
                        <m:begChr m:val="‖"/>
                        <m:endChr m:val="‖"/>
                        <m:ctrlPr>
                          <a:rPr lang="en-US" sz="2800" b="1" i="1">
                            <a:solidFill>
                              <a:srgbClr val="FF0000"/>
                            </a:solidFill>
                            <a:latin typeface="Cambria Math" panose="02040503050406030204" pitchFamily="18" charset="0"/>
                            <a:ea typeface="Cambria Math" panose="02040503050406030204" pitchFamily="18" charset="0"/>
                          </a:rPr>
                        </m:ctrlPr>
                      </m:dPr>
                      <m:e>
                        <m:r>
                          <a:rPr lang="en-US" sz="2800" b="1" i="1">
                            <a:solidFill>
                              <a:srgbClr val="FF0000"/>
                            </a:solidFill>
                            <a:latin typeface="Cambria Math" panose="02040503050406030204" pitchFamily="18" charset="0"/>
                          </a:rPr>
                          <m:t>𝒙</m:t>
                        </m:r>
                      </m:e>
                    </m:d>
                    <m:r>
                      <a:rPr lang="en-US" sz="2800" b="1" i="1">
                        <a:solidFill>
                          <a:srgbClr val="FF0000"/>
                        </a:solidFill>
                        <a:latin typeface="Cambria Math" panose="02040503050406030204" pitchFamily="18" charset="0"/>
                        <a:ea typeface="Cambria Math" panose="02040503050406030204" pitchFamily="18" charset="0"/>
                      </a:rPr>
                      <m:t>→∞</m:t>
                    </m:r>
                  </m:oMath>
                </a14:m>
                <a:r>
                  <a:rPr lang="en-US" sz="2600" dirty="0" smtClean="0"/>
                  <a:t>). The equilibrium state at </a:t>
                </a:r>
                <a:r>
                  <a:rPr lang="en-US" sz="2600" dirty="0"/>
                  <a:t>the origin of</a:t>
                </a:r>
                <a:r>
                  <a:rPr lang="en-US" sz="2600" dirty="0" smtClean="0"/>
                  <a:t> the system is said to be asymptotically stable in large. </a:t>
                </a:r>
              </a:p>
              <a:p>
                <a:pPr marL="0" indent="0" algn="just">
                  <a:buNone/>
                </a:pPr>
                <a:endParaRPr lang="en-US" sz="2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1493837"/>
                <a:ext cx="9067800" cy="5211763"/>
              </a:xfrm>
              <a:blipFill rotWithShape="0">
                <a:blip r:embed="rId2"/>
                <a:stretch>
                  <a:fillRect l="-1008" t="-585" r="-11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30928" y="1007326"/>
                <a:ext cx="2301143" cy="466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1</m:t>
                          </m:r>
                        </m:sub>
                        <m:sup>
                          <m:r>
                            <a:rPr lang="en-US" sz="2400" i="1">
                              <a:latin typeface="Cambria Math" panose="02040503050406030204" pitchFamily="18" charset="0"/>
                            </a:rPr>
                            <m:t>2</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2</m:t>
                          </m:r>
                        </m:sub>
                        <m:sup>
                          <m:r>
                            <a:rPr lang="en-US" sz="2400" i="1">
                              <a:latin typeface="Cambria Math" panose="02040503050406030204" pitchFamily="18" charset="0"/>
                            </a:rPr>
                            <m:t>2</m:t>
                          </m:r>
                        </m:sup>
                      </m:sSubSup>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230928" y="1007326"/>
                <a:ext cx="2301143" cy="466666"/>
              </a:xfrm>
              <a:prstGeom prst="rect">
                <a:avLst/>
              </a:prstGeom>
              <a:blipFill rotWithShape="0">
                <a:blip r:embed="rId3"/>
                <a:stretch>
                  <a:fillRect b="-2597"/>
                </a:stretch>
              </a:blipFill>
            </p:spPr>
            <p:txBody>
              <a:bodyPr/>
              <a:lstStyle/>
              <a:p>
                <a:r>
                  <a:rPr lang="en-US">
                    <a:noFill/>
                  </a:rPr>
                  <a:t> </a:t>
                </a:r>
              </a:p>
            </p:txBody>
          </p:sp>
        </mc:Fallback>
      </mc:AlternateContent>
    </p:spTree>
    <p:extLst>
      <p:ext uri="{BB962C8B-B14F-4D97-AF65-F5344CB8AC3E}">
        <p14:creationId xmlns:p14="http://schemas.microsoft.com/office/powerpoint/2010/main" val="1297721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Example-2</a:t>
            </a:r>
            <a:endParaRPr lang="en-US" dirty="0"/>
          </a:p>
        </p:txBody>
      </p:sp>
      <p:sp>
        <p:nvSpPr>
          <p:cNvPr id="3" name="Content Placeholder 2"/>
          <p:cNvSpPr>
            <a:spLocks noGrp="1"/>
          </p:cNvSpPr>
          <p:nvPr>
            <p:ph idx="1"/>
          </p:nvPr>
        </p:nvSpPr>
        <p:spPr>
          <a:xfrm>
            <a:off x="492" y="1004532"/>
            <a:ext cx="8991107" cy="5853468"/>
          </a:xfrm>
        </p:spPr>
        <p:txBody>
          <a:bodyPr>
            <a:normAutofit/>
          </a:bodyPr>
          <a:lstStyle/>
          <a:p>
            <a:r>
              <a:rPr lang="en-US" sz="2800" dirty="0" smtClean="0"/>
              <a:t>Consider the following system</a:t>
            </a:r>
          </a:p>
          <a:p>
            <a:endParaRPr lang="en-US" sz="2800" dirty="0" smtClean="0"/>
          </a:p>
          <a:p>
            <a:endParaRPr lang="en-US" sz="2800" dirty="0"/>
          </a:p>
          <a:p>
            <a:endParaRPr lang="en-US" sz="2800" dirty="0" smtClean="0"/>
          </a:p>
          <a:p>
            <a:pPr algn="just"/>
            <a:r>
              <a:rPr lang="en-US" sz="2800" dirty="0" smtClean="0"/>
              <a:t>Using Liapunov stability theorem determine whether the equilibrium state of the system described by above state equations is asymptotically stable, </a:t>
            </a:r>
            <a:r>
              <a:rPr lang="en-US" sz="2800" dirty="0"/>
              <a:t>asymptotically </a:t>
            </a:r>
            <a:r>
              <a:rPr lang="en-US" sz="2800" dirty="0" smtClean="0"/>
              <a:t>stable in large or unstable. </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2590800" y="1828800"/>
                <a:ext cx="3162469" cy="7441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sSub>
                                  <m:sSubPr>
                                    <m:ctrlPr>
                                      <a:rPr lang="en-US" sz="2600" i="1">
                                        <a:latin typeface="Cambria Math" panose="02040503050406030204" pitchFamily="18" charset="0"/>
                                      </a:rPr>
                                    </m:ctrlPr>
                                  </m:sSubPr>
                                  <m:e>
                                    <m:acc>
                                      <m:accPr>
                                        <m:chr m:val="̇"/>
                                        <m:ctrlPr>
                                          <a:rPr lang="en-US" sz="2600" i="1">
                                            <a:latin typeface="Cambria Math" panose="02040503050406030204" pitchFamily="18" charset="0"/>
                                          </a:rPr>
                                        </m:ctrlPr>
                                      </m:accPr>
                                      <m:e>
                                        <m:r>
                                          <a:rPr lang="en-US" sz="2600" i="1">
                                            <a:latin typeface="Cambria Math" panose="02040503050406030204" pitchFamily="18" charset="0"/>
                                          </a:rPr>
                                          <m:t>𝑥</m:t>
                                        </m:r>
                                      </m:e>
                                    </m:acc>
                                  </m:e>
                                  <m:sub>
                                    <m:r>
                                      <a:rPr lang="en-US" sz="2600" i="1">
                                        <a:latin typeface="Cambria Math" panose="02040503050406030204" pitchFamily="18" charset="0"/>
                                      </a:rPr>
                                      <m:t>1</m:t>
                                    </m:r>
                                  </m:sub>
                                </m:sSub>
                              </m:e>
                            </m:mr>
                            <m:mr>
                              <m:e>
                                <m:sSub>
                                  <m:sSubPr>
                                    <m:ctrlPr>
                                      <a:rPr lang="en-US" sz="2600" i="1">
                                        <a:latin typeface="Cambria Math" panose="02040503050406030204" pitchFamily="18" charset="0"/>
                                      </a:rPr>
                                    </m:ctrlPr>
                                  </m:sSubPr>
                                  <m:e>
                                    <m:acc>
                                      <m:accPr>
                                        <m:chr m:val="̇"/>
                                        <m:ctrlPr>
                                          <a:rPr lang="en-US" sz="2600" i="1">
                                            <a:latin typeface="Cambria Math" panose="02040503050406030204" pitchFamily="18" charset="0"/>
                                          </a:rPr>
                                        </m:ctrlPr>
                                      </m:accPr>
                                      <m:e>
                                        <m:r>
                                          <a:rPr lang="en-US" sz="2600" i="1">
                                            <a:latin typeface="Cambria Math" panose="02040503050406030204" pitchFamily="18" charset="0"/>
                                          </a:rPr>
                                          <m:t>𝑥</m:t>
                                        </m:r>
                                      </m:e>
                                    </m:acc>
                                  </m:e>
                                  <m:sub>
                                    <m:r>
                                      <a:rPr lang="en-US" sz="2600" i="1">
                                        <a:latin typeface="Cambria Math" panose="02040503050406030204" pitchFamily="18" charset="0"/>
                                      </a:rPr>
                                      <m:t>2</m:t>
                                    </m:r>
                                  </m:sub>
                                </m:sSub>
                              </m:e>
                            </m:mr>
                          </m:m>
                        </m:e>
                      </m:d>
                      <m:r>
                        <a:rPr lang="en-US" sz="2600" b="0" i="1" smtClean="0">
                          <a:latin typeface="Cambria Math" panose="02040503050406030204" pitchFamily="18" charset="0"/>
                        </a:rPr>
                        <m:t>=</m:t>
                      </m:r>
                      <m:d>
                        <m:dPr>
                          <m:begChr m:val="["/>
                          <m:endChr m:val="]"/>
                          <m:ctrlPr>
                            <a:rPr lang="en-US" sz="2600" b="0" i="1" smtClean="0">
                              <a:latin typeface="Cambria Math" panose="02040503050406030204" pitchFamily="18" charset="0"/>
                            </a:rPr>
                          </m:ctrlPr>
                        </m:dPr>
                        <m:e>
                          <m:m>
                            <m:mPr>
                              <m:mcs>
                                <m:mc>
                                  <m:mcPr>
                                    <m:count m:val="2"/>
                                    <m:mcJc m:val="center"/>
                                  </m:mcPr>
                                </m:mc>
                              </m:mcs>
                              <m:ctrlPr>
                                <a:rPr lang="en-US" sz="2600" b="0" i="1" smtClean="0">
                                  <a:latin typeface="Cambria Math" panose="02040503050406030204" pitchFamily="18" charset="0"/>
                                </a:rPr>
                              </m:ctrlPr>
                            </m:mPr>
                            <m:mr>
                              <m:e>
                                <m:r>
                                  <m:rPr>
                                    <m:brk m:alnAt="7"/>
                                  </m:rPr>
                                  <a:rPr lang="en-US" sz="2600" b="0" i="1" smtClean="0">
                                    <a:latin typeface="Cambria Math" panose="02040503050406030204" pitchFamily="18" charset="0"/>
                                  </a:rPr>
                                  <m:t>0</m:t>
                                </m:r>
                              </m:e>
                              <m:e>
                                <m:r>
                                  <a:rPr lang="en-US" sz="2600" b="0" i="1" smtClean="0">
                                    <a:latin typeface="Cambria Math" panose="02040503050406030204" pitchFamily="18" charset="0"/>
                                  </a:rPr>
                                  <m:t>1</m:t>
                                </m:r>
                              </m:e>
                            </m:mr>
                            <m:mr>
                              <m:e>
                                <m:r>
                                  <a:rPr lang="en-US" sz="2600" b="0" i="1" smtClean="0">
                                    <a:latin typeface="Cambria Math" panose="02040503050406030204" pitchFamily="18" charset="0"/>
                                  </a:rPr>
                                  <m:t>−1</m:t>
                                </m:r>
                              </m:e>
                              <m:e>
                                <m:r>
                                  <a:rPr lang="en-US" sz="2600" b="0" i="1" smtClean="0">
                                    <a:latin typeface="Cambria Math" panose="02040503050406030204" pitchFamily="18" charset="0"/>
                                  </a:rPr>
                                  <m:t>−1</m:t>
                                </m:r>
                              </m:e>
                            </m:mr>
                          </m:m>
                        </m:e>
                      </m:d>
                      <m:d>
                        <m:dPr>
                          <m:begChr m:val="["/>
                          <m:endChr m:val="]"/>
                          <m:ctrlPr>
                            <a:rPr lang="en-US" sz="2600" b="0" i="1" smtClean="0">
                              <a:latin typeface="Cambria Math" panose="02040503050406030204" pitchFamily="18" charset="0"/>
                            </a:rPr>
                          </m:ctrlPr>
                        </m:dPr>
                        <m:e>
                          <m:m>
                            <m:mPr>
                              <m:mcs>
                                <m:mc>
                                  <m:mcPr>
                                    <m:count m:val="1"/>
                                    <m:mcJc m:val="center"/>
                                  </m:mcPr>
                                </m:mc>
                              </m:mcs>
                              <m:ctrlPr>
                                <a:rPr lang="en-US" sz="2600" b="0" i="1" smtClean="0">
                                  <a:latin typeface="Cambria Math" panose="02040503050406030204" pitchFamily="18" charset="0"/>
                                </a:rPr>
                              </m:ctrlPr>
                            </m:mPr>
                            <m:mr>
                              <m:e>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1</m:t>
                                    </m:r>
                                  </m:sub>
                                </m:sSub>
                              </m:e>
                            </m:mr>
                            <m:mr>
                              <m:e>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2</m:t>
                                    </m:r>
                                  </m:sub>
                                </m:sSub>
                              </m:e>
                            </m:mr>
                          </m:m>
                        </m:e>
                      </m:d>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2590800" y="1828800"/>
                <a:ext cx="3162469" cy="744178"/>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34222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ture 32-33 Closed Loop Frequency Respon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37-38 Liapunov Stability Analysis</Template>
  <TotalTime>294</TotalTime>
  <Words>939</Words>
  <Application>Microsoft Office PowerPoint</Application>
  <PresentationFormat>On-screen Show (4:3)</PresentationFormat>
  <Paragraphs>287</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Cambria Math</vt:lpstr>
      <vt:lpstr>lecture 32-33 Closed Loop Frequency Response</vt:lpstr>
      <vt:lpstr>Modern Control Systems (MCS)</vt:lpstr>
      <vt:lpstr>Outline</vt:lpstr>
      <vt:lpstr>Introduction</vt:lpstr>
      <vt:lpstr>Liapunov Function</vt:lpstr>
      <vt:lpstr>Liapunov Stability Theorem</vt:lpstr>
      <vt:lpstr>Example-1</vt:lpstr>
      <vt:lpstr>Example-1</vt:lpstr>
      <vt:lpstr>Example-1</vt:lpstr>
      <vt:lpstr>Example-2</vt:lpstr>
      <vt:lpstr>Example-2</vt:lpstr>
      <vt:lpstr>Liapunov Stability analysis of LTI systems</vt:lpstr>
      <vt:lpstr>Liapunov Stability analysis of LTI systems</vt:lpstr>
      <vt:lpstr>Liapunov Stability analysis of LTI systems</vt:lpstr>
      <vt:lpstr>Liapunov Stability analysis of LTI systems</vt:lpstr>
      <vt:lpstr>Liapunov Stability analysis of LTI systems</vt:lpstr>
      <vt:lpstr>Example-3</vt:lpstr>
      <vt:lpstr>Example-3</vt:lpstr>
      <vt:lpstr>Example-3</vt:lpstr>
      <vt:lpstr>Example-3</vt:lpstr>
      <vt:lpstr>Example-3</vt:lpstr>
      <vt:lpstr>Example-4</vt:lpstr>
      <vt:lpstr>Example-4</vt:lpstr>
      <vt:lpstr>Example-4</vt:lpstr>
      <vt:lpstr>Example-5</vt:lpstr>
      <vt:lpstr>Example-5</vt:lpstr>
      <vt:lpstr>Example-5</vt:lpstr>
      <vt:lpstr>Example-5</vt:lpstr>
      <vt:lpstr>End of Lectures-39-40</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Control Systems (MCS)</dc:title>
  <dc:creator>MUET</dc:creator>
  <cp:lastModifiedBy>SGH202PZR0</cp:lastModifiedBy>
  <cp:revision>123</cp:revision>
  <dcterms:created xsi:type="dcterms:W3CDTF">2013-10-28T11:56:30Z</dcterms:created>
  <dcterms:modified xsi:type="dcterms:W3CDTF">2013-10-29T05:10:00Z</dcterms:modified>
</cp:coreProperties>
</file>