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56" r:id="rId2"/>
    <p:sldId id="512" r:id="rId3"/>
    <p:sldId id="493" r:id="rId4"/>
    <p:sldId id="494" r:id="rId5"/>
    <p:sldId id="514" r:id="rId6"/>
    <p:sldId id="515" r:id="rId7"/>
    <p:sldId id="516" r:id="rId8"/>
    <p:sldId id="518" r:id="rId9"/>
    <p:sldId id="519" r:id="rId10"/>
    <p:sldId id="520" r:id="rId11"/>
    <p:sldId id="525" r:id="rId12"/>
    <p:sldId id="513" r:id="rId13"/>
    <p:sldId id="491" r:id="rId14"/>
    <p:sldId id="492" r:id="rId15"/>
    <p:sldId id="500" r:id="rId16"/>
    <p:sldId id="504" r:id="rId17"/>
    <p:sldId id="501" r:id="rId18"/>
    <p:sldId id="521" r:id="rId19"/>
    <p:sldId id="502" r:id="rId20"/>
    <p:sldId id="522" r:id="rId21"/>
    <p:sldId id="503" r:id="rId22"/>
    <p:sldId id="523" r:id="rId23"/>
    <p:sldId id="524" r:id="rId24"/>
    <p:sldId id="505" r:id="rId25"/>
    <p:sldId id="506" r:id="rId26"/>
    <p:sldId id="507" r:id="rId27"/>
    <p:sldId id="508" r:id="rId28"/>
    <p:sldId id="509" r:id="rId29"/>
    <p:sldId id="510" r:id="rId30"/>
    <p:sldId id="32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0788"/>
    <a:srgbClr val="FEF1E6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9322" autoAdjust="0"/>
  </p:normalViewPr>
  <p:slideViewPr>
    <p:cSldViewPr>
      <p:cViewPr varScale="1">
        <p:scale>
          <a:sx n="75" d="100"/>
          <a:sy n="75" d="100"/>
        </p:scale>
        <p:origin x="96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35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75CD0-BF64-4EDA-A390-EA27F5FF7906}" type="datetimeFigureOut">
              <a:rPr lang="en-GB" smtClean="0"/>
              <a:pPr/>
              <a:t>24/10/2013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C7654-C7C7-4BC9-B3D0-68A06137D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830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38015-AD98-4867-8B7A-4101F60AD33A}" type="datetimeFigureOut">
              <a:rPr lang="en-GB" smtClean="0"/>
              <a:pPr/>
              <a:t>24/10/2013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B5A4E-08A9-457D-89E6-C51BF6DBFCF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47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24/10/2013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24/10/2013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24/10/2013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24/10/2013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24/10/2013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24/10/2013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24/10/2013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24/10/2013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24/10/2013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24/10/2013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24/10/2013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4B2AA-1B5A-4DC9-8C33-192C3B350BED}" type="datetimeFigureOut">
              <a:rPr lang="en-GB" smtClean="0"/>
              <a:pPr/>
              <a:t>24/10/2013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mtiaz.hussain@faculty.muet.edu.pk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1.png"/><Relationship Id="rId5" Type="http://schemas.openxmlformats.org/officeDocument/2006/relationships/image" Target="../media/image320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imtiazhussainkalwar.weebly.com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Modern </a:t>
            </a:r>
            <a:r>
              <a:rPr lang="en-US" b="1" dirty="0"/>
              <a:t>Control </a:t>
            </a:r>
            <a:r>
              <a:rPr lang="en-US" b="1" dirty="0" smtClean="0"/>
              <a:t>Systems (MCS)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123728" y="4365104"/>
            <a:ext cx="53285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Dr. Imtiaz Hussain</a:t>
            </a:r>
          </a:p>
          <a:p>
            <a:pPr algn="ctr"/>
            <a:r>
              <a:rPr lang="en-GB" sz="2100" dirty="0" smtClean="0"/>
              <a:t>email: </a:t>
            </a:r>
            <a:r>
              <a:rPr lang="en-GB" sz="21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imtiaz.hussain@faculty.muet.edu.pk</a:t>
            </a:r>
            <a:endParaRPr lang="en-GB" sz="2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2100" dirty="0" smtClean="0"/>
              <a:t>URL :</a:t>
            </a:r>
            <a:r>
              <a:rPr lang="en-GB" sz="2100" dirty="0" smtClean="0">
                <a:solidFill>
                  <a:schemeClr val="accent1">
                    <a:lumMod val="75000"/>
                  </a:schemeClr>
                </a:solidFill>
              </a:rPr>
              <a:t>http://imtiazhussainkalwar.weebly.com/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068144" y="2996952"/>
            <a:ext cx="51312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Lecture-37-38</a:t>
            </a:r>
          </a:p>
          <a:p>
            <a:pPr algn="ctr"/>
            <a:r>
              <a:rPr lang="en-GB" sz="2400" dirty="0" smtClean="0"/>
              <a:t>Design of Control Systems in Sate Space</a:t>
            </a:r>
          </a:p>
          <a:p>
            <a:pPr algn="ctr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LIAPUNOV STABILITY ANALYSIS</a:t>
            </a:r>
            <a:endParaRPr lang="en-GB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9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92162"/>
          </a:xfrm>
        </p:spPr>
        <p:txBody>
          <a:bodyPr/>
          <a:lstStyle/>
          <a:p>
            <a:r>
              <a:rPr lang="en-US" dirty="0" smtClean="0"/>
              <a:t>Phase Portrait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7150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rgbClr val="00B050"/>
                </a:solidFill>
              </a:rPr>
              <a:t>Example-3</a:t>
            </a:r>
            <a:r>
              <a:rPr lang="en-US" sz="2800" dirty="0" smtClean="0"/>
              <a:t>: Consider a system with state equations given below (in phase variable form)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17900" y="1944597"/>
                <a:ext cx="1160446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900" y="1944597"/>
                <a:ext cx="1160446" cy="4001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56000" y="2419290"/>
                <a:ext cx="2135200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000" y="2419290"/>
                <a:ext cx="2135200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089" r="9368"/>
          <a:stretch/>
        </p:blipFill>
        <p:spPr>
          <a:xfrm>
            <a:off x="8965" y="2971800"/>
            <a:ext cx="4419600" cy="38773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6160" t="4406" r="7229" b="5831"/>
          <a:stretch/>
        </p:blipFill>
        <p:spPr>
          <a:xfrm>
            <a:off x="4572000" y="3198783"/>
            <a:ext cx="460465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9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/>
              <a:t>Phase Portrait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0" y="762000"/>
                <a:ext cx="9067800" cy="5943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2400" dirty="0" smtClean="0">
                    <a:solidFill>
                      <a:srgbClr val="00B050"/>
                    </a:solidFill>
                  </a:rPr>
                  <a:t>Example-4: </a:t>
                </a:r>
                <a:r>
                  <a:rPr lang="en-US" sz="2400" dirty="0" smtClean="0"/>
                  <a:t>Consider the second-order system with state variables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 smtClean="0"/>
                  <a:t> whose dynamics are most easily described in polar coordinates via the equations </a:t>
                </a:r>
              </a:p>
              <a:p>
                <a:pPr algn="just"/>
                <a:endParaRPr lang="en-US" sz="2400" dirty="0"/>
              </a:p>
              <a:p>
                <a:pPr algn="just"/>
                <a:r>
                  <a:rPr lang="en-US" sz="2400" dirty="0" smtClean="0"/>
                  <a:t>There </a:t>
                </a:r>
                <a:r>
                  <a:rPr lang="en-US" sz="2400" dirty="0"/>
                  <a:t>are </a:t>
                </a:r>
                <a:r>
                  <a:rPr lang="en-US" sz="2400" dirty="0" smtClean="0"/>
                  <a:t>two </a:t>
                </a:r>
                <a:r>
                  <a:rPr lang="en-US" sz="2400" dirty="0"/>
                  <a:t>equilibrium points: one at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origin</a:t>
                </a:r>
                <a:r>
                  <a:rPr lang="en-US" sz="2400" dirty="0"/>
                  <a:t>, and the other at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r</a:t>
                </a:r>
                <a:r>
                  <a:rPr lang="en-US" sz="2400" dirty="0">
                    <a:solidFill>
                      <a:srgbClr val="FF0000"/>
                    </a:solidFill>
                  </a:rPr>
                  <a:t> = 1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solidFill>
                      <a:srgbClr val="FF0000"/>
                    </a:solidFill>
                  </a:rPr>
                  <a:t>= 0</a:t>
                </a:r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62000"/>
                <a:ext cx="9067800" cy="5943600"/>
              </a:xfrm>
              <a:prstGeom prst="rect">
                <a:avLst/>
              </a:prstGeom>
              <a:blipFill rotWithShape="0">
                <a:blip r:embed="rId2"/>
                <a:stretch>
                  <a:fillRect l="-874" t="-821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38400" y="2000780"/>
                <a:ext cx="1863780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000780"/>
                <a:ext cx="1863780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39869" y="1727357"/>
                <a:ext cx="1724318" cy="752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600" b="0" i="0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fName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869" y="1727357"/>
                <a:ext cx="1724318" cy="7525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5714" t="5579" r="5714" b="5554"/>
          <a:stretch/>
        </p:blipFill>
        <p:spPr>
          <a:xfrm>
            <a:off x="2371724" y="3352800"/>
            <a:ext cx="47148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0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Liapunov Stability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6096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600" dirty="0" smtClean="0"/>
              <a:t>For a given control system stability is usually most important thing to be determined. </a:t>
            </a:r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If the system is linear and time invariant, many stability criteria are available (Nyquist stability, Routh Herwitz etc.).</a:t>
            </a:r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If the system is nonlinear or linear but time varying such stability criteria do not apply. </a:t>
            </a:r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Liapunov stability analysis is used to determine the stability of linear, nonlinear, time varying, time invariant systems.  </a:t>
            </a:r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There are two methods of Liapunov</a:t>
            </a:r>
          </a:p>
          <a:p>
            <a:pPr lvl="1" algn="just"/>
            <a:r>
              <a:rPr lang="en-US" sz="2200" dirty="0" smtClean="0"/>
              <a:t>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method</a:t>
            </a:r>
          </a:p>
          <a:p>
            <a:pPr lvl="1" algn="just"/>
            <a:r>
              <a:rPr lang="en-US" sz="2200" dirty="0" smtClean="0"/>
              <a:t>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method </a:t>
            </a:r>
            <a:r>
              <a:rPr lang="en-US" sz="2200" dirty="0"/>
              <a:t>(Direct method of Liapunov)</a:t>
            </a:r>
            <a:r>
              <a:rPr lang="en-US" sz="2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960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/>
              <a:t>Liapunov Stability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6096000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Second method of Liapunov is the most general method for determination of stability of systems. </a:t>
            </a:r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In addition this method is also useful for solving some optimization problems.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9866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Second Method of Liapunov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6096000" cy="3657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 smtClean="0"/>
              <a:t>In 1892 </a:t>
            </a:r>
            <a:r>
              <a:rPr lang="en-US" sz="2400" dirty="0" smtClean="0">
                <a:solidFill>
                  <a:srgbClr val="FF0000"/>
                </a:solidFill>
              </a:rPr>
              <a:t>A.  M Liapunov </a:t>
            </a:r>
            <a:r>
              <a:rPr lang="en-US" sz="2400" dirty="0" smtClean="0"/>
              <a:t>presented two methods (called first and second methods) for determining the stability of dynamic systems described by ordinary differential equations. </a:t>
            </a:r>
          </a:p>
          <a:p>
            <a:pPr algn="just"/>
            <a:endParaRPr lang="en-US" sz="2400" dirty="0" smtClean="0"/>
          </a:p>
          <a:p>
            <a:pPr algn="just"/>
            <a:endParaRPr lang="en-US" sz="1100" dirty="0" smtClean="0"/>
          </a:p>
          <a:p>
            <a:pPr algn="just"/>
            <a:r>
              <a:rPr lang="en-US" sz="2400" dirty="0" smtClean="0"/>
              <a:t>The first method consists of all procedures in which the explicit form of solution of differential equations are used for analysis.</a:t>
            </a:r>
            <a:endParaRPr lang="en-US" sz="2400" dirty="0"/>
          </a:p>
        </p:txBody>
      </p:sp>
      <p:pic>
        <p:nvPicPr>
          <p:cNvPr id="7" name="Picture 2" descr="Alexander Ljapunow j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788" y="1371600"/>
            <a:ext cx="2386926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0" y="5181600"/>
            <a:ext cx="90678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smtClean="0"/>
              <a:t>The second method on the other hand does not require the solutions of the differential equations.</a:t>
            </a:r>
          </a:p>
        </p:txBody>
      </p:sp>
    </p:spTree>
    <p:extLst>
      <p:ext uri="{BB962C8B-B14F-4D97-AF65-F5344CB8AC3E}">
        <p14:creationId xmlns:p14="http://schemas.microsoft.com/office/powerpoint/2010/main" val="291409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Stability in the Sense of Liapunov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8100" y="914400"/>
                <a:ext cx="9067800" cy="5943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2400" dirty="0" smtClean="0">
                    <a:solidFill>
                      <a:schemeClr val="tx1"/>
                    </a:solidFill>
                  </a:rPr>
                  <a:t>Denote a spherical region of radius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about an equilibrium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as</a:t>
                </a:r>
              </a:p>
              <a:p>
                <a:pPr algn="just"/>
                <a:endParaRPr lang="en-US" sz="2400" dirty="0"/>
              </a:p>
              <a:p>
                <a:pPr algn="just"/>
                <a:r>
                  <a:rPr lang="en-US" sz="2400" dirty="0" smtClean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is called Euclidean norm and is defined as</a:t>
                </a:r>
              </a:p>
              <a:p>
                <a:pPr algn="just"/>
                <a:endParaRPr lang="en-US" sz="2400" dirty="0"/>
              </a:p>
              <a:p>
                <a:pPr algn="just"/>
                <a:endParaRPr lang="en-US" sz="2400" dirty="0" smtClean="0"/>
              </a:p>
              <a:p>
                <a:pPr algn="just"/>
                <a:endParaRPr lang="en-US" sz="2400" dirty="0"/>
              </a:p>
              <a:p>
                <a:pPr algn="just"/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consist of all points such that </a:t>
                </a:r>
              </a:p>
              <a:p>
                <a:pPr algn="just"/>
                <a:endParaRPr lang="en-US" sz="2400" dirty="0" smtClean="0"/>
              </a:p>
              <a:p>
                <a:pPr algn="just"/>
                <a:endParaRPr lang="en-US" sz="2400" dirty="0"/>
              </a:p>
              <a:p>
                <a:pPr algn="just"/>
                <a:r>
                  <a:rPr lang="en-US" sz="2400" dirty="0" smtClean="0"/>
                  <a:t>And let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consist of all points such that </a:t>
                </a:r>
                <a:endParaRPr lang="en-US" sz="2400" dirty="0"/>
              </a:p>
              <a:p>
                <a:pPr algn="just"/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just"/>
                <a:endParaRPr lang="en-US" sz="2400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" y="914400"/>
                <a:ext cx="9067800" cy="5943600"/>
              </a:xfrm>
              <a:prstGeom prst="rect">
                <a:avLst/>
              </a:prstGeom>
              <a:blipFill rotWithShape="0">
                <a:blip r:embed="rId2"/>
                <a:stretch>
                  <a:fillRect l="-874" t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33800" y="1524000"/>
                <a:ext cx="1985672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e>
                      </m:d>
                      <m:r>
                        <a:rPr lang="en-US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524000"/>
                <a:ext cx="1985672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6841" y="2986667"/>
                <a:ext cx="8650317" cy="4845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+⋯+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41" y="2986667"/>
                <a:ext cx="8650317" cy="4845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76600" y="4567037"/>
                <a:ext cx="2140586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</m:sSub>
                              <m:r>
                                <a:rPr lang="en-US" sz="2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e>
                      </m:d>
                      <m:r>
                        <a:rPr lang="en-US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567037"/>
                <a:ext cx="2140586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44816" y="5947516"/>
                <a:ext cx="3272370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∅(</m:t>
                                  </m:r>
                                  <m:r>
                                    <a:rPr lang="en-US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2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</m:sSub>
                              <m:r>
                                <a:rPr lang="en-US" sz="2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US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816" y="5947516"/>
                <a:ext cx="3272370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784041" y="3937771"/>
            <a:ext cx="2286000" cy="2920229"/>
            <a:chOff x="6784041" y="3937771"/>
            <a:chExt cx="2286000" cy="2920229"/>
          </a:xfrm>
        </p:grpSpPr>
        <p:sp>
          <p:nvSpPr>
            <p:cNvPr id="23" name="Oval 22"/>
            <p:cNvSpPr/>
            <p:nvPr/>
          </p:nvSpPr>
          <p:spPr>
            <a:xfrm>
              <a:off x="6784041" y="3937771"/>
              <a:ext cx="2286000" cy="2209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7924800" y="6488668"/>
                  <a:ext cx="66935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4800" y="6488668"/>
                  <a:ext cx="66935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/>
            <p:nvPr/>
          </p:nvCxnSpPr>
          <p:spPr>
            <a:xfrm flipH="1" flipV="1">
              <a:off x="8243377" y="6188451"/>
              <a:ext cx="214823" cy="3647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6187214" y="3786722"/>
            <a:ext cx="1952409" cy="1127821"/>
            <a:chOff x="6187214" y="3786722"/>
            <a:chExt cx="1952409" cy="11278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6187214" y="3786722"/>
                  <a:ext cx="68871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7214" y="3786722"/>
                  <a:ext cx="688715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/>
            <p:nvPr/>
          </p:nvCxnSpPr>
          <p:spPr>
            <a:xfrm>
              <a:off x="6784041" y="4067759"/>
              <a:ext cx="763541" cy="5951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774641" y="482975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7727907" y="4606766"/>
                  <a:ext cx="41171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7907" y="4606766"/>
                  <a:ext cx="411716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7534135" y="4662862"/>
            <a:ext cx="785813" cy="759619"/>
            <a:chOff x="7534135" y="4662862"/>
            <a:chExt cx="785813" cy="759619"/>
          </a:xfrm>
        </p:grpSpPr>
        <p:sp>
          <p:nvSpPr>
            <p:cNvPr id="22" name="Oval 21"/>
            <p:cNvSpPr/>
            <p:nvPr/>
          </p:nvSpPr>
          <p:spPr>
            <a:xfrm>
              <a:off x="7534135" y="4662862"/>
              <a:ext cx="785813" cy="75961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904181" y="501981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7734630" y="5014623"/>
                  <a:ext cx="408509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4630" y="5014623"/>
                  <a:ext cx="408509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6827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65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Stability in the Sense of Liapunov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76200" y="762000"/>
                <a:ext cx="5613135" cy="6096000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n-US" sz="2200" dirty="0">
                    <a:latin typeface="+mj-lt"/>
                  </a:rPr>
                  <a:t>The stability of an equilibrium point determines whether or not solutions nearby the equilibrium point remain nearby, get closer, or get further away.</a:t>
                </a:r>
              </a:p>
              <a:p>
                <a:pPr algn="just"/>
                <a:endParaRPr lang="en-US" sz="1200" dirty="0">
                  <a:latin typeface="+mj-lt"/>
                </a:endParaRPr>
              </a:p>
              <a:p>
                <a:pPr algn="just"/>
                <a:r>
                  <a:rPr lang="en-US" sz="2200" dirty="0">
                    <a:latin typeface="+mj-lt"/>
                  </a:rPr>
                  <a:t>An equilibrium point is stable if initial conditions that start near an equilibrium point stay near that equilibrium point.</a:t>
                </a:r>
              </a:p>
              <a:p>
                <a:pPr algn="just"/>
                <a:endParaRPr lang="en-US" sz="1200" dirty="0">
                  <a:latin typeface="+mj-lt"/>
                </a:endParaRPr>
              </a:p>
              <a:p>
                <a:pPr algn="just"/>
                <a:r>
                  <a:rPr lang="en-US" sz="2200" dirty="0" smtClean="0">
                    <a:latin typeface="+mj-lt"/>
                    <a:cs typeface="Times New Roman" panose="02020603050405020304" pitchFamily="18" charset="0"/>
                  </a:rPr>
                  <a:t>Or an equilibrium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+mj-lt"/>
                    <a:cs typeface="Times New Roman" panose="02020603050405020304" pitchFamily="18" charset="0"/>
                  </a:rPr>
                  <a:t> is said to be stable in the sense of Liapunov if, corresponding to each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200" dirty="0" smtClean="0">
                    <a:latin typeface="+mj-lt"/>
                    <a:cs typeface="Times New Roman" panose="02020603050405020304" pitchFamily="18" charset="0"/>
                  </a:rPr>
                  <a:t>there is an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200" dirty="0" smtClean="0">
                    <a:latin typeface="+mj-lt"/>
                    <a:cs typeface="Times New Roman" panose="02020603050405020304" pitchFamily="18" charset="0"/>
                  </a:rPr>
                  <a:t>such that trajectories starting in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200" dirty="0" smtClean="0">
                    <a:latin typeface="+mj-lt"/>
                    <a:cs typeface="Times New Roman" panose="02020603050405020304" pitchFamily="18" charset="0"/>
                  </a:rPr>
                  <a:t>do not leave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200" dirty="0" smtClean="0">
                    <a:latin typeface="+mj-lt"/>
                    <a:cs typeface="Times New Roman" panose="02020603050405020304" pitchFamily="18" charset="0"/>
                  </a:rPr>
                  <a:t>as</a:t>
                </a:r>
                <a:r>
                  <a:rPr lang="en-US" sz="2200" dirty="0" smtClean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200" i="1" dirty="0" smtClean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t</a:t>
                </a:r>
                <a:r>
                  <a:rPr lang="en-US" sz="2200" dirty="0" smtClean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2200" dirty="0" smtClean="0">
                    <a:latin typeface="+mj-lt"/>
                    <a:cs typeface="Times New Roman" panose="02020603050405020304" pitchFamily="18" charset="0"/>
                  </a:rPr>
                  <a:t>increased indefinitely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6200" y="762000"/>
                <a:ext cx="5613135" cy="6096000"/>
              </a:xfrm>
              <a:blipFill rotWithShape="0">
                <a:blip r:embed="rId2"/>
                <a:stretch>
                  <a:fillRect l="-1194" t="-700" r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760720" y="2130470"/>
            <a:ext cx="3383280" cy="3488889"/>
            <a:chOff x="5105400" y="2892470"/>
            <a:chExt cx="3383280" cy="3488889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6705600" y="2971800"/>
              <a:ext cx="0" cy="2743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5568496" y="2892470"/>
              <a:ext cx="2380669" cy="3488889"/>
              <a:chOff x="6629400" y="567480"/>
              <a:chExt cx="2380669" cy="348888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6629400" y="936812"/>
                <a:ext cx="2286000" cy="2209800"/>
                <a:chOff x="2831306" y="3237309"/>
                <a:chExt cx="2286000" cy="2209800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3581400" y="3962400"/>
                  <a:ext cx="785813" cy="759619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2831306" y="3237309"/>
                  <a:ext cx="2286000" cy="2209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ctangle 13"/>
                  <p:cNvSpPr/>
                  <p:nvPr/>
                </p:nvSpPr>
                <p:spPr>
                  <a:xfrm>
                    <a:off x="8321354" y="567480"/>
                    <a:ext cx="68871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dirty="0">
                        <a:solidFill>
                          <a:srgbClr val="FF0000"/>
                        </a:solidFill>
                      </a:rPr>
                      <a:t> 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Rectangle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21354" y="567480"/>
                    <a:ext cx="688715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" name="Straight Arrow Connector 14"/>
              <p:cNvCxnSpPr/>
              <p:nvPr/>
            </p:nvCxnSpPr>
            <p:spPr>
              <a:xfrm flipH="1">
                <a:off x="7955844" y="925379"/>
                <a:ext cx="497542" cy="70514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6765460" y="3687037"/>
                    <a:ext cx="66935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dirty="0">
                        <a:solidFill>
                          <a:srgbClr val="FF0000"/>
                        </a:solidFill>
                      </a:rPr>
                      <a:t> 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65460" y="3687037"/>
                    <a:ext cx="669350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Straight Arrow Connector 16"/>
              <p:cNvCxnSpPr/>
              <p:nvPr/>
            </p:nvCxnSpPr>
            <p:spPr>
              <a:xfrm flipV="1">
                <a:off x="6909672" y="3182773"/>
                <a:ext cx="596827" cy="4562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/>
              <p:cNvSpPr/>
              <p:nvPr/>
            </p:nvSpPr>
            <p:spPr>
              <a:xfrm>
                <a:off x="7620000" y="1828800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7749540" y="2018852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7358114" y="1726830"/>
                    <a:ext cx="411716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58114" y="1726830"/>
                    <a:ext cx="411716" cy="30777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7434810" y="1955657"/>
                    <a:ext cx="408509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34810" y="1955657"/>
                    <a:ext cx="408509" cy="30777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4" name="Straight Connector 23"/>
            <p:cNvCxnSpPr/>
            <p:nvPr/>
          </p:nvCxnSpPr>
          <p:spPr>
            <a:xfrm rot="5400000" flipV="1">
              <a:off x="6797040" y="2651760"/>
              <a:ext cx="0" cy="33832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7734" y="6108700"/>
                <a:ext cx="2140586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6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</m:sSub>
                              <m:r>
                                <a:rPr lang="en-US" sz="2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e>
                      </m:d>
                      <m:r>
                        <a:rPr lang="en-US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34" y="6108700"/>
                <a:ext cx="2140586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515473" y="6108700"/>
                <a:ext cx="2369751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en-US" sz="2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e>
                      </m:d>
                      <m:r>
                        <a:rPr lang="en-US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473" y="6108700"/>
                <a:ext cx="2369751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2590800" y="6308755"/>
            <a:ext cx="7851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372576" y="6139478"/>
            <a:ext cx="126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MR10~17"/>
              </a:rPr>
              <a:t>for all </a:t>
            </a:r>
            <a:r>
              <a:rPr lang="en-US" dirty="0">
                <a:latin typeface="CMMI10"/>
              </a:rPr>
              <a:t>t &gt; </a:t>
            </a:r>
            <a:r>
              <a:rPr lang="en-US" dirty="0" smtClean="0">
                <a:latin typeface="CMR10~17"/>
              </a:rPr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27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Stability in the Sense of Liapunov</a:t>
            </a:r>
            <a:endParaRPr lang="en-US" sz="4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" y="914400"/>
            <a:ext cx="9067800" cy="594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5562600" y="2514600"/>
            <a:ext cx="3408002" cy="2360849"/>
            <a:chOff x="5507398" y="785763"/>
            <a:chExt cx="3408002" cy="2360849"/>
          </a:xfrm>
        </p:grpSpPr>
        <p:grpSp>
          <p:nvGrpSpPr>
            <p:cNvPr id="4" name="Group 3"/>
            <p:cNvGrpSpPr/>
            <p:nvPr/>
          </p:nvGrpSpPr>
          <p:grpSpPr>
            <a:xfrm>
              <a:off x="6629400" y="936812"/>
              <a:ext cx="2286000" cy="2209800"/>
              <a:chOff x="2831306" y="3237309"/>
              <a:chExt cx="2286000" cy="220980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3581400" y="3962400"/>
                <a:ext cx="785813" cy="75961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831306" y="3237309"/>
                <a:ext cx="2286000" cy="22098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6032573" y="785763"/>
                  <a:ext cx="68871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2573" y="785763"/>
                  <a:ext cx="688715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/>
            <p:cNvCxnSpPr/>
            <p:nvPr/>
          </p:nvCxnSpPr>
          <p:spPr>
            <a:xfrm>
              <a:off x="6629400" y="1066800"/>
              <a:ext cx="763541" cy="5951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5507398" y="2528571"/>
                  <a:ext cx="66935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7398" y="2528571"/>
                  <a:ext cx="669350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/>
            <p:cNvCxnSpPr/>
            <p:nvPr/>
          </p:nvCxnSpPr>
          <p:spPr>
            <a:xfrm flipV="1">
              <a:off x="6032573" y="2257006"/>
              <a:ext cx="596827" cy="4562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7620000" y="182880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749540" y="201885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7573266" y="1605807"/>
                  <a:ext cx="41171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3266" y="1605807"/>
                  <a:ext cx="411716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7579989" y="2013664"/>
                  <a:ext cx="408509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9989" y="2013664"/>
                  <a:ext cx="408509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Freeform 26"/>
          <p:cNvSpPr/>
          <p:nvPr/>
        </p:nvSpPr>
        <p:spPr>
          <a:xfrm>
            <a:off x="7249378" y="3223966"/>
            <a:ext cx="1156663" cy="1030187"/>
          </a:xfrm>
          <a:custGeom>
            <a:avLst/>
            <a:gdLst>
              <a:gd name="connsiteX0" fmla="*/ 430306 w 1156663"/>
              <a:gd name="connsiteY0" fmla="*/ 360565 h 1030187"/>
              <a:gd name="connsiteX1" fmla="*/ 457200 w 1156663"/>
              <a:gd name="connsiteY1" fmla="*/ 78177 h 1030187"/>
              <a:gd name="connsiteX2" fmla="*/ 820271 w 1156663"/>
              <a:gd name="connsiteY2" fmla="*/ 10942 h 1030187"/>
              <a:gd name="connsiteX3" fmla="*/ 1129553 w 1156663"/>
              <a:gd name="connsiteY3" fmla="*/ 266436 h 1030187"/>
              <a:gd name="connsiteX4" fmla="*/ 1089212 w 1156663"/>
              <a:gd name="connsiteY4" fmla="*/ 763977 h 1030187"/>
              <a:gd name="connsiteX5" fmla="*/ 672353 w 1156663"/>
              <a:gd name="connsiteY5" fmla="*/ 1019471 h 1030187"/>
              <a:gd name="connsiteX6" fmla="*/ 161365 w 1156663"/>
              <a:gd name="connsiteY6" fmla="*/ 938789 h 1030187"/>
              <a:gd name="connsiteX7" fmla="*/ 0 w 1156663"/>
              <a:gd name="connsiteY7" fmla="*/ 548824 h 103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6663" h="1030187">
                <a:moveTo>
                  <a:pt x="430306" y="360565"/>
                </a:moveTo>
                <a:cubicBezTo>
                  <a:pt x="411256" y="248506"/>
                  <a:pt x="392206" y="136447"/>
                  <a:pt x="457200" y="78177"/>
                </a:cubicBezTo>
                <a:cubicBezTo>
                  <a:pt x="522194" y="19907"/>
                  <a:pt x="708212" y="-20435"/>
                  <a:pt x="820271" y="10942"/>
                </a:cubicBezTo>
                <a:cubicBezTo>
                  <a:pt x="932330" y="42318"/>
                  <a:pt x="1084730" y="140930"/>
                  <a:pt x="1129553" y="266436"/>
                </a:cubicBezTo>
                <a:cubicBezTo>
                  <a:pt x="1174376" y="391942"/>
                  <a:pt x="1165412" y="638471"/>
                  <a:pt x="1089212" y="763977"/>
                </a:cubicBezTo>
                <a:cubicBezTo>
                  <a:pt x="1013012" y="889483"/>
                  <a:pt x="826994" y="990336"/>
                  <a:pt x="672353" y="1019471"/>
                </a:cubicBezTo>
                <a:cubicBezTo>
                  <a:pt x="517712" y="1048606"/>
                  <a:pt x="273424" y="1017230"/>
                  <a:pt x="161365" y="938789"/>
                </a:cubicBezTo>
                <a:cubicBezTo>
                  <a:pt x="49306" y="860348"/>
                  <a:pt x="24653" y="704586"/>
                  <a:pt x="0" y="548824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16265" y="1459129"/>
                <a:ext cx="5127072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dirty="0" smtClean="0"/>
                  <a:t>Asymptotic Stability</a:t>
                </a:r>
              </a:p>
              <a:p>
                <a:pPr algn="just"/>
                <a:endParaRPr lang="en-US" sz="2400" dirty="0" smtClean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An equilibrium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400" dirty="0" smtClean="0"/>
                  <a:t> of the system is said to be asymptotically stable if it is stable in the sense of Liapunov and if every solution starting within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converges, without leaving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,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as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increases indefinitely.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This definition </a:t>
                </a:r>
                <a:r>
                  <a:rPr lang="en-US" sz="2400" dirty="0"/>
                  <a:t>does not imply that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x</a:t>
                </a:r>
                <a:r>
                  <a:rPr lang="en-US" sz="2400" dirty="0">
                    <a:solidFill>
                      <a:srgbClr val="FF0000"/>
                    </a:solidFill>
                  </a:rPr>
                  <a:t>(t)</a:t>
                </a:r>
                <a:r>
                  <a:rPr lang="en-US" sz="2400" dirty="0"/>
                  <a:t> gets closer to </a:t>
                </a:r>
                <a:r>
                  <a:rPr lang="en-US" sz="2400" b="1" dirty="0" err="1">
                    <a:solidFill>
                      <a:srgbClr val="FF0000"/>
                    </a:solidFill>
                  </a:rPr>
                  <a:t>x</a:t>
                </a:r>
                <a:r>
                  <a:rPr lang="en-US" sz="2400" baseline="-25000" dirty="0" err="1">
                    <a:solidFill>
                      <a:srgbClr val="FF0000"/>
                    </a:solidFill>
                  </a:rPr>
                  <a:t>e</a:t>
                </a:r>
                <a:r>
                  <a:rPr lang="en-US" sz="2400" dirty="0"/>
                  <a:t> as </a:t>
                </a:r>
                <a:r>
                  <a:rPr lang="en-US" sz="2400" dirty="0" smtClean="0"/>
                  <a:t>time increases</a:t>
                </a:r>
                <a:r>
                  <a:rPr lang="en-US" sz="2400" dirty="0"/>
                  <a:t>, but just that it stays nearby.</a:t>
                </a:r>
              </a:p>
              <a:p>
                <a:pPr algn="just"/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65" y="1459129"/>
                <a:ext cx="5127072" cy="5262979"/>
              </a:xfrm>
              <a:prstGeom prst="rect">
                <a:avLst/>
              </a:prstGeom>
              <a:blipFill rotWithShape="0">
                <a:blip r:embed="rId6"/>
                <a:stretch>
                  <a:fillRect l="-1784" t="-926" r="-1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347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Stability in the Sense of Liapunov</a:t>
            </a:r>
            <a:endParaRPr lang="en-US" sz="4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" y="914400"/>
            <a:ext cx="9067800" cy="594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116265" y="1459129"/>
            <a:ext cx="40747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Asymptotic Stability</a:t>
            </a:r>
          </a:p>
          <a:p>
            <a:pPr algn="just"/>
            <a:endParaRPr lang="en-US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From the </a:t>
            </a:r>
            <a:r>
              <a:rPr lang="en-US" sz="2400" dirty="0"/>
              <a:t>phase portrait, we see that if we start near the equilibrium then we </a:t>
            </a:r>
            <a:r>
              <a:rPr lang="en-US" sz="2400" dirty="0" smtClean="0"/>
              <a:t>stay near </a:t>
            </a:r>
            <a:r>
              <a:rPr lang="en-US" sz="2400" dirty="0"/>
              <a:t>the equilibrium.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200" y="1676400"/>
            <a:ext cx="4764465" cy="474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0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Stability in the Sense of Liapunov</a:t>
            </a:r>
            <a:endParaRPr lang="en-US" sz="4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" y="914400"/>
            <a:ext cx="9067800" cy="594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5486400" y="2819400"/>
            <a:ext cx="3408002" cy="2360849"/>
            <a:chOff x="5507398" y="785763"/>
            <a:chExt cx="3408002" cy="2360849"/>
          </a:xfrm>
        </p:grpSpPr>
        <p:grpSp>
          <p:nvGrpSpPr>
            <p:cNvPr id="30" name="Group 29"/>
            <p:cNvGrpSpPr/>
            <p:nvPr/>
          </p:nvGrpSpPr>
          <p:grpSpPr>
            <a:xfrm>
              <a:off x="6629400" y="936812"/>
              <a:ext cx="2286000" cy="2209800"/>
              <a:chOff x="2831306" y="3237309"/>
              <a:chExt cx="2286000" cy="22098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3581400" y="3962400"/>
                <a:ext cx="785813" cy="75961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831306" y="3237309"/>
                <a:ext cx="2286000" cy="22098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032573" y="785763"/>
                  <a:ext cx="68871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2573" y="785763"/>
                  <a:ext cx="688715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/>
            <p:cNvCxnSpPr/>
            <p:nvPr/>
          </p:nvCxnSpPr>
          <p:spPr>
            <a:xfrm>
              <a:off x="6629400" y="1066800"/>
              <a:ext cx="763541" cy="5951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5507398" y="2528571"/>
                  <a:ext cx="66935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7398" y="2528571"/>
                  <a:ext cx="669350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/>
            <p:cNvCxnSpPr/>
            <p:nvPr/>
          </p:nvCxnSpPr>
          <p:spPr>
            <a:xfrm flipV="1">
              <a:off x="6032573" y="2257006"/>
              <a:ext cx="596827" cy="4562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7620000" y="182880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749540" y="201885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7573266" y="1605807"/>
                  <a:ext cx="41171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3266" y="1605807"/>
                  <a:ext cx="411716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7579989" y="2013664"/>
                  <a:ext cx="408509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9989" y="2013664"/>
                  <a:ext cx="408509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4" name="Freeform 53"/>
          <p:cNvSpPr/>
          <p:nvPr/>
        </p:nvSpPr>
        <p:spPr>
          <a:xfrm>
            <a:off x="7297978" y="3522235"/>
            <a:ext cx="1022088" cy="1064392"/>
          </a:xfrm>
          <a:custGeom>
            <a:avLst/>
            <a:gdLst>
              <a:gd name="connsiteX0" fmla="*/ 309282 w 1022088"/>
              <a:gd name="connsiteY0" fmla="*/ 337049 h 1064392"/>
              <a:gd name="connsiteX1" fmla="*/ 403412 w 1022088"/>
              <a:gd name="connsiteY1" fmla="*/ 41214 h 1064392"/>
              <a:gd name="connsiteX2" fmla="*/ 914400 w 1022088"/>
              <a:gd name="connsiteY2" fmla="*/ 54661 h 1064392"/>
              <a:gd name="connsiteX3" fmla="*/ 1021976 w 1022088"/>
              <a:gd name="connsiteY3" fmla="*/ 525308 h 1064392"/>
              <a:gd name="connsiteX4" fmla="*/ 927847 w 1022088"/>
              <a:gd name="connsiteY4" fmla="*/ 928720 h 1064392"/>
              <a:gd name="connsiteX5" fmla="*/ 632012 w 1022088"/>
              <a:gd name="connsiteY5" fmla="*/ 1063190 h 1064392"/>
              <a:gd name="connsiteX6" fmla="*/ 228600 w 1022088"/>
              <a:gd name="connsiteY6" fmla="*/ 982508 h 1064392"/>
              <a:gd name="connsiteX7" fmla="*/ 0 w 1022088"/>
              <a:gd name="connsiteY7" fmla="*/ 780802 h 1064392"/>
              <a:gd name="connsiteX8" fmla="*/ 228600 w 1022088"/>
              <a:gd name="connsiteY8" fmla="*/ 579096 h 106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88" h="1064392">
                <a:moveTo>
                  <a:pt x="309282" y="337049"/>
                </a:moveTo>
                <a:cubicBezTo>
                  <a:pt x="305920" y="212664"/>
                  <a:pt x="302559" y="88279"/>
                  <a:pt x="403412" y="41214"/>
                </a:cubicBezTo>
                <a:cubicBezTo>
                  <a:pt x="504265" y="-5851"/>
                  <a:pt x="811306" y="-26021"/>
                  <a:pt x="914400" y="54661"/>
                </a:cubicBezTo>
                <a:cubicBezTo>
                  <a:pt x="1017494" y="135343"/>
                  <a:pt x="1019735" y="379632"/>
                  <a:pt x="1021976" y="525308"/>
                </a:cubicBezTo>
                <a:cubicBezTo>
                  <a:pt x="1024217" y="670984"/>
                  <a:pt x="992841" y="839073"/>
                  <a:pt x="927847" y="928720"/>
                </a:cubicBezTo>
                <a:cubicBezTo>
                  <a:pt x="862853" y="1018367"/>
                  <a:pt x="748553" y="1054225"/>
                  <a:pt x="632012" y="1063190"/>
                </a:cubicBezTo>
                <a:cubicBezTo>
                  <a:pt x="515471" y="1072155"/>
                  <a:pt x="333935" y="1029573"/>
                  <a:pt x="228600" y="982508"/>
                </a:cubicBezTo>
                <a:cubicBezTo>
                  <a:pt x="123265" y="935443"/>
                  <a:pt x="0" y="848037"/>
                  <a:pt x="0" y="780802"/>
                </a:cubicBezTo>
                <a:cubicBezTo>
                  <a:pt x="0" y="713567"/>
                  <a:pt x="114300" y="646331"/>
                  <a:pt x="228600" y="579096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16265" y="1459129"/>
                <a:ext cx="5127072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dirty="0" smtClean="0"/>
                  <a:t>Asymptotic Stability in large</a:t>
                </a:r>
              </a:p>
              <a:p>
                <a:pPr algn="just"/>
                <a:endParaRPr lang="en-US" sz="2400" dirty="0" smtClean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If asymptotic stability holds for all sates from which trajectories originate the equilibrium state is said to be asymptotically stable in large.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That is, the equilibrium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400" dirty="0" smtClean="0"/>
                  <a:t> is said to be asymptotically stable in large if it is stable and every solution converges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400" dirty="0" smtClean="0"/>
                  <a:t> as 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US" sz="2400" dirty="0" smtClean="0"/>
                  <a:t> increased indefinitely. </a:t>
                </a:r>
                <a:endParaRPr lang="en-US" sz="2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65" y="1459129"/>
                <a:ext cx="5127072" cy="4524315"/>
              </a:xfrm>
              <a:prstGeom prst="rect">
                <a:avLst/>
              </a:prstGeom>
              <a:blipFill rotWithShape="0">
                <a:blip r:embed="rId6"/>
                <a:stretch>
                  <a:fillRect l="-1784" t="-1077" r="-1902" b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515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Equilibrium State of a Dynamic System</a:t>
            </a:r>
          </a:p>
          <a:p>
            <a:r>
              <a:rPr lang="en-GB" dirty="0" smtClean="0"/>
              <a:t>Phase </a:t>
            </a:r>
            <a:r>
              <a:rPr lang="en-GB" dirty="0"/>
              <a:t>Plane </a:t>
            </a:r>
            <a:r>
              <a:rPr lang="en-GB" dirty="0" smtClean="0"/>
              <a:t>Analysis</a:t>
            </a:r>
          </a:p>
          <a:p>
            <a:r>
              <a:rPr lang="en-GB" dirty="0" smtClean="0"/>
              <a:t>Liapunov stability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31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Stability in the Sense of Liapunov</a:t>
            </a:r>
            <a:endParaRPr lang="en-US" sz="4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" y="914400"/>
            <a:ext cx="9067800" cy="594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116265" y="914400"/>
            <a:ext cx="453193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Asymptotic Stability in large</a:t>
            </a:r>
          </a:p>
          <a:p>
            <a:pPr algn="just"/>
            <a:endParaRPr lang="en-US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/>
              <a:t>This corresponds to the case where all nearby trajectories </a:t>
            </a:r>
            <a:r>
              <a:rPr lang="en-US" sz="2200" dirty="0" smtClean="0"/>
              <a:t>converge </a:t>
            </a:r>
            <a:r>
              <a:rPr lang="en-US" sz="2200" dirty="0"/>
              <a:t>to the equilibrium point for large time</a:t>
            </a:r>
            <a:r>
              <a:rPr lang="en-US" sz="22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Note from the phase portraits </a:t>
            </a:r>
            <a:r>
              <a:rPr lang="en-US" sz="2200" dirty="0" smtClean="0"/>
              <a:t>that not </a:t>
            </a:r>
            <a:r>
              <a:rPr lang="en-US" sz="2200" dirty="0"/>
              <a:t>only do all trajectories stay near the equilibrium point at the origin, </a:t>
            </a:r>
            <a:r>
              <a:rPr lang="en-US" sz="2200" dirty="0" smtClean="0"/>
              <a:t>but they </a:t>
            </a:r>
            <a:r>
              <a:rPr lang="en-US" sz="2200" dirty="0"/>
              <a:t>all approach the origin as t gets large (the directions of the arrows </a:t>
            </a:r>
            <a:r>
              <a:rPr lang="en-US" sz="2200" dirty="0" smtClean="0"/>
              <a:t>on the </a:t>
            </a:r>
            <a:r>
              <a:rPr lang="en-US" sz="2200" dirty="0"/>
              <a:t>phase plot show the direction in which the trajectories move).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400" y="1857024"/>
            <a:ext cx="4371600" cy="426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5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Stability in the Sense of Liapunov</a:t>
            </a:r>
            <a:endParaRPr lang="en-US" sz="4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" y="914400"/>
            <a:ext cx="9067800" cy="594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5562600" y="2590800"/>
            <a:ext cx="3408002" cy="2360849"/>
            <a:chOff x="5507398" y="785763"/>
            <a:chExt cx="3408002" cy="2360849"/>
          </a:xfrm>
        </p:grpSpPr>
        <p:grpSp>
          <p:nvGrpSpPr>
            <p:cNvPr id="42" name="Group 41"/>
            <p:cNvGrpSpPr/>
            <p:nvPr/>
          </p:nvGrpSpPr>
          <p:grpSpPr>
            <a:xfrm>
              <a:off x="6629400" y="936812"/>
              <a:ext cx="2286000" cy="2209800"/>
              <a:chOff x="2831306" y="3237309"/>
              <a:chExt cx="2286000" cy="22098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3581400" y="3962400"/>
                <a:ext cx="785813" cy="75961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831306" y="3237309"/>
                <a:ext cx="2286000" cy="22098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6032573" y="785763"/>
                  <a:ext cx="68871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2573" y="785763"/>
                  <a:ext cx="688715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Arrow Connector 43"/>
            <p:cNvCxnSpPr/>
            <p:nvPr/>
          </p:nvCxnSpPr>
          <p:spPr>
            <a:xfrm>
              <a:off x="6629400" y="1066800"/>
              <a:ext cx="763541" cy="5951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5507398" y="2528571"/>
                  <a:ext cx="66935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7398" y="2528571"/>
                  <a:ext cx="669350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Arrow Connector 45"/>
            <p:cNvCxnSpPr/>
            <p:nvPr/>
          </p:nvCxnSpPr>
          <p:spPr>
            <a:xfrm flipV="1">
              <a:off x="6032573" y="2257006"/>
              <a:ext cx="596827" cy="4562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7620000" y="182880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7749540" y="201885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7573266" y="1605807"/>
                  <a:ext cx="41171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3266" y="1605807"/>
                  <a:ext cx="411716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7579989" y="2013664"/>
                  <a:ext cx="408509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9989" y="2013664"/>
                  <a:ext cx="408509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Freeform 54"/>
          <p:cNvSpPr/>
          <p:nvPr/>
        </p:nvSpPr>
        <p:spPr>
          <a:xfrm>
            <a:off x="7647773" y="2737425"/>
            <a:ext cx="1144551" cy="914400"/>
          </a:xfrm>
          <a:custGeom>
            <a:avLst/>
            <a:gdLst>
              <a:gd name="connsiteX0" fmla="*/ 55339 w 1144551"/>
              <a:gd name="connsiteY0" fmla="*/ 914400 h 914400"/>
              <a:gd name="connsiteX1" fmla="*/ 28445 w 1144551"/>
              <a:gd name="connsiteY1" fmla="*/ 484094 h 914400"/>
              <a:gd name="connsiteX2" fmla="*/ 404962 w 1144551"/>
              <a:gd name="connsiteY2" fmla="*/ 201706 h 914400"/>
              <a:gd name="connsiteX3" fmla="*/ 1144551 w 1144551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4551" h="914400">
                <a:moveTo>
                  <a:pt x="55339" y="914400"/>
                </a:moveTo>
                <a:cubicBezTo>
                  <a:pt x="12756" y="758638"/>
                  <a:pt x="-29826" y="602876"/>
                  <a:pt x="28445" y="484094"/>
                </a:cubicBezTo>
                <a:cubicBezTo>
                  <a:pt x="86716" y="365312"/>
                  <a:pt x="218944" y="282388"/>
                  <a:pt x="404962" y="201706"/>
                </a:cubicBezTo>
                <a:cubicBezTo>
                  <a:pt x="590980" y="121024"/>
                  <a:pt x="867765" y="60512"/>
                  <a:pt x="1144551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6265" y="1459129"/>
                <a:ext cx="5127072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dirty="0" smtClean="0"/>
                  <a:t>Instability</a:t>
                </a:r>
              </a:p>
              <a:p>
                <a:pPr algn="just"/>
                <a:endParaRPr lang="en-US" sz="2400" dirty="0" smtClean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That is, the equilibrium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400" dirty="0" smtClean="0"/>
                  <a:t> is said to be unstable if for some real number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 smtClean="0"/>
                  <a:t> and any real number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 smtClean="0"/>
                  <a:t> no matter how small, there is always a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400" dirty="0" smtClean="0"/>
                  <a:t>in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such the trajectory starting at this leaves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65" y="1459129"/>
                <a:ext cx="5127072" cy="3416320"/>
              </a:xfrm>
              <a:prstGeom prst="rect">
                <a:avLst/>
              </a:prstGeom>
              <a:blipFill rotWithShape="0">
                <a:blip r:embed="rId6"/>
                <a:stretch>
                  <a:fillRect l="-1784" t="-1426" r="-1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52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Stability in the Sense of Liapunov</a:t>
            </a:r>
            <a:endParaRPr lang="en-US" sz="4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" y="914400"/>
            <a:ext cx="9067800" cy="594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16265" y="1459129"/>
            <a:ext cx="45319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Instability</a:t>
            </a:r>
          </a:p>
          <a:p>
            <a:pPr algn="just"/>
            <a:endParaRPr lang="en-US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Phase portrait </a:t>
            </a:r>
            <a:r>
              <a:rPr lang="en-US" sz="2400" dirty="0" smtClean="0"/>
              <a:t>for </a:t>
            </a:r>
            <a:r>
              <a:rPr lang="en-US" sz="2400" dirty="0"/>
              <a:t>a system </a:t>
            </a:r>
            <a:r>
              <a:rPr lang="en-US" sz="2400" dirty="0" smtClean="0"/>
              <a:t>with a </a:t>
            </a:r>
            <a:r>
              <a:rPr lang="en-US" sz="2400" dirty="0"/>
              <a:t>single unstable equilibrium point.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366" y="1819308"/>
            <a:ext cx="4419600" cy="425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2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15400" cy="4525963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/>
              <a:t>Consider the spring mass system</a:t>
            </a:r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/>
          </a:p>
          <a:p>
            <a:pPr algn="just"/>
            <a:endParaRPr lang="en-US" sz="2600" dirty="0" smtClean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Determine the equilibrium point and stability in the sense of Liapunov. 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600200"/>
            <a:ext cx="3659925" cy="119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2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Positive Definiteness of a Scalar Function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143000"/>
                <a:ext cx="8915400" cy="55626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400" dirty="0" smtClean="0"/>
                  <a:t>A scalar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is said to be </a:t>
                </a:r>
                <a:r>
                  <a:rPr lang="en-US" sz="2400" i="1" dirty="0" smtClean="0">
                    <a:solidFill>
                      <a:srgbClr val="00B050"/>
                    </a:solidFill>
                  </a:rPr>
                  <a:t>positive definite </a:t>
                </a:r>
                <a:r>
                  <a:rPr lang="en-US" sz="2400" dirty="0" smtClean="0"/>
                  <a:t>in a region </a:t>
                </a:r>
                <a:r>
                  <a:rPr lang="el-GR" sz="2400" dirty="0" smtClean="0">
                    <a:solidFill>
                      <a:srgbClr val="FF0000"/>
                    </a:solidFill>
                  </a:rPr>
                  <a:t>Ω</a:t>
                </a:r>
                <a:r>
                  <a:rPr lang="en-US" sz="24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 smtClean="0"/>
                  <a:t> for all non-zero states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in the region </a:t>
                </a:r>
                <a:r>
                  <a:rPr lang="el-GR" sz="2400" dirty="0">
                    <a:solidFill>
                      <a:srgbClr val="FF0000"/>
                    </a:solidFill>
                  </a:rPr>
                  <a:t>Ω </a:t>
                </a:r>
                <a:r>
                  <a:rPr lang="en-US" sz="24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 smtClean="0"/>
                  <a:t>. </a:t>
                </a:r>
              </a:p>
              <a:p>
                <a:pPr algn="just"/>
                <a:endParaRPr lang="en-US" sz="1000" dirty="0"/>
              </a:p>
              <a:p>
                <a:pPr algn="just"/>
                <a:r>
                  <a:rPr lang="en-US" sz="2400" dirty="0"/>
                  <a:t>A scalar function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is said to be </a:t>
                </a:r>
                <a:r>
                  <a:rPr lang="en-US" sz="2400" i="1" dirty="0" smtClean="0">
                    <a:solidFill>
                      <a:srgbClr val="00B050"/>
                    </a:solidFill>
                  </a:rPr>
                  <a:t>negative </a:t>
                </a:r>
                <a:r>
                  <a:rPr lang="en-US" sz="2400" i="1" dirty="0">
                    <a:solidFill>
                      <a:srgbClr val="00B050"/>
                    </a:solidFill>
                  </a:rPr>
                  <a:t>definite </a:t>
                </a: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400" dirty="0" smtClean="0"/>
                  <a:t> is positive definite. </a:t>
                </a:r>
              </a:p>
              <a:p>
                <a:pPr algn="just"/>
                <a:endParaRPr lang="en-US" sz="1000" dirty="0"/>
              </a:p>
              <a:p>
                <a:pPr algn="just"/>
                <a:r>
                  <a:rPr lang="en-US" sz="2400" dirty="0"/>
                  <a:t>A scalar function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is said to be </a:t>
                </a:r>
                <a:r>
                  <a:rPr lang="en-US" sz="2400" i="1" dirty="0">
                    <a:solidFill>
                      <a:srgbClr val="00B050"/>
                    </a:solidFill>
                  </a:rPr>
                  <a:t>positive </a:t>
                </a:r>
                <a:r>
                  <a:rPr lang="en-US" sz="2400" i="1" dirty="0" smtClean="0">
                    <a:solidFill>
                      <a:srgbClr val="00B050"/>
                    </a:solidFill>
                  </a:rPr>
                  <a:t>semi-definite </a:t>
                </a:r>
                <a:r>
                  <a:rPr lang="en-US" sz="2400" dirty="0" smtClean="0"/>
                  <a:t>if it is positive at all states in region </a:t>
                </a:r>
                <a:r>
                  <a:rPr lang="el-GR" sz="2400" dirty="0">
                    <a:solidFill>
                      <a:srgbClr val="FF0000"/>
                    </a:solidFill>
                  </a:rPr>
                  <a:t>Ω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except at the origin and at certain other sates, where it is zero.  </a:t>
                </a:r>
                <a:endParaRPr lang="en-US" sz="2400" dirty="0"/>
              </a:p>
              <a:p>
                <a:pPr algn="just"/>
                <a:endParaRPr lang="en-US" sz="1000" dirty="0" smtClean="0"/>
              </a:p>
              <a:p>
                <a:pPr algn="just"/>
                <a:r>
                  <a:rPr lang="en-US" sz="2400" dirty="0"/>
                  <a:t>A scalar function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is said to be </a:t>
                </a:r>
                <a:r>
                  <a:rPr lang="en-US" sz="2400" i="1" dirty="0">
                    <a:solidFill>
                      <a:srgbClr val="00B050"/>
                    </a:solidFill>
                  </a:rPr>
                  <a:t>negative </a:t>
                </a:r>
                <a:r>
                  <a:rPr lang="en-US" sz="2400" i="1" dirty="0" smtClean="0">
                    <a:solidFill>
                      <a:srgbClr val="00B050"/>
                    </a:solidFill>
                  </a:rPr>
                  <a:t>semi-definite </a:t>
                </a: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400" dirty="0"/>
                  <a:t> is positive </a:t>
                </a:r>
                <a:r>
                  <a:rPr lang="en-US" sz="2400" dirty="0" smtClean="0"/>
                  <a:t>semi-definite</a:t>
                </a:r>
                <a:r>
                  <a:rPr lang="en-US" sz="2400" dirty="0"/>
                  <a:t>. </a:t>
                </a:r>
                <a:endParaRPr lang="en-US" sz="2400" dirty="0" smtClean="0"/>
              </a:p>
              <a:p>
                <a:pPr algn="just"/>
                <a:endParaRPr lang="en-US" sz="1000" dirty="0"/>
              </a:p>
              <a:p>
                <a:pPr algn="just"/>
                <a:r>
                  <a:rPr lang="en-US" sz="2500" dirty="0" smtClean="0"/>
                  <a:t>A scalar function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is said to be </a:t>
                </a:r>
                <a:r>
                  <a:rPr lang="en-US" sz="2800" i="1" dirty="0" smtClean="0">
                    <a:solidFill>
                      <a:srgbClr val="00B050"/>
                    </a:solidFill>
                  </a:rPr>
                  <a:t>indefinite</a:t>
                </a:r>
                <a:r>
                  <a:rPr lang="en-US" sz="2800" dirty="0" smtClean="0"/>
                  <a:t> if in the region </a:t>
                </a:r>
                <a:r>
                  <a:rPr lang="el-GR" sz="2800" dirty="0" smtClean="0">
                    <a:solidFill>
                      <a:srgbClr val="FF0000"/>
                    </a:solidFill>
                  </a:rPr>
                  <a:t>Ω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it assumes both positive and negative values.</a:t>
                </a:r>
                <a:endParaRPr lang="en-US" sz="25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143000"/>
                <a:ext cx="8915400" cy="5562600"/>
              </a:xfrm>
              <a:blipFill rotWithShape="0">
                <a:blip r:embed="rId2"/>
                <a:stretch>
                  <a:fillRect l="-1026" t="-877" r="-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90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Positive Definiteness of a Scalar Function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143000"/>
                <a:ext cx="8915400" cy="55626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400" dirty="0" smtClean="0">
                    <a:solidFill>
                      <a:srgbClr val="00B050"/>
                    </a:solidFill>
                  </a:rPr>
                  <a:t>Example-5: </a:t>
                </a:r>
                <a:r>
                  <a:rPr lang="en-US" sz="2400" dirty="0" smtClean="0"/>
                  <a:t>Classify following scalar functions according to foregoing discussion, where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dirty="0" smtClean="0"/>
                  <a:t> is a two dimensional vector. </a:t>
                </a:r>
              </a:p>
              <a:p>
                <a:pPr marL="914400" lvl="1" indent="-457200" algn="just">
                  <a:lnSpc>
                    <a:spcPct val="2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400" dirty="0" smtClean="0"/>
              </a:p>
              <a:p>
                <a:pPr marL="914400" lvl="1" indent="-457200" algn="just">
                  <a:lnSpc>
                    <a:spcPct val="2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marL="914400" lvl="1" indent="-457200" algn="just">
                  <a:lnSpc>
                    <a:spcPct val="2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(3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marL="914400" lvl="1" indent="-457200" algn="just">
                  <a:lnSpc>
                    <a:spcPct val="2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400" dirty="0" smtClean="0"/>
              </a:p>
              <a:p>
                <a:pPr marL="914400" lvl="1" indent="-457200" algn="just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143000"/>
                <a:ext cx="8915400" cy="5562600"/>
              </a:xfrm>
              <a:blipFill rotWithShape="0">
                <a:blip r:embed="rId2"/>
                <a:stretch>
                  <a:fillRect l="-958" t="-877" r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038600" y="2209800"/>
            <a:ext cx="170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Positive Definite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599" y="3048000"/>
            <a:ext cx="219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Positive semi-definite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3886200"/>
            <a:ext cx="1806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Negative Definite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4692134"/>
            <a:ext cx="1087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Indefinite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4659" y="5702135"/>
            <a:ext cx="170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Positive Definite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6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824" y="35859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Quadratic 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762000"/>
                <a:ext cx="8915400" cy="5364163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600" dirty="0" smtClean="0"/>
                  <a:t>A class of scalar function that plays an important role in the stability analysis based on second method of Liapunov is the quadratic form. </a:t>
                </a:r>
              </a:p>
              <a:p>
                <a:pPr algn="just"/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endParaRPr lang="en-US" sz="2600" dirty="0"/>
              </a:p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600" dirty="0" smtClean="0"/>
                  <a:t>The positive definiteness of Liapunov function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600" dirty="0" smtClean="0"/>
                  <a:t> represented in quadratic form can be determined by </a:t>
                </a:r>
                <a:r>
                  <a:rPr lang="en-US" sz="2600" i="1" dirty="0" smtClean="0">
                    <a:solidFill>
                      <a:srgbClr val="00B050"/>
                    </a:solidFill>
                  </a:rPr>
                  <a:t>Sylvester’s criterion</a:t>
                </a:r>
                <a:r>
                  <a:rPr lang="en-US" sz="2600" dirty="0" smtClean="0"/>
                  <a:t>. 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762000"/>
                <a:ext cx="8915400" cy="5364163"/>
              </a:xfrm>
              <a:blipFill rotWithShape="0">
                <a:blip r:embed="rId2"/>
                <a:stretch>
                  <a:fillRect l="-1025" t="-909" r="-1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0859" y="2133600"/>
                <a:ext cx="8918659" cy="15663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600" b="1" i="1" smtClean="0">
                          <a:latin typeface="Cambria Math" panose="02040503050406030204" pitchFamily="18" charset="0"/>
                        </a:rPr>
                        <m:t>𝑷𝒙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b="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𝑛𝑛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600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600" b="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b="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600" b="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6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59" y="2133600"/>
                <a:ext cx="8918659" cy="15663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14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76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Sylvester’s Criterion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9067800" cy="4525963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600" dirty="0" smtClean="0"/>
                  <a:t>Sylvester’s criterion states that the necessary and sufficient conditions that the quadratic form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 be positive definite are that all principle minors of </a:t>
                </a:r>
                <a:r>
                  <a:rPr lang="en-US" sz="2600" b="1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sz="2600" dirty="0" smtClean="0"/>
                  <a:t> be positive. </a:t>
                </a:r>
              </a:p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600" dirty="0" smtClean="0"/>
                  <a:t>That is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9067800" cy="4525963"/>
              </a:xfrm>
              <a:blipFill rotWithShape="0">
                <a:blip r:embed="rId2"/>
                <a:stretch>
                  <a:fillRect l="-1008" t="-1213" r="-1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5553234"/>
                <a:ext cx="97847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553234"/>
                <a:ext cx="978473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6875" r="-5625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28596" y="5438580"/>
                <a:ext cx="1838773" cy="5653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596" y="5438580"/>
                <a:ext cx="1838773" cy="5653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15985" y="5553234"/>
                <a:ext cx="27571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985" y="5553234"/>
                <a:ext cx="275717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36185" y="5097525"/>
                <a:ext cx="3122650" cy="12474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𝑛𝑛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185" y="5097525"/>
                <a:ext cx="3122650" cy="124745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743200" y="3101181"/>
                <a:ext cx="3370603" cy="13395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0" smtClean="0">
                          <a:latin typeface="Cambria Math" panose="02040503050406030204" pitchFamily="18" charset="0"/>
                        </a:rPr>
                        <m:t>𝐏</m:t>
                      </m:r>
                      <m:r>
                        <a:rPr lang="en-US" sz="22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𝑛𝑛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101181"/>
                <a:ext cx="3370603" cy="13395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668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Positive Definiteness of a Scalar Function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143000"/>
                <a:ext cx="8915400" cy="55626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400" dirty="0" smtClean="0">
                    <a:solidFill>
                      <a:srgbClr val="00B050"/>
                    </a:solidFill>
                  </a:rPr>
                  <a:t>Example-6: </a:t>
                </a:r>
                <a:r>
                  <a:rPr lang="en-US" sz="2400" dirty="0" smtClean="0"/>
                  <a:t>Use Sylvester’s criterion to determine the positive definiteness of following Liapunov Energy functions. </a:t>
                </a:r>
              </a:p>
              <a:p>
                <a:pPr marL="914400" lvl="1" indent="-457200" algn="just">
                  <a:lnSpc>
                    <a:spcPct val="2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400" dirty="0" smtClean="0"/>
              </a:p>
              <a:p>
                <a:pPr marL="914400" lvl="1" indent="-457200" algn="just">
                  <a:lnSpc>
                    <a:spcPct val="2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marL="914400" lvl="1" indent="-457200" algn="just">
                  <a:lnSpc>
                    <a:spcPct val="2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400" dirty="0" smtClean="0"/>
              </a:p>
              <a:p>
                <a:pPr marL="914400" lvl="1" indent="-457200" algn="just">
                  <a:lnSpc>
                    <a:spcPct val="2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10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+4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−4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143000"/>
                <a:ext cx="8915400" cy="5562600"/>
              </a:xfrm>
              <a:blipFill rotWithShape="0">
                <a:blip r:embed="rId2"/>
                <a:stretch>
                  <a:fillRect l="-958" t="-877" r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31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Positive Definiteness of a Scalar Function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143000"/>
                <a:ext cx="8915400" cy="55626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400" dirty="0" smtClean="0">
                    <a:solidFill>
                      <a:srgbClr val="00B050"/>
                    </a:solidFill>
                  </a:rPr>
                  <a:t>Example-6.4: </a:t>
                </a:r>
                <a:r>
                  <a:rPr lang="en-US" sz="2400" dirty="0" smtClean="0"/>
                  <a:t>Use Sylvester’s criterion to determine the positive definiteness of following Liapunov Energy functions. </a:t>
                </a:r>
              </a:p>
              <a:p>
                <a:pPr marL="914400" lvl="1" indent="-457200" algn="just">
                  <a:lnSpc>
                    <a:spcPct val="200000"/>
                  </a:lnSpc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10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+4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−4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143000"/>
                <a:ext cx="8915400" cy="5562600"/>
              </a:xfrm>
              <a:blipFill rotWithShape="0">
                <a:blip r:embed="rId2"/>
                <a:stretch>
                  <a:fillRect l="-958" t="-877" r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8200" y="3200400"/>
                <a:ext cx="6857326" cy="1069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00400"/>
                <a:ext cx="6857326" cy="10699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50896" y="5734588"/>
                <a:ext cx="89890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0&gt;0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896" y="5734588"/>
                <a:ext cx="898900" cy="338554"/>
              </a:xfrm>
              <a:prstGeom prst="rect">
                <a:avLst/>
              </a:prstGeom>
              <a:blipFill rotWithShape="0">
                <a:blip r:embed="rId4"/>
                <a:stretch>
                  <a:fillRect l="-6757" r="-6081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76600" y="5622699"/>
                <a:ext cx="1517595" cy="5623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sz="22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20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622699"/>
                <a:ext cx="1517595" cy="56233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20999" y="5497954"/>
                <a:ext cx="2268891" cy="811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999" y="5497954"/>
                <a:ext cx="2268891" cy="81182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995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8100" y="914400"/>
                <a:ext cx="9067800" cy="5943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2400" dirty="0" smtClean="0"/>
                  <a:t>Consider a system (without forcing function)</a:t>
                </a:r>
              </a:p>
              <a:p>
                <a:pPr algn="just"/>
                <a:endParaRPr lang="en-US" sz="2400" dirty="0"/>
              </a:p>
              <a:p>
                <a:pPr algn="just"/>
                <a:endParaRPr lang="en-US" sz="2400" dirty="0" smtClean="0"/>
              </a:p>
              <a:p>
                <a:pPr algn="just"/>
                <a:r>
                  <a:rPr lang="en-US" sz="24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is a state vector (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sz="2400" dirty="0" smtClean="0"/>
                  <a:t>-vector) and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is an 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sz="2400" dirty="0" smtClean="0"/>
                  <a:t>-vector whose elements are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algn="just"/>
                <a:endParaRPr lang="en-US" sz="2400" dirty="0" smtClean="0"/>
              </a:p>
              <a:p>
                <a:pPr algn="just"/>
                <a:r>
                  <a:rPr lang="en-US" sz="2400" dirty="0" smtClean="0"/>
                  <a:t>We assume that the system of equations (1) has a unique solution starting at the given initial condition, denoted by</a:t>
                </a:r>
              </a:p>
              <a:p>
                <a:pPr algn="just"/>
                <a:endParaRPr lang="en-US" sz="2400" dirty="0" smtClean="0"/>
              </a:p>
              <a:p>
                <a:pPr algn="just"/>
                <a:endParaRPr lang="en-US" sz="2400" dirty="0"/>
              </a:p>
              <a:p>
                <a:pPr algn="just"/>
                <a:r>
                  <a:rPr lang="en-US" sz="24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b>
                    </m:sSub>
                  </m:oMath>
                </a14:m>
                <a:r>
                  <a:rPr lang="en-US" sz="2400" dirty="0" smtClean="0"/>
                  <a:t>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 smtClean="0"/>
                  <a:t> is the observed time. Thus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" y="914400"/>
                <a:ext cx="9067800" cy="5943600"/>
              </a:xfrm>
              <a:prstGeom prst="rect">
                <a:avLst/>
              </a:prstGeom>
              <a:blipFill rotWithShape="0">
                <a:blip r:embed="rId2"/>
                <a:stretch>
                  <a:fillRect l="-874" t="-821" r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57600" y="1567044"/>
                <a:ext cx="1621085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6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1567044"/>
                <a:ext cx="1621085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5413155" y="1788459"/>
            <a:ext cx="13507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81841" y="159782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80029" y="4504730"/>
                <a:ext cx="1492396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𝒐</m:t>
                        </m:r>
                      </m:sub>
                    </m:sSub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600" dirty="0" smtClean="0"/>
                  <a:t>)</a:t>
                </a:r>
                <a:endParaRPr lang="en-US" sz="2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029" y="4504730"/>
                <a:ext cx="1492396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24242" r="-12705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428998" y="5943600"/>
                <a:ext cx="2155205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𝒐</m:t>
                        </m:r>
                      </m:sub>
                    </m:sSub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600" dirty="0" smtClean="0"/>
                  <a:t>)</a:t>
                </a:r>
                <a:r>
                  <a:rPr lang="en-US" sz="2600" b="1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𝒐</m:t>
                        </m:r>
                      </m:sub>
                    </m:sSub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998" y="5943600"/>
                <a:ext cx="2155205" cy="400110"/>
              </a:xfrm>
              <a:prstGeom prst="rect">
                <a:avLst/>
              </a:prstGeom>
              <a:blipFill rotWithShape="0">
                <a:blip r:embed="rId5"/>
                <a:stretch>
                  <a:fillRect t="-2424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377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 of Lectures-37-38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download this lecture visit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http://imtiazhussainkalwar.weebly.com/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Equilibrium State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0" y="762000"/>
                <a:ext cx="9067800" cy="5943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2400" dirty="0"/>
                  <a:t>An equilibrium point of a dynamical system represents a stationary </a:t>
                </a:r>
                <a:r>
                  <a:rPr lang="en-US" sz="2400" dirty="0" smtClean="0"/>
                  <a:t>condition for </a:t>
                </a:r>
                <a:r>
                  <a:rPr lang="en-US" sz="2400" dirty="0"/>
                  <a:t>the dynamics</a:t>
                </a:r>
                <a:r>
                  <a:rPr lang="en-US" sz="2400" dirty="0" smtClean="0"/>
                  <a:t>.</a:t>
                </a:r>
              </a:p>
              <a:p>
                <a:endParaRPr lang="en-US" sz="1500" dirty="0"/>
              </a:p>
              <a:p>
                <a:pPr algn="just"/>
                <a:r>
                  <a:rPr lang="en-US" sz="2400" dirty="0"/>
                  <a:t>Equilibrium points are one of the most important features of a </a:t>
                </a:r>
                <a:r>
                  <a:rPr lang="en-US" sz="2400" dirty="0" smtClean="0"/>
                  <a:t>dynamical </a:t>
                </a:r>
                <a:r>
                  <a:rPr lang="en-US" sz="2400" dirty="0"/>
                  <a:t>system since they </a:t>
                </a:r>
                <a:r>
                  <a:rPr lang="en-US" sz="2400" dirty="0" smtClean="0"/>
                  <a:t>define </a:t>
                </a:r>
                <a:r>
                  <a:rPr lang="en-US" sz="2400" dirty="0"/>
                  <a:t>the states corresponding to constant </a:t>
                </a:r>
                <a:r>
                  <a:rPr lang="en-US" sz="2400" dirty="0" smtClean="0"/>
                  <a:t>operating conditions</a:t>
                </a:r>
                <a:r>
                  <a:rPr lang="en-US" sz="2400" dirty="0"/>
                  <a:t>.</a:t>
                </a:r>
                <a:endParaRPr lang="en-US" sz="2400" dirty="0" smtClean="0"/>
              </a:p>
              <a:p>
                <a:endParaRPr lang="en-US" sz="1400" dirty="0" smtClean="0"/>
              </a:p>
              <a:p>
                <a:pPr algn="just"/>
                <a:r>
                  <a:rPr lang="en-US" sz="2400" dirty="0" smtClean="0"/>
                  <a:t>In the system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,     ∀</m:t>
                    </m:r>
                    <m:r>
                      <a:rPr lang="en-US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 smtClean="0"/>
                  <a:t> is </a:t>
                </a:r>
                <a:r>
                  <a:rPr lang="en-US" sz="2400" dirty="0"/>
                  <a:t>called an equilibrium state of the system. </a:t>
                </a:r>
              </a:p>
              <a:p>
                <a:pPr algn="just"/>
                <a:endParaRPr lang="en-US" sz="2400" dirty="0" smtClean="0"/>
              </a:p>
              <a:p>
                <a:pPr algn="just"/>
                <a:r>
                  <a:rPr lang="en-US" sz="2400" dirty="0" smtClean="0"/>
                  <a:t>If the system is linear time invariant (LTI), that is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dirty="0" smtClean="0"/>
                  <a:t>, then there exists only one equilibrium state (if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2400" dirty="0" smtClean="0"/>
                  <a:t> is nonsingular). </a:t>
                </a:r>
              </a:p>
              <a:p>
                <a:pPr algn="just"/>
                <a:endParaRPr lang="en-US" sz="1400" dirty="0" smtClean="0"/>
              </a:p>
              <a:p>
                <a:pPr algn="just"/>
                <a:r>
                  <a:rPr lang="en-US" sz="2400" dirty="0" smtClean="0"/>
                  <a:t>For nonlinear systems, there may be one or more equilibrium states. </a:t>
                </a:r>
              </a:p>
              <a:p>
                <a:pPr algn="just"/>
                <a:endParaRPr lang="en-US" sz="1400" dirty="0" smtClean="0"/>
              </a:p>
              <a:p>
                <a:pPr algn="just"/>
                <a:r>
                  <a:rPr lang="en-US" sz="2400" dirty="0" smtClean="0"/>
                  <a:t>These states corresponds to the constant solutions of the system.</a:t>
                </a:r>
              </a:p>
              <a:p>
                <a:pPr algn="just"/>
                <a:endParaRPr lang="en-US" sz="1400" dirty="0" smtClean="0"/>
              </a:p>
              <a:p>
                <a:pPr algn="just"/>
                <a:r>
                  <a:rPr lang="en-US" sz="2400" dirty="0" smtClean="0"/>
                  <a:t>Determination of the equilibrium states does not involve the solution of the differential equation of the system but only the solution of Equation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algn="just"/>
                <a:endParaRPr lang="en-US" sz="2400" dirty="0" smtClean="0"/>
              </a:p>
              <a:p>
                <a:pPr algn="just"/>
                <a:endParaRPr lang="en-US" sz="2400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62000"/>
                <a:ext cx="9067800" cy="5943600"/>
              </a:xfrm>
              <a:prstGeom prst="rect">
                <a:avLst/>
              </a:prstGeom>
              <a:blipFill rotWithShape="0">
                <a:blip r:embed="rId2"/>
                <a:stretch>
                  <a:fillRect l="-739" t="-1744" r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90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Equilibrium States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8100" y="914400"/>
                <a:ext cx="9067800" cy="5943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2400" dirty="0" smtClean="0">
                    <a:solidFill>
                      <a:srgbClr val="00B050"/>
                    </a:solidFill>
                  </a:rPr>
                  <a:t>Example-1: </a:t>
                </a:r>
                <a:r>
                  <a:rPr lang="en-US" sz="2400" dirty="0" smtClean="0"/>
                  <a:t>Consider the second-order system with state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400" dirty="0" smtClean="0"/>
                  <a:t> whose dynamics are described via the equations </a:t>
                </a:r>
              </a:p>
              <a:p>
                <a:pPr algn="just"/>
                <a:endParaRPr lang="en-US" sz="2400" dirty="0"/>
              </a:p>
              <a:p>
                <a:pPr algn="just"/>
                <a:endParaRPr lang="en-US" sz="2400" dirty="0" smtClean="0"/>
              </a:p>
              <a:p>
                <a:pPr algn="just"/>
                <a:endParaRPr lang="en-US" sz="2400" dirty="0"/>
              </a:p>
              <a:p>
                <a:pPr algn="just"/>
                <a:endParaRPr lang="en-US" sz="2400" dirty="0" smtClean="0"/>
              </a:p>
              <a:p>
                <a:pPr algn="just"/>
                <a:endParaRPr lang="en-US" sz="2400" dirty="0"/>
              </a:p>
              <a:p>
                <a:pPr algn="just"/>
                <a:endParaRPr lang="en-US" sz="2400" dirty="0" smtClean="0"/>
              </a:p>
              <a:p>
                <a:pPr algn="just"/>
                <a:endParaRPr lang="en-US" sz="2400" dirty="0"/>
              </a:p>
              <a:p>
                <a:pPr algn="just"/>
                <a:endParaRPr lang="en-US" sz="2400" dirty="0" smtClean="0"/>
              </a:p>
              <a:p>
                <a:pPr algn="just"/>
                <a:r>
                  <a:rPr lang="en-US" sz="2400" dirty="0" smtClean="0"/>
                  <a:t>Only equilibrium point of the system is at origin of state space. 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" y="914400"/>
                <a:ext cx="9067800" cy="5943600"/>
              </a:xfrm>
              <a:prstGeom prst="rect">
                <a:avLst/>
              </a:prstGeom>
              <a:blipFill rotWithShape="0">
                <a:blip r:embed="rId3"/>
                <a:stretch>
                  <a:fillRect l="-874" t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4800600" y="2602951"/>
            <a:ext cx="3810000" cy="1676400"/>
            <a:chOff x="2286000" y="1600200"/>
            <a:chExt cx="3810000" cy="1676400"/>
          </a:xfrm>
        </p:grpSpPr>
        <p:grpSp>
          <p:nvGrpSpPr>
            <p:cNvPr id="17" name="Group 14"/>
            <p:cNvGrpSpPr/>
            <p:nvPr/>
          </p:nvGrpSpPr>
          <p:grpSpPr>
            <a:xfrm>
              <a:off x="2286000" y="1600200"/>
              <a:ext cx="3810000" cy="1676400"/>
              <a:chOff x="2286000" y="1600200"/>
              <a:chExt cx="3810000" cy="1676400"/>
            </a:xfrm>
          </p:grpSpPr>
          <p:pic>
            <p:nvPicPr>
              <p:cNvPr id="21" name="Picture 2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0" y="1600200"/>
                <a:ext cx="3708279" cy="1676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3546746" y="2330942"/>
                <a:ext cx="396557" cy="451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i="1" dirty="0" err="1" smtClean="0"/>
                  <a:t>V</a:t>
                </a:r>
                <a:r>
                  <a:rPr lang="en-GB" i="1" baseline="-25000" dirty="0" err="1" smtClean="0"/>
                  <a:t>c</a:t>
                </a:r>
                <a:endParaRPr lang="en-GB" i="1" baseline="-25000" dirty="0" smtClean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762549" y="2141806"/>
                <a:ext cx="323043" cy="451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i="1" dirty="0" smtClean="0"/>
                  <a:t>+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762549" y="2638928"/>
                <a:ext cx="274725" cy="451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i="1" dirty="0" smtClean="0"/>
                  <a:t>-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772957" y="2141806"/>
                <a:ext cx="323043" cy="451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i="1" dirty="0" smtClean="0"/>
                  <a:t>+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772957" y="2638928"/>
                <a:ext cx="274725" cy="451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i="1" dirty="0" smtClean="0"/>
                  <a:t>-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12583" y="2418472"/>
              <a:ext cx="3848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/>
                <a:t>V</a:t>
              </a:r>
              <a:r>
                <a:rPr lang="en-GB" i="1" baseline="-25000" dirty="0" smtClean="0"/>
                <a:t>o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13311" y="177252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err="1" smtClean="0"/>
                <a:t>i</a:t>
              </a:r>
              <a:r>
                <a:rPr lang="en-GB" i="1" baseline="-25000" dirty="0" err="1" smtClean="0"/>
                <a:t>L</a:t>
              </a:r>
              <a:endParaRPr lang="en-GB" i="1" baseline="-25000" dirty="0" smtClean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134728" y="1780736"/>
              <a:ext cx="228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7" name="Object 5"/>
          <p:cNvGraphicFramePr>
            <a:graphicFrameLocks noChangeAspect="1"/>
          </p:cNvGraphicFramePr>
          <p:nvPr>
            <p:extLst/>
          </p:nvPr>
        </p:nvGraphicFramePr>
        <p:xfrm>
          <a:off x="457200" y="2161734"/>
          <a:ext cx="33543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Equation" r:id="rId5" imgW="1333440" imgH="393480" progId="Equation.3">
                  <p:embed/>
                </p:oleObj>
              </mc:Choice>
              <mc:Fallback>
                <p:oleObj name="Equation" r:id="rId5" imgW="1333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161734"/>
                        <a:ext cx="3354387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6"/>
          <p:cNvGraphicFramePr>
            <a:graphicFrameLocks noChangeAspect="1"/>
          </p:cNvGraphicFramePr>
          <p:nvPr>
            <p:extLst/>
          </p:nvPr>
        </p:nvGraphicFramePr>
        <p:xfrm>
          <a:off x="367413" y="3441151"/>
          <a:ext cx="268128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Equation" r:id="rId7" imgW="1066680" imgH="393480" progId="Equation.3">
                  <p:embed/>
                </p:oleObj>
              </mc:Choice>
              <mc:Fallback>
                <p:oleObj name="Equation" r:id="rId7" imgW="1066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413" y="3441151"/>
                        <a:ext cx="2681288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087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Equilibrium States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8100" y="914400"/>
                <a:ext cx="9067800" cy="5943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2400" dirty="0" smtClean="0">
                    <a:solidFill>
                      <a:srgbClr val="00B050"/>
                    </a:solidFill>
                  </a:rPr>
                  <a:t>Example-1: </a:t>
                </a:r>
                <a:r>
                  <a:rPr lang="en-US" sz="2400" dirty="0" smtClean="0"/>
                  <a:t>Consider the second-order system with state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400" dirty="0" smtClean="0"/>
                  <a:t> whose dynamics are described via the equations </a:t>
                </a:r>
              </a:p>
              <a:p>
                <a:pPr algn="just"/>
                <a:endParaRPr lang="en-US" sz="2400" dirty="0"/>
              </a:p>
              <a:p>
                <a:pPr algn="just"/>
                <a:r>
                  <a:rPr lang="en-US" sz="2400" dirty="0" smtClean="0"/>
                  <a:t>Only equilibrium point of the system is at origin of state space. 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" y="914400"/>
                <a:ext cx="9067800" cy="5943600"/>
              </a:xfrm>
              <a:prstGeom prst="rect">
                <a:avLst/>
              </a:prstGeom>
              <a:blipFill rotWithShape="0">
                <a:blip r:embed="rId2"/>
                <a:stretch>
                  <a:fillRect l="-874" t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 l="4286" r="7143"/>
          <a:stretch>
            <a:fillRect/>
          </a:stretch>
        </p:blipFill>
        <p:spPr bwMode="auto">
          <a:xfrm>
            <a:off x="2057400" y="2713704"/>
            <a:ext cx="4724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5291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Equilibrium States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8100" y="914400"/>
                <a:ext cx="9067800" cy="5943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2400" dirty="0" smtClean="0">
                    <a:solidFill>
                      <a:srgbClr val="00B050"/>
                    </a:solidFill>
                  </a:rPr>
                  <a:t>Example-1: </a:t>
                </a:r>
                <a:r>
                  <a:rPr lang="en-US" sz="2400" dirty="0" smtClean="0"/>
                  <a:t>Consider the second-order system with state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400" dirty="0" smtClean="0"/>
                  <a:t> whose dynamics are described via the equations </a:t>
                </a:r>
              </a:p>
              <a:p>
                <a:pPr algn="just"/>
                <a:endParaRPr lang="en-US" sz="1600" dirty="0"/>
              </a:p>
              <a:p>
                <a:pPr algn="just"/>
                <a:r>
                  <a:rPr lang="en-US" sz="2400" dirty="0" smtClean="0"/>
                  <a:t>Only equilibrium point of the system is at origin of state space. 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" y="914400"/>
                <a:ext cx="9067800" cy="5943600"/>
              </a:xfrm>
              <a:prstGeom prst="rect">
                <a:avLst/>
              </a:prstGeom>
              <a:blipFill rotWithShape="0">
                <a:blip r:embed="rId2"/>
                <a:stretch>
                  <a:fillRect l="-874" t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896" r="7792"/>
          <a:stretch/>
        </p:blipFill>
        <p:spPr bwMode="auto">
          <a:xfrm>
            <a:off x="1676400" y="2457450"/>
            <a:ext cx="5181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0841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Equilibrium States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8100" y="914400"/>
                <a:ext cx="9067800" cy="5943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2400" dirty="0" smtClean="0">
                    <a:solidFill>
                      <a:srgbClr val="00B050"/>
                    </a:solidFill>
                  </a:rPr>
                  <a:t>Example-2: </a:t>
                </a:r>
                <a:r>
                  <a:rPr lang="en-US" sz="2400" dirty="0" smtClean="0"/>
                  <a:t>Consider the second-order system with state variables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 smtClean="0"/>
                  <a:t> whose dynamics are most easily described in polar coordinates via the equations </a:t>
                </a:r>
              </a:p>
              <a:p>
                <a:pPr algn="just"/>
                <a:endParaRPr lang="en-US" sz="2400" dirty="0"/>
              </a:p>
              <a:p>
                <a:pPr algn="just"/>
                <a:endParaRPr lang="en-US" sz="2400" dirty="0" smtClean="0"/>
              </a:p>
              <a:p>
                <a:pPr algn="just"/>
                <a:r>
                  <a:rPr lang="en-US" sz="2400" dirty="0" smtClean="0"/>
                  <a:t>It </a:t>
                </a:r>
                <a:r>
                  <a:rPr lang="en-US" sz="2400" dirty="0"/>
                  <a:t>is easy to see that there are precisely two equilibrium points: one at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origin</a:t>
                </a:r>
                <a:r>
                  <a:rPr lang="en-US" sz="2400" dirty="0"/>
                  <a:t>, and the other at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r</a:t>
                </a:r>
                <a:r>
                  <a:rPr lang="en-US" sz="2400" dirty="0">
                    <a:solidFill>
                      <a:srgbClr val="FF0000"/>
                    </a:solidFill>
                  </a:rPr>
                  <a:t> = 1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solidFill>
                      <a:srgbClr val="FF0000"/>
                    </a:solidFill>
                  </a:rPr>
                  <a:t>= 0</a:t>
                </a:r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" y="914400"/>
                <a:ext cx="9067800" cy="5943600"/>
              </a:xfrm>
              <a:prstGeom prst="rect">
                <a:avLst/>
              </a:prstGeom>
              <a:blipFill rotWithShape="0">
                <a:blip r:embed="rId2"/>
                <a:stretch>
                  <a:fillRect l="-874" t="-821" r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14600" y="2377069"/>
                <a:ext cx="1863780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377069"/>
                <a:ext cx="1863780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86400" y="2200835"/>
                <a:ext cx="1724318" cy="752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600" b="0" i="0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fName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200835"/>
                <a:ext cx="1724318" cy="7525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76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92162"/>
          </a:xfrm>
        </p:spPr>
        <p:txBody>
          <a:bodyPr/>
          <a:lstStyle/>
          <a:p>
            <a:r>
              <a:rPr lang="en-US" dirty="0" smtClean="0"/>
              <a:t>Phase Portrait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715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 smtClean="0"/>
              <a:t>When the state variables are represented in phase variable form the resulting state space is called phase plane. </a:t>
            </a:r>
          </a:p>
          <a:p>
            <a:endParaRPr lang="en-US" sz="2400" dirty="0"/>
          </a:p>
          <a:p>
            <a:pPr algn="just"/>
            <a:r>
              <a:rPr lang="en-US" sz="2400" dirty="0" smtClean="0"/>
              <a:t>The state space trajectories plotted in phase plane for number of different initial conditions is called phase portrait.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Phase portrait helps to graphically visualize stability of an equilibrium state.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/>
              <a:t>Phase portraits can generally only be plotted for two dimensions dynamical systems, but they often give insight into the dynamics of much more complicated systems.</a:t>
            </a:r>
          </a:p>
          <a:p>
            <a:pPr marL="0" indent="0" algn="just">
              <a:buNone/>
            </a:pPr>
            <a:endParaRPr lang="en-US" sz="2400" dirty="0"/>
          </a:p>
          <a:p>
            <a:pPr algn="just"/>
            <a:r>
              <a:rPr lang="en-US" sz="2400" dirty="0" smtClean="0"/>
              <a:t>The stable system if system released from an initial condition converges to equilibrium point as time increased indefinitely.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985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cture 32-33 Closed Loop Frequency Respon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35-36 Reduced Order state observer</Template>
  <TotalTime>692</TotalTime>
  <Words>1111</Words>
  <Application>Microsoft Office PowerPoint</Application>
  <PresentationFormat>On-screen Show (4:3)</PresentationFormat>
  <Paragraphs>252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Cambria Math</vt:lpstr>
      <vt:lpstr>CMMI10</vt:lpstr>
      <vt:lpstr>CMR10~17</vt:lpstr>
      <vt:lpstr>Times New Roman</vt:lpstr>
      <vt:lpstr>lecture 32-33 Closed Loop Frequency Response</vt:lpstr>
      <vt:lpstr>Equation</vt:lpstr>
      <vt:lpstr>Modern Control Systems (MCS)</vt:lpstr>
      <vt:lpstr>Outline</vt:lpstr>
      <vt:lpstr>Introduction</vt:lpstr>
      <vt:lpstr>Equilibrium State</vt:lpstr>
      <vt:lpstr>Equilibrium States</vt:lpstr>
      <vt:lpstr>Equilibrium States</vt:lpstr>
      <vt:lpstr>Equilibrium States</vt:lpstr>
      <vt:lpstr>Equilibrium States</vt:lpstr>
      <vt:lpstr>Phase Portrait</vt:lpstr>
      <vt:lpstr>Phase Portrait</vt:lpstr>
      <vt:lpstr>Phase Portrait</vt:lpstr>
      <vt:lpstr>Liapunov Stability Analysis</vt:lpstr>
      <vt:lpstr>Liapunov Stability Analysis</vt:lpstr>
      <vt:lpstr>Second Method of Liapunov</vt:lpstr>
      <vt:lpstr>Stability in the Sense of Liapunov</vt:lpstr>
      <vt:lpstr>Stability in the Sense of Liapunov</vt:lpstr>
      <vt:lpstr>Stability in the Sense of Liapunov</vt:lpstr>
      <vt:lpstr>Stability in the Sense of Liapunov</vt:lpstr>
      <vt:lpstr>Stability in the Sense of Liapunov</vt:lpstr>
      <vt:lpstr>Stability in the Sense of Liapunov</vt:lpstr>
      <vt:lpstr>Stability in the Sense of Liapunov</vt:lpstr>
      <vt:lpstr>Stability in the Sense of Liapunov</vt:lpstr>
      <vt:lpstr>Example-4</vt:lpstr>
      <vt:lpstr>Positive Definiteness of a Scalar Function</vt:lpstr>
      <vt:lpstr>Positive Definiteness of a Scalar Function</vt:lpstr>
      <vt:lpstr>Quadratic Form</vt:lpstr>
      <vt:lpstr>Sylvester’s Criterion</vt:lpstr>
      <vt:lpstr>Positive Definiteness of a Scalar Function</vt:lpstr>
      <vt:lpstr>Positive Definiteness of a Scalar Function</vt:lpstr>
      <vt:lpstr>End of Lectures-37-38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Control Systems (MCS)</dc:title>
  <dc:creator>SGH202PZR0</dc:creator>
  <cp:lastModifiedBy>MUET</cp:lastModifiedBy>
  <cp:revision>240</cp:revision>
  <dcterms:created xsi:type="dcterms:W3CDTF">2013-10-23T06:19:13Z</dcterms:created>
  <dcterms:modified xsi:type="dcterms:W3CDTF">2013-10-24T13:41:04Z</dcterms:modified>
</cp:coreProperties>
</file>