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6" r:id="rId3"/>
    <p:sldId id="377" r:id="rId4"/>
    <p:sldId id="378" r:id="rId5"/>
    <p:sldId id="380" r:id="rId6"/>
    <p:sldId id="381" r:id="rId7"/>
    <p:sldId id="382" r:id="rId8"/>
    <p:sldId id="400" r:id="rId9"/>
    <p:sldId id="401" r:id="rId10"/>
    <p:sldId id="402" r:id="rId11"/>
    <p:sldId id="403" r:id="rId12"/>
    <p:sldId id="404" r:id="rId13"/>
    <p:sldId id="406" r:id="rId14"/>
    <p:sldId id="405" r:id="rId15"/>
    <p:sldId id="407" r:id="rId16"/>
    <p:sldId id="410" r:id="rId17"/>
    <p:sldId id="409" r:id="rId18"/>
    <p:sldId id="414" r:id="rId19"/>
    <p:sldId id="415" r:id="rId20"/>
    <p:sldId id="424" r:id="rId21"/>
    <p:sldId id="408" r:id="rId22"/>
    <p:sldId id="411" r:id="rId23"/>
    <p:sldId id="412" r:id="rId24"/>
    <p:sldId id="413" r:id="rId25"/>
    <p:sldId id="425" r:id="rId26"/>
    <p:sldId id="418" r:id="rId27"/>
    <p:sldId id="419" r:id="rId28"/>
    <p:sldId id="420" r:id="rId29"/>
    <p:sldId id="417" r:id="rId30"/>
    <p:sldId id="384" r:id="rId31"/>
    <p:sldId id="385" r:id="rId32"/>
    <p:sldId id="422" r:id="rId33"/>
    <p:sldId id="423" r:id="rId34"/>
    <p:sldId id="421" r:id="rId35"/>
    <p:sldId id="32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9322" autoAdjust="0"/>
  </p:normalViewPr>
  <p:slideViewPr>
    <p:cSldViewPr>
      <p:cViewPr>
        <p:scale>
          <a:sx n="70" d="100"/>
          <a:sy n="70" d="100"/>
        </p:scale>
        <p:origin x="-4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51.wmf"/><Relationship Id="rId1" Type="http://schemas.openxmlformats.org/officeDocument/2006/relationships/image" Target="../media/image52.wmf"/><Relationship Id="rId5" Type="http://schemas.openxmlformats.org/officeDocument/2006/relationships/image" Target="../media/image53.wmf"/><Relationship Id="rId4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3D1E5-1C7A-4902-A457-7C36B21BAAE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3D1E5-1C7A-4902-A457-7C36B21BAAE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3D1E5-1C7A-4902-A457-7C36B21BAAE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5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3" Type="http://schemas.openxmlformats.org/officeDocument/2006/relationships/image" Target="../media/image29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9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6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79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8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68238" y="2996952"/>
            <a:ext cx="3131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Lecture-34-35</a:t>
            </a:r>
          </a:p>
          <a:p>
            <a:pPr algn="ctr"/>
            <a:r>
              <a:rPr lang="en-GB" sz="2400" dirty="0" smtClean="0"/>
              <a:t>Modern Control Theory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Space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algn="just"/>
            <a:r>
              <a:rPr lang="en-GB" dirty="0" smtClean="0"/>
              <a:t>An electrical network is given in following  figure, find a state-space representation if the output is the current through the resistor.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8497"/>
            <a:ext cx="6076955" cy="25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GB" dirty="0" smtClean="0"/>
              <a:t>State Space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640960" cy="936104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solidFill>
                  <a:srgbClr val="FF0000"/>
                </a:solidFill>
              </a:rPr>
              <a:t>Step-1:</a:t>
            </a:r>
            <a:r>
              <a:rPr lang="en-GB" sz="2400" dirty="0" smtClean="0"/>
              <a:t> Select the state variables.</a:t>
            </a:r>
            <a:endParaRPr lang="en-GB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50855"/>
            <a:ext cx="4636795" cy="198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83768" y="2060848"/>
          <a:ext cx="778987" cy="1224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1" name="Equation" r:id="rId4" imgW="266400" imgH="419040" progId="Equation.3">
                  <p:embed/>
                </p:oleObj>
              </mc:Choice>
              <mc:Fallback>
                <p:oleObj name="Equation" r:id="rId4" imgW="2664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60848"/>
                        <a:ext cx="778987" cy="12244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3933056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Step-2: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Apply network theory, such as Kirchhoff's voltage and current laws, to obtain 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c</a:t>
            </a:r>
            <a:r>
              <a:rPr lang="en-GB" sz="2400" dirty="0" smtClean="0"/>
              <a:t> and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L</a:t>
            </a:r>
            <a:r>
              <a:rPr lang="en-GB" sz="2400" dirty="0" smtClean="0"/>
              <a:t> in terms of the state variables,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c</a:t>
            </a:r>
            <a:r>
              <a:rPr lang="en-GB" sz="2400" dirty="0" smtClean="0"/>
              <a:t> and 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L</a:t>
            </a:r>
            <a:r>
              <a:rPr lang="en-GB" sz="2400" dirty="0" smtClean="0"/>
              <a:t>.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605213" y="4930304"/>
          <a:ext cx="14462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2" name="Equation" r:id="rId6" imgW="622080" imgH="190440" progId="Equation.3">
                  <p:embed/>
                </p:oleObj>
              </mc:Choice>
              <mc:Fallback>
                <p:oleObj name="Equation" r:id="rId6" imgW="62208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4930304"/>
                        <a:ext cx="1446212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546475" y="5506367"/>
          <a:ext cx="16240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3" name="Equation" r:id="rId8" imgW="698400" imgH="190440" progId="Equation.3">
                  <p:embed/>
                </p:oleObj>
              </mc:Choice>
              <mc:Fallback>
                <p:oleObj name="Equation" r:id="rId8" imgW="69840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5506367"/>
                        <a:ext cx="1624013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168650" y="6002338"/>
          <a:ext cx="22748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4" name="Equation" r:id="rId10" imgW="977760" imgH="355320" progId="Equation.3">
                  <p:embed/>
                </p:oleObj>
              </mc:Choice>
              <mc:Fallback>
                <p:oleObj name="Equation" r:id="rId10" imgW="977760" imgH="355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6002338"/>
                        <a:ext cx="2274888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941168"/>
            <a:ext cx="237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Applying </a:t>
            </a:r>
            <a:r>
              <a:rPr lang="en-GB" dirty="0" err="1" smtClean="0">
                <a:solidFill>
                  <a:srgbClr val="FF0000"/>
                </a:solidFill>
              </a:rPr>
              <a:t>KCL</a:t>
            </a:r>
            <a:r>
              <a:rPr lang="en-GB" dirty="0" smtClean="0">
                <a:solidFill>
                  <a:srgbClr val="FF0000"/>
                </a:solidFill>
              </a:rPr>
              <a:t> at Node-1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80112" y="645710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33087" y="625665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(1)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GB" dirty="0" smtClean="0"/>
              <a:t>State Space Representation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844824"/>
            <a:ext cx="4636795" cy="198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980728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Step-2: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Apply network theory, such as Kirchhoff's voltage and current laws, to obtain 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c</a:t>
            </a:r>
            <a:r>
              <a:rPr lang="en-GB" sz="2400" dirty="0" smtClean="0"/>
              <a:t> and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L</a:t>
            </a:r>
            <a:r>
              <a:rPr lang="en-GB" sz="2400" dirty="0" smtClean="0"/>
              <a:t> in terms of the state variables,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c</a:t>
            </a:r>
            <a:r>
              <a:rPr lang="en-GB" sz="2400" dirty="0" smtClean="0"/>
              <a:t> and </a:t>
            </a:r>
            <a:r>
              <a:rPr lang="en-GB" sz="2400" i="1" dirty="0" err="1" smtClean="0"/>
              <a:t>i</a:t>
            </a:r>
            <a:r>
              <a:rPr lang="en-GB" sz="2400" i="1" baseline="-25000" dirty="0" err="1" smtClean="0"/>
              <a:t>L</a:t>
            </a:r>
            <a:r>
              <a:rPr lang="en-GB" sz="2400" dirty="0" smtClean="0"/>
              <a:t>.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71600" y="2636912"/>
          <a:ext cx="21224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8" name="Equation" r:id="rId4" imgW="914400" imgH="355320" progId="Equation.3">
                  <p:embed/>
                </p:oleObj>
              </mc:Choice>
              <mc:Fallback>
                <p:oleObj name="Equation" r:id="rId4" imgW="91440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36912"/>
                        <a:ext cx="212248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2060848"/>
            <a:ext cx="266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Applying </a:t>
            </a:r>
            <a:r>
              <a:rPr lang="en-GB" dirty="0" err="1" smtClean="0">
                <a:solidFill>
                  <a:srgbClr val="FF0000"/>
                </a:solidFill>
              </a:rPr>
              <a:t>KVL</a:t>
            </a:r>
            <a:r>
              <a:rPr lang="en-GB" dirty="0" smtClean="0">
                <a:solidFill>
                  <a:srgbClr val="FF0000"/>
                </a:solidFill>
              </a:rPr>
              <a:t> at input loop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0487" name="Object 4"/>
          <p:cNvGraphicFramePr>
            <a:graphicFrameLocks noChangeAspect="1"/>
          </p:cNvGraphicFramePr>
          <p:nvPr/>
        </p:nvGraphicFramePr>
        <p:xfrm>
          <a:off x="971600" y="3573016"/>
          <a:ext cx="23288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9" name="Equation" r:id="rId6" imgW="1002960" imgH="355320" progId="Equation.3">
                  <p:embed/>
                </p:oleObj>
              </mc:Choice>
              <mc:Fallback>
                <p:oleObj name="Equation" r:id="rId6" imgW="100296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73016"/>
                        <a:ext cx="23288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107504" y="4437112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Step-3: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Write equation (1) &amp; (2) in standard form.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82000" y="403043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34975" y="382998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(2)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881313" y="5013325"/>
          <a:ext cx="27765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0" name="Equation" r:id="rId8" imgW="1193760" imgH="355320" progId="Equation.3">
                  <p:embed/>
                </p:oleObj>
              </mc:Choice>
              <mc:Fallback>
                <p:oleObj name="Equation" r:id="rId8" imgW="119376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5013325"/>
                        <a:ext cx="2776537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951163" y="5978217"/>
          <a:ext cx="26828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1" name="Equation" r:id="rId10" imgW="1155600" imgH="355320" progId="Equation.3">
                  <p:embed/>
                </p:oleObj>
              </mc:Choice>
              <mc:Fallback>
                <p:oleObj name="Equation" r:id="rId10" imgW="1155600" imgH="3553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5978217"/>
                        <a:ext cx="26828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76256" y="5805264"/>
            <a:ext cx="164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State Equations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GB" dirty="0" smtClean="0"/>
              <a:t>State Space Representation</a:t>
            </a:r>
            <a:endParaRPr lang="en-GB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115616" y="1124744"/>
          <a:ext cx="27765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4" name="Equation" r:id="rId3" imgW="1193760" imgH="355320" progId="Equation.3">
                  <p:embed/>
                </p:oleObj>
              </mc:Choice>
              <mc:Fallback>
                <p:oleObj name="Equation" r:id="rId3" imgW="119376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24744"/>
                        <a:ext cx="2776537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716016" y="1124744"/>
          <a:ext cx="26828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5" name="Equation" r:id="rId5" imgW="1155600" imgH="355320" progId="Equation.3">
                  <p:embed/>
                </p:oleObj>
              </mc:Choice>
              <mc:Fallback>
                <p:oleObj name="Equation" r:id="rId5" imgW="115560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124744"/>
                        <a:ext cx="268287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907704" y="4437112"/>
          <a:ext cx="4962526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6" name="Equation" r:id="rId7" imgW="1701720" imgH="672840" progId="Equation.3">
                  <p:embed/>
                </p:oleObj>
              </mc:Choice>
              <mc:Fallback>
                <p:oleObj name="Equation" r:id="rId7" imgW="1701720" imgH="672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4962526" cy="196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828800" y="2205038"/>
          <a:ext cx="5407025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7" name="Equation" r:id="rId9" imgW="1854000" imgH="672840" progId="Equation.3">
                  <p:embed/>
                </p:oleObj>
              </mc:Choice>
              <mc:Fallback>
                <p:oleObj name="Equation" r:id="rId9" imgW="1854000" imgH="6728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5038"/>
                        <a:ext cx="5407025" cy="196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en-GB" dirty="0" smtClean="0"/>
              <a:t>State Space Representation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00808"/>
            <a:ext cx="4636795" cy="198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980728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Step-4: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400" dirty="0" smtClean="0"/>
              <a:t>The output is current through the resistor therefore, the output equation is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979712" y="1988840"/>
          <a:ext cx="12668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4" imgW="545760" imgH="342720" progId="Equation.3">
                  <p:embed/>
                </p:oleObj>
              </mc:Choice>
              <mc:Fallback>
                <p:oleObj name="Equation" r:id="rId4" imgW="545760" imgH="342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988840"/>
                        <a:ext cx="12668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115616" y="3284984"/>
          <a:ext cx="27035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6" imgW="927000" imgH="419040" progId="Equation.3">
                  <p:embed/>
                </p:oleObj>
              </mc:Choice>
              <mc:Fallback>
                <p:oleObj name="Equation" r:id="rId6" imgW="9270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284984"/>
                        <a:ext cx="2703513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State Space Representation</a:t>
            </a:r>
            <a:endParaRPr lang="en-GB" sz="3600" dirty="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39552" y="4293096"/>
          <a:ext cx="27035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7" name="Equation" r:id="rId3" imgW="927000" imgH="419040" progId="Equation.3">
                  <p:embed/>
                </p:oleObj>
              </mc:Choice>
              <mc:Fallback>
                <p:oleObj name="Equation" r:id="rId3" imgW="92700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293096"/>
                        <a:ext cx="2703513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611560" y="836712"/>
          <a:ext cx="4458469" cy="176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8" name="Equation" r:id="rId5" imgW="1701720" imgH="672840" progId="Equation.3">
                  <p:embed/>
                </p:oleObj>
              </mc:Choice>
              <mc:Fallback>
                <p:oleObj name="Equation" r:id="rId5" imgW="170172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836712"/>
                        <a:ext cx="4458469" cy="1767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83568" y="2996952"/>
          <a:ext cx="31099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9" name="Equation" r:id="rId7" imgW="1066680" imgH="177480" progId="Equation.3">
                  <p:embed/>
                </p:oleObj>
              </mc:Choice>
              <mc:Fallback>
                <p:oleObj name="Equation" r:id="rId7" imgW="10666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996952"/>
                        <a:ext cx="310991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60032" y="2313454"/>
            <a:ext cx="42997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Where,</a:t>
            </a:r>
          </a:p>
          <a:p>
            <a:r>
              <a:rPr lang="en-GB" sz="2200" b="1" i="1" dirty="0" smtClean="0">
                <a:solidFill>
                  <a:srgbClr val="FF0000"/>
                </a:solidFill>
              </a:rPr>
              <a:t>x</a:t>
            </a:r>
            <a:r>
              <a:rPr lang="en-GB" sz="2200" b="1" dirty="0" smtClean="0">
                <a:solidFill>
                  <a:srgbClr val="FF0000"/>
                </a:solidFill>
              </a:rPr>
              <a:t>(t) </a:t>
            </a:r>
            <a:r>
              <a:rPr lang="en-GB" sz="2200" dirty="0" smtClean="0"/>
              <a:t>--------------- State Vector </a:t>
            </a:r>
          </a:p>
          <a:p>
            <a:r>
              <a:rPr lang="en-GB" sz="2200" b="1" dirty="0" smtClean="0">
                <a:solidFill>
                  <a:srgbClr val="FF0000"/>
                </a:solidFill>
              </a:rPr>
              <a:t>A (</a:t>
            </a:r>
            <a:r>
              <a:rPr lang="en-GB" sz="2200" b="1" dirty="0" err="1" smtClean="0">
                <a:solidFill>
                  <a:srgbClr val="FF0000"/>
                </a:solidFill>
              </a:rPr>
              <a:t>nxn</a:t>
            </a:r>
            <a:r>
              <a:rPr lang="en-GB" sz="2200" b="1" dirty="0" smtClean="0">
                <a:solidFill>
                  <a:srgbClr val="FF0000"/>
                </a:solidFill>
              </a:rPr>
              <a:t>)</a:t>
            </a:r>
            <a:r>
              <a:rPr lang="en-GB" sz="2200" dirty="0" smtClean="0"/>
              <a:t>  ----------------</a:t>
            </a:r>
            <a:r>
              <a:rPr lang="en-GB" sz="2200" dirty="0" smtClean="0">
                <a:sym typeface="Wingdings" pitchFamily="2" charset="2"/>
              </a:rPr>
              <a:t>  System Matrix</a:t>
            </a:r>
          </a:p>
          <a:p>
            <a:r>
              <a:rPr lang="en-GB" sz="2200" b="1" dirty="0" smtClean="0">
                <a:solidFill>
                  <a:srgbClr val="FF0000"/>
                </a:solidFill>
                <a:sym typeface="Wingdings" pitchFamily="2" charset="2"/>
              </a:rPr>
              <a:t>B (</a:t>
            </a:r>
            <a:r>
              <a:rPr lang="en-GB" sz="2200" b="1" dirty="0" err="1" smtClean="0">
                <a:solidFill>
                  <a:srgbClr val="FF0000"/>
                </a:solidFill>
                <a:sym typeface="Wingdings" pitchFamily="2" charset="2"/>
              </a:rPr>
              <a:t>nxp</a:t>
            </a:r>
            <a:r>
              <a:rPr lang="en-GB" sz="22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GB" sz="2200" dirty="0" smtClean="0">
                <a:sym typeface="Wingdings" pitchFamily="2" charset="2"/>
              </a:rPr>
              <a:t>  ----------------- Input Matrix</a:t>
            </a:r>
          </a:p>
          <a:p>
            <a:r>
              <a:rPr lang="en-GB" sz="2200" b="1" dirty="0" smtClean="0">
                <a:solidFill>
                  <a:srgbClr val="FF0000"/>
                </a:solidFill>
                <a:sym typeface="Wingdings" pitchFamily="2" charset="2"/>
              </a:rPr>
              <a:t>u(t)</a:t>
            </a:r>
            <a:r>
              <a:rPr lang="en-GB" sz="2200" dirty="0" smtClean="0">
                <a:sym typeface="Wingdings" pitchFamily="2" charset="2"/>
              </a:rPr>
              <a:t>  --------------- Input Vector</a:t>
            </a:r>
          </a:p>
          <a:p>
            <a:endParaRPr lang="en-GB" sz="2200" dirty="0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755576" y="5733256"/>
          <a:ext cx="31464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0" name="Equation" r:id="rId9" imgW="1079280" imgH="203040" progId="Equation.3">
                  <p:embed/>
                </p:oleObj>
              </mc:Choice>
              <mc:Fallback>
                <p:oleObj name="Equation" r:id="rId9" imgW="1079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733256"/>
                        <a:ext cx="314642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4008" y="4934778"/>
            <a:ext cx="43648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Where,</a:t>
            </a:r>
          </a:p>
          <a:p>
            <a:r>
              <a:rPr lang="en-GB" sz="2200" b="1" dirty="0" smtClean="0">
                <a:solidFill>
                  <a:srgbClr val="FF0000"/>
                </a:solidFill>
              </a:rPr>
              <a:t>y(t) </a:t>
            </a:r>
            <a:r>
              <a:rPr lang="en-GB" sz="2200" dirty="0" smtClean="0"/>
              <a:t>-------------- Output Vector</a:t>
            </a:r>
          </a:p>
          <a:p>
            <a:r>
              <a:rPr lang="en-GB" sz="2200" b="1" dirty="0" smtClean="0">
                <a:solidFill>
                  <a:srgbClr val="FF0000"/>
                </a:solidFill>
              </a:rPr>
              <a:t>C (</a:t>
            </a:r>
            <a:r>
              <a:rPr lang="en-GB" sz="2200" b="1" dirty="0" err="1" smtClean="0">
                <a:solidFill>
                  <a:srgbClr val="FF0000"/>
                </a:solidFill>
              </a:rPr>
              <a:t>qxn</a:t>
            </a:r>
            <a:r>
              <a:rPr lang="en-GB" sz="2200" b="1" dirty="0" smtClean="0">
                <a:solidFill>
                  <a:srgbClr val="FF0000"/>
                </a:solidFill>
              </a:rPr>
              <a:t>)</a:t>
            </a:r>
            <a:r>
              <a:rPr lang="en-GB" sz="2200" dirty="0" smtClean="0"/>
              <a:t>  ----------------</a:t>
            </a:r>
            <a:r>
              <a:rPr lang="en-GB" sz="2200" dirty="0" smtClean="0">
                <a:sym typeface="Wingdings" pitchFamily="2" charset="2"/>
              </a:rPr>
              <a:t>  Output Matrix</a:t>
            </a:r>
          </a:p>
          <a:p>
            <a:r>
              <a:rPr lang="en-GB" sz="2200" b="1" dirty="0" smtClean="0">
                <a:solidFill>
                  <a:srgbClr val="FF0000"/>
                </a:solidFill>
                <a:sym typeface="Wingdings" pitchFamily="2" charset="2"/>
              </a:rPr>
              <a:t>D</a:t>
            </a:r>
            <a:r>
              <a:rPr lang="en-GB" sz="2200" dirty="0" smtClean="0">
                <a:sym typeface="Wingdings" pitchFamily="2" charset="2"/>
              </a:rPr>
              <a:t>  ----------------- Feed forward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252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587680" cy="266429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Consider </a:t>
            </a:r>
            <a:r>
              <a:rPr lang="en-GB" sz="2400" dirty="0" err="1" smtClean="0"/>
              <a:t>RLC</a:t>
            </a:r>
            <a:r>
              <a:rPr lang="en-GB" sz="2400" dirty="0" smtClean="0"/>
              <a:t> Circuit Represent the system in Sate Space and find (if L=</a:t>
            </a:r>
            <a:r>
              <a:rPr lang="en-GB" sz="2400" dirty="0" err="1" smtClean="0"/>
              <a:t>1H</a:t>
            </a:r>
            <a:r>
              <a:rPr lang="en-GB" sz="2400" dirty="0" smtClean="0"/>
              <a:t>, R=3</a:t>
            </a:r>
            <a:r>
              <a:rPr lang="el-GR" sz="2400" dirty="0" smtClean="0"/>
              <a:t>Ω</a:t>
            </a:r>
            <a:r>
              <a:rPr lang="en-GB" sz="2400" dirty="0" smtClean="0"/>
              <a:t> and C=0.5 F):</a:t>
            </a:r>
          </a:p>
          <a:p>
            <a:pPr lvl="1"/>
            <a:r>
              <a:rPr lang="en-GB" sz="2000" dirty="0" smtClean="0"/>
              <a:t>State Vector</a:t>
            </a:r>
          </a:p>
          <a:p>
            <a:pPr lvl="1"/>
            <a:r>
              <a:rPr lang="en-GB" sz="2000" dirty="0" smtClean="0"/>
              <a:t>System Matrix</a:t>
            </a:r>
          </a:p>
          <a:p>
            <a:pPr lvl="1"/>
            <a:r>
              <a:rPr lang="en-GB" sz="2000" dirty="0" smtClean="0"/>
              <a:t>Input Matrix  &amp; Input Vector</a:t>
            </a:r>
          </a:p>
          <a:p>
            <a:pPr lvl="1"/>
            <a:r>
              <a:rPr lang="en-GB" sz="2000" dirty="0" smtClean="0"/>
              <a:t>Output Matrix &amp; Output Vector</a:t>
            </a:r>
          </a:p>
        </p:txBody>
      </p:sp>
      <p:grpSp>
        <p:nvGrpSpPr>
          <p:cNvPr id="10" name="Group 14"/>
          <p:cNvGrpSpPr/>
          <p:nvPr/>
        </p:nvGrpSpPr>
        <p:grpSpPr>
          <a:xfrm>
            <a:off x="4938464" y="1600200"/>
            <a:ext cx="3810000" cy="1676400"/>
            <a:chOff x="2286000" y="1600200"/>
            <a:chExt cx="3810000" cy="16764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1600200"/>
              <a:ext cx="3708279" cy="167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546746" y="2330942"/>
              <a:ext cx="396557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V</a:t>
              </a:r>
              <a:r>
                <a:rPr lang="en-GB" i="1" baseline="-25000" dirty="0" err="1" smtClean="0"/>
                <a:t>c</a:t>
              </a:r>
              <a:endParaRPr lang="en-GB" i="1" baseline="-25000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62549" y="2141806"/>
              <a:ext cx="323043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2549" y="2638928"/>
              <a:ext cx="274725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-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72957" y="2141806"/>
              <a:ext cx="323043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72957" y="2638928"/>
              <a:ext cx="274725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-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965047" y="2418472"/>
            <a:ext cx="38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V</a:t>
            </a:r>
            <a:r>
              <a:rPr lang="en-GB" i="1" baseline="-25000" dirty="0" smtClean="0"/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5775" y="1772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i</a:t>
            </a:r>
            <a:r>
              <a:rPr lang="en-GB" i="1" baseline="-25000" dirty="0" err="1" smtClean="0"/>
              <a:t>L</a:t>
            </a:r>
            <a:endParaRPr lang="en-GB" i="1" baseline="-250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87192" y="178073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81000" y="3505200"/>
          <a:ext cx="258834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3" name="Equation" r:id="rId4" imgW="1028520" imgH="393480" progId="Equation.3">
                  <p:embed/>
                </p:oleObj>
              </mc:Choice>
              <mc:Fallback>
                <p:oleObj name="Equation" r:id="rId4" imgW="10285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258834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505200" y="3581400"/>
          <a:ext cx="27463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4" name="Equation" r:id="rId6" imgW="1091880" imgH="393480" progId="Equation.3">
                  <p:embed/>
                </p:oleObj>
              </mc:Choice>
              <mc:Fallback>
                <p:oleObj name="Equation" r:id="rId6" imgW="10918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27463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086600" y="3810000"/>
          <a:ext cx="13731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5" name="Equation" r:id="rId8" imgW="545760" imgH="228600" progId="Equation.3">
                  <p:embed/>
                </p:oleObj>
              </mc:Choice>
              <mc:Fallback>
                <p:oleObj name="Equation" r:id="rId8" imgW="545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810000"/>
                        <a:ext cx="137318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85800" y="5181600"/>
          <a:ext cx="33543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6" name="Equation" r:id="rId10" imgW="1333440" imgH="393480" progId="Equation.3">
                  <p:embed/>
                </p:oleObj>
              </mc:Choice>
              <mc:Fallback>
                <p:oleObj name="Equation" r:id="rId10" imgW="1333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33543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832350" y="5029200"/>
          <a:ext cx="26812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7" name="Equation" r:id="rId12" imgW="1066680" imgH="393480" progId="Equation.3">
                  <p:embed/>
                </p:oleObj>
              </mc:Choice>
              <mc:Fallback>
                <p:oleObj name="Equation" r:id="rId12" imgW="10666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5029200"/>
                        <a:ext cx="26812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107504" y="45091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Choosing </a:t>
            </a:r>
            <a:r>
              <a:rPr kumimoji="0" lang="en-GB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state variables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3800" dirty="0" smtClean="0"/>
              <a:t>Example-1 (cont...)</a:t>
            </a:r>
            <a:endParaRPr lang="en-GB" sz="3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35696" y="2132856"/>
          <a:ext cx="4666456" cy="163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3" name="Equation" r:id="rId3" imgW="2006280" imgH="787320" progId="Equation.3">
                  <p:embed/>
                </p:oleObj>
              </mc:Choice>
              <mc:Fallback>
                <p:oleObj name="Equation" r:id="rId3" imgW="2006280" imgH="787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132856"/>
                        <a:ext cx="4666456" cy="1636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339752" y="4869160"/>
          <a:ext cx="25922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4" name="Equation" r:id="rId5" imgW="863280" imgH="419040" progId="Equation.3">
                  <p:embed/>
                </p:oleObj>
              </mc:Choice>
              <mc:Fallback>
                <p:oleObj name="Equation" r:id="rId5" imgW="8632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869160"/>
                        <a:ext cx="25922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23528" y="4005064"/>
          <a:ext cx="13731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5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05064"/>
                        <a:ext cx="137318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827584" y="908720"/>
          <a:ext cx="2778324" cy="8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6" name="Equation" r:id="rId9" imgW="1333440" imgH="393480" progId="Equation.3">
                  <p:embed/>
                </p:oleObj>
              </mc:Choice>
              <mc:Fallback>
                <p:oleObj name="Equation" r:id="rId9" imgW="13334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08720"/>
                        <a:ext cx="2778324" cy="8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5292080" y="908720"/>
          <a:ext cx="2077542" cy="767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7" name="Equation" r:id="rId11" imgW="1066680" imgH="393480" progId="Equation.3">
                  <p:embed/>
                </p:oleObj>
              </mc:Choice>
              <mc:Fallback>
                <p:oleObj name="Equation" r:id="rId11" imgW="10666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908720"/>
                        <a:ext cx="2077542" cy="767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20272" y="2780928"/>
            <a:ext cx="155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State Equation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5229200"/>
            <a:ext cx="174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Output Equation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Example-2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Consider the following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6002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124200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2438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28800" y="2209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7400" y="220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057400" y="22098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220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286000" y="22098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4600" y="220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14600" y="22098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2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43200" y="2438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124200" y="2133600"/>
            <a:ext cx="1295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19600" y="2438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09800" y="175260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3581400" y="2286000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37" name="Freeform 36"/>
          <p:cNvSpPr/>
          <p:nvPr/>
        </p:nvSpPr>
        <p:spPr>
          <a:xfrm>
            <a:off x="4487594" y="2854570"/>
            <a:ext cx="487680" cy="647113"/>
          </a:xfrm>
          <a:custGeom>
            <a:avLst/>
            <a:gdLst>
              <a:gd name="connsiteX0" fmla="*/ 478301 w 487680"/>
              <a:gd name="connsiteY0" fmla="*/ 647113 h 647113"/>
              <a:gd name="connsiteX1" fmla="*/ 407963 w 487680"/>
              <a:gd name="connsiteY1" fmla="*/ 70338 h 647113"/>
              <a:gd name="connsiteX2" fmla="*/ 0 w 487680"/>
              <a:gd name="connsiteY2" fmla="*/ 225082 h 64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680" h="647113">
                <a:moveTo>
                  <a:pt x="478301" y="647113"/>
                </a:moveTo>
                <a:cubicBezTo>
                  <a:pt x="482990" y="393895"/>
                  <a:pt x="487680" y="140677"/>
                  <a:pt x="407963" y="70338"/>
                </a:cubicBezTo>
                <a:cubicBezTo>
                  <a:pt x="328246" y="0"/>
                  <a:pt x="164123" y="112541"/>
                  <a:pt x="0" y="225082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953000" y="297180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667000" y="2819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590800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f(t)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2209800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x(t)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8200" y="3733800"/>
            <a:ext cx="5794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Differential equation of the system is:</a:t>
            </a:r>
            <a:endParaRPr lang="en-US" sz="28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763688" y="4725144"/>
          <a:ext cx="52220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Equation" r:id="rId3" imgW="1815840" imgH="393480" progId="Equation.3">
                  <p:embed/>
                </p:oleObj>
              </mc:Choice>
              <mc:Fallback>
                <p:oleObj name="Equation" r:id="rId3" imgW="1815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25144"/>
                        <a:ext cx="522203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Example-2</a:t>
            </a:r>
            <a:endParaRPr lang="en-GB" sz="36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402483" y="3645024"/>
          <a:ext cx="38338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1" name="Equation" r:id="rId3" imgW="1523880" imgH="355320" progId="Equation.3">
                  <p:embed/>
                </p:oleObj>
              </mc:Choice>
              <mc:Fallback>
                <p:oleObj name="Equation" r:id="rId3" imgW="152388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483" y="3645024"/>
                        <a:ext cx="3833813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0" y="620688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we know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2603500" y="980728"/>
          <a:ext cx="9906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2" name="Equation" r:id="rId5" imgW="393480" imgH="355320" progId="Equation.3">
                  <p:embed/>
                </p:oleObj>
              </mc:Choice>
              <mc:Fallback>
                <p:oleObj name="Equation" r:id="rId5" imgW="39348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980728"/>
                        <a:ext cx="9906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340350" y="980728"/>
          <a:ext cx="14382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3" name="Equation" r:id="rId7" imgW="571320" imgH="393480" progId="Equation.3">
                  <p:embed/>
                </p:oleObj>
              </mc:Choice>
              <mc:Fallback>
                <p:oleObj name="Equation" r:id="rId7" imgW="571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980728"/>
                        <a:ext cx="14382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3948435" y="1484610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198884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Choosing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state variables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3443288" y="2636143"/>
          <a:ext cx="9906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4" name="Equation" r:id="rId9" imgW="393480" imgH="355320" progId="Equation.3">
                  <p:embed/>
                </p:oleObj>
              </mc:Choice>
              <mc:Fallback>
                <p:oleObj name="Equation" r:id="rId9" imgW="39348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2636143"/>
                        <a:ext cx="9906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4570785" y="2348880"/>
          <a:ext cx="4573215" cy="946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5" name="Equation" r:id="rId11" imgW="1815840" imgH="393480" progId="Equation.3">
                  <p:embed/>
                </p:oleObj>
              </mc:Choice>
              <mc:Fallback>
                <p:oleObj name="Equation" r:id="rId11" imgW="18158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785" y="2348880"/>
                        <a:ext cx="4573215" cy="946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5"/>
          <p:cNvGraphicFramePr>
            <a:graphicFrameLocks noChangeAspect="1"/>
          </p:cNvGraphicFramePr>
          <p:nvPr/>
        </p:nvGraphicFramePr>
        <p:xfrm>
          <a:off x="1680114" y="4908550"/>
          <a:ext cx="5916222" cy="155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6" name="Equation" r:id="rId13" imgW="1879560" imgH="495000" progId="Equation.3">
                  <p:embed/>
                </p:oleObj>
              </mc:Choice>
              <mc:Fallback>
                <p:oleObj name="Equation" r:id="rId13" imgW="1879560" imgH="495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114" y="4908550"/>
                        <a:ext cx="5916222" cy="1558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5786"/>
            <a:ext cx="8784976" cy="868958"/>
          </a:xfrm>
        </p:spPr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340768"/>
            <a:ext cx="9001000" cy="432048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/>
              <a:t>The transition from simple approximate models, which are easy to work with, to more realistic models produces two effects. </a:t>
            </a:r>
          </a:p>
          <a:p>
            <a:pPr algn="just"/>
            <a:endParaRPr lang="en-US" sz="1500" dirty="0" smtClean="0"/>
          </a:p>
          <a:p>
            <a:pPr lvl="1" algn="just"/>
            <a:r>
              <a:rPr lang="en-US" sz="2400" dirty="0" smtClean="0"/>
              <a:t>First, a large number of variables must be included in the models.</a:t>
            </a:r>
          </a:p>
          <a:p>
            <a:pPr lvl="1" algn="just"/>
            <a:endParaRPr lang="en-US" sz="2400" dirty="0" smtClean="0"/>
          </a:p>
          <a:p>
            <a:pPr lvl="1" algn="just"/>
            <a:r>
              <a:rPr lang="en-US" sz="2400" dirty="0" smtClean="0"/>
              <a:t>Second, a more realistic model is more likely to contain nonlinearities and time-varying parameters. </a:t>
            </a:r>
          </a:p>
          <a:p>
            <a:pPr lvl="1" algn="just"/>
            <a:endParaRPr lang="en-US" sz="2400" dirty="0" smtClean="0"/>
          </a:p>
          <a:p>
            <a:pPr lvl="1" algn="just"/>
            <a:r>
              <a:rPr lang="en-US" sz="2400" dirty="0" smtClean="0"/>
              <a:t>Previously ignored aspects of the system, such as interactions with feedback through the environment, are more likely to be included.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Example-2</a:t>
            </a:r>
            <a:endParaRPr lang="en-GB" sz="36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27089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velocity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out of the system then output equation is given as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530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187381"/>
              </p:ext>
            </p:extLst>
          </p:nvPr>
        </p:nvGraphicFramePr>
        <p:xfrm>
          <a:off x="1547664" y="836712"/>
          <a:ext cx="5916222" cy="155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3" imgW="1879560" imgH="495000" progId="Equation.3">
                  <p:embed/>
                </p:oleObj>
              </mc:Choice>
              <mc:Fallback>
                <p:oleObj name="Equation" r:id="rId3" imgW="18795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836712"/>
                        <a:ext cx="5916222" cy="1558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4489"/>
              </p:ext>
            </p:extLst>
          </p:nvPr>
        </p:nvGraphicFramePr>
        <p:xfrm>
          <a:off x="2630884" y="3645024"/>
          <a:ext cx="335944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884" y="3645024"/>
                        <a:ext cx="3359447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7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252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Example-3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587680" cy="266429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Find the state equations of following mechanical translational system.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9512" y="5246712"/>
          <a:ext cx="45053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9" name="Equation" r:id="rId3" imgW="1790640" imgH="393480" progId="Equation.3">
                  <p:embed/>
                </p:oleObj>
              </mc:Choice>
              <mc:Fallback>
                <p:oleObj name="Equation" r:id="rId3" imgW="1790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246712"/>
                        <a:ext cx="45053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220072" y="5246712"/>
          <a:ext cx="38623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60" name="Equation" r:id="rId5" imgW="1536480" imgH="393480" progId="Equation.3">
                  <p:embed/>
                </p:oleObj>
              </mc:Choice>
              <mc:Fallback>
                <p:oleObj name="Equation" r:id="rId5" imgW="1536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246712"/>
                        <a:ext cx="38623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107504" y="45091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equations are: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1848592"/>
            <a:ext cx="7193260" cy="248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Example-3</a:t>
            </a:r>
            <a:endParaRPr lang="en-GB" sz="36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346450" y="4292600"/>
          <a:ext cx="40259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6" name="Equation" r:id="rId3" imgW="1600200" imgH="355320" progId="Equation.3">
                  <p:embed/>
                </p:oleObj>
              </mc:Choice>
              <mc:Fallback>
                <p:oleObj name="Equation" r:id="rId3" imgW="160020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292600"/>
                        <a:ext cx="40259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243263" y="5915025"/>
          <a:ext cx="36385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7" name="Equation" r:id="rId5" imgW="1447560" imgH="355320" progId="Equation.3">
                  <p:embed/>
                </p:oleObj>
              </mc:Choice>
              <mc:Fallback>
                <p:oleObj name="Equation" r:id="rId5" imgW="1447560" imgH="355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915025"/>
                        <a:ext cx="36385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0" y="836712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2508275" y="836712"/>
          <a:ext cx="11826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8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75" y="836712"/>
                        <a:ext cx="1182687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244579" y="836712"/>
          <a:ext cx="16303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9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579" y="836712"/>
                        <a:ext cx="16303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3948435" y="1340768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485802" y="1933650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0" name="Equation" r:id="rId11" imgW="507960" imgH="355320" progId="Equation.3">
                  <p:embed/>
                </p:oleObj>
              </mc:Choice>
              <mc:Fallback>
                <p:oleObj name="Equation" r:id="rId11" imgW="507960" imgH="355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802" y="1933650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5222652" y="1933650"/>
          <a:ext cx="1725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1" name="Equation" r:id="rId13" imgW="685800" imgH="393480" progId="Equation.3">
                  <p:embed/>
                </p:oleObj>
              </mc:Choice>
              <mc:Fallback>
                <p:oleObj name="Equation" r:id="rId13" imgW="685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652" y="1933650"/>
                        <a:ext cx="1725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3974256" y="2438400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2852936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Choosing </a:t>
            </a:r>
            <a:r>
              <a:rPr kumimoji="0" lang="en-GB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state variables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3203848" y="3429000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2" name="Equation" r:id="rId15" imgW="469800" imgH="355320" progId="Equation.3">
                  <p:embed/>
                </p:oleObj>
              </mc:Choice>
              <mc:Fallback>
                <p:oleObj name="Equation" r:id="rId15" imgW="46980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429000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3275856" y="5157192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3" name="Equation" r:id="rId17" imgW="507960" imgH="355320" progId="Equation.3">
                  <p:embed/>
                </p:oleObj>
              </mc:Choice>
              <mc:Fallback>
                <p:oleObj name="Equation" r:id="rId17" imgW="507960" imgH="3553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157192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en-GB" dirty="0" smtClean="0"/>
              <a:t>Example-3</a:t>
            </a:r>
            <a:endParaRPr lang="en-GB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827338" y="2616200"/>
          <a:ext cx="41862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2" name="Equation" r:id="rId3" imgW="1663560" imgH="380880" progId="Equation.3">
                  <p:embed/>
                </p:oleObj>
              </mc:Choice>
              <mc:Fallback>
                <p:oleObj name="Equation" r:id="rId3" imgW="166356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2616200"/>
                        <a:ext cx="4186237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699792" y="4774406"/>
          <a:ext cx="46926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3" name="Equation" r:id="rId5" imgW="1866600" imgH="380880" progId="Equation.3">
                  <p:embed/>
                </p:oleObj>
              </mc:Choice>
              <mc:Fallback>
                <p:oleObj name="Equation" r:id="rId5" imgW="186660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74406"/>
                        <a:ext cx="46926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980728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Standard form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699792" y="1556792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4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556792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699792" y="3685778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5" name="Equation" r:id="rId9" imgW="507960" imgH="355320" progId="Equation.3">
                  <p:embed/>
                </p:oleObj>
              </mc:Choice>
              <mc:Fallback>
                <p:oleObj name="Equation" r:id="rId9" imgW="50796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685778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en-GB" dirty="0" smtClean="0"/>
              <a:t>Example-3</a:t>
            </a:r>
            <a:endParaRPr lang="en-GB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17763" y="836613"/>
          <a:ext cx="418623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5" name="Equation" r:id="rId3" imgW="1663560" imgH="380880" progId="Equation.3">
                  <p:embed/>
                </p:oleObj>
              </mc:Choice>
              <mc:Fallback>
                <p:oleObj name="Equation" r:id="rId3" imgW="1663560" imgH="380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836613"/>
                        <a:ext cx="4186237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267744" y="1844824"/>
          <a:ext cx="46926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6" name="Equation" r:id="rId5" imgW="1866600" imgH="380880" progId="Equation.3">
                  <p:embed/>
                </p:oleObj>
              </mc:Choice>
              <mc:Fallback>
                <p:oleObj name="Equation" r:id="rId5" imgW="186660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44824"/>
                        <a:ext cx="46926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27089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Vector-Matrix form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79512" y="836712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7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36712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7540947" y="836712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8" name="Equation" r:id="rId9" imgW="507960" imgH="355320" progId="Equation.3">
                  <p:embed/>
                </p:oleObj>
              </mc:Choice>
              <mc:Fallback>
                <p:oleObj name="Equation" r:id="rId9" imgW="50796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947" y="836712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971600" y="3561286"/>
          <a:ext cx="7560840" cy="254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9" name="Equation" r:id="rId11" imgW="2743200" imgH="977760" progId="Equation.3">
                  <p:embed/>
                </p:oleObj>
              </mc:Choice>
              <mc:Fallback>
                <p:oleObj name="Equation" r:id="rId11" imgW="2743200" imgH="9777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61286"/>
                        <a:ext cx="7560840" cy="2544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en-GB" dirty="0" smtClean="0"/>
              <a:t>Example-3</a:t>
            </a:r>
            <a:endParaRPr lang="en-GB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3717032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outputs of the system then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697604"/>
              </p:ext>
            </p:extLst>
          </p:nvPr>
        </p:nvGraphicFramePr>
        <p:xfrm>
          <a:off x="827584" y="1052736"/>
          <a:ext cx="7560840" cy="254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3" imgW="2743200" imgH="977760" progId="Equation.3">
                  <p:embed/>
                </p:oleObj>
              </mc:Choice>
              <mc:Fallback>
                <p:oleObj name="Equation" r:id="rId3" imgW="274320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2736"/>
                        <a:ext cx="7560840" cy="2544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150778"/>
              </p:ext>
            </p:extLst>
          </p:nvPr>
        </p:nvGraphicFramePr>
        <p:xfrm>
          <a:off x="1966913" y="4287838"/>
          <a:ext cx="469106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5" imgW="1562040" imgH="939600" progId="Equation.3">
                  <p:embed/>
                </p:oleObj>
              </mc:Choice>
              <mc:Fallback>
                <p:oleObj name="Equation" r:id="rId5" imgW="156204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4287838"/>
                        <a:ext cx="469106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9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n-US" dirty="0" smtClean="0"/>
              <a:t>Eigenvalues &amp; Eigen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4" y="1067928"/>
            <a:ext cx="901603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eigenvalues of an </a:t>
            </a:r>
            <a:r>
              <a:rPr lang="en-US" sz="2800" i="1" dirty="0" err="1" smtClean="0">
                <a:solidFill>
                  <a:srgbClr val="FF0000"/>
                </a:solidFill>
              </a:rPr>
              <a:t>nxn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matrix </a:t>
            </a:r>
            <a:r>
              <a:rPr lang="en-US" sz="2800" b="1" dirty="0" smtClean="0"/>
              <a:t>A </a:t>
            </a:r>
            <a:r>
              <a:rPr lang="en-US" sz="2800" dirty="0" smtClean="0"/>
              <a:t>are the roots </a:t>
            </a:r>
            <a:r>
              <a:rPr lang="en-US" sz="2800" dirty="0"/>
              <a:t>of the characteristic </a:t>
            </a:r>
            <a:r>
              <a:rPr lang="en-US" sz="2800" dirty="0" smtClean="0"/>
              <a:t>equation.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Consider, for example, the following matrix </a:t>
            </a:r>
            <a:r>
              <a:rPr lang="en-US" sz="2800" b="1" dirty="0"/>
              <a:t>A</a:t>
            </a:r>
            <a:r>
              <a:rPr lang="en-US" sz="2800" dirty="0"/>
              <a:t>: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91" y="2132856"/>
            <a:ext cx="18192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9" y="3212976"/>
            <a:ext cx="30384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21293"/>
            <a:ext cx="4695078" cy="164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2676"/>
            <a:ext cx="37528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52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en-US" dirty="0" smtClean="0"/>
              <a:t>Eigen Values &amp; Eigen Vectors</a:t>
            </a:r>
            <a:endParaRPr lang="en-US" dirty="0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57238"/>
            <a:ext cx="4695078" cy="164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29778"/>
            <a:ext cx="3067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73355"/>
            <a:ext cx="4010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81343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" t="-4214"/>
          <a:stretch/>
        </p:blipFill>
        <p:spPr bwMode="auto">
          <a:xfrm>
            <a:off x="251520" y="4602741"/>
            <a:ext cx="2343024" cy="33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36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eigenvalues if </a:t>
            </a:r>
          </a:p>
          <a:p>
            <a:pPr lvl="1"/>
            <a:r>
              <a:rPr lang="en-US" dirty="0" smtClean="0"/>
              <a:t>K = 2</a:t>
            </a:r>
          </a:p>
          <a:p>
            <a:pPr lvl="1"/>
            <a:r>
              <a:rPr lang="en-US" dirty="0" smtClean="0"/>
              <a:t>M=10</a:t>
            </a:r>
          </a:p>
          <a:p>
            <a:pPr lvl="1"/>
            <a:r>
              <a:rPr lang="en-US" dirty="0" smtClean="0"/>
              <a:t>B=3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178453"/>
              </p:ext>
            </p:extLst>
          </p:nvPr>
        </p:nvGraphicFramePr>
        <p:xfrm>
          <a:off x="1835696" y="4149080"/>
          <a:ext cx="5916613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7" name="Equation" r:id="rId3" imgW="1879600" imgH="495300" progId="Equation.3">
                  <p:embed/>
                </p:oleObj>
              </mc:Choice>
              <mc:Fallback>
                <p:oleObj name="Equation" r:id="rId3" imgW="18796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149080"/>
                        <a:ext cx="5916613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8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Frequency Domain to time Domain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Transfer Function to State Space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95128" y="2192705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95128" y="3716705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95128" y="3030905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57128" y="2802305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85728" y="280230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485728" y="2802305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14328" y="280230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714328" y="2802305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42928" y="280230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42928" y="2802305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71528" y="2802305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71528" y="3030905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52528" y="2726105"/>
            <a:ext cx="1295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47928" y="3030905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8128" y="234510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9728" y="2878505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20" name="Freeform 19"/>
          <p:cNvSpPr/>
          <p:nvPr/>
        </p:nvSpPr>
        <p:spPr>
          <a:xfrm>
            <a:off x="5915922" y="3447075"/>
            <a:ext cx="487680" cy="647113"/>
          </a:xfrm>
          <a:custGeom>
            <a:avLst/>
            <a:gdLst>
              <a:gd name="connsiteX0" fmla="*/ 478301 w 487680"/>
              <a:gd name="connsiteY0" fmla="*/ 647113 h 647113"/>
              <a:gd name="connsiteX1" fmla="*/ 407963 w 487680"/>
              <a:gd name="connsiteY1" fmla="*/ 70338 h 647113"/>
              <a:gd name="connsiteX2" fmla="*/ 0 w 487680"/>
              <a:gd name="connsiteY2" fmla="*/ 225082 h 64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680" h="647113">
                <a:moveTo>
                  <a:pt x="478301" y="647113"/>
                </a:moveTo>
                <a:cubicBezTo>
                  <a:pt x="482990" y="393895"/>
                  <a:pt x="487680" y="140677"/>
                  <a:pt x="407963" y="70338"/>
                </a:cubicBezTo>
                <a:cubicBezTo>
                  <a:pt x="328246" y="0"/>
                  <a:pt x="164123" y="112541"/>
                  <a:pt x="0" y="225082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81328" y="356430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095328" y="341190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61928" y="3183305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f(t)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6128" y="2802305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x(t)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4267453"/>
            <a:ext cx="5794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Differential equation of the system is:</a:t>
            </a:r>
            <a:endParaRPr lang="en-US" sz="28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290053"/>
              </p:ext>
            </p:extLst>
          </p:nvPr>
        </p:nvGraphicFramePr>
        <p:xfrm>
          <a:off x="2165721" y="4796550"/>
          <a:ext cx="4392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8" name="Equation" r:id="rId3" imgW="2095200" imgH="419040" progId="Equation.3">
                  <p:embed/>
                </p:oleObj>
              </mc:Choice>
              <mc:Fallback>
                <p:oleObj name="Equation" r:id="rId3" imgW="2095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721" y="4796550"/>
                        <a:ext cx="43926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67544" y="5715253"/>
            <a:ext cx="85811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Taking the Laplace Transform of both sides and ignoring </a:t>
            </a:r>
          </a:p>
          <a:p>
            <a:r>
              <a:rPr lang="en-US" sz="2800" dirty="0" smtClean="0"/>
              <a:t>Initial conditions we get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5786"/>
            <a:ext cx="8784976" cy="868958"/>
          </a:xfrm>
        </p:spPr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340768"/>
            <a:ext cx="90010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Most classical control techniques were developed for linear constant coefficient systems with one input and one output(perhaps a few inputs and outputs).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language of classical techniques is the Laplace or Z-transform and transfer functions.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When nonlinearities and time variations are present, the very basis for these classical techniques is removed.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Some successful techniques such as phase-plane methods, describing functions, and other methods, have been developed to alleviate this shortcoming.</a:t>
            </a:r>
            <a:endParaRPr lang="en-GB" sz="2400" dirty="0" smtClean="0"/>
          </a:p>
          <a:p>
            <a:pPr algn="just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544144"/>
              </p:ext>
            </p:extLst>
          </p:nvPr>
        </p:nvGraphicFramePr>
        <p:xfrm>
          <a:off x="2262212" y="609600"/>
          <a:ext cx="5118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3" imgW="2184120" imgH="228600" progId="Equation.3">
                  <p:embed/>
                </p:oleObj>
              </mc:Choice>
              <mc:Fallback>
                <p:oleObj name="Equation" r:id="rId3" imgW="2184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212" y="609600"/>
                        <a:ext cx="5118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990600"/>
            <a:ext cx="5595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transfer function of the system is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605002"/>
              </p:ext>
            </p:extLst>
          </p:nvPr>
        </p:nvGraphicFramePr>
        <p:xfrm>
          <a:off x="3131840" y="1628800"/>
          <a:ext cx="27432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5" imgW="1371600" imgH="419040" progId="Equation.3">
                  <p:embed/>
                </p:oleObj>
              </mc:Choice>
              <mc:Fallback>
                <p:oleObj name="Equation" r:id="rId5" imgW="13716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628800"/>
                        <a:ext cx="2743200" cy="739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488" y="2514600"/>
            <a:ext cx="4369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State Space Representation: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71773"/>
              </p:ext>
            </p:extLst>
          </p:nvPr>
        </p:nvGraphicFramePr>
        <p:xfrm>
          <a:off x="2555776" y="3181836"/>
          <a:ext cx="3627873" cy="111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Equation" r:id="rId7" imgW="1282680" imgH="444240" progId="Equation.3">
                  <p:embed/>
                </p:oleObj>
              </mc:Choice>
              <mc:Fallback>
                <p:oleObj name="Equation" r:id="rId7" imgW="128268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81836"/>
                        <a:ext cx="3627873" cy="1111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497314"/>
              </p:ext>
            </p:extLst>
          </p:nvPr>
        </p:nvGraphicFramePr>
        <p:xfrm>
          <a:off x="2339751" y="4509120"/>
          <a:ext cx="426671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Equation" r:id="rId9" imgW="1841400" imgH="457200" progId="Equation.3">
                  <p:embed/>
                </p:oleObj>
              </mc:Choice>
              <mc:Fallback>
                <p:oleObj name="Equation" r:id="rId9" imgW="18414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1" y="4509120"/>
                        <a:ext cx="4266719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0398"/>
              </p:ext>
            </p:extLst>
          </p:nvPr>
        </p:nvGraphicFramePr>
        <p:xfrm>
          <a:off x="1691680" y="5589240"/>
          <a:ext cx="5356937" cy="95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Equation" r:id="rId11" imgW="2273040" imgH="457200" progId="Equation.3">
                  <p:embed/>
                </p:oleObj>
              </mc:Choice>
              <mc:Fallback>
                <p:oleObj name="Equation" r:id="rId11" imgW="227304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89240"/>
                        <a:ext cx="5356937" cy="952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736547"/>
              </p:ext>
            </p:extLst>
          </p:nvPr>
        </p:nvGraphicFramePr>
        <p:xfrm>
          <a:off x="579636" y="321197"/>
          <a:ext cx="2984252" cy="863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4" imgW="1155600" imgH="393480" progId="Equation.3">
                  <p:embed/>
                </p:oleObj>
              </mc:Choice>
              <mc:Fallback>
                <p:oleObj name="Equation" r:id="rId4" imgW="1155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36" y="321197"/>
                        <a:ext cx="2984252" cy="8630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651468"/>
              </p:ext>
            </p:extLst>
          </p:nvPr>
        </p:nvGraphicFramePr>
        <p:xfrm>
          <a:off x="524480" y="1133933"/>
          <a:ext cx="441166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6" imgW="2323800" imgH="393480" progId="Equation.3">
                  <p:embed/>
                </p:oleObj>
              </mc:Choice>
              <mc:Fallback>
                <p:oleObj name="Equation" r:id="rId6" imgW="2323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80" y="1133933"/>
                        <a:ext cx="4411662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5334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……………………………. (1)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954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……………………………. (2)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057400"/>
            <a:ext cx="28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equation (2)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501359"/>
              </p:ext>
            </p:extLst>
          </p:nvPr>
        </p:nvGraphicFramePr>
        <p:xfrm>
          <a:off x="539750" y="2601913"/>
          <a:ext cx="42545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8" imgW="2323800" imgH="393480" progId="Equation.3">
                  <p:embed/>
                </p:oleObj>
              </mc:Choice>
              <mc:Fallback>
                <p:oleObj name="Equation" r:id="rId8" imgW="2323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01913"/>
                        <a:ext cx="42545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2743200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……………………………. (3)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625860"/>
            <a:ext cx="7444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Draw a simulation diagram of equation (1) and (3)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2699048" y="5924128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37048" y="6000328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27648" y="6000328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37248" y="5771728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99248" y="6000328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37448" y="5771728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47048" y="6000328"/>
            <a:ext cx="1176478" cy="2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3918248" y="5314528"/>
            <a:ext cx="838200" cy="685800"/>
          </a:xfrm>
          <a:prstGeom prst="curvedConnector3">
            <a:avLst>
              <a:gd name="adj1" fmla="val 365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endCxn id="11" idx="7"/>
          </p:cNvCxnSpPr>
          <p:nvPr/>
        </p:nvCxnSpPr>
        <p:spPr>
          <a:xfrm rot="10800000" flipV="1">
            <a:off x="2894170" y="5314528"/>
            <a:ext cx="1024078" cy="6319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10800000">
            <a:off x="4299248" y="5009728"/>
            <a:ext cx="2057400" cy="990600"/>
          </a:xfrm>
          <a:prstGeom prst="curvedConnector3">
            <a:avLst>
              <a:gd name="adj1" fmla="val 21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endCxn id="11" idx="0"/>
          </p:cNvCxnSpPr>
          <p:nvPr/>
        </p:nvCxnSpPr>
        <p:spPr>
          <a:xfrm rot="10800000" flipV="1">
            <a:off x="2813348" y="5009728"/>
            <a:ext cx="1519378" cy="914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87624" y="5733256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F(s)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890048" y="577172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X(s)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248" y="4704928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-K/M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75448" y="5314528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-B/M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497396" y="6106311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P(s)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27939" y="6051719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1/M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 animBg="1"/>
      <p:bldP spid="16" grpId="0" animBg="1"/>
      <p:bldP spid="18" grpId="0" animBg="1"/>
      <p:bldP spid="50" grpId="0"/>
      <p:bldP spid="51" grpId="0"/>
      <p:bldP spid="24" grpId="0"/>
      <p:bldP spid="25" grpId="0"/>
      <p:bldP spid="26" grpId="0"/>
      <p:bldP spid="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2699048" y="2415952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37048" y="249215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27648" y="2492152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37248" y="2263552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99248" y="249215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37448" y="2263552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47048" y="2492152"/>
            <a:ext cx="1176478" cy="2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3918248" y="1806352"/>
            <a:ext cx="838200" cy="685800"/>
          </a:xfrm>
          <a:prstGeom prst="curvedConnector3">
            <a:avLst>
              <a:gd name="adj1" fmla="val 365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endCxn id="11" idx="7"/>
          </p:cNvCxnSpPr>
          <p:nvPr/>
        </p:nvCxnSpPr>
        <p:spPr>
          <a:xfrm rot="10800000" flipV="1">
            <a:off x="2894170" y="1806352"/>
            <a:ext cx="1024078" cy="6319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10800000">
            <a:off x="4299248" y="1501552"/>
            <a:ext cx="2057400" cy="990600"/>
          </a:xfrm>
          <a:prstGeom prst="curvedConnector3">
            <a:avLst>
              <a:gd name="adj1" fmla="val 21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endCxn id="11" idx="0"/>
          </p:cNvCxnSpPr>
          <p:nvPr/>
        </p:nvCxnSpPr>
        <p:spPr>
          <a:xfrm rot="10800000" flipV="1">
            <a:off x="2813348" y="1501552"/>
            <a:ext cx="1519378" cy="914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87624" y="222508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F(s)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890048" y="226355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X(s)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248" y="1196752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-K/M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75448" y="1806352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-B/M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497396" y="2598135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P(s)</a:t>
            </a: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81205"/>
              </p:ext>
            </p:extLst>
          </p:nvPr>
        </p:nvGraphicFramePr>
        <p:xfrm>
          <a:off x="3039046" y="2060915"/>
          <a:ext cx="386804" cy="44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2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9046" y="2060915"/>
                        <a:ext cx="386804" cy="44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37399"/>
              </p:ext>
            </p:extLst>
          </p:nvPr>
        </p:nvGraphicFramePr>
        <p:xfrm>
          <a:off x="4299247" y="2515096"/>
          <a:ext cx="78551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3" name="Equation" r:id="rId6" imgW="444240" imgH="215640" progId="Equation.3">
                  <p:embed/>
                </p:oleObj>
              </mc:Choice>
              <mc:Fallback>
                <p:oleObj name="Equation" r:id="rId6" imgW="44424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247" y="2515096"/>
                        <a:ext cx="78551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79512" y="188640"/>
            <a:ext cx="8615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Let us assume the two state variables are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These state variables are represented in phase variable form as given below. </a:t>
            </a:r>
            <a:endParaRPr lang="en-US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378942"/>
              </p:ext>
            </p:extLst>
          </p:nvPr>
        </p:nvGraphicFramePr>
        <p:xfrm>
          <a:off x="5983288" y="2456154"/>
          <a:ext cx="3571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4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456154"/>
                        <a:ext cx="357187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79511" y="3212976"/>
            <a:ext cx="8615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State equations can be obtained from state diagram. </a:t>
            </a:r>
            <a:endParaRPr lang="en-US" sz="2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447335"/>
              </p:ext>
            </p:extLst>
          </p:nvPr>
        </p:nvGraphicFramePr>
        <p:xfrm>
          <a:off x="3551535" y="3789040"/>
          <a:ext cx="7858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5" name="Equation" r:id="rId10" imgW="444240" imgH="215640" progId="Equation.3">
                  <p:embed/>
                </p:oleObj>
              </mc:Choice>
              <mc:Fallback>
                <p:oleObj name="Equation" r:id="rId10" imgW="4442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535" y="3789040"/>
                        <a:ext cx="7858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905717"/>
              </p:ext>
            </p:extLst>
          </p:nvPr>
        </p:nvGraphicFramePr>
        <p:xfrm>
          <a:off x="3511293" y="4365104"/>
          <a:ext cx="36052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6" name="Equation" r:id="rId12" imgW="1536480" imgH="393480" progId="Equation.3">
                  <p:embed/>
                </p:oleObj>
              </mc:Choice>
              <mc:Fallback>
                <p:oleObj name="Equation" r:id="rId12" imgW="1536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293" y="4365104"/>
                        <a:ext cx="360521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51520" y="5199583"/>
            <a:ext cx="8615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smtClean="0"/>
              <a:t>The output equation of the system is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637026"/>
              </p:ext>
            </p:extLst>
          </p:nvPr>
        </p:nvGraphicFramePr>
        <p:xfrm>
          <a:off x="3540125" y="5695950"/>
          <a:ext cx="13017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7" name="Equation" r:id="rId14" imgW="736560" imgH="393480" progId="Equation.3">
                  <p:embed/>
                </p:oleObj>
              </mc:Choice>
              <mc:Fallback>
                <p:oleObj name="Equation" r:id="rId14" imgW="7365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5695950"/>
                        <a:ext cx="130175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098904" y="2149252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1/M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6890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369693"/>
              </p:ext>
            </p:extLst>
          </p:nvPr>
        </p:nvGraphicFramePr>
        <p:xfrm>
          <a:off x="1979712" y="548680"/>
          <a:ext cx="7858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4" name="Equation" r:id="rId4" imgW="444240" imgH="215640" progId="Equation.3">
                  <p:embed/>
                </p:oleObj>
              </mc:Choice>
              <mc:Fallback>
                <p:oleObj name="Equation" r:id="rId4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48680"/>
                        <a:ext cx="7858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41217"/>
              </p:ext>
            </p:extLst>
          </p:nvPr>
        </p:nvGraphicFramePr>
        <p:xfrm>
          <a:off x="4211960" y="404664"/>
          <a:ext cx="360521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5" name="Equation" r:id="rId6" imgW="1536480" imgH="393480" progId="Equation.3">
                  <p:embed/>
                </p:oleObj>
              </mc:Choice>
              <mc:Fallback>
                <p:oleObj name="Equation" r:id="rId6" imgW="1536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04664"/>
                        <a:ext cx="3605212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961403"/>
              </p:ext>
            </p:extLst>
          </p:nvPr>
        </p:nvGraphicFramePr>
        <p:xfrm>
          <a:off x="3529013" y="3822700"/>
          <a:ext cx="13017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6" name="Equation" r:id="rId8" imgW="736560" imgH="393480" progId="Equation.3">
                  <p:embed/>
                </p:oleObj>
              </mc:Choice>
              <mc:Fallback>
                <p:oleObj name="Equation" r:id="rId8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3822700"/>
                        <a:ext cx="13017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858543"/>
              </p:ext>
            </p:extLst>
          </p:nvPr>
        </p:nvGraphicFramePr>
        <p:xfrm>
          <a:off x="1331640" y="1700808"/>
          <a:ext cx="6199907" cy="1576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7" name="Equation" r:id="rId10" imgW="2197080" imgH="558720" progId="Equation.3">
                  <p:embed/>
                </p:oleObj>
              </mc:Choice>
              <mc:Fallback>
                <p:oleObj name="Equation" r:id="rId10" imgW="219708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00808"/>
                        <a:ext cx="6199907" cy="1576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37871"/>
              </p:ext>
            </p:extLst>
          </p:nvPr>
        </p:nvGraphicFramePr>
        <p:xfrm>
          <a:off x="2579688" y="4799013"/>
          <a:ext cx="36972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8" name="Equation" r:id="rId12" imgW="1231560" imgH="482400" progId="Equation.3">
                  <p:embed/>
                </p:oleObj>
              </mc:Choice>
              <mc:Fallback>
                <p:oleObj name="Equation" r:id="rId12" imgW="1231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4799013"/>
                        <a:ext cx="3697287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9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40966"/>
          </a:xfrm>
        </p:spPr>
        <p:txBody>
          <a:bodyPr/>
          <a:lstStyle/>
          <a:p>
            <a:r>
              <a:rPr lang="en-US" dirty="0" smtClean="0"/>
              <a:t>Example#5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Obtain </a:t>
            </a:r>
            <a:r>
              <a:rPr lang="en-US" sz="2800" dirty="0"/>
              <a:t>the state space representation </a:t>
            </a:r>
            <a:r>
              <a:rPr lang="en-US" sz="2800" dirty="0" smtClean="0"/>
              <a:t>of the following Transfer function.  </a:t>
            </a:r>
            <a:endParaRPr lang="en-US" sz="2800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085" y="2852936"/>
            <a:ext cx="3748261" cy="123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4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Lectures-34-35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5786"/>
            <a:ext cx="8784976" cy="868958"/>
          </a:xfrm>
        </p:spPr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340768"/>
            <a:ext cx="90010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The state variable approach of modern control theory provides a uniform and powerful methods of representing systems of arbitrary order, linear or nonlinear, with time-varying or constant coefficients.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It provides an ideal formulation for computer implementation and is responsible for much of the progress in optimization theory.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advantages of using matrices when dealing with simultaneous equations of various kinds have long been appreciated in applied mathematics.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field of linear algebra also contributes heavily to modern control theory.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5786"/>
            <a:ext cx="8784976" cy="868958"/>
          </a:xfrm>
        </p:spPr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340768"/>
            <a:ext cx="90010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dirty="0" smtClean="0"/>
              <a:t>Conventional control theory is based on the input–output relationship, or transfer function approach.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Modern control theory is based on the description of system equations in terms of n first-order differential equations, which may be combined into a first-order vector-matrix differential equation.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The use of vector-matrix notation greatly simplifies the a mathematical representation of systems of equations.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The increase in the number of state variables, the number of inputs, or the number of outputs does not increase the complexity of the equations.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State Space Representation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496944" cy="5378152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State of a system: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We define the state of a system at time t</a:t>
            </a:r>
            <a:r>
              <a:rPr lang="en-US" sz="2600" baseline="-25000" dirty="0" smtClean="0">
                <a:latin typeface="+mj-lt"/>
                <a:cs typeface="Times New Roman" pitchFamily="18" charset="0"/>
              </a:rPr>
              <a:t>0</a:t>
            </a:r>
            <a:r>
              <a:rPr lang="en-US" sz="2600" dirty="0" smtClean="0">
                <a:latin typeface="+mj-lt"/>
                <a:cs typeface="Times New Roman" pitchFamily="18" charset="0"/>
              </a:rPr>
              <a:t> as the amount of information that must be provided at time t</a:t>
            </a:r>
            <a:r>
              <a:rPr lang="en-US" sz="2600" baseline="-25000" dirty="0" smtClean="0">
                <a:latin typeface="+mj-lt"/>
                <a:cs typeface="Times New Roman" pitchFamily="18" charset="0"/>
              </a:rPr>
              <a:t>0</a:t>
            </a:r>
            <a:r>
              <a:rPr lang="en-US" sz="2600" dirty="0" smtClean="0">
                <a:latin typeface="+mj-lt"/>
                <a:cs typeface="Times New Roman" pitchFamily="18" charset="0"/>
              </a:rPr>
              <a:t>, which, together with the input signal u(t) for t </a:t>
            </a:r>
            <a:r>
              <a:rPr lang="en-US" sz="2600" dirty="0" smtClean="0">
                <a:latin typeface="+mj-lt"/>
                <a:cs typeface="Times New Roman" pitchFamily="18" charset="0"/>
                <a:sym typeface="Symbol" pitchFamily="18" charset="2"/>
              </a:rPr>
              <a:t> t</a:t>
            </a:r>
            <a:r>
              <a:rPr lang="en-US" sz="2600" baseline="-25000" dirty="0" smtClean="0"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600" dirty="0" smtClean="0">
                <a:latin typeface="+mj-lt"/>
                <a:cs typeface="Times New Roman" pitchFamily="18" charset="0"/>
                <a:sym typeface="Symbol" pitchFamily="18" charset="2"/>
              </a:rPr>
              <a:t>, uniquely determine the output of the system for all t  </a:t>
            </a:r>
            <a:r>
              <a:rPr lang="en-US" sz="2600" dirty="0" err="1" smtClean="0">
                <a:latin typeface="+mj-lt"/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600" baseline="-25000" dirty="0" err="1" smtClean="0"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600" dirty="0" smtClean="0">
                <a:latin typeface="+mj-lt"/>
                <a:cs typeface="Times New Roman" pitchFamily="18" charset="0"/>
                <a:sym typeface="Symbol" pitchFamily="18" charset="2"/>
              </a:rPr>
              <a:t>.</a:t>
            </a:r>
          </a:p>
          <a:p>
            <a:pPr algn="just"/>
            <a:endParaRPr lang="en-US" sz="26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US" sz="2600" dirty="0" smtClean="0">
                <a:latin typeface="+mj-lt"/>
                <a:sym typeface="Symbol" pitchFamily="18" charset="2"/>
              </a:rPr>
              <a:t>This representation transforms an n</a:t>
            </a:r>
            <a:r>
              <a:rPr lang="en-US" sz="2600" baseline="30000" dirty="0" smtClean="0">
                <a:latin typeface="+mj-lt"/>
                <a:sym typeface="Symbol" pitchFamily="18" charset="2"/>
              </a:rPr>
              <a:t>th</a:t>
            </a:r>
            <a:r>
              <a:rPr lang="en-US" sz="2600" dirty="0" smtClean="0">
                <a:latin typeface="+mj-lt"/>
                <a:sym typeface="Symbol" pitchFamily="18" charset="2"/>
              </a:rPr>
              <a:t> order difference equation into a set of n 1</a:t>
            </a:r>
            <a:r>
              <a:rPr lang="en-US" sz="2600" baseline="30000" dirty="0" smtClean="0">
                <a:latin typeface="+mj-lt"/>
                <a:sym typeface="Symbol" pitchFamily="18" charset="2"/>
              </a:rPr>
              <a:t>st</a:t>
            </a:r>
            <a:r>
              <a:rPr lang="en-US" sz="2600" dirty="0" smtClean="0">
                <a:latin typeface="+mj-lt"/>
                <a:sym typeface="Symbol" pitchFamily="18" charset="2"/>
              </a:rPr>
              <a:t> order difference equations.</a:t>
            </a:r>
          </a:p>
          <a:p>
            <a:pPr algn="just"/>
            <a:endParaRPr lang="en-US" sz="2600" dirty="0" smtClean="0">
              <a:latin typeface="+mj-lt"/>
              <a:sym typeface="Symbol" pitchFamily="18" charset="2"/>
            </a:endParaRPr>
          </a:p>
          <a:p>
            <a:pPr algn="just"/>
            <a:r>
              <a:rPr lang="en-US" sz="2600" dirty="0" smtClean="0">
                <a:latin typeface="+mj-lt"/>
                <a:cs typeface="Times New Roman" pitchFamily="18" charset="0"/>
                <a:sym typeface="Symbol" pitchFamily="18" charset="2"/>
              </a:rPr>
              <a:t>State Space representation is not  unique.</a:t>
            </a:r>
          </a:p>
          <a:p>
            <a:pPr algn="just"/>
            <a:endParaRPr lang="en-US" sz="26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US" sz="2600" dirty="0" smtClean="0">
                <a:latin typeface="+mj-lt"/>
                <a:sym typeface="Symbol" pitchFamily="18" charset="2"/>
              </a:rPr>
              <a:t>Provides complete information about all the internal signals of a system.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Space Representation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Suitable for both linear and non-linear systems.</a:t>
            </a:r>
          </a:p>
          <a:p>
            <a:pPr algn="just"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Software/hardware implementation is easy.</a:t>
            </a:r>
          </a:p>
          <a:p>
            <a:pPr algn="just"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A time domain approach.</a:t>
            </a:r>
          </a:p>
          <a:p>
            <a:pPr algn="just"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Suitable for systems with non-zero initial conditions.</a:t>
            </a:r>
          </a:p>
          <a:p>
            <a:pPr algn="just">
              <a:lnSpc>
                <a:spcPct val="90000"/>
              </a:lnSpc>
            </a:pPr>
            <a:endParaRPr lang="en-US" sz="2800" dirty="0" smtClean="0"/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Transformation From Time domain to Frequency domain and Vice Versa is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496944" cy="5378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State Variable: </a:t>
            </a:r>
            <a:r>
              <a:rPr lang="en-US" sz="2600" dirty="0" smtClean="0">
                <a:latin typeface="+mj-lt"/>
              </a:rPr>
              <a:t>The state variables of a dynamic system are the smallest set of variables that determine the state of the dynamic system. </a:t>
            </a:r>
          </a:p>
          <a:p>
            <a:pPr algn="just"/>
            <a:endParaRPr lang="en-US" sz="26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State Vector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If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variables are needed to completely describe the behaviour of the dynamic system then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variables can be considered as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components of a vector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such a vector is called state vector. </a:t>
            </a: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GB" sz="2600" dirty="0" smtClean="0">
                <a:solidFill>
                  <a:srgbClr val="FF0000"/>
                </a:solidFill>
              </a:rPr>
              <a:t>State Space</a:t>
            </a:r>
            <a:r>
              <a:rPr lang="en-GB" sz="2600" dirty="0" smtClean="0"/>
              <a:t>: The state space is defined as the n-dimensional space in which the components of the state vector represents its coordinate axes. </a:t>
            </a:r>
            <a:endParaRPr lang="en-US" sz="26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rot="16200000" flipH="1">
            <a:off x="6521468" y="3772512"/>
            <a:ext cx="90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33320" y="3645024"/>
            <a:ext cx="5989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496944" cy="5378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+mj-lt"/>
              </a:rPr>
              <a:t>Let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i="1" baseline="-25000" dirty="0" err="1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i="1" baseline="-25000" dirty="0" err="1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are two states variables that define the state of the system completely . </a:t>
            </a:r>
          </a:p>
          <a:p>
            <a:pPr algn="just"/>
            <a:endParaRPr lang="en-US" sz="26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11"/>
          <p:cNvGrpSpPr/>
          <p:nvPr/>
        </p:nvGrpSpPr>
        <p:grpSpPr>
          <a:xfrm>
            <a:off x="323528" y="2492896"/>
            <a:ext cx="3075082" cy="3224558"/>
            <a:chOff x="3125349" y="4572000"/>
            <a:chExt cx="2437251" cy="225065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157004" y="4972928"/>
              <a:ext cx="0" cy="158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84500" y="4741340"/>
              <a:ext cx="0" cy="20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5257800" y="5554392"/>
            <a:ext cx="304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62" name="Equation" r:id="rId3" imgW="152280" imgH="203040" progId="Equation.3">
                    <p:embed/>
                  </p:oleObj>
                </mc:Choice>
                <mc:Fallback>
                  <p:oleObj name="Equation" r:id="rId3" imgW="15228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554392"/>
                          <a:ext cx="3048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018672" y="4572000"/>
            <a:ext cx="330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63" name="Equation" r:id="rId5" imgW="164880" imgH="203040" progId="Equation.3">
                    <p:embed/>
                  </p:oleObj>
                </mc:Choice>
                <mc:Fallback>
                  <p:oleObj name="Equation" r:id="rId5" imgW="16488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8672" y="4572000"/>
                          <a:ext cx="3302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3125349" y="6564869"/>
              <a:ext cx="2307499" cy="257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C00000"/>
                  </a:solidFill>
                </a:rPr>
                <a:t>Two Dimensional State space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2209384" y="3600312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72395" y="3356992"/>
            <a:ext cx="8898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 (t=</a:t>
            </a:r>
            <a:r>
              <a:rPr lang="en-GB" sz="1200" dirty="0" err="1" smtClean="0">
                <a:solidFill>
                  <a:srgbClr val="C00000"/>
                </a:solidFill>
              </a:rPr>
              <a:t>t</a:t>
            </a:r>
            <a:r>
              <a:rPr lang="en-GB" sz="1200" baseline="-25000" dirty="0" err="1" smtClean="0">
                <a:solidFill>
                  <a:srgbClr val="C00000"/>
                </a:solidFill>
              </a:rPr>
              <a:t>1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7704" y="3789040"/>
            <a:ext cx="59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</a:t>
            </a:r>
          </a:p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Vector</a:t>
            </a:r>
            <a:endParaRPr lang="en-GB" sz="1200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>
            <a:endCxn id="24" idx="3"/>
          </p:cNvCxnSpPr>
          <p:nvPr/>
        </p:nvCxnSpPr>
        <p:spPr>
          <a:xfrm flipV="1">
            <a:off x="6407110" y="3360095"/>
            <a:ext cx="551697" cy="860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1"/>
          <p:cNvGrpSpPr/>
          <p:nvPr/>
        </p:nvGrpSpPr>
        <p:grpSpPr>
          <a:xfrm>
            <a:off x="5116434" y="2301453"/>
            <a:ext cx="3006805" cy="3416001"/>
            <a:chOff x="3140500" y="4438375"/>
            <a:chExt cx="2383136" cy="238427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157004" y="4972928"/>
              <a:ext cx="0" cy="158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184500" y="4741340"/>
              <a:ext cx="0" cy="20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5295897" y="5659492"/>
            <a:ext cx="227739" cy="253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64" name="Equation" r:id="rId7" imgW="114120" imgH="126720" progId="Equation.3">
                    <p:embed/>
                  </p:oleObj>
                </mc:Choice>
                <mc:Fallback>
                  <p:oleObj name="Equation" r:id="rId7" imgW="114120" imgH="1267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5897" y="5659492"/>
                          <a:ext cx="227739" cy="2537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992186" y="4438375"/>
            <a:ext cx="308736" cy="54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65" name="Equation" r:id="rId9" imgW="203040" imgH="355320" progId="Equation.3">
                    <p:embed/>
                  </p:oleObj>
                </mc:Choice>
                <mc:Fallback>
                  <p:oleObj name="Equation" r:id="rId9" imgW="203040" imgH="3553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186" y="4438375"/>
                          <a:ext cx="308736" cy="540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3332316" y="6564866"/>
              <a:ext cx="1893568" cy="257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C00000"/>
                  </a:solidFill>
                </a:rPr>
                <a:t>State space of a Vehicle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6948263" y="3298632"/>
            <a:ext cx="7200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23128" y="3196713"/>
            <a:ext cx="678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Velocity</a:t>
            </a:r>
            <a:endParaRPr lang="en-GB" sz="1200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416912" y="3329696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83512" y="4304129"/>
            <a:ext cx="688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Position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92280" y="3140968"/>
            <a:ext cx="8898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 (t=</a:t>
            </a:r>
            <a:r>
              <a:rPr lang="en-GB" sz="1200" dirty="0" err="1" smtClean="0">
                <a:solidFill>
                  <a:srgbClr val="C00000"/>
                </a:solidFill>
              </a:rPr>
              <a:t>t</a:t>
            </a:r>
            <a:r>
              <a:rPr lang="en-GB" sz="1200" baseline="-25000" dirty="0" err="1" smtClean="0">
                <a:solidFill>
                  <a:srgbClr val="C00000"/>
                </a:solidFill>
              </a:rPr>
              <a:t>1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  <p:bldP spid="24" grpId="0" animBg="1"/>
      <p:bldP spid="25" grpId="0"/>
      <p:bldP spid="30" grpId="0"/>
      <p:bldP spid="34" grpId="0"/>
    </p:bldLst>
  </p:timing>
</p:sld>
</file>

<file path=ppt/theme/theme1.xml><?xml version="1.0" encoding="utf-8"?>
<a:theme xmlns:a="http://schemas.openxmlformats.org/drawingml/2006/main" name="lecture 32-33 Closed Loop Frequency Respon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32-33 Closed Loop Frequency Response</Template>
  <TotalTime>2273</TotalTime>
  <Words>1195</Words>
  <Application>Microsoft Office PowerPoint</Application>
  <PresentationFormat>On-screen Show (4:3)</PresentationFormat>
  <Paragraphs>202</Paragraphs>
  <Slides>35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lecture 32-33 Closed Loop Frequency Response</vt:lpstr>
      <vt:lpstr>Equation</vt:lpstr>
      <vt:lpstr>Feedback Control Systems (FCS)</vt:lpstr>
      <vt:lpstr>Introduction</vt:lpstr>
      <vt:lpstr>Introduction</vt:lpstr>
      <vt:lpstr>Introduction</vt:lpstr>
      <vt:lpstr>Introduction</vt:lpstr>
      <vt:lpstr>State Space Representation</vt:lpstr>
      <vt:lpstr>State Space Representation</vt:lpstr>
      <vt:lpstr>Definitions</vt:lpstr>
      <vt:lpstr>Definitions</vt:lpstr>
      <vt:lpstr>State Space Representation</vt:lpstr>
      <vt:lpstr>State Space Representation</vt:lpstr>
      <vt:lpstr>State Space Representation</vt:lpstr>
      <vt:lpstr>State Space Representation</vt:lpstr>
      <vt:lpstr>State Space Representation</vt:lpstr>
      <vt:lpstr>State Space Representation</vt:lpstr>
      <vt:lpstr>Example-1</vt:lpstr>
      <vt:lpstr>Example-1 (cont...)</vt:lpstr>
      <vt:lpstr>Example-2</vt:lpstr>
      <vt:lpstr>Example-2</vt:lpstr>
      <vt:lpstr>Example-2</vt:lpstr>
      <vt:lpstr>Example-3</vt:lpstr>
      <vt:lpstr>Example-3</vt:lpstr>
      <vt:lpstr>Example-3</vt:lpstr>
      <vt:lpstr>Example-3</vt:lpstr>
      <vt:lpstr>Example-3</vt:lpstr>
      <vt:lpstr>Eigenvalues &amp; Eigen Vectors</vt:lpstr>
      <vt:lpstr>Eigen Values &amp; Eigen Vectors</vt:lpstr>
      <vt:lpstr>Example#4</vt:lpstr>
      <vt:lpstr>Frequency Domain to time Domain Conversion</vt:lpstr>
      <vt:lpstr>PowerPoint Presentation</vt:lpstr>
      <vt:lpstr>PowerPoint Presentation</vt:lpstr>
      <vt:lpstr>PowerPoint Presentation</vt:lpstr>
      <vt:lpstr>PowerPoint Presentation</vt:lpstr>
      <vt:lpstr>Example#5</vt:lpstr>
      <vt:lpstr>End of Lectures-34-35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G2</cp:lastModifiedBy>
  <cp:revision>117</cp:revision>
  <dcterms:created xsi:type="dcterms:W3CDTF">2013-04-04T16:21:23Z</dcterms:created>
  <dcterms:modified xsi:type="dcterms:W3CDTF">2013-04-12T16:05:55Z</dcterms:modified>
</cp:coreProperties>
</file>