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2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788"/>
    <a:srgbClr val="FEF1E6"/>
    <a:srgbClr val="FEF6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22" autoAdjust="0"/>
  </p:normalViewPr>
  <p:slideViewPr>
    <p:cSldViewPr>
      <p:cViewPr>
        <p:scale>
          <a:sx n="70" d="100"/>
          <a:sy n="70" d="100"/>
        </p:scale>
        <p:origin x="-107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04/04/2013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tiaz.hussain@faculty.muet.edu.pk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Feedback </a:t>
            </a:r>
            <a:r>
              <a:rPr lang="en-US" b="1" dirty="0"/>
              <a:t>Control </a:t>
            </a:r>
            <a:r>
              <a:rPr lang="en-US" b="1" dirty="0" smtClean="0"/>
              <a:t>Systems (</a:t>
            </a:r>
            <a:r>
              <a:rPr lang="en-US" b="1" dirty="0" err="1" smtClean="0"/>
              <a:t>FCS</a:t>
            </a:r>
            <a:r>
              <a:rPr lang="en-US" b="1" dirty="0" smtClean="0"/>
              <a:t>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4365104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imtiaz.hussain@faculty.muet.edu.pk</a:t>
            </a:r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100" dirty="0" smtClean="0"/>
              <a:t>URL :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79581" y="2996952"/>
            <a:ext cx="1908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Lecture-31</a:t>
            </a:r>
          </a:p>
          <a:p>
            <a:pPr algn="ctr"/>
            <a:r>
              <a:rPr lang="en-GB" sz="2400" dirty="0" smtClean="0"/>
              <a:t>Nichol’s Chart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/>
          <a:lstStyle/>
          <a:p>
            <a:r>
              <a:rPr lang="en-GB" dirty="0" err="1" smtClean="0"/>
              <a:t>Example#1</a:t>
            </a:r>
            <a:endParaRPr lang="en-GB" dirty="0"/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1043608" y="1052736"/>
          <a:ext cx="7410450" cy="1144587"/>
        </p:xfrm>
        <a:graphic>
          <a:graphicData uri="http://schemas.openxmlformats.org/presentationml/2006/ole">
            <p:oleObj spid="_x0000_s145413" name="Equation" r:id="rId3" imgW="2717640" imgH="419040" progId="Equation.3">
              <p:embed/>
            </p:oleObj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2622550" y="2600325"/>
          <a:ext cx="4397375" cy="1074738"/>
        </p:xfrm>
        <a:graphic>
          <a:graphicData uri="http://schemas.openxmlformats.org/presentationml/2006/ole">
            <p:oleObj spid="_x0000_s145414" name="Equation" r:id="rId4" imgW="1612800" imgH="393480" progId="Equation.3">
              <p:embed/>
            </p:oleObj>
          </a:graphicData>
        </a:graphic>
      </p:graphicFrame>
      <p:graphicFrame>
        <p:nvGraphicFramePr>
          <p:cNvPr id="145415" name="Object 6"/>
          <p:cNvGraphicFramePr>
            <a:graphicFrameLocks noChangeAspect="1"/>
          </p:cNvGraphicFramePr>
          <p:nvPr/>
        </p:nvGraphicFramePr>
        <p:xfrm>
          <a:off x="611560" y="4149080"/>
          <a:ext cx="7929562" cy="1074738"/>
        </p:xfrm>
        <a:graphic>
          <a:graphicData uri="http://schemas.openxmlformats.org/presentationml/2006/ole">
            <p:oleObj spid="_x0000_s145415" name="Equation" r:id="rId5" imgW="2908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Example#1</a:t>
            </a:r>
            <a:endParaRPr lang="en-GB" dirty="0"/>
          </a:p>
        </p:txBody>
      </p:sp>
      <p:graphicFrame>
        <p:nvGraphicFramePr>
          <p:cNvPr id="145415" name="Object 6"/>
          <p:cNvGraphicFramePr>
            <a:graphicFrameLocks noChangeAspect="1"/>
          </p:cNvGraphicFramePr>
          <p:nvPr/>
        </p:nvGraphicFramePr>
        <p:xfrm>
          <a:off x="1115616" y="903791"/>
          <a:ext cx="6756102" cy="1013041"/>
        </p:xfrm>
        <a:graphic>
          <a:graphicData uri="http://schemas.openxmlformats.org/presentationml/2006/ole">
            <p:oleObj spid="_x0000_s146436" name="Equation" r:id="rId3" imgW="2628720" imgH="393480" progId="Equation.3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43807" y="2304394"/>
          <a:ext cx="3384377" cy="407693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812251"/>
                <a:gridCol w="1286063"/>
                <a:gridCol w="1286063"/>
              </a:tblGrid>
              <a:tr h="59884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ω</a:t>
                      </a:r>
                      <a:endParaRPr lang="en-GB" sz="2400" b="1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/>
                    </a:p>
                  </a:txBody>
                  <a:tcPr marL="137160" marR="137160" marT="137160" marB="13716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0.01</a:t>
                      </a:r>
                      <a:endParaRPr lang="en-GB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30</a:t>
                      </a:r>
                      <a:endParaRPr lang="en-GB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-</a:t>
                      </a:r>
                      <a:r>
                        <a:rPr lang="en-GB" sz="2400" dirty="0" err="1" smtClean="0"/>
                        <a:t>90</a:t>
                      </a:r>
                      <a:r>
                        <a:rPr lang="en-GB" sz="2400" baseline="30000" dirty="0" err="1" smtClean="0"/>
                        <a:t>o</a:t>
                      </a:r>
                      <a:endParaRPr lang="en-GB" sz="2400" baseline="30000" dirty="0"/>
                    </a:p>
                  </a:txBody>
                  <a:tcPr marL="45720" marR="4572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0.1</a:t>
                      </a:r>
                      <a:endParaRPr lang="en-GB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10.3</a:t>
                      </a:r>
                      <a:endParaRPr lang="en-GB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</a:t>
                      </a:r>
                      <a:r>
                        <a:rPr lang="en-GB" sz="2400" dirty="0" err="1" smtClean="0"/>
                        <a:t>97.5</a:t>
                      </a:r>
                      <a:r>
                        <a:rPr lang="en-GB" sz="2400" baseline="30000" dirty="0" err="1" smtClean="0"/>
                        <a:t>o</a:t>
                      </a:r>
                      <a:endParaRPr lang="en-GB" sz="2400" dirty="0"/>
                    </a:p>
                  </a:txBody>
                  <a:tcPr marL="45720" marR="4572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0.5</a:t>
                      </a:r>
                      <a:endParaRPr lang="en-GB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-4.4</a:t>
                      </a:r>
                      <a:endParaRPr lang="en-GB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-</a:t>
                      </a:r>
                      <a:r>
                        <a:rPr lang="en-GB" sz="2400" dirty="0" err="1" smtClean="0"/>
                        <a:t>125</a:t>
                      </a:r>
                      <a:r>
                        <a:rPr lang="en-GB" sz="2400" baseline="30000" dirty="0" err="1" smtClean="0"/>
                        <a:t>o</a:t>
                      </a:r>
                      <a:endParaRPr lang="en-GB" sz="2400" dirty="0" smtClean="0"/>
                    </a:p>
                  </a:txBody>
                  <a:tcPr marL="45720" marR="4572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-14</a:t>
                      </a:r>
                      <a:endParaRPr lang="en-GB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-</a:t>
                      </a:r>
                      <a:r>
                        <a:rPr lang="en-GB" sz="2400" dirty="0" err="1" smtClean="0"/>
                        <a:t>153</a:t>
                      </a:r>
                      <a:r>
                        <a:rPr lang="en-GB" sz="2400" baseline="30000" dirty="0" err="1" smtClean="0"/>
                        <a:t>o</a:t>
                      </a:r>
                      <a:endParaRPr lang="en-GB" sz="2400" dirty="0" smtClean="0"/>
                    </a:p>
                  </a:txBody>
                  <a:tcPr marL="45720" marR="4572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</a:t>
                      </a:r>
                      <a:r>
                        <a:rPr lang="en-GB" sz="2400" dirty="0" err="1" smtClean="0"/>
                        <a:t>180</a:t>
                      </a:r>
                      <a:r>
                        <a:rPr lang="en-GB" sz="2400" baseline="30000" dirty="0" err="1" smtClean="0"/>
                        <a:t>o</a:t>
                      </a:r>
                      <a:endParaRPr lang="en-GB" sz="2400" dirty="0" smtClean="0"/>
                    </a:p>
                  </a:txBody>
                  <a:tcPr marL="45720" marR="4572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10</a:t>
                      </a:r>
                      <a:endParaRPr lang="en-GB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-</a:t>
                      </a:r>
                      <a:r>
                        <a:rPr lang="en-GB" sz="2400" dirty="0" err="1" smtClean="0"/>
                        <a:t>189</a:t>
                      </a:r>
                      <a:r>
                        <a:rPr lang="en-GB" sz="2400" baseline="30000" dirty="0" err="1" smtClean="0"/>
                        <a:t>o</a:t>
                      </a:r>
                      <a:endParaRPr lang="en-GB" sz="2400" dirty="0" smtClean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51920" y="2419323"/>
          <a:ext cx="960438" cy="468312"/>
        </p:xfrm>
        <a:graphic>
          <a:graphicData uri="http://schemas.openxmlformats.org/presentationml/2006/ole">
            <p:oleObj spid="_x0000_s146437" name="Equation" r:id="rId4" imgW="520560" imgH="25380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220071" y="2471184"/>
          <a:ext cx="890587" cy="374650"/>
        </p:xfrm>
        <a:graphic>
          <a:graphicData uri="http://schemas.openxmlformats.org/presentationml/2006/ole">
            <p:oleObj spid="_x0000_s146438" name="Equation" r:id="rId5" imgW="482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766" y="-31223"/>
            <a:ext cx="6301738" cy="688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490478" y="23335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378950" y="220486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825254" y="360408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220072" y="457359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612944" y="535956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427984" y="596292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4241" y="1700808"/>
          <a:ext cx="2808312" cy="407693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47964"/>
                <a:gridCol w="1027431"/>
                <a:gridCol w="1232917"/>
              </a:tblGrid>
              <a:tr h="595594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ω</a:t>
                      </a:r>
                      <a:endParaRPr lang="en-GB" sz="2400" b="1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/>
                    </a:p>
                  </a:txBody>
                  <a:tcPr marL="137160" marR="137160" marT="137160" marB="13716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0.01</a:t>
                      </a:r>
                      <a:endParaRPr lang="en-GB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30</a:t>
                      </a:r>
                      <a:endParaRPr lang="en-GB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-</a:t>
                      </a:r>
                      <a:r>
                        <a:rPr lang="en-GB" sz="2000" dirty="0" err="1" smtClean="0"/>
                        <a:t>90</a:t>
                      </a:r>
                      <a:r>
                        <a:rPr lang="en-GB" sz="2000" baseline="30000" dirty="0" err="1" smtClean="0"/>
                        <a:t>o</a:t>
                      </a:r>
                      <a:endParaRPr lang="en-GB" sz="2000" baseline="30000" dirty="0"/>
                    </a:p>
                  </a:txBody>
                  <a:tcPr marL="45720" marR="4572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0.1</a:t>
                      </a:r>
                      <a:endParaRPr lang="en-GB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10.3</a:t>
                      </a:r>
                      <a:endParaRPr lang="en-GB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</a:t>
                      </a:r>
                      <a:r>
                        <a:rPr lang="en-GB" sz="2000" dirty="0" err="1" smtClean="0"/>
                        <a:t>97.5</a:t>
                      </a:r>
                      <a:r>
                        <a:rPr lang="en-GB" sz="2000" baseline="30000" dirty="0" err="1" smtClean="0"/>
                        <a:t>o</a:t>
                      </a:r>
                      <a:endParaRPr lang="en-GB" sz="2000" dirty="0"/>
                    </a:p>
                  </a:txBody>
                  <a:tcPr marL="45720" marR="4572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0.5</a:t>
                      </a:r>
                      <a:endParaRPr lang="en-GB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-4.4</a:t>
                      </a:r>
                      <a:endParaRPr lang="en-GB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-</a:t>
                      </a:r>
                      <a:r>
                        <a:rPr lang="en-GB" sz="2000" dirty="0" err="1" smtClean="0"/>
                        <a:t>125</a:t>
                      </a:r>
                      <a:r>
                        <a:rPr lang="en-GB" sz="2000" baseline="30000" dirty="0" err="1" smtClean="0"/>
                        <a:t>o</a:t>
                      </a:r>
                      <a:endParaRPr lang="en-GB" sz="2000" dirty="0" smtClean="0"/>
                    </a:p>
                  </a:txBody>
                  <a:tcPr marL="45720" marR="4572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-14</a:t>
                      </a:r>
                      <a:endParaRPr lang="en-GB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-</a:t>
                      </a:r>
                      <a:r>
                        <a:rPr lang="en-GB" sz="2000" dirty="0" err="1" smtClean="0"/>
                        <a:t>153</a:t>
                      </a:r>
                      <a:r>
                        <a:rPr lang="en-GB" sz="2000" baseline="30000" dirty="0" err="1" smtClean="0"/>
                        <a:t>o</a:t>
                      </a:r>
                      <a:endParaRPr lang="en-GB" sz="2000" dirty="0" smtClean="0"/>
                    </a:p>
                  </a:txBody>
                  <a:tcPr marL="45720" marR="4572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</a:t>
                      </a:r>
                      <a:r>
                        <a:rPr lang="en-GB" sz="2000" dirty="0" err="1" smtClean="0"/>
                        <a:t>180</a:t>
                      </a:r>
                      <a:r>
                        <a:rPr lang="en-GB" sz="2000" baseline="30000" dirty="0" err="1" smtClean="0"/>
                        <a:t>o</a:t>
                      </a:r>
                      <a:endParaRPr lang="en-GB" sz="2000" dirty="0" smtClean="0"/>
                    </a:p>
                  </a:txBody>
                  <a:tcPr marL="45720" marR="45720" anchor="ctr"/>
                </a:tc>
              </a:tr>
              <a:tr h="57280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</a:t>
                      </a:r>
                      <a:endParaRPr lang="en-GB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</a:t>
                      </a:r>
                      <a:r>
                        <a:rPr lang="en-GB" sz="2000" dirty="0" err="1" smtClean="0"/>
                        <a:t>189</a:t>
                      </a:r>
                      <a:r>
                        <a:rPr lang="en-GB" sz="2000" baseline="30000" dirty="0" err="1" smtClean="0"/>
                        <a:t>o</a:t>
                      </a:r>
                      <a:endParaRPr lang="en-GB" sz="2000" dirty="0" smtClean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21825" y="1772816"/>
          <a:ext cx="837829" cy="468312"/>
        </p:xfrm>
        <a:graphic>
          <a:graphicData uri="http://schemas.openxmlformats.org/presentationml/2006/ole">
            <p:oleObj spid="_x0000_s149506" name="Equation" r:id="rId4" imgW="520560" imgH="25380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1929937" y="1844824"/>
          <a:ext cx="776895" cy="374650"/>
        </p:xfrm>
        <a:graphic>
          <a:graphicData uri="http://schemas.openxmlformats.org/presentationml/2006/ole">
            <p:oleObj spid="_x0000_s149507" name="Equation" r:id="rId5" imgW="482400" imgH="203040" progId="Equation.3">
              <p:embed/>
            </p:oleObj>
          </a:graphicData>
        </a:graphic>
      </p:graphicFrame>
      <p:sp>
        <p:nvSpPr>
          <p:cNvPr id="14" name="Freeform 13"/>
          <p:cNvSpPr/>
          <p:nvPr/>
        </p:nvSpPr>
        <p:spPr>
          <a:xfrm>
            <a:off x="4428699" y="150125"/>
            <a:ext cx="2122226" cy="6045959"/>
          </a:xfrm>
          <a:custGeom>
            <a:avLst/>
            <a:gdLst>
              <a:gd name="connsiteX0" fmla="*/ 34119 w 2122226"/>
              <a:gd name="connsiteY0" fmla="*/ 6045959 h 6045959"/>
              <a:gd name="connsiteX1" fmla="*/ 34119 w 2122226"/>
              <a:gd name="connsiteY1" fmla="*/ 5663821 h 6045959"/>
              <a:gd name="connsiteX2" fmla="*/ 238835 w 2122226"/>
              <a:gd name="connsiteY2" fmla="*/ 5268036 h 6045959"/>
              <a:gd name="connsiteX3" fmla="*/ 852985 w 2122226"/>
              <a:gd name="connsiteY3" fmla="*/ 4490114 h 6045959"/>
              <a:gd name="connsiteX4" fmla="*/ 1317008 w 2122226"/>
              <a:gd name="connsiteY4" fmla="*/ 3739487 h 6045959"/>
              <a:gd name="connsiteX5" fmla="*/ 1535373 w 2122226"/>
              <a:gd name="connsiteY5" fmla="*/ 3384645 h 6045959"/>
              <a:gd name="connsiteX6" fmla="*/ 1644555 w 2122226"/>
              <a:gd name="connsiteY6" fmla="*/ 3152633 h 6045959"/>
              <a:gd name="connsiteX7" fmla="*/ 1931158 w 2122226"/>
              <a:gd name="connsiteY7" fmla="*/ 2552132 h 6045959"/>
              <a:gd name="connsiteX8" fmla="*/ 2053988 w 2122226"/>
              <a:gd name="connsiteY8" fmla="*/ 1719618 h 6045959"/>
              <a:gd name="connsiteX9" fmla="*/ 2122226 w 2122226"/>
              <a:gd name="connsiteY9" fmla="*/ 0 h 604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2226" h="6045959">
                <a:moveTo>
                  <a:pt x="34119" y="6045959"/>
                </a:moveTo>
                <a:cubicBezTo>
                  <a:pt x="17059" y="5919717"/>
                  <a:pt x="0" y="5793475"/>
                  <a:pt x="34119" y="5663821"/>
                </a:cubicBezTo>
                <a:cubicBezTo>
                  <a:pt x="68238" y="5534167"/>
                  <a:pt x="102357" y="5463654"/>
                  <a:pt x="238835" y="5268036"/>
                </a:cubicBezTo>
                <a:cubicBezTo>
                  <a:pt x="375313" y="5072418"/>
                  <a:pt x="673289" y="4744872"/>
                  <a:pt x="852985" y="4490114"/>
                </a:cubicBezTo>
                <a:cubicBezTo>
                  <a:pt x="1032681" y="4235356"/>
                  <a:pt x="1317008" y="3739487"/>
                  <a:pt x="1317008" y="3739487"/>
                </a:cubicBezTo>
                <a:cubicBezTo>
                  <a:pt x="1430739" y="3555242"/>
                  <a:pt x="1480782" y="3482454"/>
                  <a:pt x="1535373" y="3384645"/>
                </a:cubicBezTo>
                <a:cubicBezTo>
                  <a:pt x="1589964" y="3286836"/>
                  <a:pt x="1644555" y="3152633"/>
                  <a:pt x="1644555" y="3152633"/>
                </a:cubicBezTo>
                <a:cubicBezTo>
                  <a:pt x="1710519" y="3013881"/>
                  <a:pt x="1862919" y="2790968"/>
                  <a:pt x="1931158" y="2552132"/>
                </a:cubicBezTo>
                <a:cubicBezTo>
                  <a:pt x="1999397" y="2313296"/>
                  <a:pt x="2022143" y="2144973"/>
                  <a:pt x="2053988" y="1719618"/>
                </a:cubicBezTo>
                <a:cubicBezTo>
                  <a:pt x="2085833" y="1294263"/>
                  <a:pt x="2104029" y="647131"/>
                  <a:pt x="2122226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4889" t="5822" r="8001"/>
          <a:stretch>
            <a:fillRect/>
          </a:stretch>
        </p:blipFill>
        <p:spPr bwMode="auto">
          <a:xfrm>
            <a:off x="395536" y="216024"/>
            <a:ext cx="836315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7582688" y="17728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5004048" y="1844824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3"/>
          </p:cNvCxnSpPr>
          <p:nvPr/>
        </p:nvCxnSpPr>
        <p:spPr>
          <a:xfrm>
            <a:off x="5004048" y="1844824"/>
            <a:ext cx="259973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877449" y="2420888"/>
            <a:ext cx="1512168" cy="3456384"/>
            <a:chOff x="4877449" y="2420888"/>
            <a:chExt cx="1512168" cy="3456384"/>
          </a:xfrm>
        </p:grpSpPr>
        <p:sp>
          <p:nvSpPr>
            <p:cNvPr id="5" name="Oval 4"/>
            <p:cNvSpPr/>
            <p:nvPr/>
          </p:nvSpPr>
          <p:spPr>
            <a:xfrm>
              <a:off x="4932040" y="24208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990400" y="2420888"/>
              <a:ext cx="0" cy="3456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77449" y="2463256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Phase Cross over point</a:t>
              </a:r>
              <a:endParaRPr lang="en-GB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205850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Gain Cross over point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1988840"/>
            <a:ext cx="19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Gain Margin=22 db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340768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Phase Margin=70</a:t>
            </a:r>
            <a:r>
              <a:rPr lang="en-GB" baseline="30000" dirty="0" smtClean="0"/>
              <a:t>0</a:t>
            </a:r>
            <a:endParaRPr lang="en-GB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3567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</a:t>
            </a:r>
            <a:r>
              <a:rPr lang="en-GB" dirty="0" smtClean="0"/>
              <a:t>Lecture-31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868958"/>
          </a:xfrm>
        </p:spPr>
        <p:txBody>
          <a:bodyPr>
            <a:noAutofit/>
          </a:bodyPr>
          <a:lstStyle/>
          <a:p>
            <a:r>
              <a:rPr lang="en-GB" sz="3700" dirty="0" smtClean="0"/>
              <a:t>Nichol’s Chart (Log-magnitude </a:t>
            </a:r>
            <a:r>
              <a:rPr lang="en-GB" sz="3700" dirty="0" err="1" smtClean="0"/>
              <a:t>vs</a:t>
            </a:r>
            <a:r>
              <a:rPr lang="en-GB" sz="3700" dirty="0" smtClean="0"/>
              <a:t> Phase Plot)</a:t>
            </a:r>
            <a:endParaRPr lang="en-GB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8928992" cy="5328592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Another approach to graphically portraying the frequency-response characteristics is to use the log-magnitude-versus-phase plot.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Which is a plot of the logarithmic magnitude in decibels versus the phase angle for a frequency range of interest.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In the manual approach the log-magnitude-versus-phase plot can easily be constructed by reading values of the log magnitude and phase angle from the Bode diagram.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Advantages of the log-magnitude-versus-phase plot are that the relative stability of the closed-loop system can be determined quickly and that compensation can be worked out easily.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22114"/>
          </a:xfrm>
        </p:spPr>
        <p:txBody>
          <a:bodyPr>
            <a:noAutofit/>
          </a:bodyPr>
          <a:lstStyle/>
          <a:p>
            <a:r>
              <a:rPr lang="en-GB" sz="3800" dirty="0" smtClean="0"/>
              <a:t>Nichol’s Chart of simple transfer functions</a:t>
            </a:r>
            <a:endParaRPr lang="en-GB" sz="3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55576" y="1268760"/>
          <a:ext cx="2160240" cy="1157271"/>
        </p:xfrm>
        <a:graphic>
          <a:graphicData uri="http://schemas.openxmlformats.org/presentationml/2006/ole">
            <p:oleObj spid="_x0000_s121859" name="Equation" r:id="rId3" imgW="711000" imgH="38088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467544" y="2492896"/>
          <a:ext cx="3163887" cy="1079500"/>
        </p:xfrm>
        <a:graphic>
          <a:graphicData uri="http://schemas.openxmlformats.org/presentationml/2006/ole">
            <p:oleObj spid="_x0000_s121860" name="Equation" r:id="rId4" imgW="1041120" imgH="355320" progId="Equation.3">
              <p:embed/>
            </p:oleObj>
          </a:graphicData>
        </a:graphic>
      </p:graphicFrame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5" cstate="print"/>
          <a:srcRect r="3523"/>
          <a:stretch>
            <a:fillRect/>
          </a:stretch>
        </p:blipFill>
        <p:spPr bwMode="auto">
          <a:xfrm>
            <a:off x="3995936" y="1484784"/>
            <a:ext cx="5148064" cy="44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544" y="3933056"/>
          <a:ext cx="3300536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18"/>
                <a:gridCol w="1609046"/>
                <a:gridCol w="109387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ω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db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φ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ell MT"/>
                        </a:rPr>
                        <a:t>∞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r>
                        <a:rPr lang="en-GB" dirty="0" err="1" smtClean="0"/>
                        <a:t>90</a:t>
                      </a:r>
                      <a:r>
                        <a:rPr lang="en-GB" baseline="30000" dirty="0" err="1" smtClean="0"/>
                        <a:t>o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-</a:t>
                      </a:r>
                      <a:r>
                        <a:rPr lang="en-GB" dirty="0" err="1" smtClean="0"/>
                        <a:t>90</a:t>
                      </a:r>
                      <a:r>
                        <a:rPr lang="en-GB" baseline="30000" dirty="0" err="1" smtClean="0"/>
                        <a:t>o</a:t>
                      </a:r>
                      <a:endParaRPr lang="en-GB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-</a:t>
                      </a:r>
                      <a:r>
                        <a:rPr lang="en-GB" dirty="0" err="1" smtClean="0"/>
                        <a:t>90</a:t>
                      </a:r>
                      <a:r>
                        <a:rPr lang="en-GB" baseline="30000" dirty="0" err="1" smtClean="0"/>
                        <a:t>o</a:t>
                      </a:r>
                      <a:endParaRPr lang="en-GB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-</a:t>
                      </a:r>
                      <a:r>
                        <a:rPr lang="en-GB" dirty="0" err="1" smtClean="0"/>
                        <a:t>90</a:t>
                      </a:r>
                      <a:r>
                        <a:rPr lang="en-GB" baseline="30000" dirty="0" err="1" smtClean="0"/>
                        <a:t>o</a:t>
                      </a:r>
                      <a:endParaRPr lang="en-GB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Bell MT"/>
                        </a:rPr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ell MT"/>
                        </a:rPr>
                        <a:t>-∞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-</a:t>
                      </a:r>
                      <a:r>
                        <a:rPr lang="en-GB" dirty="0" err="1" smtClean="0"/>
                        <a:t>90</a:t>
                      </a:r>
                      <a:r>
                        <a:rPr lang="en-GB" baseline="30000" dirty="0" err="1" smtClean="0"/>
                        <a:t>o</a:t>
                      </a:r>
                      <a:endParaRPr lang="en-GB" baseline="30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22114"/>
          </a:xfrm>
        </p:spPr>
        <p:txBody>
          <a:bodyPr>
            <a:noAutofit/>
          </a:bodyPr>
          <a:lstStyle/>
          <a:p>
            <a:r>
              <a:rPr lang="en-GB" sz="3800" dirty="0" smtClean="0"/>
              <a:t>Nichol’s Chart of simple transfer functions</a:t>
            </a:r>
            <a:endParaRPr lang="en-GB" sz="3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3568" y="2276872"/>
          <a:ext cx="2671390" cy="1068849"/>
        </p:xfrm>
        <a:graphic>
          <a:graphicData uri="http://schemas.openxmlformats.org/presentationml/2006/ole">
            <p:oleObj spid="_x0000_s122882" name="Equation" r:id="rId3" imgW="952200" imgH="38088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0" y="3717032"/>
          <a:ext cx="4331915" cy="923429"/>
        </p:xfrm>
        <a:graphic>
          <a:graphicData uri="http://schemas.openxmlformats.org/presentationml/2006/ole">
            <p:oleObj spid="_x0000_s122883" name="Equation" r:id="rId4" imgW="1904760" imgH="406080" progId="Equation.3">
              <p:embed/>
            </p:oleObj>
          </a:graphicData>
        </a:graphic>
      </p:graphicFrame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42120"/>
            <a:ext cx="4686563" cy="41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22114"/>
          </a:xfrm>
        </p:spPr>
        <p:txBody>
          <a:bodyPr>
            <a:noAutofit/>
          </a:bodyPr>
          <a:lstStyle/>
          <a:p>
            <a:r>
              <a:rPr lang="en-GB" sz="3800" dirty="0" smtClean="0"/>
              <a:t>Nichol’s Chart of simple transfer functions</a:t>
            </a:r>
            <a:endParaRPr lang="en-GB" sz="3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51100" y="1125538"/>
          <a:ext cx="3313113" cy="1068387"/>
        </p:xfrm>
        <a:graphic>
          <a:graphicData uri="http://schemas.openxmlformats.org/presentationml/2006/ole">
            <p:oleObj spid="_x0000_s123906" name="Equation" r:id="rId3" imgW="1180800" imgH="380880" progId="Equation.3">
              <p:embed/>
            </p:oleObj>
          </a:graphicData>
        </a:graphic>
      </p:graphicFrame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319284"/>
            <a:ext cx="5056237" cy="453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Relative Stability</a:t>
            </a:r>
            <a:endParaRPr lang="en-GB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376142" cy="591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885" y="980728"/>
            <a:ext cx="4600115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VELOPMENT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4528" y="-259182"/>
            <a:ext cx="6840760" cy="7062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4233"/>
            <a:ext cx="5411316" cy="65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/>
          <a:lstStyle/>
          <a:p>
            <a:r>
              <a:rPr lang="en-GB" dirty="0" err="1" smtClean="0"/>
              <a:t>Example#1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en-GB" sz="3000" dirty="0" smtClean="0"/>
              <a:t>Draw the Nichol’s Chart of following open loop transfer function and obtain the Gain Margin and Phase Margin. </a:t>
            </a:r>
            <a:endParaRPr lang="en-GB" sz="3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75856" y="2060848"/>
          <a:ext cx="3117497" cy="969888"/>
        </p:xfrm>
        <a:graphic>
          <a:graphicData uri="http://schemas.openxmlformats.org/presentationml/2006/ole">
            <p:oleObj spid="_x0000_s144386" name="Equation" r:id="rId3" imgW="1143000" imgH="35532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9969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Solution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2411760" y="3212976"/>
          <a:ext cx="4224338" cy="1039812"/>
        </p:xfrm>
        <a:graphic>
          <a:graphicData uri="http://schemas.openxmlformats.org/presentationml/2006/ole">
            <p:oleObj spid="_x0000_s144387" name="Equation" r:id="rId4" imgW="1549080" imgH="380880" progId="Equation.3">
              <p:embed/>
            </p:oleObj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2466975" y="4221088"/>
          <a:ext cx="4259263" cy="1074737"/>
        </p:xfrm>
        <a:graphic>
          <a:graphicData uri="http://schemas.openxmlformats.org/presentationml/2006/ole">
            <p:oleObj spid="_x0000_s144388" name="Equation" r:id="rId5" imgW="1562040" imgH="393480" progId="Equation.3">
              <p:embed/>
            </p:oleObj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981075" y="5481638"/>
          <a:ext cx="7410450" cy="1144587"/>
        </p:xfrm>
        <a:graphic>
          <a:graphicData uri="http://schemas.openxmlformats.org/presentationml/2006/ole">
            <p:oleObj spid="_x0000_s144390" name="Equation" r:id="rId6" imgW="27176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lecture 27-28-29 Frequency Response Analy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27-28-29 Frequency Response Analysis</Template>
  <TotalTime>456</TotalTime>
  <Words>270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lecture 27-28-29 Frequency Response Analysis</vt:lpstr>
      <vt:lpstr>Equation</vt:lpstr>
      <vt:lpstr>Feedback Control Systems (FCS)</vt:lpstr>
      <vt:lpstr>Nichol’s Chart (Log-magnitude vs Phase Plot)</vt:lpstr>
      <vt:lpstr>Nichol’s Chart of simple transfer functions</vt:lpstr>
      <vt:lpstr>Nichol’s Chart of simple transfer functions</vt:lpstr>
      <vt:lpstr>Nichol’s Chart of simple transfer functions</vt:lpstr>
      <vt:lpstr>Relative Stability</vt:lpstr>
      <vt:lpstr>Slide 7</vt:lpstr>
      <vt:lpstr>Slide 8</vt:lpstr>
      <vt:lpstr>Example#1</vt:lpstr>
      <vt:lpstr>Example#1</vt:lpstr>
      <vt:lpstr>Example#1</vt:lpstr>
      <vt:lpstr>Slide 12</vt:lpstr>
      <vt:lpstr>Slide 13</vt:lpstr>
      <vt:lpstr>Slide 14</vt:lpstr>
      <vt:lpstr>End of Lecture-31</vt:lpstr>
    </vt:vector>
  </TitlesOfParts>
  <Company>University Of Salford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Control Systems (FCS)</dc:title>
  <dc:creator>Imtiaz Hussain</dc:creator>
  <cp:lastModifiedBy>Imtiaz Hussain</cp:lastModifiedBy>
  <cp:revision>63</cp:revision>
  <dcterms:created xsi:type="dcterms:W3CDTF">2013-03-28T15:51:47Z</dcterms:created>
  <dcterms:modified xsi:type="dcterms:W3CDTF">2013-04-04T05:19:10Z</dcterms:modified>
</cp:coreProperties>
</file>