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380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42" r:id="rId13"/>
    <p:sldId id="441" r:id="rId14"/>
    <p:sldId id="443" r:id="rId15"/>
    <p:sldId id="437" r:id="rId16"/>
    <p:sldId id="439" r:id="rId17"/>
    <p:sldId id="440" r:id="rId18"/>
    <p:sldId id="452" r:id="rId19"/>
    <p:sldId id="444" r:id="rId20"/>
    <p:sldId id="448" r:id="rId21"/>
    <p:sldId id="445" r:id="rId22"/>
    <p:sldId id="446" r:id="rId23"/>
    <p:sldId id="447" r:id="rId24"/>
    <p:sldId id="449" r:id="rId25"/>
    <p:sldId id="450" r:id="rId26"/>
    <p:sldId id="451" r:id="rId27"/>
    <p:sldId id="453" r:id="rId28"/>
    <p:sldId id="454" r:id="rId29"/>
    <p:sldId id="32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6"/>
    <a:srgbClr val="BB0788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9645" autoAdjust="0"/>
  </p:normalViewPr>
  <p:slideViewPr>
    <p:cSldViewPr>
      <p:cViewPr>
        <p:scale>
          <a:sx n="70" d="100"/>
          <a:sy n="70" d="100"/>
        </p:scale>
        <p:origin x="-106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20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17/04/2014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41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4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image" Target="../media/image61.emf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5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61.emf"/><Relationship Id="rId4" Type="http://schemas.openxmlformats.org/officeDocument/2006/relationships/image" Target="../media/image6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6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7" Type="http://schemas.openxmlformats.org/officeDocument/2006/relationships/image" Target="../media/image7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7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Feedback </a:t>
            </a:r>
            <a:r>
              <a:rPr lang="en-US" b="1" dirty="0"/>
              <a:t>Control </a:t>
            </a:r>
            <a:r>
              <a:rPr lang="en-US" b="1" dirty="0" smtClean="0"/>
              <a:t>Systems (</a:t>
            </a:r>
            <a:r>
              <a:rPr lang="en-US" b="1" dirty="0" err="1" smtClean="0"/>
              <a:t>FCS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24325" y="2996952"/>
            <a:ext cx="60188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Lecture-30-31</a:t>
            </a:r>
          </a:p>
          <a:p>
            <a:pPr algn="ctr"/>
            <a:r>
              <a:rPr lang="en-GB" sz="2400" dirty="0" smtClean="0"/>
              <a:t>Transfer Matrix and solution of state equations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659165"/>
              </p:ext>
            </p:extLst>
          </p:nvPr>
        </p:nvGraphicFramePr>
        <p:xfrm>
          <a:off x="2514600" y="914400"/>
          <a:ext cx="3681412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0" name="Equation" r:id="rId3" imgW="1549080" imgH="583920" progId="Equation.3">
                  <p:embed/>
                </p:oleObj>
              </mc:Choice>
              <mc:Fallback>
                <p:oleObj name="Equation" r:id="rId3" imgW="15490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14400"/>
                        <a:ext cx="3681412" cy="13938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347340"/>
              </p:ext>
            </p:extLst>
          </p:nvPr>
        </p:nvGraphicFramePr>
        <p:xfrm>
          <a:off x="2952750" y="2940050"/>
          <a:ext cx="31083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1" name="Equation" r:id="rId5" imgW="1307880" imgH="419040" progId="Equation.3">
                  <p:embed/>
                </p:oleObj>
              </mc:Choice>
              <mc:Fallback>
                <p:oleObj name="Equation" r:id="rId5" imgW="13078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2940050"/>
                        <a:ext cx="3108325" cy="10001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Obtain the transfer function T(s) from following state space representation. </a:t>
            </a:r>
            <a:endParaRPr lang="en-US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95600"/>
            <a:ext cx="3730126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538" y="5486400"/>
            <a:ext cx="32194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648200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Answer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8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Forced and Unforced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700" dirty="0" smtClean="0"/>
              <a:t>Forced Response, with </a:t>
            </a:r>
            <a:r>
              <a:rPr lang="en-GB" sz="2700" i="1" dirty="0" smtClean="0">
                <a:solidFill>
                  <a:srgbClr val="00B050"/>
                </a:solidFill>
              </a:rPr>
              <a:t>u(t) </a:t>
            </a:r>
            <a:r>
              <a:rPr lang="en-GB" sz="2700" dirty="0" smtClean="0"/>
              <a:t>as forcing function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just"/>
            <a:r>
              <a:rPr lang="en-GB" sz="2700" dirty="0" smtClean="0"/>
              <a:t>Unforced Response (response due to initial conditions)</a:t>
            </a:r>
            <a:endParaRPr lang="en-GB" sz="27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12950" y="2438400"/>
          <a:ext cx="5173663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4" name="Equation" r:id="rId3" imgW="2019240" imgH="482400" progId="Equation.3">
                  <p:embed/>
                </p:oleObj>
              </mc:Choice>
              <mc:Fallback>
                <p:oleObj name="Equation" r:id="rId3" imgW="2019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2438400"/>
                        <a:ext cx="5173663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271713" y="4768850"/>
          <a:ext cx="4002087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5" name="Equation" r:id="rId5" imgW="1562040" imgH="482400" progId="Equation.3">
                  <p:embed/>
                </p:oleObj>
              </mc:Choice>
              <mc:Fallback>
                <p:oleObj name="Equation" r:id="rId5" imgW="15620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4768850"/>
                        <a:ext cx="4002087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97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6"/>
            <a:ext cx="8229600" cy="792162"/>
          </a:xfrm>
        </p:spPr>
        <p:txBody>
          <a:bodyPr/>
          <a:lstStyle/>
          <a:p>
            <a:r>
              <a:rPr lang="en-US" dirty="0" smtClean="0"/>
              <a:t>Solution of State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the state equation given below</a:t>
            </a:r>
          </a:p>
          <a:p>
            <a:endParaRPr lang="en-US" sz="2800" dirty="0"/>
          </a:p>
          <a:p>
            <a:r>
              <a:rPr lang="en-US" sz="2800" dirty="0" smtClean="0"/>
              <a:t>Taking Laplace transform of the equation (1)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52310"/>
              </p:ext>
            </p:extLst>
          </p:nvPr>
        </p:nvGraphicFramePr>
        <p:xfrm>
          <a:off x="3284538" y="1455738"/>
          <a:ext cx="20034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3" name="Equation" r:id="rId3" imgW="761760" imgH="203040" progId="Equation.3">
                  <p:embed/>
                </p:oleObj>
              </mc:Choice>
              <mc:Fallback>
                <p:oleObj name="Equation" r:id="rId3" imgW="761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1455738"/>
                        <a:ext cx="20034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6019800" y="173668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51424" y="151831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408679"/>
              </p:ext>
            </p:extLst>
          </p:nvPr>
        </p:nvGraphicFramePr>
        <p:xfrm>
          <a:off x="2617788" y="2590800"/>
          <a:ext cx="35385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4" name="Equation" r:id="rId5" imgW="1346040" imgH="203040" progId="Equation.3">
                  <p:embed/>
                </p:oleObj>
              </mc:Choice>
              <mc:Fallback>
                <p:oleObj name="Equation" r:id="rId5" imgW="13460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8" y="2590800"/>
                        <a:ext cx="35385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324271"/>
              </p:ext>
            </p:extLst>
          </p:nvPr>
        </p:nvGraphicFramePr>
        <p:xfrm>
          <a:off x="2667000" y="3352800"/>
          <a:ext cx="35385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5" name="Equation" r:id="rId7" imgW="1346040" imgH="203040" progId="Equation.3">
                  <p:embed/>
                </p:oleObj>
              </mc:Choice>
              <mc:Fallback>
                <p:oleObj name="Equation" r:id="rId7" imgW="13460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35385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770564"/>
              </p:ext>
            </p:extLst>
          </p:nvPr>
        </p:nvGraphicFramePr>
        <p:xfrm>
          <a:off x="2841934" y="4267200"/>
          <a:ext cx="320516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6" name="Equation" r:id="rId9" imgW="1218960" imgH="215640" progId="Equation.3">
                  <p:embed/>
                </p:oleObj>
              </mc:Choice>
              <mc:Fallback>
                <p:oleObj name="Equation" r:id="rId9" imgW="12189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934" y="4267200"/>
                        <a:ext cx="3205162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655736"/>
              </p:ext>
            </p:extLst>
          </p:nvPr>
        </p:nvGraphicFramePr>
        <p:xfrm>
          <a:off x="2819400" y="5029200"/>
          <a:ext cx="35052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7" name="Equation" r:id="rId11" imgW="1333440" imgH="241200" progId="Equation.3">
                  <p:embed/>
                </p:oleObj>
              </mc:Choice>
              <mc:Fallback>
                <p:oleObj name="Equation" r:id="rId11" imgW="133344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029200"/>
                        <a:ext cx="35052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666306"/>
              </p:ext>
            </p:extLst>
          </p:nvPr>
        </p:nvGraphicFramePr>
        <p:xfrm>
          <a:off x="2922611" y="5715000"/>
          <a:ext cx="31051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8" name="Equation" r:id="rId13" imgW="1180800" imgH="393480" progId="Equation.3">
                  <p:embed/>
                </p:oleObj>
              </mc:Choice>
              <mc:Fallback>
                <p:oleObj name="Equation" r:id="rId13" imgW="11808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611" y="5715000"/>
                        <a:ext cx="31051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09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6"/>
            <a:ext cx="8229600" cy="792162"/>
          </a:xfrm>
        </p:spPr>
        <p:txBody>
          <a:bodyPr/>
          <a:lstStyle/>
          <a:p>
            <a:r>
              <a:rPr lang="en-US" dirty="0" smtClean="0"/>
              <a:t>Solution of State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Taking inverse Laplace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030411"/>
              </p:ext>
            </p:extLst>
          </p:nvPr>
        </p:nvGraphicFramePr>
        <p:xfrm>
          <a:off x="2971800" y="1143000"/>
          <a:ext cx="31051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1" name="Equation" r:id="rId3" imgW="1180800" imgH="393480" progId="Equation.3">
                  <p:embed/>
                </p:oleObj>
              </mc:Choice>
              <mc:Fallback>
                <p:oleObj name="Equation" r:id="rId3" imgW="1180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143000"/>
                        <a:ext cx="31051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22100"/>
              </p:ext>
            </p:extLst>
          </p:nvPr>
        </p:nvGraphicFramePr>
        <p:xfrm>
          <a:off x="3505200" y="3048000"/>
          <a:ext cx="22701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2" name="Equation" r:id="rId5" imgW="863280" imgH="228600" progId="Equation.3">
                  <p:embed/>
                </p:oleObj>
              </mc:Choice>
              <mc:Fallback>
                <p:oleObj name="Equation" r:id="rId5" imgW="86328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048000"/>
                        <a:ext cx="2270125" cy="603250"/>
                      </a:xfrm>
                      <a:prstGeom prst="rect">
                        <a:avLst/>
                      </a:prstGeom>
                      <a:solidFill>
                        <a:srgbClr val="FEF1E6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140916"/>
              </p:ext>
            </p:extLst>
          </p:nvPr>
        </p:nvGraphicFramePr>
        <p:xfrm>
          <a:off x="3854450" y="4343400"/>
          <a:ext cx="157003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3" name="Equation" r:id="rId7" imgW="596880" imgH="228600" progId="Equation.3">
                  <p:embed/>
                </p:oleObj>
              </mc:Choice>
              <mc:Fallback>
                <p:oleObj name="Equation" r:id="rId7" imgW="5968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4343400"/>
                        <a:ext cx="1570038" cy="603250"/>
                      </a:xfrm>
                      <a:prstGeom prst="rect">
                        <a:avLst/>
                      </a:prstGeom>
                      <a:solidFill>
                        <a:srgbClr val="FEF1E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97856" y="4495254"/>
            <a:ext cx="230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State Transition Matrix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9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dirty="0" smtClean="0"/>
              <a:t>Example-3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Consider RLC Circuit obtain the state transition matrix </a:t>
            </a:r>
            <a:r>
              <a:rPr lang="en-GB" sz="2400" dirty="0" smtClean="0">
                <a:solidFill>
                  <a:srgbClr val="FF0000"/>
                </a:solidFill>
              </a:rPr>
              <a:t>ɸ(t)</a:t>
            </a:r>
            <a:r>
              <a:rPr lang="en-GB" sz="2400" dirty="0" smtClean="0"/>
              <a:t>.</a:t>
            </a:r>
          </a:p>
        </p:txBody>
      </p:sp>
      <p:grpSp>
        <p:nvGrpSpPr>
          <p:cNvPr id="10" name="Group 14"/>
          <p:cNvGrpSpPr/>
          <p:nvPr/>
        </p:nvGrpSpPr>
        <p:grpSpPr>
          <a:xfrm>
            <a:off x="5103911" y="1794934"/>
            <a:ext cx="3810000" cy="1676400"/>
            <a:chOff x="2286000" y="1600200"/>
            <a:chExt cx="3810000" cy="16764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1600200"/>
              <a:ext cx="3708279" cy="167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546746" y="2330942"/>
              <a:ext cx="396557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err="1" smtClean="0"/>
                <a:t>V</a:t>
              </a:r>
              <a:r>
                <a:rPr lang="en-GB" i="1" baseline="-25000" dirty="0" err="1" smtClean="0"/>
                <a:t>c</a:t>
              </a:r>
              <a:endParaRPr lang="en-GB" i="1" baseline="-25000" dirty="0" smtClean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62549" y="2141806"/>
              <a:ext cx="323043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+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62549" y="2638928"/>
              <a:ext cx="274725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-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72957" y="2141806"/>
              <a:ext cx="323043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72957" y="2638928"/>
              <a:ext cx="274725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-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208183" y="1961272"/>
            <a:ext cx="38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V</a:t>
            </a:r>
            <a:r>
              <a:rPr lang="en-GB" i="1" baseline="-25000" dirty="0" smtClean="0"/>
              <a:t>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08911" y="2069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i</a:t>
            </a:r>
            <a:r>
              <a:rPr lang="en-GB" i="1" baseline="-25000" dirty="0" err="1" smtClean="0"/>
              <a:t>L</a:t>
            </a:r>
            <a:endParaRPr lang="en-GB" i="1" baseline="-25000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030328" y="207727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482318"/>
              </p:ext>
            </p:extLst>
          </p:nvPr>
        </p:nvGraphicFramePr>
        <p:xfrm>
          <a:off x="381000" y="2002809"/>
          <a:ext cx="4181901" cy="1466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3" name="Equation" r:id="rId4" imgW="2006600" imgH="787400" progId="Equation.3">
                  <p:embed/>
                </p:oleObj>
              </mc:Choice>
              <mc:Fallback>
                <p:oleObj name="Equation" r:id="rId4" imgW="2006600" imgH="787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02809"/>
                        <a:ext cx="4181901" cy="1466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359155"/>
              </p:ext>
            </p:extLst>
          </p:nvPr>
        </p:nvGraphicFramePr>
        <p:xfrm>
          <a:off x="228600" y="3733800"/>
          <a:ext cx="4343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4" name="Equation" r:id="rId6" imgW="1714500" imgH="190500" progId="Equation.3">
                  <p:embed/>
                </p:oleObj>
              </mc:Choice>
              <mc:Fallback>
                <p:oleObj name="Equation" r:id="rId6" imgW="1714500" imgH="1905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33800"/>
                        <a:ext cx="43434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731689"/>
              </p:ext>
            </p:extLst>
          </p:nvPr>
        </p:nvGraphicFramePr>
        <p:xfrm>
          <a:off x="304800" y="4800600"/>
          <a:ext cx="46164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5" name="Equation" r:id="rId8" imgW="1841500" imgH="482600" progId="Equation.3">
                  <p:embed/>
                </p:oleObj>
              </mc:Choice>
              <mc:Fallback>
                <p:oleObj name="Equation" r:id="rId8" imgW="18415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00600"/>
                        <a:ext cx="461645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0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GB" dirty="0" smtClean="0"/>
              <a:t>Example-3 (cont...)</a:t>
            </a:r>
            <a:endParaRPr lang="en-GB" dirty="0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2133600" y="990600"/>
          <a:ext cx="46164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08" name="Equation" r:id="rId3" imgW="1841400" imgH="482400" progId="Equation.3">
                  <p:embed/>
                </p:oleObj>
              </mc:Choice>
              <mc:Fallback>
                <p:oleObj name="Equation" r:id="rId3" imgW="1841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90600"/>
                        <a:ext cx="461645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2678902"/>
          <a:ext cx="7318375" cy="1342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09" name="Equation" r:id="rId5" imgW="3187440" imgH="583920" progId="Equation.3">
                  <p:embed/>
                </p:oleObj>
              </mc:Choice>
              <mc:Fallback>
                <p:oleObj name="Equation" r:id="rId5" imgW="31874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78902"/>
                        <a:ext cx="7318375" cy="13422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066800" y="4778707"/>
          <a:ext cx="6065837" cy="1774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10" name="Equation" r:id="rId7" imgW="2692080" imgH="787320" progId="Equation.3">
                  <p:embed/>
                </p:oleObj>
              </mc:Choice>
              <mc:Fallback>
                <p:oleObj name="Equation" r:id="rId7" imgW="26920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78707"/>
                        <a:ext cx="6065837" cy="17744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133600"/>
            <a:ext cx="5622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State transition matrix can be obtained  as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034135"/>
            <a:ext cx="4003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Which is further simplified as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588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GB" dirty="0" smtClean="0"/>
              <a:t>Example-3 (cont...)</a:t>
            </a:r>
            <a:endParaRPr lang="en-GB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524000" y="1156364"/>
          <a:ext cx="5684837" cy="1663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8" name="Equation" r:id="rId3" imgW="2692080" imgH="787320" progId="Equation.3">
                  <p:embed/>
                </p:oleObj>
              </mc:Choice>
              <mc:Fallback>
                <p:oleObj name="Equation" r:id="rId3" imgW="26920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56364"/>
                        <a:ext cx="5684837" cy="16630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971800"/>
            <a:ext cx="7008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Taking the inverse Laplace transform of each element</a:t>
            </a:r>
            <a:endParaRPr lang="en-GB" sz="2400" dirty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075534" y="4068762"/>
          <a:ext cx="7154066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9" name="Equation" r:id="rId5" imgW="2311200" imgH="482400" progId="Equation.3">
                  <p:embed/>
                </p:oleObj>
              </mc:Choice>
              <mc:Fallback>
                <p:oleObj name="Equation" r:id="rId5" imgW="2311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534" y="4068762"/>
                        <a:ext cx="7154066" cy="1493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653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Compute the state transition matrix if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427046"/>
              </p:ext>
            </p:extLst>
          </p:nvPr>
        </p:nvGraphicFramePr>
        <p:xfrm>
          <a:off x="2514600" y="2438400"/>
          <a:ext cx="3387725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3" name="Equation" r:id="rId3" imgW="1231560" imgH="711000" progId="Equation.3">
                  <p:embed/>
                </p:oleObj>
              </mc:Choice>
              <mc:Fallback>
                <p:oleObj name="Equation" r:id="rId3" imgW="123156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2438400"/>
                        <a:ext cx="3387725" cy="195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701704"/>
              </p:ext>
            </p:extLst>
          </p:nvPr>
        </p:nvGraphicFramePr>
        <p:xfrm>
          <a:off x="2057400" y="5410200"/>
          <a:ext cx="441966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4" name="Equation" r:id="rId5" imgW="1295280" imgH="228600" progId="Equation.3">
                  <p:embed/>
                </p:oleObj>
              </mc:Choice>
              <mc:Fallback>
                <p:oleObj name="Equation" r:id="rId5" imgW="12952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410200"/>
                        <a:ext cx="4419663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6482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Solution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9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 Space Trajectories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400" dirty="0" smtClean="0"/>
              <a:t>The unforced response of a system released from any initial point </a:t>
            </a:r>
            <a:r>
              <a:rPr lang="en-GB" sz="2800" b="1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x(t</a:t>
            </a:r>
            <a:r>
              <a:rPr lang="en-GB" sz="2800" b="1" i="1" baseline="-250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o</a:t>
            </a:r>
            <a:r>
              <a:rPr lang="en-GB" sz="2800" b="1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en-GB" sz="28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GB" sz="2400" dirty="0" smtClean="0">
                <a:latin typeface="+mj-lt"/>
                <a:cs typeface="Aparajita" pitchFamily="34" charset="0"/>
              </a:rPr>
              <a:t>traces a curve or trajectory in state space, with time </a:t>
            </a:r>
            <a:r>
              <a:rPr lang="en-GB" sz="2400" i="1" dirty="0" smtClean="0">
                <a:solidFill>
                  <a:srgbClr val="00B050"/>
                </a:solidFill>
                <a:latin typeface="+mj-lt"/>
                <a:cs typeface="Aparajita" pitchFamily="34" charset="0"/>
              </a:rPr>
              <a:t>t</a:t>
            </a:r>
            <a:r>
              <a:rPr lang="en-GB" sz="2400" dirty="0" smtClean="0">
                <a:latin typeface="+mj-lt"/>
                <a:cs typeface="Aparajita" pitchFamily="34" charset="0"/>
              </a:rPr>
              <a:t> as an implicit  function along the trajectory. </a:t>
            </a:r>
          </a:p>
          <a:p>
            <a:pPr algn="just"/>
            <a:endParaRPr lang="en-GB" sz="2400" dirty="0" smtClean="0">
              <a:latin typeface="+mj-lt"/>
              <a:cs typeface="Aparajita" pitchFamily="34" charset="0"/>
            </a:endParaRPr>
          </a:p>
          <a:p>
            <a:pPr algn="just"/>
            <a:r>
              <a:rPr lang="en-GB" sz="2400" dirty="0" smtClean="0">
                <a:latin typeface="+mj-lt"/>
                <a:cs typeface="Aparajita" pitchFamily="34" charset="0"/>
              </a:rPr>
              <a:t>Unforced system’s response depend upon initial conditions.</a:t>
            </a:r>
          </a:p>
          <a:p>
            <a:pPr algn="just"/>
            <a:endParaRPr lang="en-GB" sz="2400" dirty="0" smtClean="0">
              <a:latin typeface="+mj-lt"/>
              <a:cs typeface="Aparajita" pitchFamily="34" charset="0"/>
            </a:endParaRPr>
          </a:p>
          <a:p>
            <a:pPr algn="just"/>
            <a:endParaRPr lang="en-GB" sz="2400" dirty="0" smtClean="0">
              <a:latin typeface="+mj-lt"/>
              <a:cs typeface="Aparajita" pitchFamily="34" charset="0"/>
            </a:endParaRPr>
          </a:p>
          <a:p>
            <a:pPr algn="just"/>
            <a:r>
              <a:rPr lang="en-GB" sz="2400" dirty="0" smtClean="0">
                <a:latin typeface="+mj-lt"/>
                <a:cs typeface="Aparajita" pitchFamily="34" charset="0"/>
              </a:rPr>
              <a:t>Response due to initial conditions can be obtained as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3962400"/>
          <a:ext cx="1936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0" name="Equation" r:id="rId3" imgW="774360" imgH="190440" progId="Equation.3">
                  <p:embed/>
                </p:oleObj>
              </mc:Choice>
              <mc:Fallback>
                <p:oleObj name="Equation" r:id="rId3" imgW="7743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19367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012825" y="5226050"/>
          <a:ext cx="2349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1" name="Equation" r:id="rId5" imgW="939600" imgH="215640" progId="Equation.3">
                  <p:embed/>
                </p:oleObj>
              </mc:Choice>
              <mc:Fallback>
                <p:oleObj name="Equation" r:id="rId5" imgW="939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5226050"/>
                        <a:ext cx="23495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77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34814"/>
          </a:xfrm>
        </p:spPr>
        <p:txBody>
          <a:bodyPr>
            <a:noAutofit/>
          </a:bodyPr>
          <a:lstStyle/>
          <a:p>
            <a:r>
              <a:rPr lang="en-GB" sz="4000" dirty="0" smtClean="0"/>
              <a:t>Transfer Matrix (State Space to T.F)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400" y="883568"/>
            <a:ext cx="9001000" cy="4983832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Now Let us convert a space model to a transfer function model.</a:t>
            </a:r>
          </a:p>
          <a:p>
            <a:pPr algn="just"/>
            <a:endParaRPr lang="en-GB" dirty="0"/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Taking Laplace transform of equation (1) and (2) considering initial conditions to zero.</a:t>
            </a:r>
          </a:p>
          <a:p>
            <a:pPr algn="just"/>
            <a:endParaRPr lang="en-GB" sz="2400" dirty="0"/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From equation (3)</a:t>
            </a:r>
            <a:endParaRPr lang="en-GB" sz="2400" dirty="0"/>
          </a:p>
          <a:p>
            <a:pPr algn="just"/>
            <a:endParaRPr lang="en-GB" sz="24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2908300" y="1338263"/>
            <a:ext cx="4685874" cy="536575"/>
            <a:chOff x="2908300" y="1338263"/>
            <a:chExt cx="4685874" cy="536575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6774621"/>
                </p:ext>
              </p:extLst>
            </p:nvPr>
          </p:nvGraphicFramePr>
          <p:xfrm>
            <a:off x="2908300" y="1338263"/>
            <a:ext cx="3238500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020" name="Equation" r:id="rId3" imgW="1231560" imgH="203040" progId="Equation.3">
                    <p:embed/>
                  </p:oleObj>
                </mc:Choice>
                <mc:Fallback>
                  <p:oleObj name="Equation" r:id="rId3" imgW="1231560" imgH="2030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8300" y="1338263"/>
                          <a:ext cx="3238500" cy="536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>
              <a:off x="6019800" y="1641144"/>
              <a:ext cx="1143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151424" y="142277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(1)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1836760"/>
            <a:ext cx="4467702" cy="538398"/>
            <a:chOff x="3124200" y="1836760"/>
            <a:chExt cx="4467702" cy="538398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8066232"/>
                </p:ext>
              </p:extLst>
            </p:nvPr>
          </p:nvGraphicFramePr>
          <p:xfrm>
            <a:off x="3124200" y="1836760"/>
            <a:ext cx="2838046" cy="538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021" name="Equation" r:id="rId5" imgW="1079032" imgH="203112" progId="Equation.3">
                    <p:embed/>
                  </p:oleObj>
                </mc:Choice>
                <mc:Fallback>
                  <p:oleObj name="Equation" r:id="rId5" imgW="1079032" imgH="203112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1836760"/>
                          <a:ext cx="2838046" cy="538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>
              <a:off x="6019800" y="2098344"/>
              <a:ext cx="1143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149152" y="1902728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(2)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971800" y="3056527"/>
            <a:ext cx="5188758" cy="480423"/>
            <a:chOff x="2971800" y="1393085"/>
            <a:chExt cx="5188758" cy="480423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2208486"/>
                </p:ext>
              </p:extLst>
            </p:nvPr>
          </p:nvGraphicFramePr>
          <p:xfrm>
            <a:off x="2971800" y="1393085"/>
            <a:ext cx="3508375" cy="480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022" name="Equation" r:id="rId7" imgW="1485720" imgH="203040" progId="Equation.3">
                    <p:embed/>
                  </p:oleObj>
                </mc:Choice>
                <mc:Fallback>
                  <p:oleObj name="Equation" r:id="rId7" imgW="1485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1393085"/>
                          <a:ext cx="3508375" cy="480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Straight Arrow Connector 14"/>
            <p:cNvCxnSpPr/>
            <p:nvPr/>
          </p:nvCxnSpPr>
          <p:spPr>
            <a:xfrm>
              <a:off x="6553200" y="1641144"/>
              <a:ext cx="1143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717808" y="1450072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(3)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47999" y="3552294"/>
            <a:ext cx="4912399" cy="486305"/>
            <a:chOff x="3047999" y="1888852"/>
            <a:chExt cx="4912399" cy="486305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0266698"/>
                </p:ext>
              </p:extLst>
            </p:nvPr>
          </p:nvGraphicFramePr>
          <p:xfrm>
            <a:off x="3047999" y="1888852"/>
            <a:ext cx="3349625" cy="486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023" name="Equation" r:id="rId9" imgW="1409400" imgH="203040" progId="Equation.3">
                    <p:embed/>
                  </p:oleObj>
                </mc:Choice>
                <mc:Fallback>
                  <p:oleObj name="Equation" r:id="rId9" imgW="1409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7999" y="1888852"/>
                          <a:ext cx="3349625" cy="486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Arrow Connector 18"/>
            <p:cNvCxnSpPr/>
            <p:nvPr/>
          </p:nvCxnSpPr>
          <p:spPr>
            <a:xfrm>
              <a:off x="6428096" y="2139288"/>
              <a:ext cx="1143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517648" y="195732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(4)</a:t>
              </a:r>
              <a:endParaRPr lang="en-US" dirty="0"/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397306"/>
              </p:ext>
            </p:extLst>
          </p:nvPr>
        </p:nvGraphicFramePr>
        <p:xfrm>
          <a:off x="2932231" y="4495800"/>
          <a:ext cx="3508375" cy="480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24" name="Equation" r:id="rId11" imgW="1485720" imgH="203040" progId="Equation.3">
                  <p:embed/>
                </p:oleObj>
              </mc:Choice>
              <mc:Fallback>
                <p:oleObj name="Equation" r:id="rId11" imgW="1485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231" y="4495800"/>
                        <a:ext cx="3508375" cy="4804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192638"/>
              </p:ext>
            </p:extLst>
          </p:nvPr>
        </p:nvGraphicFramePr>
        <p:xfrm>
          <a:off x="2971800" y="5165680"/>
          <a:ext cx="326866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25" name="Equation" r:id="rId13" imgW="1384200" imgH="203040" progId="Equation.3">
                  <p:embed/>
                </p:oleObj>
              </mc:Choice>
              <mc:Fallback>
                <p:oleObj name="Equation" r:id="rId13" imgW="138420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65680"/>
                        <a:ext cx="3268662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41224"/>
              </p:ext>
            </p:extLst>
          </p:nvPr>
        </p:nvGraphicFramePr>
        <p:xfrm>
          <a:off x="2851150" y="5837238"/>
          <a:ext cx="35099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26" name="Equation" r:id="rId15" imgW="1485720" imgH="228600" progId="Equation.3">
                  <p:embed/>
                </p:oleObj>
              </mc:Choice>
              <mc:Fallback>
                <p:oleObj name="Equation" r:id="rId15" imgW="148572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5837238"/>
                        <a:ext cx="3509963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6400800" y="6150884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90352" y="596891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State Transition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Any point </a:t>
            </a:r>
            <a:r>
              <a:rPr lang="en-GB" sz="2400" i="1" dirty="0" smtClean="0">
                <a:solidFill>
                  <a:srgbClr val="00B050"/>
                </a:solidFill>
              </a:rPr>
              <a:t>P</a:t>
            </a:r>
            <a:r>
              <a:rPr lang="en-GB" sz="2400" dirty="0" smtClean="0"/>
              <a:t> in state space represents  the state of the system at a specific time </a:t>
            </a:r>
            <a:r>
              <a:rPr lang="en-GB" sz="2400" i="1" dirty="0" smtClean="0">
                <a:solidFill>
                  <a:srgbClr val="00B050"/>
                </a:solidFill>
              </a:rPr>
              <a:t>t</a:t>
            </a:r>
            <a:r>
              <a:rPr lang="en-GB" sz="2400" dirty="0" smtClean="0"/>
              <a:t>. </a:t>
            </a:r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State transitions provide complete picture of the system  </a:t>
            </a:r>
          </a:p>
          <a:p>
            <a:pPr algn="just"/>
            <a:endParaRPr lang="en-GB" sz="2400" dirty="0" smtClean="0"/>
          </a:p>
        </p:txBody>
      </p:sp>
      <p:grpSp>
        <p:nvGrpSpPr>
          <p:cNvPr id="4" name="Group 15"/>
          <p:cNvGrpSpPr/>
          <p:nvPr/>
        </p:nvGrpSpPr>
        <p:grpSpPr>
          <a:xfrm>
            <a:off x="3048000" y="1676400"/>
            <a:ext cx="2826898" cy="1828800"/>
            <a:chOff x="2811902" y="2057400"/>
            <a:chExt cx="2422100" cy="198492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828406" y="2458328"/>
              <a:ext cx="0" cy="158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855902" y="2226740"/>
              <a:ext cx="0" cy="208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4929202" y="3039792"/>
            <a:ext cx="3048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218" name="Equation" r:id="rId3" imgW="152280" imgH="203040" progId="Equation.3">
                    <p:embed/>
                  </p:oleObj>
                </mc:Choice>
                <mc:Fallback>
                  <p:oleObj name="Equation" r:id="rId3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9202" y="3039792"/>
                          <a:ext cx="3048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3690074" y="2057400"/>
            <a:ext cx="3302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219" name="Equation" r:id="rId5" imgW="164880" imgH="203040" progId="Equation.3">
                    <p:embed/>
                  </p:oleObj>
                </mc:Choice>
                <mc:Fallback>
                  <p:oleObj name="Equation" r:id="rId5" imgW="164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0074" y="2057400"/>
                          <a:ext cx="3302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10"/>
            <p:cNvSpPr/>
            <p:nvPr/>
          </p:nvSpPr>
          <p:spPr>
            <a:xfrm>
              <a:off x="4267200" y="2514600"/>
              <a:ext cx="744691" cy="4008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 smtClean="0">
                  <a:solidFill>
                    <a:srgbClr val="00B050"/>
                  </a:solidFill>
                </a:rPr>
                <a:t>P(</a:t>
              </a:r>
              <a:r>
                <a:rPr lang="en-GB" i="1" dirty="0" err="1" smtClean="0">
                  <a:solidFill>
                    <a:srgbClr val="00B05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en-GB" i="1" baseline="-25000" dirty="0" err="1" smtClean="0">
                  <a:solidFill>
                    <a:srgbClr val="00B050"/>
                  </a:solidFill>
                </a:rPr>
                <a:t>1</a:t>
              </a:r>
              <a:r>
                <a:rPr lang="en-GB" i="1" dirty="0" smtClean="0">
                  <a:solidFill>
                    <a:srgbClr val="00B050"/>
                  </a:solidFill>
                </a:rPr>
                <a:t>,</a:t>
              </a:r>
              <a:r>
                <a:rPr lang="en-GB" i="1" dirty="0" smtClean="0">
                  <a:solidFill>
                    <a:srgbClr val="00B05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en-GB" i="1" dirty="0" err="1" smtClean="0">
                  <a:solidFill>
                    <a:srgbClr val="00B05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en-GB" i="1" baseline="-25000" dirty="0" err="1" smtClean="0">
                  <a:solidFill>
                    <a:srgbClr val="00B050"/>
                  </a:solidFill>
                </a:rPr>
                <a:t>2</a:t>
              </a:r>
              <a:r>
                <a:rPr lang="en-GB" i="1" dirty="0" smtClean="0">
                  <a:solidFill>
                    <a:srgbClr val="00B050"/>
                  </a:solidFill>
                </a:rPr>
                <a:t>)</a:t>
              </a:r>
              <a:endParaRPr lang="en-GB" i="1" dirty="0">
                <a:solidFill>
                  <a:srgbClr val="00B05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235400" y="274320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3810000" y="2771336"/>
              <a:ext cx="46140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4036500" y="3022212"/>
              <a:ext cx="46140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8"/>
          <p:cNvGrpSpPr/>
          <p:nvPr/>
        </p:nvGrpSpPr>
        <p:grpSpPr>
          <a:xfrm>
            <a:off x="2362200" y="3962400"/>
            <a:ext cx="3962400" cy="2743200"/>
            <a:chOff x="2895600" y="4114800"/>
            <a:chExt cx="3276600" cy="22860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270720" y="4576540"/>
              <a:ext cx="0" cy="18242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307916" y="4099862"/>
              <a:ext cx="0" cy="28246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5759869" y="5246200"/>
            <a:ext cx="412331" cy="468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220" name="Equation" r:id="rId7" imgW="152280" imgH="203040" progId="Equation.3">
                    <p:embed/>
                  </p:oleObj>
                </mc:Choice>
                <mc:Fallback>
                  <p:oleObj name="Equation" r:id="rId7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9869" y="5246200"/>
                          <a:ext cx="412331" cy="4680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4"/>
            <p:cNvGraphicFramePr>
              <a:graphicFrameLocks noChangeAspect="1"/>
            </p:cNvGraphicFramePr>
            <p:nvPr/>
          </p:nvGraphicFramePr>
          <p:xfrm>
            <a:off x="4083585" y="4114800"/>
            <a:ext cx="446692" cy="468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221" name="Equation" r:id="rId8" imgW="164880" imgH="203040" progId="Equation.3">
                    <p:embed/>
                  </p:oleObj>
                </mc:Choice>
                <mc:Fallback>
                  <p:oleObj name="Equation" r:id="rId8" imgW="164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3585" y="4114800"/>
                          <a:ext cx="446692" cy="4680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Rectangle 21"/>
            <p:cNvSpPr/>
            <p:nvPr/>
          </p:nvSpPr>
          <p:spPr>
            <a:xfrm>
              <a:off x="4460442" y="4507468"/>
              <a:ext cx="2812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 err="1" smtClean="0">
                  <a:solidFill>
                    <a:srgbClr val="00B050"/>
                  </a:solidFill>
                </a:rPr>
                <a:t>t</a:t>
              </a:r>
              <a:r>
                <a:rPr lang="en-GB" i="1" baseline="-25000" dirty="0" err="1" smtClean="0">
                  <a:solidFill>
                    <a:srgbClr val="00B050"/>
                  </a:solidFill>
                </a:rPr>
                <a:t>0</a:t>
              </a:r>
              <a:endParaRPr lang="en-GB" i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807230" y="4989029"/>
              <a:ext cx="97401" cy="829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5020992" y="5554392"/>
              <a:ext cx="97401" cy="829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126098" y="5209421"/>
              <a:ext cx="97401" cy="829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48200" y="5791200"/>
              <a:ext cx="97401" cy="829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4052668" y="5839264"/>
              <a:ext cx="97401" cy="829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4419600" y="4800600"/>
              <a:ext cx="97401" cy="829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3832276" y="5321096"/>
              <a:ext cx="97401" cy="829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88080" y="4861559"/>
              <a:ext cx="1535723" cy="1116037"/>
            </a:xfrm>
            <a:custGeom>
              <a:avLst/>
              <a:gdLst>
                <a:gd name="connsiteX0" fmla="*/ 757311 w 1535723"/>
                <a:gd name="connsiteY0" fmla="*/ 0 h 1116037"/>
                <a:gd name="connsiteX1" fmla="*/ 1516966 w 1535723"/>
                <a:gd name="connsiteY1" fmla="*/ 492369 h 1116037"/>
                <a:gd name="connsiteX2" fmla="*/ 644769 w 1535723"/>
                <a:gd name="connsiteY2" fmla="*/ 1111348 h 1116037"/>
                <a:gd name="connsiteX3" fmla="*/ 11723 w 1535723"/>
                <a:gd name="connsiteY3" fmla="*/ 520505 h 1116037"/>
                <a:gd name="connsiteX4" fmla="*/ 574431 w 1535723"/>
                <a:gd name="connsiteY4" fmla="*/ 618979 h 1116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5723" h="1116037">
                  <a:moveTo>
                    <a:pt x="757311" y="0"/>
                  </a:moveTo>
                  <a:cubicBezTo>
                    <a:pt x="1146517" y="153572"/>
                    <a:pt x="1535723" y="307144"/>
                    <a:pt x="1516966" y="492369"/>
                  </a:cubicBezTo>
                  <a:cubicBezTo>
                    <a:pt x="1498209" y="677594"/>
                    <a:pt x="895643" y="1106659"/>
                    <a:pt x="644769" y="1111348"/>
                  </a:cubicBezTo>
                  <a:cubicBezTo>
                    <a:pt x="393895" y="1116037"/>
                    <a:pt x="23446" y="602567"/>
                    <a:pt x="11723" y="520505"/>
                  </a:cubicBezTo>
                  <a:cubicBezTo>
                    <a:pt x="0" y="438444"/>
                    <a:pt x="287215" y="528711"/>
                    <a:pt x="574431" y="618979"/>
                  </a:cubicBezTo>
                </a:path>
              </a:pathLst>
            </a:cu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800600" y="4724400"/>
              <a:ext cx="2812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 err="1" smtClean="0">
                  <a:solidFill>
                    <a:srgbClr val="00B050"/>
                  </a:solidFill>
                </a:rPr>
                <a:t>t</a:t>
              </a:r>
              <a:r>
                <a:rPr lang="en-GB" i="1" baseline="-25000" dirty="0" err="1" smtClean="0">
                  <a:solidFill>
                    <a:srgbClr val="00B050"/>
                  </a:solidFill>
                </a:rPr>
                <a:t>1</a:t>
              </a:r>
              <a:endParaRPr lang="en-GB" i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80238" y="5012732"/>
              <a:ext cx="2812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 err="1" smtClean="0">
                  <a:solidFill>
                    <a:srgbClr val="00B050"/>
                  </a:solidFill>
                </a:rPr>
                <a:t>t</a:t>
              </a:r>
              <a:r>
                <a:rPr lang="en-GB" i="1" baseline="-25000" dirty="0" err="1" smtClean="0">
                  <a:solidFill>
                    <a:srgbClr val="00B050"/>
                  </a:solidFill>
                </a:rPr>
                <a:t>2</a:t>
              </a:r>
              <a:endParaRPr lang="en-GB" i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05400" y="5486400"/>
              <a:ext cx="2812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 err="1" smtClean="0">
                  <a:solidFill>
                    <a:srgbClr val="00B050"/>
                  </a:solidFill>
                </a:rPr>
                <a:t>t</a:t>
              </a:r>
              <a:r>
                <a:rPr lang="en-GB" i="1" baseline="-25000" dirty="0" err="1" smtClean="0">
                  <a:solidFill>
                    <a:srgbClr val="00B050"/>
                  </a:solidFill>
                </a:rPr>
                <a:t>3</a:t>
              </a:r>
              <a:endParaRPr lang="en-GB" i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536642" y="5802868"/>
              <a:ext cx="2812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 err="1" smtClean="0">
                  <a:solidFill>
                    <a:srgbClr val="00B050"/>
                  </a:solidFill>
                </a:rPr>
                <a:t>t</a:t>
              </a:r>
              <a:r>
                <a:rPr lang="en-GB" i="1" baseline="-25000" dirty="0" err="1" smtClean="0">
                  <a:solidFill>
                    <a:srgbClr val="00B050"/>
                  </a:solidFill>
                </a:rPr>
                <a:t>4</a:t>
              </a:r>
              <a:endParaRPr lang="en-GB" i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774642" y="5715000"/>
              <a:ext cx="2812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 err="1" smtClean="0">
                  <a:solidFill>
                    <a:srgbClr val="00B050"/>
                  </a:solidFill>
                </a:rPr>
                <a:t>t</a:t>
              </a:r>
              <a:r>
                <a:rPr lang="en-GB" i="1" baseline="-25000" dirty="0" err="1" smtClean="0">
                  <a:solidFill>
                    <a:srgbClr val="00B050"/>
                  </a:solidFill>
                </a:rPr>
                <a:t>5</a:t>
              </a:r>
              <a:endParaRPr lang="en-GB" i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3800" y="4953000"/>
              <a:ext cx="2812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 err="1" smtClean="0">
                  <a:solidFill>
                    <a:srgbClr val="00B050"/>
                  </a:solidFill>
                </a:rPr>
                <a:t>t</a:t>
              </a:r>
              <a:r>
                <a:rPr lang="en-GB" i="1" baseline="-25000" dirty="0" err="1" smtClean="0">
                  <a:solidFill>
                    <a:srgbClr val="00B050"/>
                  </a:solidFill>
                </a:rPr>
                <a:t>6</a:t>
              </a:r>
              <a:endParaRPr lang="en-GB" i="1" baseline="-250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82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016"/>
            <a:ext cx="8229600" cy="884238"/>
          </a:xfrm>
        </p:spPr>
        <p:txBody>
          <a:bodyPr/>
          <a:lstStyle/>
          <a:p>
            <a:r>
              <a:rPr lang="en-GB" dirty="0" smtClean="0"/>
              <a:t>Example-5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0" y="905296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For the RLC circuit of example-3 draw the state space trajectory with following initial conditions.</a:t>
            </a:r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Solution</a:t>
            </a:r>
            <a:endParaRPr lang="en-GB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745812"/>
              </p:ext>
            </p:extLst>
          </p:nvPr>
        </p:nvGraphicFramePr>
        <p:xfrm>
          <a:off x="3962400" y="1752600"/>
          <a:ext cx="1560512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5" name="Equation" r:id="rId3" imgW="850680" imgH="482400" progId="Equation.3">
                  <p:embed/>
                </p:oleObj>
              </mc:Choice>
              <mc:Fallback>
                <p:oleObj name="Equation" r:id="rId3" imgW="850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52600"/>
                        <a:ext cx="1560512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696619"/>
              </p:ext>
            </p:extLst>
          </p:nvPr>
        </p:nvGraphicFramePr>
        <p:xfrm>
          <a:off x="2362200" y="3886200"/>
          <a:ext cx="528002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6" name="Equation" r:id="rId5" imgW="2514600" imgH="482400" progId="Equation.3">
                  <p:embed/>
                </p:oleObj>
              </mc:Choice>
              <mc:Fallback>
                <p:oleObj name="Equation" r:id="rId5" imgW="25146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86200"/>
                        <a:ext cx="5280025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600194"/>
              </p:ext>
            </p:extLst>
          </p:nvPr>
        </p:nvGraphicFramePr>
        <p:xfrm>
          <a:off x="3733800" y="3200400"/>
          <a:ext cx="19732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7" name="Equation" r:id="rId7" imgW="939600" imgH="215640" progId="Equation.3">
                  <p:embed/>
                </p:oleObj>
              </mc:Choice>
              <mc:Fallback>
                <p:oleObj name="Equation" r:id="rId7" imgW="939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00400"/>
                        <a:ext cx="1973263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18560"/>
              </p:ext>
            </p:extLst>
          </p:nvPr>
        </p:nvGraphicFramePr>
        <p:xfrm>
          <a:off x="1752600" y="5486400"/>
          <a:ext cx="285432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8" name="Equation" r:id="rId9" imgW="1358640" imgH="482400" progId="Equation.3">
                  <p:embed/>
                </p:oleObj>
              </mc:Choice>
              <mc:Fallback>
                <p:oleObj name="Equation" r:id="rId9" imgW="135864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86400"/>
                        <a:ext cx="285432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321106"/>
              </p:ext>
            </p:extLst>
          </p:nvPr>
        </p:nvGraphicFramePr>
        <p:xfrm>
          <a:off x="5562600" y="5410200"/>
          <a:ext cx="2239962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9" name="Equation" r:id="rId11" imgW="1066680" imgH="482400" progId="Equation.3">
                  <p:embed/>
                </p:oleObj>
              </mc:Choice>
              <mc:Fallback>
                <p:oleObj name="Equation" r:id="rId11" imgW="10666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410200"/>
                        <a:ext cx="2239962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09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dirty="0" smtClean="0"/>
              <a:t>Example-5 (cont...)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GB" dirty="0" smtClean="0"/>
              <a:t>Following trajectory is obtained</a:t>
            </a:r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 l="4286" r="7143"/>
          <a:stretch>
            <a:fillRect/>
          </a:stretch>
        </p:blipFill>
        <p:spPr bwMode="auto">
          <a:xfrm>
            <a:off x="1752600" y="1752600"/>
            <a:ext cx="5638800" cy="477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906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dirty="0" smtClean="0"/>
              <a:t>Example-5 (cont...)</a:t>
            </a:r>
            <a:endParaRPr lang="en-GB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75260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76600" y="37338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98" name="Equation" r:id="rId4" imgW="342720" imgH="457200" progId="Equation.3">
                  <p:embed/>
                </p:oleObj>
              </mc:Choice>
              <mc:Fallback>
                <p:oleObj name="Equation" r:id="rId4" imgW="342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733800"/>
                        <a:ext cx="342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064250" y="3581400"/>
          <a:ext cx="254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99" name="Equation" r:id="rId6" imgW="253800" imgH="457200" progId="Equation.3">
                  <p:embed/>
                </p:oleObj>
              </mc:Choice>
              <mc:Fallback>
                <p:oleObj name="Equation" r:id="rId6" imgW="253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3581400"/>
                        <a:ext cx="254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5029200" y="44958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00" name="Equation" r:id="rId8" imgW="342720" imgH="457200" progId="Equation.3">
                  <p:embed/>
                </p:oleObj>
              </mc:Choice>
              <mc:Fallback>
                <p:oleObj name="Equation" r:id="rId8" imgW="342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95800"/>
                        <a:ext cx="342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387850" y="2590800"/>
          <a:ext cx="254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01" name="Equation" r:id="rId10" imgW="253800" imgH="457200" progId="Equation.3">
                  <p:embed/>
                </p:oleObj>
              </mc:Choice>
              <mc:Fallback>
                <p:oleObj name="Equation" r:id="rId10" imgW="253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2590800"/>
                        <a:ext cx="254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6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Equilibrium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The equilibrium or stationary state of the system is when</a:t>
            </a:r>
            <a:endParaRPr lang="en-GB" sz="3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49650" y="2209800"/>
          <a:ext cx="1250950" cy="597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9" name="Equation" r:id="rId3" imgW="520560" imgH="190440" progId="Equation.3">
                  <p:embed/>
                </p:oleObj>
              </mc:Choice>
              <mc:Fallback>
                <p:oleObj name="Equation" r:id="rId3" imgW="520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2209800"/>
                        <a:ext cx="1250950" cy="597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971800"/>
            <a:ext cx="518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69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6"/>
            <a:ext cx="8229600" cy="792162"/>
          </a:xfrm>
        </p:spPr>
        <p:txBody>
          <a:bodyPr/>
          <a:lstStyle/>
          <a:p>
            <a:r>
              <a:rPr lang="en-US" dirty="0" smtClean="0"/>
              <a:t>Solution of State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700" dirty="0" smtClean="0"/>
              <a:t>Consider the state equation with </a:t>
            </a:r>
            <a:r>
              <a:rPr lang="en-US" sz="2700" dirty="0" smtClean="0">
                <a:solidFill>
                  <a:srgbClr val="FF0000"/>
                </a:solidFill>
              </a:rPr>
              <a:t>u(t)</a:t>
            </a:r>
            <a:r>
              <a:rPr lang="en-US" sz="2700" dirty="0" smtClean="0"/>
              <a:t> as forcing function</a:t>
            </a:r>
          </a:p>
          <a:p>
            <a:endParaRPr lang="en-US" sz="2800" dirty="0" smtClean="0"/>
          </a:p>
          <a:p>
            <a:r>
              <a:rPr lang="en-US" sz="2800" dirty="0" smtClean="0"/>
              <a:t>Taking Laplace transform of the equation (1)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627097"/>
              </p:ext>
            </p:extLst>
          </p:nvPr>
        </p:nvGraphicFramePr>
        <p:xfrm>
          <a:off x="2667000" y="1455738"/>
          <a:ext cx="32385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2" name="Equation" r:id="rId3" imgW="1231560" imgH="203040" progId="Equation.3">
                  <p:embed/>
                </p:oleObj>
              </mc:Choice>
              <mc:Fallback>
                <p:oleObj name="Equation" r:id="rId3" imgW="1231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55738"/>
                        <a:ext cx="32385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6019800" y="173668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51424" y="151831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480898"/>
              </p:ext>
            </p:extLst>
          </p:nvPr>
        </p:nvGraphicFramePr>
        <p:xfrm>
          <a:off x="1916113" y="2590800"/>
          <a:ext cx="49418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3" name="Equation" r:id="rId5" imgW="1879560" imgH="203040" progId="Equation.3">
                  <p:embed/>
                </p:oleObj>
              </mc:Choice>
              <mc:Fallback>
                <p:oleObj name="Equation" r:id="rId5" imgW="1879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2590800"/>
                        <a:ext cx="494188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3016"/>
              </p:ext>
            </p:extLst>
          </p:nvPr>
        </p:nvGraphicFramePr>
        <p:xfrm>
          <a:off x="1966913" y="3352800"/>
          <a:ext cx="49403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4" name="Equation" r:id="rId7" imgW="1879560" imgH="203040" progId="Equation.3">
                  <p:embed/>
                </p:oleObj>
              </mc:Choice>
              <mc:Fallback>
                <p:oleObj name="Equation" r:id="rId7" imgW="1879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3352800"/>
                        <a:ext cx="49403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227871"/>
              </p:ext>
            </p:extLst>
          </p:nvPr>
        </p:nvGraphicFramePr>
        <p:xfrm>
          <a:off x="2133600" y="4419600"/>
          <a:ext cx="46402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5" name="Equation" r:id="rId9" imgW="1765080" imgH="215640" progId="Equation.3">
                  <p:embed/>
                </p:oleObj>
              </mc:Choice>
              <mc:Fallback>
                <p:oleObj name="Equation" r:id="rId9" imgW="1765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46402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583897"/>
              </p:ext>
            </p:extLst>
          </p:nvPr>
        </p:nvGraphicFramePr>
        <p:xfrm>
          <a:off x="2514600" y="5334000"/>
          <a:ext cx="35052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6" name="Equation" r:id="rId11" imgW="1333440" imgH="393480" progId="Equation.3">
                  <p:embed/>
                </p:oleObj>
              </mc:Choice>
              <mc:Fallback>
                <p:oleObj name="Equation" r:id="rId11" imgW="1333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4000"/>
                        <a:ext cx="35052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714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6"/>
            <a:ext cx="8229600" cy="792162"/>
          </a:xfrm>
        </p:spPr>
        <p:txBody>
          <a:bodyPr/>
          <a:lstStyle/>
          <a:p>
            <a:r>
              <a:rPr lang="en-US" dirty="0" smtClean="0"/>
              <a:t>Solution of State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458200" cy="4525963"/>
          </a:xfrm>
        </p:spPr>
        <p:txBody>
          <a:bodyPr>
            <a:normAutofit/>
          </a:bodyPr>
          <a:lstStyle/>
          <a:p>
            <a:endParaRPr lang="en-US" sz="2700" dirty="0" smtClean="0"/>
          </a:p>
          <a:p>
            <a:endParaRPr lang="en-US" sz="2700" dirty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/>
          </a:p>
          <a:p>
            <a:r>
              <a:rPr lang="en-US" sz="2700" dirty="0" smtClean="0"/>
              <a:t>Taking the inverse Laplace transform of above equation.</a:t>
            </a:r>
            <a:endParaRPr lang="en-US" sz="27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109224"/>
              </p:ext>
            </p:extLst>
          </p:nvPr>
        </p:nvGraphicFramePr>
        <p:xfrm>
          <a:off x="2738651" y="930323"/>
          <a:ext cx="35052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6" name="Equation" r:id="rId3" imgW="1333440" imgH="393480" progId="Equation.3">
                  <p:embed/>
                </p:oleObj>
              </mc:Choice>
              <mc:Fallback>
                <p:oleObj name="Equation" r:id="rId3" imgW="13334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651" y="930323"/>
                        <a:ext cx="35052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216715"/>
              </p:ext>
            </p:extLst>
          </p:nvPr>
        </p:nvGraphicFramePr>
        <p:xfrm>
          <a:off x="2590800" y="2209800"/>
          <a:ext cx="38385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7" name="Equation" r:id="rId5" imgW="1460160" imgH="393480" progId="Equation.3">
                  <p:embed/>
                </p:oleObj>
              </mc:Choice>
              <mc:Fallback>
                <p:oleObj name="Equation" r:id="rId5" imgW="146016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38385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803428"/>
              </p:ext>
            </p:extLst>
          </p:nvPr>
        </p:nvGraphicFramePr>
        <p:xfrm>
          <a:off x="1905000" y="3886200"/>
          <a:ext cx="5208587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8" name="Equation" r:id="rId7" imgW="1981080" imgH="482400" progId="Equation.3">
                  <p:embed/>
                </p:oleObj>
              </mc:Choice>
              <mc:Fallback>
                <p:oleObj name="Equation" r:id="rId7" imgW="1981080" imgH="482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5208587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V="1">
            <a:off x="3200400" y="48006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09800" y="5399543"/>
            <a:ext cx="18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Natural Response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5549247"/>
            <a:ext cx="177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Forced Response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677334" y="4866143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98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510"/>
            <a:ext cx="8229600" cy="792162"/>
          </a:xfrm>
        </p:spPr>
        <p:txBody>
          <a:bodyPr/>
          <a:lstStyle/>
          <a:p>
            <a:r>
              <a:rPr lang="en-US" dirty="0" smtClean="0"/>
              <a:t>Example#6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1"/>
            <a:ext cx="8763000" cy="2688188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Obtain the time response of the following system</a:t>
            </a:r>
            <a:r>
              <a:rPr lang="en-US" sz="3000" dirty="0" smtClean="0"/>
              <a:t>:</a:t>
            </a:r>
          </a:p>
          <a:p>
            <a:endParaRPr lang="en-US" sz="3600" dirty="0"/>
          </a:p>
          <a:p>
            <a:endParaRPr lang="en-US" sz="3000" dirty="0" smtClean="0"/>
          </a:p>
          <a:p>
            <a:r>
              <a:rPr lang="en-US" sz="3000" dirty="0" smtClean="0"/>
              <a:t>Where </a:t>
            </a:r>
            <a:r>
              <a:rPr lang="en-US" sz="3000" dirty="0" smtClean="0">
                <a:solidFill>
                  <a:srgbClr val="FF0000"/>
                </a:solidFill>
              </a:rPr>
              <a:t>u(t)</a:t>
            </a:r>
            <a:r>
              <a:rPr lang="en-US" sz="3000" dirty="0" smtClean="0"/>
              <a:t> is unit step function occurring at </a:t>
            </a:r>
            <a:r>
              <a:rPr lang="en-US" sz="3000" dirty="0" smtClean="0">
                <a:solidFill>
                  <a:srgbClr val="FF0000"/>
                </a:solidFill>
              </a:rPr>
              <a:t>t=0</a:t>
            </a:r>
            <a:r>
              <a:rPr lang="en-US" sz="3000" dirty="0" smtClean="0"/>
              <a:t>. consider </a:t>
            </a:r>
            <a:r>
              <a:rPr lang="en-US" sz="3000" b="1" dirty="0" smtClean="0">
                <a:solidFill>
                  <a:srgbClr val="FF0000"/>
                </a:solidFill>
              </a:rPr>
              <a:t>x</a:t>
            </a:r>
            <a:r>
              <a:rPr lang="en-US" sz="3000" dirty="0" smtClean="0">
                <a:solidFill>
                  <a:srgbClr val="FF0000"/>
                </a:solidFill>
              </a:rPr>
              <a:t>(0)=0</a:t>
            </a:r>
            <a:r>
              <a:rPr lang="en-US" sz="3000" dirty="0" smtClean="0"/>
              <a:t>.</a:t>
            </a:r>
            <a:endParaRPr lang="en-US" sz="3000" dirty="0"/>
          </a:p>
          <a:p>
            <a:endParaRPr lang="en-US" sz="3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907022"/>
              </p:ext>
            </p:extLst>
          </p:nvPr>
        </p:nvGraphicFramePr>
        <p:xfrm>
          <a:off x="2219325" y="1733264"/>
          <a:ext cx="4903788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0" name="Equation" r:id="rId3" imgW="1955520" imgH="482400" progId="Equation.3">
                  <p:embed/>
                </p:oleObj>
              </mc:Choice>
              <mc:Fallback>
                <p:oleObj name="Equation" r:id="rId3" imgW="195552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1733264"/>
                        <a:ext cx="4903788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0" y="375498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Solution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4124320"/>
            <a:ext cx="8763000" cy="60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Calculate the state transition matrix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866187"/>
              </p:ext>
            </p:extLst>
          </p:nvPr>
        </p:nvGraphicFramePr>
        <p:xfrm>
          <a:off x="2895600" y="4733499"/>
          <a:ext cx="3276600" cy="579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1" name="Equation" r:id="rId5" imgW="1295280" imgH="228600" progId="Equation.3">
                  <p:embed/>
                </p:oleObj>
              </mc:Choice>
              <mc:Fallback>
                <p:oleObj name="Equation" r:id="rId5" imgW="12952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33499"/>
                        <a:ext cx="3276600" cy="579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7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921" y="5500048"/>
            <a:ext cx="6873158" cy="978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5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510"/>
            <a:ext cx="8229600" cy="792162"/>
          </a:xfrm>
        </p:spPr>
        <p:txBody>
          <a:bodyPr/>
          <a:lstStyle/>
          <a:p>
            <a:r>
              <a:rPr lang="en-US" dirty="0" smtClean="0"/>
              <a:t>Example#6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1"/>
            <a:ext cx="8763000" cy="76199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Obtain the state transition equation of the system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62976"/>
              </p:ext>
            </p:extLst>
          </p:nvPr>
        </p:nvGraphicFramePr>
        <p:xfrm>
          <a:off x="1981200" y="1676400"/>
          <a:ext cx="520858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Equation" r:id="rId3" imgW="1981080" imgH="482400" progId="Equation.3">
                  <p:embed/>
                </p:oleObj>
              </mc:Choice>
              <mc:Fallback>
                <p:oleObj name="Equation" r:id="rId3" imgW="1981080" imgH="482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76400"/>
                        <a:ext cx="5208588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48000"/>
            <a:ext cx="9117842" cy="90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8"/>
          <a:stretch/>
        </p:blipFill>
        <p:spPr bwMode="auto">
          <a:xfrm>
            <a:off x="1793543" y="4275396"/>
            <a:ext cx="6893257" cy="90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71"/>
          <a:stretch/>
        </p:blipFill>
        <p:spPr bwMode="auto">
          <a:xfrm>
            <a:off x="747216" y="4275396"/>
            <a:ext cx="914400" cy="90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19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088" y="5181600"/>
            <a:ext cx="5314112" cy="163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0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</a:t>
            </a:r>
            <a:r>
              <a:rPr lang="en-GB" smtClean="0"/>
              <a:t>of Lectures-30-31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34814"/>
          </a:xfrm>
        </p:spPr>
        <p:txBody>
          <a:bodyPr>
            <a:noAutofit/>
          </a:bodyPr>
          <a:lstStyle/>
          <a:p>
            <a:r>
              <a:rPr lang="en-GB" sz="4000" dirty="0" smtClean="0"/>
              <a:t>Transfer Matrix (State Space to T.F)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400" y="838200"/>
            <a:ext cx="9001000" cy="609600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Substituting equation (5) into equation (4) yields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638680"/>
              </p:ext>
            </p:extLst>
          </p:nvPr>
        </p:nvGraphicFramePr>
        <p:xfrm>
          <a:off x="2286000" y="1741488"/>
          <a:ext cx="50403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9" name="Equation" r:id="rId3" imgW="2120760" imgH="228600" progId="Equation.3">
                  <p:embed/>
                </p:oleObj>
              </mc:Choice>
              <mc:Fallback>
                <p:oleObj name="Equation" r:id="rId3" imgW="2120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41488"/>
                        <a:ext cx="50403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836881"/>
              </p:ext>
            </p:extLst>
          </p:nvPr>
        </p:nvGraphicFramePr>
        <p:xfrm>
          <a:off x="2608594" y="2806700"/>
          <a:ext cx="4465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0" name="Equation" r:id="rId5" imgW="1879560" imgH="228600" progId="Equation.3">
                  <p:embed/>
                </p:oleObj>
              </mc:Choice>
              <mc:Fallback>
                <p:oleObj name="Equation" r:id="rId5" imgW="187956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594" y="2806700"/>
                        <a:ext cx="4465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700934"/>
              </p:ext>
            </p:extLst>
          </p:nvPr>
        </p:nvGraphicFramePr>
        <p:xfrm>
          <a:off x="2819400" y="3951288"/>
          <a:ext cx="3711575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1" name="Equation" r:id="rId7" imgW="1562040" imgH="419040" progId="Equation.3">
                  <p:embed/>
                </p:oleObj>
              </mc:Choice>
              <mc:Fallback>
                <p:oleObj name="Equation" r:id="rId7" imgW="156204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951288"/>
                        <a:ext cx="3711575" cy="10017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009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60438"/>
          </a:xfrm>
        </p:spPr>
        <p:txBody>
          <a:bodyPr/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Convert the following State Space Model to Transfer Function Model if K=3, B=1 and M=10;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875205"/>
              </p:ext>
            </p:extLst>
          </p:nvPr>
        </p:nvGraphicFramePr>
        <p:xfrm>
          <a:off x="1905000" y="3352800"/>
          <a:ext cx="5916612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2" name="Equation" r:id="rId3" imgW="1879600" imgH="495300" progId="Equation.3">
                  <p:embed/>
                </p:oleObj>
              </mc:Choice>
              <mc:Fallback>
                <p:oleObj name="Equation" r:id="rId3" imgW="18796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52800"/>
                        <a:ext cx="5916612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302886"/>
              </p:ext>
            </p:extLst>
          </p:nvPr>
        </p:nvGraphicFramePr>
        <p:xfrm>
          <a:off x="2590800" y="5334000"/>
          <a:ext cx="33591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3" name="Equation" r:id="rId5" imgW="990360" imgH="457200" progId="Equation.3">
                  <p:embed/>
                </p:oleObj>
              </mc:Choice>
              <mc:Fallback>
                <p:oleObj name="Equation" r:id="rId5" imgW="9903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34000"/>
                        <a:ext cx="33591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118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Substitute the given values and obtain A, B, C and D matrices.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000476"/>
              </p:ext>
            </p:extLst>
          </p:nvPr>
        </p:nvGraphicFramePr>
        <p:xfrm>
          <a:off x="1600200" y="2743200"/>
          <a:ext cx="6716713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6" name="Equation" r:id="rId3" imgW="2133360" imgH="558720" progId="Equation.3">
                  <p:embed/>
                </p:oleObj>
              </mc:Choice>
              <mc:Fallback>
                <p:oleObj name="Equation" r:id="rId3" imgW="21333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200"/>
                        <a:ext cx="6716713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153779"/>
              </p:ext>
            </p:extLst>
          </p:nvPr>
        </p:nvGraphicFramePr>
        <p:xfrm>
          <a:off x="3048000" y="5029200"/>
          <a:ext cx="33591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7" name="Equation" r:id="rId5" imgW="990360" imgH="457200" progId="Equation.3">
                  <p:embed/>
                </p:oleObj>
              </mc:Choice>
              <mc:Fallback>
                <p:oleObj name="Equation" r:id="rId5" imgW="990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29200"/>
                        <a:ext cx="33591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25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470726"/>
              </p:ext>
            </p:extLst>
          </p:nvPr>
        </p:nvGraphicFramePr>
        <p:xfrm>
          <a:off x="990600" y="1143000"/>
          <a:ext cx="351790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20" name="Equation" r:id="rId3" imgW="1117440" imgH="558720" progId="Equation.3">
                  <p:embed/>
                </p:oleObj>
              </mc:Choice>
              <mc:Fallback>
                <p:oleObj name="Equation" r:id="rId3" imgW="111744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3517900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022313"/>
              </p:ext>
            </p:extLst>
          </p:nvPr>
        </p:nvGraphicFramePr>
        <p:xfrm>
          <a:off x="2057400" y="3429000"/>
          <a:ext cx="21971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21" name="Equation" r:id="rId5" imgW="647640" imgH="215640" progId="Equation.3">
                  <p:embed/>
                </p:oleObj>
              </mc:Choice>
              <mc:Fallback>
                <p:oleObj name="Equation" r:id="rId5" imgW="647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429000"/>
                        <a:ext cx="21971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510738"/>
              </p:ext>
            </p:extLst>
          </p:nvPr>
        </p:nvGraphicFramePr>
        <p:xfrm>
          <a:off x="6553200" y="1066800"/>
          <a:ext cx="1878013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22" name="Equation" r:id="rId7" imgW="596880" imgH="558720" progId="Equation.3">
                  <p:embed/>
                </p:oleObj>
              </mc:Choice>
              <mc:Fallback>
                <p:oleObj name="Equation" r:id="rId7" imgW="596880" imgH="558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066800"/>
                        <a:ext cx="1878013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197920"/>
              </p:ext>
            </p:extLst>
          </p:nvPr>
        </p:nvGraphicFramePr>
        <p:xfrm>
          <a:off x="6858000" y="3276600"/>
          <a:ext cx="13350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23" name="Equation" r:id="rId9" imgW="393480" imgH="177480" progId="Equation.3">
                  <p:embed/>
                </p:oleObj>
              </mc:Choice>
              <mc:Fallback>
                <p:oleObj name="Equation" r:id="rId9" imgW="3934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276600"/>
                        <a:ext cx="1335087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838336"/>
              </p:ext>
            </p:extLst>
          </p:nvPr>
        </p:nvGraphicFramePr>
        <p:xfrm>
          <a:off x="3048000" y="4724400"/>
          <a:ext cx="3711575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24" name="Equation" r:id="rId11" imgW="1562040" imgH="419040" progId="Equation.3">
                  <p:embed/>
                </p:oleObj>
              </mc:Choice>
              <mc:Fallback>
                <p:oleObj name="Equation" r:id="rId11" imgW="1562040" imgH="419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4400"/>
                        <a:ext cx="3711575" cy="1001712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95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037619"/>
              </p:ext>
            </p:extLst>
          </p:nvPr>
        </p:nvGraphicFramePr>
        <p:xfrm>
          <a:off x="990600" y="1143000"/>
          <a:ext cx="351790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2" name="Equation" r:id="rId3" imgW="1117440" imgH="558720" progId="Equation.3">
                  <p:embed/>
                </p:oleObj>
              </mc:Choice>
              <mc:Fallback>
                <p:oleObj name="Equation" r:id="rId3" imgW="111744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3517900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98983"/>
              </p:ext>
            </p:extLst>
          </p:nvPr>
        </p:nvGraphicFramePr>
        <p:xfrm>
          <a:off x="2057400" y="3429000"/>
          <a:ext cx="21971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3" name="Equation" r:id="rId5" imgW="647640" imgH="215640" progId="Equation.3">
                  <p:embed/>
                </p:oleObj>
              </mc:Choice>
              <mc:Fallback>
                <p:oleObj name="Equation" r:id="rId5" imgW="647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429000"/>
                        <a:ext cx="21971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209743"/>
              </p:ext>
            </p:extLst>
          </p:nvPr>
        </p:nvGraphicFramePr>
        <p:xfrm>
          <a:off x="6553200" y="1066800"/>
          <a:ext cx="1878013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4" name="Equation" r:id="rId7" imgW="596880" imgH="558720" progId="Equation.3">
                  <p:embed/>
                </p:oleObj>
              </mc:Choice>
              <mc:Fallback>
                <p:oleObj name="Equation" r:id="rId7" imgW="5968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066800"/>
                        <a:ext cx="1878013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022636"/>
              </p:ext>
            </p:extLst>
          </p:nvPr>
        </p:nvGraphicFramePr>
        <p:xfrm>
          <a:off x="6858000" y="3276600"/>
          <a:ext cx="13350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5" name="Equation" r:id="rId9" imgW="393480" imgH="177480" progId="Equation.3">
                  <p:embed/>
                </p:oleObj>
              </mc:Choice>
              <mc:Fallback>
                <p:oleObj name="Equation" r:id="rId9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276600"/>
                        <a:ext cx="1335087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425093"/>
              </p:ext>
            </p:extLst>
          </p:nvPr>
        </p:nvGraphicFramePr>
        <p:xfrm>
          <a:off x="1524000" y="4419600"/>
          <a:ext cx="6578600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6" name="Equation" r:id="rId11" imgW="2768400" imgH="622080" progId="Equation.3">
                  <p:embed/>
                </p:oleObj>
              </mc:Choice>
              <mc:Fallback>
                <p:oleObj name="Equation" r:id="rId11" imgW="27684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19600"/>
                        <a:ext cx="6578600" cy="1487487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634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490839"/>
              </p:ext>
            </p:extLst>
          </p:nvPr>
        </p:nvGraphicFramePr>
        <p:xfrm>
          <a:off x="990600" y="990600"/>
          <a:ext cx="6578600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42" name="Equation" r:id="rId3" imgW="2768400" imgH="622080" progId="Equation.3">
                  <p:embed/>
                </p:oleObj>
              </mc:Choice>
              <mc:Fallback>
                <p:oleObj name="Equation" r:id="rId3" imgW="27684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6578600" cy="1487487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826363"/>
              </p:ext>
            </p:extLst>
          </p:nvPr>
        </p:nvGraphicFramePr>
        <p:xfrm>
          <a:off x="1828800" y="2819400"/>
          <a:ext cx="5221287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43" name="Equation" r:id="rId5" imgW="2197080" imgH="622080" progId="Equation.3">
                  <p:embed/>
                </p:oleObj>
              </mc:Choice>
              <mc:Fallback>
                <p:oleObj name="Equation" r:id="rId5" imgW="2197080" imgH="622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5221287" cy="1487488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77817"/>
              </p:ext>
            </p:extLst>
          </p:nvPr>
        </p:nvGraphicFramePr>
        <p:xfrm>
          <a:off x="1295400" y="4572000"/>
          <a:ext cx="6519862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44" name="Equation" r:id="rId7" imgW="2743200" imgH="787320" progId="Equation.3">
                  <p:embed/>
                </p:oleObj>
              </mc:Choice>
              <mc:Fallback>
                <p:oleObj name="Equation" r:id="rId7" imgW="2743200" imgH="787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72000"/>
                        <a:ext cx="6519862" cy="1881188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615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959603"/>
              </p:ext>
            </p:extLst>
          </p:nvPr>
        </p:nvGraphicFramePr>
        <p:xfrm>
          <a:off x="1447800" y="762000"/>
          <a:ext cx="6519862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7" name="Equation" r:id="rId3" imgW="2743200" imgH="787320" progId="Equation.3">
                  <p:embed/>
                </p:oleObj>
              </mc:Choice>
              <mc:Fallback>
                <p:oleObj name="Equation" r:id="rId3" imgW="274320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762000"/>
                        <a:ext cx="6519862" cy="1881188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865732"/>
              </p:ext>
            </p:extLst>
          </p:nvPr>
        </p:nvGraphicFramePr>
        <p:xfrm>
          <a:off x="2057400" y="2819400"/>
          <a:ext cx="5462587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8" name="Equation" r:id="rId5" imgW="2298600" imgH="660240" progId="Equation.3">
                  <p:embed/>
                </p:oleObj>
              </mc:Choice>
              <mc:Fallback>
                <p:oleObj name="Equation" r:id="rId5" imgW="229860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5462587" cy="1576388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583641"/>
              </p:ext>
            </p:extLst>
          </p:nvPr>
        </p:nvGraphicFramePr>
        <p:xfrm>
          <a:off x="2947988" y="4814888"/>
          <a:ext cx="3681412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9" name="Equation" r:id="rId7" imgW="1549080" imgH="583920" progId="Equation.3">
                  <p:embed/>
                </p:oleObj>
              </mc:Choice>
              <mc:Fallback>
                <p:oleObj name="Equation" r:id="rId7" imgW="1549080" imgH="583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4814888"/>
                        <a:ext cx="3681412" cy="13938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13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ture 34-35 Modern Control Theo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34-35 Modern Control Theory</Template>
  <TotalTime>125</TotalTime>
  <Words>499</Words>
  <Application>Microsoft Office PowerPoint</Application>
  <PresentationFormat>On-screen Show (4:3)</PresentationFormat>
  <Paragraphs>125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lecture 34-35 Modern Control Theory</vt:lpstr>
      <vt:lpstr>Equation</vt:lpstr>
      <vt:lpstr>Feedback Control Systems (FCS)</vt:lpstr>
      <vt:lpstr>Transfer Matrix (State Space to T.F)</vt:lpstr>
      <vt:lpstr>Transfer Matrix (State Space to T.F)</vt:lpstr>
      <vt:lpstr>Example#1</vt:lpstr>
      <vt:lpstr>Example#1</vt:lpstr>
      <vt:lpstr>Example#1</vt:lpstr>
      <vt:lpstr>Example#1</vt:lpstr>
      <vt:lpstr>Example#1</vt:lpstr>
      <vt:lpstr>Example#1</vt:lpstr>
      <vt:lpstr>Example#1</vt:lpstr>
      <vt:lpstr>Example#2</vt:lpstr>
      <vt:lpstr>Forced and Unforced Response</vt:lpstr>
      <vt:lpstr>Solution of State Equations</vt:lpstr>
      <vt:lpstr>Solution of State Equations</vt:lpstr>
      <vt:lpstr>Example-3</vt:lpstr>
      <vt:lpstr>Example-3 (cont...)</vt:lpstr>
      <vt:lpstr>Example-3 (cont...)</vt:lpstr>
      <vt:lpstr>Example#4</vt:lpstr>
      <vt:lpstr>State Space Trajectories</vt:lpstr>
      <vt:lpstr>State Transition</vt:lpstr>
      <vt:lpstr>Example-5</vt:lpstr>
      <vt:lpstr>Example-5 (cont...)</vt:lpstr>
      <vt:lpstr>Example-5 (cont...)</vt:lpstr>
      <vt:lpstr>Equilibrium Point</vt:lpstr>
      <vt:lpstr>Solution of State Equations</vt:lpstr>
      <vt:lpstr>Solution of State Equations</vt:lpstr>
      <vt:lpstr>Example#6</vt:lpstr>
      <vt:lpstr>Example#6</vt:lpstr>
      <vt:lpstr>End of Lectures-30-31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G2</dc:creator>
  <cp:lastModifiedBy>DR. Imtiaz</cp:lastModifiedBy>
  <cp:revision>65</cp:revision>
  <dcterms:created xsi:type="dcterms:W3CDTF">2013-04-14T10:32:39Z</dcterms:created>
  <dcterms:modified xsi:type="dcterms:W3CDTF">2014-04-17T05:18:48Z</dcterms:modified>
</cp:coreProperties>
</file>