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401" r:id="rId2"/>
    <p:sldId id="402" r:id="rId3"/>
    <p:sldId id="439" r:id="rId4"/>
    <p:sldId id="403" r:id="rId5"/>
    <p:sldId id="404" r:id="rId6"/>
    <p:sldId id="441" r:id="rId7"/>
    <p:sldId id="442" r:id="rId8"/>
    <p:sldId id="405" r:id="rId9"/>
    <p:sldId id="406" r:id="rId10"/>
    <p:sldId id="408" r:id="rId11"/>
    <p:sldId id="443" r:id="rId12"/>
    <p:sldId id="407" r:id="rId13"/>
    <p:sldId id="409" r:id="rId14"/>
    <p:sldId id="410" r:id="rId15"/>
    <p:sldId id="411" r:id="rId16"/>
    <p:sldId id="412" r:id="rId17"/>
    <p:sldId id="413" r:id="rId18"/>
    <p:sldId id="414" r:id="rId19"/>
    <p:sldId id="444" r:id="rId20"/>
    <p:sldId id="415" r:id="rId21"/>
    <p:sldId id="440" r:id="rId22"/>
    <p:sldId id="445" r:id="rId23"/>
    <p:sldId id="417" r:id="rId24"/>
    <p:sldId id="418" r:id="rId25"/>
    <p:sldId id="419" r:id="rId26"/>
    <p:sldId id="446" r:id="rId27"/>
    <p:sldId id="448" r:id="rId28"/>
    <p:sldId id="420" r:id="rId29"/>
    <p:sldId id="447" r:id="rId30"/>
    <p:sldId id="421" r:id="rId31"/>
    <p:sldId id="449" r:id="rId32"/>
    <p:sldId id="422" r:id="rId33"/>
    <p:sldId id="434" r:id="rId34"/>
    <p:sldId id="32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5027" autoAdjust="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7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6B1A4-3534-4875-B1CA-60596223E4A6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5BD45-B5A0-4654-B232-F8508C108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875D-5B46-484B-9C11-B6EF9EBB3522}" type="datetime1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AED4-D9D7-49DA-98D8-B6D7554F2025}" type="datetime1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2C6D-B4C9-49FF-BDAF-9A867F592489}" type="datetime1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693A-8D84-4100-A917-EB10D0AB4EF7}" type="datetime1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FEFB-C04C-4173-A414-84B01D9AC030}" type="datetime1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AC6B9-E737-4BFA-8E14-B3202425E40F}" type="datetime1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0B30-8E1F-4819-9028-BE8B0F98CDB6}" type="datetime1">
              <a:rPr lang="en-GB" smtClean="0"/>
              <a:t>12/09/2017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2CC7-A0A8-4855-BFC6-C2EA223EFBF3}" type="datetime1">
              <a:rPr lang="en-GB" smtClean="0"/>
              <a:t>12/09/2017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1CEE-950E-469F-918A-3553ECBBB4CE}" type="datetime1">
              <a:rPr lang="en-GB" smtClean="0"/>
              <a:t>12/09/2017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98CA-0441-4EC3-9F72-B464E1695CE2}" type="datetime1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6814-3C7C-4410-9B8C-DC6AE621839C}" type="datetime1">
              <a:rPr lang="en-GB" smtClean="0"/>
              <a:t>12/09/2017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6DBEA-C5BD-4A0A-876C-D932480DA4E0}" type="datetime1">
              <a:rPr lang="en-GB" smtClean="0"/>
              <a:t>12/09/2017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dsu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438400"/>
            <a:ext cx="58563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Associate Professor (Control Systems),</a:t>
            </a:r>
          </a:p>
          <a:p>
            <a:pPr algn="ctr"/>
            <a:r>
              <a:rPr lang="en-GB" sz="1600" dirty="0" smtClean="0"/>
              <a:t>School of Electrical </a:t>
            </a:r>
            <a:r>
              <a:rPr lang="en-GB" sz="1600" dirty="0"/>
              <a:t>Engineering</a:t>
            </a:r>
            <a:endParaRPr lang="en-GB" sz="1600" dirty="0" smtClean="0"/>
          </a:p>
          <a:p>
            <a:pPr algn="ctr"/>
            <a:r>
              <a:rPr lang="en-GB" sz="1600" dirty="0" smtClean="0"/>
              <a:t>DHA Suffa University, Karachi, Pakistan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imtiaz.hussain@dsu.edu.pk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7387" y="1466781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Lecture-2</a:t>
            </a:r>
            <a:endParaRPr lang="en-GB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  <a:p>
            <a:pPr algn="ctr"/>
            <a:r>
              <a:rPr lang="en-GB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Introduction Part-2</a:t>
            </a:r>
            <a:endParaRPr lang="en-GB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688964"/>
            <a:ext cx="9144000" cy="11690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 not claim any originality in these lectures. The contents of this presentation are mostly taken from the book Communication Systems, by Simon Haykin and various other internet sources. 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65240" y="16914"/>
            <a:ext cx="7959435" cy="11690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5400" y="89397"/>
            <a:ext cx="7848600" cy="1143000"/>
          </a:xfrm>
        </p:spPr>
        <p:txBody>
          <a:bodyPr>
            <a:noAutofit/>
          </a:bodyPr>
          <a:lstStyle/>
          <a:p>
            <a:pPr algn="ctr"/>
            <a:r>
              <a:rPr lang="en-US" sz="4200" b="1" dirty="0" smtClean="0"/>
              <a:t>Communication Systems (EE-341)</a:t>
            </a:r>
            <a:endParaRPr lang="en-GB" sz="42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4191000"/>
            <a:ext cx="5856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Semester  (Sec-5A)</a:t>
            </a:r>
          </a:p>
          <a:p>
            <a:pPr algn="ctr"/>
            <a:r>
              <a:rPr lang="en-GB" sz="2400" dirty="0" smtClean="0"/>
              <a:t>Location GF-030</a:t>
            </a:r>
          </a:p>
          <a:p>
            <a:pPr algn="ctr"/>
            <a:r>
              <a:rPr lang="en-GB" sz="2400" dirty="0" smtClean="0"/>
              <a:t>Monday-Wednesday-Friday 11:00 am</a:t>
            </a:r>
            <a:endParaRPr lang="en-GB" dirty="0" smtClean="0"/>
          </a:p>
        </p:txBody>
      </p:sp>
      <p:pic>
        <p:nvPicPr>
          <p:cNvPr id="29698" name="Picture 2" descr="https://lh3.googleusercontent.com/proxy/Fqk-48LCEpRfJQjKtjrx9RJJ5-4GZMSAZY9juoKfK8LPeNZUtvJBKPPveayWZfMWWRWKNkwAFTOhww3q8ivkS20J9JtWaj7oEVrP7glSrk7rMY1wyjtKjzx81i0ImGGomYdhbblO_uzfeL1udB-6P4MIo69e8IU=w169-h160-k-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649"/>
            <a:ext cx="1295399" cy="121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8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257800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For </a:t>
            </a:r>
            <a:r>
              <a:rPr lang="en-US" sz="2600" dirty="0"/>
              <a:t>example, in </a:t>
            </a:r>
            <a:r>
              <a:rPr lang="en-US" sz="2600" dirty="0" smtClean="0"/>
              <a:t>AM radio </a:t>
            </a:r>
            <a:r>
              <a:rPr lang="en-US" sz="2600" dirty="0"/>
              <a:t>broadcast, the information signal that </a:t>
            </a:r>
            <a:r>
              <a:rPr lang="en-US" sz="2600" dirty="0" smtClean="0"/>
              <a:t>is transmitted </a:t>
            </a:r>
            <a:r>
              <a:rPr lang="en-US" sz="2600" dirty="0"/>
              <a:t>is contained in the amplitude variations of the sinusoidal carrier, which </a:t>
            </a:r>
            <a:r>
              <a:rPr lang="en-US" sz="2600" dirty="0" smtClean="0"/>
              <a:t>is the </a:t>
            </a:r>
            <a:r>
              <a:rPr lang="en-US" sz="2600" dirty="0"/>
              <a:t>center frequency in the frequency band allocated to the radio transmitting </a:t>
            </a:r>
            <a:r>
              <a:rPr lang="en-US" sz="2600" dirty="0" smtClean="0"/>
              <a:t>station</a:t>
            </a:r>
            <a:r>
              <a:rPr lang="en-US" sz="26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1746" name="Picture 2" descr="Image result for amplitude mod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9465"/>
            <a:ext cx="6115050" cy="396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10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6146" name="Picture 2" descr="Image result for am transmiss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59"/>
          <a:stretch/>
        </p:blipFill>
        <p:spPr bwMode="auto">
          <a:xfrm>
            <a:off x="0" y="2286000"/>
            <a:ext cx="916436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81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5626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In </a:t>
            </a:r>
            <a:r>
              <a:rPr lang="en-US" sz="2800" dirty="0"/>
              <a:t>FM radio broadcast, the </a:t>
            </a:r>
            <a:r>
              <a:rPr lang="en-US" sz="2800" dirty="0" smtClean="0"/>
              <a:t>information signal </a:t>
            </a:r>
            <a:r>
              <a:rPr lang="en-US" sz="2800" dirty="0"/>
              <a:t>that is transmitted is contained in the frequency variations of the </a:t>
            </a:r>
            <a:r>
              <a:rPr lang="en-US" sz="2800" dirty="0" smtClean="0"/>
              <a:t>sinusoidal carrier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32770" name="Picture 2" descr="Image result for frequency modul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55"/>
          <a:stretch/>
        </p:blipFill>
        <p:spPr bwMode="auto">
          <a:xfrm>
            <a:off x="2514599" y="2488404"/>
            <a:ext cx="4038601" cy="391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9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5626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Thus, through the process of modulation, the </a:t>
            </a:r>
            <a:r>
              <a:rPr lang="en-US" sz="2800" dirty="0" smtClean="0"/>
              <a:t>information signal </a:t>
            </a:r>
            <a:r>
              <a:rPr lang="en-US" sz="2800" dirty="0"/>
              <a:t>is translated in frequency to match the allocation of the channel.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choice </a:t>
            </a:r>
            <a:r>
              <a:rPr lang="en-US" sz="2800" dirty="0" smtClean="0"/>
              <a:t>of the </a:t>
            </a:r>
            <a:r>
              <a:rPr lang="en-US" sz="2800" dirty="0"/>
              <a:t>type of modulation is based on several factors, such </a:t>
            </a:r>
            <a:r>
              <a:rPr lang="en-US" sz="2800" dirty="0" smtClean="0"/>
              <a:t>as:</a:t>
            </a:r>
          </a:p>
          <a:p>
            <a:pPr lvl="1" algn="just"/>
            <a:r>
              <a:rPr lang="en-US" sz="2400" dirty="0" smtClean="0"/>
              <a:t>amount </a:t>
            </a:r>
            <a:r>
              <a:rPr lang="en-US" sz="2400" dirty="0"/>
              <a:t>of </a:t>
            </a:r>
            <a:r>
              <a:rPr lang="en-US" sz="2400" dirty="0" smtClean="0"/>
              <a:t>bandwidth allocated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types </a:t>
            </a:r>
            <a:r>
              <a:rPr lang="en-US" sz="2400" dirty="0"/>
              <a:t>of noise and interference that the signal encounters in </a:t>
            </a:r>
            <a:r>
              <a:rPr lang="en-US" sz="2400" dirty="0" smtClean="0"/>
              <a:t>transmission over </a:t>
            </a:r>
            <a:r>
              <a:rPr lang="en-US" sz="2400" dirty="0"/>
              <a:t>the </a:t>
            </a:r>
            <a:r>
              <a:rPr lang="en-US" sz="2400" dirty="0" smtClean="0"/>
              <a:t>channel</a:t>
            </a:r>
          </a:p>
          <a:p>
            <a:pPr lvl="1" algn="just"/>
            <a:r>
              <a:rPr lang="en-US" sz="2400" dirty="0" smtClean="0"/>
              <a:t>electronic </a:t>
            </a:r>
            <a:r>
              <a:rPr lang="en-US" sz="2400" dirty="0"/>
              <a:t>devices that are available for signal </a:t>
            </a:r>
            <a:r>
              <a:rPr lang="en-US" sz="2400" dirty="0" smtClean="0"/>
              <a:t>amplification prior </a:t>
            </a:r>
            <a:r>
              <a:rPr lang="en-US" sz="2400" dirty="0"/>
              <a:t>to transmission.</a:t>
            </a:r>
            <a:endParaRPr lang="en-US" sz="24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44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communications channel is the physical medium that </a:t>
            </a:r>
            <a:r>
              <a:rPr lang="en-US" dirty="0" smtClean="0"/>
              <a:t>is used </a:t>
            </a:r>
            <a:r>
              <a:rPr lang="en-US" dirty="0"/>
              <a:t>to send the signal from the transmitter to the receiver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In wireless transmission, </a:t>
            </a:r>
            <a:r>
              <a:rPr lang="en-US" dirty="0" smtClean="0"/>
              <a:t>the channel </a:t>
            </a:r>
            <a:r>
              <a:rPr lang="en-US" dirty="0"/>
              <a:t>is usually the atmosphere (free space).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other hand, telephone </a:t>
            </a:r>
            <a:r>
              <a:rPr lang="en-US" dirty="0" smtClean="0"/>
              <a:t>channels usually </a:t>
            </a:r>
            <a:r>
              <a:rPr lang="en-US" dirty="0"/>
              <a:t>employ a variety of physical media, including </a:t>
            </a:r>
            <a:r>
              <a:rPr lang="en-US" dirty="0" smtClean="0"/>
              <a:t>copper wires and optical </a:t>
            </a:r>
            <a:r>
              <a:rPr lang="en-US" dirty="0"/>
              <a:t>fiber </a:t>
            </a:r>
            <a:r>
              <a:rPr lang="en-US" dirty="0" smtClean="0"/>
              <a:t>cables.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3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2813"/>
          </a:xfrm>
        </p:spPr>
        <p:txBody>
          <a:bodyPr/>
          <a:lstStyle/>
          <a:p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014"/>
            <a:ext cx="8229600" cy="5487986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Whatever the physical medium for signal transmission</a:t>
            </a:r>
            <a:r>
              <a:rPr lang="en-US" sz="2600" dirty="0" smtClean="0"/>
              <a:t>, the </a:t>
            </a:r>
            <a:r>
              <a:rPr lang="en-US" sz="2600" dirty="0"/>
              <a:t>essential feature is that the transmitted signal is corrupted in a random manner by </a:t>
            </a:r>
            <a:r>
              <a:rPr lang="en-US" sz="2600" dirty="0" smtClean="0"/>
              <a:t>a variety </a:t>
            </a:r>
            <a:r>
              <a:rPr lang="en-US" sz="2600" dirty="0"/>
              <a:t>of possible mechanisms.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The </a:t>
            </a:r>
            <a:r>
              <a:rPr lang="en-US" sz="2600" dirty="0"/>
              <a:t>most common form of signal degradation </a:t>
            </a:r>
            <a:r>
              <a:rPr lang="en-US" sz="2600" dirty="0" smtClean="0"/>
              <a:t>comes in </a:t>
            </a:r>
            <a:r>
              <a:rPr lang="en-US" sz="2600" dirty="0"/>
              <a:t>the form of </a:t>
            </a:r>
            <a:r>
              <a:rPr lang="en-US" sz="2600" i="1" dirty="0">
                <a:solidFill>
                  <a:srgbClr val="FF0000"/>
                </a:solidFill>
              </a:rPr>
              <a:t>additive noise</a:t>
            </a:r>
            <a:r>
              <a:rPr lang="en-US" sz="2600" dirty="0"/>
              <a:t>, which is generated at the front end of the receiver, </a:t>
            </a:r>
            <a:r>
              <a:rPr lang="en-US" sz="2600" dirty="0" smtClean="0"/>
              <a:t>where signal </a:t>
            </a:r>
            <a:r>
              <a:rPr lang="en-US" sz="2600" dirty="0"/>
              <a:t>amplification is performed.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This </a:t>
            </a:r>
            <a:r>
              <a:rPr lang="en-US" sz="2600" dirty="0"/>
              <a:t>noise is often called </a:t>
            </a:r>
            <a:r>
              <a:rPr lang="en-US" sz="2600" i="1" dirty="0"/>
              <a:t>thermal noise.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1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2813"/>
          </a:xfrm>
        </p:spPr>
        <p:txBody>
          <a:bodyPr/>
          <a:lstStyle/>
          <a:p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014"/>
            <a:ext cx="8229600" cy="5487986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In </a:t>
            </a:r>
            <a:r>
              <a:rPr lang="en-US" sz="2800" dirty="0" smtClean="0"/>
              <a:t>wireless transmission</a:t>
            </a:r>
            <a:r>
              <a:rPr lang="en-US" sz="2800" dirty="0"/>
              <a:t>, additional additive disturbances are man-made noise, and </a:t>
            </a:r>
            <a:r>
              <a:rPr lang="en-US" sz="2800" dirty="0" smtClean="0"/>
              <a:t>atmospheric noise </a:t>
            </a:r>
            <a:r>
              <a:rPr lang="en-US" sz="2800" dirty="0"/>
              <a:t>picked up by a receiving antenna.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lvl="1" algn="just"/>
            <a:r>
              <a:rPr lang="en-US" sz="2400" dirty="0" smtClean="0"/>
              <a:t>Automobile </a:t>
            </a:r>
            <a:r>
              <a:rPr lang="en-US" sz="2400" dirty="0"/>
              <a:t>ignition noise is an example </a:t>
            </a:r>
            <a:r>
              <a:rPr lang="en-US" sz="2400" dirty="0" smtClean="0"/>
              <a:t>of man-made noise</a:t>
            </a:r>
            <a:r>
              <a:rPr lang="en-US" sz="2400" dirty="0"/>
              <a:t>.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Electrical </a:t>
            </a:r>
            <a:r>
              <a:rPr lang="en-US" sz="2400" dirty="0"/>
              <a:t>lightning discharges from thunderstorms is an </a:t>
            </a:r>
            <a:r>
              <a:rPr lang="en-US" sz="2400" dirty="0" smtClean="0"/>
              <a:t>example of </a:t>
            </a:r>
            <a:r>
              <a:rPr lang="en-US" sz="2400" dirty="0"/>
              <a:t>atmospheric noise. </a:t>
            </a:r>
            <a:endParaRPr lang="en-US" sz="24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Interference </a:t>
            </a:r>
            <a:r>
              <a:rPr lang="en-US" sz="2800" dirty="0"/>
              <a:t>from other users of the channel is another form </a:t>
            </a:r>
            <a:r>
              <a:rPr lang="en-US" sz="2800" dirty="0" smtClean="0"/>
              <a:t>of additive </a:t>
            </a:r>
            <a:r>
              <a:rPr lang="en-US" sz="2800" dirty="0"/>
              <a:t>noise that often arises in both wireless and </a:t>
            </a:r>
            <a:r>
              <a:rPr lang="en-US" sz="2800" dirty="0" err="1"/>
              <a:t>wireline</a:t>
            </a:r>
            <a:r>
              <a:rPr lang="en-US" sz="2800" dirty="0"/>
              <a:t> </a:t>
            </a:r>
            <a:r>
              <a:rPr lang="en-US" sz="2800" dirty="0" smtClean="0"/>
              <a:t>communication </a:t>
            </a:r>
            <a:r>
              <a:rPr lang="en-US" sz="2800" dirty="0"/>
              <a:t>systems.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05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2813"/>
          </a:xfrm>
        </p:spPr>
        <p:txBody>
          <a:bodyPr/>
          <a:lstStyle/>
          <a:p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014"/>
            <a:ext cx="8229600" cy="5487986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In </a:t>
            </a:r>
            <a:r>
              <a:rPr lang="en-US" sz="2800" dirty="0"/>
              <a:t>the design of a communication system, the system designer works with </a:t>
            </a:r>
            <a:r>
              <a:rPr lang="en-US" sz="2800" dirty="0" smtClean="0"/>
              <a:t>mathematical models </a:t>
            </a:r>
            <a:r>
              <a:rPr lang="en-US" sz="2800" dirty="0"/>
              <a:t>that statistically characterize the signal distortion encountered on </a:t>
            </a:r>
            <a:r>
              <a:rPr lang="en-US" sz="2800" dirty="0" smtClean="0"/>
              <a:t>physical channels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Often</a:t>
            </a:r>
            <a:r>
              <a:rPr lang="en-US" sz="2800" dirty="0"/>
              <a:t>, the statistical description that is used in a mathematical model </a:t>
            </a:r>
            <a:r>
              <a:rPr lang="en-US" sz="2800" dirty="0" smtClean="0"/>
              <a:t>is a </a:t>
            </a:r>
            <a:r>
              <a:rPr lang="en-US" sz="2800" dirty="0"/>
              <a:t>result of actual empirical measurements obtained from experiments involving </a:t>
            </a:r>
            <a:r>
              <a:rPr lang="en-US" sz="2800" dirty="0" smtClean="0"/>
              <a:t>signal transmission </a:t>
            </a:r>
            <a:r>
              <a:rPr lang="en-US" sz="2800" dirty="0"/>
              <a:t>over such channels.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8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The function of the receiver is to recover the message </a:t>
            </a:r>
            <a:r>
              <a:rPr lang="en-US" sz="2600" dirty="0" smtClean="0"/>
              <a:t>signal contained </a:t>
            </a:r>
            <a:r>
              <a:rPr lang="en-US" sz="2600" dirty="0"/>
              <a:t>in the received signal.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If </a:t>
            </a:r>
            <a:r>
              <a:rPr lang="en-US" sz="2600" dirty="0"/>
              <a:t>the message signal is transmitted by </a:t>
            </a:r>
            <a:r>
              <a:rPr lang="en-US" sz="2600" dirty="0" smtClean="0"/>
              <a:t>carrier </a:t>
            </a:r>
            <a:r>
              <a:rPr lang="en-US" sz="2600" dirty="0"/>
              <a:t>modulation</a:t>
            </a:r>
            <a:r>
              <a:rPr lang="en-US" sz="2600" dirty="0" smtClean="0"/>
              <a:t>, the </a:t>
            </a:r>
            <a:r>
              <a:rPr lang="en-US" sz="2600" dirty="0"/>
              <a:t>receiver performs </a:t>
            </a:r>
            <a:r>
              <a:rPr lang="en-US" sz="2600" i="1" dirty="0">
                <a:solidFill>
                  <a:srgbClr val="FF0000"/>
                </a:solidFill>
              </a:rPr>
              <a:t>carrier demodulation</a:t>
            </a:r>
            <a:r>
              <a:rPr lang="en-US" sz="2600" i="1" dirty="0"/>
              <a:t> </a:t>
            </a:r>
            <a:r>
              <a:rPr lang="en-US" sz="2600" dirty="0"/>
              <a:t>in order to extract the message </a:t>
            </a:r>
            <a:r>
              <a:rPr lang="en-US" sz="2600" dirty="0" smtClean="0"/>
              <a:t>from the </a:t>
            </a:r>
            <a:r>
              <a:rPr lang="en-US" sz="2600" dirty="0"/>
              <a:t>sinusoidal </a:t>
            </a:r>
            <a:r>
              <a:rPr lang="en-US" sz="2600" i="1" dirty="0" smtClean="0"/>
              <a:t>carrier.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7172" name="Picture 4" descr="Image result for demod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04" y="4030543"/>
            <a:ext cx="7786392" cy="232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17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Besides </a:t>
            </a:r>
            <a:r>
              <a:rPr lang="en-US" sz="2800" dirty="0"/>
              <a:t>performing the primary function of signal demodulation, the </a:t>
            </a:r>
            <a:r>
              <a:rPr lang="en-US" sz="2800" dirty="0" smtClean="0"/>
              <a:t>receiver also </a:t>
            </a:r>
            <a:r>
              <a:rPr lang="en-US" sz="2800" dirty="0"/>
              <a:t>performs a number </a:t>
            </a:r>
            <a:r>
              <a:rPr lang="en-US" sz="2800" i="1" dirty="0"/>
              <a:t>of </a:t>
            </a:r>
            <a:r>
              <a:rPr lang="en-US" sz="2800" dirty="0"/>
              <a:t>peripheral functions, including signal filtering and </a:t>
            </a:r>
            <a:r>
              <a:rPr lang="en-US" sz="2800" dirty="0" smtClean="0"/>
              <a:t>noise suppression.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8196" name="Picture 4" descr="Image result for receiver block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72681"/>
            <a:ext cx="7177579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2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Electrical Communication System</a:t>
            </a:r>
          </a:p>
          <a:p>
            <a:pPr lvl="1"/>
            <a:r>
              <a:rPr lang="en-US" dirty="0" smtClean="0"/>
              <a:t>Analog Communication System</a:t>
            </a:r>
          </a:p>
          <a:p>
            <a:pPr lvl="1"/>
            <a:r>
              <a:rPr lang="en-US" dirty="0" smtClean="0"/>
              <a:t>Digital Communication System</a:t>
            </a:r>
          </a:p>
          <a:p>
            <a:r>
              <a:rPr lang="en-US" dirty="0" smtClean="0"/>
              <a:t>Transmission Media</a:t>
            </a:r>
          </a:p>
          <a:p>
            <a:pPr lvl="1"/>
            <a:r>
              <a:rPr lang="en-US" dirty="0" smtClean="0"/>
              <a:t>Guided Media</a:t>
            </a:r>
          </a:p>
          <a:p>
            <a:pPr lvl="1"/>
            <a:r>
              <a:rPr lang="en-US" dirty="0" smtClean="0"/>
              <a:t>Unguided Media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/>
              <a:t>Since the signal demodulation is performed in the presence </a:t>
            </a:r>
            <a:r>
              <a:rPr lang="en-US" sz="2800" dirty="0" smtClean="0"/>
              <a:t>of additive </a:t>
            </a:r>
            <a:r>
              <a:rPr lang="en-US" sz="2800" dirty="0"/>
              <a:t>noise and possibly other signal distortion, the demodulated message signal </a:t>
            </a:r>
            <a:r>
              <a:rPr lang="en-US" sz="2800" dirty="0" smtClean="0"/>
              <a:t>is generally </a:t>
            </a:r>
            <a:r>
              <a:rPr lang="en-US" sz="2800" dirty="0"/>
              <a:t>degraded to some extent by the presence of these distortions in the </a:t>
            </a:r>
            <a:r>
              <a:rPr lang="en-US" sz="2800" dirty="0" smtClean="0"/>
              <a:t>received signal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fidelity of the received message signal is a function of </a:t>
            </a:r>
            <a:endParaRPr lang="en-US" sz="2800" dirty="0" smtClean="0"/>
          </a:p>
          <a:p>
            <a:pPr lvl="1" algn="just"/>
            <a:r>
              <a:rPr lang="en-US" sz="2400" dirty="0" smtClean="0"/>
              <a:t>Type </a:t>
            </a:r>
            <a:r>
              <a:rPr lang="en-US" sz="2400" dirty="0"/>
              <a:t>of modulation, 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Strength </a:t>
            </a:r>
            <a:r>
              <a:rPr lang="en-US" sz="2400" dirty="0"/>
              <a:t>of the additive </a:t>
            </a:r>
            <a:r>
              <a:rPr lang="en-US" sz="2400" dirty="0" smtClean="0"/>
              <a:t>noise</a:t>
            </a:r>
          </a:p>
          <a:p>
            <a:pPr lvl="1" algn="just"/>
            <a:r>
              <a:rPr lang="en-US" sz="2400" dirty="0" smtClean="0"/>
              <a:t>Type </a:t>
            </a:r>
            <a:r>
              <a:rPr lang="en-US" sz="2400" dirty="0"/>
              <a:t>of any </a:t>
            </a:r>
            <a:r>
              <a:rPr lang="en-US" sz="2400" dirty="0" smtClean="0"/>
              <a:t>non-additive </a:t>
            </a:r>
            <a:r>
              <a:rPr lang="en-US" sz="2400" dirty="0"/>
              <a:t>interference.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05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en-US" b="1" dirty="0"/>
              <a:t>Digital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3498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Up to this point we have described an electrical communication system in rather broad terms based on the implicit assumption that the message signal is a continuous time varying waveform.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We </a:t>
            </a:r>
            <a:r>
              <a:rPr lang="en-US" dirty="0"/>
              <a:t>refer to such continuous-time signal waveforms as </a:t>
            </a:r>
            <a:r>
              <a:rPr lang="en-US" i="1" dirty="0"/>
              <a:t>analog </a:t>
            </a:r>
            <a:r>
              <a:rPr lang="en-US" i="1" dirty="0" smtClean="0"/>
              <a:t>signals </a:t>
            </a:r>
            <a:r>
              <a:rPr lang="en-US" dirty="0" smtClean="0"/>
              <a:t>and </a:t>
            </a:r>
            <a:r>
              <a:rPr lang="en-US" dirty="0"/>
              <a:t>to the corresponding information sources that produce such signals as </a:t>
            </a:r>
            <a:r>
              <a:rPr lang="en-US" i="1" dirty="0" smtClean="0"/>
              <a:t>analog sources</a:t>
            </a:r>
            <a:r>
              <a:rPr lang="en-US" i="1" dirty="0"/>
              <a:t>. </a:t>
            </a:r>
            <a:endParaRPr lang="en-US" i="1" dirty="0" smtClean="0"/>
          </a:p>
          <a:p>
            <a:pPr algn="just"/>
            <a:endParaRPr lang="en-US" i="1" dirty="0" smtClean="0"/>
          </a:p>
          <a:p>
            <a:pPr algn="just"/>
            <a:r>
              <a:rPr lang="en-US" dirty="0" smtClean="0"/>
              <a:t>Analog </a:t>
            </a:r>
            <a:r>
              <a:rPr lang="en-US" dirty="0"/>
              <a:t>signals can be transmitted directly via carrier modulation over </a:t>
            </a:r>
            <a:r>
              <a:rPr lang="en-US" dirty="0" smtClean="0"/>
              <a:t>the communication </a:t>
            </a:r>
            <a:r>
              <a:rPr lang="en-US" dirty="0"/>
              <a:t>channel and </a:t>
            </a:r>
            <a:r>
              <a:rPr lang="en-US" dirty="0" smtClean="0"/>
              <a:t>demodulated </a:t>
            </a:r>
            <a:r>
              <a:rPr lang="en-US" dirty="0"/>
              <a:t>accordingly at the receiver.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We </a:t>
            </a:r>
            <a:r>
              <a:rPr lang="en-US" dirty="0"/>
              <a:t>call such </a:t>
            </a:r>
            <a:r>
              <a:rPr lang="en-US" dirty="0" smtClean="0"/>
              <a:t>a communication </a:t>
            </a:r>
            <a:r>
              <a:rPr lang="en-US" dirty="0"/>
              <a:t>system an </a:t>
            </a:r>
            <a:r>
              <a:rPr lang="en-US" i="1" dirty="0"/>
              <a:t>analog communication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97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20762"/>
          </a:xfrm>
        </p:spPr>
        <p:txBody>
          <a:bodyPr/>
          <a:lstStyle/>
          <a:p>
            <a:r>
              <a:rPr lang="en-US" b="1" dirty="0"/>
              <a:t>Digital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349875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Alternatively</a:t>
            </a:r>
            <a:r>
              <a:rPr lang="en-US" sz="2600" dirty="0"/>
              <a:t>, an analog source output may be converted into a digital form and </a:t>
            </a:r>
            <a:r>
              <a:rPr lang="en-US" sz="2600" dirty="0" smtClean="0"/>
              <a:t>the message </a:t>
            </a:r>
            <a:r>
              <a:rPr lang="en-US" sz="2600" dirty="0"/>
              <a:t>can be transmitted via digital modulation and demodulated as a digital </a:t>
            </a:r>
            <a:r>
              <a:rPr lang="en-US" sz="2600" dirty="0" smtClean="0"/>
              <a:t>signal at </a:t>
            </a:r>
            <a:r>
              <a:rPr lang="en-US" sz="2600" dirty="0"/>
              <a:t>the receiver. 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5" name="Picture 2" descr="Image result for how voice is electrically transmit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1" y="2344779"/>
            <a:ext cx="8890379" cy="419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5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en-US" b="1" dirty="0"/>
              <a:t>Digital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349875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There </a:t>
            </a:r>
            <a:r>
              <a:rPr lang="en-US" sz="2600" dirty="0"/>
              <a:t>are Some potential advantages to transmitting an analog signal </a:t>
            </a:r>
            <a:r>
              <a:rPr lang="en-US" sz="2600" dirty="0" smtClean="0"/>
              <a:t>by means </a:t>
            </a:r>
            <a:r>
              <a:rPr lang="en-US" sz="2600" dirty="0"/>
              <a:t>of digital modulation.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The </a:t>
            </a:r>
            <a:r>
              <a:rPr lang="en-US" sz="2600" dirty="0"/>
              <a:t>most important reason is that signal fidelity is </a:t>
            </a:r>
            <a:r>
              <a:rPr lang="en-US" sz="2600" dirty="0" smtClean="0"/>
              <a:t>better controlled </a:t>
            </a:r>
            <a:r>
              <a:rPr lang="en-US" sz="2600" dirty="0"/>
              <a:t>through digital transmission than analog transmission.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1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51689"/>
          </a:xfrm>
        </p:spPr>
        <p:txBody>
          <a:bodyPr/>
          <a:lstStyle/>
          <a:p>
            <a:r>
              <a:rPr lang="en-US" b="1" dirty="0"/>
              <a:t>Digital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34987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Following figure illustrates </a:t>
            </a:r>
            <a:r>
              <a:rPr lang="en-US" sz="2800" dirty="0"/>
              <a:t>the functional diagram and the basic elements of a </a:t>
            </a:r>
            <a:r>
              <a:rPr lang="en-US" sz="2800" dirty="0" smtClean="0"/>
              <a:t>digital communication </a:t>
            </a:r>
            <a:r>
              <a:rPr lang="en-US" sz="2800" dirty="0"/>
              <a:t>system.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24</a:t>
            </a:fld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152400" y="2286000"/>
            <a:ext cx="8762999" cy="3981113"/>
            <a:chOff x="126507" y="2710992"/>
            <a:chExt cx="8863347" cy="3981113"/>
          </a:xfrm>
        </p:grpSpPr>
        <p:sp>
          <p:nvSpPr>
            <p:cNvPr id="6" name="Rectangle 5"/>
            <p:cNvSpPr/>
            <p:nvPr/>
          </p:nvSpPr>
          <p:spPr>
            <a:xfrm>
              <a:off x="3043415" y="2712698"/>
              <a:ext cx="1027126" cy="1050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Source Encoder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83456" y="2718119"/>
              <a:ext cx="1087583" cy="1050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Channel Encoder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12153" y="4451105"/>
              <a:ext cx="1677701" cy="89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Channel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72782" y="5693831"/>
              <a:ext cx="1261393" cy="9735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 Transducer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65684" y="5666535"/>
              <a:ext cx="1193472" cy="10255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Source Decoder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5760720" y="3229592"/>
              <a:ext cx="640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620000" y="3262386"/>
              <a:ext cx="64008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260080" y="3262385"/>
              <a:ext cx="0" cy="11887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220026" y="5344025"/>
              <a:ext cx="0" cy="82296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7294258" y="6166984"/>
              <a:ext cx="9248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3814377" y="6122022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184332" y="6179320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26507" y="5471549"/>
              <a:ext cx="881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 </a:t>
              </a:r>
            </a:p>
            <a:p>
              <a:r>
                <a:rPr lang="en-US" dirty="0" smtClean="0"/>
                <a:t>Signal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08225" y="2710992"/>
              <a:ext cx="1436394" cy="10536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Information Source and Input Transducer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91931" y="2712698"/>
              <a:ext cx="1228069" cy="1050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Digital Modulator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4043376" y="3237819"/>
              <a:ext cx="640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416983" y="3229592"/>
              <a:ext cx="6400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837666" y="5641863"/>
              <a:ext cx="1474488" cy="1050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Digital </a:t>
              </a:r>
            </a:p>
            <a:p>
              <a:pPr algn="ctr"/>
              <a:r>
                <a:rPr lang="en-US" dirty="0" smtClean="0"/>
                <a:t>demodulator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594" y="5641863"/>
              <a:ext cx="1087583" cy="1050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Channel Decoder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5318760" y="6166984"/>
              <a:ext cx="5486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557851" y="6179319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64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en-US" b="1" dirty="0"/>
              <a:t>Digital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3498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The process of efficiently converting </a:t>
            </a:r>
            <a:r>
              <a:rPr lang="en-US" sz="2800" dirty="0" smtClean="0"/>
              <a:t>the output </a:t>
            </a:r>
            <a:r>
              <a:rPr lang="en-US" sz="2800" dirty="0"/>
              <a:t>of either an analog or a digital source into a sequence of binary digits is </a:t>
            </a:r>
            <a:r>
              <a:rPr lang="en-US" sz="2800" dirty="0" smtClean="0"/>
              <a:t>called </a:t>
            </a:r>
            <a:r>
              <a:rPr lang="en-US" sz="2800" i="1" dirty="0" smtClean="0">
                <a:solidFill>
                  <a:srgbClr val="FF0000"/>
                </a:solidFill>
              </a:rPr>
              <a:t>source encoding</a:t>
            </a:r>
            <a:r>
              <a:rPr lang="en-US" sz="2800" i="1" dirty="0" smtClean="0"/>
              <a:t>.</a:t>
            </a:r>
          </a:p>
          <a:p>
            <a:pPr algn="just"/>
            <a:endParaRPr lang="en-US" sz="2800" i="1" dirty="0"/>
          </a:p>
          <a:p>
            <a:pPr algn="just"/>
            <a:r>
              <a:rPr lang="en-US" sz="2800" dirty="0"/>
              <a:t>The sequence of binary digits from the source encoder, which we call the </a:t>
            </a:r>
            <a:r>
              <a:rPr lang="en-US" sz="2800" i="1" dirty="0" smtClean="0"/>
              <a:t>information sequence </a:t>
            </a:r>
            <a:r>
              <a:rPr lang="en-US" sz="2800" dirty="0"/>
              <a:t>is passed to the </a:t>
            </a:r>
            <a:r>
              <a:rPr lang="en-US" sz="2800" i="1" dirty="0">
                <a:solidFill>
                  <a:srgbClr val="FF0000"/>
                </a:solidFill>
              </a:rPr>
              <a:t>channel encoder</a:t>
            </a:r>
            <a:r>
              <a:rPr lang="en-US" sz="2800" i="1" dirty="0"/>
              <a:t>. </a:t>
            </a:r>
            <a:endParaRPr lang="en-US" sz="2800" i="1" dirty="0" smtClean="0"/>
          </a:p>
          <a:p>
            <a:pPr algn="just"/>
            <a:endParaRPr lang="en-US" sz="2800" i="1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purpose of the </a:t>
            </a:r>
            <a:r>
              <a:rPr lang="en-US" sz="2800" dirty="0" smtClean="0"/>
              <a:t>channel encoder </a:t>
            </a:r>
            <a:r>
              <a:rPr lang="en-US" sz="2800" dirty="0"/>
              <a:t>is to introduce, in a controlled manner, some redundancy in the binary </a:t>
            </a:r>
            <a:r>
              <a:rPr lang="en-US" sz="2800" dirty="0" smtClean="0"/>
              <a:t>information sequence </a:t>
            </a:r>
            <a:r>
              <a:rPr lang="en-US" sz="2800" dirty="0"/>
              <a:t>which can be used at the receiver to overcome the effects of </a:t>
            </a:r>
            <a:r>
              <a:rPr lang="en-US" sz="2800" dirty="0" smtClean="0"/>
              <a:t>noise and </a:t>
            </a:r>
            <a:r>
              <a:rPr lang="en-US" sz="2800" dirty="0"/>
              <a:t>interference encountered in the transmission of the signal </a:t>
            </a:r>
            <a:r>
              <a:rPr lang="en-US" sz="2800" dirty="0" smtClean="0"/>
              <a:t>through </a:t>
            </a:r>
            <a:r>
              <a:rPr lang="en-US" sz="2800" dirty="0"/>
              <a:t>the channel.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en-US" b="1" dirty="0" smtClean="0"/>
              <a:t>Source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349875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process of efficiently converting </a:t>
            </a:r>
            <a:r>
              <a:rPr lang="en-US" sz="2800" dirty="0" smtClean="0"/>
              <a:t>the output </a:t>
            </a:r>
            <a:r>
              <a:rPr lang="en-US" sz="2800" dirty="0"/>
              <a:t>of either an analog or a digital source into a sequence of binary digits is </a:t>
            </a:r>
            <a:r>
              <a:rPr lang="en-US" sz="2800" dirty="0" smtClean="0"/>
              <a:t>called </a:t>
            </a:r>
            <a:r>
              <a:rPr lang="en-US" sz="2800" i="1" dirty="0" smtClean="0">
                <a:solidFill>
                  <a:srgbClr val="FF0000"/>
                </a:solidFill>
              </a:rPr>
              <a:t>source encoding</a:t>
            </a:r>
            <a:r>
              <a:rPr lang="en-US" sz="2800" i="1" dirty="0" smtClean="0"/>
              <a:t>.</a:t>
            </a:r>
          </a:p>
          <a:p>
            <a:pPr algn="just"/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9220" name="Picture 4" descr="Image result for analog to digital 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92" y="2890011"/>
            <a:ext cx="4003059" cy="336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Image result for analog to digital conve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3" y="3291224"/>
            <a:ext cx="4274537" cy="29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6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b="1" dirty="0"/>
              <a:t>Channel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A </a:t>
            </a:r>
            <a:r>
              <a:rPr lang="en-US" sz="2800" dirty="0"/>
              <a:t>major feature of digital data transmission is the myriad techniques used to protect data or speech through coding. 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Coding </a:t>
            </a:r>
            <a:r>
              <a:rPr lang="en-US" sz="2800" dirty="0"/>
              <a:t>adds additional bits to the original payload to provide a means of protecting the original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9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/>
              <a:t>Digital </a:t>
            </a:r>
            <a:r>
              <a:rPr lang="en-US" b="1" dirty="0" smtClean="0"/>
              <a:t>Modulator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1449"/>
            <a:ext cx="8839200" cy="5349875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binary sequence at the </a:t>
            </a:r>
            <a:r>
              <a:rPr lang="en-US" sz="2800" i="1" dirty="0"/>
              <a:t>output </a:t>
            </a:r>
            <a:r>
              <a:rPr lang="en-US" sz="2800" dirty="0" smtClean="0"/>
              <a:t>of the </a:t>
            </a:r>
            <a:r>
              <a:rPr lang="en-US" sz="2800" dirty="0"/>
              <a:t>channel encoder is passed to the </a:t>
            </a:r>
            <a:r>
              <a:rPr lang="en-US" sz="2800" i="1" dirty="0" smtClean="0">
                <a:solidFill>
                  <a:srgbClr val="FF0000"/>
                </a:solidFill>
              </a:rPr>
              <a:t>digital modulator</a:t>
            </a:r>
            <a:r>
              <a:rPr lang="en-US" sz="2800" i="1" dirty="0"/>
              <a:t>, </a:t>
            </a:r>
            <a:r>
              <a:rPr lang="en-US" sz="2800" dirty="0"/>
              <a:t>which serves as the interface to the communications channel.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28</a:t>
            </a:fld>
            <a:endParaRPr lang="en-GB"/>
          </a:p>
        </p:txBody>
      </p:sp>
      <p:pic>
        <p:nvPicPr>
          <p:cNvPr id="11266" name="Picture 2" descr="Image result for digital modul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65"/>
          <a:stretch/>
        </p:blipFill>
        <p:spPr bwMode="auto">
          <a:xfrm>
            <a:off x="1162050" y="2294807"/>
            <a:ext cx="6991350" cy="456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/>
              <a:t>Digital Modulator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1449"/>
            <a:ext cx="8839200" cy="534987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Since nearly all </a:t>
            </a:r>
            <a:r>
              <a:rPr lang="en-US" sz="2800" dirty="0"/>
              <a:t>of the communication channels encountered in practice are capable of </a:t>
            </a:r>
            <a:r>
              <a:rPr lang="en-US" sz="2800" dirty="0" smtClean="0"/>
              <a:t>transmitting electrical </a:t>
            </a:r>
            <a:r>
              <a:rPr lang="en-US" sz="2800" dirty="0"/>
              <a:t>signals (waveforms), the primary purpose of the digital modulator is to </a:t>
            </a:r>
            <a:r>
              <a:rPr lang="en-US" sz="2800" dirty="0" smtClean="0"/>
              <a:t>map </a:t>
            </a:r>
            <a:r>
              <a:rPr lang="en-US" sz="2800" dirty="0"/>
              <a:t>the binary information sequence into signal waveforms.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4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Electrical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Electrical communication systems are designed to send messages or </a:t>
            </a:r>
            <a:r>
              <a:rPr lang="en-US" sz="2400" dirty="0" smtClean="0"/>
              <a:t>information </a:t>
            </a:r>
            <a:r>
              <a:rPr lang="en-US" sz="2400" dirty="0"/>
              <a:t>from </a:t>
            </a:r>
            <a:r>
              <a:rPr lang="en-US" sz="2400" dirty="0" smtClean="0"/>
              <a:t>a source </a:t>
            </a:r>
            <a:r>
              <a:rPr lang="en-US" sz="2400" dirty="0"/>
              <a:t>that generates the messages to one or more </a:t>
            </a:r>
            <a:r>
              <a:rPr lang="en-US" sz="2400" dirty="0" smtClean="0"/>
              <a:t>destinations</a:t>
            </a:r>
            <a:r>
              <a:rPr lang="en-US" sz="2400" dirty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3074" name="Picture 2" descr="Image result for analog voice is electrically transmit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59" y="2925763"/>
            <a:ext cx="803348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0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en-US" b="1" dirty="0"/>
              <a:t>Digital </a:t>
            </a:r>
            <a:r>
              <a:rPr lang="en-US" b="1" dirty="0" smtClean="0"/>
              <a:t>Demodulator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534987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At the </a:t>
            </a:r>
            <a:r>
              <a:rPr lang="en-US" sz="2800" dirty="0"/>
              <a:t>receiving end of a </a:t>
            </a:r>
            <a:r>
              <a:rPr lang="en-US" sz="2800" dirty="0" smtClean="0"/>
              <a:t>digital communications </a:t>
            </a:r>
            <a:r>
              <a:rPr lang="en-US" sz="2800" dirty="0"/>
              <a:t>system, the </a:t>
            </a:r>
            <a:r>
              <a:rPr lang="en-US" sz="2800" i="1" dirty="0">
                <a:solidFill>
                  <a:srgbClr val="FF0000"/>
                </a:solidFill>
              </a:rPr>
              <a:t>digital </a:t>
            </a:r>
            <a:r>
              <a:rPr lang="en-US" sz="2800" i="1" dirty="0" smtClean="0">
                <a:solidFill>
                  <a:srgbClr val="FF0000"/>
                </a:solidFill>
              </a:rPr>
              <a:t>demodulator </a:t>
            </a:r>
            <a:r>
              <a:rPr lang="en-US" sz="2800" dirty="0" smtClean="0"/>
              <a:t>processes </a:t>
            </a:r>
            <a:r>
              <a:rPr lang="en-US" sz="2800" dirty="0"/>
              <a:t>the channel-corrupted transmitted </a:t>
            </a:r>
            <a:r>
              <a:rPr lang="en-US" sz="2800" dirty="0" smtClean="0"/>
              <a:t>waveform and reduces </a:t>
            </a:r>
            <a:r>
              <a:rPr lang="en-US" sz="2800" dirty="0"/>
              <a:t>each waveform to </a:t>
            </a:r>
            <a:r>
              <a:rPr lang="en-US" sz="2800" dirty="0" smtClean="0"/>
              <a:t>a single </a:t>
            </a:r>
            <a:r>
              <a:rPr lang="en-US" sz="2800" dirty="0"/>
              <a:t>number that represents an estimate </a:t>
            </a:r>
            <a:r>
              <a:rPr lang="en-US" sz="2800" dirty="0" smtClean="0"/>
              <a:t>of the </a:t>
            </a:r>
            <a:r>
              <a:rPr lang="en-US" sz="2800" dirty="0"/>
              <a:t>transmitted data </a:t>
            </a:r>
            <a:r>
              <a:rPr lang="en-US" sz="2800" dirty="0" smtClean="0"/>
              <a:t>symbol.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30</a:t>
            </a:fld>
            <a:endParaRPr lang="en-GB"/>
          </a:p>
        </p:txBody>
      </p:sp>
      <p:pic>
        <p:nvPicPr>
          <p:cNvPr id="13314" name="Picture 2" descr="Image result for digital demodul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3676650"/>
            <a:ext cx="587692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Decoder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4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en-US" b="1" dirty="0" smtClean="0"/>
              <a:t>Source Decoder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349875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As- a final step, when an analog output is desired, the source decoder </a:t>
            </a:r>
            <a:r>
              <a:rPr lang="en-US" sz="2800" dirty="0" smtClean="0"/>
              <a:t>accepts the </a:t>
            </a:r>
            <a:r>
              <a:rPr lang="en-US" sz="2800" dirty="0"/>
              <a:t>output sequence from t</a:t>
            </a:r>
            <a:r>
              <a:rPr lang="en-US" sz="2800" dirty="0" smtClean="0"/>
              <a:t>he </a:t>
            </a:r>
            <a:r>
              <a:rPr lang="en-US" sz="2800" dirty="0"/>
              <a:t>channel decoder and, from knowledge of the </a:t>
            </a:r>
            <a:r>
              <a:rPr lang="en-US" sz="2800" dirty="0" smtClean="0"/>
              <a:t>source encoding method </a:t>
            </a:r>
            <a:r>
              <a:rPr lang="en-US" sz="2800" dirty="0"/>
              <a:t>used, attempts to reconstruct the original signal from the </a:t>
            </a:r>
            <a:r>
              <a:rPr lang="en-US" sz="2800" dirty="0" smtClean="0"/>
              <a:t>source.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7DD3-646C-42F7-8AED-8E6FA6E6F4AB}" type="slidenum">
              <a:rPr lang="en-US"/>
              <a:pPr/>
              <a:t>33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versus analog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Advantages of digital communications:</a:t>
            </a:r>
          </a:p>
          <a:p>
            <a:pPr lvl="1"/>
            <a:r>
              <a:rPr lang="en-US" sz="2400" dirty="0"/>
              <a:t>Regenerator receiver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Different </a:t>
            </a:r>
            <a:r>
              <a:rPr lang="en-US" sz="2400" dirty="0"/>
              <a:t>kinds of digital signal are treated identically.</a:t>
            </a:r>
          </a:p>
        </p:txBody>
      </p: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1676400" y="5181600"/>
            <a:ext cx="1219200" cy="5334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charset="0"/>
              </a:rPr>
              <a:t>Data</a:t>
            </a:r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3352800" y="4800600"/>
            <a:ext cx="1219200" cy="533400"/>
          </a:xfrm>
          <a:prstGeom prst="ellipse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charset="0"/>
              </a:rPr>
              <a:t>Voice</a:t>
            </a:r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2987675" y="5632450"/>
            <a:ext cx="1371600" cy="533400"/>
          </a:xfrm>
          <a:prstGeom prst="ellipse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charset="0"/>
              </a:rPr>
              <a:t>Media</a:t>
            </a:r>
          </a:p>
        </p:txBody>
      </p:sp>
      <p:sp>
        <p:nvSpPr>
          <p:cNvPr id="11304" name="AutoShape 40"/>
          <p:cNvSpPr>
            <a:spLocks noChangeArrowheads="1"/>
          </p:cNvSpPr>
          <p:nvPr/>
        </p:nvSpPr>
        <p:spPr bwMode="auto">
          <a:xfrm>
            <a:off x="4800600" y="5257800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0" scaled="1"/>
          </a:gradFill>
          <a:ln w="12700">
            <a:solidFill>
              <a:srgbClr val="FF7C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028700" y="36957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1485900" y="3009900"/>
            <a:ext cx="5334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96" y="384"/>
              </a:cxn>
              <a:cxn ang="0">
                <a:pos x="96" y="0"/>
              </a:cxn>
              <a:cxn ang="0">
                <a:pos x="240" y="0"/>
              </a:cxn>
              <a:cxn ang="0">
                <a:pos x="240" y="384"/>
              </a:cxn>
              <a:cxn ang="0">
                <a:pos x="336" y="384"/>
              </a:cxn>
            </a:cxnLst>
            <a:rect l="0" t="0" r="r" b="b"/>
            <a:pathLst>
              <a:path w="336" h="384">
                <a:moveTo>
                  <a:pt x="0" y="384"/>
                </a:moveTo>
                <a:lnTo>
                  <a:pt x="96" y="384"/>
                </a:lnTo>
                <a:lnTo>
                  <a:pt x="96" y="0"/>
                </a:lnTo>
                <a:lnTo>
                  <a:pt x="240" y="0"/>
                </a:lnTo>
                <a:lnTo>
                  <a:pt x="240" y="384"/>
                </a:lnTo>
                <a:lnTo>
                  <a:pt x="336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6667500" y="3009900"/>
            <a:ext cx="5334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96" y="384"/>
              </a:cxn>
              <a:cxn ang="0">
                <a:pos x="96" y="0"/>
              </a:cxn>
              <a:cxn ang="0">
                <a:pos x="240" y="0"/>
              </a:cxn>
              <a:cxn ang="0">
                <a:pos x="240" y="384"/>
              </a:cxn>
              <a:cxn ang="0">
                <a:pos x="336" y="384"/>
              </a:cxn>
            </a:cxnLst>
            <a:rect l="0" t="0" r="r" b="b"/>
            <a:pathLst>
              <a:path w="336" h="384">
                <a:moveTo>
                  <a:pt x="0" y="384"/>
                </a:moveTo>
                <a:lnTo>
                  <a:pt x="96" y="384"/>
                </a:lnTo>
                <a:lnTo>
                  <a:pt x="96" y="0"/>
                </a:lnTo>
                <a:lnTo>
                  <a:pt x="240" y="0"/>
                </a:lnTo>
                <a:lnTo>
                  <a:pt x="240" y="384"/>
                </a:lnTo>
                <a:lnTo>
                  <a:pt x="336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86" name="Freeform 22"/>
          <p:cNvSpPr>
            <a:spLocks/>
          </p:cNvSpPr>
          <p:nvPr/>
        </p:nvSpPr>
        <p:spPr bwMode="auto">
          <a:xfrm>
            <a:off x="3543300" y="3009900"/>
            <a:ext cx="774700" cy="6096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112" y="280"/>
              </a:cxn>
              <a:cxn ang="0">
                <a:pos x="136" y="224"/>
              </a:cxn>
              <a:cxn ang="0">
                <a:pos x="200" y="88"/>
              </a:cxn>
              <a:cxn ang="0">
                <a:pos x="256" y="0"/>
              </a:cxn>
              <a:cxn ang="0">
                <a:pos x="360" y="192"/>
              </a:cxn>
              <a:cxn ang="0">
                <a:pos x="392" y="288"/>
              </a:cxn>
              <a:cxn ang="0">
                <a:pos x="416" y="296"/>
              </a:cxn>
              <a:cxn ang="0">
                <a:pos x="488" y="288"/>
              </a:cxn>
            </a:cxnLst>
            <a:rect l="0" t="0" r="r" b="b"/>
            <a:pathLst>
              <a:path w="488" h="296">
                <a:moveTo>
                  <a:pt x="0" y="288"/>
                </a:moveTo>
                <a:cubicBezTo>
                  <a:pt x="37" y="285"/>
                  <a:pt x="76" y="289"/>
                  <a:pt x="112" y="280"/>
                </a:cubicBezTo>
                <a:cubicBezTo>
                  <a:pt x="127" y="276"/>
                  <a:pt x="134" y="232"/>
                  <a:pt x="136" y="224"/>
                </a:cubicBezTo>
                <a:cubicBezTo>
                  <a:pt x="151" y="171"/>
                  <a:pt x="152" y="120"/>
                  <a:pt x="200" y="88"/>
                </a:cubicBezTo>
                <a:cubicBezTo>
                  <a:pt x="226" y="49"/>
                  <a:pt x="217" y="26"/>
                  <a:pt x="256" y="0"/>
                </a:cubicBezTo>
                <a:cubicBezTo>
                  <a:pt x="305" y="73"/>
                  <a:pt x="332" y="109"/>
                  <a:pt x="360" y="192"/>
                </a:cubicBezTo>
                <a:cubicBezTo>
                  <a:pt x="371" y="224"/>
                  <a:pt x="381" y="256"/>
                  <a:pt x="392" y="288"/>
                </a:cubicBezTo>
                <a:cubicBezTo>
                  <a:pt x="395" y="296"/>
                  <a:pt x="408" y="293"/>
                  <a:pt x="416" y="296"/>
                </a:cubicBezTo>
                <a:cubicBezTo>
                  <a:pt x="440" y="293"/>
                  <a:pt x="488" y="288"/>
                  <a:pt x="488" y="28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87" name="Freeform 23"/>
          <p:cNvSpPr>
            <a:spLocks/>
          </p:cNvSpPr>
          <p:nvPr/>
        </p:nvSpPr>
        <p:spPr bwMode="auto">
          <a:xfrm>
            <a:off x="4584700" y="3238500"/>
            <a:ext cx="787400" cy="3810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64" y="160"/>
              </a:cxn>
              <a:cxn ang="0">
                <a:pos x="112" y="128"/>
              </a:cxn>
              <a:cxn ang="0">
                <a:pos x="168" y="32"/>
              </a:cxn>
              <a:cxn ang="0">
                <a:pos x="216" y="0"/>
              </a:cxn>
              <a:cxn ang="0">
                <a:pos x="264" y="32"/>
              </a:cxn>
              <a:cxn ang="0">
                <a:pos x="288" y="48"/>
              </a:cxn>
              <a:cxn ang="0">
                <a:pos x="496" y="168"/>
              </a:cxn>
            </a:cxnLst>
            <a:rect l="0" t="0" r="r" b="b"/>
            <a:pathLst>
              <a:path w="496" h="176">
                <a:moveTo>
                  <a:pt x="0" y="176"/>
                </a:moveTo>
                <a:cubicBezTo>
                  <a:pt x="21" y="171"/>
                  <a:pt x="43" y="165"/>
                  <a:pt x="64" y="160"/>
                </a:cubicBezTo>
                <a:cubicBezTo>
                  <a:pt x="83" y="155"/>
                  <a:pt x="112" y="128"/>
                  <a:pt x="112" y="128"/>
                </a:cubicBezTo>
                <a:cubicBezTo>
                  <a:pt x="126" y="87"/>
                  <a:pt x="133" y="59"/>
                  <a:pt x="168" y="32"/>
                </a:cubicBezTo>
                <a:cubicBezTo>
                  <a:pt x="183" y="20"/>
                  <a:pt x="216" y="0"/>
                  <a:pt x="216" y="0"/>
                </a:cubicBezTo>
                <a:cubicBezTo>
                  <a:pt x="232" y="11"/>
                  <a:pt x="248" y="21"/>
                  <a:pt x="264" y="32"/>
                </a:cubicBezTo>
                <a:cubicBezTo>
                  <a:pt x="272" y="37"/>
                  <a:pt x="288" y="48"/>
                  <a:pt x="288" y="48"/>
                </a:cubicBezTo>
                <a:cubicBezTo>
                  <a:pt x="320" y="144"/>
                  <a:pt x="404" y="168"/>
                  <a:pt x="496" y="1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5524500" y="3429000"/>
            <a:ext cx="939800" cy="190500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88" y="80"/>
              </a:cxn>
              <a:cxn ang="0">
                <a:pos x="208" y="0"/>
              </a:cxn>
              <a:cxn ang="0">
                <a:pos x="376" y="48"/>
              </a:cxn>
              <a:cxn ang="0">
                <a:pos x="432" y="80"/>
              </a:cxn>
              <a:cxn ang="0">
                <a:pos x="528" y="88"/>
              </a:cxn>
              <a:cxn ang="0">
                <a:pos x="592" y="112"/>
              </a:cxn>
            </a:cxnLst>
            <a:rect l="0" t="0" r="r" b="b"/>
            <a:pathLst>
              <a:path w="592" h="120">
                <a:moveTo>
                  <a:pt x="0" y="120"/>
                </a:moveTo>
                <a:cubicBezTo>
                  <a:pt x="38" y="111"/>
                  <a:pt x="50" y="89"/>
                  <a:pt x="88" y="80"/>
                </a:cubicBezTo>
                <a:cubicBezTo>
                  <a:pt x="122" y="46"/>
                  <a:pt x="162" y="15"/>
                  <a:pt x="208" y="0"/>
                </a:cubicBezTo>
                <a:cubicBezTo>
                  <a:pt x="263" y="18"/>
                  <a:pt x="324" y="22"/>
                  <a:pt x="376" y="48"/>
                </a:cubicBezTo>
                <a:cubicBezTo>
                  <a:pt x="395" y="58"/>
                  <a:pt x="411" y="76"/>
                  <a:pt x="432" y="80"/>
                </a:cubicBezTo>
                <a:cubicBezTo>
                  <a:pt x="463" y="86"/>
                  <a:pt x="496" y="85"/>
                  <a:pt x="528" y="88"/>
                </a:cubicBezTo>
                <a:cubicBezTo>
                  <a:pt x="582" y="106"/>
                  <a:pt x="561" y="96"/>
                  <a:pt x="592" y="11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334000" y="3810000"/>
            <a:ext cx="2247900" cy="366713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Times New Roman" charset="0"/>
              </a:rPr>
              <a:t>Propagation distance</a:t>
            </a:r>
          </a:p>
        </p:txBody>
      </p:sp>
      <p:sp>
        <p:nvSpPr>
          <p:cNvPr id="11305" name="AutoShape 41"/>
          <p:cNvSpPr>
            <a:spLocks noChangeArrowheads="1"/>
          </p:cNvSpPr>
          <p:nvPr/>
        </p:nvSpPr>
        <p:spPr bwMode="auto">
          <a:xfrm>
            <a:off x="419100" y="2857500"/>
            <a:ext cx="990600" cy="533400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Times New Roman" charset="0"/>
              </a:rPr>
              <a:t>Original</a:t>
            </a:r>
          </a:p>
          <a:p>
            <a:pPr algn="ctr" eaLnBrk="1" hangingPunct="1"/>
            <a:r>
              <a:rPr lang="en-US" b="1">
                <a:latin typeface="Times New Roman" charset="0"/>
              </a:rPr>
              <a:t>pulse</a:t>
            </a: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1409700" y="31623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08" name="AutoShape 44"/>
          <p:cNvSpPr>
            <a:spLocks noChangeArrowheads="1"/>
          </p:cNvSpPr>
          <p:nvPr/>
        </p:nvSpPr>
        <p:spPr bwMode="auto">
          <a:xfrm>
            <a:off x="7353300" y="2857500"/>
            <a:ext cx="1295400" cy="533400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Times New Roman" charset="0"/>
              </a:rPr>
              <a:t>Regenerated</a:t>
            </a:r>
          </a:p>
          <a:p>
            <a:pPr algn="ctr" eaLnBrk="1" hangingPunct="1"/>
            <a:r>
              <a:rPr lang="en-US" b="1">
                <a:latin typeface="Times New Roman" charset="0"/>
              </a:rPr>
              <a:t>pulse</a:t>
            </a:r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 flipH="1">
            <a:off x="7124700" y="31623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311" name="AutoShape 47"/>
          <p:cNvSpPr>
            <a:spLocks noChangeArrowheads="1"/>
          </p:cNvSpPr>
          <p:nvPr/>
        </p:nvSpPr>
        <p:spPr bwMode="auto">
          <a:xfrm>
            <a:off x="6019800" y="5181600"/>
            <a:ext cx="20574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3333CC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rgbClr val="0000FF"/>
                </a:solidFill>
                <a:latin typeface="Times New Roman" charset="0"/>
              </a:rPr>
              <a:t>A bit is a bit!</a:t>
            </a:r>
          </a:p>
        </p:txBody>
      </p:sp>
      <p:sp>
        <p:nvSpPr>
          <p:cNvPr id="11313" name="Freeform 49"/>
          <p:cNvSpPr>
            <a:spLocks/>
          </p:cNvSpPr>
          <p:nvPr/>
        </p:nvSpPr>
        <p:spPr bwMode="auto">
          <a:xfrm>
            <a:off x="2400300" y="3009900"/>
            <a:ext cx="6096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0"/>
              </a:cxn>
              <a:cxn ang="0">
                <a:pos x="384" y="384"/>
              </a:cxn>
            </a:cxnLst>
            <a:rect l="0" t="0" r="r" b="b"/>
            <a:pathLst>
              <a:path w="384" h="384">
                <a:moveTo>
                  <a:pt x="0" y="384"/>
                </a:moveTo>
                <a:cubicBezTo>
                  <a:pt x="64" y="192"/>
                  <a:pt x="128" y="0"/>
                  <a:pt x="192" y="0"/>
                </a:cubicBezTo>
                <a:cubicBezTo>
                  <a:pt x="256" y="0"/>
                  <a:pt x="352" y="320"/>
                  <a:pt x="384" y="38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Lecture-2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Electrical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In </a:t>
            </a:r>
            <a:r>
              <a:rPr lang="en-US" sz="2400" dirty="0"/>
              <a:t>general, a </a:t>
            </a:r>
            <a:r>
              <a:rPr lang="en-US" sz="2400" dirty="0" smtClean="0"/>
              <a:t>communication system </a:t>
            </a:r>
            <a:r>
              <a:rPr lang="en-US" sz="2400" dirty="0"/>
              <a:t>can be represented by the functional block diagram shown in </a:t>
            </a:r>
            <a:r>
              <a:rPr lang="en-US" sz="2400" dirty="0" smtClean="0"/>
              <a:t>following Figure.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457200" y="2895600"/>
            <a:ext cx="7714225" cy="2844301"/>
            <a:chOff x="-893480" y="3332324"/>
            <a:chExt cx="9947632" cy="3398177"/>
          </a:xfrm>
        </p:grpSpPr>
        <p:sp>
          <p:nvSpPr>
            <p:cNvPr id="7" name="Rectangle 6"/>
            <p:cNvSpPr/>
            <p:nvPr/>
          </p:nvSpPr>
          <p:spPr>
            <a:xfrm>
              <a:off x="631599" y="3332324"/>
              <a:ext cx="23622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Information Source and Input Transducer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07499" y="3332324"/>
              <a:ext cx="23622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Transmitter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691952" y="4587082"/>
              <a:ext cx="23622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Channel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07499" y="5663701"/>
              <a:ext cx="23622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Receiver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9897" y="5652917"/>
              <a:ext cx="23622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Output Transducer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3" name="Straight Arrow Connector 12"/>
            <p:cNvCxnSpPr>
              <a:stCxn id="7" idx="3"/>
              <a:endCxn id="8" idx="1"/>
            </p:cNvCxnSpPr>
            <p:nvPr/>
          </p:nvCxnSpPr>
          <p:spPr>
            <a:xfrm>
              <a:off x="2993799" y="3865724"/>
              <a:ext cx="10137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3"/>
            </p:cNvCxnSpPr>
            <p:nvPr/>
          </p:nvCxnSpPr>
          <p:spPr>
            <a:xfrm>
              <a:off x="6369699" y="3865724"/>
              <a:ext cx="150335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9" idx="0"/>
            </p:cNvCxnSpPr>
            <p:nvPr/>
          </p:nvCxnSpPr>
          <p:spPr>
            <a:xfrm>
              <a:off x="7873052" y="3872552"/>
              <a:ext cx="0" cy="71453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</p:cNvCxnSpPr>
            <p:nvPr/>
          </p:nvCxnSpPr>
          <p:spPr>
            <a:xfrm>
              <a:off x="7873052" y="5653882"/>
              <a:ext cx="0" cy="70246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6369699" y="6356350"/>
              <a:ext cx="15033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2961953" y="6197101"/>
              <a:ext cx="106122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1"/>
            </p:cNvCxnSpPr>
            <p:nvPr/>
          </p:nvCxnSpPr>
          <p:spPr>
            <a:xfrm flipH="1">
              <a:off x="106497" y="6186317"/>
              <a:ext cx="533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-893480" y="5800221"/>
              <a:ext cx="1136991" cy="772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Output </a:t>
              </a:r>
            </a:p>
            <a:p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Signal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H="1">
            <a:off x="8171425" y="3253581"/>
            <a:ext cx="362975" cy="692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8444272" y="2442314"/>
            <a:ext cx="563077" cy="782748"/>
          </a:xfrm>
          <a:custGeom>
            <a:avLst/>
            <a:gdLst>
              <a:gd name="connsiteX0" fmla="*/ 0 w 857404"/>
              <a:gd name="connsiteY0" fmla="*/ 560190 h 1053055"/>
              <a:gd name="connsiteX1" fmla="*/ 368490 w 857404"/>
              <a:gd name="connsiteY1" fmla="*/ 150757 h 1053055"/>
              <a:gd name="connsiteX2" fmla="*/ 136478 w 857404"/>
              <a:gd name="connsiteY2" fmla="*/ 601134 h 1053055"/>
              <a:gd name="connsiteX3" fmla="*/ 518615 w 857404"/>
              <a:gd name="connsiteY3" fmla="*/ 632 h 1053055"/>
              <a:gd name="connsiteX4" fmla="*/ 109182 w 857404"/>
              <a:gd name="connsiteY4" fmla="*/ 737611 h 1053055"/>
              <a:gd name="connsiteX5" fmla="*/ 464024 w 857404"/>
              <a:gd name="connsiteY5" fmla="*/ 259940 h 1053055"/>
              <a:gd name="connsiteX6" fmla="*/ 395785 w 857404"/>
              <a:gd name="connsiteY6" fmla="*/ 532895 h 1053055"/>
              <a:gd name="connsiteX7" fmla="*/ 696036 w 857404"/>
              <a:gd name="connsiteY7" fmla="*/ 246292 h 1053055"/>
              <a:gd name="connsiteX8" fmla="*/ 300251 w 857404"/>
              <a:gd name="connsiteY8" fmla="*/ 874089 h 1053055"/>
              <a:gd name="connsiteX9" fmla="*/ 846161 w 857404"/>
              <a:gd name="connsiteY9" fmla="*/ 259940 h 1053055"/>
              <a:gd name="connsiteX10" fmla="*/ 641445 w 857404"/>
              <a:gd name="connsiteY10" fmla="*/ 669372 h 1053055"/>
              <a:gd name="connsiteX11" fmla="*/ 313899 w 857404"/>
              <a:gd name="connsiteY11" fmla="*/ 1051510 h 1053055"/>
              <a:gd name="connsiteX12" fmla="*/ 668740 w 857404"/>
              <a:gd name="connsiteY12" fmla="*/ 778555 h 105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7404" h="1053055">
                <a:moveTo>
                  <a:pt x="0" y="560190"/>
                </a:moveTo>
                <a:cubicBezTo>
                  <a:pt x="172872" y="352061"/>
                  <a:pt x="345744" y="143933"/>
                  <a:pt x="368490" y="150757"/>
                </a:cubicBezTo>
                <a:cubicBezTo>
                  <a:pt x="391236" y="157581"/>
                  <a:pt x="111457" y="626155"/>
                  <a:pt x="136478" y="601134"/>
                </a:cubicBezTo>
                <a:cubicBezTo>
                  <a:pt x="161499" y="576113"/>
                  <a:pt x="523164" y="-22114"/>
                  <a:pt x="518615" y="632"/>
                </a:cubicBezTo>
                <a:cubicBezTo>
                  <a:pt x="514066" y="23378"/>
                  <a:pt x="118281" y="694393"/>
                  <a:pt x="109182" y="737611"/>
                </a:cubicBezTo>
                <a:cubicBezTo>
                  <a:pt x="100083" y="780829"/>
                  <a:pt x="416257" y="294059"/>
                  <a:pt x="464024" y="259940"/>
                </a:cubicBezTo>
                <a:cubicBezTo>
                  <a:pt x="511791" y="225821"/>
                  <a:pt x="357116" y="535170"/>
                  <a:pt x="395785" y="532895"/>
                </a:cubicBezTo>
                <a:cubicBezTo>
                  <a:pt x="434454" y="530620"/>
                  <a:pt x="711958" y="189426"/>
                  <a:pt x="696036" y="246292"/>
                </a:cubicBezTo>
                <a:cubicBezTo>
                  <a:pt x="680114" y="303158"/>
                  <a:pt x="275230" y="871814"/>
                  <a:pt x="300251" y="874089"/>
                </a:cubicBezTo>
                <a:cubicBezTo>
                  <a:pt x="325272" y="876364"/>
                  <a:pt x="789295" y="294059"/>
                  <a:pt x="846161" y="259940"/>
                </a:cubicBezTo>
                <a:cubicBezTo>
                  <a:pt x="903027" y="225821"/>
                  <a:pt x="730155" y="537444"/>
                  <a:pt x="641445" y="669372"/>
                </a:cubicBezTo>
                <a:cubicBezTo>
                  <a:pt x="552735" y="801300"/>
                  <a:pt x="309350" y="1033313"/>
                  <a:pt x="313899" y="1051510"/>
                </a:cubicBezTo>
                <a:cubicBezTo>
                  <a:pt x="318448" y="1069707"/>
                  <a:pt x="493594" y="924131"/>
                  <a:pt x="668740" y="7785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30615" y="3173204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Electrical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41437"/>
            <a:ext cx="8991600" cy="52117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A transducer is usually required to convert the output of a source into an </a:t>
            </a:r>
            <a:r>
              <a:rPr lang="en-US" sz="2400" dirty="0" smtClean="0"/>
              <a:t>electrical signal </a:t>
            </a:r>
            <a:r>
              <a:rPr lang="en-US" sz="2400" dirty="0"/>
              <a:t>that is suitable for transmission.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For </a:t>
            </a:r>
            <a:r>
              <a:rPr lang="en-US" sz="2400" dirty="0"/>
              <a:t>example, a microphone serves as </a:t>
            </a:r>
            <a:r>
              <a:rPr lang="en-US" sz="2400" dirty="0" smtClean="0"/>
              <a:t>the transducer </a:t>
            </a:r>
            <a:r>
              <a:rPr lang="en-US" sz="2400" dirty="0"/>
              <a:t>that converts an acoustic speech signal into an electrical signal, and a </a:t>
            </a:r>
            <a:r>
              <a:rPr lang="en-US" sz="2400" dirty="0" smtClean="0"/>
              <a:t>video camera </a:t>
            </a:r>
            <a:r>
              <a:rPr lang="en-US" sz="2400" dirty="0"/>
              <a:t>converts an image into an electrical signal.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4098" name="Picture 2" descr="Image result for how microphone wo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47318"/>
            <a:ext cx="4191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Electrical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41437"/>
            <a:ext cx="8991600" cy="52117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At </a:t>
            </a:r>
            <a:r>
              <a:rPr lang="en-US" sz="2400" dirty="0"/>
              <a:t>the destination, a similar </a:t>
            </a:r>
            <a:r>
              <a:rPr lang="en-US" sz="2400" dirty="0" smtClean="0"/>
              <a:t>transducer is </a:t>
            </a:r>
            <a:r>
              <a:rPr lang="en-US" sz="2400" dirty="0"/>
              <a:t>required to convert the electrical signals that are received into a </a:t>
            </a:r>
            <a:r>
              <a:rPr lang="en-US" sz="2400" dirty="0" smtClean="0"/>
              <a:t>form </a:t>
            </a:r>
            <a:r>
              <a:rPr lang="en-US" sz="2400" dirty="0"/>
              <a:t>that </a:t>
            </a:r>
            <a:r>
              <a:rPr lang="en-US" sz="2400" dirty="0" smtClean="0"/>
              <a:t>is suitable </a:t>
            </a:r>
            <a:r>
              <a:rPr lang="en-US" sz="2400" dirty="0"/>
              <a:t>for the user; e.g., acoustic signals, images, etc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122" name="Picture 2" descr="Image result for how microphone wo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332" y="2771876"/>
            <a:ext cx="4362450" cy="386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92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Electrical Communication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41437"/>
            <a:ext cx="8991600" cy="52117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heart of the communication system consists of three basic parts, namely</a:t>
            </a:r>
            <a:r>
              <a:rPr lang="en-US" sz="2400" dirty="0" smtClean="0"/>
              <a:t>, the </a:t>
            </a:r>
            <a:r>
              <a:rPr lang="en-US" sz="2400" i="1" dirty="0">
                <a:solidFill>
                  <a:srgbClr val="FF0000"/>
                </a:solidFill>
              </a:rPr>
              <a:t>transmitter</a:t>
            </a:r>
            <a:r>
              <a:rPr lang="en-US" sz="2400" i="1" dirty="0"/>
              <a:t>, </a:t>
            </a:r>
            <a:r>
              <a:rPr lang="en-US" sz="2400" dirty="0"/>
              <a:t>the </a:t>
            </a:r>
            <a:r>
              <a:rPr lang="en-US" sz="2400" i="1" dirty="0">
                <a:solidFill>
                  <a:srgbClr val="FF0000"/>
                </a:solidFill>
              </a:rPr>
              <a:t>channel</a:t>
            </a:r>
            <a:r>
              <a:rPr lang="en-US" sz="2400" i="1" dirty="0"/>
              <a:t>, </a:t>
            </a:r>
            <a:r>
              <a:rPr lang="en-US" sz="2400" dirty="0"/>
              <a:t>and the </a:t>
            </a:r>
            <a:r>
              <a:rPr lang="en-US" sz="2400" i="1" dirty="0">
                <a:solidFill>
                  <a:srgbClr val="FF0000"/>
                </a:solidFill>
              </a:rPr>
              <a:t>receiver</a:t>
            </a:r>
            <a:r>
              <a:rPr lang="en-US" sz="2400" i="1" dirty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2081749" y="3102084"/>
            <a:ext cx="4724400" cy="2844301"/>
            <a:chOff x="2081749" y="3102084"/>
            <a:chExt cx="4724400" cy="2844301"/>
          </a:xfrm>
        </p:grpSpPr>
        <p:sp>
          <p:nvSpPr>
            <p:cNvPr id="7" name="Rectangle 6"/>
            <p:cNvSpPr/>
            <p:nvPr/>
          </p:nvSpPr>
          <p:spPr>
            <a:xfrm>
              <a:off x="2892553" y="3102084"/>
              <a:ext cx="1831847" cy="89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Transmitter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74302" y="4152326"/>
              <a:ext cx="1831847" cy="89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Channel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92553" y="5053465"/>
              <a:ext cx="1831847" cy="89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Receiver</a:t>
              </a:r>
              <a:endPara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1" name="Straight Arrow Connector 10"/>
            <p:cNvCxnSpPr>
              <a:endCxn id="7" idx="1"/>
            </p:cNvCxnSpPr>
            <p:nvPr/>
          </p:nvCxnSpPr>
          <p:spPr>
            <a:xfrm>
              <a:off x="2106445" y="3548544"/>
              <a:ext cx="78610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7" idx="3"/>
            </p:cNvCxnSpPr>
            <p:nvPr/>
          </p:nvCxnSpPr>
          <p:spPr>
            <a:xfrm>
              <a:off x="4724400" y="3548544"/>
              <a:ext cx="116582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8" idx="0"/>
            </p:cNvCxnSpPr>
            <p:nvPr/>
          </p:nvCxnSpPr>
          <p:spPr>
            <a:xfrm>
              <a:off x="5890225" y="3554259"/>
              <a:ext cx="0" cy="59806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2"/>
            </p:cNvCxnSpPr>
            <p:nvPr/>
          </p:nvCxnSpPr>
          <p:spPr>
            <a:xfrm>
              <a:off x="5890225" y="5045246"/>
              <a:ext cx="0" cy="58797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4724400" y="5633218"/>
              <a:ext cx="11658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081749" y="5499925"/>
              <a:ext cx="8229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940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562600"/>
          </a:xfrm>
        </p:spPr>
        <p:txBody>
          <a:bodyPr>
            <a:noAutofit/>
          </a:bodyPr>
          <a:lstStyle/>
          <a:p>
            <a:pPr algn="just"/>
            <a:r>
              <a:rPr lang="en-US" sz="2600" dirty="0"/>
              <a:t>The transmitter converts the electrical signal into a </a:t>
            </a:r>
            <a:r>
              <a:rPr lang="en-US" sz="2600" dirty="0" smtClean="0"/>
              <a:t>form that is </a:t>
            </a:r>
            <a:r>
              <a:rPr lang="en-US" sz="2600" dirty="0"/>
              <a:t>suitable for transmission through the physical channel or transmission medium. </a:t>
            </a:r>
            <a:endParaRPr lang="en-US" sz="2600" dirty="0" smtClean="0"/>
          </a:p>
          <a:p>
            <a:pPr algn="just"/>
            <a:endParaRPr lang="en-US" sz="1500" dirty="0" smtClean="0"/>
          </a:p>
          <a:p>
            <a:pPr algn="just"/>
            <a:r>
              <a:rPr lang="en-US" sz="2600" dirty="0" smtClean="0"/>
              <a:t>For example</a:t>
            </a:r>
            <a:r>
              <a:rPr lang="en-US" sz="2600" dirty="0"/>
              <a:t>, in radio and TV broadcast, the Federal Communications Commission (</a:t>
            </a:r>
            <a:r>
              <a:rPr lang="en-US" sz="2600" dirty="0" smtClean="0"/>
              <a:t>FCC in USA, PTA, FAB, in Pakistan) specifies </a:t>
            </a:r>
            <a:r>
              <a:rPr lang="en-US" sz="2600" dirty="0"/>
              <a:t>the frequency range for each transmitting station. </a:t>
            </a:r>
            <a:endParaRPr lang="en-US" sz="2600" dirty="0" smtClean="0"/>
          </a:p>
          <a:p>
            <a:pPr algn="just"/>
            <a:endParaRPr lang="en-US" sz="1500" dirty="0" smtClean="0"/>
          </a:p>
          <a:p>
            <a:pPr algn="just"/>
            <a:r>
              <a:rPr lang="en-US" sz="2600" dirty="0" smtClean="0"/>
              <a:t>Hence</a:t>
            </a:r>
            <a:r>
              <a:rPr lang="en-US" sz="2600" dirty="0"/>
              <a:t>, the transmitter </a:t>
            </a:r>
            <a:r>
              <a:rPr lang="en-US" sz="2600" dirty="0" smtClean="0"/>
              <a:t>must translate </a:t>
            </a:r>
            <a:r>
              <a:rPr lang="en-US" sz="2600" dirty="0"/>
              <a:t>the </a:t>
            </a:r>
            <a:r>
              <a:rPr lang="en-US" sz="2600" dirty="0" smtClean="0"/>
              <a:t>information </a:t>
            </a:r>
            <a:r>
              <a:rPr lang="en-US" sz="2600" dirty="0"/>
              <a:t>signal to be transmitted into the appropriate frequency </a:t>
            </a:r>
            <a:r>
              <a:rPr lang="en-US" sz="2600" dirty="0" smtClean="0"/>
              <a:t>range that </a:t>
            </a:r>
            <a:r>
              <a:rPr lang="en-US" sz="2600" dirty="0"/>
              <a:t>matches the frequency allocation assigned to the transmitter. </a:t>
            </a:r>
            <a:endParaRPr lang="en-US" sz="2600" dirty="0" smtClean="0"/>
          </a:p>
          <a:p>
            <a:pPr algn="just"/>
            <a:endParaRPr lang="en-US" sz="1500" dirty="0" smtClean="0"/>
          </a:p>
          <a:p>
            <a:pPr algn="just"/>
            <a:r>
              <a:rPr lang="en-US" sz="2600" dirty="0" smtClean="0"/>
              <a:t>Thus</a:t>
            </a:r>
            <a:r>
              <a:rPr lang="en-US" sz="2600" dirty="0"/>
              <a:t>, signals </a:t>
            </a:r>
            <a:r>
              <a:rPr lang="en-US" sz="2600" dirty="0" smtClean="0"/>
              <a:t>transmitted by </a:t>
            </a:r>
            <a:r>
              <a:rPr lang="en-US" sz="2600" dirty="0"/>
              <a:t>multiple radio stations do not interfere with one another.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80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816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In general, the transmitter performs the matching of the message signal to </a:t>
            </a:r>
            <a:r>
              <a:rPr lang="en-US" sz="2800" dirty="0" smtClean="0"/>
              <a:t>the channel </a:t>
            </a:r>
            <a:r>
              <a:rPr lang="en-US" sz="2800" dirty="0"/>
              <a:t>by a process called </a:t>
            </a:r>
            <a:r>
              <a:rPr lang="en-US" sz="2800" i="1" dirty="0"/>
              <a:t>modulation. </a:t>
            </a:r>
            <a:endParaRPr lang="en-US" sz="2800" i="1" dirty="0" smtClean="0"/>
          </a:p>
          <a:p>
            <a:pPr algn="just"/>
            <a:endParaRPr lang="en-US" sz="2800" i="1" dirty="0" smtClean="0"/>
          </a:p>
          <a:p>
            <a:pPr algn="just"/>
            <a:r>
              <a:rPr lang="en-US" sz="2800" dirty="0" smtClean="0"/>
              <a:t>Usually</a:t>
            </a:r>
            <a:r>
              <a:rPr lang="en-US" sz="2800" dirty="0"/>
              <a:t>, modulation involves the use of </a:t>
            </a:r>
            <a:r>
              <a:rPr lang="en-US" sz="2800" dirty="0" smtClean="0"/>
              <a:t>the information </a:t>
            </a:r>
            <a:r>
              <a:rPr lang="en-US" sz="2800" dirty="0"/>
              <a:t>signal to systematically vary either the amplitude, frequency, or phase </a:t>
            </a:r>
            <a:r>
              <a:rPr lang="en-US" sz="2800" dirty="0" smtClean="0"/>
              <a:t>of a </a:t>
            </a:r>
            <a:r>
              <a:rPr lang="en-US" sz="2800" dirty="0"/>
              <a:t>sinusoidal carrier.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60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5989</TotalTime>
  <Words>1569</Words>
  <Application>Microsoft Office PowerPoint</Application>
  <PresentationFormat>On-screen Show (4:3)</PresentationFormat>
  <Paragraphs>213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Office Theme</vt:lpstr>
      <vt:lpstr>Communication Systems (EE-341)</vt:lpstr>
      <vt:lpstr>Outline</vt:lpstr>
      <vt:lpstr>Electrical Communication System</vt:lpstr>
      <vt:lpstr>Electrical Communication System</vt:lpstr>
      <vt:lpstr>Electrical Communication System</vt:lpstr>
      <vt:lpstr>Electrical Communication System</vt:lpstr>
      <vt:lpstr>Electrical Communication System</vt:lpstr>
      <vt:lpstr>Transmitter</vt:lpstr>
      <vt:lpstr>Transmitter</vt:lpstr>
      <vt:lpstr>Transmitter</vt:lpstr>
      <vt:lpstr>AM Transmission</vt:lpstr>
      <vt:lpstr>Transmitter</vt:lpstr>
      <vt:lpstr>Transmitter</vt:lpstr>
      <vt:lpstr>Channel</vt:lpstr>
      <vt:lpstr>Channel</vt:lpstr>
      <vt:lpstr>Channel</vt:lpstr>
      <vt:lpstr>Channel</vt:lpstr>
      <vt:lpstr>Receiver</vt:lpstr>
      <vt:lpstr>Receiver</vt:lpstr>
      <vt:lpstr>Receiver</vt:lpstr>
      <vt:lpstr>Digital Communication System</vt:lpstr>
      <vt:lpstr>Digital Communication System</vt:lpstr>
      <vt:lpstr>Digital Communication System</vt:lpstr>
      <vt:lpstr>Digital Communication System</vt:lpstr>
      <vt:lpstr>Digital Communication System</vt:lpstr>
      <vt:lpstr>Source Encoding</vt:lpstr>
      <vt:lpstr>Channel Encoding</vt:lpstr>
      <vt:lpstr>Digital Modulator</vt:lpstr>
      <vt:lpstr>Digital Modulator</vt:lpstr>
      <vt:lpstr>Digital Demodulator</vt:lpstr>
      <vt:lpstr>Channel Decoder</vt:lpstr>
      <vt:lpstr>Source Decoder</vt:lpstr>
      <vt:lpstr>Digital versus analog</vt:lpstr>
      <vt:lpstr>End of Lecture-2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Hussain</dc:creator>
  <cp:lastModifiedBy>Dr. Imtiaz</cp:lastModifiedBy>
  <cp:revision>991</cp:revision>
  <dcterms:created xsi:type="dcterms:W3CDTF">2012-07-01T09:15:58Z</dcterms:created>
  <dcterms:modified xsi:type="dcterms:W3CDTF">2017-09-12T10:52:55Z</dcterms:modified>
</cp:coreProperties>
</file>