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496" r:id="rId2"/>
    <p:sldId id="425" r:id="rId3"/>
    <p:sldId id="532" r:id="rId4"/>
    <p:sldId id="533" r:id="rId5"/>
    <p:sldId id="568" r:id="rId6"/>
    <p:sldId id="569" r:id="rId7"/>
    <p:sldId id="570" r:id="rId8"/>
    <p:sldId id="571" r:id="rId9"/>
    <p:sldId id="534" r:id="rId10"/>
    <p:sldId id="535" r:id="rId11"/>
    <p:sldId id="540" r:id="rId12"/>
    <p:sldId id="542" r:id="rId13"/>
    <p:sldId id="541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65" r:id="rId27"/>
    <p:sldId id="556" r:id="rId28"/>
    <p:sldId id="557" r:id="rId29"/>
    <p:sldId id="559" r:id="rId30"/>
    <p:sldId id="560" r:id="rId31"/>
    <p:sldId id="561" r:id="rId32"/>
    <p:sldId id="563" r:id="rId33"/>
    <p:sldId id="562" r:id="rId34"/>
    <p:sldId id="564" r:id="rId35"/>
    <p:sldId id="555" r:id="rId36"/>
    <p:sldId id="566" r:id="rId37"/>
    <p:sldId id="567" r:id="rId38"/>
    <p:sldId id="32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322" autoAdjust="0"/>
  </p:normalViewPr>
  <p:slideViewPr>
    <p:cSldViewPr>
      <p:cViewPr>
        <p:scale>
          <a:sx n="70" d="100"/>
          <a:sy n="70" d="100"/>
        </p:scale>
        <p:origin x="-10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14/10/2014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7DE-43BB-4FE1-83D7-CCD88AE3FBF5}" type="datetime1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A82-EDDE-4861-88F2-0AE27D4E6168}" type="datetime1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C31-2C7B-4B3D-9B61-644248A33185}" type="datetime1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BBC9-F849-4037-A730-3C5688FDC370}" type="datetime1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2263-96F9-4160-9712-7E11BA676B14}" type="datetime1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B3E-F917-42FD-8CB0-02748EAB43D3}" type="datetime1">
              <a:rPr lang="en-GB" smtClean="0"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497-D912-4C7B-9077-561C7C70016A}" type="datetime1">
              <a:rPr lang="en-GB" smtClean="0"/>
              <a:t>14/10/2014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AE3-1DC8-4184-9265-D1121529723E}" type="datetime1">
              <a:rPr lang="en-GB" smtClean="0"/>
              <a:t>14/10/2014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CE5-88D2-4ED4-99C6-A9CBBA995396}" type="datetime1">
              <a:rPr lang="en-GB" smtClean="0"/>
              <a:t>14/10/2014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88AF-A503-47BF-A400-DFC413FBF4F5}" type="datetime1">
              <a:rPr lang="en-GB" smtClean="0"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2BE4-D7D6-4725-84B9-06CDA42A8772}" type="datetime1">
              <a:rPr lang="en-GB" smtClean="0"/>
              <a:t>14/10/2014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95F1-26DC-4008-8D2C-9C58E34FED4E}" type="datetime1">
              <a:rPr lang="en-GB" smtClean="0"/>
              <a:t>14/10/2014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Modern </a:t>
            </a:r>
            <a:r>
              <a:rPr lang="en-US" b="1" dirty="0"/>
              <a:t>Control </a:t>
            </a:r>
            <a:r>
              <a:rPr lang="en-US" b="1" dirty="0" smtClean="0"/>
              <a:t>Systems (MCS)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62808" y="3886200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7400" y="2674203"/>
            <a:ext cx="556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Lecture-27-28</a:t>
            </a:r>
          </a:p>
          <a:p>
            <a:pPr algn="ctr"/>
            <a:r>
              <a:rPr lang="en-US" sz="2400" dirty="0" smtClean="0"/>
              <a:t>Stability of Digital Control Systems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7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BIBO</a:t>
            </a:r>
            <a:r>
              <a:rPr lang="en-US" dirty="0" smtClean="0"/>
              <a:t> </a:t>
            </a:r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867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Bounded-Input–Bounded-Output Stability. </a:t>
            </a:r>
            <a:r>
              <a:rPr lang="en-US" sz="2800" dirty="0"/>
              <a:t>A system is said to </a:t>
            </a:r>
            <a:r>
              <a:rPr lang="en-US" sz="2800" dirty="0" smtClean="0"/>
              <a:t>be bounded-input–bounded-output </a:t>
            </a:r>
            <a:r>
              <a:rPr lang="en-US" sz="2800" dirty="0"/>
              <a:t>(BIBO) stable if its response to any bounded </a:t>
            </a:r>
            <a:r>
              <a:rPr lang="en-US" sz="2800" dirty="0" smtClean="0"/>
              <a:t>input remains bounded.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That </a:t>
            </a:r>
            <a:r>
              <a:rPr lang="en-US" sz="2800" dirty="0"/>
              <a:t>is, for any input </a:t>
            </a:r>
            <a:r>
              <a:rPr lang="en-US" sz="2800" dirty="0" smtClean="0"/>
              <a:t>satisfying</a:t>
            </a:r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output satisfies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4033" y="3649258"/>
                <a:ext cx="42128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=1,2,3,…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r>
                  <a:rPr lang="en-US" sz="24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0&lt;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033" y="3649258"/>
                <a:ext cx="421288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315" t="-5882" r="-289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5336208"/>
                <a:ext cx="4212888" cy="88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=1,2,3,…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r>
                  <a:rPr lang="en-US" sz="24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0&lt;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336208"/>
                <a:ext cx="4212888" cy="889346"/>
              </a:xfrm>
              <a:prstGeom prst="rect">
                <a:avLst/>
              </a:prstGeom>
              <a:blipFill rotWithShape="1">
                <a:blip r:embed="rId3"/>
                <a:stretch>
                  <a:fillRect l="-2171" t="-4795" r="-2894" b="-1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0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BIBO Stability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91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BIBO stability concerns the response of a system to a bounded input. </a:t>
                </a:r>
              </a:p>
              <a:p>
                <a:pPr algn="just"/>
                <a:endParaRPr lang="en-US" sz="1400" dirty="0"/>
              </a:p>
              <a:p>
                <a:pPr algn="just"/>
                <a:r>
                  <a:rPr lang="en-US" sz="2600" dirty="0" smtClean="0"/>
                  <a:t>The response of </a:t>
                </a:r>
                <a:r>
                  <a:rPr lang="en-US" sz="2600" dirty="0"/>
                  <a:t>the system to any input is given by the convolution </a:t>
                </a:r>
                <a:r>
                  <a:rPr lang="en-US" sz="2600" dirty="0" smtClean="0"/>
                  <a:t>summation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h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is impulse response sequence.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91600" cy="4525963"/>
              </a:xfrm>
              <a:blipFill rotWithShape="1">
                <a:blip r:embed="rId2"/>
                <a:stretch>
                  <a:fillRect l="-1017" t="-1078" r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799" y="2835320"/>
                <a:ext cx="5189947" cy="1051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=0,1, 2, …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2835320"/>
                <a:ext cx="5189947" cy="1051442"/>
              </a:xfrm>
              <a:prstGeom prst="rect">
                <a:avLst/>
              </a:prstGeom>
              <a:blipFill rotWithShape="1">
                <a:blip r:embed="rId3"/>
                <a:stretch>
                  <a:fillRect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6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vs. BIBO </a:t>
            </a:r>
            <a:r>
              <a:rPr lang="en-US" dirty="0"/>
              <a:t>Stability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LTI systems, with no </a:t>
            </a:r>
            <a:r>
              <a:rPr lang="en-US" dirty="0" smtClean="0"/>
              <a:t>pole-zero cancellation</a:t>
            </a:r>
            <a:r>
              <a:rPr lang="en-US" dirty="0"/>
              <a:t>, BIBO and asymptotic stability are equivalent and can be </a:t>
            </a:r>
            <a:r>
              <a:rPr lang="en-US" dirty="0" smtClean="0"/>
              <a:t>investigated using </a:t>
            </a:r>
            <a:r>
              <a:rPr lang="en-US" dirty="0"/>
              <a:t>the same tests.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Hence</a:t>
            </a:r>
            <a:r>
              <a:rPr lang="en-US" dirty="0"/>
              <a:t>, the term </a:t>
            </a:r>
            <a:r>
              <a:rPr lang="en-US" b="1" dirty="0"/>
              <a:t>stability </a:t>
            </a:r>
            <a:r>
              <a:rPr lang="en-US" dirty="0"/>
              <a:t>is used in the sequel </a:t>
            </a:r>
            <a:r>
              <a:rPr lang="en-US" dirty="0" smtClean="0"/>
              <a:t>to denote </a:t>
            </a:r>
            <a:r>
              <a:rPr lang="en-US" dirty="0"/>
              <a:t>either BIBO or asymptotic stability with the assumption of no </a:t>
            </a:r>
            <a:r>
              <a:rPr lang="en-US" dirty="0" smtClean="0"/>
              <a:t>unstable pole-zero </a:t>
            </a:r>
            <a:r>
              <a:rPr lang="en-US" dirty="0"/>
              <a:t>cancellation.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Internal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So far, we have only considered stability as applied to an open-loop system.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However</a:t>
            </a:r>
            <a:r>
              <a:rPr lang="en-US" dirty="0"/>
              <a:t>, the stability of the closed-loop transfer function is not always </a:t>
            </a:r>
            <a:r>
              <a:rPr lang="en-US" dirty="0" smtClean="0"/>
              <a:t>sufficient for </a:t>
            </a:r>
            <a:r>
              <a:rPr lang="en-US" dirty="0"/>
              <a:t>proper system operation because some of the internal variables may </a:t>
            </a:r>
            <a:r>
              <a:rPr lang="en-US" dirty="0" smtClean="0"/>
              <a:t>be unbounded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a feedback control system, it is essential that all the signals in </a:t>
            </a:r>
            <a:r>
              <a:rPr lang="en-US" dirty="0" smtClean="0"/>
              <a:t>the loop </a:t>
            </a:r>
            <a:r>
              <a:rPr lang="en-US" dirty="0"/>
              <a:t>be bounded when bounded exogenous inputs are applied to the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Internal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Consider a unity feedback digital control system shown in following figure.</a:t>
            </a:r>
            <a:r>
              <a:rPr lang="en-US" sz="2800" dirty="0"/>
              <a:t> The system has two outputs, </a:t>
            </a:r>
            <a:r>
              <a:rPr lang="en-US" sz="2800" i="1" dirty="0"/>
              <a:t>Y </a:t>
            </a:r>
            <a:r>
              <a:rPr lang="en-US" sz="2800" dirty="0"/>
              <a:t>and </a:t>
            </a:r>
            <a:r>
              <a:rPr lang="en-US" sz="2800" i="1" dirty="0"/>
              <a:t>U, </a:t>
            </a:r>
            <a:r>
              <a:rPr lang="en-US" sz="2800" dirty="0"/>
              <a:t>and two inputs, </a:t>
            </a:r>
            <a:r>
              <a:rPr lang="en-US" sz="2800" i="1" dirty="0"/>
              <a:t>R </a:t>
            </a:r>
            <a:r>
              <a:rPr lang="en-US" sz="2800" dirty="0"/>
              <a:t>and </a:t>
            </a:r>
            <a:r>
              <a:rPr lang="en-US" sz="2800" i="1" dirty="0"/>
              <a:t>D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3600" dirty="0" smtClean="0"/>
          </a:p>
          <a:p>
            <a:pPr algn="just"/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transfer functions associated with the system are given 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613713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4854054"/>
                <a:ext cx="6680162" cy="1550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𝑈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54054"/>
                <a:ext cx="6680162" cy="1550809"/>
              </a:xfrm>
              <a:prstGeom prst="rect">
                <a:avLst/>
              </a:prstGeom>
              <a:blipFill rotWithShape="1">
                <a:blip r:embed="rId3"/>
                <a:stretch>
                  <a:fillRect r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4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Internal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endParaRPr lang="en-US" sz="2800" dirty="0"/>
          </a:p>
          <a:p>
            <a:pPr algn="just"/>
            <a:endParaRPr lang="en-US" sz="3600" dirty="0" smtClean="0"/>
          </a:p>
          <a:p>
            <a:pPr algn="just"/>
            <a:endParaRPr lang="en-US" sz="36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If all the transfer functions that relate system </a:t>
            </a:r>
            <a:r>
              <a:rPr lang="en-US" sz="2800" dirty="0" smtClean="0"/>
              <a:t>inputs (</a:t>
            </a:r>
            <a:r>
              <a:rPr lang="en-US" sz="2800" i="1" dirty="0"/>
              <a:t>R </a:t>
            </a:r>
            <a:r>
              <a:rPr lang="en-US" sz="2800" dirty="0"/>
              <a:t>and </a:t>
            </a:r>
            <a:r>
              <a:rPr lang="en-US" sz="2800" i="1" dirty="0"/>
              <a:t>D</a:t>
            </a:r>
            <a:r>
              <a:rPr lang="en-US" sz="2800" dirty="0"/>
              <a:t>) to the possible system outputs (</a:t>
            </a:r>
            <a:r>
              <a:rPr lang="en-US" sz="2800" i="1" dirty="0"/>
              <a:t>Y </a:t>
            </a:r>
            <a:r>
              <a:rPr lang="en-US" sz="2800" dirty="0"/>
              <a:t>and </a:t>
            </a:r>
            <a:r>
              <a:rPr lang="en-US" sz="2800" i="1" dirty="0"/>
              <a:t>U</a:t>
            </a:r>
            <a:r>
              <a:rPr lang="en-US" sz="2800" dirty="0"/>
              <a:t>) are BIBO stable, then the </a:t>
            </a:r>
            <a:r>
              <a:rPr lang="en-US" sz="2800" dirty="0" smtClean="0"/>
              <a:t>system is </a:t>
            </a:r>
            <a:r>
              <a:rPr lang="en-US" sz="2800" dirty="0"/>
              <a:t>said to be </a:t>
            </a:r>
            <a:r>
              <a:rPr lang="en-US" sz="2800" b="1" dirty="0"/>
              <a:t>internally stable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1143000"/>
                <a:ext cx="6680162" cy="1550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𝑈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𝑍𝐴𝑆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143000"/>
                <a:ext cx="6680162" cy="1550809"/>
              </a:xfrm>
              <a:prstGeom prst="rect">
                <a:avLst/>
              </a:prstGeom>
              <a:blipFill rotWithShape="1">
                <a:blip r:embed="rId2"/>
                <a:stretch>
                  <a:fillRect r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Routh-Hurwitz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Low"/>
            <a:r>
              <a:rPr lang="en-US" sz="2600" dirty="0"/>
              <a:t>The Routh-Hurwitz criterion determines conditions for left half plane (LHP) </a:t>
            </a:r>
            <a:r>
              <a:rPr lang="en-US" sz="2600" dirty="0" smtClean="0"/>
              <a:t>polynomial roots </a:t>
            </a:r>
            <a:r>
              <a:rPr lang="en-US" sz="2600" dirty="0"/>
              <a:t>and cannot be directly used to investigate the stability of </a:t>
            </a:r>
            <a:r>
              <a:rPr lang="en-US" sz="2600" dirty="0" smtClean="0"/>
              <a:t>discrete-time systems.</a:t>
            </a:r>
          </a:p>
          <a:p>
            <a:pPr algn="justLow"/>
            <a:endParaRPr lang="en-US" sz="2600" dirty="0"/>
          </a:p>
          <a:p>
            <a:pPr algn="justLow"/>
            <a:r>
              <a:rPr lang="en-US" sz="2600" dirty="0"/>
              <a:t>The </a:t>
            </a:r>
            <a:r>
              <a:rPr lang="en-US" sz="2600" i="1" dirty="0"/>
              <a:t>bilinear </a:t>
            </a:r>
            <a:r>
              <a:rPr lang="en-US" sz="2600" dirty="0" smtClean="0"/>
              <a:t>transformation </a:t>
            </a:r>
            <a:r>
              <a:rPr lang="en-US" sz="2600" dirty="0"/>
              <a:t>transforms the inside of the unit circle to the LHP. This allows the use of </a:t>
            </a:r>
            <a:r>
              <a:rPr lang="en-US" sz="2600" dirty="0" smtClean="0"/>
              <a:t>the Routh-Hurwitz </a:t>
            </a:r>
            <a:r>
              <a:rPr lang="en-US" sz="2600" dirty="0"/>
              <a:t>criterion for the investigation of discrete-time system stability</a:t>
            </a:r>
            <a:r>
              <a:rPr lang="en-US" sz="2600" dirty="0" smtClean="0"/>
              <a:t>.</a:t>
            </a:r>
          </a:p>
          <a:p>
            <a:pPr algn="justLow"/>
            <a:endParaRPr lang="en-US" sz="2600" dirty="0"/>
          </a:p>
          <a:p>
            <a:pPr algn="justLow"/>
            <a:endParaRPr lang="en-US" sz="2600" dirty="0" smtClean="0"/>
          </a:p>
          <a:p>
            <a:pPr algn="justLow"/>
            <a:r>
              <a:rPr lang="en-US" sz="2600" dirty="0" smtClean="0"/>
              <a:t>The bilinear Transformation is a special case of </a:t>
            </a:r>
            <a:r>
              <a:rPr lang="en-US" sz="2600" i="1" dirty="0" smtClean="0"/>
              <a:t>conformal mapping </a:t>
            </a:r>
            <a:r>
              <a:rPr lang="en-US" sz="2600" dirty="0" smtClean="0"/>
              <a:t>used to convert continuous LTI transfer function into discrete shift invariant transfer function.  </a:t>
            </a:r>
            <a:endParaRPr lang="en-US" sz="2600" dirty="0"/>
          </a:p>
          <a:p>
            <a:pPr algn="justLow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4114800"/>
                <a:ext cx="3258200" cy="70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⇔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114800"/>
                <a:ext cx="3258200" cy="702756"/>
              </a:xfrm>
              <a:prstGeom prst="rect">
                <a:avLst/>
              </a:prstGeom>
              <a:blipFill rotWithShape="1">
                <a:blip r:embed="rId2"/>
                <a:stretch>
                  <a:fillRect r="-5243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2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Routh-Hurwitz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067800" cy="59436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For the </a:t>
                </a:r>
                <a:r>
                  <a:rPr lang="en-US" sz="2800" dirty="0"/>
                  <a:t>general </a:t>
                </a:r>
                <a:r>
                  <a:rPr lang="en-US" sz="2800" i="1" dirty="0"/>
                  <a:t>z</a:t>
                </a:r>
                <a:r>
                  <a:rPr lang="en-US" sz="2800" dirty="0"/>
                  <a:t>-polynomial</a:t>
                </a:r>
                <a:r>
                  <a:rPr lang="en-US" sz="2800" dirty="0" smtClean="0"/>
                  <a:t>,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Using the bilinear transformation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/>
                  <a:t>The Routh-Hurwitz approach becomes progressively more difficult as the </a:t>
                </a:r>
                <a:r>
                  <a:rPr lang="en-US" sz="2800" dirty="0" smtClean="0"/>
                  <a:t>order of </a:t>
                </a:r>
                <a:r>
                  <a:rPr lang="en-US" sz="2800" dirty="0"/>
                  <a:t>the </a:t>
                </a:r>
                <a:r>
                  <a:rPr lang="en-US" sz="2800" i="1" dirty="0"/>
                  <a:t>z</a:t>
                </a:r>
                <a:r>
                  <a:rPr lang="en-US" sz="2800" dirty="0"/>
                  <a:t>-polynomial increases. But for low-order polynomials, it easily gives </a:t>
                </a:r>
                <a:r>
                  <a:rPr lang="en-US" sz="2800" dirty="0" smtClean="0"/>
                  <a:t>stability conditions</a:t>
                </a:r>
                <a:r>
                  <a:rPr lang="en-US" sz="2800" dirty="0"/>
                  <a:t>.</a:t>
                </a:r>
              </a:p>
              <a:p>
                <a:endParaRPr lang="en-US" sz="28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067800" cy="5943600"/>
              </a:xfrm>
              <a:blipFill rotWithShape="1">
                <a:blip r:embed="rId2"/>
                <a:stretch>
                  <a:fillRect l="-1142" t="-923" r="-538" b="-6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1644134"/>
                <a:ext cx="56144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44134"/>
                <a:ext cx="561442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238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4739" y="3429000"/>
                <a:ext cx="590046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739" y="3429000"/>
                <a:ext cx="5900461" cy="728341"/>
              </a:xfrm>
              <a:prstGeom prst="rect">
                <a:avLst/>
              </a:prstGeom>
              <a:blipFill rotWithShape="1">
                <a:blip r:embed="rId4"/>
                <a:stretch>
                  <a:fillRect r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2" y="838200"/>
                <a:ext cx="8975678" cy="58674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By using Routh-Hurwitz stability criterion, determine the </a:t>
                </a:r>
                <a:r>
                  <a:rPr lang="en-US" sz="2600" dirty="0"/>
                  <a:t>stability of the following digital </a:t>
                </a:r>
                <a:r>
                  <a:rPr lang="en-US" sz="2600" dirty="0" smtClean="0"/>
                  <a:t>systems whose </a:t>
                </a:r>
                <a:r>
                  <a:rPr lang="en-US" sz="2600" dirty="0"/>
                  <a:t>characteristic are given </a:t>
                </a:r>
                <a:r>
                  <a:rPr lang="en-US" sz="2600" dirty="0" smtClean="0"/>
                  <a:t>as.</a:t>
                </a:r>
              </a:p>
              <a:p>
                <a:pPr marL="400050" lvl="1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−0.25=0</m:t>
                      </m:r>
                    </m:oMath>
                  </m:oMathPara>
                </a14:m>
                <a:endParaRPr lang="en-US" sz="2600" dirty="0" smtClean="0"/>
              </a:p>
              <a:p>
                <a:pPr marL="400050" lvl="1" indent="0" algn="just">
                  <a:lnSpc>
                    <a:spcPct val="150000"/>
                  </a:lnSpc>
                  <a:buNone/>
                </a:pPr>
                <a:endParaRPr lang="en-US" sz="2200" dirty="0"/>
              </a:p>
              <a:p>
                <a:pPr algn="just"/>
                <a:r>
                  <a:rPr lang="en-US" sz="2600" dirty="0"/>
                  <a:t>Transforming the characteristic equation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−0.25=0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into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𝑤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𝑑𝑜𝑚𝑎𝑖𝑛</m:t>
                    </m:r>
                  </m:oMath>
                </a14:m>
                <a:r>
                  <a:rPr lang="en-US" sz="2600" dirty="0" smtClean="0"/>
                  <a:t> by </a:t>
                </a:r>
                <a:r>
                  <a:rPr lang="en-US" sz="2600" dirty="0"/>
                  <a:t>using the bilinear </a:t>
                </a:r>
                <a:r>
                  <a:rPr lang="en-US" sz="2600" dirty="0" smtClean="0"/>
                  <a:t>transformation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600" dirty="0" smtClean="0"/>
                  <a:t> gives</a:t>
                </a:r>
                <a:r>
                  <a:rPr lang="en-US" sz="2600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2" y="838200"/>
                <a:ext cx="8975678" cy="5867400"/>
              </a:xfrm>
              <a:blipFill rotWithShape="1">
                <a:blip r:embed="rId2"/>
                <a:stretch>
                  <a:fillRect l="-1087" t="-832" r="-2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Solution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5255566"/>
                <a:ext cx="3728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0.75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+2.5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+0.75=0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255566"/>
                <a:ext cx="372839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294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8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2" y="838200"/>
            <a:ext cx="8975678" cy="5867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Routh array can now be developed from the transformed characteristic equation.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Since there are no sign changes in the first column of the Routh array therefore the system is stable.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9400" y="1787941"/>
                <a:ext cx="3728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0.75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+2.5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+0.75=0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787941"/>
                <a:ext cx="3728393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311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297869"/>
                  </p:ext>
                </p:extLst>
              </p:nvPr>
            </p:nvGraphicFramePr>
            <p:xfrm>
              <a:off x="2550136" y="2590800"/>
              <a:ext cx="3962400" cy="1417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800"/>
                    <a:gridCol w="1320800"/>
                    <a:gridCol w="13208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0.75</a:t>
                          </a:r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0.75</a:t>
                          </a:r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5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2.5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5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5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5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0.75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297869"/>
                  </p:ext>
                </p:extLst>
              </p:nvPr>
            </p:nvGraphicFramePr>
            <p:xfrm>
              <a:off x="2550136" y="2590800"/>
              <a:ext cx="3962400" cy="1417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800"/>
                    <a:gridCol w="1320800"/>
                    <a:gridCol w="1320800"/>
                  </a:tblGrid>
                  <a:tr h="47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256" r="-200000" b="-2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0.75</a:t>
                          </a:r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0.75</a:t>
                          </a:r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11688" r="-200000" b="-131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2.5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208974" r="-200000" b="-2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0.75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549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58066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Asymptotic Stability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BIBO Stability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Internal Stability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Routh Hurwitz Stability Criterion for DT 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Jury’s Stability </a:t>
            </a:r>
            <a:r>
              <a:rPr lang="en-US" dirty="0"/>
              <a:t>Test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2" y="838200"/>
                <a:ext cx="8975678" cy="58674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By using Routh-Hurwitz stability criterion, determine the </a:t>
                </a:r>
                <a:r>
                  <a:rPr lang="en-US" sz="2600" dirty="0"/>
                  <a:t>stability of the following digital </a:t>
                </a:r>
                <a:r>
                  <a:rPr lang="en-US" sz="2600" dirty="0" smtClean="0"/>
                  <a:t>systems whose </a:t>
                </a:r>
                <a:r>
                  <a:rPr lang="en-US" sz="2600" dirty="0"/>
                  <a:t>characteristic are given </a:t>
                </a:r>
                <a:r>
                  <a:rPr lang="en-US" sz="2600" dirty="0" smtClean="0"/>
                  <a:t>as.</a:t>
                </a:r>
              </a:p>
              <a:p>
                <a:pPr marL="400050" lvl="1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1.2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−1.375</m:t>
                      </m:r>
                      <m:r>
                        <a:rPr lang="en-US" sz="2600" b="0" i="1" smtClean="0">
                          <a:latin typeface="Cambria Math"/>
                        </a:rPr>
                        <m:t>𝑧</m:t>
                      </m:r>
                      <m:r>
                        <a:rPr lang="en-US" sz="2600" b="0" i="1" smtClean="0">
                          <a:latin typeface="Cambria Math"/>
                        </a:rPr>
                        <m:t>−0.25=0</m:t>
                      </m:r>
                    </m:oMath>
                  </m:oMathPara>
                </a14:m>
                <a:endParaRPr lang="en-US" sz="2600" dirty="0" smtClean="0"/>
              </a:p>
              <a:p>
                <a:pPr marL="914400" lvl="1" indent="-514350" algn="just">
                  <a:lnSpc>
                    <a:spcPct val="150000"/>
                  </a:lnSpc>
                  <a:buFont typeface="+mj-lt"/>
                  <a:buAutoNum type="alphaLcParenR"/>
                </a:pPr>
                <a:endParaRPr lang="en-US" sz="2200" dirty="0"/>
              </a:p>
              <a:p>
                <a:pPr algn="just"/>
                <a:r>
                  <a:rPr lang="en-US" sz="2600" dirty="0"/>
                  <a:t>Transforming the characteristic equation</a:t>
                </a:r>
                <a:r>
                  <a:rPr lang="en-US" sz="26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𝑤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𝑑𝑜𝑚𝑎𝑖𝑛</m:t>
                    </m:r>
                  </m:oMath>
                </a14:m>
                <a:r>
                  <a:rPr lang="en-US" sz="2600" dirty="0" smtClean="0"/>
                  <a:t> by </a:t>
                </a:r>
                <a:r>
                  <a:rPr lang="en-US" sz="2600" dirty="0"/>
                  <a:t>using the bilinear </a:t>
                </a:r>
                <a:r>
                  <a:rPr lang="en-US" sz="2600" dirty="0" smtClean="0"/>
                  <a:t>transformation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6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600" dirty="0" smtClean="0"/>
                  <a:t> gives</a:t>
                </a:r>
                <a:r>
                  <a:rPr lang="en-US" sz="2600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2" y="838200"/>
                <a:ext cx="8975678" cy="5867400"/>
              </a:xfrm>
              <a:blipFill rotWithShape="1">
                <a:blip r:embed="rId2"/>
                <a:stretch>
                  <a:fillRect l="-1087" t="-832" r="-2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2400" y="2743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Solution</a:t>
            </a:r>
            <a:endParaRPr lang="en-US" b="1" u="sng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4765427"/>
                <a:ext cx="6304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−1.875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+3.875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+4.875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+1.125=0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765427"/>
                <a:ext cx="630448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9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2" y="838200"/>
            <a:ext cx="8975678" cy="5867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 smtClean="0"/>
              <a:t>Routh array can now be developed from the transformed characteristic equation.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From the table above, since there is one sign </a:t>
            </a:r>
            <a:r>
              <a:rPr lang="en-US" sz="2600" dirty="0" smtClean="0"/>
              <a:t>change in </a:t>
            </a:r>
            <a:r>
              <a:rPr lang="en-US" sz="2600" dirty="0"/>
              <a:t>the first </a:t>
            </a:r>
            <a:r>
              <a:rPr lang="en-US" sz="2600" dirty="0" smtClean="0"/>
              <a:t>column above equation has </a:t>
            </a:r>
            <a:r>
              <a:rPr lang="en-US" sz="2600" dirty="0"/>
              <a:t>one root in </a:t>
            </a:r>
            <a:r>
              <a:rPr lang="en-US" sz="2600" dirty="0" smtClean="0"/>
              <a:t>the right-half </a:t>
            </a:r>
            <a:r>
              <a:rPr lang="en-US" sz="2600" dirty="0"/>
              <a:t>of the w-plane. </a:t>
            </a:r>
            <a:endParaRPr lang="en-US" sz="2600" dirty="0" smtClean="0"/>
          </a:p>
          <a:p>
            <a:pPr algn="just"/>
            <a:endParaRPr lang="en-US" sz="1400" dirty="0" smtClean="0"/>
          </a:p>
          <a:p>
            <a:pPr algn="just"/>
            <a:r>
              <a:rPr lang="en-US" sz="2600" dirty="0" smtClean="0"/>
              <a:t>This</a:t>
            </a:r>
            <a:r>
              <a:rPr lang="en-US" sz="2600" dirty="0"/>
              <a:t>, in turn, implies </a:t>
            </a:r>
            <a:r>
              <a:rPr lang="en-US" sz="2600" dirty="0" smtClean="0"/>
              <a:t>that there </a:t>
            </a:r>
            <a:r>
              <a:rPr lang="en-US" sz="2600" dirty="0"/>
              <a:t>will be one root of the characteristic </a:t>
            </a:r>
            <a:r>
              <a:rPr lang="en-US" sz="2600" dirty="0" smtClean="0"/>
              <a:t>equation outside </a:t>
            </a:r>
            <a:r>
              <a:rPr lang="en-US" sz="2600" dirty="0"/>
              <a:t>of the unit circle in the z-plane.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862731"/>
                  </p:ext>
                </p:extLst>
              </p:nvPr>
            </p:nvGraphicFramePr>
            <p:xfrm>
              <a:off x="2590800" y="2286000"/>
              <a:ext cx="3962400" cy="1950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800"/>
                    <a:gridCol w="1320800"/>
                    <a:gridCol w="13208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-1.875</a:t>
                          </a:r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4.875</a:t>
                          </a:r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3.875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1.125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5.419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6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1125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862731"/>
                  </p:ext>
                </p:extLst>
              </p:nvPr>
            </p:nvGraphicFramePr>
            <p:xfrm>
              <a:off x="2590800" y="2286000"/>
              <a:ext cx="3962400" cy="1950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0800"/>
                    <a:gridCol w="1320800"/>
                    <a:gridCol w="1320800"/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0000" r="-199539" b="-3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-1.875</a:t>
                          </a:r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4.875</a:t>
                          </a:r>
                          <a:endParaRPr lang="en-US" sz="25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10000" r="-199539" b="-2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3.875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1.125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10000" r="-199539" b="-1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5.419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10000" r="-199539" b="-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1125</a:t>
                          </a:r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0713" y="1725304"/>
                <a:ext cx="6304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−1.875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+3.875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+4.875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+1.125=0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713" y="1725304"/>
                <a:ext cx="630448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19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2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04"/>
            <a:ext cx="8229600" cy="868362"/>
          </a:xfrm>
        </p:spPr>
        <p:txBody>
          <a:bodyPr/>
          <a:lstStyle/>
          <a:p>
            <a:r>
              <a:rPr lang="en-US" dirty="0" smtClean="0"/>
              <a:t>Jury’s Stability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8686800" cy="53641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Stability test method presented by </a:t>
            </a:r>
            <a:r>
              <a:rPr lang="en-US" sz="2800" dirty="0"/>
              <a:t>Eliahu Ibraham Jury.</a:t>
            </a:r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It </a:t>
            </a:r>
            <a:r>
              <a:rPr lang="en-US" sz="2600" dirty="0"/>
              <a:t>is possible to investigate the stability of </a:t>
            </a:r>
            <a:r>
              <a:rPr lang="en-US" sz="2600" i="1" dirty="0"/>
              <a:t>z</a:t>
            </a:r>
            <a:r>
              <a:rPr lang="en-US" sz="2600" dirty="0"/>
              <a:t>-domain polynomials directly using </a:t>
            </a:r>
            <a:r>
              <a:rPr lang="en-US" sz="2600" dirty="0" smtClean="0"/>
              <a:t>the </a:t>
            </a:r>
            <a:r>
              <a:rPr lang="en-US" sz="2600" b="1" dirty="0" smtClean="0"/>
              <a:t>Jury test.</a:t>
            </a:r>
          </a:p>
          <a:p>
            <a:pPr algn="just"/>
            <a:endParaRPr lang="en-US" sz="1400" b="1" dirty="0"/>
          </a:p>
          <a:p>
            <a:pPr algn="just"/>
            <a:r>
              <a:rPr lang="en-US" sz="2600" dirty="0"/>
              <a:t>These tests involve determinant evaluations as in the Routh-Hurwitz test for </a:t>
            </a:r>
            <a:r>
              <a:rPr lang="en-US" sz="2600" i="1" dirty="0" smtClean="0"/>
              <a:t>s-</a:t>
            </a:r>
            <a:r>
              <a:rPr lang="en-US" sz="2600" dirty="0" smtClean="0"/>
              <a:t>domain polynomials </a:t>
            </a:r>
            <a:r>
              <a:rPr lang="en-US" sz="2600" dirty="0"/>
              <a:t>but are more time consuming</a:t>
            </a:r>
            <a:r>
              <a:rPr lang="en-US" sz="2600" dirty="0" smtClean="0"/>
              <a:t>.</a:t>
            </a:r>
          </a:p>
          <a:p>
            <a:pPr algn="just"/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2" t="20795"/>
          <a:stretch/>
        </p:blipFill>
        <p:spPr>
          <a:xfrm>
            <a:off x="7848600" y="1752600"/>
            <a:ext cx="1075330" cy="16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04"/>
            <a:ext cx="8229600" cy="868362"/>
          </a:xfrm>
        </p:spPr>
        <p:txBody>
          <a:bodyPr/>
          <a:lstStyle/>
          <a:p>
            <a:r>
              <a:rPr lang="en-US" dirty="0" smtClean="0"/>
              <a:t>Jury’s Stability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686800" cy="5943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For a polynomial</a:t>
            </a:r>
          </a:p>
          <a:p>
            <a:pPr algn="just"/>
            <a:endParaRPr lang="en-US" sz="2200" dirty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roots of the polynomial are inside the unit circle if and only </a:t>
            </a:r>
            <a:r>
              <a:rPr lang="en-US" sz="2600" dirty="0" smtClean="0"/>
              <a:t>if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44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2758" y="1371600"/>
                <a:ext cx="584724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758" y="1371600"/>
                <a:ext cx="5847242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9877" r="-2086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8360" y="2819400"/>
                <a:ext cx="2138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60" y="2819400"/>
                <a:ext cx="2138534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541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1012" y="3300480"/>
                <a:ext cx="3185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012" y="3300480"/>
                <a:ext cx="318587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4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656" y="3814543"/>
                <a:ext cx="2255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656" y="3814543"/>
                <a:ext cx="225561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351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4660" y="4358176"/>
                <a:ext cx="2645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660" y="4358176"/>
                <a:ext cx="264559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460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8308" y="4930018"/>
                <a:ext cx="2598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08" y="4930018"/>
                <a:ext cx="2598788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445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29000" y="552165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521656"/>
                <a:ext cx="3097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6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14048" y="5886815"/>
                <a:ext cx="28074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48" y="5886815"/>
                <a:ext cx="2807435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667" r="-412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60"/>
            <a:ext cx="8229600" cy="789296"/>
          </a:xfrm>
        </p:spPr>
        <p:txBody>
          <a:bodyPr/>
          <a:lstStyle/>
          <a:p>
            <a:r>
              <a:rPr lang="en-US" dirty="0" smtClean="0"/>
              <a:t>Jury’s Stability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6" y="682384"/>
            <a:ext cx="8956344" cy="5943600"/>
          </a:xfrm>
        </p:spPr>
        <p:txBody>
          <a:bodyPr>
            <a:normAutofit/>
          </a:bodyPr>
          <a:lstStyle/>
          <a:p>
            <a:pPr algn="just"/>
            <a:r>
              <a:rPr lang="en-US" sz="2100" dirty="0"/>
              <a:t>Where the terms in the </a:t>
            </a:r>
            <a:r>
              <a:rPr lang="en-US" sz="2100" dirty="0" smtClean="0"/>
              <a:t>n+1 </a:t>
            </a:r>
            <a:r>
              <a:rPr lang="en-US" sz="2100" dirty="0"/>
              <a:t>conditions are calculated from following </a:t>
            </a:r>
            <a:r>
              <a:rPr lang="en-US" sz="2100" dirty="0" smtClean="0"/>
              <a:t>Table.</a:t>
            </a:r>
            <a:endParaRPr lang="en-US" sz="21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44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58200" cy="57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60"/>
            <a:ext cx="8229600" cy="789296"/>
          </a:xfrm>
        </p:spPr>
        <p:txBody>
          <a:bodyPr/>
          <a:lstStyle/>
          <a:p>
            <a:r>
              <a:rPr lang="en-US" dirty="0" smtClean="0"/>
              <a:t>Jury’s Stability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6" y="682384"/>
            <a:ext cx="8956344" cy="5943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entries of the table are calculated as follows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1" b="26420"/>
          <a:stretch/>
        </p:blipFill>
        <p:spPr bwMode="auto">
          <a:xfrm>
            <a:off x="1752600" y="3870567"/>
            <a:ext cx="5032800" cy="91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2490" y="1508367"/>
                <a:ext cx="5571846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,   </m:t>
                      </m:r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, …, </m:t>
                      </m:r>
                      <m:r>
                        <a:rPr lang="en-US" sz="2400" b="1" i="1" smtClean="0"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90" y="1508367"/>
                <a:ext cx="5571846" cy="709233"/>
              </a:xfrm>
              <a:prstGeom prst="rect">
                <a:avLst/>
              </a:prstGeom>
              <a:blipFill rotWithShape="1">
                <a:blip r:embed="rId3"/>
                <a:stretch>
                  <a:fillRect r="-1860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8404" y="2896480"/>
                <a:ext cx="5520486" cy="79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,   </m:t>
                      </m:r>
                      <m:r>
                        <a:rPr lang="en-US" sz="2400" b="1" i="1" smtClean="0">
                          <a:latin typeface="Cambria Math"/>
                        </a:rPr>
                        <m:t>𝒌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, …, </m:t>
                      </m:r>
                      <m:r>
                        <a:rPr lang="en-US" sz="2400" b="1" i="1" smtClean="0"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404" y="2896480"/>
                <a:ext cx="5520486" cy="795026"/>
              </a:xfrm>
              <a:prstGeom prst="rect">
                <a:avLst/>
              </a:prstGeom>
              <a:blipFill rotWithShape="1">
                <a:blip r:embed="rId4"/>
                <a:stretch>
                  <a:fillRect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5158295"/>
                <a:ext cx="6354560" cy="709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58295"/>
                <a:ext cx="6354560" cy="709105"/>
              </a:xfrm>
              <a:prstGeom prst="rect">
                <a:avLst/>
              </a:prstGeom>
              <a:blipFill rotWithShape="1">
                <a:blip r:embed="rId5"/>
                <a:stretch>
                  <a:fillRect r="-1536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7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792162"/>
          </a:xfrm>
        </p:spPr>
        <p:txBody>
          <a:bodyPr/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608"/>
            <a:ext cx="880963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Test the stability of the polynomial</a:t>
            </a:r>
            <a:r>
              <a:rPr lang="en-US" sz="26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600" dirty="0" smtClean="0"/>
              <a:t>Develop Jury’s Table [(2n-3) rows].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371600"/>
                <a:ext cx="8132354" cy="496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+2.6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600" i="1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0</m:t>
                      </m:r>
                      <m:r>
                        <a:rPr lang="en-US" sz="2600" i="1">
                          <a:latin typeface="Cambria Math"/>
                        </a:rPr>
                        <m:t>.</m:t>
                      </m:r>
                      <m:r>
                        <a:rPr lang="en-US" sz="2600" b="0" i="1" smtClean="0">
                          <a:latin typeface="Cambria Math"/>
                        </a:rPr>
                        <m:t>56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2</m:t>
                      </m:r>
                      <m:r>
                        <a:rPr lang="en-US" sz="2600" i="1">
                          <a:latin typeface="Cambria Math"/>
                        </a:rPr>
                        <m:t>.</m:t>
                      </m:r>
                      <m:r>
                        <a:rPr lang="en-US" sz="2600" b="0" i="1" smtClean="0">
                          <a:latin typeface="Cambria Math"/>
                        </a:rPr>
                        <m:t>0</m:t>
                      </m:r>
                      <m:r>
                        <a:rPr lang="en-US" sz="2600" i="1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0.</m:t>
                      </m:r>
                      <m:r>
                        <a:rPr lang="en-US" sz="2600" b="0" i="1" smtClean="0">
                          <a:latin typeface="Cambria Math"/>
                        </a:rPr>
                        <m:t>077</m:t>
                      </m:r>
                      <m:r>
                        <a:rPr lang="en-US" sz="2600" i="1">
                          <a:latin typeface="Cambria Math"/>
                        </a:rPr>
                        <m:t>5</m:t>
                      </m:r>
                      <m:r>
                        <a:rPr lang="en-US" sz="2600" b="0" i="1" smtClean="0">
                          <a:latin typeface="Cambria Math"/>
                        </a:rPr>
                        <m:t>𝑧</m:t>
                      </m:r>
                      <m:r>
                        <a:rPr lang="en-US" sz="2600" b="0" i="1" smtClean="0">
                          <a:latin typeface="Cambria Math"/>
                        </a:rPr>
                        <m:t>+0.35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71600"/>
                <a:ext cx="8132354" cy="496931"/>
              </a:xfrm>
              <a:prstGeom prst="rect">
                <a:avLst/>
              </a:prstGeom>
              <a:blipFill rotWithShape="1">
                <a:blip r:embed="rId2"/>
                <a:stretch>
                  <a:fillRect t="-8537" r="-1349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" y="188217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Solution</a:t>
            </a:r>
            <a:endParaRPr lang="en-US" b="1" u="sng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4392023"/>
                  </p:ext>
                </p:extLst>
              </p:nvPr>
            </p:nvGraphicFramePr>
            <p:xfrm>
              <a:off x="1132155" y="3124200"/>
              <a:ext cx="6857998" cy="3426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4"/>
                    <a:gridCol w="979714"/>
                    <a:gridCol w="979714"/>
                    <a:gridCol w="979714"/>
                    <a:gridCol w="979714"/>
                    <a:gridCol w="979714"/>
                    <a:gridCol w="97971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1301105"/>
                  </p:ext>
                </p:extLst>
              </p:nvPr>
            </p:nvGraphicFramePr>
            <p:xfrm>
              <a:off x="1132155" y="3124200"/>
              <a:ext cx="6857998" cy="3426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4"/>
                    <a:gridCol w="979714"/>
                    <a:gridCol w="979714"/>
                    <a:gridCol w="979714"/>
                    <a:gridCol w="979714"/>
                    <a:gridCol w="979714"/>
                    <a:gridCol w="979714"/>
                  </a:tblGrid>
                  <a:tr h="4392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250" t="-8333" r="-502500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8333" r="-39937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8333" r="-29937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8333" r="-199379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3125" t="-8333" r="-100625" b="-7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99379" t="-8333" b="-70833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</a:t>
                          </a:r>
                          <a:r>
                            <a:rPr lang="en-US" sz="2200" dirty="0" smtClean="0"/>
                            <a:t>0.56</a:t>
                          </a:r>
                          <a:endParaRPr lang="en-US" sz="2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</a:t>
                          </a:r>
                          <a:r>
                            <a:rPr lang="en-US" sz="2200" dirty="0" smtClean="0"/>
                            <a:t>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250" t="-311429" r="-502500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311429" r="-399379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311429" r="-299379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311429" r="-199379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3125" t="-311429" r="-100625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250" t="-411429" r="-502500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411429" r="-399379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411429" r="-299379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411429" r="-199379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3125" t="-411429" r="-100625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250" t="-511429" r="-5025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511429" r="-39937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511429" r="-29937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511429" r="-19937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250" t="-611429" r="-50250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611429" r="-399379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611429" r="-299379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611429" r="-199379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250" t="-711429" r="-50250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711429" r="-399379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711429" r="-299379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43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56638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002947"/>
                  </p:ext>
                </p:extLst>
              </p:nvPr>
            </p:nvGraphicFramePr>
            <p:xfrm>
              <a:off x="3674322" y="128016"/>
              <a:ext cx="5331956" cy="26913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708"/>
                    <a:gridCol w="761708"/>
                    <a:gridCol w="761708"/>
                    <a:gridCol w="761708"/>
                    <a:gridCol w="761708"/>
                    <a:gridCol w="761708"/>
                    <a:gridCol w="761708"/>
                  </a:tblGrid>
                  <a:tr h="2956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Row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0.35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0.0775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-2.05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2.6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2.6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-0.56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-2.05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0.0775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0.35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002947"/>
                  </p:ext>
                </p:extLst>
              </p:nvPr>
            </p:nvGraphicFramePr>
            <p:xfrm>
              <a:off x="3674322" y="128016"/>
              <a:ext cx="5331956" cy="26913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708"/>
                    <a:gridCol w="761708"/>
                    <a:gridCol w="761708"/>
                    <a:gridCol w="761708"/>
                    <a:gridCol w="761708"/>
                    <a:gridCol w="761708"/>
                    <a:gridCol w="761708"/>
                  </a:tblGrid>
                  <a:tr h="3444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Row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00" t="-5263" r="-500000" b="-6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800" t="-5263" r="-400000" b="-6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226" t="-5263" r="-303226" b="-6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263" r="-200800" b="-6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5263" r="-100800" b="-6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0000" t="-5263" r="-800" b="-696491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0.35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0.0775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-2.05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-</a:t>
                          </a:r>
                          <a:r>
                            <a:rPr lang="en-US" sz="1600" dirty="0" smtClean="0"/>
                            <a:t>0.56</a:t>
                          </a:r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2.6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2.6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</a:t>
                          </a:r>
                          <a:r>
                            <a:rPr lang="en-US" sz="1600" dirty="0" smtClean="0"/>
                            <a:t>0.56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-2.05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0.0775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0.35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00" t="-309091" r="-500000" b="-4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800" t="-309091" r="-400000" b="-4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226" t="-309091" r="-303226" b="-4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309091" r="-200800" b="-4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309091" r="-100800" b="-4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00" t="-409091" r="-500000" b="-3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800" t="-409091" r="-400000" b="-3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226" t="-409091" r="-303226" b="-3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409091" r="-200800" b="-3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09091" r="-100800" b="-3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00" t="-509091" r="-500000" b="-2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800" t="-509091" r="-400000" b="-2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226" t="-509091" r="-303226" b="-2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09091" r="-200800" b="-2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00" t="-609091" r="-50000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800" t="-609091" r="-40000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226" t="-609091" r="-303226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609091" r="-20080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00" t="-709091" r="-500000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800" t="-709091" r="-400000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3226" t="-709091" r="-303226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54" y="2864888"/>
                <a:ext cx="4800417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0.35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0.35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=−0.8775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" y="2864888"/>
                <a:ext cx="4800417" cy="611834"/>
              </a:xfrm>
              <a:prstGeom prst="rect">
                <a:avLst/>
              </a:prstGeom>
              <a:blipFill rotWithShape="1">
                <a:blip r:embed="rId3"/>
                <a:stretch>
                  <a:fillRect r="-1396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779" y="3613240"/>
                <a:ext cx="5068375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0.35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0.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077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latin typeface="Cambria Math"/>
                        </a:rPr>
                        <m:t>5</m:t>
                      </m:r>
                      <m:r>
                        <a:rPr lang="en-US" sz="2000" i="1">
                          <a:latin typeface="Cambria Math"/>
                        </a:rPr>
                        <m:t>7</m:t>
                      </m:r>
                      <m:r>
                        <a:rPr lang="en-US" sz="2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9" y="3613240"/>
                <a:ext cx="5068375" cy="611834"/>
              </a:xfrm>
              <a:prstGeom prst="rect">
                <a:avLst/>
              </a:prstGeom>
              <a:blipFill rotWithShape="1">
                <a:blip r:embed="rId4"/>
                <a:stretch>
                  <a:fillRect r="-1444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28364" y="4516543"/>
                <a:ext cx="4981364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0.35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−0.56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−2.05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/>
                        </a:rPr>
                        <m:t>=−0.</m:t>
                      </m:r>
                      <m:r>
                        <a:rPr lang="en-US" sz="2000" b="0" i="1" smtClean="0">
                          <a:latin typeface="Cambria Math"/>
                        </a:rPr>
                        <m:t>15</m:t>
                      </m:r>
                      <m:r>
                        <a:rPr lang="en-US" sz="2000" i="1">
                          <a:latin typeface="Cambria Math"/>
                        </a:rPr>
                        <m:t>75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364" y="4516543"/>
                <a:ext cx="4981364" cy="611834"/>
              </a:xfrm>
              <a:prstGeom prst="rect">
                <a:avLst/>
              </a:prstGeom>
              <a:blipFill rotWithShape="1">
                <a:blip r:embed="rId5"/>
                <a:stretch>
                  <a:fillRect r="-1467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5177" y="6105077"/>
                <a:ext cx="4881977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0.35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0.0775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</a:rPr>
                        <m:t>.8</m:t>
                      </m:r>
                      <m:r>
                        <a:rPr lang="en-US" sz="2000" b="0" i="1" smtClean="0">
                          <a:latin typeface="Cambria Math"/>
                        </a:rPr>
                        <m:t>352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77" y="6105077"/>
                <a:ext cx="4881977" cy="611834"/>
              </a:xfrm>
              <a:prstGeom prst="rect">
                <a:avLst/>
              </a:prstGeom>
              <a:blipFill rotWithShape="1">
                <a:blip r:embed="rId6"/>
                <a:stretch>
                  <a:fillRect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63" y="5339726"/>
                <a:ext cx="4646337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0.35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−2.05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0.5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i="1">
                          <a:latin typeface="Cambria Math"/>
                        </a:rPr>
                        <m:t>.85</m:t>
                      </m:r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" y="5339726"/>
                <a:ext cx="4646337" cy="611834"/>
              </a:xfrm>
              <a:prstGeom prst="rect">
                <a:avLst/>
              </a:prstGeom>
              <a:blipFill rotWithShape="1">
                <a:blip r:embed="rId7"/>
                <a:stretch>
                  <a:fillRect r="-1442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10770" y="1219200"/>
            <a:ext cx="3470630" cy="1174462"/>
            <a:chOff x="555253" y="1634096"/>
            <a:chExt cx="3470630" cy="1174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16413" y="2099325"/>
                  <a:ext cx="2445990" cy="709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13" y="2099325"/>
                  <a:ext cx="2445990" cy="70923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478" b="-17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555253" y="1634096"/>
              <a:ext cx="34706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3</a:t>
              </a:r>
              <a:r>
                <a:rPr lang="en-US" sz="2200" baseline="30000" dirty="0" smtClean="0"/>
                <a:t>rd</a:t>
              </a:r>
              <a:r>
                <a:rPr lang="en-US" sz="2200" dirty="0" smtClean="0"/>
                <a:t> row is calculated using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6607541"/>
                  </p:ext>
                </p:extLst>
              </p:nvPr>
            </p:nvGraphicFramePr>
            <p:xfrm>
              <a:off x="3657600" y="173504"/>
              <a:ext cx="5331956" cy="26913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708"/>
                    <a:gridCol w="761708"/>
                    <a:gridCol w="761708"/>
                    <a:gridCol w="761708"/>
                    <a:gridCol w="761708"/>
                    <a:gridCol w="761708"/>
                    <a:gridCol w="761708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Row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0.35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0.0775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-2.05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2.6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2.6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-0.56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-2.05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0.0775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0.35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878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6607541"/>
                  </p:ext>
                </p:extLst>
              </p:nvPr>
            </p:nvGraphicFramePr>
            <p:xfrm>
              <a:off x="3657600" y="173504"/>
              <a:ext cx="5331956" cy="26913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1708"/>
                    <a:gridCol w="761708"/>
                    <a:gridCol w="761708"/>
                    <a:gridCol w="761708"/>
                    <a:gridCol w="761708"/>
                    <a:gridCol w="761708"/>
                    <a:gridCol w="761708"/>
                  </a:tblGrid>
                  <a:tr h="3444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Row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000" t="-5263" r="-500000" b="-6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000" t="-5263" r="-400000" b="-6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0000" t="-5263" r="-300000" b="-6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400000" t="-5263" r="-200000" b="-6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0000" t="-5263" r="-100000" b="-6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600000" t="-5263" b="-69824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0.35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0.0775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-2.05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-</a:t>
                          </a:r>
                          <a:r>
                            <a:rPr lang="en-US" sz="1600" dirty="0" smtClean="0"/>
                            <a:t>0.56</a:t>
                          </a:r>
                          <a:endParaRPr 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2.6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2.6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</a:t>
                          </a:r>
                          <a:r>
                            <a:rPr lang="en-US" sz="1600" dirty="0" smtClean="0"/>
                            <a:t>0.56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-2.05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0.0775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0.35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000" t="-309091" r="-50000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000" t="-309091" r="-40000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0000" t="-309091" r="-30000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400000" t="-309091" r="-20000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0000" t="-309091" r="-100000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000" t="-409091" r="-50000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000" t="-409091" r="-40000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0000" t="-409091" r="-30000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400000" t="-409091" r="-20000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0000" t="-409091" r="-100000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000" t="-509091" r="-500000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000" t="-509091" r="-400000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0000" t="-509091" r="-300000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400000" t="-509091" r="-200000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000" t="-609091" r="-500000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000" t="-609091" r="-400000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0000" t="-609091" r="-300000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400000" t="-609091" r="-200000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000" t="-709091" r="-500000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00000" t="-709091" r="-400000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0000" t="-709091" r="-300000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79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56638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0770" y="935966"/>
            <a:ext cx="582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rth</a:t>
            </a:r>
            <a:r>
              <a:rPr lang="en-US" sz="2400" dirty="0" smtClean="0"/>
              <a:t> row is same as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row in reverse order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3956098"/>
                  </p:ext>
                </p:extLst>
              </p:nvPr>
            </p:nvGraphicFramePr>
            <p:xfrm>
              <a:off x="533400" y="2057400"/>
              <a:ext cx="8153397" cy="38861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</a:tblGrid>
                  <a:tr h="4984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3956098"/>
                  </p:ext>
                </p:extLst>
              </p:nvPr>
            </p:nvGraphicFramePr>
            <p:xfrm>
              <a:off x="533400" y="2057400"/>
              <a:ext cx="8153397" cy="38861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</a:tblGrid>
                  <a:tr h="4984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24" t="-7317" r="-500000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24" t="-7317" r="-400000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24" t="-7317" r="-300000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24" t="-7317" r="-200000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524" t="-7317" r="-100000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0524" t="-7317" b="-690244"/>
                          </a:stretch>
                        </a:blipFill>
                      </a:tcPr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</a:t>
                          </a:r>
                          <a:r>
                            <a:rPr lang="en-US" sz="2200" dirty="0" smtClean="0"/>
                            <a:t>0.56</a:t>
                          </a:r>
                          <a:endParaRPr lang="en-US" sz="2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</a:t>
                          </a:r>
                          <a:r>
                            <a:rPr lang="en-US" sz="2200" dirty="0" smtClean="0"/>
                            <a:t>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24" t="-307500" r="-500000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24" t="-307500" r="-400000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24" t="-307500" r="-300000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24" t="-307500" r="-200000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524" t="-307500" r="-100000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24" t="-412658" r="-500000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24" t="-412658" r="-400000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24" t="-412658" r="-300000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24" t="-412658" r="-200000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524" t="-412658" r="-100000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24" t="-512658" r="-500000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24" t="-512658" r="-400000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24" t="-512658" r="-300000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24" t="-512658" r="-200000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24" t="-605000" r="-50000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24" t="-605000" r="-40000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24" t="-605000" r="-30000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24" t="-605000" r="-200000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24" t="-713924" r="-500000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24" t="-713924" r="-400000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24" t="-713924" r="-300000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04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566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0770" y="1066800"/>
            <a:ext cx="5651216" cy="1276177"/>
            <a:chOff x="555253" y="1634096"/>
            <a:chExt cx="5651216" cy="127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97283" y="2115247"/>
                  <a:ext cx="2409186" cy="7950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283" y="2115247"/>
                  <a:ext cx="2409186" cy="79502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555253" y="1634096"/>
              <a:ext cx="35341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5</a:t>
              </a:r>
              <a:r>
                <a:rPr lang="en-US" sz="2200" baseline="30000" dirty="0" smtClean="0"/>
                <a:t>th</a:t>
              </a:r>
              <a:r>
                <a:rPr lang="en-US" sz="2200" dirty="0" smtClean="0"/>
                <a:t> row is calculated using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306721"/>
                  </p:ext>
                </p:extLst>
              </p:nvPr>
            </p:nvGraphicFramePr>
            <p:xfrm>
              <a:off x="460557" y="2743200"/>
              <a:ext cx="8153397" cy="38861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</a:tblGrid>
                  <a:tr h="4984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.077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.7143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.2693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.5151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306721"/>
                  </p:ext>
                </p:extLst>
              </p:nvPr>
            </p:nvGraphicFramePr>
            <p:xfrm>
              <a:off x="460557" y="2743200"/>
              <a:ext cx="8153397" cy="38861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</a:tblGrid>
                  <a:tr h="4984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24" t="-7317" r="-5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24" t="-7317" r="-4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24" t="-7317" r="-3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524" t="-7317" r="-2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524" t="-7317" r="-1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0524" t="-7317" r="-524" b="-690244"/>
                          </a:stretch>
                        </a:blipFill>
                      </a:tcPr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24" t="-307500" r="-5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24" t="-307500" r="-4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24" t="-307500" r="-3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524" t="-307500" r="-2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524" t="-307500" r="-1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24" t="-412658" r="-5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24" t="-412658" r="-4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24" t="-412658" r="-3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524" t="-412658" r="-2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524" t="-412658" r="-1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24" t="-512658" r="-5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24" t="-512658" r="-4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24" t="-512658" r="-3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524" t="-512658" r="-2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24" t="-605000" r="-5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24" t="-605000" r="-4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24" t="-605000" r="-3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524" t="-605000" r="-2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524" t="-713924" r="-5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524" t="-713924" r="-4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524" t="-713924" r="-3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31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867400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Stability is a basic requirement for digital and analog control systems. </a:t>
            </a:r>
            <a:endParaRPr lang="en-US" sz="2600" dirty="0" smtClean="0"/>
          </a:p>
          <a:p>
            <a:pPr algn="just"/>
            <a:r>
              <a:rPr lang="en-US" sz="2600" dirty="0" smtClean="0"/>
              <a:t>Digital control </a:t>
            </a:r>
            <a:r>
              <a:rPr lang="en-US" sz="2600" dirty="0"/>
              <a:t>is based on samples and is updated every sampling period, and there is </a:t>
            </a:r>
            <a:r>
              <a:rPr lang="en-US" sz="2600" dirty="0" smtClean="0"/>
              <a:t>a possibility </a:t>
            </a:r>
            <a:r>
              <a:rPr lang="en-US" sz="2600" dirty="0"/>
              <a:t>that the system will become unstable between updates. </a:t>
            </a:r>
            <a:r>
              <a:rPr lang="en-US" sz="2600" dirty="0" smtClean="0"/>
              <a:t>This obviously makes </a:t>
            </a:r>
            <a:r>
              <a:rPr lang="en-US" sz="2600" dirty="0"/>
              <a:t>stability analysis different in the digital case. </a:t>
            </a:r>
            <a:endParaRPr lang="en-US" sz="2600" dirty="0" smtClean="0"/>
          </a:p>
          <a:p>
            <a:pPr algn="just"/>
            <a:r>
              <a:rPr lang="en-US" sz="2600" dirty="0" smtClean="0"/>
              <a:t>There are different definitions and </a:t>
            </a:r>
            <a:r>
              <a:rPr lang="en-US" sz="2600" dirty="0"/>
              <a:t>tests of the stability of linear time-invariant (LTI) digital systems </a:t>
            </a:r>
            <a:r>
              <a:rPr lang="en-US" sz="2600" dirty="0" smtClean="0"/>
              <a:t>based on </a:t>
            </a:r>
            <a:r>
              <a:rPr lang="en-US" sz="2600" dirty="0"/>
              <a:t>transfer function models. </a:t>
            </a:r>
            <a:endParaRPr lang="en-US" sz="2600" dirty="0" smtClean="0"/>
          </a:p>
          <a:p>
            <a:pPr algn="just"/>
            <a:endParaRPr lang="en-US" sz="1200" dirty="0" smtClean="0"/>
          </a:p>
          <a:p>
            <a:pPr lvl="1" algn="just"/>
            <a:r>
              <a:rPr lang="en-US" sz="2200" dirty="0" smtClean="0"/>
              <a:t>Input-output </a:t>
            </a:r>
            <a:r>
              <a:rPr lang="en-US" sz="2200" dirty="0"/>
              <a:t>stability </a:t>
            </a:r>
            <a:r>
              <a:rPr lang="en-US" sz="2200" dirty="0" smtClean="0"/>
              <a:t>and internal </a:t>
            </a:r>
            <a:r>
              <a:rPr lang="en-US" sz="2200" dirty="0"/>
              <a:t>stability.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Routh-Hurwitz </a:t>
            </a:r>
            <a:r>
              <a:rPr lang="en-US" sz="2200" dirty="0" smtClean="0"/>
              <a:t>criterion</a:t>
            </a:r>
            <a:endParaRPr lang="en-US" sz="2200" dirty="0"/>
          </a:p>
          <a:p>
            <a:pPr lvl="1" algn="just"/>
            <a:r>
              <a:rPr lang="en-US" sz="2200" dirty="0" smtClean="0"/>
              <a:t>Jury </a:t>
            </a:r>
            <a:r>
              <a:rPr lang="en-US" sz="2200" dirty="0"/>
              <a:t>criterion, and the Nyquist criterion.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Gain margin and </a:t>
            </a:r>
            <a:r>
              <a:rPr lang="en-US" sz="2200" dirty="0"/>
              <a:t>phase margin for digital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566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0770" y="1066800"/>
            <a:ext cx="53201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row is same as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row in reverse order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376879"/>
                  </p:ext>
                </p:extLst>
              </p:nvPr>
            </p:nvGraphicFramePr>
            <p:xfrm>
              <a:off x="457200" y="2286000"/>
              <a:ext cx="8153397" cy="38861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</a:tblGrid>
                  <a:tr h="4984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.077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.7143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.2693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.5151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.5151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.2693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.7143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.077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376879"/>
                  </p:ext>
                </p:extLst>
              </p:nvPr>
            </p:nvGraphicFramePr>
            <p:xfrm>
              <a:off x="457200" y="2286000"/>
              <a:ext cx="8153397" cy="38861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</a:tblGrid>
                  <a:tr h="4984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7317" r="-5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7317" r="-4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7317" r="-3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7317" r="-2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7317" r="-1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0000" t="-7317" r="-524" b="-690244"/>
                          </a:stretch>
                        </a:blipFill>
                      </a:tcPr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07500" r="-5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307500" r="-4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307500" r="-3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307500" r="-2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307500" r="-1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12658" r="-5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412658" r="-4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412658" r="-3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412658" r="-2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000" t="-412658" r="-1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512658" r="-5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12658" r="-4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512658" r="-3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512658" r="-2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605000" r="-5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605000" r="-4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605000" r="-3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605000" r="-2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713924" r="-5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713924" r="-4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713924" r="-3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33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566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0770" y="957616"/>
            <a:ext cx="5722966" cy="1285210"/>
            <a:chOff x="555253" y="1524912"/>
            <a:chExt cx="5722966" cy="1285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97283" y="2015096"/>
                  <a:ext cx="2480936" cy="7950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7283" y="2015096"/>
                  <a:ext cx="2480936" cy="79502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555253" y="1524912"/>
              <a:ext cx="35341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200" dirty="0" smtClean="0"/>
                <a:t>7</a:t>
              </a:r>
              <a:r>
                <a:rPr lang="en-US" sz="2200" baseline="30000" dirty="0" smtClean="0"/>
                <a:t>th</a:t>
              </a:r>
              <a:r>
                <a:rPr lang="en-US" sz="2200" dirty="0" smtClean="0"/>
                <a:t> row is calculated using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152694"/>
                  </p:ext>
                </p:extLst>
              </p:nvPr>
            </p:nvGraphicFramePr>
            <p:xfrm>
              <a:off x="457200" y="2438400"/>
              <a:ext cx="8153397" cy="38861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</a:tblGrid>
                  <a:tr h="4984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.077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.7143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.2693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.5151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.5151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.2693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.7143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.077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0.2593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0.0837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0.3472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152694"/>
                  </p:ext>
                </p:extLst>
              </p:nvPr>
            </p:nvGraphicFramePr>
            <p:xfrm>
              <a:off x="457200" y="2438400"/>
              <a:ext cx="8153397" cy="38861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  <a:gridCol w="1164771"/>
                  </a:tblGrid>
                  <a:tr h="4984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7317" r="-5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7317" r="-4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7317" r="-3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7317" r="-2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000" t="-7317" r="-100524" b="-6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0000" t="-7317" r="-524" b="-690244"/>
                          </a:stretch>
                        </a:blipFill>
                      </a:tcPr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2.6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-0.56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-2.05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0.0775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0.35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3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7500" r="-5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307500" r="-4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307500" r="-3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307500" r="-2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000" t="-307500" r="-100524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12658" r="-5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412658" r="-4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412658" r="-3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412658" r="-2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00000" t="-412658" r="-100524" b="-3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12658" r="-5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512658" r="-4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512658" r="-3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512658" r="-200524" b="-215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05000" r="-5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605000" r="-4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605000" r="-3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605000" r="-200524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  <a:tr h="4839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7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713924" r="-5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713924" r="-4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713924" r="-300524" b="-13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28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3810"/>
          </a:xfrm>
        </p:spPr>
        <p:txBody>
          <a:bodyPr>
            <a:normAutofit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 order system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order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0770" y="957616"/>
            <a:ext cx="6250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Now we need to evaluate following conditions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3876" y="2414520"/>
                <a:ext cx="2138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76" y="2414520"/>
                <a:ext cx="2138534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512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6528" y="2895600"/>
                <a:ext cx="3185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8" y="2895600"/>
                <a:ext cx="3185872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34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1172" y="3409663"/>
                <a:ext cx="2255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72" y="3409663"/>
                <a:ext cx="225561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78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176" y="3953296"/>
                <a:ext cx="2645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76" y="3953296"/>
                <a:ext cx="2645596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437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3824" y="4525138"/>
                <a:ext cx="2598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24" y="4525138"/>
                <a:ext cx="259878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446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4516" y="511677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16" y="5116776"/>
                <a:ext cx="3097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549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9564" y="5481935"/>
                <a:ext cx="28074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64" y="5481935"/>
                <a:ext cx="2807435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413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23476" y="2362200"/>
                <a:ext cx="2138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476" y="2362200"/>
                <a:ext cx="2138534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667" r="-5128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96128" y="2843280"/>
                <a:ext cx="3185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28" y="2843280"/>
                <a:ext cx="3185872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9211" r="-325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50772" y="3357343"/>
                <a:ext cx="2255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772" y="3357343"/>
                <a:ext cx="2255617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667" r="-351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09776" y="3900976"/>
                <a:ext cx="2332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76" y="3900976"/>
                <a:ext cx="2332369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0526" r="-497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81600" y="4472818"/>
                <a:ext cx="23700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472818"/>
                <a:ext cx="2370008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10667" r="-282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81600" y="5029200"/>
                <a:ext cx="2451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029200"/>
                <a:ext cx="2451247" cy="461665"/>
              </a:xfrm>
              <a:prstGeom prst="rect">
                <a:avLst/>
              </a:prstGeom>
              <a:blipFill rotWithShape="1">
                <a:blip r:embed="rId14"/>
                <a:stretch>
                  <a:fillRect t="-10526" r="-323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04800" y="2209800"/>
            <a:ext cx="39624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2209800"/>
            <a:ext cx="39624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" grpId="0"/>
      <p:bldP spid="19" grpId="0"/>
      <p:bldP spid="20" grpId="0"/>
      <p:bldP spid="21" grpId="0"/>
      <p:bldP spid="22" grpId="0"/>
      <p:bldP spid="25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566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0770" y="957616"/>
            <a:ext cx="834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first two conditions require the evaluation of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dirty="0"/>
              <a:t>) at </a:t>
            </a:r>
            <a:r>
              <a:rPr lang="en-US" sz="2400" i="1" dirty="0"/>
              <a:t>z </a:t>
            </a:r>
            <a:r>
              <a:rPr lang="en-US" sz="2400" dirty="0"/>
              <a:t>= ±1.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000" y="4495800"/>
                <a:ext cx="2138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95800"/>
                <a:ext cx="2138534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667" r="-5429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392" y="5181600"/>
                <a:ext cx="3185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92" y="5181600"/>
                <a:ext cx="3185872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r="-305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430" y="1676400"/>
                <a:ext cx="7505836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+2.6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56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0.</m:t>
                      </m:r>
                      <m:r>
                        <a:rPr lang="en-US" sz="2400" b="0" i="1" smtClean="0">
                          <a:latin typeface="Cambria Math"/>
                        </a:rPr>
                        <m:t>077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+0.35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30" y="1676400"/>
                <a:ext cx="7505836" cy="465833"/>
              </a:xfrm>
              <a:prstGeom prst="rect">
                <a:avLst/>
              </a:prstGeom>
              <a:blipFill rotWithShape="1">
                <a:blip r:embed="rId4"/>
                <a:stretch>
                  <a:fillRect t="-9211" r="-113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2438400"/>
                <a:ext cx="7222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=1+2.6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56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0.</m:t>
                      </m:r>
                      <m:r>
                        <a:rPr lang="en-US" sz="2400" b="0" i="1" smtClean="0">
                          <a:latin typeface="Cambria Math"/>
                        </a:rPr>
                        <m:t>077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</a:rPr>
                        <m:t>+0.351.4175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722236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12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7430" y="3200400"/>
                <a:ext cx="83102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=−1+2.6+0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56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0.</m:t>
                      </m:r>
                      <m:r>
                        <a:rPr lang="en-US" sz="2400" b="0" i="1" smtClean="0">
                          <a:latin typeface="Cambria Math"/>
                        </a:rPr>
                        <m:t>077</m:t>
                      </m:r>
                      <m:r>
                        <a:rPr lang="en-US" sz="2400" i="1">
                          <a:latin typeface="Cambria Math"/>
                        </a:rPr>
                        <m:t>5</m:t>
                      </m:r>
                      <m:r>
                        <a:rPr lang="en-US" sz="2400" b="0" i="1" smtClean="0">
                          <a:latin typeface="Cambria Math"/>
                        </a:rPr>
                        <m:t>+0.35=0.3825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30" y="3200400"/>
                <a:ext cx="831022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53221" y="4541966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4020" y="5227766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3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566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0770" y="957616"/>
            <a:ext cx="564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Next four conditions require Jury’s table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0938" y="5665480"/>
                <a:ext cx="2255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8" y="5665480"/>
                <a:ext cx="225561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35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1830" y="6209113"/>
                <a:ext cx="2332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30" y="6209113"/>
                <a:ext cx="233236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47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5687553"/>
                <a:ext cx="23700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687553"/>
                <a:ext cx="237000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82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6243935"/>
                <a:ext cx="2451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243935"/>
                <a:ext cx="245124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323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802489"/>
                  </p:ext>
                </p:extLst>
              </p:nvPr>
            </p:nvGraphicFramePr>
            <p:xfrm>
              <a:off x="1060490" y="1828800"/>
              <a:ext cx="7010395" cy="331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1485"/>
                    <a:gridCol w="1001485"/>
                    <a:gridCol w="1001485"/>
                    <a:gridCol w="1001485"/>
                    <a:gridCol w="1001485"/>
                    <a:gridCol w="1001485"/>
                    <a:gridCol w="1001485"/>
                  </a:tblGrid>
                  <a:tr h="425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Row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0.35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0.0775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-2.05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2.6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2.6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-0.56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-2.05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0.0775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0.35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.8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352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.85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−0.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0.8775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.077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.7143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.2693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.5151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.5151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.2693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.7143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.077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7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0.2593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0.0837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0.3472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0802489"/>
                  </p:ext>
                </p:extLst>
              </p:nvPr>
            </p:nvGraphicFramePr>
            <p:xfrm>
              <a:off x="1060490" y="1828800"/>
              <a:ext cx="7010395" cy="3315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1485"/>
                    <a:gridCol w="1001485"/>
                    <a:gridCol w="1001485"/>
                    <a:gridCol w="1001485"/>
                    <a:gridCol w="1001485"/>
                    <a:gridCol w="1001485"/>
                    <a:gridCol w="1001485"/>
                  </a:tblGrid>
                  <a:tr h="425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Row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000" t="-7143" r="-497576" b="-6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220" t="-7143" r="-400610" b="-6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1220" t="-7143" r="-300610" b="-6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01220" t="-7143" r="-200610" b="-6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98182" t="-7143" r="-99394" b="-6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601829" t="-7143" b="-688571"/>
                          </a:stretch>
                        </a:blipFill>
                      </a:tcPr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0.35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0.0775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-2.05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-0.56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2.6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2.6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-0.56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-2.05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0.0775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0.35</a:t>
                          </a:r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000" t="-308824" r="-497576" b="-4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220" t="-308824" r="-400610" b="-4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1220" t="-308824" r="-300610" b="-4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01220" t="-308824" r="-200610" b="-4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98182" t="-308824" r="-99394" b="-4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000" t="-408824" r="-497576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220" t="-408824" r="-400610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1220" t="-408824" r="-300610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01220" t="-408824" r="-200610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98182" t="-408824" r="-99394" b="-3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000" t="-508824" r="-497576" b="-2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220" t="-508824" r="-400610" b="-2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1220" t="-508824" r="-300610" b="-2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01220" t="-508824" r="-200610" b="-2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6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000" t="-617910" r="-497576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220" t="-617910" r="-400610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1220" t="-617910" r="-300610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01220" t="-617910" r="-200610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  <a:tr h="4129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7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00000" t="-707353" r="-497576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201220" t="-707353" r="-40061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1220" t="-707353" r="-30061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2623769" y="5711646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199" y="6255279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8720" y="5780559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7407" y="6322620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23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792162"/>
          </a:xfrm>
        </p:spPr>
        <p:txBody>
          <a:bodyPr/>
          <a:lstStyle/>
          <a:p>
            <a:r>
              <a:rPr lang="en-US" dirty="0" smtClean="0"/>
              <a:t>Example-5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608"/>
            <a:ext cx="880963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Test the stability of the polynomial</a:t>
            </a:r>
            <a:r>
              <a:rPr lang="en-US" sz="26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600" dirty="0" smtClean="0"/>
              <a:t>Develop Jury’s Table [(2n-3) rows].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57600" y="1351128"/>
                <a:ext cx="270638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0.</m:t>
                      </m:r>
                      <m:r>
                        <a:rPr lang="en-US" sz="2600" b="0" i="1" smtClean="0"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51128"/>
                <a:ext cx="2706382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10000" r="-473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" y="188217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Solution</a:t>
            </a:r>
            <a:endParaRPr lang="en-US" b="1" u="sng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5110544"/>
                  </p:ext>
                </p:extLst>
              </p:nvPr>
            </p:nvGraphicFramePr>
            <p:xfrm>
              <a:off x="2445126" y="3200399"/>
              <a:ext cx="3918856" cy="861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4"/>
                    <a:gridCol w="979714"/>
                    <a:gridCol w="979714"/>
                    <a:gridCol w="979714"/>
                  </a:tblGrid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-0.25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5110544"/>
                  </p:ext>
                </p:extLst>
              </p:nvPr>
            </p:nvGraphicFramePr>
            <p:xfrm>
              <a:off x="2445126" y="3200399"/>
              <a:ext cx="3918856" cy="861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4"/>
                    <a:gridCol w="979714"/>
                    <a:gridCol w="979714"/>
                    <a:gridCol w="979714"/>
                  </a:tblGrid>
                  <a:tr h="434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8451" r="-199379" b="-12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250" t="-8451" r="-100625" b="-12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9379" t="-8451" b="-12676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-0.25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7200" y="4516231"/>
                <a:ext cx="362996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</a:rPr>
                        <m:t>1</m:t>
                      </m:r>
                      <m:r>
                        <a:rPr lang="en-US" sz="2600" i="1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0.</m:t>
                      </m:r>
                      <m:r>
                        <a:rPr lang="en-US" sz="2600" b="0" i="1" smtClean="0"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latin typeface="Cambria Math"/>
                        </a:rPr>
                        <m:t>5</m:t>
                      </m:r>
                      <m:r>
                        <a:rPr lang="en-US" sz="2600" b="0" i="1" smtClean="0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16231"/>
                <a:ext cx="3629968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9877" r="-3529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010791" y="4516231"/>
                <a:ext cx="387843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</a:rPr>
                        <m:t>1</m:t>
                      </m:r>
                      <m:r>
                        <a:rPr lang="en-US" sz="2600" i="1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0.</m:t>
                      </m:r>
                      <m:r>
                        <a:rPr lang="en-US" sz="2600" b="0" i="1" smtClean="0"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latin typeface="Cambria Math"/>
                        </a:rPr>
                        <m:t>5</m:t>
                      </m:r>
                      <m:r>
                        <a:rPr lang="en-US" sz="2600" b="0" i="1" smtClean="0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91" y="4516231"/>
                <a:ext cx="3878434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9877" r="-3302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19502" y="5257800"/>
                <a:ext cx="2138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02" y="5257800"/>
                <a:ext cx="213853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r="-541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197894" y="5943600"/>
                <a:ext cx="3185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94" y="5943600"/>
                <a:ext cx="3185872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32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91723" y="5303966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2522" y="5989766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566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770" y="957616"/>
            <a:ext cx="865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Next four conditions require Jury’s </a:t>
            </a:r>
            <a:r>
              <a:rPr lang="en-US" sz="2400" dirty="0" smtClean="0"/>
              <a:t>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Since all the conditions are satisfied, the </a:t>
            </a:r>
            <a:r>
              <a:rPr lang="en-US" sz="2400" dirty="0" smtClean="0"/>
              <a:t>system is </a:t>
            </a:r>
            <a:r>
              <a:rPr lang="en-US" sz="2400" dirty="0"/>
              <a:t>stable.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23769" y="4114800"/>
                <a:ext cx="2255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769" y="4114800"/>
                <a:ext cx="225561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35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932277" y="4160966"/>
            <a:ext cx="97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Satisfied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445486"/>
                  </p:ext>
                </p:extLst>
              </p:nvPr>
            </p:nvGraphicFramePr>
            <p:xfrm>
              <a:off x="2476555" y="1828800"/>
              <a:ext cx="3918856" cy="861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4"/>
                    <a:gridCol w="979714"/>
                    <a:gridCol w="979714"/>
                    <a:gridCol w="979714"/>
                  </a:tblGrid>
                  <a:tr h="281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2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-0.25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2445486"/>
                  </p:ext>
                </p:extLst>
              </p:nvPr>
            </p:nvGraphicFramePr>
            <p:xfrm>
              <a:off x="2476555" y="1828800"/>
              <a:ext cx="3918856" cy="861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714"/>
                    <a:gridCol w="979714"/>
                    <a:gridCol w="979714"/>
                    <a:gridCol w="979714"/>
                  </a:tblGrid>
                  <a:tr h="4343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Row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8451" r="-200000" b="-12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1250" t="-8451" r="-101250" b="-12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9379" t="-8451" r="-621" b="-12676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-0.25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70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16"/>
            <a:ext cx="8229600" cy="792162"/>
          </a:xfrm>
        </p:spPr>
        <p:txBody>
          <a:bodyPr/>
          <a:lstStyle/>
          <a:p>
            <a:r>
              <a:rPr lang="en-US" dirty="0" smtClean="0"/>
              <a:t>Example-6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608"/>
            <a:ext cx="880963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Determine the stability of a discrete data system </a:t>
            </a:r>
            <a:r>
              <a:rPr lang="en-US" sz="2600" dirty="0" smtClean="0"/>
              <a:t>described by </a:t>
            </a:r>
            <a:r>
              <a:rPr lang="en-US" sz="2600" dirty="0"/>
              <a:t>the following CE by using Jury’s </a:t>
            </a:r>
            <a:r>
              <a:rPr lang="en-US" sz="2600" dirty="0" smtClean="0"/>
              <a:t>Stability criterion</a:t>
            </a:r>
            <a:r>
              <a:rPr lang="en-US" sz="2600" dirty="0"/>
              <a:t>.</a:t>
            </a:r>
            <a:endParaRPr lang="en-US" sz="26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57399" y="2224558"/>
                <a:ext cx="524444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−1.2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−1.375</m:t>
                      </m:r>
                      <m:r>
                        <a:rPr lang="en-US" sz="2600" b="0" i="1" smtClean="0">
                          <a:latin typeface="Cambria Math"/>
                        </a:rPr>
                        <m:t>𝑧</m:t>
                      </m:r>
                      <m:r>
                        <a:rPr lang="en-US" sz="2600" i="1">
                          <a:latin typeface="Cambria Math"/>
                        </a:rPr>
                        <m:t>−</m:t>
                      </m:r>
                      <m:r>
                        <a:rPr lang="en-US" sz="2600" b="0" i="1" smtClean="0">
                          <a:latin typeface="Cambria Math"/>
                        </a:rPr>
                        <m:t>0.</m:t>
                      </m:r>
                      <m:r>
                        <a:rPr lang="en-US" sz="2600" b="0" i="1" smtClean="0">
                          <a:latin typeface="Cambria Math"/>
                        </a:rPr>
                        <m:t>2</m:t>
                      </m:r>
                      <m:r>
                        <a:rPr lang="en-US" sz="26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2224558"/>
                <a:ext cx="5244449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9877" r="-2323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2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Lectures-27-28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Asymptotic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867400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most commonly used definitions of stability are based on the </a:t>
            </a:r>
            <a:r>
              <a:rPr lang="en-US" sz="2600" dirty="0" smtClean="0"/>
              <a:t>magnitude of </a:t>
            </a:r>
            <a:r>
              <a:rPr lang="en-US" sz="2600" dirty="0"/>
              <a:t>the system response in the steady state. If the steady-state response is unbounded</a:t>
            </a:r>
            <a:r>
              <a:rPr lang="en-US" sz="2600" dirty="0" smtClean="0"/>
              <a:t>, the </a:t>
            </a:r>
            <a:r>
              <a:rPr lang="en-US" sz="2600" dirty="0"/>
              <a:t>system is said to be unstable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b="1" dirty="0" smtClean="0"/>
              <a:t>Asymptotic Stability: </a:t>
            </a:r>
            <a:r>
              <a:rPr lang="en-US" sz="2600" dirty="0"/>
              <a:t>A system is said to be asymptotically stable if </a:t>
            </a:r>
            <a:r>
              <a:rPr lang="en-US" sz="2600" dirty="0" smtClean="0"/>
              <a:t>its response </a:t>
            </a:r>
            <a:r>
              <a:rPr lang="en-US" sz="2600" dirty="0"/>
              <a:t>to any initial conditions decays to zero asymptotically in the steady </a:t>
            </a:r>
            <a:r>
              <a:rPr lang="en-US" sz="2600" dirty="0" smtClean="0"/>
              <a:t>state.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/>
              <a:t>If the response due to the initial conditions remains bounded but does not decay </a:t>
            </a:r>
            <a:r>
              <a:rPr lang="en-US" sz="2600" dirty="0" smtClean="0"/>
              <a:t>to zero</a:t>
            </a:r>
            <a:r>
              <a:rPr lang="en-US" sz="2600" dirty="0"/>
              <a:t>, the system is said to be </a:t>
            </a:r>
            <a:r>
              <a:rPr lang="en-US" sz="2600" b="1" dirty="0"/>
              <a:t>marginally stable</a:t>
            </a:r>
            <a:r>
              <a:rPr lang="en-US" sz="2600" i="1" dirty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973529"/>
                <a:ext cx="2023374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973529"/>
                <a:ext cx="2023374" cy="573106"/>
              </a:xfrm>
              <a:prstGeom prst="rect">
                <a:avLst/>
              </a:prstGeom>
              <a:blipFill rotWithShape="1">
                <a:blip r:embed="rId2"/>
                <a:stretch>
                  <a:fillRect t="-7447" r="-6042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3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Asymptotic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257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In the absence of pole-zero cancellation, an LTI digital </a:t>
            </a:r>
            <a:r>
              <a:rPr lang="en-US" sz="2600" dirty="0"/>
              <a:t>system is asymptotically stable if its transfer function poles are in the open </a:t>
            </a:r>
            <a:r>
              <a:rPr lang="en-US" sz="2600" dirty="0" smtClean="0"/>
              <a:t>unit disc </a:t>
            </a:r>
            <a:r>
              <a:rPr lang="en-US" sz="2600" dirty="0"/>
              <a:t>and marginally stable if the poles are in the closed unit disc with no repeated </a:t>
            </a:r>
            <a:r>
              <a:rPr lang="en-US" sz="2600" dirty="0" smtClean="0"/>
              <a:t>poles on </a:t>
            </a:r>
            <a:r>
              <a:rPr lang="en-US" sz="2600" dirty="0"/>
              <a:t>the unit </a:t>
            </a:r>
            <a:r>
              <a:rPr lang="en-US" sz="2600" dirty="0" smtClean="0"/>
              <a:t>circle.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33790" y="5867400"/>
            <a:ext cx="3110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Unit Disc: </a:t>
            </a:r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dirty="0" smtClean="0"/>
              <a:t>disc</a:t>
            </a:r>
            <a:r>
              <a:rPr lang="en-US" dirty="0"/>
              <a:t> with radius 1.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24" y="2971800"/>
            <a:ext cx="568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smtClean="0"/>
              <a:t>open </a:t>
            </a:r>
            <a:r>
              <a:rPr lang="en-US" sz="2200" dirty="0"/>
              <a:t>unit </a:t>
            </a:r>
            <a:r>
              <a:rPr lang="en-US" sz="2200" dirty="0" smtClean="0"/>
              <a:t>disc is the </a:t>
            </a:r>
            <a:r>
              <a:rPr lang="en-US" sz="2200" dirty="0"/>
              <a:t>region in the complex plane defined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0" y="3873039"/>
                <a:ext cx="15724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&lt;1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873039"/>
                <a:ext cx="1572482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451" r="-6202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4924" y="4763874"/>
            <a:ext cx="568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smtClean="0"/>
              <a:t>closed </a:t>
            </a:r>
            <a:r>
              <a:rPr lang="en-US" sz="2200" dirty="0"/>
              <a:t>unit </a:t>
            </a:r>
            <a:r>
              <a:rPr lang="en-US" sz="2200" dirty="0" smtClean="0"/>
              <a:t>disc is the </a:t>
            </a:r>
            <a:r>
              <a:rPr lang="en-US" sz="2200" dirty="0"/>
              <a:t>region in the complex plane defined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0" y="5665113"/>
                <a:ext cx="15724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665113"/>
                <a:ext cx="1572482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r="-6202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172200" y="3140732"/>
            <a:ext cx="2560320" cy="2560320"/>
            <a:chOff x="6172200" y="3140732"/>
            <a:chExt cx="2560320" cy="2560320"/>
          </a:xfrm>
        </p:grpSpPr>
        <p:sp>
          <p:nvSpPr>
            <p:cNvPr id="10" name="Oval 9"/>
            <p:cNvSpPr/>
            <p:nvPr/>
          </p:nvSpPr>
          <p:spPr>
            <a:xfrm>
              <a:off x="6172200" y="3140732"/>
              <a:ext cx="2560320" cy="25603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83780" y="4352312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458459" y="3556626"/>
              <a:ext cx="953703" cy="856717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76960" y="4050268"/>
                  <a:ext cx="7812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6960" y="4050268"/>
                  <a:ext cx="78124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930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08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Asymptotic Stability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991600" cy="52578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Consider a LTI system governed by difference equation</a:t>
                </a:r>
              </a:p>
              <a:p>
                <a:pPr algn="just"/>
                <a:endParaRPr lang="en-US" sz="3000" dirty="0"/>
              </a:p>
              <a:p>
                <a:pPr algn="just"/>
                <a:endParaRPr lang="en-US" sz="3000" dirty="0" smtClean="0"/>
              </a:p>
              <a:p>
                <a:pPr algn="just"/>
                <a:r>
                  <a:rPr lang="en-US" sz="2600" dirty="0" smtClean="0"/>
                  <a:t>With initial conditions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 …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algn="just"/>
                <a:endParaRPr lang="en-US" sz="1400" dirty="0" smtClean="0"/>
              </a:p>
              <a:p>
                <a:pPr algn="just"/>
                <a:r>
                  <a:rPr lang="en-US" sz="2600" dirty="0" smtClean="0"/>
                  <a:t>Using </a:t>
                </a:r>
                <a:r>
                  <a:rPr lang="en-US" sz="2600" dirty="0"/>
                  <a:t>the </a:t>
                </a:r>
                <a:r>
                  <a:rPr lang="en-US" sz="2600" i="1" dirty="0"/>
                  <a:t>z</a:t>
                </a:r>
                <a:r>
                  <a:rPr lang="en-US" sz="2600" dirty="0"/>
                  <a:t>-transform of the output the response of the system due to the initial conditions with the input zero is of the </a:t>
                </a:r>
                <a:r>
                  <a:rPr lang="en-US" sz="2600" dirty="0" smtClean="0"/>
                  <a:t>form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800" dirty="0"/>
                  <a:t>where </a:t>
                </a:r>
                <a:r>
                  <a:rPr lang="en-US" sz="2800" i="1" dirty="0"/>
                  <a:t>N</a:t>
                </a:r>
                <a:r>
                  <a:rPr lang="en-US" sz="2800" dirty="0"/>
                  <a:t>(</a:t>
                </a:r>
                <a:r>
                  <a:rPr lang="en-US" sz="2800" i="1" dirty="0"/>
                  <a:t>z</a:t>
                </a:r>
                <a:r>
                  <a:rPr lang="en-US" sz="2800" dirty="0"/>
                  <a:t>) is a polynomial dependent on the initial conditions. 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991600" cy="5257800"/>
              </a:xfrm>
              <a:blipFill rotWithShape="1">
                <a:blip r:embed="rId2"/>
                <a:stretch>
                  <a:fillRect l="-1153" t="-927" r="-2305" b="-17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2650" y="1524000"/>
                <a:ext cx="8229600" cy="1008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b="0" dirty="0" smtClean="0"/>
                  <a:t>						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=1,2,3…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50" y="1524000"/>
                <a:ext cx="8229600" cy="1008546"/>
              </a:xfrm>
              <a:prstGeom prst="rect">
                <a:avLst/>
              </a:prstGeom>
              <a:blipFill rotWithShape="1">
                <a:blip r:embed="rId3"/>
                <a:stretch>
                  <a:fillRect l="-741" r="-815"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9684" y="4191000"/>
                <a:ext cx="5439053" cy="858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84" y="4191000"/>
                <a:ext cx="5439053" cy="858568"/>
              </a:xfrm>
              <a:prstGeom prst="rect">
                <a:avLst/>
              </a:prstGeom>
              <a:blipFill rotWithShape="1">
                <a:blip r:embed="rId4"/>
                <a:stretch>
                  <a:fillRect r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0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Asymptotic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867400"/>
          </a:xfrm>
        </p:spPr>
        <p:txBody>
          <a:bodyPr>
            <a:normAutofit lnSpcReduction="10000"/>
          </a:bodyPr>
          <a:lstStyle/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Because </a:t>
            </a:r>
            <a:r>
              <a:rPr lang="en-US" sz="2400" dirty="0"/>
              <a:t>transfer </a:t>
            </a:r>
            <a:r>
              <a:rPr lang="en-US" sz="2400" dirty="0" smtClean="0"/>
              <a:t>function zeros </a:t>
            </a:r>
            <a:r>
              <a:rPr lang="en-US" sz="2400" dirty="0"/>
              <a:t>arise from transforming the input terms, they have no influence on </a:t>
            </a:r>
            <a:r>
              <a:rPr lang="en-US" sz="2400" dirty="0" smtClean="0"/>
              <a:t>the response </a:t>
            </a:r>
            <a:r>
              <a:rPr lang="en-US" sz="2400" dirty="0"/>
              <a:t>due to the initial conditions. </a:t>
            </a:r>
            <a:endParaRPr lang="en-US" sz="2400" dirty="0" smtClean="0"/>
          </a:p>
          <a:p>
            <a:pPr algn="just"/>
            <a:endParaRPr lang="en-US" sz="12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denominator of the output </a:t>
            </a:r>
            <a:r>
              <a:rPr lang="en-US" sz="2400" i="1" dirty="0"/>
              <a:t>z</a:t>
            </a:r>
            <a:r>
              <a:rPr lang="en-US" sz="2400" dirty="0"/>
              <a:t>-transform </a:t>
            </a:r>
            <a:r>
              <a:rPr lang="en-US" sz="2400" dirty="0" smtClean="0"/>
              <a:t>is the </a:t>
            </a:r>
            <a:r>
              <a:rPr lang="en-US" sz="2400" dirty="0"/>
              <a:t>same as the denominator of the </a:t>
            </a:r>
            <a:r>
              <a:rPr lang="en-US" sz="2400" i="1" dirty="0"/>
              <a:t>z</a:t>
            </a:r>
            <a:r>
              <a:rPr lang="en-US" sz="2400" dirty="0"/>
              <a:t>-transfer function in the absence of </a:t>
            </a:r>
            <a:r>
              <a:rPr lang="en-US" sz="2400" dirty="0" smtClean="0"/>
              <a:t>pole-zero cancellation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1200" dirty="0" smtClean="0"/>
          </a:p>
          <a:p>
            <a:pPr algn="just"/>
            <a:r>
              <a:rPr lang="en-US" sz="2400" dirty="0" smtClean="0"/>
              <a:t>Hence</a:t>
            </a:r>
            <a:r>
              <a:rPr lang="en-US" sz="2400" dirty="0"/>
              <a:t>, the poles of the function </a:t>
            </a:r>
            <a:r>
              <a:rPr lang="en-US" sz="2400" i="1" dirty="0"/>
              <a:t>Y</a:t>
            </a:r>
            <a:r>
              <a:rPr lang="en-US" sz="2400" dirty="0"/>
              <a:t>(</a:t>
            </a:r>
            <a:r>
              <a:rPr lang="en-US" sz="2400" i="1" dirty="0"/>
              <a:t>z</a:t>
            </a:r>
            <a:r>
              <a:rPr lang="en-US" sz="2400" dirty="0"/>
              <a:t>) are the poles of the system </a:t>
            </a:r>
            <a:r>
              <a:rPr lang="en-US" sz="2400" dirty="0" smtClean="0"/>
              <a:t>transfer function.</a:t>
            </a:r>
          </a:p>
          <a:p>
            <a:pPr algn="just"/>
            <a:endParaRPr lang="en-US" sz="1300" dirty="0" smtClean="0"/>
          </a:p>
          <a:p>
            <a:pPr algn="just"/>
            <a:r>
              <a:rPr lang="en-US" sz="2400" dirty="0"/>
              <a:t>Thus, the output </a:t>
            </a:r>
            <a:r>
              <a:rPr lang="en-US" sz="2400" dirty="0" smtClean="0"/>
              <a:t>due to </a:t>
            </a:r>
            <a:r>
              <a:rPr lang="en-US" sz="2400" dirty="0"/>
              <a:t>the initial conditions is bounded for system poles in the closed unit disc with </a:t>
            </a:r>
            <a:r>
              <a:rPr lang="en-US" sz="2400" dirty="0" smtClean="0"/>
              <a:t>no repeated </a:t>
            </a:r>
            <a:r>
              <a:rPr lang="en-US" sz="2400" dirty="0"/>
              <a:t>poles on the unit circle. It decays exponentially for system poles in the </a:t>
            </a:r>
            <a:r>
              <a:rPr lang="en-US" sz="2400" dirty="0" smtClean="0"/>
              <a:t>open unit </a:t>
            </a:r>
            <a:r>
              <a:rPr lang="en-US" sz="2400" dirty="0"/>
              <a:t>disc (i.e., inside the unit circle).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838200"/>
                <a:ext cx="5439053" cy="858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838200"/>
                <a:ext cx="5439053" cy="858568"/>
              </a:xfrm>
              <a:prstGeom prst="rect">
                <a:avLst/>
              </a:prstGeom>
              <a:blipFill rotWithShape="1">
                <a:blip r:embed="rId2"/>
                <a:stretch>
                  <a:fillRect r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34" y="1295400"/>
                <a:ext cx="8534400" cy="5334000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sz="2800" dirty="0" smtClean="0"/>
                  <a:t>Determine the asymptotic stability of the following systems:</a:t>
                </a:r>
              </a:p>
              <a:p>
                <a:pPr algn="just"/>
                <a:endParaRPr lang="en-US" sz="1300" dirty="0"/>
              </a:p>
              <a:p>
                <a:pPr marL="914400" lvl="1" indent="-4572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4(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−2)(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−0.1)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pPr marL="914400" lvl="1" indent="-4572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4(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−0.2)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−0.2)(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−0.1)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pPr marL="914400" lvl="1" indent="-4572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5</m:t>
                        </m:r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−0.3)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−0.2)(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−0.1)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pPr marL="914400" lvl="1" indent="-4572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8</m:t>
                        </m:r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−0.2)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−0.1)(</m:t>
                        </m:r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  <m:r>
                          <a:rPr lang="en-US" sz="2600" i="1">
                            <a:latin typeface="Cambria Math"/>
                          </a:rPr>
                          <m:t>−1)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34" y="1295400"/>
                <a:ext cx="8534400" cy="5334000"/>
              </a:xfrm>
              <a:blipFill rotWithShape="1">
                <a:blip r:embed="rId2"/>
                <a:stretch>
                  <a:fillRect l="-1214" t="-1829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BIBO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867400"/>
          </a:xfrm>
        </p:spPr>
        <p:txBody>
          <a:bodyPr>
            <a:noAutofit/>
          </a:bodyPr>
          <a:lstStyle/>
          <a:p>
            <a:pPr algn="justLow"/>
            <a:r>
              <a:rPr lang="en-US" sz="2600" dirty="0"/>
              <a:t>The second definition of stability concerns the forced response of the </a:t>
            </a:r>
            <a:r>
              <a:rPr lang="en-US" sz="2600" dirty="0" smtClean="0"/>
              <a:t>system for </a:t>
            </a:r>
            <a:r>
              <a:rPr lang="en-US" sz="2600" dirty="0"/>
              <a:t>a bounded input. 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9690" y="3055203"/>
                <a:ext cx="42128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=1,2,3,…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r>
                  <a:rPr lang="en-US" sz="24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0&lt;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90" y="3055203"/>
                <a:ext cx="421288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168" t="-5839" r="-289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9690" y="2194679"/>
            <a:ext cx="42768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buFont typeface="Arial" pitchFamily="34" charset="0"/>
              <a:buChar char="•"/>
            </a:pPr>
            <a:r>
              <a:rPr lang="en-US" sz="2200" dirty="0"/>
              <a:t>A bounded input satisfies the </a:t>
            </a:r>
            <a:r>
              <a:rPr lang="en-US" sz="2200" dirty="0" smtClean="0"/>
              <a:t>condition</a:t>
            </a:r>
          </a:p>
          <a:p>
            <a:pPr marL="285750" indent="-285750" algn="justLow">
              <a:buFont typeface="Arial" pitchFamily="34" charset="0"/>
              <a:buChar char="•"/>
            </a:pPr>
            <a:endParaRPr lang="en-US" sz="2200" dirty="0"/>
          </a:p>
          <a:p>
            <a:pPr marL="285750" indent="-285750" algn="justLow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 algn="justLow">
              <a:buFont typeface="Arial" pitchFamily="34" charset="0"/>
              <a:buChar char="•"/>
            </a:pPr>
            <a:endParaRPr lang="en-US" sz="2200" dirty="0"/>
          </a:p>
          <a:p>
            <a:pPr marL="285750" indent="-285750" algn="justLow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A </a:t>
            </a:r>
            <a:r>
              <a:rPr lang="en-US" sz="2200" dirty="0"/>
              <a:t>bounded sequence satisfying the constraint |</a:t>
            </a:r>
            <a:r>
              <a:rPr lang="en-US" sz="2200" i="1" dirty="0"/>
              <a:t>u</a:t>
            </a:r>
            <a:r>
              <a:rPr lang="en-US" sz="2200" dirty="0"/>
              <a:t>(</a:t>
            </a:r>
            <a:r>
              <a:rPr lang="en-US" sz="2200" i="1" dirty="0"/>
              <a:t>k</a:t>
            </a:r>
            <a:r>
              <a:rPr lang="en-US" sz="2200" dirty="0"/>
              <a:t>)| &lt; 3 is </a:t>
            </a:r>
            <a:r>
              <a:rPr lang="en-US" sz="2200" dirty="0" smtClean="0"/>
              <a:t>shown in the figure.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43400" y="1752600"/>
            <a:ext cx="4786313" cy="4998398"/>
            <a:chOff x="4343400" y="1752600"/>
            <a:chExt cx="4786313" cy="4998398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752600"/>
              <a:ext cx="4786313" cy="461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648200" y="6381666"/>
              <a:ext cx="3804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Bounded sequence with bound </a:t>
              </a:r>
              <a:r>
                <a:rPr lang="en-US" i="1" dirty="0" err="1"/>
                <a:t>b</a:t>
              </a:r>
              <a:r>
                <a:rPr lang="en-US" i="1" baseline="-25000" dirty="0" err="1"/>
                <a:t>u</a:t>
              </a:r>
              <a:r>
                <a:rPr lang="en-US" i="1" dirty="0"/>
                <a:t> </a:t>
              </a:r>
              <a:r>
                <a:rPr lang="en-US" dirty="0"/>
                <a:t>= </a:t>
              </a:r>
              <a:r>
                <a:rPr lang="en-US" dirty="0" smtClean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62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25-26  Modeling Digital Control Syste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lecture_25-26  Modeling Digital Control Systems</Template>
  <TotalTime>492</TotalTime>
  <Words>4051</Words>
  <Application>Microsoft Office PowerPoint</Application>
  <PresentationFormat>On-screen Show (4:3)</PresentationFormat>
  <Paragraphs>759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lecture_25-26  Modeling Digital Control Systems</vt:lpstr>
      <vt:lpstr>Modern Control Systems (MCS)</vt:lpstr>
      <vt:lpstr>Lecture Outline</vt:lpstr>
      <vt:lpstr>Introduction</vt:lpstr>
      <vt:lpstr>Asymptotic Stability</vt:lpstr>
      <vt:lpstr>Asymptotic Stability</vt:lpstr>
      <vt:lpstr>Asymptotic Stability</vt:lpstr>
      <vt:lpstr>Asymptotic Stability</vt:lpstr>
      <vt:lpstr>Example-1</vt:lpstr>
      <vt:lpstr>BIBO Stability</vt:lpstr>
      <vt:lpstr>BIBO Stability</vt:lpstr>
      <vt:lpstr>BIBO Stability</vt:lpstr>
      <vt:lpstr>Asymptotic vs. BIBO Stability </vt:lpstr>
      <vt:lpstr>Internal Stability</vt:lpstr>
      <vt:lpstr>Internal Stability</vt:lpstr>
      <vt:lpstr>Internal Stability</vt:lpstr>
      <vt:lpstr>Routh-Hurwitz Criterion</vt:lpstr>
      <vt:lpstr>Routh-Hurwitz Criterion</vt:lpstr>
      <vt:lpstr>Example-2</vt:lpstr>
      <vt:lpstr>Example-2</vt:lpstr>
      <vt:lpstr>Example-3</vt:lpstr>
      <vt:lpstr>Example-3</vt:lpstr>
      <vt:lpstr>Jury’s Stability Test</vt:lpstr>
      <vt:lpstr>Jury’s Stability Test</vt:lpstr>
      <vt:lpstr>Jury’s Stability Test</vt:lpstr>
      <vt:lpstr>Jury’s Stability Test</vt:lpstr>
      <vt:lpstr>Example-4</vt:lpstr>
      <vt:lpstr>Example-4</vt:lpstr>
      <vt:lpstr>Example-4</vt:lpstr>
      <vt:lpstr>Example-4</vt:lpstr>
      <vt:lpstr>Example-4</vt:lpstr>
      <vt:lpstr>Example-4</vt:lpstr>
      <vt:lpstr>Example-4</vt:lpstr>
      <vt:lpstr>Example-4</vt:lpstr>
      <vt:lpstr>Example-4</vt:lpstr>
      <vt:lpstr>Example-5</vt:lpstr>
      <vt:lpstr>Example-5</vt:lpstr>
      <vt:lpstr>Example-6</vt:lpstr>
      <vt:lpstr>End of Lectures-27-28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DR. Imtiaz</dc:creator>
  <cp:lastModifiedBy>DR. Imtiaz</cp:lastModifiedBy>
  <cp:revision>144</cp:revision>
  <dcterms:created xsi:type="dcterms:W3CDTF">2014-10-12T04:25:21Z</dcterms:created>
  <dcterms:modified xsi:type="dcterms:W3CDTF">2014-10-14T13:14:23Z</dcterms:modified>
</cp:coreProperties>
</file>