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6" r:id="rId3"/>
    <p:sldId id="354" r:id="rId4"/>
    <p:sldId id="327" r:id="rId5"/>
    <p:sldId id="330" r:id="rId6"/>
    <p:sldId id="331" r:id="rId7"/>
    <p:sldId id="355" r:id="rId8"/>
    <p:sldId id="356" r:id="rId9"/>
    <p:sldId id="336" r:id="rId10"/>
    <p:sldId id="337" r:id="rId11"/>
    <p:sldId id="357" r:id="rId12"/>
    <p:sldId id="358" r:id="rId13"/>
    <p:sldId id="359" r:id="rId14"/>
    <p:sldId id="343" r:id="rId15"/>
    <p:sldId id="347" r:id="rId16"/>
    <p:sldId id="348" r:id="rId17"/>
    <p:sldId id="360" r:id="rId18"/>
    <p:sldId id="349" r:id="rId19"/>
    <p:sldId id="361" r:id="rId20"/>
    <p:sldId id="32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22" autoAdjust="0"/>
  </p:normalViewPr>
  <p:slideViewPr>
    <p:cSldViewPr>
      <p:cViewPr>
        <p:scale>
          <a:sx n="70" d="100"/>
          <a:sy n="70" d="100"/>
        </p:scale>
        <p:origin x="-52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Feedback </a:t>
            </a:r>
            <a:r>
              <a:rPr lang="en-US" b="1" dirty="0"/>
              <a:t>Control </a:t>
            </a:r>
            <a:r>
              <a:rPr lang="en-US" b="1" dirty="0" smtClean="0"/>
              <a:t>Systems (</a:t>
            </a:r>
            <a:r>
              <a:rPr lang="en-US" b="1" dirty="0" err="1" smtClean="0"/>
              <a:t>FCS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29098" y="2996952"/>
            <a:ext cx="4209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Lecture-26</a:t>
            </a:r>
          </a:p>
          <a:p>
            <a:pPr algn="ctr"/>
            <a:r>
              <a:rPr lang="en-GB" sz="2400" dirty="0" err="1" smtClean="0"/>
              <a:t>Routh-Herwitz</a:t>
            </a:r>
            <a:r>
              <a:rPr lang="en-GB" sz="2400" dirty="0" smtClean="0"/>
              <a:t> Stability Criterion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28799"/>
            <a:ext cx="3017520" cy="40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514600"/>
            <a:ext cx="831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Routh table of the given system is computed and shown is the table below;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926080" cy="219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9532" y="5230941"/>
            <a:ext cx="8424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GB" sz="2200" dirty="0" smtClean="0"/>
              <a:t>For system stability, it is necessary that the conditions  </a:t>
            </a:r>
            <a:r>
              <a:rPr lang="en-GB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– k &gt;0</a:t>
            </a:r>
            <a:r>
              <a:rPr lang="en-GB" sz="2200" dirty="0" smtClean="0"/>
              <a:t>,  and </a:t>
            </a:r>
            <a:r>
              <a:rPr lang="en-GB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+ k &gt; 0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, must </a:t>
            </a:r>
            <a:r>
              <a:rPr lang="en-GB" sz="2200" dirty="0" smtClean="0"/>
              <a:t>be satisfied. Hence the rang of values of a system parameter k must lie between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-1 </a:t>
            </a:r>
            <a:r>
              <a:rPr lang="en-GB" sz="2200" dirty="0" smtClean="0"/>
              <a:t>and 8 (i.e., </a:t>
            </a:r>
            <a:r>
              <a:rPr lang="en-GB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 &lt; k &lt; 8</a:t>
            </a:r>
            <a:r>
              <a:rPr lang="en-GB" sz="2200" dirty="0" smtClean="0"/>
              <a:t>). </a:t>
            </a:r>
            <a:endParaRPr lang="en-GB" sz="2200" dirty="0"/>
          </a:p>
        </p:txBody>
      </p:sp>
      <p:sp>
        <p:nvSpPr>
          <p:cNvPr id="5" name="Rectangle 4"/>
          <p:cNvSpPr/>
          <p:nvPr/>
        </p:nvSpPr>
        <p:spPr>
          <a:xfrm>
            <a:off x="504056" y="908720"/>
            <a:ext cx="7956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Determine </a:t>
            </a:r>
            <a:r>
              <a:rPr lang="en-GB" dirty="0"/>
              <a:t>a rang of values of a system parameter K for which the system is stable.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GB" dirty="0" err="1" smtClean="0"/>
              <a:t>Example#4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1561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8958"/>
          </a:xfrm>
        </p:spPr>
        <p:txBody>
          <a:bodyPr/>
          <a:lstStyle/>
          <a:p>
            <a:r>
              <a:rPr lang="en-GB" dirty="0" smtClean="0"/>
              <a:t>Special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80728"/>
            <a:ext cx="9108504" cy="4525963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Case-1:</a:t>
            </a:r>
            <a:r>
              <a:rPr lang="en-GB" dirty="0" smtClean="0"/>
              <a:t> Zero </a:t>
            </a:r>
            <a:r>
              <a:rPr lang="en-GB" dirty="0" smtClean="0"/>
              <a:t>in the first column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If first element of a row is zero, division by zero would be required to form the next row.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To avoid this phenomenon, zero is replaced by a very small number (say </a:t>
            </a:r>
            <a:r>
              <a:rPr lang="az-Cyrl-AZ" dirty="0" smtClean="0"/>
              <a:t>є</a:t>
            </a:r>
            <a:r>
              <a:rPr lang="en-GB" dirty="0" smtClean="0"/>
              <a:t>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GB" dirty="0" err="1" smtClean="0"/>
              <a:t>Example#5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980728"/>
            <a:ext cx="3280395" cy="51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b="47460"/>
          <a:stretch>
            <a:fillRect/>
          </a:stretch>
        </p:blipFill>
        <p:spPr bwMode="auto">
          <a:xfrm>
            <a:off x="3203848" y="2204864"/>
            <a:ext cx="29146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t="52540"/>
          <a:stretch>
            <a:fillRect/>
          </a:stretch>
        </p:blipFill>
        <p:spPr bwMode="auto">
          <a:xfrm>
            <a:off x="3203848" y="3501008"/>
            <a:ext cx="2914650" cy="117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1561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12474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Determine </a:t>
            </a:r>
            <a:r>
              <a:rPr lang="en-GB" sz="2000" dirty="0"/>
              <a:t>the stability of </a:t>
            </a:r>
            <a:r>
              <a:rPr lang="en-GB" sz="2000" dirty="0" smtClean="0"/>
              <a:t>the system having a characteristic equation given below;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The Routh array is shown in the table;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Where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There are </a:t>
            </a:r>
            <a:r>
              <a:rPr lang="en-GB" sz="2000" dirty="0" smtClean="0">
                <a:solidFill>
                  <a:srgbClr val="FF0000"/>
                </a:solidFill>
              </a:rPr>
              <a:t>TWO sign changes </a:t>
            </a:r>
            <a:r>
              <a:rPr lang="en-GB" sz="2000" dirty="0" smtClean="0"/>
              <a:t>due to the large negative number in the first column, </a:t>
            </a:r>
          </a:p>
          <a:p>
            <a:r>
              <a:rPr lang="en-GB" sz="2000" dirty="0" smtClean="0"/>
              <a:t>Therefore the </a:t>
            </a:r>
            <a:r>
              <a:rPr lang="en-GB" sz="2000" dirty="0" smtClean="0">
                <a:solidFill>
                  <a:srgbClr val="FF0000"/>
                </a:solidFill>
              </a:rPr>
              <a:t>system is unstable</a:t>
            </a:r>
            <a:r>
              <a:rPr lang="en-GB" sz="2000" dirty="0" smtClean="0"/>
              <a:t>, and two roots of the equation lie in the right half of the s-plane.</a:t>
            </a:r>
            <a:endParaRPr lang="en-GB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628800"/>
            <a:ext cx="4114800" cy="31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492896"/>
            <a:ext cx="2468880" cy="228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941168"/>
            <a:ext cx="5029200" cy="608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116632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Example#5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93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38064"/>
            <a:ext cx="8305800" cy="602704"/>
          </a:xfrm>
        </p:spPr>
        <p:txBody>
          <a:bodyPr>
            <a:normAutofit/>
          </a:bodyPr>
          <a:lstStyle/>
          <a:p>
            <a:pPr algn="just"/>
            <a:r>
              <a:rPr lang="en-GB" sz="1800" dirty="0" smtClean="0">
                <a:latin typeface="+mn-lt"/>
              </a:rPr>
              <a:t>Determine the range of parameter </a:t>
            </a:r>
            <a:r>
              <a:rPr lang="en-GB" sz="1800" i="1" dirty="0" smtClean="0">
                <a:latin typeface="+mn-lt"/>
              </a:rPr>
              <a:t>K</a:t>
            </a:r>
            <a:r>
              <a:rPr lang="en-GB" sz="1800" dirty="0" smtClean="0">
                <a:latin typeface="+mn-lt"/>
              </a:rPr>
              <a:t> for which the system is unstable.</a:t>
            </a:r>
            <a:endParaRPr lang="en-GB" sz="18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3383280" cy="35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05740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Routh array of the above characteristic equation is shown below;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Where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Therefore, for any value of </a:t>
            </a:r>
            <a:r>
              <a:rPr lang="en-GB" i="1" dirty="0" smtClean="0"/>
              <a:t>K </a:t>
            </a:r>
            <a:r>
              <a:rPr lang="en-GB" dirty="0" smtClean="0"/>
              <a:t>greater than zero, the system is unstable.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Also, because the last term in the first column is equal to K, a negative value of K will result in an unstable system.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Consequently, </a:t>
            </a:r>
            <a:r>
              <a:rPr lang="en-GB" dirty="0" smtClean="0">
                <a:solidFill>
                  <a:srgbClr val="FF0000"/>
                </a:solidFill>
              </a:rPr>
              <a:t>the system is unstable for all values of gain K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1" y="2514600"/>
            <a:ext cx="2377440" cy="1946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724400"/>
            <a:ext cx="2286000" cy="649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Example#6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26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792088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Case-II: </a:t>
            </a:r>
            <a:r>
              <a:rPr lang="en-GB" sz="4000" dirty="0"/>
              <a:t>Entire Row is </a:t>
            </a:r>
            <a:r>
              <a:rPr lang="en-GB" sz="4000" dirty="0" smtClean="0"/>
              <a:t>Zero.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107504" y="1484784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/>
              <a:t>Sometimes while making a Routh table, </a:t>
            </a:r>
            <a:r>
              <a:rPr lang="en-GB" sz="2000" dirty="0" smtClean="0"/>
              <a:t>we find </a:t>
            </a:r>
            <a:r>
              <a:rPr lang="en-GB" sz="2000" dirty="0"/>
              <a:t>that </a:t>
            </a:r>
            <a:r>
              <a:rPr lang="en-GB" sz="2000" dirty="0">
                <a:solidFill>
                  <a:srgbClr val="FF0000"/>
                </a:solidFill>
              </a:rPr>
              <a:t>an entire row consists of </a:t>
            </a:r>
            <a:r>
              <a:rPr lang="en-GB" sz="2000" dirty="0" smtClean="0">
                <a:solidFill>
                  <a:srgbClr val="FF0000"/>
                </a:solidFill>
              </a:rPr>
              <a:t>zeros</a:t>
            </a:r>
            <a:r>
              <a:rPr lang="en-GB" sz="2000" dirty="0" smtClean="0"/>
              <a:t>.</a:t>
            </a:r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This happen because </a:t>
            </a:r>
            <a:r>
              <a:rPr lang="en-GB" sz="2000" dirty="0"/>
              <a:t>there is an even polynomial that is </a:t>
            </a:r>
            <a:r>
              <a:rPr lang="en-GB" sz="2000" dirty="0" smtClean="0"/>
              <a:t>a factor </a:t>
            </a:r>
            <a:r>
              <a:rPr lang="en-GB" sz="2000" dirty="0"/>
              <a:t>of the original polynomial. </a:t>
            </a:r>
            <a:endParaRPr lang="en-GB" sz="2000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This </a:t>
            </a:r>
            <a:r>
              <a:rPr lang="en-GB" sz="2000" dirty="0"/>
              <a:t>case must be handled differently from the </a:t>
            </a:r>
            <a:r>
              <a:rPr lang="en-GB" sz="2000" dirty="0" smtClean="0"/>
              <a:t>case of </a:t>
            </a:r>
            <a:r>
              <a:rPr lang="en-GB" sz="2000" dirty="0"/>
              <a:t>a zero in only the first column of a row.</a:t>
            </a:r>
          </a:p>
        </p:txBody>
      </p:sp>
    </p:spTree>
    <p:extLst>
      <p:ext uri="{BB962C8B-B14F-4D97-AF65-F5344CB8AC3E}">
        <p14:creationId xmlns:p14="http://schemas.microsoft.com/office/powerpoint/2010/main" xmlns="" val="8490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Example-7: </a:t>
            </a:r>
            <a:r>
              <a:rPr lang="en-GB" sz="2800" dirty="0"/>
              <a:t>Determine the stability of the </a:t>
            </a:r>
            <a:r>
              <a:rPr lang="en-GB" sz="2800" dirty="0" smtClean="0"/>
              <a:t>system.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" y="914400"/>
            <a:ext cx="91439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The characteristic equation q(s) of the system is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Where </a:t>
            </a:r>
            <a:r>
              <a:rPr lang="en-US" sz="2200" b="1" i="1" dirty="0" smtClean="0"/>
              <a:t>K</a:t>
            </a:r>
            <a:r>
              <a:rPr lang="en-US" sz="2200" dirty="0" smtClean="0"/>
              <a:t> is an adjustable loop gain. 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The </a:t>
            </a:r>
            <a:r>
              <a:rPr lang="en-US" sz="2200" dirty="0" smtClean="0"/>
              <a:t>Routh array is then;</a:t>
            </a:r>
          </a:p>
          <a:p>
            <a:pPr>
              <a:lnSpc>
                <a:spcPct val="150000"/>
              </a:lnSpc>
            </a:pPr>
            <a:endParaRPr lang="en-US" sz="2200" dirty="0"/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endParaRPr lang="en-US" sz="2200" dirty="0"/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 smtClean="0"/>
              <a:t>For a stable system, the value of </a:t>
            </a:r>
            <a:r>
              <a:rPr lang="en-US" sz="2200" b="1" i="1" dirty="0" smtClean="0"/>
              <a:t>K</a:t>
            </a:r>
            <a:r>
              <a:rPr lang="en-US" sz="2200" dirty="0" smtClean="0"/>
              <a:t> must be;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52736"/>
            <a:ext cx="27813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8039" y="2579530"/>
            <a:ext cx="2725569" cy="221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589240"/>
            <a:ext cx="12382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8326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Example-7: </a:t>
            </a:r>
            <a:r>
              <a:rPr lang="en-GB" sz="2800" dirty="0"/>
              <a:t>Determine the stability of the </a:t>
            </a:r>
            <a:r>
              <a:rPr lang="en-GB" sz="2800" dirty="0" smtClean="0"/>
              <a:t>system.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" y="3707447"/>
            <a:ext cx="91439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Also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when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 = 8, we obtain a row of </a:t>
            </a:r>
            <a:r>
              <a:rPr lang="en-US" b="1" dirty="0" smtClean="0">
                <a:solidFill>
                  <a:srgbClr val="FF0000"/>
                </a:solidFill>
              </a:rPr>
              <a:t>zeros (Case-II).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auxiliary polynomial, </a:t>
            </a:r>
            <a:r>
              <a:rPr lang="en-US" b="1" i="1" dirty="0">
                <a:solidFill>
                  <a:srgbClr val="FF0000"/>
                </a:solidFill>
              </a:rPr>
              <a:t>U(s)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dirty="0"/>
              <a:t>is the equation of the row preceding the row of Zeros.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i="1" dirty="0"/>
              <a:t>U(s)</a:t>
            </a:r>
            <a:r>
              <a:rPr lang="en-US" dirty="0"/>
              <a:t> in this case, obtained from the </a:t>
            </a:r>
            <a:r>
              <a:rPr lang="en-US" b="1" dirty="0"/>
              <a:t>s</a:t>
            </a:r>
            <a:r>
              <a:rPr lang="en-US" b="1" baseline="30000" dirty="0"/>
              <a:t>2</a:t>
            </a:r>
            <a:r>
              <a:rPr lang="en-US" dirty="0"/>
              <a:t> row.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order of the auxiliary polynomial is </a:t>
            </a:r>
            <a:r>
              <a:rPr lang="en-US" b="1" dirty="0">
                <a:solidFill>
                  <a:srgbClr val="FF0000"/>
                </a:solidFill>
              </a:rPr>
              <a:t>always even</a:t>
            </a:r>
            <a:r>
              <a:rPr lang="en-US" dirty="0"/>
              <a:t> </a:t>
            </a:r>
            <a:r>
              <a:rPr lang="en-US" dirty="0" smtClean="0"/>
              <a:t>and indicates </a:t>
            </a:r>
            <a:r>
              <a:rPr lang="en-US" dirty="0"/>
              <a:t>the number of </a:t>
            </a:r>
            <a:r>
              <a:rPr lang="en-US" b="1" dirty="0">
                <a:solidFill>
                  <a:srgbClr val="FF0000"/>
                </a:solidFill>
              </a:rPr>
              <a:t>symmetrical root pairs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4903" y="1196752"/>
            <a:ext cx="274354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3032536" y="1605272"/>
            <a:ext cx="2880320" cy="576064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8326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1" y="1252487"/>
            <a:ext cx="8686800" cy="1055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auxiliary polynomial, </a:t>
            </a:r>
            <a:r>
              <a:rPr lang="en-US" sz="2200" b="1" i="1" dirty="0"/>
              <a:t>U(s</a:t>
            </a:r>
            <a:r>
              <a:rPr lang="en-US" sz="2200" b="1" i="1" dirty="0" smtClean="0"/>
              <a:t>)</a:t>
            </a:r>
            <a:r>
              <a:rPr lang="en-US" sz="2200" dirty="0" smtClean="0"/>
              <a:t>, can be obtain as</a:t>
            </a:r>
            <a:r>
              <a:rPr lang="en-US" sz="2200" dirty="0" smtClean="0"/>
              <a:t>;</a:t>
            </a:r>
            <a:endParaRPr lang="en-US" sz="22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2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1331640" y="2924944"/>
            <a:ext cx="3528392" cy="2160240"/>
            <a:chOff x="3600450" y="4229100"/>
            <a:chExt cx="2705100" cy="154305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0" y="4229100"/>
              <a:ext cx="19431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4572000"/>
              <a:ext cx="1123950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0050" y="4953000"/>
              <a:ext cx="1276350" cy="390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5334000"/>
              <a:ext cx="211455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Example-7: </a:t>
            </a:r>
            <a:r>
              <a:rPr lang="en-GB" sz="2800" dirty="0"/>
              <a:t>Determine the stability of the </a:t>
            </a:r>
            <a:r>
              <a:rPr lang="en-GB" sz="2800" dirty="0" smtClean="0"/>
              <a:t>system.</a:t>
            </a:r>
            <a:endParaRPr lang="en-US" sz="2800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1207" y="2708920"/>
            <a:ext cx="274354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val 14"/>
          <p:cNvSpPr/>
          <p:nvPr/>
        </p:nvSpPr>
        <p:spPr>
          <a:xfrm>
            <a:off x="5724128" y="3140968"/>
            <a:ext cx="2880320" cy="576064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161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Example#8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the following characteristic </a:t>
            </a:r>
            <a:r>
              <a:rPr lang="en-GB" dirty="0" smtClean="0"/>
              <a:t>equation. Determine the range of K for stability.</a:t>
            </a:r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29205"/>
            <a:ext cx="4046389" cy="54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Stability of Higher Order Systems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67744" y="2276872"/>
          <a:ext cx="3752850" cy="1042988"/>
        </p:xfrm>
        <a:graphic>
          <a:graphicData uri="http://schemas.openxmlformats.org/presentationml/2006/ole">
            <p:oleObj spid="_x0000_s1026" name="Equation" r:id="rId3" imgW="1371600" imgH="3808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51720" y="4365104"/>
          <a:ext cx="4686300" cy="1011237"/>
        </p:xfrm>
        <a:graphic>
          <a:graphicData uri="http://schemas.openxmlformats.org/presentationml/2006/ole">
            <p:oleObj spid="_x0000_s1027" name="Equation" r:id="rId4" imgW="1765080" imgH="38088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76256" y="2708920"/>
            <a:ext cx="1124988" cy="2313548"/>
            <a:chOff x="6876256" y="2708920"/>
            <a:chExt cx="1124988" cy="2313548"/>
          </a:xfrm>
        </p:grpSpPr>
        <p:sp>
          <p:nvSpPr>
            <p:cNvPr id="6" name="TextBox 5"/>
            <p:cNvSpPr txBox="1"/>
            <p:nvPr/>
          </p:nvSpPr>
          <p:spPr>
            <a:xfrm>
              <a:off x="6876256" y="2708920"/>
              <a:ext cx="1124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Un-Stable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76034" y="4653136"/>
              <a:ext cx="780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Stable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7497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Lectures-26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err="1"/>
              <a:t>Routh</a:t>
            </a:r>
            <a:r>
              <a:rPr lang="en-GB" b="1" dirty="0"/>
              <a:t>-Hurwitz Stability Criterion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4"/>
            <a:ext cx="8001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600" dirty="0">
                <a:latin typeface="Times New Roman"/>
              </a:rPr>
              <a:t>It is a method for determining continuous system </a:t>
            </a:r>
            <a:r>
              <a:rPr lang="en-GB" sz="2600" dirty="0" smtClean="0">
                <a:latin typeface="Times New Roman"/>
              </a:rPr>
              <a:t>stability.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600" dirty="0" smtClean="0">
              <a:latin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</a:rPr>
              <a:t>The </a:t>
            </a:r>
            <a:r>
              <a:rPr lang="en-US" sz="2600" dirty="0" err="1">
                <a:latin typeface="Times New Roman"/>
              </a:rPr>
              <a:t>Routh</a:t>
            </a:r>
            <a:r>
              <a:rPr lang="en-US" sz="2600" dirty="0">
                <a:latin typeface="Times New Roman"/>
              </a:rPr>
              <a:t>-Hurwitz criterion states that </a:t>
            </a:r>
            <a:r>
              <a:rPr lang="en-US" sz="2600" dirty="0" smtClean="0">
                <a:latin typeface="Times New Roman"/>
              </a:rPr>
              <a:t>“the </a:t>
            </a:r>
            <a:r>
              <a:rPr lang="en-US" sz="2600" dirty="0">
                <a:latin typeface="Times New Roman"/>
              </a:rPr>
              <a:t>number of roots of the characteristic equation with positive real parts is equal to the number of changes in sign of the first column of the </a:t>
            </a:r>
            <a:r>
              <a:rPr lang="en-US" sz="2600" dirty="0" err="1">
                <a:latin typeface="Times New Roman"/>
              </a:rPr>
              <a:t>Routh</a:t>
            </a:r>
            <a:r>
              <a:rPr lang="en-US" sz="2600" dirty="0">
                <a:latin typeface="Times New Roman"/>
              </a:rPr>
              <a:t> </a:t>
            </a:r>
            <a:r>
              <a:rPr lang="en-US" sz="2600" dirty="0" smtClean="0">
                <a:latin typeface="Times New Roman"/>
              </a:rPr>
              <a:t>array”.</a:t>
            </a:r>
            <a:endParaRPr lang="en-US" sz="2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97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852704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/>
              <a:t>Routh</a:t>
            </a:r>
            <a:r>
              <a:rPr lang="en-GB" b="1" dirty="0"/>
              <a:t>-Hurwitz Stability Criterion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7544" y="1556792"/>
            <a:ext cx="8208912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latin typeface="Times New Roman"/>
              </a:rPr>
              <a:t>This method yields stability information without the need to solve for the closed-loop system poles. </a:t>
            </a:r>
          </a:p>
          <a:p>
            <a:pPr algn="just"/>
            <a:r>
              <a:rPr lang="en-US" sz="2400" dirty="0" smtClean="0">
                <a:latin typeface="Times New Roman"/>
              </a:rPr>
              <a:t>Using this method, we can tell how many closed-loop system poles are in the left half-plane, in the right half-plane, and on the </a:t>
            </a:r>
            <a:r>
              <a:rPr lang="en-US" sz="2400" dirty="0" err="1" smtClean="0">
                <a:latin typeface="Times New Roman"/>
              </a:rPr>
              <a:t>jw</a:t>
            </a:r>
            <a:r>
              <a:rPr lang="en-US" sz="2400" dirty="0" smtClean="0">
                <a:latin typeface="Times New Roman"/>
              </a:rPr>
              <a:t>-axis.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(Notice that we say how many, not where.)</a:t>
            </a:r>
          </a:p>
          <a:p>
            <a:pPr marL="0" indent="0" algn="just">
              <a:buFont typeface="Wingdings 2"/>
              <a:buNone/>
            </a:pPr>
            <a:endParaRPr lang="en-US" sz="2400" dirty="0" smtClean="0">
              <a:latin typeface="Times New Roman"/>
            </a:endParaRPr>
          </a:p>
          <a:p>
            <a:pPr algn="just"/>
            <a:r>
              <a:rPr lang="en-US" sz="2400" dirty="0" smtClean="0">
                <a:latin typeface="Times New Roman"/>
              </a:rPr>
              <a:t>The method requires two steps: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/>
              </a:rPr>
              <a:t>Generate a data table called a </a:t>
            </a:r>
            <a:r>
              <a:rPr lang="en-US" sz="2400" dirty="0" err="1" smtClean="0">
                <a:latin typeface="Times New Roman"/>
              </a:rPr>
              <a:t>Routh</a:t>
            </a:r>
            <a:r>
              <a:rPr lang="en-US" sz="2400" dirty="0" smtClean="0">
                <a:latin typeface="Times New Roman"/>
              </a:rPr>
              <a:t> table.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/>
              </a:rPr>
              <a:t>interpret the </a:t>
            </a:r>
            <a:r>
              <a:rPr lang="en-US" sz="2400" dirty="0" err="1" smtClean="0">
                <a:latin typeface="Times New Roman"/>
              </a:rPr>
              <a:t>Routh</a:t>
            </a:r>
            <a:r>
              <a:rPr lang="en-US" sz="2400" dirty="0" smtClean="0">
                <a:latin typeface="Times New Roman"/>
              </a:rPr>
              <a:t> table to tell how many closed-loop system poles are in the LHP, the RHP, and on </a:t>
            </a:r>
            <a:r>
              <a:rPr lang="en-US" sz="2400" i="1" dirty="0" smtClean="0">
                <a:latin typeface="Times New Roman"/>
              </a:rPr>
              <a:t>the </a:t>
            </a:r>
            <a:r>
              <a:rPr lang="en-US" sz="2400" i="1" dirty="0" err="1" smtClean="0">
                <a:latin typeface="Times New Roman"/>
              </a:rPr>
              <a:t>jw</a:t>
            </a:r>
            <a:r>
              <a:rPr lang="en-US" sz="2400" i="1" dirty="0" smtClean="0">
                <a:latin typeface="Times New Roman"/>
              </a:rPr>
              <a:t>-axis.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35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5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 err="1" smtClean="0"/>
              <a:t>Routh’s</a:t>
            </a:r>
            <a:r>
              <a:rPr lang="en-GB" sz="4000" b="1" dirty="0" smtClean="0"/>
              <a:t> Stability Condition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1412776"/>
            <a:ext cx="88924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/>
              <a:t>If the closed-loop transfer function has all poles in the left half of the </a:t>
            </a:r>
            <a:r>
              <a:rPr lang="en-GB" sz="2000" dirty="0" smtClean="0"/>
              <a:t>s-plane, the </a:t>
            </a:r>
            <a:r>
              <a:rPr lang="en-GB" sz="2000" dirty="0"/>
              <a:t>system is stable. Thus, a system is stable if there are no sign changes in the </a:t>
            </a:r>
            <a:r>
              <a:rPr lang="en-GB" sz="2000" dirty="0" smtClean="0"/>
              <a:t>first column </a:t>
            </a:r>
            <a:r>
              <a:rPr lang="en-GB" sz="2000" dirty="0"/>
              <a:t>of the Routh table</a:t>
            </a:r>
            <a:r>
              <a:rPr lang="en-GB" sz="20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/>
          </a:p>
          <a:p>
            <a:pPr marL="285750" indent="-285750" algn="just">
              <a:buFont typeface="Arial" pitchFamily="34" charset="0"/>
              <a:buChar char="•"/>
            </a:pPr>
            <a:endParaRPr lang="en-GB" sz="2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 err="1"/>
              <a:t>Routh</a:t>
            </a:r>
            <a:r>
              <a:rPr lang="en-GB" sz="2000" dirty="0"/>
              <a:t>-Hurwitz criterion </a:t>
            </a:r>
            <a:r>
              <a:rPr lang="en-GB" sz="2000" dirty="0" smtClean="0"/>
              <a:t>declares that the number </a:t>
            </a:r>
            <a:r>
              <a:rPr lang="en-GB" sz="2000" dirty="0"/>
              <a:t>of roots of </a:t>
            </a:r>
            <a:r>
              <a:rPr lang="en-GB" sz="2000" dirty="0" smtClean="0"/>
              <a:t>the polynomial </a:t>
            </a:r>
            <a:r>
              <a:rPr lang="en-GB" sz="2000" dirty="0"/>
              <a:t>that are </a:t>
            </a:r>
            <a:r>
              <a:rPr lang="en-GB" sz="2000" dirty="0" smtClean="0"/>
              <a:t>lies in </a:t>
            </a:r>
            <a:r>
              <a:rPr lang="en-GB" sz="2000" dirty="0"/>
              <a:t>the right half-plane is equal </a:t>
            </a:r>
            <a:r>
              <a:rPr lang="en-GB" sz="2000" dirty="0" smtClean="0"/>
              <a:t>to the </a:t>
            </a:r>
            <a:r>
              <a:rPr lang="en-GB" sz="2000" dirty="0"/>
              <a:t>number of sign changes in the first column</a:t>
            </a:r>
            <a:r>
              <a:rPr lang="en-GB" sz="2000" dirty="0" smtClean="0"/>
              <a:t>. Hence the </a:t>
            </a:r>
            <a:r>
              <a:rPr lang="en-GB" sz="2000" dirty="0"/>
              <a:t>system is unstable </a:t>
            </a:r>
            <a:r>
              <a:rPr lang="en-GB" sz="2000" dirty="0" smtClean="0"/>
              <a:t>if the poles lies on the right hand side of the s-plane.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19916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 smtClean="0"/>
              <a:t>Generating </a:t>
            </a:r>
            <a:r>
              <a:rPr lang="en-GB" sz="3200" b="1" dirty="0"/>
              <a:t>a basic Routh </a:t>
            </a:r>
            <a:r>
              <a:rPr lang="en-GB" sz="3200" b="1" dirty="0" smtClean="0"/>
              <a:t>Table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3109" y="980728"/>
            <a:ext cx="423511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1520" y="1988840"/>
            <a:ext cx="8640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/>
              <a:t>Only the first 2 rows of the array are obtained from the characteristic eq. the remaining are calculated as follows;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843" y="2927176"/>
            <a:ext cx="59785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059832" y="2996952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32040" y="2996952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516216" y="2996952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059832" y="3446416"/>
            <a:ext cx="72008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932040" y="3456296"/>
            <a:ext cx="72008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629168" y="3456296"/>
            <a:ext cx="72008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699792" y="3933056"/>
            <a:ext cx="15121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699792" y="4869160"/>
            <a:ext cx="15121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699792" y="5877272"/>
            <a:ext cx="15121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548472" y="3933056"/>
            <a:ext cx="15121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523520" y="4941168"/>
            <a:ext cx="15121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499992" y="5949280"/>
            <a:ext cx="15121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391960" y="5951624"/>
            <a:ext cx="123252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403264" y="4906336"/>
            <a:ext cx="123252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395728" y="3929288"/>
            <a:ext cx="123252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959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GB" dirty="0" err="1" smtClean="0"/>
              <a:t>Example#1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980728"/>
            <a:ext cx="57992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GB" sz="2200" dirty="0" smtClean="0"/>
              <a:t>Consider the following characteristics equation:</a:t>
            </a:r>
            <a:endParaRPr lang="en-GB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4094316" cy="52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3528" y="2062009"/>
            <a:ext cx="74692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GB" sz="2200" dirty="0" smtClean="0"/>
              <a:t>Develop Routh array and determine the stability of the system.</a:t>
            </a:r>
            <a:endParaRPr lang="en-GB" sz="2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8129" b="67484"/>
          <a:stretch>
            <a:fillRect/>
          </a:stretch>
        </p:blipFill>
        <p:spPr bwMode="auto">
          <a:xfrm>
            <a:off x="2987824" y="2780928"/>
            <a:ext cx="32552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8129" t="48774" b="6517"/>
          <a:stretch>
            <a:fillRect/>
          </a:stretch>
        </p:blipFill>
        <p:spPr bwMode="auto">
          <a:xfrm>
            <a:off x="2987824" y="4005064"/>
            <a:ext cx="32552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GB" dirty="0" err="1" smtClean="0"/>
              <a:t>Example#2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980728"/>
            <a:ext cx="38731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GB" sz="2200" dirty="0" smtClean="0"/>
              <a:t>Consider the following system:</a:t>
            </a:r>
            <a:endParaRPr lang="en-GB" sz="2200" dirty="0"/>
          </a:p>
        </p:txBody>
      </p:sp>
      <p:sp>
        <p:nvSpPr>
          <p:cNvPr id="5" name="Rectangle 4"/>
          <p:cNvSpPr/>
          <p:nvPr/>
        </p:nvSpPr>
        <p:spPr>
          <a:xfrm>
            <a:off x="323528" y="2710081"/>
            <a:ext cx="74692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GB" sz="2200" dirty="0" smtClean="0"/>
              <a:t>Develop Routh array and determine the stability of the system.</a:t>
            </a:r>
            <a:endParaRPr lang="en-GB" sz="2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84784"/>
            <a:ext cx="5000030" cy="112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175" y="3573016"/>
            <a:ext cx="8519313" cy="2473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908720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Find </a:t>
            </a:r>
            <a:r>
              <a:rPr lang="en-GB" dirty="0"/>
              <a:t>the stability of the continues system having the </a:t>
            </a:r>
            <a:r>
              <a:rPr lang="en-GB" dirty="0" smtClean="0"/>
              <a:t>characteristic polynomial of a third order system is given below</a:t>
            </a:r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Routh array is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Because </a:t>
            </a:r>
            <a:r>
              <a:rPr lang="en-GB" dirty="0" smtClean="0">
                <a:solidFill>
                  <a:srgbClr val="FF0000"/>
                </a:solidFill>
              </a:rPr>
              <a:t>TWO changes in sign </a:t>
            </a:r>
            <a:r>
              <a:rPr lang="en-GB" dirty="0" smtClean="0"/>
              <a:t>appear in the first column, we find that two roots of the characteristic equation lie in the right hand side of the s-plane. </a:t>
            </a:r>
            <a:r>
              <a:rPr lang="en-GB" dirty="0" smtClean="0">
                <a:solidFill>
                  <a:srgbClr val="FF0000"/>
                </a:solidFill>
              </a:rPr>
              <a:t>Hence the system is unstable</a:t>
            </a:r>
            <a:r>
              <a:rPr lang="en-GB" dirty="0" smtClean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6268" y="1916828"/>
            <a:ext cx="2743200" cy="3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2743200" cy="196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GB" dirty="0" err="1" smtClean="0"/>
              <a:t>Example#3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262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ecture 25 Steady State Err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25 Steady State Error</Template>
  <TotalTime>200</TotalTime>
  <Words>901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lecture 25 Steady State Error</vt:lpstr>
      <vt:lpstr>Equation</vt:lpstr>
      <vt:lpstr>Feedback Control Systems (FCS)</vt:lpstr>
      <vt:lpstr>Stability of Higher Order Systems</vt:lpstr>
      <vt:lpstr>Routh-Hurwitz Stability Criterion</vt:lpstr>
      <vt:lpstr>Routh-Hurwitz Stability Criterion</vt:lpstr>
      <vt:lpstr>Routh’s Stability Condition</vt:lpstr>
      <vt:lpstr>Generating a basic Routh Table</vt:lpstr>
      <vt:lpstr>Example#1</vt:lpstr>
      <vt:lpstr>Example#2</vt:lpstr>
      <vt:lpstr>Example#3</vt:lpstr>
      <vt:lpstr>Example#4</vt:lpstr>
      <vt:lpstr>Special Cases</vt:lpstr>
      <vt:lpstr>Example#5</vt:lpstr>
      <vt:lpstr>Slide 13</vt:lpstr>
      <vt:lpstr>Determine the range of parameter K for which the system is unstable.</vt:lpstr>
      <vt:lpstr>Case-II: Entire Row is Zero.</vt:lpstr>
      <vt:lpstr>Example-7: Determine the stability of the system.</vt:lpstr>
      <vt:lpstr>Example-7: Determine the stability of the system.</vt:lpstr>
      <vt:lpstr>Example-7: Determine the stability of the system.</vt:lpstr>
      <vt:lpstr>Example#8</vt:lpstr>
      <vt:lpstr>End of Lectures-26</vt:lpstr>
    </vt:vector>
  </TitlesOfParts>
  <Company>University Of Salford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Imtiaz Hussain</dc:creator>
  <cp:lastModifiedBy>Imtiaz Hussain</cp:lastModifiedBy>
  <cp:revision>68</cp:revision>
  <dcterms:created xsi:type="dcterms:W3CDTF">2013-03-17T17:15:39Z</dcterms:created>
  <dcterms:modified xsi:type="dcterms:W3CDTF">2013-03-20T16:56:33Z</dcterms:modified>
</cp:coreProperties>
</file>