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5"/>
  </p:notesMasterIdLst>
  <p:handoutMasterIdLst>
    <p:handoutMasterId r:id="rId76"/>
  </p:handoutMasterIdLst>
  <p:sldIdLst>
    <p:sldId id="256" r:id="rId2"/>
    <p:sldId id="326" r:id="rId3"/>
    <p:sldId id="327" r:id="rId4"/>
    <p:sldId id="370" r:id="rId5"/>
    <p:sldId id="383" r:id="rId6"/>
    <p:sldId id="371" r:id="rId7"/>
    <p:sldId id="373" r:id="rId8"/>
    <p:sldId id="372" r:id="rId9"/>
    <p:sldId id="374" r:id="rId10"/>
    <p:sldId id="375" r:id="rId11"/>
    <p:sldId id="376" r:id="rId12"/>
    <p:sldId id="378" r:id="rId13"/>
    <p:sldId id="381" r:id="rId14"/>
    <p:sldId id="382" r:id="rId15"/>
    <p:sldId id="379" r:id="rId16"/>
    <p:sldId id="380" r:id="rId17"/>
    <p:sldId id="386" r:id="rId18"/>
    <p:sldId id="384" r:id="rId19"/>
    <p:sldId id="390" r:id="rId20"/>
    <p:sldId id="391" r:id="rId21"/>
    <p:sldId id="392" r:id="rId22"/>
    <p:sldId id="393" r:id="rId23"/>
    <p:sldId id="394" r:id="rId24"/>
    <p:sldId id="395" r:id="rId25"/>
    <p:sldId id="396" r:id="rId26"/>
    <p:sldId id="397" r:id="rId27"/>
    <p:sldId id="398" r:id="rId28"/>
    <p:sldId id="399" r:id="rId29"/>
    <p:sldId id="401" r:id="rId30"/>
    <p:sldId id="416" r:id="rId31"/>
    <p:sldId id="402" r:id="rId32"/>
    <p:sldId id="403" r:id="rId33"/>
    <p:sldId id="404" r:id="rId34"/>
    <p:sldId id="405" r:id="rId35"/>
    <p:sldId id="408" r:id="rId36"/>
    <p:sldId id="407" r:id="rId37"/>
    <p:sldId id="409" r:id="rId38"/>
    <p:sldId id="410" r:id="rId39"/>
    <p:sldId id="411" r:id="rId40"/>
    <p:sldId id="412" r:id="rId41"/>
    <p:sldId id="413" r:id="rId42"/>
    <p:sldId id="414" r:id="rId43"/>
    <p:sldId id="415" r:id="rId44"/>
    <p:sldId id="417" r:id="rId45"/>
    <p:sldId id="418" r:id="rId46"/>
    <p:sldId id="419" r:id="rId47"/>
    <p:sldId id="420" r:id="rId48"/>
    <p:sldId id="421" r:id="rId49"/>
    <p:sldId id="422" r:id="rId50"/>
    <p:sldId id="423" r:id="rId51"/>
    <p:sldId id="426" r:id="rId52"/>
    <p:sldId id="425" r:id="rId53"/>
    <p:sldId id="424" r:id="rId54"/>
    <p:sldId id="427" r:id="rId55"/>
    <p:sldId id="428" r:id="rId56"/>
    <p:sldId id="429" r:id="rId57"/>
    <p:sldId id="430" r:id="rId58"/>
    <p:sldId id="431" r:id="rId59"/>
    <p:sldId id="432" r:id="rId60"/>
    <p:sldId id="433" r:id="rId61"/>
    <p:sldId id="434" r:id="rId62"/>
    <p:sldId id="435" r:id="rId63"/>
    <p:sldId id="436" r:id="rId64"/>
    <p:sldId id="437" r:id="rId65"/>
    <p:sldId id="438" r:id="rId66"/>
    <p:sldId id="442" r:id="rId67"/>
    <p:sldId id="443" r:id="rId68"/>
    <p:sldId id="444" r:id="rId69"/>
    <p:sldId id="406" r:id="rId70"/>
    <p:sldId id="439" r:id="rId71"/>
    <p:sldId id="440" r:id="rId72"/>
    <p:sldId id="441" r:id="rId73"/>
    <p:sldId id="325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322" autoAdjust="0"/>
  </p:normalViewPr>
  <p:slideViewPr>
    <p:cSldViewPr>
      <p:cViewPr>
        <p:scale>
          <a:sx n="70" d="100"/>
          <a:sy n="70" d="100"/>
        </p:scale>
        <p:origin x="-107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2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68.wmf"/><Relationship Id="rId4" Type="http://schemas.openxmlformats.org/officeDocument/2006/relationships/image" Target="../media/image8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68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1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15.wmf"/><Relationship Id="rId1" Type="http://schemas.openxmlformats.org/officeDocument/2006/relationships/image" Target="../media/image113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08.wmf"/><Relationship Id="rId1" Type="http://schemas.openxmlformats.org/officeDocument/2006/relationships/image" Target="../media/image113.wmf"/><Relationship Id="rId5" Type="http://schemas.openxmlformats.org/officeDocument/2006/relationships/image" Target="../media/image115.wmf"/><Relationship Id="rId4" Type="http://schemas.openxmlformats.org/officeDocument/2006/relationships/image" Target="../media/image119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4" Type="http://schemas.openxmlformats.org/officeDocument/2006/relationships/image" Target="../media/image13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3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5" Type="http://schemas.openxmlformats.org/officeDocument/2006/relationships/image" Target="../media/image142.wmf"/><Relationship Id="rId4" Type="http://schemas.openxmlformats.org/officeDocument/2006/relationships/image" Target="../media/image141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7" Type="http://schemas.openxmlformats.org/officeDocument/2006/relationships/image" Target="../media/image146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6" Type="http://schemas.openxmlformats.org/officeDocument/2006/relationships/image" Target="../media/image145.wmf"/><Relationship Id="rId5" Type="http://schemas.openxmlformats.org/officeDocument/2006/relationships/image" Target="../media/image144.wmf"/><Relationship Id="rId4" Type="http://schemas.openxmlformats.org/officeDocument/2006/relationships/image" Target="../media/image126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wmf"/><Relationship Id="rId7" Type="http://schemas.openxmlformats.org/officeDocument/2006/relationships/image" Target="../media/image156.wmf"/><Relationship Id="rId2" Type="http://schemas.openxmlformats.org/officeDocument/2006/relationships/image" Target="../media/image151.wmf"/><Relationship Id="rId1" Type="http://schemas.openxmlformats.org/officeDocument/2006/relationships/image" Target="../media/image141.wmf"/><Relationship Id="rId6" Type="http://schemas.openxmlformats.org/officeDocument/2006/relationships/image" Target="../media/image155.wmf"/><Relationship Id="rId5" Type="http://schemas.openxmlformats.org/officeDocument/2006/relationships/image" Target="../media/image154.wmf"/><Relationship Id="rId4" Type="http://schemas.openxmlformats.org/officeDocument/2006/relationships/image" Target="../media/image153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wmf"/><Relationship Id="rId7" Type="http://schemas.openxmlformats.org/officeDocument/2006/relationships/image" Target="../media/image162.wmf"/><Relationship Id="rId2" Type="http://schemas.openxmlformats.org/officeDocument/2006/relationships/image" Target="../media/image157.wmf"/><Relationship Id="rId1" Type="http://schemas.openxmlformats.org/officeDocument/2006/relationships/image" Target="../media/image152.wmf"/><Relationship Id="rId6" Type="http://schemas.openxmlformats.org/officeDocument/2006/relationships/image" Target="../media/image161.wmf"/><Relationship Id="rId5" Type="http://schemas.openxmlformats.org/officeDocument/2006/relationships/image" Target="../media/image160.wmf"/><Relationship Id="rId4" Type="http://schemas.openxmlformats.org/officeDocument/2006/relationships/image" Target="../media/image159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3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3.wmf"/><Relationship Id="rId7" Type="http://schemas.openxmlformats.org/officeDocument/2006/relationships/image" Target="../media/image187.wmf"/><Relationship Id="rId2" Type="http://schemas.openxmlformats.org/officeDocument/2006/relationships/image" Target="../media/image182.wmf"/><Relationship Id="rId1" Type="http://schemas.openxmlformats.org/officeDocument/2006/relationships/image" Target="../media/image181.wmf"/><Relationship Id="rId6" Type="http://schemas.openxmlformats.org/officeDocument/2006/relationships/image" Target="../media/image186.wmf"/><Relationship Id="rId5" Type="http://schemas.openxmlformats.org/officeDocument/2006/relationships/image" Target="../media/image185.wmf"/><Relationship Id="rId4" Type="http://schemas.openxmlformats.org/officeDocument/2006/relationships/image" Target="../media/image184.wmf"/></Relationships>
</file>

<file path=ppt/drawings/_rels/vmlDrawing4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wmf"/><Relationship Id="rId2" Type="http://schemas.openxmlformats.org/officeDocument/2006/relationships/image" Target="../media/image190.wmf"/><Relationship Id="rId1" Type="http://schemas.openxmlformats.org/officeDocument/2006/relationships/image" Target="../media/image18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72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14/03/2013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tiaz.hussain@faculty.muet.edu.pk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3.emf"/><Relationship Id="rId4" Type="http://schemas.openxmlformats.org/officeDocument/2006/relationships/oleObject" Target="../embeddings/oleObject3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59.emf"/><Relationship Id="rId4" Type="http://schemas.openxmlformats.org/officeDocument/2006/relationships/oleObject" Target="../embeddings/oleObject6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62.emf"/><Relationship Id="rId4" Type="http://schemas.openxmlformats.org/officeDocument/2006/relationships/oleObject" Target="../embeddings/oleObject6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65.emf"/><Relationship Id="rId4" Type="http://schemas.openxmlformats.org/officeDocument/2006/relationships/oleObject" Target="../embeddings/oleObject67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Relationship Id="rId9" Type="http://schemas.openxmlformats.org/officeDocument/2006/relationships/oleObject" Target="../embeddings/oleObject7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36.png"/><Relationship Id="rId4" Type="http://schemas.openxmlformats.org/officeDocument/2006/relationships/oleObject" Target="../embeddings/oleObject81.bin"/><Relationship Id="rId9" Type="http://schemas.openxmlformats.org/officeDocument/2006/relationships/image" Target="../media/image85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88.bin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97.bin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image" Target="../media/image18.png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08.bin"/><Relationship Id="rId5" Type="http://schemas.openxmlformats.org/officeDocument/2006/relationships/oleObject" Target="../embeddings/oleObject107.bin"/><Relationship Id="rId4" Type="http://schemas.openxmlformats.org/officeDocument/2006/relationships/oleObject" Target="../embeddings/oleObject106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12.bin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19.bin"/><Relationship Id="rId5" Type="http://schemas.openxmlformats.org/officeDocument/2006/relationships/oleObject" Target="../embeddings/oleObject118.bin"/><Relationship Id="rId4" Type="http://schemas.openxmlformats.org/officeDocument/2006/relationships/oleObject" Target="../embeddings/oleObject117.bin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24.bin"/><Relationship Id="rId5" Type="http://schemas.openxmlformats.org/officeDocument/2006/relationships/oleObject" Target="../embeddings/oleObject123.bin"/><Relationship Id="rId4" Type="http://schemas.openxmlformats.org/officeDocument/2006/relationships/oleObject" Target="../embeddings/oleObject122.bin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28.bin"/><Relationship Id="rId5" Type="http://schemas.openxmlformats.org/officeDocument/2006/relationships/oleObject" Target="../embeddings/oleObject127.bin"/><Relationship Id="rId4" Type="http://schemas.openxmlformats.org/officeDocument/2006/relationships/image" Target="../media/image36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40.bin"/><Relationship Id="rId5" Type="http://schemas.openxmlformats.org/officeDocument/2006/relationships/oleObject" Target="../embeddings/oleObject139.bin"/><Relationship Id="rId4" Type="http://schemas.openxmlformats.org/officeDocument/2006/relationships/oleObject" Target="../embeddings/oleObject138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5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png"/><Relationship Id="rId2" Type="http://schemas.openxmlformats.org/officeDocument/2006/relationships/image" Target="../media/image1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4.bin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3" Type="http://schemas.openxmlformats.org/officeDocument/2006/relationships/image" Target="../media/image138.png"/><Relationship Id="rId7" Type="http://schemas.openxmlformats.org/officeDocument/2006/relationships/oleObject" Target="../embeddings/oleObject1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43.bin"/><Relationship Id="rId5" Type="http://schemas.openxmlformats.org/officeDocument/2006/relationships/oleObject" Target="../embeddings/oleObject142.bin"/><Relationship Id="rId4" Type="http://schemas.openxmlformats.org/officeDocument/2006/relationships/oleObject" Target="../embeddings/oleObject141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png"/><Relationship Id="rId13" Type="http://schemas.openxmlformats.org/officeDocument/2006/relationships/oleObject" Target="../embeddings/oleObject152.bin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48.bin"/><Relationship Id="rId12" Type="http://schemas.openxmlformats.org/officeDocument/2006/relationships/oleObject" Target="../embeddings/oleObject1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48.png"/><Relationship Id="rId11" Type="http://schemas.openxmlformats.org/officeDocument/2006/relationships/oleObject" Target="../embeddings/oleObject150.bin"/><Relationship Id="rId5" Type="http://schemas.openxmlformats.org/officeDocument/2006/relationships/image" Target="../media/image147.png"/><Relationship Id="rId10" Type="http://schemas.openxmlformats.org/officeDocument/2006/relationships/oleObject" Target="../embeddings/oleObject149.bin"/><Relationship Id="rId4" Type="http://schemas.openxmlformats.org/officeDocument/2006/relationships/oleObject" Target="../embeddings/oleObject147.bin"/><Relationship Id="rId9" Type="http://schemas.openxmlformats.org/officeDocument/2006/relationships/image" Target="../media/image150.pn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155.bin"/><Relationship Id="rId5" Type="http://schemas.openxmlformats.org/officeDocument/2006/relationships/image" Target="../media/image150.png"/><Relationship Id="rId10" Type="http://schemas.openxmlformats.org/officeDocument/2006/relationships/oleObject" Target="../embeddings/oleObject159.bin"/><Relationship Id="rId4" Type="http://schemas.openxmlformats.org/officeDocument/2006/relationships/oleObject" Target="../embeddings/oleObject154.bin"/><Relationship Id="rId9" Type="http://schemas.openxmlformats.org/officeDocument/2006/relationships/oleObject" Target="../embeddings/oleObject158.bin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4.bin"/><Relationship Id="rId3" Type="http://schemas.openxmlformats.org/officeDocument/2006/relationships/image" Target="../media/image150.png"/><Relationship Id="rId7" Type="http://schemas.openxmlformats.org/officeDocument/2006/relationships/oleObject" Target="../embeddings/oleObject1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62.bin"/><Relationship Id="rId5" Type="http://schemas.openxmlformats.org/officeDocument/2006/relationships/oleObject" Target="../embeddings/oleObject161.bin"/><Relationship Id="rId10" Type="http://schemas.openxmlformats.org/officeDocument/2006/relationships/oleObject" Target="../embeddings/oleObject166.bin"/><Relationship Id="rId4" Type="http://schemas.openxmlformats.org/officeDocument/2006/relationships/oleObject" Target="../embeddings/oleObject160.bin"/><Relationship Id="rId9" Type="http://schemas.openxmlformats.org/officeDocument/2006/relationships/oleObject" Target="../embeddings/oleObject165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5" Type="http://schemas.openxmlformats.org/officeDocument/2006/relationships/image" Target="../media/image165.png"/><Relationship Id="rId4" Type="http://schemas.openxmlformats.org/officeDocument/2006/relationships/oleObject" Target="../embeddings/oleObject167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png"/><Relationship Id="rId2" Type="http://schemas.openxmlformats.org/officeDocument/2006/relationships/image" Target="../media/image166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png"/><Relationship Id="rId7" Type="http://schemas.openxmlformats.org/officeDocument/2006/relationships/image" Target="../media/image173.png"/><Relationship Id="rId2" Type="http://schemas.openxmlformats.org/officeDocument/2006/relationships/image" Target="../media/image16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2.png"/><Relationship Id="rId5" Type="http://schemas.openxmlformats.org/officeDocument/2006/relationships/image" Target="../media/image171.png"/><Relationship Id="rId4" Type="http://schemas.openxmlformats.org/officeDocument/2006/relationships/image" Target="../media/image170.pn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8.png"/><Relationship Id="rId3" Type="http://schemas.openxmlformats.org/officeDocument/2006/relationships/image" Target="../media/image174.png"/><Relationship Id="rId7" Type="http://schemas.openxmlformats.org/officeDocument/2006/relationships/image" Target="../media/image177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6.png"/><Relationship Id="rId5" Type="http://schemas.openxmlformats.org/officeDocument/2006/relationships/image" Target="../media/image173.png"/><Relationship Id="rId4" Type="http://schemas.openxmlformats.org/officeDocument/2006/relationships/image" Target="../media/image175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9.png"/><Relationship Id="rId2" Type="http://schemas.openxmlformats.org/officeDocument/2006/relationships/image" Target="../media/image16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0.png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171.bin"/><Relationship Id="rId5" Type="http://schemas.openxmlformats.org/officeDocument/2006/relationships/oleObject" Target="../embeddings/oleObject170.bin"/><Relationship Id="rId4" Type="http://schemas.openxmlformats.org/officeDocument/2006/relationships/oleObject" Target="../embeddings/oleObject169.bin"/><Relationship Id="rId9" Type="http://schemas.openxmlformats.org/officeDocument/2006/relationships/oleObject" Target="../embeddings/oleObject17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8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177.bin"/><Relationship Id="rId5" Type="http://schemas.openxmlformats.org/officeDocument/2006/relationships/oleObject" Target="../embeddings/oleObject176.bin"/><Relationship Id="rId4" Type="http://schemas.openxmlformats.org/officeDocument/2006/relationships/oleObject" Target="../embeddings/oleObject175.bin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Feedback </a:t>
            </a:r>
            <a:r>
              <a:rPr lang="en-US" b="1" dirty="0"/>
              <a:t>Control </a:t>
            </a:r>
            <a:r>
              <a:rPr lang="en-US" b="1" dirty="0" smtClean="0"/>
              <a:t>Systems (</a:t>
            </a:r>
            <a:r>
              <a:rPr lang="en-US" b="1" dirty="0" err="1" smtClean="0"/>
              <a:t>FCS</a:t>
            </a:r>
            <a:r>
              <a:rPr lang="en-US" b="1" dirty="0" smtClean="0"/>
              <a:t>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4365104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imtiaz.hussain@faculty.muet.edu.pk</a:t>
            </a:r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100" dirty="0" smtClean="0"/>
              <a:t>URL :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692742" y="2996952"/>
            <a:ext cx="58819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Lecture-22-23-24</a:t>
            </a:r>
          </a:p>
          <a:p>
            <a:pPr algn="ctr"/>
            <a:r>
              <a:rPr lang="en-GB" sz="2400" dirty="0" smtClean="0"/>
              <a:t>  Time Domain Analysis of 2</a:t>
            </a:r>
            <a:r>
              <a:rPr lang="en-GB" sz="2400" baseline="30000" dirty="0" smtClean="0"/>
              <a:t>nd</a:t>
            </a:r>
            <a:r>
              <a:rPr lang="en-GB" sz="2400" dirty="0" smtClean="0"/>
              <a:t> Order Systems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800" b="1" dirty="0" smtClean="0"/>
              <a:t>Introduction</a:t>
            </a:r>
            <a:endParaRPr lang="en-GB" sz="38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2276872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3050" lvl="0" indent="-2730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300" dirty="0" smtClean="0">
                <a:cs typeface="Arial" charset="0"/>
              </a:rPr>
              <a:t>According the value of        , a second-order system can be set into one of the four categories:</a:t>
            </a:r>
            <a:endParaRPr kumimoji="0" lang="en-US" sz="23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graphicFrame>
        <p:nvGraphicFramePr>
          <p:cNvPr id="264197" name="Object 1"/>
          <p:cNvGraphicFramePr>
            <a:graphicFrameLocks noChangeAspect="1"/>
          </p:cNvGraphicFramePr>
          <p:nvPr/>
        </p:nvGraphicFramePr>
        <p:xfrm>
          <a:off x="3203848" y="908720"/>
          <a:ext cx="2625601" cy="1296666"/>
        </p:xfrm>
        <a:graphic>
          <a:graphicData uri="http://schemas.openxmlformats.org/presentationml/2006/ole">
            <p:oleObj spid="_x0000_s268290" name="Equation" r:id="rId3" imgW="1054080" imgH="520560" progId="Equation.3">
              <p:embed/>
            </p:oleObj>
          </a:graphicData>
        </a:graphic>
      </p:graphicFrame>
      <p:graphicFrame>
        <p:nvGraphicFramePr>
          <p:cNvPr id="265220" name="Object 5"/>
          <p:cNvGraphicFramePr>
            <a:graphicFrameLocks noChangeAspect="1"/>
          </p:cNvGraphicFramePr>
          <p:nvPr/>
        </p:nvGraphicFramePr>
        <p:xfrm>
          <a:off x="3347864" y="2276872"/>
          <a:ext cx="341312" cy="479425"/>
        </p:xfrm>
        <a:graphic>
          <a:graphicData uri="http://schemas.openxmlformats.org/presentationml/2006/ole">
            <p:oleObj spid="_x0000_s268291" name="Equation" r:id="rId4" imgW="126720" imgH="177480" progId="Equation.3">
              <p:embed/>
            </p:oleObj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23528" y="3284984"/>
            <a:ext cx="8424936" cy="452129"/>
            <a:chOff x="323528" y="3284984"/>
            <a:chExt cx="8424936" cy="452129"/>
          </a:xfrm>
        </p:grpSpPr>
        <p:sp>
          <p:nvSpPr>
            <p:cNvPr id="8" name="Rectangle 7"/>
            <p:cNvSpPr/>
            <p:nvPr/>
          </p:nvSpPr>
          <p:spPr>
            <a:xfrm>
              <a:off x="323528" y="3284984"/>
              <a:ext cx="842493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2200" dirty="0" smtClean="0">
                  <a:cs typeface="Arial" charset="0"/>
                </a:rPr>
                <a:t>4. </a:t>
              </a:r>
              <a:r>
                <a:rPr lang="en-US" sz="2000" i="1" dirty="0" smtClean="0">
                  <a:solidFill>
                    <a:srgbClr val="CC0000"/>
                  </a:solidFill>
                  <a:cs typeface="Arial" charset="0"/>
                </a:rPr>
                <a:t>Critically damped</a:t>
              </a:r>
              <a:r>
                <a:rPr lang="en-US" sz="2000" dirty="0" smtClean="0">
                  <a:cs typeface="Arial" charset="0"/>
                </a:rPr>
                <a:t> - when the system has two real but equal poles (     = 1).</a:t>
              </a:r>
              <a:endParaRPr lang="en-US" sz="2000" dirty="0">
                <a:cs typeface="Arial" charset="0"/>
              </a:endParaRPr>
            </a:p>
          </p:txBody>
        </p:sp>
        <p:graphicFrame>
          <p:nvGraphicFramePr>
            <p:cNvPr id="265223" name="Object 7"/>
            <p:cNvGraphicFramePr>
              <a:graphicFrameLocks noChangeAspect="1"/>
            </p:cNvGraphicFramePr>
            <p:nvPr/>
          </p:nvGraphicFramePr>
          <p:xfrm>
            <a:off x="7480056" y="3329696"/>
            <a:ext cx="290048" cy="407417"/>
          </p:xfrm>
          <a:graphic>
            <a:graphicData uri="http://schemas.openxmlformats.org/presentationml/2006/ole">
              <p:oleObj spid="_x0000_s268293" name="Equation" r:id="rId5" imgW="126720" imgH="177480" progId="Equation.3">
                <p:embed/>
              </p:oleObj>
            </a:graphicData>
          </a:graphic>
        </p:graphicFrame>
      </p:grpSp>
      <p:grpSp>
        <p:nvGrpSpPr>
          <p:cNvPr id="13" name="Group 10"/>
          <p:cNvGrpSpPr/>
          <p:nvPr/>
        </p:nvGrpSpPr>
        <p:grpSpPr>
          <a:xfrm>
            <a:off x="2195736" y="3857868"/>
            <a:ext cx="5056654" cy="2811492"/>
            <a:chOff x="4090552" y="2109148"/>
            <a:chExt cx="5056654" cy="2811492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6399496" y="2544640"/>
              <a:ext cx="0" cy="2376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6480472" y="1449040"/>
              <a:ext cx="0" cy="4680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5751424" y="3748096"/>
              <a:ext cx="0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031344" y="3751864"/>
              <a:ext cx="0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311264" y="3748096"/>
              <a:ext cx="0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535400" y="385116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-a</a:t>
              </a:r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01672" y="3874696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-b</a:t>
              </a:r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90552" y="3874696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-c</a:t>
              </a:r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839108" y="362760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/>
                <a:t>δ</a:t>
              </a:r>
              <a:endParaRPr lang="en-GB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28184" y="2109148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j</a:t>
              </a:r>
              <a:r>
                <a:rPr lang="el-GR" b="1" dirty="0" smtClean="0"/>
                <a:t>ω</a:t>
              </a:r>
              <a:endParaRPr lang="en-GB" b="1" dirty="0"/>
            </a:p>
          </p:txBody>
        </p:sp>
      </p:grpSp>
      <p:grpSp>
        <p:nvGrpSpPr>
          <p:cNvPr id="14" name="Group 21"/>
          <p:cNvGrpSpPr/>
          <p:nvPr/>
        </p:nvGrpSpPr>
        <p:grpSpPr>
          <a:xfrm>
            <a:off x="3779912" y="5472520"/>
            <a:ext cx="144017" cy="145470"/>
            <a:chOff x="3203847" y="4809330"/>
            <a:chExt cx="144017" cy="14547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" name="Group 25"/>
          <p:cNvGrpSpPr/>
          <p:nvPr/>
        </p:nvGrpSpPr>
        <p:grpSpPr>
          <a:xfrm>
            <a:off x="3820855" y="5486168"/>
            <a:ext cx="144017" cy="145470"/>
            <a:chOff x="3203847" y="4809330"/>
            <a:chExt cx="144017" cy="145470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Time-Domain Specification</a:t>
            </a:r>
            <a:endParaRPr lang="en-MY" sz="3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58F24C-94B3-46D8-9CDA-FE819988875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323528" y="869811"/>
            <a:ext cx="81792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For </a:t>
            </a:r>
            <a:r>
              <a:rPr lang="en-US" sz="2400" dirty="0">
                <a:solidFill>
                  <a:srgbClr val="FF0000"/>
                </a:solidFill>
              </a:rPr>
              <a:t>0&lt;</a:t>
            </a:r>
            <a:r>
              <a:rPr lang="el-GR" sz="2400" dirty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  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&lt;1 </a:t>
            </a:r>
            <a:r>
              <a:rPr lang="en-US" sz="2400" dirty="0"/>
              <a:t>and </a:t>
            </a:r>
            <a:r>
              <a:rPr lang="el-GR" sz="2400" dirty="0">
                <a:solidFill>
                  <a:srgbClr val="FF0000"/>
                </a:solidFill>
              </a:rPr>
              <a:t>ω</a:t>
            </a:r>
            <a:r>
              <a:rPr lang="en-US" sz="2400" baseline="-25000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&gt; 0</a:t>
            </a:r>
            <a:r>
              <a:rPr lang="en-US" sz="2400" dirty="0"/>
              <a:t>, </a:t>
            </a:r>
            <a:r>
              <a:rPr lang="en-US" sz="2400" dirty="0" smtClean="0"/>
              <a:t>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order system’s response </a:t>
            </a:r>
            <a:r>
              <a:rPr lang="en-US" sz="2400" dirty="0"/>
              <a:t>due to a unit step </a:t>
            </a:r>
            <a:r>
              <a:rPr lang="en-US" sz="2400" dirty="0" smtClean="0"/>
              <a:t>input looks like</a:t>
            </a:r>
            <a:endParaRPr lang="en-MY" sz="2400" dirty="0"/>
          </a:p>
        </p:txBody>
      </p:sp>
      <p:graphicFrame>
        <p:nvGraphicFramePr>
          <p:cNvPr id="269317" name="Object 5"/>
          <p:cNvGraphicFramePr>
            <a:graphicFrameLocks noChangeAspect="1"/>
          </p:cNvGraphicFramePr>
          <p:nvPr/>
        </p:nvGraphicFramePr>
        <p:xfrm>
          <a:off x="1129264" y="908720"/>
          <a:ext cx="289765" cy="407020"/>
        </p:xfrm>
        <a:graphic>
          <a:graphicData uri="http://schemas.openxmlformats.org/presentationml/2006/ole">
            <p:oleObj spid="_x0000_s269317" name="Equation" r:id="rId3" imgW="126720" imgH="177480" progId="Equation.3">
              <p:embed/>
            </p:oleObj>
          </a:graphicData>
        </a:graphic>
      </p:graphicFrame>
      <p:pic>
        <p:nvPicPr>
          <p:cNvPr id="269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916832"/>
            <a:ext cx="7776864" cy="481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Time-Domain Specification</a:t>
            </a:r>
            <a:endParaRPr lang="en-MY" sz="3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58F24C-94B3-46D8-9CDA-FE819988875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323528" y="869811"/>
            <a:ext cx="817929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en-GB" sz="2600" dirty="0" smtClean="0"/>
              <a:t>The delay (</a:t>
            </a:r>
            <a:r>
              <a:rPr lang="en-GB" sz="2600" i="1" dirty="0" smtClean="0">
                <a:solidFill>
                  <a:srgbClr val="FF0000"/>
                </a:solidFill>
              </a:rPr>
              <a:t>t</a:t>
            </a:r>
            <a:r>
              <a:rPr lang="en-GB" sz="2600" i="1" baseline="-25000" dirty="0" smtClean="0">
                <a:solidFill>
                  <a:srgbClr val="FF0000"/>
                </a:solidFill>
              </a:rPr>
              <a:t>d</a:t>
            </a:r>
            <a:r>
              <a:rPr lang="en-GB" sz="2600" dirty="0" smtClean="0"/>
              <a:t>) time is the time required for the response to reach half the final value the very first time.</a:t>
            </a:r>
          </a:p>
          <a:p>
            <a:pPr algn="just"/>
            <a:endParaRPr lang="en-GB" sz="2400" dirty="0" smtClean="0"/>
          </a:p>
          <a:p>
            <a:endParaRPr lang="en-GB" sz="2400" dirty="0" smtClean="0"/>
          </a:p>
          <a:p>
            <a:endParaRPr lang="en-MY" sz="2400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69817"/>
            <a:ext cx="7776864" cy="481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403648" y="5585984"/>
            <a:ext cx="3744416" cy="128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58240" y="2505633"/>
            <a:ext cx="93610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812360" y="2869441"/>
            <a:ext cx="93610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63688" y="2392681"/>
            <a:ext cx="93610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563888" y="2213833"/>
            <a:ext cx="216024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961680" y="3445505"/>
            <a:ext cx="93610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11760" y="3473936"/>
            <a:ext cx="476760" cy="201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671304" y="3507633"/>
            <a:ext cx="47676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339368" y="2776249"/>
            <a:ext cx="936104" cy="980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 rot="5400000">
            <a:off x="2375756" y="3642941"/>
            <a:ext cx="93610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 rot="5400000">
            <a:off x="2653944" y="2927785"/>
            <a:ext cx="468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 rot="5400000">
            <a:off x="796592" y="6089969"/>
            <a:ext cx="12960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Time-Domain Specification</a:t>
            </a:r>
            <a:endParaRPr lang="en-MY" sz="3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788398"/>
            <a:ext cx="2133600" cy="365125"/>
          </a:xfrm>
          <a:noFill/>
        </p:spPr>
        <p:txBody>
          <a:bodyPr/>
          <a:lstStyle/>
          <a:p>
            <a:fld id="{9C58F24C-94B3-46D8-9CDA-FE819988875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179512" y="544612"/>
            <a:ext cx="81792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en-GB" sz="2200" dirty="0" smtClean="0"/>
              <a:t>The rise time is the time required for the response to rise from 10% to 90%, 5% to 95%, or 0% to 100% of its final value. </a:t>
            </a:r>
          </a:p>
          <a:p>
            <a:pPr marL="177800" indent="-177800" algn="just">
              <a:buFont typeface="Arial" pitchFamily="34" charset="0"/>
              <a:buChar char="•"/>
            </a:pPr>
            <a:endParaRPr lang="en-GB" sz="1000" dirty="0" smtClean="0"/>
          </a:p>
          <a:p>
            <a:pPr marL="177800" indent="-177800" algn="just">
              <a:buFont typeface="Arial" pitchFamily="34" charset="0"/>
              <a:buChar char="•"/>
            </a:pPr>
            <a:r>
              <a:rPr lang="en-GB" sz="2200" dirty="0" smtClean="0"/>
              <a:t>For underdamped second order systems, the 0% to 100% rise time is normally used. For overdamped systems, the 10% to 90% rise time is commonly used.</a:t>
            </a:r>
          </a:p>
          <a:p>
            <a:endParaRPr lang="en-MY" sz="24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553200" y="6788398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58F24C-94B3-46D8-9CDA-FE81998887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01865"/>
            <a:ext cx="7776864" cy="481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555776" y="6018032"/>
            <a:ext cx="2592288" cy="128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58240" y="2937681"/>
            <a:ext cx="93610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812360" y="3301489"/>
            <a:ext cx="93610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63688" y="2824729"/>
            <a:ext cx="93610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563888" y="2645881"/>
            <a:ext cx="216024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961680" y="3877553"/>
            <a:ext cx="93610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727088" y="3905984"/>
            <a:ext cx="476760" cy="201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671304" y="3939681"/>
            <a:ext cx="47676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339368" y="3208297"/>
            <a:ext cx="936104" cy="980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 rot="5400000">
            <a:off x="2375756" y="4074989"/>
            <a:ext cx="93610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 rot="5400000">
            <a:off x="2653944" y="3359833"/>
            <a:ext cx="468000" cy="1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 rot="5400000">
            <a:off x="796592" y="6522017"/>
            <a:ext cx="12960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403648" y="6507928"/>
            <a:ext cx="1359768" cy="642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Time-Domain Specification</a:t>
            </a:r>
            <a:endParaRPr lang="en-MY" sz="3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58F24C-94B3-46D8-9CDA-FE819988875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323528" y="869811"/>
            <a:ext cx="81792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GB" sz="2400" dirty="0" smtClean="0"/>
              <a:t>The peak time is the time required for the response to reach the first peak of the overshoot.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6481192" y="627537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58F24C-94B3-46D8-9CDA-FE81998887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481192" y="6275373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58F24C-94B3-46D8-9CDA-FE81998887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7776864" cy="4815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059832" y="5505007"/>
            <a:ext cx="2016224" cy="128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40352" y="2788464"/>
            <a:ext cx="93610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491880" y="2132856"/>
            <a:ext cx="216024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889672" y="3364528"/>
            <a:ext cx="93610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599296" y="3426656"/>
            <a:ext cx="47676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67360" y="2695272"/>
            <a:ext cx="936104" cy="980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 rot="5400000">
            <a:off x="724584" y="6008992"/>
            <a:ext cx="129600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304344" y="6367519"/>
            <a:ext cx="2016224" cy="4358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Time-Domain Specification</a:t>
            </a:r>
            <a:endParaRPr lang="en-MY" sz="3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58F24C-94B3-46D8-9CDA-FE819988875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323528" y="869811"/>
            <a:ext cx="817929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GB" sz="2400" dirty="0" smtClean="0"/>
              <a:t>The maximum overshoot is the maximum peak value of the response curve measured from unity. If the final steady-state value of the response differs from unity, then it is common to use the maximum percent overshoot. It is defined by</a:t>
            </a:r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The amount of the maximum (percent) overshoot directly indicates the relative stability of the system.</a:t>
            </a:r>
          </a:p>
          <a:p>
            <a:endParaRPr lang="en-MY" sz="2400" dirty="0"/>
          </a:p>
        </p:txBody>
      </p:sp>
      <p:pic>
        <p:nvPicPr>
          <p:cNvPr id="271362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547664" y="3068960"/>
            <a:ext cx="5953472" cy="74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Time-Domain Specification</a:t>
            </a:r>
            <a:endParaRPr lang="en-MY" sz="3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58F24C-94B3-46D8-9CDA-FE819988875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251520" y="836712"/>
            <a:ext cx="81792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400" dirty="0" smtClean="0"/>
              <a:t>The settling time is the time required for the response curve to reach and stay within a range about the final value of size specified by absolute percentage of the final value (usually 2% or 5%). 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352" y="2310840"/>
            <a:ext cx="7272808" cy="450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S-Plane</a:t>
            </a:r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4101770" y="2319660"/>
            <a:ext cx="5006734" cy="3485604"/>
            <a:chOff x="4140472" y="1904428"/>
            <a:chExt cx="5006734" cy="3485604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99496" y="2258032"/>
              <a:ext cx="0" cy="3132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6480472" y="1449040"/>
              <a:ext cx="0" cy="4680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839108" y="362760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/>
                <a:t>δ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14536" y="1904428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j</a:t>
              </a:r>
              <a:r>
                <a:rPr lang="el-GR" b="1" dirty="0" smtClean="0"/>
                <a:t>ω</a:t>
              </a:r>
              <a:endParaRPr lang="en-GB" b="1" dirty="0"/>
            </a:p>
          </p:txBody>
        </p:sp>
      </p:grp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251520" y="1167135"/>
            <a:ext cx="8179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400" dirty="0" smtClean="0"/>
              <a:t>Natural Undamped Frequency. </a:t>
            </a:r>
          </a:p>
        </p:txBody>
      </p:sp>
      <p:grpSp>
        <p:nvGrpSpPr>
          <p:cNvPr id="11" name="Group 25"/>
          <p:cNvGrpSpPr/>
          <p:nvPr/>
        </p:nvGrpSpPr>
        <p:grpSpPr>
          <a:xfrm>
            <a:off x="5171592" y="3267568"/>
            <a:ext cx="144017" cy="145470"/>
            <a:chOff x="3203847" y="4809330"/>
            <a:chExt cx="144017" cy="145470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6" name="Group 25"/>
          <p:cNvGrpSpPr/>
          <p:nvPr/>
        </p:nvGrpSpPr>
        <p:grpSpPr>
          <a:xfrm>
            <a:off x="5117000" y="5011722"/>
            <a:ext cx="144017" cy="145470"/>
            <a:chOff x="3203847" y="4809330"/>
            <a:chExt cx="144017" cy="145470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flipV="1">
            <a:off x="5148064" y="4180144"/>
            <a:ext cx="0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V="1">
            <a:off x="6372200" y="3253920"/>
            <a:ext cx="0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251520" y="2636912"/>
            <a:ext cx="6120680" cy="1579136"/>
            <a:chOff x="251520" y="2636912"/>
            <a:chExt cx="6120680" cy="1579136"/>
          </a:xfrm>
        </p:grpSpPr>
        <p:grpSp>
          <p:nvGrpSpPr>
            <p:cNvPr id="29" name="Group 28"/>
            <p:cNvGrpSpPr/>
            <p:nvPr/>
          </p:nvGrpSpPr>
          <p:grpSpPr>
            <a:xfrm>
              <a:off x="5220072" y="3316048"/>
              <a:ext cx="1152128" cy="900000"/>
              <a:chOff x="3275856" y="3316048"/>
              <a:chExt cx="1152128" cy="900000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 flipH="1" flipV="1">
                <a:off x="3275856" y="3316048"/>
                <a:ext cx="1152128" cy="900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8" name="Object 27"/>
              <p:cNvGraphicFramePr>
                <a:graphicFrameLocks noChangeAspect="1"/>
              </p:cNvGraphicFramePr>
              <p:nvPr/>
            </p:nvGraphicFramePr>
            <p:xfrm>
              <a:off x="3779912" y="3390328"/>
              <a:ext cx="372132" cy="398712"/>
            </p:xfrm>
            <a:graphic>
              <a:graphicData uri="http://schemas.openxmlformats.org/presentationml/2006/ole">
                <p:oleObj spid="_x0000_s271362" name="Equation" r:id="rId4" imgW="177480" imgH="190440" progId="Equation.3">
                  <p:embed/>
                </p:oleObj>
              </a:graphicData>
            </a:graphic>
          </p:graphicFrame>
        </p:grpSp>
        <p:sp>
          <p:nvSpPr>
            <p:cNvPr id="30" name="TextBox 7"/>
            <p:cNvSpPr txBox="1">
              <a:spLocks noChangeArrowheads="1"/>
            </p:cNvSpPr>
            <p:nvPr/>
          </p:nvSpPr>
          <p:spPr bwMode="auto">
            <a:xfrm>
              <a:off x="251520" y="2636912"/>
              <a:ext cx="3816424" cy="144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73050" indent="-273050" algn="just">
                <a:buFont typeface="Arial" pitchFamily="34" charset="0"/>
                <a:buChar char="•"/>
              </a:pPr>
              <a:r>
                <a:rPr lang="en-GB" sz="2200" dirty="0" smtClean="0"/>
                <a:t>Distance from the origin of s-plane to pole is natural undamped frequency in </a:t>
              </a:r>
              <a:r>
                <a:rPr lang="en-GB" sz="2200" dirty="0" err="1" smtClean="0"/>
                <a:t>rad</a:t>
              </a:r>
              <a:r>
                <a:rPr lang="en-GB" sz="2200" dirty="0" smtClean="0"/>
                <a:t>/sec.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S-Plane</a:t>
            </a:r>
            <a:endParaRPr lang="en-GB" dirty="0"/>
          </a:p>
        </p:txBody>
      </p:sp>
      <p:grpSp>
        <p:nvGrpSpPr>
          <p:cNvPr id="7" name="Group 10"/>
          <p:cNvGrpSpPr/>
          <p:nvPr/>
        </p:nvGrpSpPr>
        <p:grpSpPr>
          <a:xfrm>
            <a:off x="2157554" y="2967732"/>
            <a:ext cx="5006734" cy="3485604"/>
            <a:chOff x="4140472" y="1904428"/>
            <a:chExt cx="5006734" cy="3485604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99496" y="2258032"/>
              <a:ext cx="0" cy="3132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6480472" y="1449040"/>
              <a:ext cx="0" cy="4680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839108" y="362760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/>
                <a:t>δ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14536" y="1904428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j</a:t>
              </a:r>
              <a:r>
                <a:rPr lang="el-GR" b="1" dirty="0" smtClean="0"/>
                <a:t>ω</a:t>
              </a:r>
              <a:endParaRPr lang="en-GB" b="1" dirty="0"/>
            </a:p>
          </p:txBody>
        </p:sp>
      </p:grp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251520" y="1167135"/>
            <a:ext cx="81792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200" dirty="0" smtClean="0"/>
              <a:t>Let us draw a circle of radius 3 in s-plane.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221264" y="3645024"/>
            <a:ext cx="2369558" cy="2380032"/>
            <a:chOff x="3221264" y="2996952"/>
            <a:chExt cx="2369558" cy="2380032"/>
          </a:xfrm>
        </p:grpSpPr>
        <p:sp>
          <p:nvSpPr>
            <p:cNvPr id="25" name="Oval 24"/>
            <p:cNvSpPr/>
            <p:nvPr/>
          </p:nvSpPr>
          <p:spPr>
            <a:xfrm>
              <a:off x="3532824" y="3308512"/>
              <a:ext cx="1800000" cy="1800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73392" y="2996952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3</a:t>
              </a:r>
              <a:endParaRPr lang="en-GB" sz="1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21264" y="3937412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-3</a:t>
              </a:r>
              <a:endParaRPr lang="en-GB" sz="1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352208" y="5038430"/>
              <a:ext cx="3513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-3</a:t>
              </a:r>
              <a:endParaRPr lang="en-GB" sz="16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01960" y="3946704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3</a:t>
              </a:r>
              <a:endParaRPr lang="en-GB" sz="1600" dirty="0"/>
            </a:p>
          </p:txBody>
        </p:sp>
      </p:grpSp>
      <p:grpSp>
        <p:nvGrpSpPr>
          <p:cNvPr id="32" name="Group 21"/>
          <p:cNvGrpSpPr/>
          <p:nvPr/>
        </p:nvGrpSpPr>
        <p:grpSpPr>
          <a:xfrm>
            <a:off x="3838272" y="4077072"/>
            <a:ext cx="144017" cy="145470"/>
            <a:chOff x="3203847" y="4809330"/>
            <a:chExt cx="144017" cy="145470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21"/>
          <p:cNvGrpSpPr/>
          <p:nvPr/>
        </p:nvGrpSpPr>
        <p:grpSpPr>
          <a:xfrm>
            <a:off x="5058639" y="4229472"/>
            <a:ext cx="144017" cy="145470"/>
            <a:chOff x="3203847" y="4809330"/>
            <a:chExt cx="144017" cy="145470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21"/>
          <p:cNvGrpSpPr/>
          <p:nvPr/>
        </p:nvGrpSpPr>
        <p:grpSpPr>
          <a:xfrm>
            <a:off x="4945688" y="5471066"/>
            <a:ext cx="144017" cy="145470"/>
            <a:chOff x="3203847" y="4809330"/>
            <a:chExt cx="144017" cy="145470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" name="Group 21"/>
          <p:cNvGrpSpPr/>
          <p:nvPr/>
        </p:nvGrpSpPr>
        <p:grpSpPr>
          <a:xfrm>
            <a:off x="3635896" y="5299754"/>
            <a:ext cx="144017" cy="145470"/>
            <a:chOff x="3203847" y="4809330"/>
            <a:chExt cx="144017" cy="145470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TextBox 7"/>
          <p:cNvSpPr txBox="1">
            <a:spLocks noChangeArrowheads="1"/>
          </p:cNvSpPr>
          <p:nvPr/>
        </p:nvSpPr>
        <p:spPr bwMode="auto">
          <a:xfrm>
            <a:off x="251520" y="1772816"/>
            <a:ext cx="81792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200" dirty="0" smtClean="0"/>
              <a:t>If a pole is located anywhere on the circumference of the circle the natural undamped frequency would be </a:t>
            </a:r>
            <a:r>
              <a:rPr lang="en-GB" sz="2200" i="1" dirty="0" smtClean="0">
                <a:solidFill>
                  <a:srgbClr val="FF0000"/>
                </a:solidFill>
              </a:rPr>
              <a:t>3 </a:t>
            </a:r>
            <a:r>
              <a:rPr lang="en-GB" sz="2200" i="1" dirty="0" err="1" smtClean="0">
                <a:solidFill>
                  <a:srgbClr val="FF0000"/>
                </a:solidFill>
              </a:rPr>
              <a:t>rad</a:t>
            </a:r>
            <a:r>
              <a:rPr lang="en-GB" sz="2200" i="1" dirty="0" smtClean="0">
                <a:solidFill>
                  <a:srgbClr val="FF0000"/>
                </a:solidFill>
              </a:rPr>
              <a:t>/sec</a:t>
            </a:r>
            <a:r>
              <a:rPr lang="en-GB" sz="2200" dirty="0" smtClean="0"/>
              <a:t>.</a:t>
            </a:r>
          </a:p>
        </p:txBody>
      </p:sp>
      <p:grpSp>
        <p:nvGrpSpPr>
          <p:cNvPr id="45" name="Group 21"/>
          <p:cNvGrpSpPr/>
          <p:nvPr/>
        </p:nvGrpSpPr>
        <p:grpSpPr>
          <a:xfrm>
            <a:off x="3464584" y="4795698"/>
            <a:ext cx="144017" cy="145470"/>
            <a:chOff x="3203847" y="4809330"/>
            <a:chExt cx="144017" cy="145470"/>
          </a:xfrm>
        </p:grpSpPr>
        <p:cxnSp>
          <p:nvCxnSpPr>
            <p:cNvPr id="46" name="Straight Connector 45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21"/>
          <p:cNvGrpSpPr/>
          <p:nvPr/>
        </p:nvGrpSpPr>
        <p:grpSpPr>
          <a:xfrm>
            <a:off x="4355975" y="3888344"/>
            <a:ext cx="144017" cy="145470"/>
            <a:chOff x="3203847" y="4809330"/>
            <a:chExt cx="144017" cy="145470"/>
          </a:xfrm>
        </p:grpSpPr>
        <p:cxnSp>
          <p:nvCxnSpPr>
            <p:cNvPr id="49" name="Straight Connector 48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S-Plane</a:t>
            </a:r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2641986" y="2387948"/>
            <a:ext cx="3949086" cy="3849364"/>
            <a:chOff x="4624904" y="1727004"/>
            <a:chExt cx="3949086" cy="3849364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99496" y="2012368"/>
              <a:ext cx="0" cy="3564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6442904" y="1971040"/>
              <a:ext cx="0" cy="3636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265892" y="361396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/>
                <a:t>δ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14536" y="1727004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j</a:t>
              </a:r>
              <a:r>
                <a:rPr lang="el-GR" b="1" dirty="0" smtClean="0"/>
                <a:t>ω</a:t>
              </a:r>
              <a:endParaRPr lang="en-GB" b="1" dirty="0"/>
            </a:p>
          </p:txBody>
        </p:sp>
      </p:grp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251520" y="1167135"/>
            <a:ext cx="81792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400" dirty="0" smtClean="0"/>
              <a:t>Therefore the s-plane is divided into Constant Natural Undamped Frequency (</a:t>
            </a:r>
            <a:r>
              <a:rPr lang="el-GR" sz="2400" b="1" dirty="0" smtClean="0">
                <a:solidFill>
                  <a:srgbClr val="FF0000"/>
                </a:solidFill>
              </a:rPr>
              <a:t>ω</a:t>
            </a:r>
            <a:r>
              <a:rPr lang="en-GB" sz="2400" b="1" baseline="-25000" dirty="0" smtClean="0">
                <a:solidFill>
                  <a:srgbClr val="FF0000"/>
                </a:solidFill>
              </a:rPr>
              <a:t>n</a:t>
            </a:r>
            <a:r>
              <a:rPr lang="en-GB" sz="2400" dirty="0" smtClean="0"/>
              <a:t>) Circles. </a:t>
            </a:r>
          </a:p>
        </p:txBody>
      </p:sp>
      <p:sp>
        <p:nvSpPr>
          <p:cNvPr id="25" name="Oval 24"/>
          <p:cNvSpPr/>
          <p:nvPr/>
        </p:nvSpPr>
        <p:spPr>
          <a:xfrm>
            <a:off x="3532824" y="3554224"/>
            <a:ext cx="1800000" cy="1800000"/>
          </a:xfrm>
          <a:prstGeom prst="ellips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256672" y="4279840"/>
            <a:ext cx="360000" cy="360000"/>
          </a:xfrm>
          <a:prstGeom prst="ellips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889944" y="3924992"/>
            <a:ext cx="1080000" cy="1080000"/>
          </a:xfrm>
          <a:prstGeom prst="ellips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166600" y="3188000"/>
            <a:ext cx="2520000" cy="2520000"/>
          </a:xfrm>
          <a:prstGeom prst="ellips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773080" y="2821776"/>
            <a:ext cx="3240000" cy="3240000"/>
          </a:xfrm>
          <a:prstGeom prst="ellipse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Autofit/>
          </a:bodyPr>
          <a:lstStyle/>
          <a:p>
            <a:r>
              <a:rPr lang="en-GB" b="1" dirty="0" smtClean="0"/>
              <a:t>Introduction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4" y="1052736"/>
            <a:ext cx="8856984" cy="5544616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400" dirty="0" smtClean="0"/>
              <a:t>We have already discussed the affect of location of  poles and zeros on the transient response of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order systems. </a:t>
            </a:r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Compared to the simplicity of a first-order system, a second-order system exhibits a wide range of responses that must be analyzed and described.</a:t>
            </a:r>
          </a:p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Varying a first-order system's parameter (T, K) simply changes the speed and offset of the response</a:t>
            </a:r>
          </a:p>
          <a:p>
            <a:pPr algn="just"/>
            <a:r>
              <a:rPr lang="en-GB" sz="2400" dirty="0" smtClean="0"/>
              <a:t>Whereas, changes in the parameters of a second-order system can change the </a:t>
            </a:r>
            <a:r>
              <a:rPr lang="en-GB" sz="2400" i="1" dirty="0" smtClean="0"/>
              <a:t>form of </a:t>
            </a:r>
            <a:r>
              <a:rPr lang="en-GB" sz="2400" dirty="0" smtClean="0"/>
              <a:t>the response.</a:t>
            </a:r>
          </a:p>
          <a:p>
            <a:pPr algn="just"/>
            <a:endParaRPr lang="en-GB" sz="2400" dirty="0" smtClean="0"/>
          </a:p>
          <a:p>
            <a:pPr algn="just"/>
            <a:r>
              <a:rPr lang="en-US" sz="2400" dirty="0" smtClean="0">
                <a:cs typeface="Arial" charset="0"/>
              </a:rPr>
              <a:t>A second-order system can display characteristics much like a first-order system or, depending on component values, display damped or </a:t>
            </a:r>
            <a:r>
              <a:rPr lang="en-US" sz="2400" i="1" dirty="0" smtClean="0">
                <a:solidFill>
                  <a:schemeClr val="tx2"/>
                </a:solidFill>
                <a:cs typeface="Arial" charset="0"/>
              </a:rPr>
              <a:t>pure oscillations</a:t>
            </a:r>
            <a:r>
              <a:rPr lang="en-US" sz="2400" dirty="0" smtClean="0">
                <a:cs typeface="Arial" charset="0"/>
              </a:rPr>
              <a:t> for its </a:t>
            </a:r>
            <a:r>
              <a:rPr lang="en-US" sz="2400" i="1" dirty="0" smtClean="0">
                <a:cs typeface="Arial" charset="0"/>
              </a:rPr>
              <a:t>transient response</a:t>
            </a:r>
            <a:r>
              <a:rPr lang="en-US" sz="2400" dirty="0" smtClean="0">
                <a:cs typeface="Arial" charset="0"/>
              </a:rPr>
              <a:t>.</a:t>
            </a:r>
          </a:p>
          <a:p>
            <a:pPr algn="just"/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S-Plane</a:t>
            </a:r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4101770" y="2319660"/>
            <a:ext cx="5006734" cy="3485604"/>
            <a:chOff x="4140472" y="1904428"/>
            <a:chExt cx="5006734" cy="3485604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99496" y="2258032"/>
              <a:ext cx="0" cy="3132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6480472" y="1449040"/>
              <a:ext cx="0" cy="4680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839108" y="362760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/>
                <a:t>δ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14536" y="1904428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j</a:t>
              </a:r>
              <a:r>
                <a:rPr lang="el-GR" b="1" dirty="0" smtClean="0"/>
                <a:t>ω</a:t>
              </a:r>
              <a:endParaRPr lang="en-GB" b="1" dirty="0"/>
            </a:p>
          </p:txBody>
        </p:sp>
      </p:grp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251520" y="1167135"/>
            <a:ext cx="8179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400" dirty="0" smtClean="0"/>
              <a:t>Damping ratio. </a:t>
            </a:r>
          </a:p>
        </p:txBody>
      </p:sp>
      <p:grpSp>
        <p:nvGrpSpPr>
          <p:cNvPr id="4" name="Group 25"/>
          <p:cNvGrpSpPr/>
          <p:nvPr/>
        </p:nvGrpSpPr>
        <p:grpSpPr>
          <a:xfrm>
            <a:off x="5171592" y="3267568"/>
            <a:ext cx="144017" cy="145470"/>
            <a:chOff x="3203847" y="4809330"/>
            <a:chExt cx="144017" cy="145470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25"/>
          <p:cNvGrpSpPr/>
          <p:nvPr/>
        </p:nvGrpSpPr>
        <p:grpSpPr>
          <a:xfrm>
            <a:off x="5117000" y="5011722"/>
            <a:ext cx="144017" cy="145470"/>
            <a:chOff x="3203847" y="4809330"/>
            <a:chExt cx="144017" cy="145470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flipV="1">
            <a:off x="5148064" y="4180144"/>
            <a:ext cx="0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V="1">
            <a:off x="6372200" y="3253920"/>
            <a:ext cx="0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220072" y="3316048"/>
            <a:ext cx="1152128" cy="90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36"/>
          <p:cNvGrpSpPr/>
          <p:nvPr/>
        </p:nvGrpSpPr>
        <p:grpSpPr>
          <a:xfrm>
            <a:off x="251520" y="2204864"/>
            <a:ext cx="6103848" cy="2448272"/>
            <a:chOff x="251520" y="2204864"/>
            <a:chExt cx="6103848" cy="2448272"/>
          </a:xfrm>
        </p:grpSpPr>
        <p:grpSp>
          <p:nvGrpSpPr>
            <p:cNvPr id="9" name="Group 34"/>
            <p:cNvGrpSpPr/>
            <p:nvPr/>
          </p:nvGrpSpPr>
          <p:grpSpPr>
            <a:xfrm>
              <a:off x="251520" y="2204864"/>
              <a:ext cx="6103848" cy="2233368"/>
              <a:chOff x="251520" y="2204864"/>
              <a:chExt cx="6103848" cy="2233368"/>
            </a:xfrm>
          </p:grpSpPr>
          <p:sp>
            <p:nvSpPr>
              <p:cNvPr id="32" name="TextBox 7"/>
              <p:cNvSpPr txBox="1">
                <a:spLocks noChangeArrowheads="1"/>
              </p:cNvSpPr>
              <p:nvPr/>
            </p:nvSpPr>
            <p:spPr bwMode="auto">
              <a:xfrm>
                <a:off x="251520" y="2204864"/>
                <a:ext cx="3816424" cy="144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273050" indent="-273050" algn="just">
                  <a:buFont typeface="Arial" pitchFamily="34" charset="0"/>
                  <a:buChar char="•"/>
                </a:pPr>
                <a:r>
                  <a:rPr lang="en-GB" sz="2200" dirty="0" smtClean="0"/>
                  <a:t>Cosine of the angle between vector connecting origin and pole and –</a:t>
                </a:r>
                <a:r>
                  <a:rPr lang="en-GB" sz="2200" dirty="0" err="1" smtClean="0"/>
                  <a:t>ve</a:t>
                </a:r>
                <a:r>
                  <a:rPr lang="en-GB" sz="2200" dirty="0" smtClean="0"/>
                  <a:t> real axis yields damping ratio.</a:t>
                </a:r>
              </a:p>
            </p:txBody>
          </p:sp>
          <p:sp>
            <p:nvSpPr>
              <p:cNvPr id="33" name="Arc 32"/>
              <p:cNvSpPr/>
              <p:nvPr/>
            </p:nvSpPr>
            <p:spPr>
              <a:xfrm rot="8829187" flipV="1">
                <a:off x="5800973" y="3790160"/>
                <a:ext cx="554395" cy="648072"/>
              </a:xfrm>
              <a:prstGeom prst="arc">
                <a:avLst>
                  <a:gd name="adj1" fmla="val 16200000"/>
                  <a:gd name="adj2" fmla="val 20630307"/>
                </a:avLst>
              </a:prstGeom>
              <a:ln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aphicFrame>
            <p:nvGraphicFramePr>
              <p:cNvPr id="34" name="Object 33"/>
              <p:cNvGraphicFramePr>
                <a:graphicFrameLocks noChangeAspect="1"/>
              </p:cNvGraphicFramePr>
              <p:nvPr/>
            </p:nvGraphicFramePr>
            <p:xfrm>
              <a:off x="5520512" y="3815004"/>
              <a:ext cx="238125" cy="317500"/>
            </p:xfrm>
            <a:graphic>
              <a:graphicData uri="http://schemas.openxmlformats.org/presentationml/2006/ole">
                <p:oleObj spid="_x0000_s275459" name="Equation" r:id="rId4" imgW="114120" imgH="152280" progId="Equation.3">
                  <p:embed/>
                </p:oleObj>
              </a:graphicData>
            </a:graphic>
          </p:graphicFrame>
        </p:grpSp>
        <p:graphicFrame>
          <p:nvGraphicFramePr>
            <p:cNvPr id="36" name="Object 35"/>
            <p:cNvGraphicFramePr>
              <a:graphicFrameLocks noChangeAspect="1"/>
            </p:cNvGraphicFramePr>
            <p:nvPr/>
          </p:nvGraphicFramePr>
          <p:xfrm>
            <a:off x="1259632" y="4221088"/>
            <a:ext cx="1298000" cy="432048"/>
          </p:xfrm>
          <a:graphic>
            <a:graphicData uri="http://schemas.openxmlformats.org/presentationml/2006/ole">
              <p:oleObj spid="_x0000_s275460" name="Equation" r:id="rId5" imgW="533160" imgH="177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S-Plane</a:t>
            </a:r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1979712" y="2247652"/>
            <a:ext cx="5006734" cy="3485604"/>
            <a:chOff x="4140472" y="1904428"/>
            <a:chExt cx="5006734" cy="3485604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99496" y="2258032"/>
              <a:ext cx="0" cy="3132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6480472" y="1449040"/>
              <a:ext cx="0" cy="4680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839108" y="362760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/>
                <a:t>δ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14536" y="1904428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j</a:t>
              </a:r>
              <a:r>
                <a:rPr lang="el-GR" b="1" dirty="0" smtClean="0"/>
                <a:t>ω</a:t>
              </a:r>
              <a:endParaRPr lang="en-GB" b="1" dirty="0"/>
            </a:p>
          </p:txBody>
        </p:sp>
      </p:grp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251520" y="1167135"/>
            <a:ext cx="8179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400" dirty="0" smtClean="0"/>
              <a:t>For Underdamped system                            therefore, </a:t>
            </a:r>
          </a:p>
        </p:txBody>
      </p:sp>
      <p:grpSp>
        <p:nvGrpSpPr>
          <p:cNvPr id="4" name="Group 25"/>
          <p:cNvGrpSpPr/>
          <p:nvPr/>
        </p:nvGrpSpPr>
        <p:grpSpPr>
          <a:xfrm>
            <a:off x="3049534" y="3195560"/>
            <a:ext cx="144017" cy="145470"/>
            <a:chOff x="3203847" y="4809330"/>
            <a:chExt cx="144017" cy="145470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25"/>
          <p:cNvGrpSpPr/>
          <p:nvPr/>
        </p:nvGrpSpPr>
        <p:grpSpPr>
          <a:xfrm>
            <a:off x="2994942" y="4939714"/>
            <a:ext cx="144017" cy="145470"/>
            <a:chOff x="3203847" y="4809330"/>
            <a:chExt cx="144017" cy="145470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flipV="1">
            <a:off x="3026006" y="4108136"/>
            <a:ext cx="0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V="1">
            <a:off x="4250142" y="3181912"/>
            <a:ext cx="0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917950" y="1151886"/>
          <a:ext cx="1697038" cy="471487"/>
        </p:xfrm>
        <a:graphic>
          <a:graphicData uri="http://schemas.openxmlformats.org/presentationml/2006/ole">
            <p:oleObj spid="_x0000_s276482" name="Equation" r:id="rId4" imgW="685800" imgH="190440" progId="Equation.3">
              <p:embed/>
            </p:oleObj>
          </a:graphicData>
        </a:graphic>
      </p:graphicFrame>
      <p:graphicFrame>
        <p:nvGraphicFramePr>
          <p:cNvPr id="272391" name="Object 7"/>
          <p:cNvGraphicFramePr>
            <a:graphicFrameLocks noChangeAspect="1"/>
          </p:cNvGraphicFramePr>
          <p:nvPr/>
        </p:nvGraphicFramePr>
        <p:xfrm>
          <a:off x="7161213" y="1212850"/>
          <a:ext cx="1257300" cy="439738"/>
        </p:xfrm>
        <a:graphic>
          <a:graphicData uri="http://schemas.openxmlformats.org/presentationml/2006/ole">
            <p:oleObj spid="_x0000_s276483" name="Equation" r:id="rId5" imgW="5079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S-Plane</a:t>
            </a:r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1979712" y="2247652"/>
            <a:ext cx="5006734" cy="3485604"/>
            <a:chOff x="4140472" y="1904428"/>
            <a:chExt cx="5006734" cy="3485604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99496" y="2258032"/>
              <a:ext cx="0" cy="3132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6480472" y="1449040"/>
              <a:ext cx="0" cy="4680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839108" y="362760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/>
                <a:t>δ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14536" y="1904428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j</a:t>
              </a:r>
              <a:r>
                <a:rPr lang="el-GR" b="1" dirty="0" smtClean="0"/>
                <a:t>ω</a:t>
              </a:r>
              <a:endParaRPr lang="en-GB" b="1" dirty="0"/>
            </a:p>
          </p:txBody>
        </p:sp>
      </p:grp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251520" y="1167135"/>
            <a:ext cx="8179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400" dirty="0" smtClean="0"/>
              <a:t>For Undamped system                  therefore, </a:t>
            </a:r>
          </a:p>
        </p:txBody>
      </p:sp>
      <p:grpSp>
        <p:nvGrpSpPr>
          <p:cNvPr id="4" name="Group 25"/>
          <p:cNvGrpSpPr/>
          <p:nvPr/>
        </p:nvGrpSpPr>
        <p:grpSpPr>
          <a:xfrm>
            <a:off x="4180896" y="3332040"/>
            <a:ext cx="144017" cy="145470"/>
            <a:chOff x="3203847" y="4809330"/>
            <a:chExt cx="144017" cy="145470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25"/>
          <p:cNvGrpSpPr/>
          <p:nvPr/>
        </p:nvGrpSpPr>
        <p:grpSpPr>
          <a:xfrm>
            <a:off x="4182318" y="4748642"/>
            <a:ext cx="144017" cy="145470"/>
            <a:chOff x="3203847" y="4809330"/>
            <a:chExt cx="144017" cy="145470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522730" y="1156031"/>
          <a:ext cx="1066800" cy="471488"/>
        </p:xfrm>
        <a:graphic>
          <a:graphicData uri="http://schemas.openxmlformats.org/presentationml/2006/ole">
            <p:oleObj spid="_x0000_s277506" name="Equation" r:id="rId4" imgW="431640" imgH="190440" progId="Equation.3">
              <p:embed/>
            </p:oleObj>
          </a:graphicData>
        </a:graphic>
      </p:graphicFrame>
      <p:graphicFrame>
        <p:nvGraphicFramePr>
          <p:cNvPr id="272391" name="Object 7"/>
          <p:cNvGraphicFramePr>
            <a:graphicFrameLocks noChangeAspect="1"/>
          </p:cNvGraphicFramePr>
          <p:nvPr/>
        </p:nvGraphicFramePr>
        <p:xfrm>
          <a:off x="5914678" y="1212850"/>
          <a:ext cx="817562" cy="439738"/>
        </p:xfrm>
        <a:graphic>
          <a:graphicData uri="http://schemas.openxmlformats.org/presentationml/2006/ole">
            <p:oleObj spid="_x0000_s277507" name="Equation" r:id="rId5" imgW="3301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S-Plane</a:t>
            </a:r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1979712" y="2247652"/>
            <a:ext cx="5006734" cy="3485604"/>
            <a:chOff x="4140472" y="1904428"/>
            <a:chExt cx="5006734" cy="3485604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99496" y="2258032"/>
              <a:ext cx="0" cy="3132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6480472" y="1449040"/>
              <a:ext cx="0" cy="4680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839108" y="362760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/>
                <a:t>δ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14536" y="1904428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j</a:t>
              </a:r>
              <a:r>
                <a:rPr lang="el-GR" b="1" dirty="0" smtClean="0"/>
                <a:t>ω</a:t>
              </a:r>
              <a:endParaRPr lang="en-GB" b="1" dirty="0"/>
            </a:p>
          </p:txBody>
        </p:sp>
      </p:grp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251520" y="1167135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en-GB" sz="2400" dirty="0" smtClean="0"/>
              <a:t>For overdamped and critically damped systems                  therefore, </a:t>
            </a:r>
          </a:p>
        </p:txBody>
      </p:sp>
      <p:grpSp>
        <p:nvGrpSpPr>
          <p:cNvPr id="4" name="Group 25"/>
          <p:cNvGrpSpPr/>
          <p:nvPr/>
        </p:nvGrpSpPr>
        <p:grpSpPr>
          <a:xfrm>
            <a:off x="2339752" y="4077072"/>
            <a:ext cx="144017" cy="145470"/>
            <a:chOff x="3203847" y="4809330"/>
            <a:chExt cx="144017" cy="145470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25"/>
          <p:cNvGrpSpPr/>
          <p:nvPr/>
        </p:nvGrpSpPr>
        <p:grpSpPr>
          <a:xfrm>
            <a:off x="3419872" y="4077072"/>
            <a:ext cx="144017" cy="145470"/>
            <a:chOff x="3203847" y="4809330"/>
            <a:chExt cx="144017" cy="145470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6588224" y="1124744"/>
          <a:ext cx="909638" cy="471488"/>
        </p:xfrm>
        <a:graphic>
          <a:graphicData uri="http://schemas.openxmlformats.org/presentationml/2006/ole">
            <p:oleObj spid="_x0000_s278530" name="Equation" r:id="rId4" imgW="368280" imgH="190440" progId="Equation.3">
              <p:embed/>
            </p:oleObj>
          </a:graphicData>
        </a:graphic>
      </p:graphicFrame>
      <p:graphicFrame>
        <p:nvGraphicFramePr>
          <p:cNvPr id="272391" name="Object 7"/>
          <p:cNvGraphicFramePr>
            <a:graphicFrameLocks noChangeAspect="1"/>
          </p:cNvGraphicFramePr>
          <p:nvPr/>
        </p:nvGraphicFramePr>
        <p:xfrm>
          <a:off x="1979712" y="1628800"/>
          <a:ext cx="817562" cy="439738"/>
        </p:xfrm>
        <a:graphic>
          <a:graphicData uri="http://schemas.openxmlformats.org/presentationml/2006/ole">
            <p:oleObj spid="_x0000_s278531" name="Equation" r:id="rId5" imgW="3301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S-Plane</a:t>
            </a:r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1979712" y="2247652"/>
            <a:ext cx="5006734" cy="3485604"/>
            <a:chOff x="4140472" y="1904428"/>
            <a:chExt cx="5006734" cy="3485604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99496" y="2258032"/>
              <a:ext cx="0" cy="3132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6480472" y="1449040"/>
              <a:ext cx="0" cy="4680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839108" y="362760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/>
                <a:t>δ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14536" y="1904428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j</a:t>
              </a:r>
              <a:r>
                <a:rPr lang="el-GR" b="1" dirty="0" smtClean="0"/>
                <a:t>ω</a:t>
              </a:r>
              <a:endParaRPr lang="en-GB" b="1" dirty="0"/>
            </a:p>
          </p:txBody>
        </p:sp>
      </p:grp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251520" y="1167135"/>
            <a:ext cx="8640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en-GB" sz="2400" dirty="0" smtClean="0"/>
              <a:t>Draw a vector connecting </a:t>
            </a:r>
            <a:r>
              <a:rPr lang="en-GB" sz="2400" dirty="0" smtClean="0">
                <a:solidFill>
                  <a:srgbClr val="FF0000"/>
                </a:solidFill>
              </a:rPr>
              <a:t>origin</a:t>
            </a:r>
            <a:r>
              <a:rPr lang="en-GB" sz="2400" dirty="0" smtClean="0"/>
              <a:t> of s-plane and some point </a:t>
            </a:r>
            <a:r>
              <a:rPr lang="en-GB" sz="2400" dirty="0" smtClean="0">
                <a:solidFill>
                  <a:srgbClr val="FF0000"/>
                </a:solidFill>
              </a:rPr>
              <a:t>P</a:t>
            </a:r>
            <a:r>
              <a:rPr lang="en-GB" sz="2400" dirty="0" smtClean="0"/>
              <a:t>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627784" y="2564904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</a:t>
            </a:r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2898408" y="2812000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/>
          <p:cNvGrpSpPr/>
          <p:nvPr/>
        </p:nvGrpSpPr>
        <p:grpSpPr>
          <a:xfrm>
            <a:off x="2946880" y="2852936"/>
            <a:ext cx="1386841" cy="1534937"/>
            <a:chOff x="2946880" y="2852936"/>
            <a:chExt cx="1386841" cy="1534937"/>
          </a:xfrm>
        </p:grpSpPr>
        <p:cxnSp>
          <p:nvCxnSpPr>
            <p:cNvPr id="26" name="Straight Arrow Connector 25"/>
            <p:cNvCxnSpPr/>
            <p:nvPr/>
          </p:nvCxnSpPr>
          <p:spPr>
            <a:xfrm flipH="1" flipV="1">
              <a:off x="2946880" y="2852936"/>
              <a:ext cx="1296144" cy="12961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Arc 27"/>
            <p:cNvSpPr/>
            <p:nvPr/>
          </p:nvSpPr>
          <p:spPr>
            <a:xfrm rot="8829187" flipV="1">
              <a:off x="3779326" y="3739801"/>
              <a:ext cx="554395" cy="648072"/>
            </a:xfrm>
            <a:prstGeom prst="arc">
              <a:avLst>
                <a:gd name="adj1" fmla="val 16200000"/>
                <a:gd name="adj2" fmla="val 20630307"/>
              </a:avLst>
            </a:pr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30" name="Object 29"/>
            <p:cNvGraphicFramePr>
              <a:graphicFrameLocks noChangeAspect="1"/>
            </p:cNvGraphicFramePr>
            <p:nvPr/>
          </p:nvGraphicFramePr>
          <p:xfrm>
            <a:off x="3275856" y="3664921"/>
            <a:ext cx="449262" cy="396875"/>
          </p:xfrm>
          <a:graphic>
            <a:graphicData uri="http://schemas.openxmlformats.org/presentationml/2006/ole">
              <p:oleObj spid="_x0000_s279556" name="Equation" r:id="rId4" imgW="215640" imgH="190440" progId="Equation.3">
                <p:embed/>
              </p:oleObj>
            </a:graphicData>
          </a:graphic>
        </p:graphicFrame>
      </p:grp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457200" y="5084763"/>
          <a:ext cx="2627313" cy="525462"/>
        </p:xfrm>
        <a:graphic>
          <a:graphicData uri="http://schemas.openxmlformats.org/presentationml/2006/ole">
            <p:oleObj spid="_x0000_s279557" name="Equation" r:id="rId5" imgW="1079280" imgH="215640" progId="Equation.3">
              <p:embed/>
            </p:oleObj>
          </a:graphicData>
        </a:graphic>
      </p:graphicFrame>
      <p:grpSp>
        <p:nvGrpSpPr>
          <p:cNvPr id="33" name="Group 25"/>
          <p:cNvGrpSpPr/>
          <p:nvPr/>
        </p:nvGrpSpPr>
        <p:grpSpPr>
          <a:xfrm>
            <a:off x="3968640" y="3859594"/>
            <a:ext cx="144017" cy="145470"/>
            <a:chOff x="3203847" y="4809330"/>
            <a:chExt cx="144017" cy="145470"/>
          </a:xfrm>
        </p:grpSpPr>
        <p:cxnSp>
          <p:nvCxnSpPr>
            <p:cNvPr id="34" name="Straight Connector 33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" name="Group 25"/>
          <p:cNvGrpSpPr/>
          <p:nvPr/>
        </p:nvGrpSpPr>
        <p:grpSpPr>
          <a:xfrm>
            <a:off x="3649544" y="3559368"/>
            <a:ext cx="144017" cy="145470"/>
            <a:chOff x="3203847" y="4809330"/>
            <a:chExt cx="144017" cy="145470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9" name="Group 25"/>
          <p:cNvGrpSpPr/>
          <p:nvPr/>
        </p:nvGrpSpPr>
        <p:grpSpPr>
          <a:xfrm>
            <a:off x="3392576" y="3294864"/>
            <a:ext cx="144017" cy="145470"/>
            <a:chOff x="3203847" y="4809330"/>
            <a:chExt cx="144017" cy="145470"/>
          </a:xfrm>
        </p:grpSpPr>
        <p:cxnSp>
          <p:nvCxnSpPr>
            <p:cNvPr id="40" name="Straight Connector 39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2" name="Group 25"/>
          <p:cNvGrpSpPr/>
          <p:nvPr/>
        </p:nvGrpSpPr>
        <p:grpSpPr>
          <a:xfrm>
            <a:off x="3104543" y="2996952"/>
            <a:ext cx="144017" cy="145470"/>
            <a:chOff x="3203847" y="4809330"/>
            <a:chExt cx="144017" cy="145470"/>
          </a:xfrm>
        </p:grpSpPr>
        <p:cxnSp>
          <p:nvCxnSpPr>
            <p:cNvPr id="43" name="Straight Connector 42"/>
            <p:cNvCxnSpPr/>
            <p:nvPr/>
          </p:nvCxnSpPr>
          <p:spPr>
            <a:xfrm flipH="1">
              <a:off x="3203847" y="480933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203864" y="4810800"/>
              <a:ext cx="144000" cy="144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S-Plane</a:t>
            </a:r>
            <a:endParaRPr lang="en-GB" dirty="0"/>
          </a:p>
        </p:txBody>
      </p:sp>
      <p:grpSp>
        <p:nvGrpSpPr>
          <p:cNvPr id="3" name="Group 10"/>
          <p:cNvGrpSpPr/>
          <p:nvPr/>
        </p:nvGrpSpPr>
        <p:grpSpPr>
          <a:xfrm>
            <a:off x="1979712" y="2247652"/>
            <a:ext cx="5006734" cy="3485604"/>
            <a:chOff x="4140472" y="1904428"/>
            <a:chExt cx="5006734" cy="3485604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99496" y="2258032"/>
              <a:ext cx="0" cy="3132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6480472" y="1449040"/>
              <a:ext cx="0" cy="4680000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839108" y="362760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/>
                <a:t>δ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14536" y="1904428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j</a:t>
              </a:r>
              <a:r>
                <a:rPr lang="el-GR" b="1" dirty="0" smtClean="0"/>
                <a:t>ω</a:t>
              </a:r>
              <a:endParaRPr lang="en-GB" b="1" dirty="0"/>
            </a:p>
          </p:txBody>
        </p:sp>
      </p:grp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251520" y="1167135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en-GB" sz="2400" dirty="0" smtClean="0"/>
              <a:t>Therefore, s-plane is divided into sections of constant damping ratio lines.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3923928" y="2852936"/>
            <a:ext cx="315328" cy="1278728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3347864" y="3068960"/>
            <a:ext cx="898928" cy="1076352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3635896" y="2852936"/>
            <a:ext cx="579832" cy="1296144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3059832" y="3284984"/>
            <a:ext cx="1193072" cy="864096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2915816" y="3573016"/>
            <a:ext cx="1296144" cy="576064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2871104" y="3933056"/>
            <a:ext cx="1395448" cy="202376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456"/>
            <a:ext cx="8229600" cy="75725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Example-2</a:t>
            </a:r>
            <a:endParaRPr lang="en-GB" sz="4000" dirty="0"/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-36512" y="764704"/>
            <a:ext cx="87910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200" dirty="0" smtClean="0"/>
              <a:t>Determine the natural frequency and damping ratio of the poles from the following </a:t>
            </a:r>
            <a:r>
              <a:rPr lang="en-GB" sz="2200" dirty="0" err="1" smtClean="0"/>
              <a:t>pz</a:t>
            </a:r>
            <a:r>
              <a:rPr lang="en-GB" sz="2200" dirty="0" smtClean="0"/>
              <a:t>-map.</a:t>
            </a:r>
          </a:p>
        </p:txBody>
      </p:sp>
      <p:pic>
        <p:nvPicPr>
          <p:cNvPr id="281604" name="Picture 4"/>
          <p:cNvPicPr>
            <a:picLocks noChangeAspect="1" noChangeArrowheads="1"/>
          </p:cNvPicPr>
          <p:nvPr/>
        </p:nvPicPr>
        <p:blipFill>
          <a:blip r:embed="rId3" cstate="print"/>
          <a:srcRect l="10850" t="11349" r="8151" b="6880"/>
          <a:stretch>
            <a:fillRect/>
          </a:stretch>
        </p:blipFill>
        <p:spPr bwMode="auto">
          <a:xfrm>
            <a:off x="1465776" y="1607616"/>
            <a:ext cx="6696744" cy="507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456"/>
            <a:ext cx="8229600" cy="75725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Example-3</a:t>
            </a:r>
            <a:endParaRPr lang="en-GB" sz="4000" dirty="0"/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-36512" y="1470843"/>
            <a:ext cx="41764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200" dirty="0" smtClean="0"/>
              <a:t>Determine the natural frequency and damping ratio of the poles from the given </a:t>
            </a:r>
            <a:r>
              <a:rPr lang="en-GB" sz="2200" dirty="0" err="1" smtClean="0"/>
              <a:t>pz</a:t>
            </a:r>
            <a:r>
              <a:rPr lang="en-GB" sz="2200" dirty="0" smtClean="0"/>
              <a:t>-map.</a:t>
            </a:r>
          </a:p>
          <a:p>
            <a:pPr marL="273050" indent="-273050" algn="just">
              <a:buFont typeface="Arial" pitchFamily="34" charset="0"/>
              <a:buChar char="•"/>
            </a:pPr>
            <a:endParaRPr lang="en-GB" sz="2200" dirty="0" smtClean="0"/>
          </a:p>
          <a:p>
            <a:pPr marL="273050" indent="-273050" algn="just">
              <a:buFont typeface="Arial" pitchFamily="34" charset="0"/>
              <a:buChar char="•"/>
            </a:pPr>
            <a:r>
              <a:rPr lang="en-GB" sz="2200" dirty="0" smtClean="0"/>
              <a:t>Also determine the transfer function of the system and state whether system is underdamped, overdamped, undamped or critically damped.</a:t>
            </a:r>
          </a:p>
        </p:txBody>
      </p:sp>
      <p:pic>
        <p:nvPicPr>
          <p:cNvPr id="282626" name="Picture 2"/>
          <p:cNvPicPr>
            <a:picLocks noChangeAspect="1" noChangeArrowheads="1"/>
          </p:cNvPicPr>
          <p:nvPr/>
        </p:nvPicPr>
        <p:blipFill>
          <a:blip r:embed="rId3" cstate="print"/>
          <a:srcRect l="12150" t="10800" r="37901" b="6401"/>
          <a:stretch>
            <a:fillRect/>
          </a:stretch>
        </p:blipFill>
        <p:spPr bwMode="auto">
          <a:xfrm>
            <a:off x="4486344" y="1212010"/>
            <a:ext cx="4464496" cy="5550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456"/>
            <a:ext cx="8229600" cy="75725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Example-4</a:t>
            </a:r>
            <a:endParaRPr lang="en-GB" sz="4000" dirty="0"/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-36512" y="1124744"/>
            <a:ext cx="511256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500" dirty="0" smtClean="0"/>
              <a:t>The natural frequency of closed loop poles of 2</a:t>
            </a:r>
            <a:r>
              <a:rPr lang="en-GB" sz="2500" baseline="30000" dirty="0" smtClean="0"/>
              <a:t>nd</a:t>
            </a:r>
            <a:r>
              <a:rPr lang="en-GB" sz="2500" dirty="0" smtClean="0"/>
              <a:t> order system is </a:t>
            </a:r>
            <a:r>
              <a:rPr lang="en-GB" sz="2500" dirty="0" smtClean="0">
                <a:solidFill>
                  <a:srgbClr val="FF0000"/>
                </a:solidFill>
              </a:rPr>
              <a:t>2 rad/sec</a:t>
            </a:r>
            <a:r>
              <a:rPr lang="en-GB" sz="2500" dirty="0" smtClean="0"/>
              <a:t> and damping ratio is </a:t>
            </a:r>
            <a:r>
              <a:rPr lang="en-GB" sz="2500" dirty="0" smtClean="0">
                <a:solidFill>
                  <a:srgbClr val="FF0000"/>
                </a:solidFill>
              </a:rPr>
              <a:t>0.5</a:t>
            </a:r>
            <a:r>
              <a:rPr lang="en-GB" sz="2500" dirty="0" smtClean="0"/>
              <a:t>.</a:t>
            </a:r>
          </a:p>
          <a:p>
            <a:pPr marL="273050" indent="-273050" algn="just">
              <a:buFont typeface="Arial" pitchFamily="34" charset="0"/>
              <a:buChar char="•"/>
            </a:pPr>
            <a:endParaRPr lang="en-GB" sz="2500" dirty="0" smtClean="0"/>
          </a:p>
          <a:p>
            <a:pPr marL="273050" indent="-273050" algn="just">
              <a:buFont typeface="Arial" pitchFamily="34" charset="0"/>
              <a:buChar char="•"/>
            </a:pPr>
            <a:r>
              <a:rPr lang="en-GB" sz="2500" dirty="0" smtClean="0"/>
              <a:t>Determine the location of closed loop poles so that the damping ratio remains same but the natural undamped frequency is doubled.</a:t>
            </a:r>
          </a:p>
        </p:txBody>
      </p:sp>
      <p:graphicFrame>
        <p:nvGraphicFramePr>
          <p:cNvPr id="283650" name="Object 1"/>
          <p:cNvGraphicFramePr>
            <a:graphicFrameLocks noChangeAspect="1"/>
          </p:cNvGraphicFramePr>
          <p:nvPr/>
        </p:nvGraphicFramePr>
        <p:xfrm>
          <a:off x="179512" y="4797152"/>
          <a:ext cx="4810905" cy="986284"/>
        </p:xfrm>
        <a:graphic>
          <a:graphicData uri="http://schemas.openxmlformats.org/presentationml/2006/ole">
            <p:oleObj spid="_x0000_s283650" name="Equation" r:id="rId4" imgW="2044440" imgH="419040" progId="Equation.3">
              <p:embed/>
            </p:oleObj>
          </a:graphicData>
        </a:graphic>
      </p:graphicFrame>
      <p:pic>
        <p:nvPicPr>
          <p:cNvPr id="283651" name="Picture 3"/>
          <p:cNvPicPr>
            <a:picLocks noChangeAspect="1" noChangeArrowheads="1"/>
          </p:cNvPicPr>
          <p:nvPr/>
        </p:nvPicPr>
        <p:blipFill>
          <a:blip r:embed="rId5" cstate="print"/>
          <a:srcRect l="11262" t="10272" r="32426" b="5501"/>
          <a:stretch>
            <a:fillRect/>
          </a:stretch>
        </p:blipFill>
        <p:spPr bwMode="auto">
          <a:xfrm>
            <a:off x="5148064" y="1556792"/>
            <a:ext cx="3816424" cy="391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456"/>
            <a:ext cx="8229600" cy="757256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Example-4</a:t>
            </a:r>
            <a:endParaRPr lang="en-GB" sz="4000" dirty="0"/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-180528" y="814353"/>
            <a:ext cx="91805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000" dirty="0" smtClean="0"/>
              <a:t>Determine the location of closed loop poles so that the damping ratio remains same but the natural undamped frequency is doubled.</a:t>
            </a:r>
          </a:p>
        </p:txBody>
      </p:sp>
      <p:pic>
        <p:nvPicPr>
          <p:cNvPr id="285699" name="Picture 3"/>
          <p:cNvPicPr>
            <a:picLocks noChangeAspect="1" noChangeArrowheads="1"/>
          </p:cNvPicPr>
          <p:nvPr/>
        </p:nvPicPr>
        <p:blipFill>
          <a:blip r:embed="rId3" cstate="print"/>
          <a:srcRect l="11989" t="10877" r="38738" b="6950"/>
          <a:stretch>
            <a:fillRect/>
          </a:stretch>
        </p:blipFill>
        <p:spPr bwMode="auto">
          <a:xfrm>
            <a:off x="2267744" y="1700808"/>
            <a:ext cx="4392488" cy="501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800" b="1" dirty="0" smtClean="0"/>
              <a:t>Introduction</a:t>
            </a:r>
            <a:endParaRPr lang="en-GB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692696"/>
            <a:ext cx="8964488" cy="576064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cs typeface="Arial" charset="0"/>
              </a:rPr>
              <a:t>A general second-order system is characterized by the following transfer function.</a:t>
            </a:r>
          </a:p>
        </p:txBody>
      </p:sp>
      <p:graphicFrame>
        <p:nvGraphicFramePr>
          <p:cNvPr id="196609" name="Object 1"/>
          <p:cNvGraphicFramePr>
            <a:graphicFrameLocks noChangeAspect="1"/>
          </p:cNvGraphicFramePr>
          <p:nvPr/>
        </p:nvGraphicFramePr>
        <p:xfrm>
          <a:off x="2987824" y="4941168"/>
          <a:ext cx="3560763" cy="1130300"/>
        </p:xfrm>
        <a:graphic>
          <a:graphicData uri="http://schemas.openxmlformats.org/presentationml/2006/ole">
            <p:oleObj spid="_x0000_s203778" name="Equation" r:id="rId3" imgW="1320480" imgH="419040" progId="Equation.3">
              <p:embed/>
            </p:oleObj>
          </a:graphicData>
        </a:graphic>
      </p:graphicFrame>
      <p:pic>
        <p:nvPicPr>
          <p:cNvPr id="2037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276872"/>
            <a:ext cx="5141764" cy="214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40966"/>
          </a:xfrm>
        </p:spPr>
        <p:txBody>
          <a:bodyPr/>
          <a:lstStyle/>
          <a:p>
            <a:r>
              <a:rPr lang="en-GB" dirty="0" smtClean="0"/>
              <a:t>S-Plane</a:t>
            </a:r>
            <a:endParaRPr lang="en-GB" dirty="0"/>
          </a:p>
        </p:txBody>
      </p:sp>
      <p:pic>
        <p:nvPicPr>
          <p:cNvPr id="3205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844824"/>
            <a:ext cx="58578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31056" y="4396168"/>
            <a:ext cx="36004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0" y="4437112"/>
          <a:ext cx="238125" cy="317500"/>
        </p:xfrm>
        <a:graphic>
          <a:graphicData uri="http://schemas.openxmlformats.org/presentationml/2006/ole">
            <p:oleObj spid="_x0000_s320515" name="Equation" r:id="rId4" imgW="114120" imgH="15228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203848" y="5517232"/>
            <a:ext cx="1800200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691680" y="3140968"/>
            <a:ext cx="2232248" cy="1703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81504" y="2495240"/>
            <a:ext cx="2232248" cy="1703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295848" y="6180288"/>
            <a:ext cx="1292376" cy="345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20516" name="Object 5"/>
          <p:cNvGraphicFramePr>
            <a:graphicFrameLocks noChangeAspect="1"/>
          </p:cNvGraphicFramePr>
          <p:nvPr/>
        </p:nvGraphicFramePr>
        <p:xfrm>
          <a:off x="251520" y="908720"/>
          <a:ext cx="2625725" cy="1296988"/>
        </p:xfrm>
        <a:graphic>
          <a:graphicData uri="http://schemas.openxmlformats.org/presentationml/2006/ole">
            <p:oleObj spid="_x0000_s320516" name="Equation" r:id="rId5" imgW="105408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824"/>
            <a:ext cx="8229600" cy="940966"/>
          </a:xfrm>
        </p:spPr>
        <p:txBody>
          <a:bodyPr>
            <a:normAutofit/>
          </a:bodyPr>
          <a:lstStyle/>
          <a:p>
            <a:r>
              <a:rPr lang="en-GB" sz="3800" dirty="0" smtClean="0"/>
              <a:t>Step Response of underdamped System</a:t>
            </a:r>
            <a:endParaRPr lang="en-GB" sz="3800" dirty="0"/>
          </a:p>
        </p:txBody>
      </p:sp>
      <p:graphicFrame>
        <p:nvGraphicFramePr>
          <p:cNvPr id="286723" name="Object 1"/>
          <p:cNvGraphicFramePr>
            <a:graphicFrameLocks noChangeAspect="1"/>
          </p:cNvGraphicFramePr>
          <p:nvPr/>
        </p:nvGraphicFramePr>
        <p:xfrm>
          <a:off x="2071836" y="4509120"/>
          <a:ext cx="5524500" cy="925513"/>
        </p:xfrm>
        <a:graphic>
          <a:graphicData uri="http://schemas.openxmlformats.org/presentationml/2006/ole">
            <p:oleObj spid="_x0000_s287747" name="Equation" r:id="rId3" imgW="2349360" imgH="393480" progId="Equation.3">
              <p:embed/>
            </p:oleObj>
          </a:graphicData>
        </a:graphic>
      </p:graphicFrame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-36512" y="2447890"/>
            <a:ext cx="892899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500" dirty="0" smtClean="0"/>
              <a:t>The partial fraction expansion of above equation is given as</a:t>
            </a:r>
          </a:p>
        </p:txBody>
      </p:sp>
      <p:graphicFrame>
        <p:nvGraphicFramePr>
          <p:cNvPr id="286724" name="Object 4"/>
          <p:cNvGraphicFramePr>
            <a:graphicFrameLocks noChangeAspect="1"/>
          </p:cNvGraphicFramePr>
          <p:nvPr/>
        </p:nvGraphicFramePr>
        <p:xfrm>
          <a:off x="2915816" y="3140968"/>
          <a:ext cx="3524250" cy="925512"/>
        </p:xfrm>
        <a:graphic>
          <a:graphicData uri="http://schemas.openxmlformats.org/presentationml/2006/ole">
            <p:oleObj spid="_x0000_s287748" name="Equation" r:id="rId4" imgW="1498320" imgH="393480" progId="Equation.3">
              <p:embed/>
            </p:oleObj>
          </a:graphicData>
        </a:graphic>
      </p:graphicFrame>
      <p:grpSp>
        <p:nvGrpSpPr>
          <p:cNvPr id="3" name="Group 12"/>
          <p:cNvGrpSpPr/>
          <p:nvPr/>
        </p:nvGrpSpPr>
        <p:grpSpPr>
          <a:xfrm>
            <a:off x="431654" y="4810800"/>
            <a:ext cx="5600622" cy="1021277"/>
            <a:chOff x="123506" y="4594776"/>
            <a:chExt cx="5600622" cy="1021277"/>
          </a:xfrm>
        </p:grpSpPr>
        <p:grpSp>
          <p:nvGrpSpPr>
            <p:cNvPr id="4" name="Group 10"/>
            <p:cNvGrpSpPr/>
            <p:nvPr/>
          </p:nvGrpSpPr>
          <p:grpSpPr>
            <a:xfrm>
              <a:off x="1501254" y="4594776"/>
              <a:ext cx="4222874" cy="1021277"/>
              <a:chOff x="1501254" y="4594776"/>
              <a:chExt cx="4222874" cy="1021277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059832" y="4594776"/>
                <a:ext cx="2664296" cy="720080"/>
              </a:xfrm>
              <a:prstGeom prst="ellipse">
                <a:avLst/>
              </a:prstGeom>
              <a:noFill/>
              <a:ln w="31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1501254" y="5254388"/>
                <a:ext cx="1937982" cy="361665"/>
              </a:xfrm>
              <a:custGeom>
                <a:avLst/>
                <a:gdLst>
                  <a:gd name="connsiteX0" fmla="*/ 1937982 w 1937982"/>
                  <a:gd name="connsiteY0" fmla="*/ 0 h 361665"/>
                  <a:gd name="connsiteX1" fmla="*/ 1801504 w 1937982"/>
                  <a:gd name="connsiteY1" fmla="*/ 109182 h 361665"/>
                  <a:gd name="connsiteX2" fmla="*/ 1528549 w 1937982"/>
                  <a:gd name="connsiteY2" fmla="*/ 232012 h 361665"/>
                  <a:gd name="connsiteX3" fmla="*/ 491319 w 1937982"/>
                  <a:gd name="connsiteY3" fmla="*/ 327546 h 361665"/>
                  <a:gd name="connsiteX4" fmla="*/ 0 w 1937982"/>
                  <a:gd name="connsiteY4" fmla="*/ 27296 h 3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7982" h="361665">
                    <a:moveTo>
                      <a:pt x="1937982" y="0"/>
                    </a:moveTo>
                    <a:cubicBezTo>
                      <a:pt x="1903862" y="35256"/>
                      <a:pt x="1869743" y="70513"/>
                      <a:pt x="1801504" y="109182"/>
                    </a:cubicBezTo>
                    <a:cubicBezTo>
                      <a:pt x="1733265" y="147851"/>
                      <a:pt x="1746913" y="195618"/>
                      <a:pt x="1528549" y="232012"/>
                    </a:cubicBezTo>
                    <a:cubicBezTo>
                      <a:pt x="1310185" y="268406"/>
                      <a:pt x="746077" y="361665"/>
                      <a:pt x="491319" y="327546"/>
                    </a:cubicBezTo>
                    <a:cubicBezTo>
                      <a:pt x="236561" y="293427"/>
                      <a:pt x="118280" y="160361"/>
                      <a:pt x="0" y="27296"/>
                    </a:cubicBezTo>
                  </a:path>
                </a:pathLst>
              </a:cu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aphicFrame>
          <p:nvGraphicFramePr>
            <p:cNvPr id="286726" name="Object 6"/>
            <p:cNvGraphicFramePr>
              <a:graphicFrameLocks noChangeAspect="1"/>
            </p:cNvGraphicFramePr>
            <p:nvPr/>
          </p:nvGraphicFramePr>
          <p:xfrm>
            <a:off x="123506" y="4725144"/>
            <a:ext cx="1400155" cy="504056"/>
          </p:xfrm>
          <a:graphic>
            <a:graphicData uri="http://schemas.openxmlformats.org/presentationml/2006/ole">
              <p:oleObj spid="_x0000_s287750" name="Equation" r:id="rId5" imgW="634680" imgH="228600" progId="Equation.3">
                <p:embed/>
              </p:oleObj>
            </a:graphicData>
          </a:graphic>
        </p:graphicFrame>
      </p:grpSp>
      <p:grpSp>
        <p:nvGrpSpPr>
          <p:cNvPr id="17" name="Group 16"/>
          <p:cNvGrpSpPr/>
          <p:nvPr/>
        </p:nvGrpSpPr>
        <p:grpSpPr>
          <a:xfrm>
            <a:off x="5940152" y="4038472"/>
            <a:ext cx="3038997" cy="1437816"/>
            <a:chOff x="5940152" y="4038472"/>
            <a:chExt cx="3038997" cy="1437816"/>
          </a:xfrm>
        </p:grpSpPr>
        <p:graphicFrame>
          <p:nvGraphicFramePr>
            <p:cNvPr id="287751" name="Object 7"/>
            <p:cNvGraphicFramePr>
              <a:graphicFrameLocks noChangeAspect="1"/>
            </p:cNvGraphicFramePr>
            <p:nvPr/>
          </p:nvGraphicFramePr>
          <p:xfrm>
            <a:off x="7740352" y="4038472"/>
            <a:ext cx="1238797" cy="467990"/>
          </p:xfrm>
          <a:graphic>
            <a:graphicData uri="http://schemas.openxmlformats.org/presentationml/2006/ole">
              <p:oleObj spid="_x0000_s287751" name="Equation" r:id="rId6" imgW="571320" imgH="215640" progId="Equation.3">
                <p:embed/>
              </p:oleObj>
            </a:graphicData>
          </a:graphic>
        </p:graphicFrame>
        <p:sp>
          <p:nvSpPr>
            <p:cNvPr id="15" name="Oval 14"/>
            <p:cNvSpPr/>
            <p:nvPr/>
          </p:nvSpPr>
          <p:spPr>
            <a:xfrm>
              <a:off x="5940152" y="4922256"/>
              <a:ext cx="1800200" cy="554032"/>
            </a:xfrm>
            <a:prstGeom prst="ellipse">
              <a:avLst/>
            </a:prstGeom>
            <a:noFill/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7779224" y="4503761"/>
              <a:ext cx="464024" cy="864359"/>
            </a:xfrm>
            <a:custGeom>
              <a:avLst/>
              <a:gdLst>
                <a:gd name="connsiteX0" fmla="*/ 0 w 464024"/>
                <a:gd name="connsiteY0" fmla="*/ 818866 h 864359"/>
                <a:gd name="connsiteX1" fmla="*/ 218364 w 464024"/>
                <a:gd name="connsiteY1" fmla="*/ 832514 h 864359"/>
                <a:gd name="connsiteX2" fmla="*/ 313898 w 464024"/>
                <a:gd name="connsiteY2" fmla="*/ 627797 h 864359"/>
                <a:gd name="connsiteX3" fmla="*/ 464024 w 464024"/>
                <a:gd name="connsiteY3" fmla="*/ 0 h 864359"/>
                <a:gd name="connsiteX4" fmla="*/ 464024 w 464024"/>
                <a:gd name="connsiteY4" fmla="*/ 0 h 864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4024" h="864359">
                  <a:moveTo>
                    <a:pt x="0" y="818866"/>
                  </a:moveTo>
                  <a:cubicBezTo>
                    <a:pt x="83024" y="841612"/>
                    <a:pt x="166048" y="864359"/>
                    <a:pt x="218364" y="832514"/>
                  </a:cubicBezTo>
                  <a:cubicBezTo>
                    <a:pt x="270680" y="800669"/>
                    <a:pt x="272955" y="766549"/>
                    <a:pt x="313898" y="627797"/>
                  </a:cubicBezTo>
                  <a:cubicBezTo>
                    <a:pt x="354841" y="489045"/>
                    <a:pt x="464024" y="0"/>
                    <a:pt x="464024" y="0"/>
                  </a:cubicBezTo>
                  <a:lnTo>
                    <a:pt x="464024" y="0"/>
                  </a:lnTo>
                </a:path>
              </a:pathLst>
            </a:cu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87752" name="Object 8"/>
          <p:cNvGraphicFramePr>
            <a:graphicFrameLocks noChangeAspect="1"/>
          </p:cNvGraphicFramePr>
          <p:nvPr/>
        </p:nvGraphicFramePr>
        <p:xfrm>
          <a:off x="3021013" y="5676900"/>
          <a:ext cx="4330700" cy="955675"/>
        </p:xfrm>
        <a:graphic>
          <a:graphicData uri="http://schemas.openxmlformats.org/presentationml/2006/ole">
            <p:oleObj spid="_x0000_s287752" name="Equation" r:id="rId7" imgW="1841400" imgH="406080" progId="Equation.3">
              <p:embed/>
            </p:oleObj>
          </a:graphicData>
        </a:graphic>
      </p:graphicFrame>
      <p:graphicFrame>
        <p:nvGraphicFramePr>
          <p:cNvPr id="287753" name="Object 1"/>
          <p:cNvGraphicFramePr>
            <a:graphicFrameLocks noChangeAspect="1"/>
          </p:cNvGraphicFramePr>
          <p:nvPr/>
        </p:nvGraphicFramePr>
        <p:xfrm>
          <a:off x="193675" y="1196975"/>
          <a:ext cx="3105150" cy="985838"/>
        </p:xfrm>
        <a:graphic>
          <a:graphicData uri="http://schemas.openxmlformats.org/presentationml/2006/ole">
            <p:oleObj spid="_x0000_s287753" name="Equation" r:id="rId8" imgW="1320480" imgH="419040" progId="Equation.3">
              <p:embed/>
            </p:oleObj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3491880" y="1268760"/>
            <a:ext cx="5361087" cy="985837"/>
            <a:chOff x="3491880" y="1268760"/>
            <a:chExt cx="5361087" cy="985837"/>
          </a:xfrm>
        </p:grpSpPr>
        <p:graphicFrame>
          <p:nvGraphicFramePr>
            <p:cNvPr id="286722" name="Object 1"/>
            <p:cNvGraphicFramePr>
              <a:graphicFrameLocks noChangeAspect="1"/>
            </p:cNvGraphicFramePr>
            <p:nvPr/>
          </p:nvGraphicFramePr>
          <p:xfrm>
            <a:off x="5508104" y="1268760"/>
            <a:ext cx="3344863" cy="985837"/>
          </p:xfrm>
          <a:graphic>
            <a:graphicData uri="http://schemas.openxmlformats.org/presentationml/2006/ole">
              <p:oleObj spid="_x0000_s287746" name="Equation" r:id="rId9" imgW="1422360" imgH="419040" progId="Equation.3">
                <p:embed/>
              </p:oleObj>
            </a:graphicData>
          </a:graphic>
        </p:graphicFrame>
        <p:cxnSp>
          <p:nvCxnSpPr>
            <p:cNvPr id="21" name="Straight Arrow Connector 20"/>
            <p:cNvCxnSpPr/>
            <p:nvPr/>
          </p:nvCxnSpPr>
          <p:spPr>
            <a:xfrm>
              <a:off x="3491880" y="1714456"/>
              <a:ext cx="18722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629784" y="1352072"/>
              <a:ext cx="1573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Step Response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824"/>
            <a:ext cx="8229600" cy="940966"/>
          </a:xfrm>
        </p:spPr>
        <p:txBody>
          <a:bodyPr>
            <a:normAutofit/>
          </a:bodyPr>
          <a:lstStyle/>
          <a:p>
            <a:r>
              <a:rPr lang="en-GB" sz="3800" dirty="0" smtClean="0"/>
              <a:t>Step Response of underdamped System</a:t>
            </a:r>
            <a:endParaRPr lang="en-GB" sz="3800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-36512" y="2132856"/>
            <a:ext cx="892899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500" dirty="0" smtClean="0"/>
              <a:t>Above equation can be written as </a:t>
            </a:r>
          </a:p>
        </p:txBody>
      </p:sp>
      <p:graphicFrame>
        <p:nvGraphicFramePr>
          <p:cNvPr id="287752" name="Object 8"/>
          <p:cNvGraphicFramePr>
            <a:graphicFrameLocks noChangeAspect="1"/>
          </p:cNvGraphicFramePr>
          <p:nvPr/>
        </p:nvGraphicFramePr>
        <p:xfrm>
          <a:off x="2486025" y="1125538"/>
          <a:ext cx="4330700" cy="955675"/>
        </p:xfrm>
        <a:graphic>
          <a:graphicData uri="http://schemas.openxmlformats.org/presentationml/2006/ole">
            <p:oleObj spid="_x0000_s288775" name="Equation" r:id="rId3" imgW="1841400" imgH="406080" progId="Equation.3">
              <p:embed/>
            </p:oleObj>
          </a:graphicData>
        </a:graphic>
      </p:graphicFrame>
      <p:graphicFrame>
        <p:nvGraphicFramePr>
          <p:cNvPr id="288777" name="Object 8"/>
          <p:cNvGraphicFramePr>
            <a:graphicFrameLocks noChangeAspect="1"/>
          </p:cNvGraphicFramePr>
          <p:nvPr/>
        </p:nvGraphicFramePr>
        <p:xfrm>
          <a:off x="2990850" y="2781300"/>
          <a:ext cx="3435350" cy="955675"/>
        </p:xfrm>
        <a:graphic>
          <a:graphicData uri="http://schemas.openxmlformats.org/presentationml/2006/ole">
            <p:oleObj spid="_x0000_s288777" name="Equation" r:id="rId4" imgW="1460160" imgH="406080" progId="Equation.3">
              <p:embed/>
            </p:oleObj>
          </a:graphicData>
        </a:graphic>
      </p:graphicFrame>
      <p:graphicFrame>
        <p:nvGraphicFramePr>
          <p:cNvPr id="288778" name="Object 8"/>
          <p:cNvGraphicFramePr>
            <a:graphicFrameLocks noChangeAspect="1"/>
          </p:cNvGraphicFramePr>
          <p:nvPr/>
        </p:nvGraphicFramePr>
        <p:xfrm>
          <a:off x="1485401" y="3648792"/>
          <a:ext cx="1845047" cy="545505"/>
        </p:xfrm>
        <a:graphic>
          <a:graphicData uri="http://schemas.openxmlformats.org/presentationml/2006/ole">
            <p:oleObj spid="_x0000_s288778" name="Equation" r:id="rId5" imgW="901440" imgH="266400" progId="Equation.3">
              <p:embed/>
            </p:oleObj>
          </a:graphicData>
        </a:graphic>
      </p:graphicFrame>
      <p:sp>
        <p:nvSpPr>
          <p:cNvPr id="23" name="TextBox 7"/>
          <p:cNvSpPr txBox="1">
            <a:spLocks noChangeArrowheads="1"/>
          </p:cNvSpPr>
          <p:nvPr/>
        </p:nvSpPr>
        <p:spPr bwMode="auto">
          <a:xfrm>
            <a:off x="-36512" y="3717032"/>
            <a:ext cx="892899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500" dirty="0" smtClean="0"/>
              <a:t>Where                            , is the frequency of transient oscillations and is called </a:t>
            </a:r>
            <a:r>
              <a:rPr lang="en-GB" sz="2500" dirty="0" smtClean="0">
                <a:solidFill>
                  <a:srgbClr val="FF0000"/>
                </a:solidFill>
              </a:rPr>
              <a:t>damped natural frequency</a:t>
            </a:r>
            <a:r>
              <a:rPr lang="en-GB" sz="2500" dirty="0" smtClean="0"/>
              <a:t>.</a:t>
            </a: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-36512" y="4725144"/>
            <a:ext cx="892899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en-GB" sz="2500" dirty="0" smtClean="0"/>
              <a:t>The inverse Laplace transform of above equation can be obtained easily if </a:t>
            </a:r>
            <a:r>
              <a:rPr lang="en-GB" sz="2500" dirty="0" smtClean="0">
                <a:solidFill>
                  <a:srgbClr val="FF0000"/>
                </a:solidFill>
              </a:rPr>
              <a:t>C(s)</a:t>
            </a:r>
            <a:r>
              <a:rPr lang="en-GB" sz="2500" dirty="0" smtClean="0"/>
              <a:t> is written in the following form:</a:t>
            </a:r>
          </a:p>
        </p:txBody>
      </p:sp>
      <p:graphicFrame>
        <p:nvGraphicFramePr>
          <p:cNvPr id="288779" name="Object 11"/>
          <p:cNvGraphicFramePr>
            <a:graphicFrameLocks noChangeAspect="1"/>
          </p:cNvGraphicFramePr>
          <p:nvPr/>
        </p:nvGraphicFramePr>
        <p:xfrm>
          <a:off x="1941513" y="5661025"/>
          <a:ext cx="5676900" cy="955675"/>
        </p:xfrm>
        <a:graphic>
          <a:graphicData uri="http://schemas.openxmlformats.org/presentationml/2006/ole">
            <p:oleObj spid="_x0000_s288779" name="Equation" r:id="rId6" imgW="241272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3" grpId="0"/>
      <p:bldP spid="2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824"/>
            <a:ext cx="8229600" cy="940966"/>
          </a:xfrm>
        </p:spPr>
        <p:txBody>
          <a:bodyPr>
            <a:normAutofit/>
          </a:bodyPr>
          <a:lstStyle/>
          <a:p>
            <a:r>
              <a:rPr lang="en-GB" sz="3800" dirty="0" smtClean="0"/>
              <a:t>Step Response of underdamped System</a:t>
            </a:r>
            <a:endParaRPr lang="en-GB" sz="3800" dirty="0"/>
          </a:p>
        </p:txBody>
      </p:sp>
      <p:graphicFrame>
        <p:nvGraphicFramePr>
          <p:cNvPr id="288779" name="Object 11"/>
          <p:cNvGraphicFramePr>
            <a:graphicFrameLocks noChangeAspect="1"/>
          </p:cNvGraphicFramePr>
          <p:nvPr/>
        </p:nvGraphicFramePr>
        <p:xfrm>
          <a:off x="2071688" y="1125538"/>
          <a:ext cx="5676900" cy="955675"/>
        </p:xfrm>
        <a:graphic>
          <a:graphicData uri="http://schemas.openxmlformats.org/presentationml/2006/ole">
            <p:oleObj spid="_x0000_s289797" name="Equation" r:id="rId3" imgW="2412720" imgH="406080" progId="Equation.3">
              <p:embed/>
            </p:oleObj>
          </a:graphicData>
        </a:graphic>
      </p:graphicFrame>
      <p:graphicFrame>
        <p:nvGraphicFramePr>
          <p:cNvPr id="289798" name="Object 11"/>
          <p:cNvGraphicFramePr>
            <a:graphicFrameLocks noChangeAspect="1"/>
          </p:cNvGraphicFramePr>
          <p:nvPr/>
        </p:nvGraphicFramePr>
        <p:xfrm>
          <a:off x="1693863" y="2349500"/>
          <a:ext cx="6184900" cy="1492250"/>
        </p:xfrm>
        <a:graphic>
          <a:graphicData uri="http://schemas.openxmlformats.org/presentationml/2006/ole">
            <p:oleObj spid="_x0000_s289798" name="Equation" r:id="rId4" imgW="2628720" imgH="634680" progId="Equation.3">
              <p:embed/>
            </p:oleObj>
          </a:graphicData>
        </a:graphic>
      </p:graphicFrame>
      <p:graphicFrame>
        <p:nvGraphicFramePr>
          <p:cNvPr id="289799" name="Object 7"/>
          <p:cNvGraphicFramePr>
            <a:graphicFrameLocks noChangeAspect="1"/>
          </p:cNvGraphicFramePr>
          <p:nvPr/>
        </p:nvGraphicFramePr>
        <p:xfrm>
          <a:off x="1555750" y="4149725"/>
          <a:ext cx="6751638" cy="1014413"/>
        </p:xfrm>
        <a:graphic>
          <a:graphicData uri="http://schemas.openxmlformats.org/presentationml/2006/ole">
            <p:oleObj spid="_x0000_s289799" name="Equation" r:id="rId5" imgW="2869920" imgH="431640" progId="Equation.3">
              <p:embed/>
            </p:oleObj>
          </a:graphicData>
        </a:graphic>
      </p:graphicFrame>
      <p:graphicFrame>
        <p:nvGraphicFramePr>
          <p:cNvPr id="289800" name="Object 8"/>
          <p:cNvGraphicFramePr>
            <a:graphicFrameLocks noChangeAspect="1"/>
          </p:cNvGraphicFramePr>
          <p:nvPr/>
        </p:nvGraphicFramePr>
        <p:xfrm>
          <a:off x="1973263" y="5367338"/>
          <a:ext cx="5915025" cy="1014412"/>
        </p:xfrm>
        <a:graphic>
          <a:graphicData uri="http://schemas.openxmlformats.org/presentationml/2006/ole">
            <p:oleObj spid="_x0000_s289800" name="Equation" r:id="rId6" imgW="25146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9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9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824"/>
            <a:ext cx="8229600" cy="940966"/>
          </a:xfrm>
        </p:spPr>
        <p:txBody>
          <a:bodyPr>
            <a:normAutofit/>
          </a:bodyPr>
          <a:lstStyle/>
          <a:p>
            <a:r>
              <a:rPr lang="en-GB" sz="3800" dirty="0" smtClean="0"/>
              <a:t>Step Response of underdamped System</a:t>
            </a:r>
            <a:endParaRPr lang="en-GB" sz="3800" dirty="0"/>
          </a:p>
        </p:txBody>
      </p:sp>
      <p:graphicFrame>
        <p:nvGraphicFramePr>
          <p:cNvPr id="289800" name="Object 8"/>
          <p:cNvGraphicFramePr>
            <a:graphicFrameLocks noChangeAspect="1"/>
          </p:cNvGraphicFramePr>
          <p:nvPr/>
        </p:nvGraphicFramePr>
        <p:xfrm>
          <a:off x="1835696" y="1196752"/>
          <a:ext cx="5915025" cy="1014412"/>
        </p:xfrm>
        <a:graphic>
          <a:graphicData uri="http://schemas.openxmlformats.org/presentationml/2006/ole">
            <p:oleObj spid="_x0000_s290821" name="Equation" r:id="rId3" imgW="2514600" imgH="431640" progId="Equation.3">
              <p:embed/>
            </p:oleObj>
          </a:graphicData>
        </a:graphic>
      </p:graphicFrame>
      <p:graphicFrame>
        <p:nvGraphicFramePr>
          <p:cNvPr id="290822" name="Object 8"/>
          <p:cNvGraphicFramePr>
            <a:graphicFrameLocks noChangeAspect="1"/>
          </p:cNvGraphicFramePr>
          <p:nvPr/>
        </p:nvGraphicFramePr>
        <p:xfrm>
          <a:off x="2051720" y="2421062"/>
          <a:ext cx="5376863" cy="1223962"/>
        </p:xfrm>
        <a:graphic>
          <a:graphicData uri="http://schemas.openxmlformats.org/presentationml/2006/ole">
            <p:oleObj spid="_x0000_s290822" name="Equation" r:id="rId4" imgW="2286000" imgH="520560" progId="Equation.3">
              <p:embed/>
            </p:oleObj>
          </a:graphicData>
        </a:graphic>
      </p:graphicFrame>
      <p:graphicFrame>
        <p:nvGraphicFramePr>
          <p:cNvPr id="290823" name="Object 7"/>
          <p:cNvGraphicFramePr>
            <a:graphicFrameLocks noChangeAspect="1"/>
          </p:cNvGraphicFramePr>
          <p:nvPr/>
        </p:nvGraphicFramePr>
        <p:xfrm>
          <a:off x="3347863" y="4293096"/>
          <a:ext cx="2332357" cy="1152128"/>
        </p:xfrm>
        <a:graphic>
          <a:graphicData uri="http://schemas.openxmlformats.org/presentationml/2006/ole">
            <p:oleObj spid="_x0000_s290823" name="Equation" r:id="rId5" imgW="901440" imgH="444240" progId="Equation.3">
              <p:embed/>
            </p:oleObj>
          </a:graphicData>
        </a:graphic>
      </p:graphicFrame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0" y="3933056"/>
            <a:ext cx="892899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en-GB" sz="2500" dirty="0" smtClean="0"/>
              <a:t>When</a:t>
            </a:r>
          </a:p>
        </p:txBody>
      </p:sp>
      <p:graphicFrame>
        <p:nvGraphicFramePr>
          <p:cNvPr id="290824" name="Object 8"/>
          <p:cNvGraphicFramePr>
            <a:graphicFrameLocks noChangeAspect="1"/>
          </p:cNvGraphicFramePr>
          <p:nvPr/>
        </p:nvGraphicFramePr>
        <p:xfrm>
          <a:off x="1187624" y="4005064"/>
          <a:ext cx="676275" cy="363537"/>
        </p:xfrm>
        <a:graphic>
          <a:graphicData uri="http://schemas.openxmlformats.org/presentationml/2006/ole">
            <p:oleObj spid="_x0000_s290824" name="Equation" r:id="rId6" imgW="330120" imgH="177480" progId="Equation.3">
              <p:embed/>
            </p:oleObj>
          </a:graphicData>
        </a:graphic>
      </p:graphicFrame>
      <p:graphicFrame>
        <p:nvGraphicFramePr>
          <p:cNvPr id="290825" name="Object 9"/>
          <p:cNvGraphicFramePr>
            <a:graphicFrameLocks noChangeAspect="1"/>
          </p:cNvGraphicFramePr>
          <p:nvPr/>
        </p:nvGraphicFramePr>
        <p:xfrm>
          <a:off x="2987824" y="5733256"/>
          <a:ext cx="2860119" cy="635348"/>
        </p:xfrm>
        <a:graphic>
          <a:graphicData uri="http://schemas.openxmlformats.org/presentationml/2006/ole">
            <p:oleObj spid="_x0000_s290825" name="Equation" r:id="rId7" imgW="9144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0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0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86896"/>
          </a:xfrm>
        </p:spPr>
        <p:txBody>
          <a:bodyPr>
            <a:normAutofit/>
          </a:bodyPr>
          <a:lstStyle/>
          <a:p>
            <a:r>
              <a:rPr lang="en-GB" sz="3800" dirty="0" smtClean="0"/>
              <a:t>Step Response of underdamped System</a:t>
            </a:r>
            <a:endParaRPr lang="en-GB" sz="3800" dirty="0"/>
          </a:p>
        </p:txBody>
      </p:sp>
      <p:graphicFrame>
        <p:nvGraphicFramePr>
          <p:cNvPr id="290822" name="Object 8"/>
          <p:cNvGraphicFramePr>
            <a:graphicFrameLocks noChangeAspect="1"/>
          </p:cNvGraphicFramePr>
          <p:nvPr/>
        </p:nvGraphicFramePr>
        <p:xfrm>
          <a:off x="1835696" y="836712"/>
          <a:ext cx="5376863" cy="1223962"/>
        </p:xfrm>
        <a:graphic>
          <a:graphicData uri="http://schemas.openxmlformats.org/presentationml/2006/ole">
            <p:oleObj spid="_x0000_s293890" name="Equation" r:id="rId3" imgW="2286000" imgH="520560" progId="Equation.3">
              <p:embed/>
            </p:oleObj>
          </a:graphicData>
        </a:graphic>
      </p:graphicFrame>
      <p:graphicFrame>
        <p:nvGraphicFramePr>
          <p:cNvPr id="290824" name="Object 8"/>
          <p:cNvGraphicFramePr>
            <a:graphicFrameLocks noChangeAspect="1"/>
          </p:cNvGraphicFramePr>
          <p:nvPr/>
        </p:nvGraphicFramePr>
        <p:xfrm>
          <a:off x="265113" y="2205038"/>
          <a:ext cx="4619625" cy="444500"/>
        </p:xfrm>
        <a:graphic>
          <a:graphicData uri="http://schemas.openxmlformats.org/presentationml/2006/ole">
            <p:oleObj spid="_x0000_s293891" name="Equation" r:id="rId4" imgW="1981080" imgH="190440" progId="Equation.3">
              <p:embed/>
            </p:oleObj>
          </a:graphicData>
        </a:graphic>
      </p:graphicFrame>
      <p:pic>
        <p:nvPicPr>
          <p:cNvPr id="293892" name="Picture 4"/>
          <p:cNvPicPr>
            <a:picLocks noChangeAspect="1" noChangeArrowheads="1"/>
          </p:cNvPicPr>
          <p:nvPr/>
        </p:nvPicPr>
        <p:blipFill>
          <a:blip r:embed="rId5" cstate="print"/>
          <a:srcRect l="6475" t="4109" r="7727" b="5501"/>
          <a:stretch>
            <a:fillRect/>
          </a:stretch>
        </p:blipFill>
        <p:spPr bwMode="auto">
          <a:xfrm>
            <a:off x="1933576" y="2681624"/>
            <a:ext cx="5040560" cy="418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86896"/>
          </a:xfrm>
        </p:spPr>
        <p:txBody>
          <a:bodyPr>
            <a:normAutofit/>
          </a:bodyPr>
          <a:lstStyle/>
          <a:p>
            <a:r>
              <a:rPr lang="en-GB" sz="3800" dirty="0" smtClean="0"/>
              <a:t>Step Response of underdamped System</a:t>
            </a:r>
            <a:endParaRPr lang="en-GB" sz="3800" dirty="0"/>
          </a:p>
        </p:txBody>
      </p:sp>
      <p:graphicFrame>
        <p:nvGraphicFramePr>
          <p:cNvPr id="290822" name="Object 8"/>
          <p:cNvGraphicFramePr>
            <a:graphicFrameLocks noChangeAspect="1"/>
          </p:cNvGraphicFramePr>
          <p:nvPr/>
        </p:nvGraphicFramePr>
        <p:xfrm>
          <a:off x="1835696" y="836712"/>
          <a:ext cx="5376863" cy="1223962"/>
        </p:xfrm>
        <a:graphic>
          <a:graphicData uri="http://schemas.openxmlformats.org/presentationml/2006/ole">
            <p:oleObj spid="_x0000_s292867" name="Equation" r:id="rId3" imgW="2286000" imgH="520560" progId="Equation.3">
              <p:embed/>
            </p:oleObj>
          </a:graphicData>
        </a:graphic>
      </p:graphicFrame>
      <p:graphicFrame>
        <p:nvGraphicFramePr>
          <p:cNvPr id="290824" name="Object 8"/>
          <p:cNvGraphicFramePr>
            <a:graphicFrameLocks noChangeAspect="1"/>
          </p:cNvGraphicFramePr>
          <p:nvPr/>
        </p:nvGraphicFramePr>
        <p:xfrm>
          <a:off x="251520" y="2204864"/>
          <a:ext cx="4649788" cy="444500"/>
        </p:xfrm>
        <a:graphic>
          <a:graphicData uri="http://schemas.openxmlformats.org/presentationml/2006/ole">
            <p:oleObj spid="_x0000_s292869" name="Equation" r:id="rId4" imgW="1993680" imgH="190440" progId="Equation.3">
              <p:embed/>
            </p:oleObj>
          </a:graphicData>
        </a:graphic>
      </p:graphicFrame>
      <p:pic>
        <p:nvPicPr>
          <p:cNvPr id="292872" name="Picture 8"/>
          <p:cNvPicPr>
            <a:picLocks noChangeAspect="1" noChangeArrowheads="1"/>
          </p:cNvPicPr>
          <p:nvPr/>
        </p:nvPicPr>
        <p:blipFill>
          <a:blip r:embed="rId5" cstate="print"/>
          <a:srcRect l="6475" t="4228" r="7727" b="5382"/>
          <a:stretch>
            <a:fillRect/>
          </a:stretch>
        </p:blipFill>
        <p:spPr bwMode="auto">
          <a:xfrm>
            <a:off x="1979712" y="2708920"/>
            <a:ext cx="4997756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2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86896"/>
          </a:xfrm>
        </p:spPr>
        <p:txBody>
          <a:bodyPr>
            <a:normAutofit/>
          </a:bodyPr>
          <a:lstStyle/>
          <a:p>
            <a:r>
              <a:rPr lang="en-GB" sz="3800" dirty="0" smtClean="0"/>
              <a:t>Step Response of underdamped System</a:t>
            </a:r>
            <a:endParaRPr lang="en-GB" sz="3800" dirty="0"/>
          </a:p>
        </p:txBody>
      </p:sp>
      <p:graphicFrame>
        <p:nvGraphicFramePr>
          <p:cNvPr id="290822" name="Object 8"/>
          <p:cNvGraphicFramePr>
            <a:graphicFrameLocks noChangeAspect="1"/>
          </p:cNvGraphicFramePr>
          <p:nvPr/>
        </p:nvGraphicFramePr>
        <p:xfrm>
          <a:off x="1835696" y="836712"/>
          <a:ext cx="5376863" cy="1223962"/>
        </p:xfrm>
        <a:graphic>
          <a:graphicData uri="http://schemas.openxmlformats.org/presentationml/2006/ole">
            <p:oleObj spid="_x0000_s294914" name="Equation" r:id="rId3" imgW="2286000" imgH="520560" progId="Equation.3">
              <p:embed/>
            </p:oleObj>
          </a:graphicData>
        </a:graphic>
      </p:graphicFrame>
      <p:graphicFrame>
        <p:nvGraphicFramePr>
          <p:cNvPr id="290824" name="Object 8"/>
          <p:cNvGraphicFramePr>
            <a:graphicFrameLocks noChangeAspect="1"/>
          </p:cNvGraphicFramePr>
          <p:nvPr/>
        </p:nvGraphicFramePr>
        <p:xfrm>
          <a:off x="251520" y="2204864"/>
          <a:ext cx="4649788" cy="444500"/>
        </p:xfrm>
        <a:graphic>
          <a:graphicData uri="http://schemas.openxmlformats.org/presentationml/2006/ole">
            <p:oleObj spid="_x0000_s294915" name="Equation" r:id="rId4" imgW="1993680" imgH="190440" progId="Equation.3">
              <p:embed/>
            </p:oleObj>
          </a:graphicData>
        </a:graphic>
      </p:graphicFrame>
      <p:pic>
        <p:nvPicPr>
          <p:cNvPr id="294916" name="Picture 4"/>
          <p:cNvPicPr>
            <a:picLocks noChangeAspect="1" noChangeArrowheads="1"/>
          </p:cNvPicPr>
          <p:nvPr/>
        </p:nvPicPr>
        <p:blipFill>
          <a:blip r:embed="rId5" cstate="print"/>
          <a:srcRect l="6475" t="4109" r="7727" b="5501"/>
          <a:stretch>
            <a:fillRect/>
          </a:stretch>
        </p:blipFill>
        <p:spPr bwMode="auto">
          <a:xfrm>
            <a:off x="1941111" y="2667976"/>
            <a:ext cx="4997755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86896"/>
          </a:xfrm>
        </p:spPr>
        <p:txBody>
          <a:bodyPr>
            <a:normAutofit/>
          </a:bodyPr>
          <a:lstStyle/>
          <a:p>
            <a:r>
              <a:rPr lang="en-GB" sz="3800" dirty="0" smtClean="0"/>
              <a:t>Step Response of underdamped System</a:t>
            </a:r>
            <a:endParaRPr lang="en-GB" sz="3800" dirty="0"/>
          </a:p>
        </p:txBody>
      </p:sp>
      <p:pic>
        <p:nvPicPr>
          <p:cNvPr id="295940" name="Picture 4"/>
          <p:cNvPicPr>
            <a:picLocks noChangeAspect="1" noChangeArrowheads="1"/>
          </p:cNvPicPr>
          <p:nvPr/>
        </p:nvPicPr>
        <p:blipFill>
          <a:blip r:embed="rId2" cstate="print"/>
          <a:srcRect l="8151" t="4921" r="8151" b="5080"/>
          <a:stretch>
            <a:fillRect/>
          </a:stretch>
        </p:blipFill>
        <p:spPr bwMode="auto">
          <a:xfrm>
            <a:off x="971600" y="867775"/>
            <a:ext cx="7344816" cy="592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86896"/>
          </a:xfrm>
        </p:spPr>
        <p:txBody>
          <a:bodyPr>
            <a:normAutofit/>
          </a:bodyPr>
          <a:lstStyle/>
          <a:p>
            <a:r>
              <a:rPr lang="en-GB" sz="3800" dirty="0" smtClean="0"/>
              <a:t>Step Response of underdamped System</a:t>
            </a:r>
            <a:endParaRPr lang="en-GB" sz="3800" dirty="0"/>
          </a:p>
        </p:txBody>
      </p:sp>
      <p:pic>
        <p:nvPicPr>
          <p:cNvPr id="296962" name="Picture 2"/>
          <p:cNvPicPr>
            <a:picLocks noChangeAspect="1" noChangeArrowheads="1"/>
          </p:cNvPicPr>
          <p:nvPr/>
        </p:nvPicPr>
        <p:blipFill>
          <a:blip r:embed="rId2" cstate="print"/>
          <a:srcRect l="8151" t="4921" r="6801" b="5080"/>
          <a:stretch>
            <a:fillRect/>
          </a:stretch>
        </p:blipFill>
        <p:spPr bwMode="auto">
          <a:xfrm>
            <a:off x="971600" y="836711"/>
            <a:ext cx="7560840" cy="600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800" b="1" dirty="0" smtClean="0"/>
              <a:t>Introduction</a:t>
            </a:r>
            <a:endParaRPr lang="en-GB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2060848"/>
            <a:ext cx="7416824" cy="10081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rgbClr val="CC0000"/>
                </a:solidFill>
                <a:cs typeface="Arial" charset="0"/>
              </a:rPr>
              <a:t>un-damped natural frequency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of the second order system, which is the frequency of oscillation of the system without damping.</a:t>
            </a:r>
            <a:endParaRPr lang="en-US" sz="2400" dirty="0">
              <a:cs typeface="Arial" charset="0"/>
            </a:endParaRPr>
          </a:p>
        </p:txBody>
      </p:sp>
      <p:graphicFrame>
        <p:nvGraphicFramePr>
          <p:cNvPr id="196609" name="Object 1"/>
          <p:cNvGraphicFramePr>
            <a:graphicFrameLocks noChangeAspect="1"/>
          </p:cNvGraphicFramePr>
          <p:nvPr/>
        </p:nvGraphicFramePr>
        <p:xfrm>
          <a:off x="2915816" y="764704"/>
          <a:ext cx="3560763" cy="1130300"/>
        </p:xfrm>
        <a:graphic>
          <a:graphicData uri="http://schemas.openxmlformats.org/presentationml/2006/ole">
            <p:oleObj spid="_x0000_s263170" name="Equation" r:id="rId3" imgW="1320480" imgH="419040" progId="Equation.3">
              <p:embed/>
            </p:oleObj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79512" y="1980133"/>
            <a:ext cx="1193072" cy="512763"/>
            <a:chOff x="179512" y="1980133"/>
            <a:chExt cx="1193072" cy="512763"/>
          </a:xfrm>
        </p:grpSpPr>
        <p:graphicFrame>
          <p:nvGraphicFramePr>
            <p:cNvPr id="263171" name="Object 1"/>
            <p:cNvGraphicFramePr>
              <a:graphicFrameLocks noChangeAspect="1"/>
            </p:cNvGraphicFramePr>
            <p:nvPr/>
          </p:nvGraphicFramePr>
          <p:xfrm>
            <a:off x="179512" y="1980133"/>
            <a:ext cx="479425" cy="512763"/>
          </p:xfrm>
          <a:graphic>
            <a:graphicData uri="http://schemas.openxmlformats.org/presentationml/2006/ole">
              <p:oleObj spid="_x0000_s263171" name="Equation" r:id="rId4" imgW="177480" imgH="190440" progId="Equation.3">
                <p:embed/>
              </p:oleObj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>
              <a:off x="724512" y="2290520"/>
              <a:ext cx="6480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1403648" y="3284984"/>
            <a:ext cx="7416824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 algn="just">
              <a:spcBef>
                <a:spcPct val="20000"/>
              </a:spcBef>
            </a:pPr>
            <a:r>
              <a:rPr lang="en-US" sz="2400" dirty="0" smtClean="0">
                <a:solidFill>
                  <a:srgbClr val="CC0000"/>
                </a:solidFill>
                <a:cs typeface="Arial" charset="0"/>
              </a:rPr>
              <a:t>damping ratio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of the second order system, which is a measure of the degree of resistance to change in the system output.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247650" y="3219450"/>
          <a:ext cx="341313" cy="479425"/>
        </p:xfrm>
        <a:graphic>
          <a:graphicData uri="http://schemas.openxmlformats.org/presentationml/2006/ole">
            <p:oleObj spid="_x0000_s263172" name="Equation" r:id="rId5" imgW="126720" imgH="17748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724512" y="351465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Time Domain Specifications of Underdamped system</a:t>
            </a:r>
            <a:endParaRPr lang="en-GB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8256503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Time Domain Specifications (Rise Time)</a:t>
            </a:r>
            <a:endParaRPr lang="en-GB" dirty="0"/>
          </a:p>
        </p:txBody>
      </p:sp>
      <p:graphicFrame>
        <p:nvGraphicFramePr>
          <p:cNvPr id="313346" name="Object 6"/>
          <p:cNvGraphicFramePr>
            <a:graphicFrameLocks noChangeAspect="1"/>
          </p:cNvGraphicFramePr>
          <p:nvPr/>
        </p:nvGraphicFramePr>
        <p:xfrm>
          <a:off x="1907704" y="980728"/>
          <a:ext cx="5376863" cy="1223962"/>
        </p:xfrm>
        <a:graphic>
          <a:graphicData uri="http://schemas.openxmlformats.org/presentationml/2006/ole">
            <p:oleObj spid="_x0000_s313346" name="Equation" r:id="rId3" imgW="2286000" imgH="520560" progId="Equation.3">
              <p:embed/>
            </p:oleObj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87635" y="2205038"/>
            <a:ext cx="7579990" cy="1584325"/>
            <a:chOff x="87635" y="2205038"/>
            <a:chExt cx="7579990" cy="1584325"/>
          </a:xfrm>
        </p:grpSpPr>
        <p:graphicFrame>
          <p:nvGraphicFramePr>
            <p:cNvPr id="313347" name="Object 6"/>
            <p:cNvGraphicFramePr>
              <a:graphicFrameLocks noChangeAspect="1"/>
            </p:cNvGraphicFramePr>
            <p:nvPr/>
          </p:nvGraphicFramePr>
          <p:xfrm>
            <a:off x="87635" y="2205038"/>
            <a:ext cx="4124325" cy="447675"/>
          </p:xfrm>
          <a:graphic>
            <a:graphicData uri="http://schemas.openxmlformats.org/presentationml/2006/ole">
              <p:oleObj spid="_x0000_s313347" name="Equation" r:id="rId4" imgW="1752480" imgH="190440" progId="Equation.3">
                <p:embed/>
              </p:oleObj>
            </a:graphicData>
          </a:graphic>
        </p:graphicFrame>
        <p:graphicFrame>
          <p:nvGraphicFramePr>
            <p:cNvPr id="313348" name="Object 6"/>
            <p:cNvGraphicFramePr>
              <a:graphicFrameLocks noChangeAspect="1"/>
            </p:cNvGraphicFramePr>
            <p:nvPr/>
          </p:nvGraphicFramePr>
          <p:xfrm>
            <a:off x="1812925" y="2565400"/>
            <a:ext cx="5854700" cy="1223963"/>
          </p:xfrm>
          <a:graphic>
            <a:graphicData uri="http://schemas.openxmlformats.org/presentationml/2006/ole">
              <p:oleObj spid="_x0000_s313348" name="Equation" r:id="rId5" imgW="2489040" imgH="520560" progId="Equation.3">
                <p:embed/>
              </p:oleObj>
            </a:graphicData>
          </a:graphic>
        </p:graphicFrame>
      </p:grpSp>
      <p:graphicFrame>
        <p:nvGraphicFramePr>
          <p:cNvPr id="313349" name="Object 6"/>
          <p:cNvGraphicFramePr>
            <a:graphicFrameLocks noChangeAspect="1"/>
          </p:cNvGraphicFramePr>
          <p:nvPr/>
        </p:nvGraphicFramePr>
        <p:xfrm>
          <a:off x="179512" y="3645024"/>
          <a:ext cx="2273301" cy="447675"/>
        </p:xfrm>
        <a:graphic>
          <a:graphicData uri="http://schemas.openxmlformats.org/presentationml/2006/ole">
            <p:oleObj spid="_x0000_s313349" name="Equation" r:id="rId6" imgW="965160" imgH="190440" progId="Equation.3">
              <p:embed/>
            </p:oleObj>
          </a:graphicData>
        </a:graphic>
      </p:graphicFrame>
      <p:graphicFrame>
        <p:nvGraphicFramePr>
          <p:cNvPr id="313350" name="Object 6"/>
          <p:cNvGraphicFramePr>
            <a:graphicFrameLocks noChangeAspect="1"/>
          </p:cNvGraphicFramePr>
          <p:nvPr/>
        </p:nvGraphicFramePr>
        <p:xfrm>
          <a:off x="2195736" y="4149080"/>
          <a:ext cx="5227638" cy="1223963"/>
        </p:xfrm>
        <a:graphic>
          <a:graphicData uri="http://schemas.openxmlformats.org/presentationml/2006/ole">
            <p:oleObj spid="_x0000_s313350" name="Equation" r:id="rId7" imgW="2222280" imgH="520560" progId="Equation.3">
              <p:embed/>
            </p:oleObj>
          </a:graphicData>
        </a:graphic>
      </p:graphicFrame>
      <p:graphicFrame>
        <p:nvGraphicFramePr>
          <p:cNvPr id="313351" name="Object 7"/>
          <p:cNvGraphicFramePr>
            <a:graphicFrameLocks noChangeAspect="1"/>
          </p:cNvGraphicFramePr>
          <p:nvPr/>
        </p:nvGraphicFramePr>
        <p:xfrm>
          <a:off x="755576" y="5805264"/>
          <a:ext cx="1612900" cy="477838"/>
        </p:xfrm>
        <a:graphic>
          <a:graphicData uri="http://schemas.openxmlformats.org/presentationml/2006/ole">
            <p:oleObj spid="_x0000_s313351" name="Equation" r:id="rId8" imgW="685800" imgH="203040" progId="Equation.3">
              <p:embed/>
            </p:oleObj>
          </a:graphicData>
        </a:graphic>
      </p:graphicFrame>
      <p:graphicFrame>
        <p:nvGraphicFramePr>
          <p:cNvPr id="313352" name="Object 8"/>
          <p:cNvGraphicFramePr>
            <a:graphicFrameLocks noChangeAspect="1"/>
          </p:cNvGraphicFramePr>
          <p:nvPr/>
        </p:nvGraphicFramePr>
        <p:xfrm>
          <a:off x="3347864" y="5445397"/>
          <a:ext cx="4241800" cy="1223963"/>
        </p:xfrm>
        <a:graphic>
          <a:graphicData uri="http://schemas.openxmlformats.org/presentationml/2006/ole">
            <p:oleObj spid="_x0000_s313352" name="Equation" r:id="rId9" imgW="180324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Time Domain Specifications (Rise Time)</a:t>
            </a:r>
            <a:endParaRPr lang="en-GB" dirty="0"/>
          </a:p>
        </p:txBody>
      </p:sp>
      <p:graphicFrame>
        <p:nvGraphicFramePr>
          <p:cNvPr id="313349" name="Object 6"/>
          <p:cNvGraphicFramePr>
            <a:graphicFrameLocks noChangeAspect="1"/>
          </p:cNvGraphicFramePr>
          <p:nvPr/>
        </p:nvGraphicFramePr>
        <p:xfrm>
          <a:off x="109184" y="2475480"/>
          <a:ext cx="5445126" cy="431428"/>
        </p:xfrm>
        <a:graphic>
          <a:graphicData uri="http://schemas.openxmlformats.org/presentationml/2006/ole">
            <p:oleObj spid="_x0000_s314373" name="Equation" r:id="rId3" imgW="2311200" imgH="190440" progId="Equation.3">
              <p:embed/>
            </p:oleObj>
          </a:graphicData>
        </a:graphic>
      </p:graphicFrame>
      <p:graphicFrame>
        <p:nvGraphicFramePr>
          <p:cNvPr id="313352" name="Object 8"/>
          <p:cNvGraphicFramePr>
            <a:graphicFrameLocks noChangeAspect="1"/>
          </p:cNvGraphicFramePr>
          <p:nvPr/>
        </p:nvGraphicFramePr>
        <p:xfrm>
          <a:off x="2555776" y="1052736"/>
          <a:ext cx="4241800" cy="1223963"/>
        </p:xfrm>
        <a:graphic>
          <a:graphicData uri="http://schemas.openxmlformats.org/presentationml/2006/ole">
            <p:oleObj spid="_x0000_s314376" name="Equation" r:id="rId4" imgW="1803240" imgH="520560" progId="Equation.3">
              <p:embed/>
            </p:oleObj>
          </a:graphicData>
        </a:graphic>
      </p:graphicFrame>
      <p:graphicFrame>
        <p:nvGraphicFramePr>
          <p:cNvPr id="314377" name="Object 8"/>
          <p:cNvGraphicFramePr>
            <a:graphicFrameLocks noChangeAspect="1"/>
          </p:cNvGraphicFramePr>
          <p:nvPr/>
        </p:nvGraphicFramePr>
        <p:xfrm>
          <a:off x="2555776" y="3068960"/>
          <a:ext cx="3733800" cy="1014413"/>
        </p:xfrm>
        <a:graphic>
          <a:graphicData uri="http://schemas.openxmlformats.org/presentationml/2006/ole">
            <p:oleObj spid="_x0000_s314377" name="Equation" r:id="rId5" imgW="1587240" imgH="431640" progId="Equation.3">
              <p:embed/>
            </p:oleObj>
          </a:graphicData>
        </a:graphic>
      </p:graphicFrame>
      <p:graphicFrame>
        <p:nvGraphicFramePr>
          <p:cNvPr id="314378" name="Object 8"/>
          <p:cNvGraphicFramePr>
            <a:graphicFrameLocks noChangeAspect="1"/>
          </p:cNvGraphicFramePr>
          <p:nvPr/>
        </p:nvGraphicFramePr>
        <p:xfrm>
          <a:off x="3119438" y="4221163"/>
          <a:ext cx="2747962" cy="1014412"/>
        </p:xfrm>
        <a:graphic>
          <a:graphicData uri="http://schemas.openxmlformats.org/presentationml/2006/ole">
            <p:oleObj spid="_x0000_s314378" name="Equation" r:id="rId6" imgW="1168200" imgH="431640" progId="Equation.3">
              <p:embed/>
            </p:oleObj>
          </a:graphicData>
        </a:graphic>
      </p:graphicFrame>
      <p:graphicFrame>
        <p:nvGraphicFramePr>
          <p:cNvPr id="314379" name="Object 11"/>
          <p:cNvGraphicFramePr>
            <a:graphicFrameLocks noChangeAspect="1"/>
          </p:cNvGraphicFramePr>
          <p:nvPr/>
        </p:nvGraphicFramePr>
        <p:xfrm>
          <a:off x="2935288" y="5411788"/>
          <a:ext cx="3286125" cy="1223962"/>
        </p:xfrm>
        <a:graphic>
          <a:graphicData uri="http://schemas.openxmlformats.org/presentationml/2006/ole">
            <p:oleObj spid="_x0000_s314379" name="Equation" r:id="rId7" imgW="139680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4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4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4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936104"/>
          </a:xfrm>
        </p:spPr>
        <p:txBody>
          <a:bodyPr>
            <a:normAutofit/>
          </a:bodyPr>
          <a:lstStyle/>
          <a:p>
            <a:r>
              <a:rPr lang="en-GB" sz="3400" dirty="0" smtClean="0"/>
              <a:t>Time Domain Specifications (Rise Time)</a:t>
            </a:r>
            <a:endParaRPr lang="en-GB" sz="3400" dirty="0"/>
          </a:p>
        </p:txBody>
      </p:sp>
      <p:graphicFrame>
        <p:nvGraphicFramePr>
          <p:cNvPr id="314379" name="Object 11"/>
          <p:cNvGraphicFramePr>
            <a:graphicFrameLocks noChangeAspect="1"/>
          </p:cNvGraphicFramePr>
          <p:nvPr/>
        </p:nvGraphicFramePr>
        <p:xfrm>
          <a:off x="323528" y="1268760"/>
          <a:ext cx="3286125" cy="1223962"/>
        </p:xfrm>
        <a:graphic>
          <a:graphicData uri="http://schemas.openxmlformats.org/presentationml/2006/ole">
            <p:oleObj spid="_x0000_s319494" name="Equation" r:id="rId3" imgW="1396800" imgH="520560" progId="Equation.3">
              <p:embed/>
            </p:oleObj>
          </a:graphicData>
        </a:graphic>
      </p:graphicFrame>
      <p:graphicFrame>
        <p:nvGraphicFramePr>
          <p:cNvPr id="319496" name="Object 11"/>
          <p:cNvGraphicFramePr>
            <a:graphicFrameLocks noChangeAspect="1"/>
          </p:cNvGraphicFramePr>
          <p:nvPr/>
        </p:nvGraphicFramePr>
        <p:xfrm>
          <a:off x="190128" y="3069133"/>
          <a:ext cx="3733800" cy="1223963"/>
        </p:xfrm>
        <a:graphic>
          <a:graphicData uri="http://schemas.openxmlformats.org/presentationml/2006/ole">
            <p:oleObj spid="_x0000_s319496" name="Equation" r:id="rId4" imgW="1587240" imgH="520560" progId="Equation.3">
              <p:embed/>
            </p:oleObj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211960" y="908720"/>
            <a:ext cx="4729138" cy="3937104"/>
            <a:chOff x="4211960" y="1628800"/>
            <a:chExt cx="4729138" cy="3937104"/>
          </a:xfrm>
        </p:grpSpPr>
        <p:pic>
          <p:nvPicPr>
            <p:cNvPr id="319495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11960" y="1628800"/>
              <a:ext cx="4729138" cy="3937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6416912" y="3699616"/>
              <a:ext cx="288000" cy="32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6444208" y="3703384"/>
            <a:ext cx="238125" cy="317500"/>
          </p:xfrm>
          <a:graphic>
            <a:graphicData uri="http://schemas.openxmlformats.org/presentationml/2006/ole">
              <p:oleObj spid="_x0000_s319497" name="Equation" r:id="rId6" imgW="114120" imgH="152280" progId="Equation.3">
                <p:embed/>
              </p:oleObj>
            </a:graphicData>
          </a:graphic>
        </p:graphicFrame>
      </p:grpSp>
      <p:graphicFrame>
        <p:nvGraphicFramePr>
          <p:cNvPr id="319498" name="Object 10"/>
          <p:cNvGraphicFramePr>
            <a:graphicFrameLocks noChangeAspect="1"/>
          </p:cNvGraphicFramePr>
          <p:nvPr/>
        </p:nvGraphicFramePr>
        <p:xfrm>
          <a:off x="1043608" y="4869160"/>
          <a:ext cx="1879613" cy="1224136"/>
        </p:xfrm>
        <a:graphic>
          <a:graphicData uri="http://schemas.openxmlformats.org/presentationml/2006/ole">
            <p:oleObj spid="_x0000_s319498" name="Equation" r:id="rId7" imgW="583920" imgH="380880" progId="Equation.3">
              <p:embed/>
            </p:oleObj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5580112" y="4571999"/>
            <a:ext cx="3563888" cy="2286001"/>
            <a:chOff x="5580112" y="4571999"/>
            <a:chExt cx="3563888" cy="2286001"/>
          </a:xfrm>
        </p:grpSpPr>
        <p:graphicFrame>
          <p:nvGraphicFramePr>
            <p:cNvPr id="319499" name="Object 11"/>
            <p:cNvGraphicFramePr>
              <a:graphicFrameLocks noChangeAspect="1"/>
            </p:cNvGraphicFramePr>
            <p:nvPr/>
          </p:nvGraphicFramePr>
          <p:xfrm>
            <a:off x="5580112" y="5517232"/>
            <a:ext cx="1582738" cy="835025"/>
          </p:xfrm>
          <a:graphic>
            <a:graphicData uri="http://schemas.openxmlformats.org/presentationml/2006/ole">
              <p:oleObj spid="_x0000_s319499" name="Equation" r:id="rId8" imgW="672840" imgH="355320" progId="Equation.3">
                <p:embed/>
              </p:oleObj>
            </a:graphicData>
          </a:graphic>
        </p:graphicFrame>
        <p:pic>
          <p:nvPicPr>
            <p:cNvPr id="319501" name="Picture 13" descr="Sine Cosine and Tangent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429500" y="4571999"/>
              <a:ext cx="1714500" cy="228600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6">
                                            <p:subSp spid="_x0000_s31949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9496">
                                            <p:subSp spid="_x0000_s319496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9496">
                                            <p:subSp spid="_x0000_s319496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8">
                                            <p:subSp spid="_x0000_s31949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9498">
                                            <p:subSp spid="_x0000_s319498"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9498">
                                            <p:subSp spid="_x0000_s319498"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936104"/>
          </a:xfrm>
        </p:spPr>
        <p:txBody>
          <a:bodyPr>
            <a:normAutofit/>
          </a:bodyPr>
          <a:lstStyle/>
          <a:p>
            <a:r>
              <a:rPr lang="en-GB" sz="3400" dirty="0" smtClean="0"/>
              <a:t>Time Domain Specifications (Peak Time)</a:t>
            </a:r>
            <a:endParaRPr lang="en-GB" sz="3400" dirty="0"/>
          </a:p>
        </p:txBody>
      </p:sp>
      <p:graphicFrame>
        <p:nvGraphicFramePr>
          <p:cNvPr id="323593" name="Object 6"/>
          <p:cNvGraphicFramePr>
            <a:graphicFrameLocks noChangeAspect="1"/>
          </p:cNvGraphicFramePr>
          <p:nvPr/>
        </p:nvGraphicFramePr>
        <p:xfrm>
          <a:off x="1979712" y="980728"/>
          <a:ext cx="5376863" cy="1223963"/>
        </p:xfrm>
        <a:graphic>
          <a:graphicData uri="http://schemas.openxmlformats.org/presentationml/2006/ole">
            <p:oleObj spid="_x0000_s323593" name="Equation" r:id="rId3" imgW="2286000" imgH="520560" progId="Equation.3">
              <p:embed/>
            </p:oleObj>
          </a:graphicData>
        </a:graphic>
      </p:graphicFrame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2334652"/>
            <a:ext cx="8928992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300" dirty="0" smtClean="0"/>
              <a:t>In order to find peak time let us differentiate above equation </a:t>
            </a:r>
            <a:r>
              <a:rPr lang="en-GB" sz="2300" dirty="0" err="1" smtClean="0"/>
              <a:t>w.r.t</a:t>
            </a:r>
            <a:r>
              <a:rPr lang="en-GB" sz="2300" dirty="0" smtClean="0"/>
              <a:t> </a:t>
            </a:r>
            <a:r>
              <a:rPr lang="en-GB" sz="2300" i="1" dirty="0" smtClean="0">
                <a:solidFill>
                  <a:srgbClr val="FF0000"/>
                </a:solidFill>
              </a:rPr>
              <a:t>t</a:t>
            </a:r>
            <a:r>
              <a:rPr lang="en-GB" sz="2300" dirty="0" smtClean="0"/>
              <a:t>.</a:t>
            </a:r>
          </a:p>
        </p:txBody>
      </p:sp>
      <p:graphicFrame>
        <p:nvGraphicFramePr>
          <p:cNvPr id="323594" name="Object 6"/>
          <p:cNvGraphicFramePr>
            <a:graphicFrameLocks noChangeAspect="1"/>
          </p:cNvGraphicFramePr>
          <p:nvPr/>
        </p:nvGraphicFramePr>
        <p:xfrm>
          <a:off x="144564" y="2924944"/>
          <a:ext cx="8829804" cy="1008112"/>
        </p:xfrm>
        <a:graphic>
          <a:graphicData uri="http://schemas.openxmlformats.org/presentationml/2006/ole">
            <p:oleObj spid="_x0000_s323594" name="Equation" r:id="rId4" imgW="4559040" imgH="520560" progId="Equation.3">
              <p:embed/>
            </p:oleObj>
          </a:graphicData>
        </a:graphic>
      </p:graphicFrame>
      <p:graphicFrame>
        <p:nvGraphicFramePr>
          <p:cNvPr id="323595" name="Object 11"/>
          <p:cNvGraphicFramePr>
            <a:graphicFrameLocks noChangeAspect="1"/>
          </p:cNvGraphicFramePr>
          <p:nvPr/>
        </p:nvGraphicFramePr>
        <p:xfrm>
          <a:off x="130189" y="4078288"/>
          <a:ext cx="9050323" cy="1222920"/>
        </p:xfrm>
        <a:graphic>
          <a:graphicData uri="http://schemas.openxmlformats.org/presentationml/2006/ole">
            <p:oleObj spid="_x0000_s323595" name="Equation" r:id="rId5" imgW="3860640" imgH="520560" progId="Equation.3">
              <p:embed/>
            </p:oleObj>
          </a:graphicData>
        </a:graphic>
      </p:graphicFrame>
      <p:graphicFrame>
        <p:nvGraphicFramePr>
          <p:cNvPr id="323596" name="Object 12"/>
          <p:cNvGraphicFramePr>
            <a:graphicFrameLocks noChangeAspect="1"/>
          </p:cNvGraphicFramePr>
          <p:nvPr/>
        </p:nvGraphicFramePr>
        <p:xfrm>
          <a:off x="35496" y="5497610"/>
          <a:ext cx="9144893" cy="1169890"/>
        </p:xfrm>
        <a:graphic>
          <a:graphicData uri="http://schemas.openxmlformats.org/presentationml/2006/ole">
            <p:oleObj spid="_x0000_s323596" name="Equation" r:id="rId6" imgW="4076640" imgH="520560" progId="Equation.3">
              <p:embed/>
            </p:oleObj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>
            <a:off x="7668344" y="5558176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164288" y="5589240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547664" y="5517232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3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3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3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3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3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936104"/>
          </a:xfrm>
        </p:spPr>
        <p:txBody>
          <a:bodyPr>
            <a:normAutofit/>
          </a:bodyPr>
          <a:lstStyle/>
          <a:p>
            <a:r>
              <a:rPr lang="en-GB" sz="3400" dirty="0" smtClean="0"/>
              <a:t>Time Domain Specifications (Peak Time)</a:t>
            </a:r>
            <a:endParaRPr lang="en-GB" sz="3400" dirty="0"/>
          </a:p>
        </p:txBody>
      </p:sp>
      <p:graphicFrame>
        <p:nvGraphicFramePr>
          <p:cNvPr id="323596" name="Object 12"/>
          <p:cNvGraphicFramePr>
            <a:graphicFrameLocks noChangeAspect="1"/>
          </p:cNvGraphicFramePr>
          <p:nvPr/>
        </p:nvGraphicFramePr>
        <p:xfrm>
          <a:off x="-893" y="836712"/>
          <a:ext cx="9144893" cy="1169890"/>
        </p:xfrm>
        <a:graphic>
          <a:graphicData uri="http://schemas.openxmlformats.org/presentationml/2006/ole">
            <p:oleObj spid="_x0000_s336901" name="Equation" r:id="rId3" imgW="4076640" imgH="520560" progId="Equation.3">
              <p:embed/>
            </p:oleObj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>
            <a:off x="7631955" y="897278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127899" y="928342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511275" y="856334"/>
            <a:ext cx="50405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6902" name="Object 12"/>
          <p:cNvGraphicFramePr>
            <a:graphicFrameLocks noChangeAspect="1"/>
          </p:cNvGraphicFramePr>
          <p:nvPr/>
        </p:nvGraphicFramePr>
        <p:xfrm>
          <a:off x="2136775" y="2132856"/>
          <a:ext cx="4872038" cy="1169988"/>
        </p:xfrm>
        <a:graphic>
          <a:graphicData uri="http://schemas.openxmlformats.org/presentationml/2006/ole">
            <p:oleObj spid="_x0000_s336902" name="Equation" r:id="rId4" imgW="2171520" imgH="520560" progId="Equation.3">
              <p:embed/>
            </p:oleObj>
          </a:graphicData>
        </a:graphic>
      </p:graphicFrame>
      <p:graphicFrame>
        <p:nvGraphicFramePr>
          <p:cNvPr id="336904" name="Object 12"/>
          <p:cNvGraphicFramePr>
            <a:graphicFrameLocks noChangeAspect="1"/>
          </p:cNvGraphicFramePr>
          <p:nvPr/>
        </p:nvGraphicFramePr>
        <p:xfrm>
          <a:off x="755576" y="3979912"/>
          <a:ext cx="1254125" cy="457200"/>
        </p:xfrm>
        <a:graphic>
          <a:graphicData uri="http://schemas.openxmlformats.org/presentationml/2006/ole">
            <p:oleObj spid="_x0000_s336904" name="Equation" r:id="rId5" imgW="558720" imgH="203040" progId="Equation.3">
              <p:embed/>
            </p:oleObj>
          </a:graphicData>
        </a:graphic>
      </p:graphicFrame>
      <p:graphicFrame>
        <p:nvGraphicFramePr>
          <p:cNvPr id="336905" name="Object 12"/>
          <p:cNvGraphicFramePr>
            <a:graphicFrameLocks noChangeAspect="1"/>
          </p:cNvGraphicFramePr>
          <p:nvPr/>
        </p:nvGraphicFramePr>
        <p:xfrm>
          <a:off x="2771800" y="3627165"/>
          <a:ext cx="4189413" cy="1169987"/>
        </p:xfrm>
        <a:graphic>
          <a:graphicData uri="http://schemas.openxmlformats.org/presentationml/2006/ole">
            <p:oleObj spid="_x0000_s336905" name="Equation" r:id="rId6" imgW="1866600" imgH="520560" progId="Equation.3">
              <p:embed/>
            </p:oleObj>
          </a:graphicData>
        </a:graphic>
      </p:graphicFrame>
      <p:graphicFrame>
        <p:nvGraphicFramePr>
          <p:cNvPr id="336906" name="Object 12"/>
          <p:cNvGraphicFramePr>
            <a:graphicFrameLocks noChangeAspect="1"/>
          </p:cNvGraphicFramePr>
          <p:nvPr/>
        </p:nvGraphicFramePr>
        <p:xfrm>
          <a:off x="3239616" y="5283349"/>
          <a:ext cx="3276600" cy="1169987"/>
        </p:xfrm>
        <a:graphic>
          <a:graphicData uri="http://schemas.openxmlformats.org/presentationml/2006/ole">
            <p:oleObj spid="_x0000_s336906" name="Equation" r:id="rId7" imgW="146016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6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936104"/>
          </a:xfrm>
        </p:spPr>
        <p:txBody>
          <a:bodyPr>
            <a:normAutofit/>
          </a:bodyPr>
          <a:lstStyle/>
          <a:p>
            <a:r>
              <a:rPr lang="en-GB" sz="3400" dirty="0" smtClean="0"/>
              <a:t>Time Domain Specifications (Peak Time)</a:t>
            </a:r>
            <a:endParaRPr lang="en-GB" sz="3400" dirty="0"/>
          </a:p>
        </p:txBody>
      </p:sp>
      <p:graphicFrame>
        <p:nvGraphicFramePr>
          <p:cNvPr id="336906" name="Object 12"/>
          <p:cNvGraphicFramePr>
            <a:graphicFrameLocks noChangeAspect="1"/>
          </p:cNvGraphicFramePr>
          <p:nvPr/>
        </p:nvGraphicFramePr>
        <p:xfrm>
          <a:off x="2915816" y="836712"/>
          <a:ext cx="3276600" cy="1169987"/>
        </p:xfrm>
        <a:graphic>
          <a:graphicData uri="http://schemas.openxmlformats.org/presentationml/2006/ole">
            <p:oleObj spid="_x0000_s337926" name="Equation" r:id="rId3" imgW="1460160" imgH="520560" progId="Equation.3">
              <p:embed/>
            </p:oleObj>
          </a:graphicData>
        </a:graphic>
      </p:graphicFrame>
      <p:graphicFrame>
        <p:nvGraphicFramePr>
          <p:cNvPr id="337927" name="Object 10"/>
          <p:cNvGraphicFramePr>
            <a:graphicFrameLocks noChangeAspect="1"/>
          </p:cNvGraphicFramePr>
          <p:nvPr/>
        </p:nvGraphicFramePr>
        <p:xfrm>
          <a:off x="899592" y="1844824"/>
          <a:ext cx="2422525" cy="1169988"/>
        </p:xfrm>
        <a:graphic>
          <a:graphicData uri="http://schemas.openxmlformats.org/presentationml/2006/ole">
            <p:oleObj spid="_x0000_s337927" name="Equation" r:id="rId4" imgW="1079280" imgH="520560" progId="Equation.3">
              <p:embed/>
            </p:oleObj>
          </a:graphicData>
        </a:graphic>
      </p:graphicFrame>
      <p:graphicFrame>
        <p:nvGraphicFramePr>
          <p:cNvPr id="337928" name="Object 10"/>
          <p:cNvGraphicFramePr>
            <a:graphicFrameLocks noChangeAspect="1"/>
          </p:cNvGraphicFramePr>
          <p:nvPr/>
        </p:nvGraphicFramePr>
        <p:xfrm>
          <a:off x="4680108" y="2276872"/>
          <a:ext cx="1882617" cy="566043"/>
        </p:xfrm>
        <a:graphic>
          <a:graphicData uri="http://schemas.openxmlformats.org/presentationml/2006/ole">
            <p:oleObj spid="_x0000_s337928" name="Equation" r:id="rId5" imgW="634680" imgH="190440" progId="Equation.3">
              <p:embed/>
            </p:oleObj>
          </a:graphicData>
        </a:graphic>
      </p:graphicFrame>
      <p:graphicFrame>
        <p:nvGraphicFramePr>
          <p:cNvPr id="337929" name="Object 10"/>
          <p:cNvGraphicFramePr>
            <a:graphicFrameLocks noChangeAspect="1"/>
          </p:cNvGraphicFramePr>
          <p:nvPr/>
        </p:nvGraphicFramePr>
        <p:xfrm>
          <a:off x="3779912" y="3140968"/>
          <a:ext cx="2184400" cy="642938"/>
        </p:xfrm>
        <a:graphic>
          <a:graphicData uri="http://schemas.openxmlformats.org/presentationml/2006/ole">
            <p:oleObj spid="_x0000_s337929" name="Equation" r:id="rId6" imgW="736560" imgH="215640" progId="Equation.3">
              <p:embed/>
            </p:oleObj>
          </a:graphicData>
        </a:graphic>
      </p:graphicFrame>
      <p:graphicFrame>
        <p:nvGraphicFramePr>
          <p:cNvPr id="337930" name="Object 10"/>
          <p:cNvGraphicFramePr>
            <a:graphicFrameLocks noChangeAspect="1"/>
          </p:cNvGraphicFramePr>
          <p:nvPr/>
        </p:nvGraphicFramePr>
        <p:xfrm>
          <a:off x="3705646" y="4005064"/>
          <a:ext cx="2522538" cy="1135063"/>
        </p:xfrm>
        <a:graphic>
          <a:graphicData uri="http://schemas.openxmlformats.org/presentationml/2006/ole">
            <p:oleObj spid="_x0000_s337930" name="Equation" r:id="rId7" imgW="850680" imgH="380880" progId="Equation.3">
              <p:embed/>
            </p:oleObj>
          </a:graphicData>
        </a:graphic>
      </p:graphicFrame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0" y="5085184"/>
            <a:ext cx="892899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300" dirty="0" smtClean="0"/>
              <a:t>Since for underdamped stable systems first peak is maximum peak therefore,</a:t>
            </a:r>
          </a:p>
        </p:txBody>
      </p:sp>
      <p:graphicFrame>
        <p:nvGraphicFramePr>
          <p:cNvPr id="337931" name="Object 11"/>
          <p:cNvGraphicFramePr>
            <a:graphicFrameLocks noChangeAspect="1"/>
          </p:cNvGraphicFramePr>
          <p:nvPr/>
        </p:nvGraphicFramePr>
        <p:xfrm>
          <a:off x="4324350" y="5516563"/>
          <a:ext cx="1431925" cy="1135062"/>
        </p:xfrm>
        <a:graphic>
          <a:graphicData uri="http://schemas.openxmlformats.org/presentationml/2006/ole">
            <p:oleObj spid="_x0000_s337931" name="Equation" r:id="rId8" imgW="48240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7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936104"/>
          </a:xfrm>
        </p:spPr>
        <p:txBody>
          <a:bodyPr>
            <a:normAutofit fontScale="90000"/>
          </a:bodyPr>
          <a:lstStyle/>
          <a:p>
            <a:r>
              <a:rPr lang="en-GB" sz="3400" dirty="0" smtClean="0"/>
              <a:t>Time Domain Specifications (Maximum Overshoot)</a:t>
            </a:r>
            <a:endParaRPr lang="en-GB" sz="3400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1475656" y="764704"/>
            <a:ext cx="5953472" cy="74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8950" name="Object 6"/>
          <p:cNvGraphicFramePr>
            <a:graphicFrameLocks noChangeAspect="1"/>
          </p:cNvGraphicFramePr>
          <p:nvPr/>
        </p:nvGraphicFramePr>
        <p:xfrm>
          <a:off x="1547664" y="1484784"/>
          <a:ext cx="6003925" cy="1223963"/>
        </p:xfrm>
        <a:graphic>
          <a:graphicData uri="http://schemas.openxmlformats.org/presentationml/2006/ole">
            <p:oleObj spid="_x0000_s338950" name="Equation" r:id="rId4" imgW="2552400" imgH="520560" progId="Equation.3">
              <p:embed/>
            </p:oleObj>
          </a:graphicData>
        </a:graphic>
      </p:graphicFrame>
      <p:graphicFrame>
        <p:nvGraphicFramePr>
          <p:cNvPr id="338951" name="Object 6"/>
          <p:cNvGraphicFramePr>
            <a:graphicFrameLocks noChangeAspect="1"/>
          </p:cNvGraphicFramePr>
          <p:nvPr/>
        </p:nvGraphicFramePr>
        <p:xfrm>
          <a:off x="4067944" y="2924944"/>
          <a:ext cx="1103313" cy="419100"/>
        </p:xfrm>
        <a:graphic>
          <a:graphicData uri="http://schemas.openxmlformats.org/presentationml/2006/ole">
            <p:oleObj spid="_x0000_s338951" name="Equation" r:id="rId5" imgW="469800" imgH="177480" progId="Equation.3">
              <p:embed/>
            </p:oleObj>
          </a:graphicData>
        </a:graphic>
      </p:graphicFrame>
      <p:graphicFrame>
        <p:nvGraphicFramePr>
          <p:cNvPr id="338952" name="Object 6"/>
          <p:cNvGraphicFramePr>
            <a:graphicFrameLocks noChangeAspect="1"/>
          </p:cNvGraphicFramePr>
          <p:nvPr/>
        </p:nvGraphicFramePr>
        <p:xfrm>
          <a:off x="1115616" y="3429000"/>
          <a:ext cx="7197725" cy="1284288"/>
        </p:xfrm>
        <a:graphic>
          <a:graphicData uri="http://schemas.openxmlformats.org/presentationml/2006/ole">
            <p:oleObj spid="_x0000_s338952" name="Equation" r:id="rId6" imgW="3060360" imgH="545760" progId="Equation.3">
              <p:embed/>
            </p:oleObj>
          </a:graphicData>
        </a:graphic>
      </p:graphicFrame>
      <p:graphicFrame>
        <p:nvGraphicFramePr>
          <p:cNvPr id="338953" name="Object 9"/>
          <p:cNvGraphicFramePr>
            <a:graphicFrameLocks noChangeAspect="1"/>
          </p:cNvGraphicFramePr>
          <p:nvPr/>
        </p:nvGraphicFramePr>
        <p:xfrm>
          <a:off x="107504" y="4725144"/>
          <a:ext cx="4372173" cy="818193"/>
        </p:xfrm>
        <a:graphic>
          <a:graphicData uri="http://schemas.openxmlformats.org/presentationml/2006/ole">
            <p:oleObj spid="_x0000_s338953" name="Equation" r:id="rId7" imgW="2044440" imgH="380880" progId="Equation.3">
              <p:embed/>
            </p:oleObj>
          </a:graphicData>
        </a:graphic>
      </p:graphicFrame>
      <p:graphicFrame>
        <p:nvGraphicFramePr>
          <p:cNvPr id="338954" name="Object 10"/>
          <p:cNvGraphicFramePr>
            <a:graphicFrameLocks noChangeAspect="1"/>
          </p:cNvGraphicFramePr>
          <p:nvPr/>
        </p:nvGraphicFramePr>
        <p:xfrm>
          <a:off x="1173163" y="5573713"/>
          <a:ext cx="7226300" cy="1284287"/>
        </p:xfrm>
        <a:graphic>
          <a:graphicData uri="http://schemas.openxmlformats.org/presentationml/2006/ole">
            <p:oleObj spid="_x0000_s338954" name="Equation" r:id="rId8" imgW="3073320" imgH="545760" progId="Equation.3">
              <p:embed/>
            </p:oleObj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>
            <a:off x="2051720" y="3645024"/>
            <a:ext cx="28803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6296" y="3645024"/>
            <a:ext cx="28803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8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363272" cy="936104"/>
          </a:xfrm>
        </p:spPr>
        <p:txBody>
          <a:bodyPr>
            <a:normAutofit fontScale="90000"/>
          </a:bodyPr>
          <a:lstStyle/>
          <a:p>
            <a:r>
              <a:rPr lang="en-GB" sz="3400" dirty="0" smtClean="0"/>
              <a:t>Time Domain Specifications (Maximum Overshoot)</a:t>
            </a:r>
            <a:endParaRPr lang="en-GB" sz="3400" dirty="0"/>
          </a:p>
        </p:txBody>
      </p:sp>
      <p:graphicFrame>
        <p:nvGraphicFramePr>
          <p:cNvPr id="338954" name="Object 10"/>
          <p:cNvGraphicFramePr>
            <a:graphicFrameLocks noChangeAspect="1"/>
          </p:cNvGraphicFramePr>
          <p:nvPr/>
        </p:nvGraphicFramePr>
        <p:xfrm>
          <a:off x="1095375" y="692696"/>
          <a:ext cx="7226300" cy="1284288"/>
        </p:xfrm>
        <a:graphic>
          <a:graphicData uri="http://schemas.openxmlformats.org/presentationml/2006/ole">
            <p:oleObj spid="_x0000_s339974" name="Equation" r:id="rId3" imgW="3073320" imgH="545760" progId="Equation.3">
              <p:embed/>
            </p:oleObj>
          </a:graphicData>
        </a:graphic>
      </p:graphicFrame>
      <p:graphicFrame>
        <p:nvGraphicFramePr>
          <p:cNvPr id="339975" name="Object 10"/>
          <p:cNvGraphicFramePr>
            <a:graphicFrameLocks noChangeAspect="1"/>
          </p:cNvGraphicFramePr>
          <p:nvPr/>
        </p:nvGraphicFramePr>
        <p:xfrm>
          <a:off x="1281113" y="2529706"/>
          <a:ext cx="6569075" cy="1403350"/>
        </p:xfrm>
        <a:graphic>
          <a:graphicData uri="http://schemas.openxmlformats.org/presentationml/2006/ole">
            <p:oleObj spid="_x0000_s339975" name="Equation" r:id="rId4" imgW="2793960" imgH="596880" progId="Equation.3">
              <p:embed/>
            </p:oleObj>
          </a:graphicData>
        </a:graphic>
      </p:graphicFrame>
      <p:graphicFrame>
        <p:nvGraphicFramePr>
          <p:cNvPr id="339976" name="Object 10"/>
          <p:cNvGraphicFramePr>
            <a:graphicFrameLocks noChangeAspect="1"/>
          </p:cNvGraphicFramePr>
          <p:nvPr/>
        </p:nvGraphicFramePr>
        <p:xfrm>
          <a:off x="2611438" y="3969866"/>
          <a:ext cx="3971925" cy="1403350"/>
        </p:xfrm>
        <a:graphic>
          <a:graphicData uri="http://schemas.openxmlformats.org/presentationml/2006/ole">
            <p:oleObj spid="_x0000_s339976" name="Equation" r:id="rId5" imgW="1688760" imgH="596880" progId="Equation.3">
              <p:embed/>
            </p:oleObj>
          </a:graphicData>
        </a:graphic>
      </p:graphicFrame>
      <p:graphicFrame>
        <p:nvGraphicFramePr>
          <p:cNvPr id="339977" name="Object 10"/>
          <p:cNvGraphicFramePr>
            <a:graphicFrameLocks noChangeAspect="1"/>
          </p:cNvGraphicFramePr>
          <p:nvPr/>
        </p:nvGraphicFramePr>
        <p:xfrm>
          <a:off x="3079000" y="5569669"/>
          <a:ext cx="3149184" cy="1171699"/>
        </p:xfrm>
        <a:graphic>
          <a:graphicData uri="http://schemas.openxmlformats.org/presentationml/2006/ole">
            <p:oleObj spid="_x0000_s339977" name="Equation" r:id="rId6" imgW="1091880" imgH="406080" progId="Equation.3">
              <p:embed/>
            </p:oleObj>
          </a:graphicData>
        </a:graphic>
      </p:graphicFrame>
      <p:cxnSp>
        <p:nvCxnSpPr>
          <p:cNvPr id="13" name="Straight Connector 12"/>
          <p:cNvCxnSpPr/>
          <p:nvPr/>
        </p:nvCxnSpPr>
        <p:spPr>
          <a:xfrm flipH="1">
            <a:off x="3923928" y="1124744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355976" y="1412776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588224" y="1128512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020272" y="1416544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9978" name="Object 10"/>
          <p:cNvGraphicFramePr>
            <a:graphicFrameLocks noChangeAspect="1"/>
          </p:cNvGraphicFramePr>
          <p:nvPr/>
        </p:nvGraphicFramePr>
        <p:xfrm>
          <a:off x="114671" y="1981200"/>
          <a:ext cx="5105401" cy="546100"/>
        </p:xfrm>
        <a:graphic>
          <a:graphicData uri="http://schemas.openxmlformats.org/presentationml/2006/ole">
            <p:oleObj spid="_x0000_s339978" name="Equation" r:id="rId7" imgW="2387520" imgH="253800" progId="Equation.3">
              <p:embed/>
            </p:oleObj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>
            <a:off x="2915816" y="2742328"/>
            <a:ext cx="144016" cy="309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186432" y="2990264"/>
            <a:ext cx="144016" cy="309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9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9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600" dirty="0" smtClean="0"/>
              <a:t>Time Domain Specifications (Settling Time)</a:t>
            </a:r>
            <a:endParaRPr lang="en-GB" sz="3600" dirty="0"/>
          </a:p>
        </p:txBody>
      </p:sp>
      <p:pic>
        <p:nvPicPr>
          <p:cNvPr id="3409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6372707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40995" name="Object 6"/>
          <p:cNvGraphicFramePr>
            <a:graphicFrameLocks noChangeAspect="1"/>
          </p:cNvGraphicFramePr>
          <p:nvPr/>
        </p:nvGraphicFramePr>
        <p:xfrm>
          <a:off x="1691680" y="836712"/>
          <a:ext cx="5376862" cy="1223963"/>
        </p:xfrm>
        <a:graphic>
          <a:graphicData uri="http://schemas.openxmlformats.org/presentationml/2006/ole">
            <p:oleObj spid="_x0000_s340995" name="Equation" r:id="rId4" imgW="2286000" imgH="520560" progId="Equation.3">
              <p:embed/>
            </p:oleObj>
          </a:graphicData>
        </a:graphic>
      </p:graphicFrame>
      <p:graphicFrame>
        <p:nvGraphicFramePr>
          <p:cNvPr id="340996" name="Object 5"/>
          <p:cNvGraphicFramePr>
            <a:graphicFrameLocks noChangeAspect="1"/>
          </p:cNvGraphicFramePr>
          <p:nvPr/>
        </p:nvGraphicFramePr>
        <p:xfrm>
          <a:off x="6156176" y="3068960"/>
          <a:ext cx="2625725" cy="665163"/>
        </p:xfrm>
        <a:graphic>
          <a:graphicData uri="http://schemas.openxmlformats.org/presentationml/2006/ole">
            <p:oleObj spid="_x0000_s340996" name="Equation" r:id="rId5" imgW="1054080" imgH="266400" progId="Equation.3">
              <p:embed/>
            </p:oleObj>
          </a:graphicData>
        </a:graphic>
      </p:graphicFrame>
      <p:graphicFrame>
        <p:nvGraphicFramePr>
          <p:cNvPr id="340997" name="Object 5"/>
          <p:cNvGraphicFramePr>
            <a:graphicFrameLocks noChangeAspect="1"/>
          </p:cNvGraphicFramePr>
          <p:nvPr/>
        </p:nvGraphicFramePr>
        <p:xfrm>
          <a:off x="3419872" y="3501008"/>
          <a:ext cx="1008435" cy="756642"/>
        </p:xfrm>
        <a:graphic>
          <a:graphicData uri="http://schemas.openxmlformats.org/presentationml/2006/ole">
            <p:oleObj spid="_x0000_s340997" name="Equation" r:id="rId6" imgW="507960" imgH="380880" progId="Equation.3">
              <p:embed/>
            </p:oleObj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109415" y="1473958"/>
            <a:ext cx="3993622" cy="2900438"/>
            <a:chOff x="3109415" y="1473958"/>
            <a:chExt cx="3993622" cy="2900438"/>
          </a:xfrm>
        </p:grpSpPr>
        <p:grpSp>
          <p:nvGrpSpPr>
            <p:cNvPr id="14" name="Group 13"/>
            <p:cNvGrpSpPr/>
            <p:nvPr/>
          </p:nvGrpSpPr>
          <p:grpSpPr>
            <a:xfrm>
              <a:off x="3109415" y="1473958"/>
              <a:ext cx="3982865" cy="2459098"/>
              <a:chOff x="3109415" y="1473958"/>
              <a:chExt cx="3982865" cy="2459098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3109415" y="1473958"/>
                <a:ext cx="3046761" cy="1667010"/>
              </a:xfrm>
              <a:custGeom>
                <a:avLst/>
                <a:gdLst>
                  <a:gd name="connsiteX0" fmla="*/ 206991 w 3496101"/>
                  <a:gd name="connsiteY0" fmla="*/ 0 h 1828800"/>
                  <a:gd name="connsiteX1" fmla="*/ 193343 w 3496101"/>
                  <a:gd name="connsiteY1" fmla="*/ 655093 h 1828800"/>
                  <a:gd name="connsiteX2" fmla="*/ 1367051 w 3496101"/>
                  <a:gd name="connsiteY2" fmla="*/ 1173708 h 1828800"/>
                  <a:gd name="connsiteX3" fmla="*/ 3496101 w 3496101"/>
                  <a:gd name="connsiteY3" fmla="*/ 1828800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96101" h="1828800">
                    <a:moveTo>
                      <a:pt x="206991" y="0"/>
                    </a:moveTo>
                    <a:cubicBezTo>
                      <a:pt x="103495" y="229737"/>
                      <a:pt x="0" y="459475"/>
                      <a:pt x="193343" y="655093"/>
                    </a:cubicBezTo>
                    <a:cubicBezTo>
                      <a:pt x="386686" y="850711"/>
                      <a:pt x="816591" y="978090"/>
                      <a:pt x="1367051" y="1173708"/>
                    </a:cubicBezTo>
                    <a:cubicBezTo>
                      <a:pt x="1917511" y="1369326"/>
                      <a:pt x="2706806" y="1599063"/>
                      <a:pt x="3496101" y="1828800"/>
                    </a:cubicBezTo>
                  </a:path>
                </a:pathLst>
              </a:custGeom>
              <a:ln>
                <a:solidFill>
                  <a:schemeClr val="accent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156176" y="3068960"/>
                <a:ext cx="936104" cy="8640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084168" y="4005064"/>
              <a:ext cx="1018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Real Part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311265" y="1601505"/>
            <a:ext cx="4764513" cy="2772891"/>
            <a:chOff x="4311265" y="1601505"/>
            <a:chExt cx="4764513" cy="2772891"/>
          </a:xfrm>
        </p:grpSpPr>
        <p:grpSp>
          <p:nvGrpSpPr>
            <p:cNvPr id="13" name="Group 12"/>
            <p:cNvGrpSpPr/>
            <p:nvPr/>
          </p:nvGrpSpPr>
          <p:grpSpPr>
            <a:xfrm>
              <a:off x="4311265" y="1601505"/>
              <a:ext cx="4653223" cy="2290607"/>
              <a:chOff x="4311265" y="1601505"/>
              <a:chExt cx="4653223" cy="2290607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6246127" y="1637731"/>
                <a:ext cx="1638242" cy="1359221"/>
              </a:xfrm>
              <a:custGeom>
                <a:avLst/>
                <a:gdLst>
                  <a:gd name="connsiteX0" fmla="*/ 345743 w 1683223"/>
                  <a:gd name="connsiteY0" fmla="*/ 0 h 1433015"/>
                  <a:gd name="connsiteX1" fmla="*/ 222913 w 1683223"/>
                  <a:gd name="connsiteY1" fmla="*/ 450376 h 1433015"/>
                  <a:gd name="connsiteX2" fmla="*/ 1683223 w 1683223"/>
                  <a:gd name="connsiteY2" fmla="*/ 1433015 h 1433015"/>
                  <a:gd name="connsiteX3" fmla="*/ 1683223 w 1683223"/>
                  <a:gd name="connsiteY3" fmla="*/ 1433015 h 1433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83223" h="1433015">
                    <a:moveTo>
                      <a:pt x="345743" y="0"/>
                    </a:moveTo>
                    <a:cubicBezTo>
                      <a:pt x="172871" y="105770"/>
                      <a:pt x="0" y="211540"/>
                      <a:pt x="222913" y="450376"/>
                    </a:cubicBezTo>
                    <a:cubicBezTo>
                      <a:pt x="445826" y="689212"/>
                      <a:pt x="1683223" y="1433015"/>
                      <a:pt x="1683223" y="1433015"/>
                    </a:cubicBezTo>
                    <a:lnTo>
                      <a:pt x="1683223" y="1433015"/>
                    </a:lnTo>
                  </a:path>
                </a:pathLst>
              </a:cu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311265" y="1601505"/>
                <a:ext cx="3213064" cy="1467456"/>
              </a:xfrm>
              <a:custGeom>
                <a:avLst/>
                <a:gdLst>
                  <a:gd name="connsiteX0" fmla="*/ 0 w 3207224"/>
                  <a:gd name="connsiteY0" fmla="*/ 0 h 1433015"/>
                  <a:gd name="connsiteX1" fmla="*/ 818866 w 3207224"/>
                  <a:gd name="connsiteY1" fmla="*/ 491319 h 1433015"/>
                  <a:gd name="connsiteX2" fmla="*/ 3207224 w 3207224"/>
                  <a:gd name="connsiteY2" fmla="*/ 1433015 h 1433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07224" h="1433015">
                    <a:moveTo>
                      <a:pt x="0" y="0"/>
                    </a:moveTo>
                    <a:cubicBezTo>
                      <a:pt x="142164" y="126241"/>
                      <a:pt x="284329" y="252483"/>
                      <a:pt x="818866" y="491319"/>
                    </a:cubicBezTo>
                    <a:cubicBezTo>
                      <a:pt x="1353403" y="730155"/>
                      <a:pt x="2280313" y="1081585"/>
                      <a:pt x="3207224" y="1433015"/>
                    </a:cubicBezTo>
                  </a:path>
                </a:pathLst>
              </a:cu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7236296" y="3028016"/>
                <a:ext cx="1728192" cy="86409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7524328" y="4005064"/>
              <a:ext cx="1551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Imaginary Part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800" b="1" dirty="0" err="1" smtClean="0"/>
              <a:t>Example#1</a:t>
            </a:r>
            <a:endParaRPr lang="en-GB" sz="3800" b="1" dirty="0"/>
          </a:p>
        </p:txBody>
      </p:sp>
      <p:graphicFrame>
        <p:nvGraphicFramePr>
          <p:cNvPr id="196609" name="Object 1"/>
          <p:cNvGraphicFramePr>
            <a:graphicFrameLocks noChangeAspect="1"/>
          </p:cNvGraphicFramePr>
          <p:nvPr/>
        </p:nvGraphicFramePr>
        <p:xfrm>
          <a:off x="3347864" y="1844824"/>
          <a:ext cx="2448272" cy="875884"/>
        </p:xfrm>
        <a:graphic>
          <a:graphicData uri="http://schemas.openxmlformats.org/presentationml/2006/ole">
            <p:oleObj spid="_x0000_s270338" name="Equation" r:id="rId3" imgW="1028520" imgH="368280" progId="Equation.3">
              <p:embed/>
            </p:oleObj>
          </a:graphicData>
        </a:graphic>
      </p:graphicFrame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864096"/>
          </a:xfrm>
        </p:spPr>
        <p:txBody>
          <a:bodyPr>
            <a:normAutofit/>
          </a:bodyPr>
          <a:lstStyle/>
          <a:p>
            <a:pPr marL="273050" indent="-273050" algn="just"/>
            <a:r>
              <a:rPr lang="en-US" sz="2400" dirty="0" smtClean="0">
                <a:cs typeface="Arial" charset="0"/>
              </a:rPr>
              <a:t>Determine the un-damped natural frequency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and damping ratio of the following second order system.</a:t>
            </a:r>
          </a:p>
        </p:txBody>
      </p:sp>
      <p:graphicFrame>
        <p:nvGraphicFramePr>
          <p:cNvPr id="270342" name="Object 6"/>
          <p:cNvGraphicFramePr>
            <a:graphicFrameLocks noChangeAspect="1"/>
          </p:cNvGraphicFramePr>
          <p:nvPr/>
        </p:nvGraphicFramePr>
        <p:xfrm>
          <a:off x="251520" y="4941168"/>
          <a:ext cx="1096963" cy="582612"/>
        </p:xfrm>
        <a:graphic>
          <a:graphicData uri="http://schemas.openxmlformats.org/presentationml/2006/ole">
            <p:oleObj spid="_x0000_s270342" name="Equation" r:id="rId4" imgW="406080" imgH="215640" progId="Equation.3">
              <p:embed/>
            </p:oleObj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51520" y="2924944"/>
            <a:ext cx="8568952" cy="1929258"/>
            <a:chOff x="251520" y="2924944"/>
            <a:chExt cx="8568952" cy="1929258"/>
          </a:xfrm>
        </p:grpSpPr>
        <p:graphicFrame>
          <p:nvGraphicFramePr>
            <p:cNvPr id="270341" name="Object 1"/>
            <p:cNvGraphicFramePr>
              <a:graphicFrameLocks noChangeAspect="1"/>
            </p:cNvGraphicFramePr>
            <p:nvPr/>
          </p:nvGraphicFramePr>
          <p:xfrm>
            <a:off x="3347864" y="3861048"/>
            <a:ext cx="3128714" cy="993154"/>
          </p:xfrm>
          <a:graphic>
            <a:graphicData uri="http://schemas.openxmlformats.org/presentationml/2006/ole">
              <p:oleObj spid="_x0000_s270341" name="Equation" r:id="rId5" imgW="1320480" imgH="419040" progId="Equation.3">
                <p:embed/>
              </p:oleObj>
            </a:graphicData>
          </a:graphic>
        </p:graphicFrame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251520" y="2924944"/>
              <a:ext cx="8568952" cy="9361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273050" marR="0" lvl="0" indent="-273050" algn="just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Arial" charset="0"/>
                </a:rPr>
                <a:t>Compare the numerator and denominator of the given transfer function with the general 2</a:t>
              </a:r>
              <a:r>
                <a:rPr kumimoji="0" lang="en-US" sz="2400" b="0" i="0" u="none" strike="noStrike" kern="1200" cap="none" spc="0" normalizeH="0" baseline="30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Arial" charset="0"/>
                </a:rPr>
                <a:t>nd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Arial" charset="0"/>
                </a:rPr>
                <a:t> order transfer function.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endParaRPr>
            </a:p>
          </p:txBody>
        </p:sp>
      </p:grpSp>
      <p:graphicFrame>
        <p:nvGraphicFramePr>
          <p:cNvPr id="270343" name="Object 7"/>
          <p:cNvGraphicFramePr>
            <a:graphicFrameLocks noChangeAspect="1"/>
          </p:cNvGraphicFramePr>
          <p:nvPr/>
        </p:nvGraphicFramePr>
        <p:xfrm>
          <a:off x="1691680" y="5013176"/>
          <a:ext cx="2808287" cy="514350"/>
        </p:xfrm>
        <a:graphic>
          <a:graphicData uri="http://schemas.openxmlformats.org/presentationml/2006/ole">
            <p:oleObj spid="_x0000_s270343" name="Equation" r:id="rId6" imgW="1041120" imgH="190440" progId="Equation.3">
              <p:embed/>
            </p:oleObj>
          </a:graphicData>
        </a:graphic>
      </p:graphicFrame>
      <p:graphicFrame>
        <p:nvGraphicFramePr>
          <p:cNvPr id="270344" name="Object 8"/>
          <p:cNvGraphicFramePr>
            <a:graphicFrameLocks noChangeAspect="1"/>
          </p:cNvGraphicFramePr>
          <p:nvPr/>
        </p:nvGraphicFramePr>
        <p:xfrm>
          <a:off x="6261100" y="5229200"/>
          <a:ext cx="2155825" cy="514350"/>
        </p:xfrm>
        <a:graphic>
          <a:graphicData uri="http://schemas.openxmlformats.org/presentationml/2006/ole">
            <p:oleObj spid="_x0000_s270344" name="Equation" r:id="rId7" imgW="799920" imgH="190440" progId="Equation.3">
              <p:embed/>
            </p:oleObj>
          </a:graphicData>
        </a:graphic>
      </p:graphicFrame>
      <p:graphicFrame>
        <p:nvGraphicFramePr>
          <p:cNvPr id="270345" name="Object 9"/>
          <p:cNvGraphicFramePr>
            <a:graphicFrameLocks noChangeAspect="1"/>
          </p:cNvGraphicFramePr>
          <p:nvPr/>
        </p:nvGraphicFramePr>
        <p:xfrm>
          <a:off x="977255" y="5949280"/>
          <a:ext cx="4314825" cy="582612"/>
        </p:xfrm>
        <a:graphic>
          <a:graphicData uri="http://schemas.openxmlformats.org/presentationml/2006/ole">
            <p:oleObj spid="_x0000_s270345" name="Equation" r:id="rId8" imgW="1600200" imgH="215640" progId="Equation.3">
              <p:embed/>
            </p:oleObj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1043608" y="5877272"/>
            <a:ext cx="3024336" cy="648072"/>
            <a:chOff x="1043608" y="5877272"/>
            <a:chExt cx="3024336" cy="648072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1043608" y="5877272"/>
              <a:ext cx="36004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3707904" y="5949280"/>
              <a:ext cx="36004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 flipH="1">
            <a:off x="4932040" y="5949280"/>
            <a:ext cx="36004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915816" y="6021288"/>
            <a:ext cx="36004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0346" name="Object 10"/>
          <p:cNvGraphicFramePr>
            <a:graphicFrameLocks noChangeAspect="1"/>
          </p:cNvGraphicFramePr>
          <p:nvPr/>
        </p:nvGraphicFramePr>
        <p:xfrm>
          <a:off x="6228184" y="6261943"/>
          <a:ext cx="1574800" cy="479425"/>
        </p:xfrm>
        <a:graphic>
          <a:graphicData uri="http://schemas.openxmlformats.org/presentationml/2006/ole">
            <p:oleObj spid="_x0000_s270346" name="Equation" r:id="rId9" imgW="583920" imgH="177480" progId="Equation.3">
              <p:embed/>
            </p:oleObj>
          </a:graphicData>
        </a:graphic>
      </p:graphicFrame>
      <p:graphicFrame>
        <p:nvGraphicFramePr>
          <p:cNvPr id="270347" name="Object 11"/>
          <p:cNvGraphicFramePr>
            <a:graphicFrameLocks noChangeAspect="1"/>
          </p:cNvGraphicFramePr>
          <p:nvPr/>
        </p:nvGraphicFramePr>
        <p:xfrm>
          <a:off x="6228184" y="5722962"/>
          <a:ext cx="1608138" cy="514350"/>
        </p:xfrm>
        <a:graphic>
          <a:graphicData uri="http://schemas.openxmlformats.org/presentationml/2006/ole">
            <p:oleObj spid="_x0000_s270347" name="Equation" r:id="rId10" imgW="5968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0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0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0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0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0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0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988840"/>
            <a:ext cx="3888431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600" dirty="0" smtClean="0"/>
              <a:t>Time Domain Specifications (Settling Time)</a:t>
            </a:r>
            <a:endParaRPr lang="en-GB" sz="3600" dirty="0"/>
          </a:p>
        </p:txBody>
      </p:sp>
      <p:graphicFrame>
        <p:nvGraphicFramePr>
          <p:cNvPr id="342017" name="Object 1"/>
          <p:cNvGraphicFramePr>
            <a:graphicFrameLocks noChangeAspect="1"/>
          </p:cNvGraphicFramePr>
          <p:nvPr/>
        </p:nvGraphicFramePr>
        <p:xfrm>
          <a:off x="7020272" y="2708920"/>
          <a:ext cx="1008063" cy="757237"/>
        </p:xfrm>
        <a:graphic>
          <a:graphicData uri="http://schemas.openxmlformats.org/presentationml/2006/ole">
            <p:oleObj spid="_x0000_s342017" name="Equation" r:id="rId4" imgW="507960" imgH="380880" progId="Equation.3">
              <p:embed/>
            </p:oleObj>
          </a:graphicData>
        </a:graphic>
      </p:graphicFrame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0" y="908720"/>
            <a:ext cx="892899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500" dirty="0" smtClean="0"/>
              <a:t>Settling time (2%) criterion</a:t>
            </a:r>
          </a:p>
          <a:p>
            <a:pPr marL="730250" lvl="1" indent="-273050" algn="just">
              <a:buFont typeface="Arial" pitchFamily="34" charset="0"/>
              <a:buChar char="•"/>
            </a:pPr>
            <a:r>
              <a:rPr lang="en-GB" sz="2500" dirty="0" smtClean="0"/>
              <a:t> Time consumed in exponential decay up to 98% of the input. </a:t>
            </a:r>
          </a:p>
        </p:txBody>
      </p:sp>
      <p:graphicFrame>
        <p:nvGraphicFramePr>
          <p:cNvPr id="342018" name="Object 2"/>
          <p:cNvGraphicFramePr>
            <a:graphicFrameLocks noChangeAspect="1"/>
          </p:cNvGraphicFramePr>
          <p:nvPr/>
        </p:nvGraphicFramePr>
        <p:xfrm>
          <a:off x="899592" y="2492896"/>
          <a:ext cx="2265753" cy="1080765"/>
        </p:xfrm>
        <a:graphic>
          <a:graphicData uri="http://schemas.openxmlformats.org/presentationml/2006/ole">
            <p:oleObj spid="_x0000_s342018" name="Equation" r:id="rId5" imgW="799920" imgH="380880" progId="Equation.3">
              <p:embed/>
            </p:oleObj>
          </a:graphicData>
        </a:graphic>
      </p:graphicFrame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15008" y="4439434"/>
            <a:ext cx="892899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500" dirty="0" smtClean="0"/>
              <a:t>Settling time (5%) criterion</a:t>
            </a:r>
          </a:p>
          <a:p>
            <a:pPr marL="730250" lvl="1" indent="-273050" algn="just">
              <a:buFont typeface="Arial" pitchFamily="34" charset="0"/>
              <a:buChar char="•"/>
            </a:pPr>
            <a:r>
              <a:rPr lang="en-GB" sz="2500" dirty="0" smtClean="0"/>
              <a:t> Time consumed in exponential decay up to 95% of the input. </a:t>
            </a:r>
          </a:p>
        </p:txBody>
      </p:sp>
      <p:graphicFrame>
        <p:nvGraphicFramePr>
          <p:cNvPr id="342019" name="Object 3"/>
          <p:cNvGraphicFramePr>
            <a:graphicFrameLocks noChangeAspect="1"/>
          </p:cNvGraphicFramePr>
          <p:nvPr/>
        </p:nvGraphicFramePr>
        <p:xfrm>
          <a:off x="971600" y="5373216"/>
          <a:ext cx="2265362" cy="1081088"/>
        </p:xfrm>
        <a:graphic>
          <a:graphicData uri="http://schemas.openxmlformats.org/presentationml/2006/ole">
            <p:oleObj spid="_x0000_s342019" name="Equation" r:id="rId6" imgW="79992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600" dirty="0" smtClean="0"/>
              <a:t>Summary of Time Domain Specifications</a:t>
            </a:r>
            <a:endParaRPr lang="en-GB" sz="3600" dirty="0"/>
          </a:p>
        </p:txBody>
      </p:sp>
      <p:graphicFrame>
        <p:nvGraphicFramePr>
          <p:cNvPr id="342018" name="Object 2"/>
          <p:cNvGraphicFramePr>
            <a:graphicFrameLocks noChangeAspect="1"/>
          </p:cNvGraphicFramePr>
          <p:nvPr/>
        </p:nvGraphicFramePr>
        <p:xfrm>
          <a:off x="755576" y="3933056"/>
          <a:ext cx="2265753" cy="1080765"/>
        </p:xfrm>
        <a:graphic>
          <a:graphicData uri="http://schemas.openxmlformats.org/presentationml/2006/ole">
            <p:oleObj spid="_x0000_s346114" name="Equation" r:id="rId3" imgW="799920" imgH="380880" progId="Equation.3">
              <p:embed/>
            </p:oleObj>
          </a:graphicData>
        </a:graphic>
      </p:graphicFrame>
      <p:graphicFrame>
        <p:nvGraphicFramePr>
          <p:cNvPr id="342019" name="Object 3"/>
          <p:cNvGraphicFramePr>
            <a:graphicFrameLocks noChangeAspect="1"/>
          </p:cNvGraphicFramePr>
          <p:nvPr/>
        </p:nvGraphicFramePr>
        <p:xfrm>
          <a:off x="683568" y="5157192"/>
          <a:ext cx="2265362" cy="1081088"/>
        </p:xfrm>
        <a:graphic>
          <a:graphicData uri="http://schemas.openxmlformats.org/presentationml/2006/ole">
            <p:oleObj spid="_x0000_s346115" name="Equation" r:id="rId4" imgW="799920" imgH="380880" progId="Equation.3">
              <p:embed/>
            </p:oleObj>
          </a:graphicData>
        </a:graphic>
      </p:graphicFrame>
      <p:graphicFrame>
        <p:nvGraphicFramePr>
          <p:cNvPr id="344069" name="Object 5"/>
          <p:cNvGraphicFramePr>
            <a:graphicFrameLocks noChangeAspect="1"/>
          </p:cNvGraphicFramePr>
          <p:nvPr/>
        </p:nvGraphicFramePr>
        <p:xfrm>
          <a:off x="5076056" y="4797152"/>
          <a:ext cx="3148013" cy="1173163"/>
        </p:xfrm>
        <a:graphic>
          <a:graphicData uri="http://schemas.openxmlformats.org/presentationml/2006/ole">
            <p:oleObj spid="_x0000_s346116" name="Equation" r:id="rId5" imgW="1091880" imgH="406080" progId="Equation.3">
              <p:embed/>
            </p:oleObj>
          </a:graphicData>
        </a:graphic>
      </p:graphicFrame>
      <p:graphicFrame>
        <p:nvGraphicFramePr>
          <p:cNvPr id="344070" name="Object 6"/>
          <p:cNvGraphicFramePr>
            <a:graphicFrameLocks noChangeAspect="1"/>
          </p:cNvGraphicFramePr>
          <p:nvPr/>
        </p:nvGraphicFramePr>
        <p:xfrm>
          <a:off x="5240659" y="1482725"/>
          <a:ext cx="3579813" cy="1285875"/>
        </p:xfrm>
        <a:graphic>
          <a:graphicData uri="http://schemas.openxmlformats.org/presentationml/2006/ole">
            <p:oleObj spid="_x0000_s346117" name="Equation" r:id="rId6" imgW="1206360" imgH="431640" progId="Equation.3">
              <p:embed/>
            </p:oleObj>
          </a:graphicData>
        </a:graphic>
      </p:graphicFrame>
      <p:graphicFrame>
        <p:nvGraphicFramePr>
          <p:cNvPr id="344071" name="Object 7"/>
          <p:cNvGraphicFramePr>
            <a:graphicFrameLocks noChangeAspect="1"/>
          </p:cNvGraphicFramePr>
          <p:nvPr/>
        </p:nvGraphicFramePr>
        <p:xfrm>
          <a:off x="291529" y="1547813"/>
          <a:ext cx="4208463" cy="1387475"/>
        </p:xfrm>
        <a:graphic>
          <a:graphicData uri="http://schemas.openxmlformats.org/presentationml/2006/ole">
            <p:oleObj spid="_x0000_s346118" name="Equation" r:id="rId7" imgW="1307880" imgH="4316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50847" y="1124744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Rise Time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6518" y="1124744"/>
            <a:ext cx="1281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Peak Time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3501008"/>
            <a:ext cx="2113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Settling Time (2%)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576" y="6269250"/>
            <a:ext cx="2113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Settling Time (4%)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55201" y="4325034"/>
            <a:ext cx="2441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Maximum Overshoot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GB" dirty="0" err="1" smtClean="0"/>
              <a:t>Example#5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919261"/>
            <a:ext cx="8856984" cy="4525963"/>
          </a:xfrm>
        </p:spPr>
        <p:txBody>
          <a:bodyPr>
            <a:normAutofit/>
          </a:bodyPr>
          <a:lstStyle/>
          <a:p>
            <a:pPr algn="just"/>
            <a:r>
              <a:rPr lang="en-GB" sz="2600" dirty="0" smtClean="0"/>
              <a:t>Consider the system shown in following figure, where damping ratio is </a:t>
            </a:r>
            <a:r>
              <a:rPr lang="en-GB" sz="2600" dirty="0" smtClean="0">
                <a:solidFill>
                  <a:srgbClr val="FF0000"/>
                </a:solidFill>
              </a:rPr>
              <a:t>0.6</a:t>
            </a:r>
            <a:r>
              <a:rPr lang="en-GB" sz="2600" dirty="0" smtClean="0"/>
              <a:t> and natural undamped frequency is </a:t>
            </a:r>
            <a:r>
              <a:rPr lang="en-GB" sz="2600" dirty="0" smtClean="0">
                <a:solidFill>
                  <a:srgbClr val="FF0000"/>
                </a:solidFill>
              </a:rPr>
              <a:t>5 rad/sec</a:t>
            </a:r>
            <a:r>
              <a:rPr lang="en-GB" sz="2600" dirty="0" smtClean="0"/>
              <a:t>. Obtain the rise time </a:t>
            </a:r>
            <a:r>
              <a:rPr lang="en-GB" sz="2600" dirty="0" err="1" smtClean="0">
                <a:solidFill>
                  <a:srgbClr val="FF0000"/>
                </a:solidFill>
              </a:rPr>
              <a:t>t</a:t>
            </a:r>
            <a:r>
              <a:rPr lang="en-GB" sz="2600" baseline="-25000" dirty="0" err="1" smtClean="0">
                <a:solidFill>
                  <a:srgbClr val="FF0000"/>
                </a:solidFill>
              </a:rPr>
              <a:t>r</a:t>
            </a:r>
            <a:r>
              <a:rPr lang="en-GB" sz="2600" dirty="0" smtClean="0"/>
              <a:t>, peak time </a:t>
            </a:r>
            <a:r>
              <a:rPr lang="en-GB" sz="2600" dirty="0" err="1" smtClean="0">
                <a:solidFill>
                  <a:srgbClr val="FF0000"/>
                </a:solidFill>
              </a:rPr>
              <a:t>t</a:t>
            </a:r>
            <a:r>
              <a:rPr lang="en-GB" sz="2600" baseline="-25000" dirty="0" err="1" smtClean="0">
                <a:solidFill>
                  <a:srgbClr val="FF0000"/>
                </a:solidFill>
              </a:rPr>
              <a:t>p</a:t>
            </a:r>
            <a:r>
              <a:rPr lang="en-GB" sz="2600" dirty="0" smtClean="0"/>
              <a:t>, maximum overshoot </a:t>
            </a:r>
            <a:r>
              <a:rPr lang="en-GB" sz="2600" dirty="0" smtClean="0">
                <a:solidFill>
                  <a:srgbClr val="FF0000"/>
                </a:solidFill>
              </a:rPr>
              <a:t>M</a:t>
            </a:r>
            <a:r>
              <a:rPr lang="en-GB" sz="2600" baseline="-25000" dirty="0" smtClean="0">
                <a:solidFill>
                  <a:srgbClr val="FF0000"/>
                </a:solidFill>
              </a:rPr>
              <a:t>p</a:t>
            </a:r>
            <a:r>
              <a:rPr lang="en-GB" sz="2600" dirty="0" smtClean="0"/>
              <a:t>, and settling time 2% and 5% criterion </a:t>
            </a:r>
            <a:r>
              <a:rPr lang="en-GB" sz="2600" dirty="0" err="1" smtClean="0">
                <a:solidFill>
                  <a:srgbClr val="FF0000"/>
                </a:solidFill>
              </a:rPr>
              <a:t>t</a:t>
            </a:r>
            <a:r>
              <a:rPr lang="en-GB" sz="2600" baseline="-25000" dirty="0" err="1" smtClean="0">
                <a:solidFill>
                  <a:srgbClr val="FF0000"/>
                </a:solidFill>
              </a:rPr>
              <a:t>s</a:t>
            </a:r>
            <a:r>
              <a:rPr lang="en-GB" sz="2600" dirty="0" smtClean="0"/>
              <a:t> when the system is subjected to a unit-step input.</a:t>
            </a:r>
            <a:endParaRPr lang="en-GB" sz="2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664583"/>
            <a:ext cx="5141764" cy="214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600" dirty="0" err="1" smtClean="0"/>
              <a:t>Example#5</a:t>
            </a:r>
            <a:endParaRPr lang="en-GB" sz="3600" dirty="0"/>
          </a:p>
        </p:txBody>
      </p:sp>
      <p:graphicFrame>
        <p:nvGraphicFramePr>
          <p:cNvPr id="342018" name="Object 2"/>
          <p:cNvGraphicFramePr>
            <a:graphicFrameLocks noChangeAspect="1"/>
          </p:cNvGraphicFramePr>
          <p:nvPr/>
        </p:nvGraphicFramePr>
        <p:xfrm>
          <a:off x="1154119" y="4221088"/>
          <a:ext cx="2265753" cy="1080765"/>
        </p:xfrm>
        <a:graphic>
          <a:graphicData uri="http://schemas.openxmlformats.org/presentationml/2006/ole">
            <p:oleObj spid="_x0000_s344067" name="Equation" r:id="rId3" imgW="799920" imgH="380880" progId="Equation.3">
              <p:embed/>
            </p:oleObj>
          </a:graphicData>
        </a:graphic>
      </p:graphicFrame>
      <p:graphicFrame>
        <p:nvGraphicFramePr>
          <p:cNvPr id="344069" name="Object 5"/>
          <p:cNvGraphicFramePr>
            <a:graphicFrameLocks noChangeAspect="1"/>
          </p:cNvGraphicFramePr>
          <p:nvPr/>
        </p:nvGraphicFramePr>
        <p:xfrm>
          <a:off x="5076056" y="4293096"/>
          <a:ext cx="3148013" cy="1173163"/>
        </p:xfrm>
        <a:graphic>
          <a:graphicData uri="http://schemas.openxmlformats.org/presentationml/2006/ole">
            <p:oleObj spid="_x0000_s344069" name="Equation" r:id="rId4" imgW="1091880" imgH="406080" progId="Equation.3">
              <p:embed/>
            </p:oleObj>
          </a:graphicData>
        </a:graphic>
      </p:graphicFrame>
      <p:graphicFrame>
        <p:nvGraphicFramePr>
          <p:cNvPr id="344070" name="Object 6"/>
          <p:cNvGraphicFramePr>
            <a:graphicFrameLocks noChangeAspect="1"/>
          </p:cNvGraphicFramePr>
          <p:nvPr/>
        </p:nvGraphicFramePr>
        <p:xfrm>
          <a:off x="6313488" y="1557338"/>
          <a:ext cx="1431925" cy="1135062"/>
        </p:xfrm>
        <a:graphic>
          <a:graphicData uri="http://schemas.openxmlformats.org/presentationml/2006/ole">
            <p:oleObj spid="_x0000_s344070" name="Equation" r:id="rId5" imgW="482400" imgH="380880" progId="Equation.3">
              <p:embed/>
            </p:oleObj>
          </a:graphicData>
        </a:graphic>
      </p:graphicFrame>
      <p:graphicFrame>
        <p:nvGraphicFramePr>
          <p:cNvPr id="344071" name="Object 7"/>
          <p:cNvGraphicFramePr>
            <a:graphicFrameLocks noChangeAspect="1"/>
          </p:cNvGraphicFramePr>
          <p:nvPr/>
        </p:nvGraphicFramePr>
        <p:xfrm>
          <a:off x="1455738" y="1628775"/>
          <a:ext cx="1879600" cy="1223963"/>
        </p:xfrm>
        <a:graphic>
          <a:graphicData uri="http://schemas.openxmlformats.org/presentationml/2006/ole">
            <p:oleObj spid="_x0000_s344071" name="Equation" r:id="rId6" imgW="583920" imgH="3808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50847" y="1124744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Rise Time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6518" y="1124744"/>
            <a:ext cx="1281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Peak Time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06729" y="3717032"/>
            <a:ext cx="2113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Settling Time (2%)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55201" y="3717032"/>
            <a:ext cx="2441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Maximum Overshoot</a:t>
            </a:r>
            <a:endParaRPr lang="en-GB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1226518" y="5373216"/>
          <a:ext cx="2265362" cy="1081088"/>
        </p:xfrm>
        <a:graphic>
          <a:graphicData uri="http://schemas.openxmlformats.org/presentationml/2006/ole">
            <p:oleObj spid="_x0000_s344072" name="Equation" r:id="rId7" imgW="799920" imgH="38088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59632" y="6413266"/>
            <a:ext cx="2113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Settling Time (4%)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600" dirty="0" err="1" smtClean="0"/>
              <a:t>Example#5</a:t>
            </a:r>
            <a:endParaRPr lang="en-GB" sz="3600" dirty="0"/>
          </a:p>
        </p:txBody>
      </p:sp>
      <p:graphicFrame>
        <p:nvGraphicFramePr>
          <p:cNvPr id="344071" name="Object 7"/>
          <p:cNvGraphicFramePr>
            <a:graphicFrameLocks noChangeAspect="1"/>
          </p:cNvGraphicFramePr>
          <p:nvPr/>
        </p:nvGraphicFramePr>
        <p:xfrm>
          <a:off x="395536" y="1628775"/>
          <a:ext cx="1879600" cy="1223963"/>
        </p:xfrm>
        <a:graphic>
          <a:graphicData uri="http://schemas.openxmlformats.org/presentationml/2006/ole">
            <p:oleObj spid="_x0000_s347141" name="Equation" r:id="rId3" imgW="583920" imgH="3808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568" y="1124744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Rise Time</a:t>
            </a:r>
            <a:endParaRPr lang="en-GB" sz="2000" b="1" dirty="0">
              <a:solidFill>
                <a:srgbClr val="FF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307358" y="1484784"/>
            <a:ext cx="4729138" cy="3937104"/>
            <a:chOff x="4211960" y="1484784"/>
            <a:chExt cx="4729138" cy="3937104"/>
          </a:xfrm>
        </p:grpSpPr>
        <p:pic>
          <p:nvPicPr>
            <p:cNvPr id="15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11960" y="1484784"/>
              <a:ext cx="4729138" cy="3937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9" name="Object 18"/>
            <p:cNvGraphicFramePr>
              <a:graphicFrameLocks noChangeAspect="1"/>
            </p:cNvGraphicFramePr>
            <p:nvPr/>
          </p:nvGraphicFramePr>
          <p:xfrm>
            <a:off x="6457856" y="3545720"/>
            <a:ext cx="238125" cy="360040"/>
          </p:xfrm>
          <a:graphic>
            <a:graphicData uri="http://schemas.openxmlformats.org/presentationml/2006/ole">
              <p:oleObj spid="_x0000_s347143" name="Equation" r:id="rId5" imgW="114120" imgH="152280" progId="Equation.3">
                <p:embed/>
              </p:oleObj>
            </a:graphicData>
          </a:graphic>
        </p:graphicFrame>
      </p:grpSp>
      <p:graphicFrame>
        <p:nvGraphicFramePr>
          <p:cNvPr id="347144" name="Object 7"/>
          <p:cNvGraphicFramePr>
            <a:graphicFrameLocks noChangeAspect="1"/>
          </p:cNvGraphicFramePr>
          <p:nvPr/>
        </p:nvGraphicFramePr>
        <p:xfrm>
          <a:off x="467544" y="3212976"/>
          <a:ext cx="1986037" cy="991884"/>
        </p:xfrm>
        <a:graphic>
          <a:graphicData uri="http://schemas.openxmlformats.org/presentationml/2006/ole">
            <p:oleObj spid="_x0000_s347144" name="Equation" r:id="rId6" imgW="863280" imgH="43164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95536" y="4437112"/>
          <a:ext cx="3811588" cy="1050925"/>
        </p:xfrm>
        <a:graphic>
          <a:graphicData uri="http://schemas.openxmlformats.org/presentationml/2006/ole">
            <p:oleObj spid="_x0000_s347145" name="Equation" r:id="rId7" imgW="1828800" imgH="444240" progId="Equation.3">
              <p:embed/>
            </p:oleObj>
          </a:graphicData>
        </a:graphic>
      </p:graphicFrame>
      <p:graphicFrame>
        <p:nvGraphicFramePr>
          <p:cNvPr id="347146" name="Object 7"/>
          <p:cNvGraphicFramePr>
            <a:graphicFrameLocks noChangeAspect="1"/>
          </p:cNvGraphicFramePr>
          <p:nvPr/>
        </p:nvGraphicFramePr>
        <p:xfrm>
          <a:off x="395536" y="5661248"/>
          <a:ext cx="3095625" cy="933450"/>
        </p:xfrm>
        <a:graphic>
          <a:graphicData uri="http://schemas.openxmlformats.org/presentationml/2006/ole">
            <p:oleObj spid="_x0000_s347146" name="Equation" r:id="rId8" imgW="134604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600" dirty="0" err="1" smtClean="0"/>
              <a:t>Example#5</a:t>
            </a:r>
            <a:endParaRPr lang="en-GB" sz="3600" dirty="0"/>
          </a:p>
        </p:txBody>
      </p:sp>
      <p:graphicFrame>
        <p:nvGraphicFramePr>
          <p:cNvPr id="342018" name="Object 2"/>
          <p:cNvGraphicFramePr>
            <a:graphicFrameLocks noChangeAspect="1"/>
          </p:cNvGraphicFramePr>
          <p:nvPr/>
        </p:nvGraphicFramePr>
        <p:xfrm>
          <a:off x="6262688" y="1700213"/>
          <a:ext cx="1476375" cy="1081087"/>
        </p:xfrm>
        <a:graphic>
          <a:graphicData uri="http://schemas.openxmlformats.org/presentationml/2006/ole">
            <p:oleObj spid="_x0000_s348162" name="Equation" r:id="rId3" imgW="520560" imgH="380880" progId="Equation.3">
              <p:embed/>
            </p:oleObj>
          </a:graphicData>
        </a:graphic>
      </p:graphicFrame>
      <p:graphicFrame>
        <p:nvGraphicFramePr>
          <p:cNvPr id="344070" name="Object 6"/>
          <p:cNvGraphicFramePr>
            <a:graphicFrameLocks noChangeAspect="1"/>
          </p:cNvGraphicFramePr>
          <p:nvPr/>
        </p:nvGraphicFramePr>
        <p:xfrm>
          <a:off x="395536" y="1772816"/>
          <a:ext cx="1431925" cy="1135062"/>
        </p:xfrm>
        <a:graphic>
          <a:graphicData uri="http://schemas.openxmlformats.org/presentationml/2006/ole">
            <p:oleObj spid="_x0000_s348164" name="Equation" r:id="rId4" imgW="482400" imgH="3808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1560" y="1124744"/>
            <a:ext cx="1281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Peak Time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0152" y="1268760"/>
            <a:ext cx="2113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Settling Time (2%)</a:t>
            </a:r>
            <a:endParaRPr lang="en-GB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3671888" y="4437063"/>
          <a:ext cx="1474787" cy="1081087"/>
        </p:xfrm>
        <a:graphic>
          <a:graphicData uri="http://schemas.openxmlformats.org/presentationml/2006/ole">
            <p:oleObj spid="_x0000_s348166" name="Equation" r:id="rId5" imgW="520560" imgH="38088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388808" y="3997528"/>
            <a:ext cx="2113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Settling Time (4%)</a:t>
            </a:r>
            <a:endParaRPr lang="en-GB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348167" name="Object 7"/>
          <p:cNvGraphicFramePr>
            <a:graphicFrameLocks noChangeAspect="1"/>
          </p:cNvGraphicFramePr>
          <p:nvPr/>
        </p:nvGraphicFramePr>
        <p:xfrm>
          <a:off x="179512" y="3212976"/>
          <a:ext cx="2984624" cy="940280"/>
        </p:xfrm>
        <a:graphic>
          <a:graphicData uri="http://schemas.openxmlformats.org/presentationml/2006/ole">
            <p:oleObj spid="_x0000_s348167" name="Equation" r:id="rId6" imgW="1091880" imgH="342720" progId="Equation.3">
              <p:embed/>
            </p:oleObj>
          </a:graphicData>
        </a:graphic>
      </p:graphicFrame>
      <p:graphicFrame>
        <p:nvGraphicFramePr>
          <p:cNvPr id="348168" name="Object 2"/>
          <p:cNvGraphicFramePr>
            <a:graphicFrameLocks noChangeAspect="1"/>
          </p:cNvGraphicFramePr>
          <p:nvPr/>
        </p:nvGraphicFramePr>
        <p:xfrm>
          <a:off x="5741988" y="2997200"/>
          <a:ext cx="2697162" cy="922338"/>
        </p:xfrm>
        <a:graphic>
          <a:graphicData uri="http://schemas.openxmlformats.org/presentationml/2006/ole">
            <p:oleObj spid="_x0000_s348168" name="Equation" r:id="rId7" imgW="1041120" imgH="355320" progId="Equation.3">
              <p:embed/>
            </p:oleObj>
          </a:graphicData>
        </a:graphic>
      </p:graphicFrame>
      <p:graphicFrame>
        <p:nvGraphicFramePr>
          <p:cNvPr id="348169" name="Object 3"/>
          <p:cNvGraphicFramePr>
            <a:graphicFrameLocks noChangeAspect="1"/>
          </p:cNvGraphicFramePr>
          <p:nvPr/>
        </p:nvGraphicFramePr>
        <p:xfrm>
          <a:off x="3168650" y="5695950"/>
          <a:ext cx="2481263" cy="1009650"/>
        </p:xfrm>
        <a:graphic>
          <a:graphicData uri="http://schemas.openxmlformats.org/presentationml/2006/ole">
            <p:oleObj spid="_x0000_s348169" name="Equation" r:id="rId8" imgW="87624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600" dirty="0" err="1" smtClean="0"/>
              <a:t>Example#5</a:t>
            </a:r>
            <a:endParaRPr lang="en-GB" sz="3600" dirty="0"/>
          </a:p>
        </p:txBody>
      </p:sp>
      <p:graphicFrame>
        <p:nvGraphicFramePr>
          <p:cNvPr id="344069" name="Object 5"/>
          <p:cNvGraphicFramePr>
            <a:graphicFrameLocks noChangeAspect="1"/>
          </p:cNvGraphicFramePr>
          <p:nvPr/>
        </p:nvGraphicFramePr>
        <p:xfrm>
          <a:off x="2879700" y="1484784"/>
          <a:ext cx="3148013" cy="1173163"/>
        </p:xfrm>
        <a:graphic>
          <a:graphicData uri="http://schemas.openxmlformats.org/presentationml/2006/ole">
            <p:oleObj spid="_x0000_s349187" name="Equation" r:id="rId3" imgW="1091880" imgH="4060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51708" y="980728"/>
            <a:ext cx="2441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Maximum Overshoot</a:t>
            </a:r>
            <a:endParaRPr lang="en-GB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349190" name="Object 3"/>
          <p:cNvGraphicFramePr>
            <a:graphicFrameLocks noChangeAspect="1"/>
          </p:cNvGraphicFramePr>
          <p:nvPr/>
        </p:nvGraphicFramePr>
        <p:xfrm>
          <a:off x="2678980" y="3086100"/>
          <a:ext cx="3405188" cy="1136650"/>
        </p:xfrm>
        <a:graphic>
          <a:graphicData uri="http://schemas.openxmlformats.org/presentationml/2006/ole">
            <p:oleObj spid="_x0000_s349190" name="Equation" r:id="rId4" imgW="1180800" imgH="393480" progId="Equation.3">
              <p:embed/>
            </p:oleObj>
          </a:graphicData>
        </a:graphic>
      </p:graphicFrame>
      <p:graphicFrame>
        <p:nvGraphicFramePr>
          <p:cNvPr id="349191" name="Object 3"/>
          <p:cNvGraphicFramePr>
            <a:graphicFrameLocks noChangeAspect="1"/>
          </p:cNvGraphicFramePr>
          <p:nvPr/>
        </p:nvGraphicFramePr>
        <p:xfrm>
          <a:off x="3118718" y="4764088"/>
          <a:ext cx="2782887" cy="623887"/>
        </p:xfrm>
        <a:graphic>
          <a:graphicData uri="http://schemas.openxmlformats.org/presentationml/2006/ole">
            <p:oleObj spid="_x0000_s349191" name="Equation" r:id="rId5" imgW="965160" imgH="215640" progId="Equation.3">
              <p:embed/>
            </p:oleObj>
          </a:graphicData>
        </a:graphic>
      </p:graphicFrame>
      <p:graphicFrame>
        <p:nvGraphicFramePr>
          <p:cNvPr id="349192" name="Object 3"/>
          <p:cNvGraphicFramePr>
            <a:graphicFrameLocks noChangeAspect="1"/>
          </p:cNvGraphicFramePr>
          <p:nvPr/>
        </p:nvGraphicFramePr>
        <p:xfrm>
          <a:off x="3480668" y="5805488"/>
          <a:ext cx="1866900" cy="623887"/>
        </p:xfrm>
        <a:graphic>
          <a:graphicData uri="http://schemas.openxmlformats.org/presentationml/2006/ole">
            <p:oleObj spid="_x0000_s349192" name="Equation" r:id="rId6" imgW="6476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600" dirty="0" err="1" smtClean="0"/>
              <a:t>Example#5</a:t>
            </a:r>
            <a:endParaRPr lang="en-GB" sz="3600" dirty="0"/>
          </a:p>
        </p:txBody>
      </p:sp>
      <p:pic>
        <p:nvPicPr>
          <p:cNvPr id="350214" name="Picture 6"/>
          <p:cNvPicPr>
            <a:picLocks noChangeAspect="1" noChangeArrowheads="1"/>
          </p:cNvPicPr>
          <p:nvPr/>
        </p:nvPicPr>
        <p:blipFill>
          <a:blip r:embed="rId2" cstate="print"/>
          <a:srcRect l="7962" t="6635" r="7437" b="3124"/>
          <a:stretch>
            <a:fillRect/>
          </a:stretch>
        </p:blipFill>
        <p:spPr bwMode="auto">
          <a:xfrm>
            <a:off x="827584" y="620687"/>
            <a:ext cx="7704856" cy="616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GB" dirty="0" err="1" smtClean="0"/>
              <a:t>Example#6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919261"/>
            <a:ext cx="8856984" cy="4525963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For the system shown in Figure-(a), determine the values of gain </a:t>
            </a:r>
            <a:r>
              <a:rPr lang="en-GB" sz="2400" dirty="0" smtClean="0">
                <a:solidFill>
                  <a:srgbClr val="FF0000"/>
                </a:solidFill>
              </a:rPr>
              <a:t>K</a:t>
            </a:r>
            <a:r>
              <a:rPr lang="en-GB" sz="2400" dirty="0" smtClean="0"/>
              <a:t> and velocity-feedback constant </a:t>
            </a:r>
            <a:r>
              <a:rPr lang="en-GB" sz="2400" dirty="0" err="1" smtClean="0">
                <a:solidFill>
                  <a:srgbClr val="FF0000"/>
                </a:solidFill>
              </a:rPr>
              <a:t>K</a:t>
            </a:r>
            <a:r>
              <a:rPr lang="en-GB" sz="2400" baseline="-25000" dirty="0" err="1" smtClean="0">
                <a:solidFill>
                  <a:srgbClr val="FF0000"/>
                </a:solidFill>
              </a:rPr>
              <a:t>h</a:t>
            </a:r>
            <a:r>
              <a:rPr lang="en-GB" sz="2400" dirty="0" smtClean="0"/>
              <a:t> so that the maximum overshoot in the unit-step response is </a:t>
            </a:r>
            <a:r>
              <a:rPr lang="en-GB" sz="2400" dirty="0" smtClean="0">
                <a:solidFill>
                  <a:srgbClr val="FF0000"/>
                </a:solidFill>
              </a:rPr>
              <a:t>0.2</a:t>
            </a:r>
            <a:r>
              <a:rPr lang="en-GB" sz="2400" dirty="0" smtClean="0"/>
              <a:t> and the peak time is </a:t>
            </a:r>
            <a:r>
              <a:rPr lang="en-GB" sz="2400" dirty="0" smtClean="0">
                <a:solidFill>
                  <a:srgbClr val="FF0000"/>
                </a:solidFill>
              </a:rPr>
              <a:t>1 sec</a:t>
            </a:r>
            <a:r>
              <a:rPr lang="en-GB" sz="2400" dirty="0" smtClean="0"/>
              <a:t>. With these values of </a:t>
            </a:r>
            <a:r>
              <a:rPr lang="en-GB" sz="2400" dirty="0" smtClean="0">
                <a:solidFill>
                  <a:srgbClr val="FF0000"/>
                </a:solidFill>
              </a:rPr>
              <a:t>K</a:t>
            </a:r>
            <a:r>
              <a:rPr lang="en-GB" sz="2400" dirty="0" smtClean="0"/>
              <a:t> and </a:t>
            </a:r>
            <a:r>
              <a:rPr lang="en-GB" sz="2400" dirty="0" err="1" smtClean="0">
                <a:solidFill>
                  <a:srgbClr val="FF0000"/>
                </a:solidFill>
              </a:rPr>
              <a:t>K</a:t>
            </a:r>
            <a:r>
              <a:rPr lang="en-GB" sz="2400" baseline="-25000" dirty="0" err="1" smtClean="0">
                <a:solidFill>
                  <a:srgbClr val="FF0000"/>
                </a:solidFill>
              </a:rPr>
              <a:t>h</a:t>
            </a:r>
            <a:r>
              <a:rPr lang="en-GB" sz="2400" dirty="0" smtClean="0"/>
              <a:t>, obtain the rise time and settling time. Assume that </a:t>
            </a:r>
            <a:r>
              <a:rPr lang="en-GB" sz="2400" dirty="0" smtClean="0">
                <a:solidFill>
                  <a:srgbClr val="FF0000"/>
                </a:solidFill>
              </a:rPr>
              <a:t>J=1 kg-</a:t>
            </a:r>
            <a:r>
              <a:rPr lang="en-GB" sz="2400" dirty="0" err="1" smtClean="0">
                <a:solidFill>
                  <a:srgbClr val="FF0000"/>
                </a:solidFill>
              </a:rPr>
              <a:t>m</a:t>
            </a:r>
            <a:r>
              <a:rPr lang="en-GB" sz="2400" baseline="30000" dirty="0" err="1" smtClean="0">
                <a:solidFill>
                  <a:srgbClr val="FF0000"/>
                </a:solidFill>
              </a:rPr>
              <a:t>2</a:t>
            </a:r>
            <a:r>
              <a:rPr lang="en-GB" sz="2400" dirty="0" smtClean="0"/>
              <a:t> and </a:t>
            </a:r>
            <a:r>
              <a:rPr lang="en-GB" sz="2400" dirty="0" smtClean="0">
                <a:solidFill>
                  <a:srgbClr val="FF0000"/>
                </a:solidFill>
              </a:rPr>
              <a:t>B=1 N-m/rad/sec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pic>
        <p:nvPicPr>
          <p:cNvPr id="3747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56992"/>
            <a:ext cx="7251097" cy="260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GB" dirty="0" err="1" smtClean="0"/>
              <a:t>Example#6</a:t>
            </a:r>
            <a:endParaRPr lang="en-GB" dirty="0"/>
          </a:p>
        </p:txBody>
      </p:sp>
      <p:pic>
        <p:nvPicPr>
          <p:cNvPr id="3747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37938"/>
            <a:ext cx="6891057" cy="2473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58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501008"/>
            <a:ext cx="6579493" cy="2281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58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4504" y="5834702"/>
            <a:ext cx="43243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800" b="1" dirty="0" smtClean="0"/>
              <a:t>Introduction</a:t>
            </a:r>
            <a:endParaRPr lang="en-GB" sz="3800" b="1" dirty="0"/>
          </a:p>
        </p:txBody>
      </p:sp>
      <p:graphicFrame>
        <p:nvGraphicFramePr>
          <p:cNvPr id="196609" name="Object 1"/>
          <p:cNvGraphicFramePr>
            <a:graphicFrameLocks noChangeAspect="1"/>
          </p:cNvGraphicFramePr>
          <p:nvPr/>
        </p:nvGraphicFramePr>
        <p:xfrm>
          <a:off x="3059832" y="1268760"/>
          <a:ext cx="3560763" cy="1130300"/>
        </p:xfrm>
        <a:graphic>
          <a:graphicData uri="http://schemas.openxmlformats.org/presentationml/2006/ole">
            <p:oleObj spid="_x0000_s264194" name="Equation" r:id="rId3" imgW="1320480" imgH="419040" progId="Equation.3">
              <p:embed/>
            </p:oleObj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251520" y="2780928"/>
            <a:ext cx="741682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3050" lvl="0" indent="-2730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cs typeface="Arial" charset="0"/>
              </a:rPr>
              <a:t>Two poles of the system are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graphicFrame>
        <p:nvGraphicFramePr>
          <p:cNvPr id="264197" name="Object 1"/>
          <p:cNvGraphicFramePr>
            <a:graphicFrameLocks noChangeAspect="1"/>
          </p:cNvGraphicFramePr>
          <p:nvPr/>
        </p:nvGraphicFramePr>
        <p:xfrm>
          <a:off x="2987824" y="4149080"/>
          <a:ext cx="2841625" cy="1403350"/>
        </p:xfrm>
        <a:graphic>
          <a:graphicData uri="http://schemas.openxmlformats.org/presentationml/2006/ole">
            <p:oleObj spid="_x0000_s264197" name="Equation" r:id="rId4" imgW="105408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GB" dirty="0" err="1" smtClean="0"/>
              <a:t>Example#6</a:t>
            </a: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052736"/>
            <a:ext cx="43243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323528" y="2204864"/>
            <a:ext cx="5994722" cy="1503164"/>
            <a:chOff x="323528" y="2276872"/>
            <a:chExt cx="5994722" cy="1503164"/>
          </a:xfrm>
        </p:grpSpPr>
        <p:graphicFrame>
          <p:nvGraphicFramePr>
            <p:cNvPr id="376834" name="Object 2"/>
            <p:cNvGraphicFramePr>
              <a:graphicFrameLocks noChangeAspect="1"/>
            </p:cNvGraphicFramePr>
            <p:nvPr/>
          </p:nvGraphicFramePr>
          <p:xfrm>
            <a:off x="323528" y="2276872"/>
            <a:ext cx="5940426" cy="506412"/>
          </p:xfrm>
          <a:graphic>
            <a:graphicData uri="http://schemas.openxmlformats.org/presentationml/2006/ole">
              <p:oleObj spid="_x0000_s376834" name="Equation" r:id="rId4" imgW="2527200" imgH="215640" progId="Equation.3">
                <p:embed/>
              </p:oleObj>
            </a:graphicData>
          </a:graphic>
        </p:graphicFrame>
        <p:graphicFrame>
          <p:nvGraphicFramePr>
            <p:cNvPr id="376835" name="Object 3"/>
            <p:cNvGraphicFramePr>
              <a:graphicFrameLocks noChangeAspect="1"/>
            </p:cNvGraphicFramePr>
            <p:nvPr/>
          </p:nvGraphicFramePr>
          <p:xfrm>
            <a:off x="2763838" y="2852936"/>
            <a:ext cx="3554412" cy="927100"/>
          </p:xfrm>
          <a:graphic>
            <a:graphicData uri="http://schemas.openxmlformats.org/presentationml/2006/ole">
              <p:oleObj spid="_x0000_s376835" name="Equation" r:id="rId5" imgW="1511280" imgH="393480" progId="Equation.3">
                <p:embed/>
              </p:oleObj>
            </a:graphicData>
          </a:graphic>
        </p:graphicFrame>
      </p:grpSp>
      <p:graphicFrame>
        <p:nvGraphicFramePr>
          <p:cNvPr id="376836" name="Object 4"/>
          <p:cNvGraphicFramePr>
            <a:graphicFrameLocks noChangeAspect="1"/>
          </p:cNvGraphicFramePr>
          <p:nvPr/>
        </p:nvGraphicFramePr>
        <p:xfrm>
          <a:off x="3059832" y="4437112"/>
          <a:ext cx="3105150" cy="985838"/>
        </p:xfrm>
        <a:graphic>
          <a:graphicData uri="http://schemas.openxmlformats.org/presentationml/2006/ole">
            <p:oleObj spid="_x0000_s376836" name="Equation" r:id="rId6" imgW="1320480" imgH="419040" progId="Equation.3">
              <p:embed/>
            </p:oleObj>
          </a:graphicData>
        </a:graphic>
      </p:graphicFrame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-36512" y="3744034"/>
            <a:ext cx="892899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500" dirty="0" smtClean="0"/>
              <a:t>Comparing above </a:t>
            </a:r>
            <a:r>
              <a:rPr lang="en-GB" sz="2500" dirty="0" err="1" smtClean="0"/>
              <a:t>T.F</a:t>
            </a:r>
            <a:r>
              <a:rPr lang="en-GB" sz="2500" dirty="0" smtClean="0"/>
              <a:t> with general 2</a:t>
            </a:r>
            <a:r>
              <a:rPr lang="en-GB" sz="2500" baseline="30000" dirty="0" smtClean="0"/>
              <a:t>nd</a:t>
            </a:r>
            <a:r>
              <a:rPr lang="en-GB" sz="2500" dirty="0" smtClean="0"/>
              <a:t> order </a:t>
            </a:r>
            <a:r>
              <a:rPr lang="en-GB" sz="2500" dirty="0" err="1" smtClean="0"/>
              <a:t>T.F</a:t>
            </a:r>
            <a:r>
              <a:rPr lang="en-GB" sz="2500" dirty="0" smtClean="0"/>
              <a:t> </a:t>
            </a:r>
          </a:p>
        </p:txBody>
      </p:sp>
      <p:graphicFrame>
        <p:nvGraphicFramePr>
          <p:cNvPr id="376837" name="Object 5"/>
          <p:cNvGraphicFramePr>
            <a:graphicFrameLocks noChangeAspect="1"/>
          </p:cNvGraphicFramePr>
          <p:nvPr/>
        </p:nvGraphicFramePr>
        <p:xfrm>
          <a:off x="2843808" y="5949280"/>
          <a:ext cx="1254125" cy="538162"/>
        </p:xfrm>
        <a:graphic>
          <a:graphicData uri="http://schemas.openxmlformats.org/presentationml/2006/ole">
            <p:oleObj spid="_x0000_s376837" name="Equation" r:id="rId7" imgW="533160" imgH="228600" progId="Equation.3">
              <p:embed/>
            </p:oleObj>
          </a:graphicData>
        </a:graphic>
      </p:graphicFrame>
      <p:graphicFrame>
        <p:nvGraphicFramePr>
          <p:cNvPr id="376838" name="Object 6"/>
          <p:cNvGraphicFramePr>
            <a:graphicFrameLocks noChangeAspect="1"/>
          </p:cNvGraphicFramePr>
          <p:nvPr/>
        </p:nvGraphicFramePr>
        <p:xfrm>
          <a:off x="4788024" y="5733256"/>
          <a:ext cx="1882775" cy="895350"/>
        </p:xfrm>
        <a:graphic>
          <a:graphicData uri="http://schemas.openxmlformats.org/presentationml/2006/ole">
            <p:oleObj spid="_x0000_s376838" name="Equation" r:id="rId8" imgW="79992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GB" dirty="0" err="1" smtClean="0"/>
              <a:t>Example#6</a:t>
            </a:r>
            <a:endParaRPr lang="en-GB" dirty="0"/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0" y="2015842"/>
            <a:ext cx="4211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000" dirty="0" smtClean="0"/>
              <a:t>Maximum overshoot is </a:t>
            </a:r>
            <a:r>
              <a:rPr lang="en-GB" sz="2000" dirty="0" smtClean="0">
                <a:solidFill>
                  <a:srgbClr val="FF0000"/>
                </a:solidFill>
              </a:rPr>
              <a:t>0.2</a:t>
            </a:r>
            <a:r>
              <a:rPr lang="en-GB" sz="2000" dirty="0" smtClean="0"/>
              <a:t>. </a:t>
            </a:r>
          </a:p>
        </p:txBody>
      </p:sp>
      <p:graphicFrame>
        <p:nvGraphicFramePr>
          <p:cNvPr id="376837" name="Object 5"/>
          <p:cNvGraphicFramePr>
            <a:graphicFrameLocks noChangeAspect="1"/>
          </p:cNvGraphicFramePr>
          <p:nvPr/>
        </p:nvGraphicFramePr>
        <p:xfrm>
          <a:off x="1907704" y="1196752"/>
          <a:ext cx="1254125" cy="538162"/>
        </p:xfrm>
        <a:graphic>
          <a:graphicData uri="http://schemas.openxmlformats.org/presentationml/2006/ole">
            <p:oleObj spid="_x0000_s381957" name="Equation" r:id="rId3" imgW="533160" imgH="228600" progId="Equation.3">
              <p:embed/>
            </p:oleObj>
          </a:graphicData>
        </a:graphic>
      </p:graphicFrame>
      <p:graphicFrame>
        <p:nvGraphicFramePr>
          <p:cNvPr id="376838" name="Object 6"/>
          <p:cNvGraphicFramePr>
            <a:graphicFrameLocks noChangeAspect="1"/>
          </p:cNvGraphicFramePr>
          <p:nvPr/>
        </p:nvGraphicFramePr>
        <p:xfrm>
          <a:off x="4644008" y="980728"/>
          <a:ext cx="1882775" cy="895350"/>
        </p:xfrm>
        <a:graphic>
          <a:graphicData uri="http://schemas.openxmlformats.org/presentationml/2006/ole">
            <p:oleObj spid="_x0000_s381958" name="Equation" r:id="rId4" imgW="799920" imgH="380880" progId="Equation.3">
              <p:embed/>
            </p:oleObj>
          </a:graphicData>
        </a:graphic>
      </p:graphicFrame>
      <p:pic>
        <p:nvPicPr>
          <p:cNvPr id="38195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702566"/>
            <a:ext cx="2519164" cy="57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196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477763"/>
            <a:ext cx="2538214" cy="57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1961" name="Object 5"/>
          <p:cNvGraphicFramePr>
            <a:graphicFrameLocks noChangeAspect="1"/>
          </p:cNvGraphicFramePr>
          <p:nvPr/>
        </p:nvGraphicFramePr>
        <p:xfrm>
          <a:off x="395536" y="4077072"/>
          <a:ext cx="2747962" cy="896937"/>
        </p:xfrm>
        <a:graphic>
          <a:graphicData uri="http://schemas.openxmlformats.org/presentationml/2006/ole">
            <p:oleObj spid="_x0000_s381961" name="Equation" r:id="rId7" imgW="1168200" imgH="380880" progId="Equation.3">
              <p:embed/>
            </p:oleObj>
          </a:graphicData>
        </a:graphic>
      </p:graphicFrame>
      <p:pic>
        <p:nvPicPr>
          <p:cNvPr id="381962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5067270"/>
            <a:ext cx="2249066" cy="844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1963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6021288"/>
            <a:ext cx="206053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4283968" y="2020778"/>
            <a:ext cx="4211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000" dirty="0" smtClean="0"/>
              <a:t>The peak time is </a:t>
            </a:r>
            <a:r>
              <a:rPr lang="en-GB" sz="2000" dirty="0" smtClean="0">
                <a:solidFill>
                  <a:srgbClr val="FF0000"/>
                </a:solidFill>
              </a:rPr>
              <a:t>1 sec</a:t>
            </a:r>
            <a:endParaRPr lang="en-GB" sz="2000" dirty="0" smtClean="0"/>
          </a:p>
        </p:txBody>
      </p:sp>
      <p:graphicFrame>
        <p:nvGraphicFramePr>
          <p:cNvPr id="381964" name="Object 12"/>
          <p:cNvGraphicFramePr>
            <a:graphicFrameLocks noChangeAspect="1"/>
          </p:cNvGraphicFramePr>
          <p:nvPr/>
        </p:nvGraphicFramePr>
        <p:xfrm>
          <a:off x="5508104" y="2492896"/>
          <a:ext cx="1287909" cy="1020903"/>
        </p:xfrm>
        <a:graphic>
          <a:graphicData uri="http://schemas.openxmlformats.org/presentationml/2006/ole">
            <p:oleObj spid="_x0000_s381964" name="Equation" r:id="rId10" imgW="482400" imgH="380880" progId="Equation.3">
              <p:embed/>
            </p:oleObj>
          </a:graphicData>
        </a:graphic>
      </p:graphicFrame>
      <p:graphicFrame>
        <p:nvGraphicFramePr>
          <p:cNvPr id="381965" name="Object 13"/>
          <p:cNvGraphicFramePr>
            <a:graphicFrameLocks noChangeAspect="1"/>
          </p:cNvGraphicFramePr>
          <p:nvPr/>
        </p:nvGraphicFramePr>
        <p:xfrm>
          <a:off x="5080000" y="4652963"/>
          <a:ext cx="2352675" cy="982662"/>
        </p:xfrm>
        <a:graphic>
          <a:graphicData uri="http://schemas.openxmlformats.org/presentationml/2006/ole">
            <p:oleObj spid="_x0000_s381965" name="Equation" r:id="rId11" imgW="977760" imgH="406080" progId="Equation.3">
              <p:embed/>
            </p:oleObj>
          </a:graphicData>
        </a:graphic>
      </p:graphicFrame>
      <p:graphicFrame>
        <p:nvGraphicFramePr>
          <p:cNvPr id="381966" name="Object 14"/>
          <p:cNvGraphicFramePr>
            <a:graphicFrameLocks noChangeAspect="1"/>
          </p:cNvGraphicFramePr>
          <p:nvPr/>
        </p:nvGraphicFramePr>
        <p:xfrm>
          <a:off x="5220072" y="3464545"/>
          <a:ext cx="1957387" cy="1044575"/>
        </p:xfrm>
        <a:graphic>
          <a:graphicData uri="http://schemas.openxmlformats.org/presentationml/2006/ole">
            <p:oleObj spid="_x0000_s381966" name="Equation" r:id="rId12" imgW="812520" imgH="431640" progId="Equation.3">
              <p:embed/>
            </p:oleObj>
          </a:graphicData>
        </a:graphic>
      </p:graphicFrame>
      <p:graphicFrame>
        <p:nvGraphicFramePr>
          <p:cNvPr id="381968" name="Object 16"/>
          <p:cNvGraphicFramePr>
            <a:graphicFrameLocks noChangeAspect="1"/>
          </p:cNvGraphicFramePr>
          <p:nvPr/>
        </p:nvGraphicFramePr>
        <p:xfrm>
          <a:off x="5602288" y="5849938"/>
          <a:ext cx="1344612" cy="461962"/>
        </p:xfrm>
        <a:graphic>
          <a:graphicData uri="http://schemas.openxmlformats.org/presentationml/2006/ole">
            <p:oleObj spid="_x0000_s381968" name="Equation" r:id="rId13" imgW="55872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1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1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1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1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1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1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1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GB" dirty="0" err="1" smtClean="0"/>
              <a:t>Example#6</a:t>
            </a:r>
            <a:endParaRPr lang="en-GB" dirty="0"/>
          </a:p>
        </p:txBody>
      </p:sp>
      <p:graphicFrame>
        <p:nvGraphicFramePr>
          <p:cNvPr id="376837" name="Object 5"/>
          <p:cNvGraphicFramePr>
            <a:graphicFrameLocks noChangeAspect="1"/>
          </p:cNvGraphicFramePr>
          <p:nvPr/>
        </p:nvGraphicFramePr>
        <p:xfrm>
          <a:off x="1191592" y="2506216"/>
          <a:ext cx="1254125" cy="538162"/>
        </p:xfrm>
        <a:graphic>
          <a:graphicData uri="http://schemas.openxmlformats.org/presentationml/2006/ole">
            <p:oleObj spid="_x0000_s382978" name="Equation" r:id="rId3" imgW="533160" imgH="228600" progId="Equation.3">
              <p:embed/>
            </p:oleObj>
          </a:graphicData>
        </a:graphic>
      </p:graphicFrame>
      <p:graphicFrame>
        <p:nvGraphicFramePr>
          <p:cNvPr id="376838" name="Object 6"/>
          <p:cNvGraphicFramePr>
            <a:graphicFrameLocks noChangeAspect="1"/>
          </p:cNvGraphicFramePr>
          <p:nvPr/>
        </p:nvGraphicFramePr>
        <p:xfrm>
          <a:off x="4287936" y="2434208"/>
          <a:ext cx="1882775" cy="895350"/>
        </p:xfrm>
        <a:graphic>
          <a:graphicData uri="http://schemas.openxmlformats.org/presentationml/2006/ole">
            <p:oleObj spid="_x0000_s382979" name="Equation" r:id="rId4" imgW="799920" imgH="380880" progId="Equation.3">
              <p:embed/>
            </p:oleObj>
          </a:graphicData>
        </a:graphic>
      </p:graphicFrame>
      <p:pic>
        <p:nvPicPr>
          <p:cNvPr id="381963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1196752"/>
            <a:ext cx="1412466" cy="44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1968" name="Object 16"/>
          <p:cNvGraphicFramePr>
            <a:graphicFrameLocks noChangeAspect="1"/>
          </p:cNvGraphicFramePr>
          <p:nvPr/>
        </p:nvGraphicFramePr>
        <p:xfrm>
          <a:off x="4355976" y="1124744"/>
          <a:ext cx="1344612" cy="461962"/>
        </p:xfrm>
        <a:graphic>
          <a:graphicData uri="http://schemas.openxmlformats.org/presentationml/2006/ole">
            <p:oleObj spid="_x0000_s382984" name="Equation" r:id="rId6" imgW="558720" imgH="190440" progId="Equation.3">
              <p:embed/>
            </p:oleObj>
          </a:graphicData>
        </a:graphic>
      </p:graphicFrame>
      <p:graphicFrame>
        <p:nvGraphicFramePr>
          <p:cNvPr id="382985" name="Object 5"/>
          <p:cNvGraphicFramePr>
            <a:graphicFrameLocks noChangeAspect="1"/>
          </p:cNvGraphicFramePr>
          <p:nvPr/>
        </p:nvGraphicFramePr>
        <p:xfrm>
          <a:off x="1119584" y="3370312"/>
          <a:ext cx="1431925" cy="479425"/>
        </p:xfrm>
        <a:graphic>
          <a:graphicData uri="http://schemas.openxmlformats.org/presentationml/2006/ole">
            <p:oleObj spid="_x0000_s382985" name="Equation" r:id="rId7" imgW="609480" imgH="203040" progId="Equation.3">
              <p:embed/>
            </p:oleObj>
          </a:graphicData>
        </a:graphic>
      </p:graphicFrame>
      <p:graphicFrame>
        <p:nvGraphicFramePr>
          <p:cNvPr id="382986" name="Object 5"/>
          <p:cNvGraphicFramePr>
            <a:graphicFrameLocks noChangeAspect="1"/>
          </p:cNvGraphicFramePr>
          <p:nvPr/>
        </p:nvGraphicFramePr>
        <p:xfrm>
          <a:off x="1119336" y="4097437"/>
          <a:ext cx="1371600" cy="1347787"/>
        </p:xfrm>
        <a:graphic>
          <a:graphicData uri="http://schemas.openxmlformats.org/presentationml/2006/ole">
            <p:oleObj spid="_x0000_s382986" name="Equation" r:id="rId8" imgW="583920" imgH="571320" progId="Equation.3">
              <p:embed/>
            </p:oleObj>
          </a:graphicData>
        </a:graphic>
      </p:graphicFrame>
      <p:graphicFrame>
        <p:nvGraphicFramePr>
          <p:cNvPr id="382987" name="Object 6"/>
          <p:cNvGraphicFramePr>
            <a:graphicFrameLocks noChangeAspect="1"/>
          </p:cNvGraphicFramePr>
          <p:nvPr/>
        </p:nvGraphicFramePr>
        <p:xfrm>
          <a:off x="3860948" y="3441799"/>
          <a:ext cx="3735388" cy="538163"/>
        </p:xfrm>
        <a:graphic>
          <a:graphicData uri="http://schemas.openxmlformats.org/presentationml/2006/ole">
            <p:oleObj spid="_x0000_s382987" name="Equation" r:id="rId9" imgW="1587240" imgH="228600" progId="Equation.3">
              <p:embed/>
            </p:oleObj>
          </a:graphicData>
        </a:graphic>
      </p:graphicFrame>
      <p:graphicFrame>
        <p:nvGraphicFramePr>
          <p:cNvPr id="382989" name="Object 13"/>
          <p:cNvGraphicFramePr>
            <a:graphicFrameLocks noChangeAspect="1"/>
          </p:cNvGraphicFramePr>
          <p:nvPr/>
        </p:nvGraphicFramePr>
        <p:xfrm>
          <a:off x="5121423" y="4278412"/>
          <a:ext cx="1493838" cy="449262"/>
        </p:xfrm>
        <a:graphic>
          <a:graphicData uri="http://schemas.openxmlformats.org/presentationml/2006/ole">
            <p:oleObj spid="_x0000_s382989" name="Equation" r:id="rId10" imgW="6346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2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2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6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GB" dirty="0" err="1" smtClean="0"/>
              <a:t>Example#6</a:t>
            </a:r>
            <a:endParaRPr lang="en-GB" dirty="0"/>
          </a:p>
        </p:txBody>
      </p:sp>
      <p:pic>
        <p:nvPicPr>
          <p:cNvPr id="38196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08720"/>
            <a:ext cx="1412466" cy="444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1968" name="Object 16"/>
          <p:cNvGraphicFramePr>
            <a:graphicFrameLocks noChangeAspect="1"/>
          </p:cNvGraphicFramePr>
          <p:nvPr/>
        </p:nvGraphicFramePr>
        <p:xfrm>
          <a:off x="7236296" y="836712"/>
          <a:ext cx="1344612" cy="461962"/>
        </p:xfrm>
        <a:graphic>
          <a:graphicData uri="http://schemas.openxmlformats.org/presentationml/2006/ole">
            <p:oleObj spid="_x0000_s384004" name="Equation" r:id="rId4" imgW="558720" imgH="190440" progId="Equation.3">
              <p:embed/>
            </p:oleObj>
          </a:graphicData>
        </a:graphic>
      </p:graphicFrame>
      <p:graphicFrame>
        <p:nvGraphicFramePr>
          <p:cNvPr id="384009" name="Object 2"/>
          <p:cNvGraphicFramePr>
            <a:graphicFrameLocks noChangeAspect="1"/>
          </p:cNvGraphicFramePr>
          <p:nvPr/>
        </p:nvGraphicFramePr>
        <p:xfrm>
          <a:off x="6119813" y="2060575"/>
          <a:ext cx="1473200" cy="1079500"/>
        </p:xfrm>
        <a:graphic>
          <a:graphicData uri="http://schemas.openxmlformats.org/presentationml/2006/ole">
            <p:oleObj spid="_x0000_s384009" name="Equation" r:id="rId5" imgW="520560" imgH="380880" progId="Equation.3">
              <p:embed/>
            </p:oleObj>
          </a:graphicData>
        </a:graphic>
      </p:graphicFrame>
      <p:graphicFrame>
        <p:nvGraphicFramePr>
          <p:cNvPr id="384010" name="Object 3"/>
          <p:cNvGraphicFramePr>
            <a:graphicFrameLocks noChangeAspect="1"/>
          </p:cNvGraphicFramePr>
          <p:nvPr/>
        </p:nvGraphicFramePr>
        <p:xfrm>
          <a:off x="3635896" y="4653136"/>
          <a:ext cx="1474787" cy="1081087"/>
        </p:xfrm>
        <a:graphic>
          <a:graphicData uri="http://schemas.openxmlformats.org/presentationml/2006/ole">
            <p:oleObj spid="_x0000_s384010" name="Equation" r:id="rId6" imgW="520560" imgH="380880" progId="Equation.3">
              <p:embed/>
            </p:oleObj>
          </a:graphicData>
        </a:graphic>
      </p:graphicFrame>
      <p:graphicFrame>
        <p:nvGraphicFramePr>
          <p:cNvPr id="384011" name="Object 11"/>
          <p:cNvGraphicFramePr>
            <a:graphicFrameLocks noChangeAspect="1"/>
          </p:cNvGraphicFramePr>
          <p:nvPr/>
        </p:nvGraphicFramePr>
        <p:xfrm>
          <a:off x="539552" y="2204864"/>
          <a:ext cx="2181937" cy="1089099"/>
        </p:xfrm>
        <a:graphic>
          <a:graphicData uri="http://schemas.openxmlformats.org/presentationml/2006/ole">
            <p:oleObj spid="_x0000_s384011" name="Equation" r:id="rId7" imgW="863280" imgH="431640" progId="Equation.3">
              <p:embed/>
            </p:oleObj>
          </a:graphicData>
        </a:graphic>
      </p:graphicFrame>
      <p:graphicFrame>
        <p:nvGraphicFramePr>
          <p:cNvPr id="384012" name="Object 12"/>
          <p:cNvGraphicFramePr>
            <a:graphicFrameLocks noChangeAspect="1"/>
          </p:cNvGraphicFramePr>
          <p:nvPr/>
        </p:nvGraphicFramePr>
        <p:xfrm>
          <a:off x="899592" y="3573016"/>
          <a:ext cx="1411287" cy="481012"/>
        </p:xfrm>
        <a:graphic>
          <a:graphicData uri="http://schemas.openxmlformats.org/presentationml/2006/ole">
            <p:oleObj spid="_x0000_s384012" name="Equation" r:id="rId8" imgW="558720" imgH="190440" progId="Equation.3">
              <p:embed/>
            </p:oleObj>
          </a:graphicData>
        </a:graphic>
      </p:graphicFrame>
      <p:graphicFrame>
        <p:nvGraphicFramePr>
          <p:cNvPr id="384013" name="Object 2"/>
          <p:cNvGraphicFramePr>
            <a:graphicFrameLocks noChangeAspect="1"/>
          </p:cNvGraphicFramePr>
          <p:nvPr/>
        </p:nvGraphicFramePr>
        <p:xfrm>
          <a:off x="6102350" y="3482975"/>
          <a:ext cx="1581150" cy="539750"/>
        </p:xfrm>
        <a:graphic>
          <a:graphicData uri="http://schemas.openxmlformats.org/presentationml/2006/ole">
            <p:oleObj spid="_x0000_s384013" name="Equation" r:id="rId9" imgW="558720" imgH="190440" progId="Equation.3">
              <p:embed/>
            </p:oleObj>
          </a:graphicData>
        </a:graphic>
      </p:graphicFrame>
      <p:graphicFrame>
        <p:nvGraphicFramePr>
          <p:cNvPr id="384014" name="Object 2"/>
          <p:cNvGraphicFramePr>
            <a:graphicFrameLocks noChangeAspect="1"/>
          </p:cNvGraphicFramePr>
          <p:nvPr/>
        </p:nvGraphicFramePr>
        <p:xfrm>
          <a:off x="3563888" y="5949280"/>
          <a:ext cx="1581150" cy="539750"/>
        </p:xfrm>
        <a:graphic>
          <a:graphicData uri="http://schemas.openxmlformats.org/presentationml/2006/ole">
            <p:oleObj spid="_x0000_s384014" name="Equation" r:id="rId10" imgW="55872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GB" dirty="0" err="1" smtClean="0"/>
              <a:t>Example#7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07504" y="1052736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 smtClean="0"/>
              <a:t>When the system shown in Figure(a) is subjected to a unit-step input, the system output responds as shown in Figure(b). Determine the values of </a:t>
            </a:r>
            <a:r>
              <a:rPr lang="en-GB" sz="2400" i="1" dirty="0" smtClean="0">
                <a:solidFill>
                  <a:srgbClr val="FF0000"/>
                </a:solidFill>
              </a:rPr>
              <a:t>a</a:t>
            </a:r>
            <a:r>
              <a:rPr lang="en-GB" sz="2400" dirty="0" smtClean="0"/>
              <a:t> and </a:t>
            </a:r>
            <a:r>
              <a:rPr lang="en-GB" sz="2400" i="1" dirty="0" smtClean="0">
                <a:solidFill>
                  <a:srgbClr val="FF0000"/>
                </a:solidFill>
              </a:rPr>
              <a:t>c</a:t>
            </a:r>
            <a:r>
              <a:rPr lang="en-GB" sz="2400" dirty="0" smtClean="0"/>
              <a:t> from the response curve.</a:t>
            </a:r>
            <a:endParaRPr lang="en-GB" sz="2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35496" y="3212976"/>
            <a:ext cx="4622478" cy="1801365"/>
            <a:chOff x="4211960" y="3284984"/>
            <a:chExt cx="4622478" cy="1801365"/>
          </a:xfrm>
        </p:grpSpPr>
        <p:pic>
          <p:nvPicPr>
            <p:cNvPr id="385035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3289006"/>
              <a:ext cx="4622478" cy="1797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85036" name="Object 3"/>
            <p:cNvGraphicFramePr>
              <a:graphicFrameLocks noChangeAspect="1"/>
            </p:cNvGraphicFramePr>
            <p:nvPr/>
          </p:nvGraphicFramePr>
          <p:xfrm>
            <a:off x="6152408" y="3284984"/>
            <a:ext cx="1096734" cy="684362"/>
          </p:xfrm>
          <a:graphic>
            <a:graphicData uri="http://schemas.openxmlformats.org/presentationml/2006/ole">
              <p:oleObj spid="_x0000_s385036" name="Equation" r:id="rId4" imgW="495000" imgH="355320" progId="Equation.3">
                <p:embed/>
              </p:oleObj>
            </a:graphicData>
          </a:graphic>
        </p:graphicFrame>
      </p:grpSp>
      <p:pic>
        <p:nvPicPr>
          <p:cNvPr id="38503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5620" y="2653258"/>
            <a:ext cx="4172884" cy="279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GB" dirty="0" smtClean="0"/>
              <a:t>Example#8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07504" y="1052736"/>
            <a:ext cx="903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 smtClean="0"/>
              <a:t>Figure (a) shows a mechanical vibratory system. When </a:t>
            </a:r>
            <a:r>
              <a:rPr lang="en-GB" sz="2400" dirty="0" smtClean="0">
                <a:solidFill>
                  <a:srgbClr val="FF0000"/>
                </a:solidFill>
              </a:rPr>
              <a:t>2 lb </a:t>
            </a:r>
            <a:r>
              <a:rPr lang="en-GB" sz="2400" dirty="0" smtClean="0"/>
              <a:t>of force (step input) is applied to the system, the mass oscillates, as shown in Figure (b). Determine </a:t>
            </a:r>
            <a:r>
              <a:rPr lang="en-GB" sz="2400" dirty="0" smtClean="0">
                <a:solidFill>
                  <a:srgbClr val="FF0000"/>
                </a:solidFill>
              </a:rPr>
              <a:t>m</a:t>
            </a:r>
            <a:r>
              <a:rPr lang="en-GB" sz="2400" dirty="0" smtClean="0"/>
              <a:t>, </a:t>
            </a:r>
            <a:r>
              <a:rPr lang="en-GB" sz="2400" dirty="0" smtClean="0">
                <a:solidFill>
                  <a:srgbClr val="FF0000"/>
                </a:solidFill>
              </a:rPr>
              <a:t>b</a:t>
            </a:r>
            <a:r>
              <a:rPr lang="en-GB" sz="2400" dirty="0" smtClean="0"/>
              <a:t>, and </a:t>
            </a:r>
            <a:r>
              <a:rPr lang="en-GB" sz="2400" dirty="0" smtClean="0">
                <a:solidFill>
                  <a:srgbClr val="FF0000"/>
                </a:solidFill>
              </a:rPr>
              <a:t>k</a:t>
            </a:r>
            <a:r>
              <a:rPr lang="en-GB" sz="2400" dirty="0" smtClean="0"/>
              <a:t> of the system from this response curve.</a:t>
            </a:r>
            <a:endParaRPr lang="en-GB" sz="2200" dirty="0"/>
          </a:p>
        </p:txBody>
      </p:sp>
      <p:pic>
        <p:nvPicPr>
          <p:cNvPr id="386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80928"/>
            <a:ext cx="2227511" cy="329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36912"/>
            <a:ext cx="4393704" cy="357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GB" dirty="0" err="1" smtClean="0"/>
              <a:t>Example#9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07504" y="1052736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400" dirty="0" smtClean="0"/>
              <a:t>Given the system shown in following figure, find </a:t>
            </a:r>
            <a:r>
              <a:rPr lang="en-GB" sz="2400" i="1" dirty="0" smtClean="0">
                <a:solidFill>
                  <a:srgbClr val="FF0000"/>
                </a:solidFill>
              </a:rPr>
              <a:t>J</a:t>
            </a:r>
            <a:r>
              <a:rPr lang="en-GB" sz="2400" i="1" dirty="0" smtClean="0"/>
              <a:t> and </a:t>
            </a:r>
            <a:r>
              <a:rPr lang="en-GB" sz="2400" i="1" dirty="0" smtClean="0">
                <a:solidFill>
                  <a:srgbClr val="FF0000"/>
                </a:solidFill>
              </a:rPr>
              <a:t>D</a:t>
            </a:r>
            <a:r>
              <a:rPr lang="en-GB" sz="2400" i="1" dirty="0" smtClean="0"/>
              <a:t> to yield 20% </a:t>
            </a:r>
            <a:r>
              <a:rPr lang="en-GB" sz="2400" dirty="0" smtClean="0"/>
              <a:t>overshoot and a settling time of </a:t>
            </a:r>
            <a:r>
              <a:rPr lang="en-GB" sz="2400" dirty="0" smtClean="0">
                <a:solidFill>
                  <a:srgbClr val="FF0000"/>
                </a:solidFill>
              </a:rPr>
              <a:t>2</a:t>
            </a:r>
            <a:r>
              <a:rPr lang="en-GB" sz="2400" dirty="0" smtClean="0"/>
              <a:t> seconds for a step input of torque </a:t>
            </a:r>
            <a:r>
              <a:rPr lang="en-GB" sz="2400" i="1" dirty="0" smtClean="0"/>
              <a:t>T(t).</a:t>
            </a:r>
            <a:endParaRPr lang="en-GB" sz="2200" dirty="0"/>
          </a:p>
        </p:txBody>
      </p:sp>
      <p:pic>
        <p:nvPicPr>
          <p:cNvPr id="421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6052170" cy="1214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18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861048"/>
            <a:ext cx="24634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18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941167"/>
            <a:ext cx="1224136" cy="74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189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5733256"/>
            <a:ext cx="183265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1895" name="Picture 7"/>
          <p:cNvPicPr>
            <a:picLocks noChangeAspect="1" noChangeArrowheads="1"/>
          </p:cNvPicPr>
          <p:nvPr/>
        </p:nvPicPr>
        <p:blipFill>
          <a:blip r:embed="rId6" cstate="print"/>
          <a:srcRect r="37681"/>
          <a:stretch>
            <a:fillRect/>
          </a:stretch>
        </p:blipFill>
        <p:spPr bwMode="auto">
          <a:xfrm>
            <a:off x="6084168" y="3717032"/>
            <a:ext cx="1224136" cy="82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189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4581128"/>
            <a:ext cx="212799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1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1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1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1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21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GB" dirty="0" err="1" smtClean="0"/>
              <a:t>Example#9</a:t>
            </a:r>
            <a:endParaRPr lang="en-GB" dirty="0"/>
          </a:p>
        </p:txBody>
      </p:sp>
      <p:pic>
        <p:nvPicPr>
          <p:cNvPr id="4218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908720"/>
            <a:ext cx="1224136" cy="74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2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00808"/>
            <a:ext cx="4579777" cy="47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29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420888"/>
            <a:ext cx="2023673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/>
        </p:nvGrpSpPr>
        <p:grpSpPr>
          <a:xfrm>
            <a:off x="5324323" y="908720"/>
            <a:ext cx="1407917" cy="877744"/>
            <a:chOff x="4572000" y="908720"/>
            <a:chExt cx="1407917" cy="877744"/>
          </a:xfrm>
        </p:grpSpPr>
        <p:pic>
          <p:nvPicPr>
            <p:cNvPr id="421896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 r="72929"/>
            <a:stretch>
              <a:fillRect/>
            </a:stretch>
          </p:blipFill>
          <p:spPr bwMode="auto">
            <a:xfrm>
              <a:off x="4572000" y="908720"/>
              <a:ext cx="576064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 l="60909"/>
            <a:stretch>
              <a:fillRect/>
            </a:stretch>
          </p:blipFill>
          <p:spPr bwMode="auto">
            <a:xfrm>
              <a:off x="5148064" y="922368"/>
              <a:ext cx="831853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22916" name="Picture 4"/>
          <p:cNvPicPr>
            <a:picLocks noChangeAspect="1" noChangeArrowheads="1"/>
          </p:cNvPicPr>
          <p:nvPr/>
        </p:nvPicPr>
        <p:blipFill>
          <a:blip r:embed="rId6" cstate="print"/>
          <a:srcRect r="80268"/>
          <a:stretch>
            <a:fillRect/>
          </a:stretch>
        </p:blipFill>
        <p:spPr bwMode="auto">
          <a:xfrm>
            <a:off x="251520" y="3645024"/>
            <a:ext cx="115212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6" cstate="print"/>
          <a:srcRect l="73996"/>
          <a:stretch>
            <a:fillRect/>
          </a:stretch>
        </p:blipFill>
        <p:spPr bwMode="auto">
          <a:xfrm>
            <a:off x="2339752" y="3789040"/>
            <a:ext cx="151834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291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080" y="5085184"/>
            <a:ext cx="5776080" cy="35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291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91856" y="5661248"/>
            <a:ext cx="2188397" cy="44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2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2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/>
          <a:lstStyle/>
          <a:p>
            <a:r>
              <a:rPr lang="en-GB" dirty="0" err="1" smtClean="0"/>
              <a:t>Example#9</a:t>
            </a:r>
            <a:endParaRPr lang="en-GB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24634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3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1291132" cy="72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39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212976"/>
            <a:ext cx="2193881" cy="373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3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3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3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1824"/>
            <a:ext cx="8435280" cy="94096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Step Response of critically damped System (         )</a:t>
            </a:r>
            <a:endParaRPr lang="en-GB" sz="3200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-36512" y="2447890"/>
            <a:ext cx="892899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500" dirty="0" smtClean="0"/>
              <a:t>The partial fraction expansion of above equation is given as</a:t>
            </a:r>
          </a:p>
        </p:txBody>
      </p:sp>
      <p:graphicFrame>
        <p:nvGraphicFramePr>
          <p:cNvPr id="287753" name="Object 1"/>
          <p:cNvGraphicFramePr>
            <a:graphicFrameLocks noChangeAspect="1"/>
          </p:cNvGraphicFramePr>
          <p:nvPr/>
        </p:nvGraphicFramePr>
        <p:xfrm>
          <a:off x="641350" y="1182688"/>
          <a:ext cx="2209800" cy="1016000"/>
        </p:xfrm>
        <a:graphic>
          <a:graphicData uri="http://schemas.openxmlformats.org/presentationml/2006/ole">
            <p:oleObj spid="_x0000_s291848" name="Equation" r:id="rId3" imgW="939600" imgH="431640" progId="Equation.3">
              <p:embed/>
            </p:oleObj>
          </a:graphicData>
        </a:graphic>
      </p:graphicFrame>
      <p:grpSp>
        <p:nvGrpSpPr>
          <p:cNvPr id="7" name="Group 22"/>
          <p:cNvGrpSpPr/>
          <p:nvPr/>
        </p:nvGrpSpPr>
        <p:grpSpPr>
          <a:xfrm>
            <a:off x="3491880" y="1254125"/>
            <a:ext cx="4837733" cy="1016000"/>
            <a:chOff x="3491880" y="1254125"/>
            <a:chExt cx="4837733" cy="1016000"/>
          </a:xfrm>
        </p:grpSpPr>
        <p:graphicFrame>
          <p:nvGraphicFramePr>
            <p:cNvPr id="286722" name="Object 1"/>
            <p:cNvGraphicFramePr>
              <a:graphicFrameLocks noChangeAspect="1"/>
            </p:cNvGraphicFramePr>
            <p:nvPr/>
          </p:nvGraphicFramePr>
          <p:xfrm>
            <a:off x="6030913" y="1254125"/>
            <a:ext cx="2298700" cy="1016000"/>
          </p:xfrm>
          <a:graphic>
            <a:graphicData uri="http://schemas.openxmlformats.org/presentationml/2006/ole">
              <p:oleObj spid="_x0000_s291842" name="Equation" r:id="rId4" imgW="977760" imgH="431640" progId="Equation.3">
                <p:embed/>
              </p:oleObj>
            </a:graphicData>
          </a:graphic>
        </p:graphicFrame>
        <p:cxnSp>
          <p:nvCxnSpPr>
            <p:cNvPr id="21" name="Straight Arrow Connector 20"/>
            <p:cNvCxnSpPr/>
            <p:nvPr/>
          </p:nvCxnSpPr>
          <p:spPr>
            <a:xfrm>
              <a:off x="3491880" y="1714456"/>
              <a:ext cx="18722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629784" y="1352072"/>
              <a:ext cx="15730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Step Response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3" name="Object 1"/>
          <p:cNvGraphicFramePr>
            <a:graphicFrameLocks noChangeAspect="1"/>
          </p:cNvGraphicFramePr>
          <p:nvPr/>
        </p:nvGraphicFramePr>
        <p:xfrm>
          <a:off x="2195736" y="2996952"/>
          <a:ext cx="4567238" cy="1014413"/>
        </p:xfrm>
        <a:graphic>
          <a:graphicData uri="http://schemas.openxmlformats.org/presentationml/2006/ole">
            <p:oleObj spid="_x0000_s291849" name="Equation" r:id="rId5" imgW="1942920" imgH="431640" progId="Equation.3">
              <p:embed/>
            </p:oleObj>
          </a:graphicData>
        </a:graphic>
      </p:graphicFrame>
      <p:graphicFrame>
        <p:nvGraphicFramePr>
          <p:cNvPr id="291850" name="Object 10"/>
          <p:cNvGraphicFramePr>
            <a:graphicFrameLocks noChangeAspect="1"/>
          </p:cNvGraphicFramePr>
          <p:nvPr/>
        </p:nvGraphicFramePr>
        <p:xfrm>
          <a:off x="2771800" y="4149080"/>
          <a:ext cx="3732213" cy="954088"/>
        </p:xfrm>
        <a:graphic>
          <a:graphicData uri="http://schemas.openxmlformats.org/presentationml/2006/ole">
            <p:oleObj spid="_x0000_s291850" name="Equation" r:id="rId6" imgW="1587240" imgH="406080" progId="Equation.3">
              <p:embed/>
            </p:oleObj>
          </a:graphicData>
        </a:graphic>
      </p:graphicFrame>
      <p:graphicFrame>
        <p:nvGraphicFramePr>
          <p:cNvPr id="291851" name="Object 11"/>
          <p:cNvGraphicFramePr>
            <a:graphicFrameLocks noChangeAspect="1"/>
          </p:cNvGraphicFramePr>
          <p:nvPr/>
        </p:nvGraphicFramePr>
        <p:xfrm>
          <a:off x="3273425" y="5229225"/>
          <a:ext cx="3165475" cy="536575"/>
        </p:xfrm>
        <a:graphic>
          <a:graphicData uri="http://schemas.openxmlformats.org/presentationml/2006/ole">
            <p:oleObj spid="_x0000_s291851" name="Equation" r:id="rId7" imgW="1346040" imgH="228600" progId="Equation.3">
              <p:embed/>
            </p:oleObj>
          </a:graphicData>
        </a:graphic>
      </p:graphicFrame>
      <p:graphicFrame>
        <p:nvGraphicFramePr>
          <p:cNvPr id="291852" name="Object 12"/>
          <p:cNvGraphicFramePr>
            <a:graphicFrameLocks noChangeAspect="1"/>
          </p:cNvGraphicFramePr>
          <p:nvPr/>
        </p:nvGraphicFramePr>
        <p:xfrm>
          <a:off x="3419872" y="6092825"/>
          <a:ext cx="2836863" cy="536575"/>
        </p:xfrm>
        <a:graphic>
          <a:graphicData uri="http://schemas.openxmlformats.org/presentationml/2006/ole">
            <p:oleObj spid="_x0000_s291852" name="Equation" r:id="rId8" imgW="1206360" imgH="228600" progId="Equation.3">
              <p:embed/>
            </p:oleObj>
          </a:graphicData>
        </a:graphic>
      </p:graphicFrame>
      <p:graphicFrame>
        <p:nvGraphicFramePr>
          <p:cNvPr id="291853" name="Object 13"/>
          <p:cNvGraphicFramePr>
            <a:graphicFrameLocks noChangeAspect="1"/>
          </p:cNvGraphicFramePr>
          <p:nvPr/>
        </p:nvGraphicFramePr>
        <p:xfrm>
          <a:off x="7695640" y="445608"/>
          <a:ext cx="650875" cy="363537"/>
        </p:xfrm>
        <a:graphic>
          <a:graphicData uri="http://schemas.openxmlformats.org/presentationml/2006/ole">
            <p:oleObj spid="_x0000_s291853" name="Equation" r:id="rId9" imgW="3171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1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1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800" b="1" dirty="0" smtClean="0"/>
              <a:t>Introduction</a:t>
            </a:r>
            <a:endParaRPr lang="en-GB" sz="38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2276872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3050" lvl="0" indent="-2730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300" dirty="0" smtClean="0">
                <a:cs typeface="Arial" charset="0"/>
              </a:rPr>
              <a:t>According the value of        , a second-order system can be set into one of the four categories:</a:t>
            </a:r>
            <a:endParaRPr kumimoji="0" lang="en-US" sz="23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graphicFrame>
        <p:nvGraphicFramePr>
          <p:cNvPr id="264197" name="Object 1"/>
          <p:cNvGraphicFramePr>
            <a:graphicFrameLocks noChangeAspect="1"/>
          </p:cNvGraphicFramePr>
          <p:nvPr/>
        </p:nvGraphicFramePr>
        <p:xfrm>
          <a:off x="3203848" y="908720"/>
          <a:ext cx="2625601" cy="1296666"/>
        </p:xfrm>
        <a:graphic>
          <a:graphicData uri="http://schemas.openxmlformats.org/presentationml/2006/ole">
            <p:oleObj spid="_x0000_s266242" name="Equation" r:id="rId3" imgW="1054080" imgH="520560" progId="Equation.3">
              <p:embed/>
            </p:oleObj>
          </a:graphicData>
        </a:graphic>
      </p:graphicFrame>
      <p:graphicFrame>
        <p:nvGraphicFramePr>
          <p:cNvPr id="265220" name="Object 5"/>
          <p:cNvGraphicFramePr>
            <a:graphicFrameLocks noChangeAspect="1"/>
          </p:cNvGraphicFramePr>
          <p:nvPr/>
        </p:nvGraphicFramePr>
        <p:xfrm>
          <a:off x="3347864" y="2276872"/>
          <a:ext cx="341312" cy="479425"/>
        </p:xfrm>
        <a:graphic>
          <a:graphicData uri="http://schemas.openxmlformats.org/presentationml/2006/ole">
            <p:oleObj spid="_x0000_s266243" name="Equation" r:id="rId4" imgW="126720" imgH="177480" progId="Equation.3">
              <p:embed/>
            </p:oleObj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323528" y="3121208"/>
            <a:ext cx="8424936" cy="479425"/>
            <a:chOff x="323528" y="3121208"/>
            <a:chExt cx="8424936" cy="479425"/>
          </a:xfrm>
        </p:grpSpPr>
        <p:sp>
          <p:nvSpPr>
            <p:cNvPr id="8" name="Rectangle 7"/>
            <p:cNvSpPr/>
            <p:nvPr/>
          </p:nvSpPr>
          <p:spPr>
            <a:xfrm>
              <a:off x="323528" y="3140968"/>
              <a:ext cx="842493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73050" indent="-273050" algn="just">
                <a:buAutoNum type="arabicPeriod"/>
              </a:pPr>
              <a:r>
                <a:rPr lang="en-US" sz="2200" i="1" dirty="0" smtClean="0">
                  <a:solidFill>
                    <a:srgbClr val="CC0000"/>
                  </a:solidFill>
                  <a:cs typeface="Arial" charset="0"/>
                </a:rPr>
                <a:t>Overdamped</a:t>
              </a:r>
              <a:r>
                <a:rPr lang="en-US" sz="2200" dirty="0" smtClean="0">
                  <a:solidFill>
                    <a:srgbClr val="CC0000"/>
                  </a:solidFill>
                  <a:cs typeface="Arial" charset="0"/>
                </a:rPr>
                <a:t> </a:t>
              </a:r>
              <a:r>
                <a:rPr lang="en-US" sz="2200" dirty="0" smtClean="0">
                  <a:cs typeface="Arial" charset="0"/>
                </a:rPr>
                <a:t>- when the system has two real distinct poles (       &gt;1).</a:t>
              </a:r>
            </a:p>
          </p:txBody>
        </p:sp>
        <p:graphicFrame>
          <p:nvGraphicFramePr>
            <p:cNvPr id="265222" name="Object 6"/>
            <p:cNvGraphicFramePr>
              <a:graphicFrameLocks noChangeAspect="1"/>
            </p:cNvGraphicFramePr>
            <p:nvPr/>
          </p:nvGraphicFramePr>
          <p:xfrm>
            <a:off x="7452320" y="3121208"/>
            <a:ext cx="341312" cy="479425"/>
          </p:xfrm>
          <a:graphic>
            <a:graphicData uri="http://schemas.openxmlformats.org/presentationml/2006/ole">
              <p:oleObj spid="_x0000_s266244" name="Equation" r:id="rId5" imgW="126720" imgH="177480" progId="Equation.3">
                <p:embed/>
              </p:oleObj>
            </a:graphicData>
          </a:graphic>
        </p:graphicFrame>
      </p:grpSp>
      <p:grpSp>
        <p:nvGrpSpPr>
          <p:cNvPr id="29" name="Group 28"/>
          <p:cNvGrpSpPr/>
          <p:nvPr/>
        </p:nvGrpSpPr>
        <p:grpSpPr>
          <a:xfrm>
            <a:off x="2195736" y="3857868"/>
            <a:ext cx="5056654" cy="2811492"/>
            <a:chOff x="2195736" y="3857868"/>
            <a:chExt cx="5056654" cy="2811492"/>
          </a:xfrm>
        </p:grpSpPr>
        <p:grpSp>
          <p:nvGrpSpPr>
            <p:cNvPr id="11" name="Group 10"/>
            <p:cNvGrpSpPr/>
            <p:nvPr/>
          </p:nvGrpSpPr>
          <p:grpSpPr>
            <a:xfrm>
              <a:off x="2195736" y="3857868"/>
              <a:ext cx="5056654" cy="2811492"/>
              <a:chOff x="4090552" y="2109148"/>
              <a:chExt cx="5056654" cy="2811492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6399496" y="2544640"/>
                <a:ext cx="0" cy="2376000"/>
              </a:xfrm>
              <a:prstGeom prst="straightConnector1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rot="5400000">
                <a:off x="6480472" y="1449040"/>
                <a:ext cx="0" cy="4680000"/>
              </a:xfrm>
              <a:prstGeom prst="straightConnector1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5751424" y="3748096"/>
                <a:ext cx="0" cy="7200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5031344" y="3751864"/>
                <a:ext cx="0" cy="7200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4311264" y="3748096"/>
                <a:ext cx="0" cy="7200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5535400" y="3851168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-a</a:t>
                </a:r>
                <a:endParaRPr lang="en-GB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801672" y="3874696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-b</a:t>
                </a:r>
                <a:endParaRPr lang="en-GB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090552" y="3874696"/>
                <a:ext cx="352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-c</a:t>
                </a:r>
                <a:endParaRPr lang="en-GB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839108" y="3627608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/>
                  <a:t>δ</a:t>
                </a:r>
                <a:endParaRPr lang="en-GB" b="1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228184" y="2109148"/>
                <a:ext cx="409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/>
                  <a:t>j</a:t>
                </a:r>
                <a:r>
                  <a:rPr lang="el-GR" b="1" dirty="0" smtClean="0"/>
                  <a:t>ω</a:t>
                </a:r>
                <a:endParaRPr lang="en-GB" b="1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779912" y="5472520"/>
              <a:ext cx="144017" cy="145470"/>
              <a:chOff x="3203847" y="4809330"/>
              <a:chExt cx="144017" cy="14547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H="1">
                <a:off x="3203847" y="480933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203864" y="481080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3077248" y="5486168"/>
              <a:ext cx="144017" cy="145470"/>
              <a:chOff x="3203847" y="4809330"/>
              <a:chExt cx="144017" cy="14547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H="1">
                <a:off x="3203847" y="480933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203864" y="481080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Step Response of overdamped and undamped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Home Work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D4BDDC-7F15-4CB8-8869-BA2C6D2471A7}" type="slidenum">
              <a:rPr lang="en-US" smtClean="0"/>
              <a:pPr/>
              <a:t>71</a:t>
            </a:fld>
            <a:endParaRPr lang="en-US" smtClean="0"/>
          </a:p>
        </p:txBody>
      </p:sp>
      <p:pic>
        <p:nvPicPr>
          <p:cNvPr id="4813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1600" cy="6629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014CA6-D20E-49D0-A61A-FD9556442346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25606" name="Rectangle 2"/>
          <p:cNvSpPr>
            <a:spLocks noChangeArrowheads="1"/>
          </p:cNvSpPr>
          <p:nvPr/>
        </p:nvSpPr>
        <p:spPr bwMode="auto">
          <a:xfrm>
            <a:off x="304800" y="10668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400" u="sng" dirty="0">
                <a:cs typeface="Arial" charset="0"/>
              </a:rPr>
              <a:t>Example </a:t>
            </a:r>
            <a:r>
              <a:rPr lang="en-US" sz="2400" u="sng" dirty="0" smtClean="0">
                <a:cs typeface="Arial" charset="0"/>
              </a:rPr>
              <a:t>10</a:t>
            </a:r>
            <a:r>
              <a:rPr lang="en-US" sz="2400" dirty="0" smtClean="0">
                <a:cs typeface="Arial" charset="0"/>
              </a:rPr>
              <a:t>: </a:t>
            </a:r>
            <a:r>
              <a:rPr lang="en-US" sz="2400" dirty="0">
                <a:cs typeface="Arial" charset="0"/>
              </a:rPr>
              <a:t>Describe the </a:t>
            </a:r>
            <a:r>
              <a:rPr lang="en-US" sz="2400" dirty="0">
                <a:solidFill>
                  <a:srgbClr val="CC0000"/>
                </a:solidFill>
                <a:cs typeface="Arial" charset="0"/>
              </a:rPr>
              <a:t>nature</a:t>
            </a:r>
            <a:r>
              <a:rPr lang="en-US" sz="2400" dirty="0">
                <a:cs typeface="Arial" charset="0"/>
              </a:rPr>
              <a:t> of the second-order system response via the value of the damping ratio for the systems with transfer function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65188"/>
          </a:xfrm>
          <a:noFill/>
        </p:spPr>
        <p:txBody>
          <a:bodyPr anchor="ctr" anchorCtr="1"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Second – Order System</a:t>
            </a:r>
          </a:p>
        </p:txBody>
      </p:sp>
      <p:sp>
        <p:nvSpPr>
          <p:cNvPr id="25608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/>
          </a:p>
        </p:txBody>
      </p:sp>
      <p:graphicFrame>
        <p:nvGraphicFramePr>
          <p:cNvPr id="25602" name="Object 5"/>
          <p:cNvGraphicFramePr>
            <a:graphicFrameLocks noChangeAspect="1"/>
          </p:cNvGraphicFramePr>
          <p:nvPr/>
        </p:nvGraphicFramePr>
        <p:xfrm>
          <a:off x="2157413" y="2514600"/>
          <a:ext cx="3100387" cy="917575"/>
        </p:xfrm>
        <a:graphic>
          <a:graphicData uri="http://schemas.openxmlformats.org/presentationml/2006/ole">
            <p:oleObj spid="_x0000_s401410" name="Equation" r:id="rId4" imgW="1396800" imgH="431640" progId="Equation.3">
              <p:embed/>
            </p:oleObj>
          </a:graphicData>
        </a:graphic>
      </p:graphicFrame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/>
          </a:p>
        </p:txBody>
      </p:sp>
      <p:graphicFrame>
        <p:nvGraphicFramePr>
          <p:cNvPr id="25603" name="Object 7"/>
          <p:cNvGraphicFramePr>
            <a:graphicFrameLocks noChangeAspect="1"/>
          </p:cNvGraphicFramePr>
          <p:nvPr/>
        </p:nvGraphicFramePr>
        <p:xfrm>
          <a:off x="2193925" y="3733800"/>
          <a:ext cx="3081338" cy="917575"/>
        </p:xfrm>
        <a:graphic>
          <a:graphicData uri="http://schemas.openxmlformats.org/presentationml/2006/ole">
            <p:oleObj spid="_x0000_s401411" name="Equation" r:id="rId5" imgW="1434960" imgH="431640" progId="Equation.3">
              <p:embed/>
            </p:oleObj>
          </a:graphicData>
        </a:graphic>
      </p:graphicFrame>
      <p:sp>
        <p:nvSpPr>
          <p:cNvPr id="25610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MY"/>
          </a:p>
        </p:txBody>
      </p:sp>
      <p:graphicFrame>
        <p:nvGraphicFramePr>
          <p:cNvPr id="25604" name="Object 9"/>
          <p:cNvGraphicFramePr>
            <a:graphicFrameLocks noChangeAspect="1"/>
          </p:cNvGraphicFramePr>
          <p:nvPr/>
        </p:nvGraphicFramePr>
        <p:xfrm>
          <a:off x="2146300" y="5105400"/>
          <a:ext cx="3111500" cy="911225"/>
        </p:xfrm>
        <a:graphic>
          <a:graphicData uri="http://schemas.openxmlformats.org/presentationml/2006/ole">
            <p:oleObj spid="_x0000_s401412" name="Equation" r:id="rId6" imgW="1422360" imgH="431640" progId="Equation.3">
              <p:embed/>
            </p:oleObj>
          </a:graphicData>
        </a:graphic>
      </p:graphicFrame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6096000" y="38862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 them as your own revision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0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Lectures-22-23-24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800" b="1" dirty="0" smtClean="0"/>
              <a:t>Introduction</a:t>
            </a:r>
            <a:endParaRPr lang="en-GB" sz="38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2276872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3050" lvl="0" indent="-2730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300" dirty="0" smtClean="0">
                <a:cs typeface="Arial" charset="0"/>
              </a:rPr>
              <a:t>According the value of        , a second-order system can be set into one of the four categories:</a:t>
            </a:r>
            <a:endParaRPr kumimoji="0" lang="en-US" sz="23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graphicFrame>
        <p:nvGraphicFramePr>
          <p:cNvPr id="264197" name="Object 1"/>
          <p:cNvGraphicFramePr>
            <a:graphicFrameLocks noChangeAspect="1"/>
          </p:cNvGraphicFramePr>
          <p:nvPr/>
        </p:nvGraphicFramePr>
        <p:xfrm>
          <a:off x="3203848" y="908720"/>
          <a:ext cx="2625601" cy="1296666"/>
        </p:xfrm>
        <a:graphic>
          <a:graphicData uri="http://schemas.openxmlformats.org/presentationml/2006/ole">
            <p:oleObj spid="_x0000_s265219" name="Equation" r:id="rId3" imgW="1054080" imgH="520560" progId="Equation.3">
              <p:embed/>
            </p:oleObj>
          </a:graphicData>
        </a:graphic>
      </p:graphicFrame>
      <p:graphicFrame>
        <p:nvGraphicFramePr>
          <p:cNvPr id="265220" name="Object 5"/>
          <p:cNvGraphicFramePr>
            <a:graphicFrameLocks noChangeAspect="1"/>
          </p:cNvGraphicFramePr>
          <p:nvPr/>
        </p:nvGraphicFramePr>
        <p:xfrm>
          <a:off x="3347864" y="2276872"/>
          <a:ext cx="341312" cy="479425"/>
        </p:xfrm>
        <a:graphic>
          <a:graphicData uri="http://schemas.openxmlformats.org/presentationml/2006/ole">
            <p:oleObj spid="_x0000_s265220" name="Equation" r:id="rId4" imgW="126720" imgH="177480" progId="Equation.3">
              <p:embed/>
            </p:oleObj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23528" y="3284984"/>
            <a:ext cx="8424936" cy="421065"/>
            <a:chOff x="323528" y="3284984"/>
            <a:chExt cx="8424936" cy="421065"/>
          </a:xfrm>
        </p:grpSpPr>
        <p:sp>
          <p:nvSpPr>
            <p:cNvPr id="8" name="Rectangle 7"/>
            <p:cNvSpPr/>
            <p:nvPr/>
          </p:nvSpPr>
          <p:spPr>
            <a:xfrm>
              <a:off x="323528" y="3284984"/>
              <a:ext cx="842493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2000" dirty="0" smtClean="0">
                  <a:cs typeface="Arial" charset="0"/>
                </a:rPr>
                <a:t>2. </a:t>
              </a:r>
              <a:r>
                <a:rPr lang="en-US" sz="2000" i="1" dirty="0" err="1" smtClean="0">
                  <a:solidFill>
                    <a:srgbClr val="CC0000"/>
                  </a:solidFill>
                  <a:cs typeface="Arial" charset="0"/>
                </a:rPr>
                <a:t>Underdamped</a:t>
              </a:r>
              <a:r>
                <a:rPr lang="en-US" sz="2000" dirty="0" smtClean="0">
                  <a:solidFill>
                    <a:srgbClr val="FFFF66"/>
                  </a:solidFill>
                  <a:cs typeface="Arial" charset="0"/>
                </a:rPr>
                <a:t> </a:t>
              </a:r>
              <a:r>
                <a:rPr lang="en-US" sz="2000" dirty="0" smtClean="0">
                  <a:cs typeface="Arial" charset="0"/>
                </a:rPr>
                <a:t>- when the system has two complex conjugate poles (0 &lt;     &lt;1)</a:t>
              </a:r>
            </a:p>
          </p:txBody>
        </p:sp>
        <p:graphicFrame>
          <p:nvGraphicFramePr>
            <p:cNvPr id="265223" name="Object 7"/>
            <p:cNvGraphicFramePr>
              <a:graphicFrameLocks noChangeAspect="1"/>
            </p:cNvGraphicFramePr>
            <p:nvPr/>
          </p:nvGraphicFramePr>
          <p:xfrm>
            <a:off x="7956376" y="3298632"/>
            <a:ext cx="290048" cy="407417"/>
          </p:xfrm>
          <a:graphic>
            <a:graphicData uri="http://schemas.openxmlformats.org/presentationml/2006/ole">
              <p:oleObj spid="_x0000_s265223" name="Equation" r:id="rId5" imgW="126720" imgH="177480" progId="Equation.3">
                <p:embed/>
              </p:oleObj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2195736" y="3857868"/>
            <a:ext cx="5056654" cy="2811492"/>
            <a:chOff x="2195736" y="3857868"/>
            <a:chExt cx="5056654" cy="2811492"/>
          </a:xfrm>
        </p:grpSpPr>
        <p:grpSp>
          <p:nvGrpSpPr>
            <p:cNvPr id="15" name="Group 10"/>
            <p:cNvGrpSpPr/>
            <p:nvPr/>
          </p:nvGrpSpPr>
          <p:grpSpPr>
            <a:xfrm>
              <a:off x="2195736" y="3857868"/>
              <a:ext cx="5056654" cy="2811492"/>
              <a:chOff x="4090552" y="2109148"/>
              <a:chExt cx="5056654" cy="2811492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>
                <a:off x="6399496" y="2544640"/>
                <a:ext cx="0" cy="2376000"/>
              </a:xfrm>
              <a:prstGeom prst="straightConnector1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5400000">
                <a:off x="6480472" y="1449040"/>
                <a:ext cx="0" cy="4680000"/>
              </a:xfrm>
              <a:prstGeom prst="straightConnector1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5751424" y="3748096"/>
                <a:ext cx="0" cy="7200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5031344" y="3751864"/>
                <a:ext cx="0" cy="7200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4311264" y="3748096"/>
                <a:ext cx="0" cy="7200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5535400" y="3851168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-a</a:t>
                </a:r>
                <a:endParaRPr lang="en-GB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801672" y="3874696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-b</a:t>
                </a:r>
                <a:endParaRPr lang="en-GB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090552" y="3874696"/>
                <a:ext cx="352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-c</a:t>
                </a:r>
                <a:endParaRPr lang="en-GB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8839108" y="3627608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/>
                  <a:t>δ</a:t>
                </a:r>
                <a:endParaRPr lang="en-GB" b="1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228184" y="2109148"/>
                <a:ext cx="409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/>
                  <a:t>j</a:t>
                </a:r>
                <a:r>
                  <a:rPr lang="el-GR" b="1" dirty="0" smtClean="0"/>
                  <a:t>ω</a:t>
                </a:r>
                <a:endParaRPr lang="en-GB" b="1" dirty="0"/>
              </a:p>
            </p:txBody>
          </p:sp>
        </p:grpSp>
        <p:grpSp>
          <p:nvGrpSpPr>
            <p:cNvPr id="16" name="Group 21"/>
            <p:cNvGrpSpPr/>
            <p:nvPr/>
          </p:nvGrpSpPr>
          <p:grpSpPr>
            <a:xfrm>
              <a:off x="3059832" y="4579674"/>
              <a:ext cx="144017" cy="145470"/>
              <a:chOff x="3203847" y="4809330"/>
              <a:chExt cx="144017" cy="14547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3203847" y="480933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203864" y="481080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25"/>
            <p:cNvGrpSpPr/>
            <p:nvPr/>
          </p:nvGrpSpPr>
          <p:grpSpPr>
            <a:xfrm>
              <a:off x="3059832" y="6307866"/>
              <a:ext cx="144017" cy="145470"/>
              <a:chOff x="3203847" y="4809330"/>
              <a:chExt cx="144017" cy="14547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H="1">
                <a:off x="3203847" y="480933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3203864" y="481080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800" b="1" dirty="0" smtClean="0"/>
              <a:t>Introduction</a:t>
            </a:r>
            <a:endParaRPr lang="en-GB" sz="38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2276872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73050" lvl="0" indent="-2730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300" dirty="0" smtClean="0">
                <a:cs typeface="Arial" charset="0"/>
              </a:rPr>
              <a:t>According the value of        , a second-order system can be set into one of the four categories:</a:t>
            </a:r>
            <a:endParaRPr kumimoji="0" lang="en-US" sz="23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graphicFrame>
        <p:nvGraphicFramePr>
          <p:cNvPr id="264197" name="Object 1"/>
          <p:cNvGraphicFramePr>
            <a:graphicFrameLocks noChangeAspect="1"/>
          </p:cNvGraphicFramePr>
          <p:nvPr/>
        </p:nvGraphicFramePr>
        <p:xfrm>
          <a:off x="3203848" y="908720"/>
          <a:ext cx="2625601" cy="1296666"/>
        </p:xfrm>
        <a:graphic>
          <a:graphicData uri="http://schemas.openxmlformats.org/presentationml/2006/ole">
            <p:oleObj spid="_x0000_s267266" name="Equation" r:id="rId3" imgW="1054080" imgH="520560" progId="Equation.3">
              <p:embed/>
            </p:oleObj>
          </a:graphicData>
        </a:graphic>
      </p:graphicFrame>
      <p:graphicFrame>
        <p:nvGraphicFramePr>
          <p:cNvPr id="265220" name="Object 5"/>
          <p:cNvGraphicFramePr>
            <a:graphicFrameLocks noChangeAspect="1"/>
          </p:cNvGraphicFramePr>
          <p:nvPr/>
        </p:nvGraphicFramePr>
        <p:xfrm>
          <a:off x="3347864" y="2276872"/>
          <a:ext cx="341312" cy="479425"/>
        </p:xfrm>
        <a:graphic>
          <a:graphicData uri="http://schemas.openxmlformats.org/presentationml/2006/ole">
            <p:oleObj spid="_x0000_s267267" name="Equation" r:id="rId4" imgW="126720" imgH="177480" progId="Equation.3">
              <p:embed/>
            </p:oleObj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323528" y="3284984"/>
            <a:ext cx="8424936" cy="479425"/>
            <a:chOff x="323528" y="3284984"/>
            <a:chExt cx="8424936" cy="479425"/>
          </a:xfrm>
        </p:grpSpPr>
        <p:sp>
          <p:nvSpPr>
            <p:cNvPr id="8" name="Rectangle 7"/>
            <p:cNvSpPr/>
            <p:nvPr/>
          </p:nvSpPr>
          <p:spPr>
            <a:xfrm>
              <a:off x="323528" y="3284984"/>
              <a:ext cx="842493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2200" dirty="0" smtClean="0">
                  <a:cs typeface="Arial" charset="0"/>
                </a:rPr>
                <a:t>3. </a:t>
              </a:r>
              <a:r>
                <a:rPr lang="en-US" sz="2200" i="1" dirty="0" smtClean="0">
                  <a:solidFill>
                    <a:srgbClr val="CC0000"/>
                  </a:solidFill>
                  <a:cs typeface="Arial" charset="0"/>
                </a:rPr>
                <a:t>Undamped</a:t>
              </a:r>
              <a:r>
                <a:rPr lang="en-US" sz="2200" dirty="0" smtClean="0">
                  <a:cs typeface="Arial" charset="0"/>
                </a:rPr>
                <a:t> - when the system has two imaginary poles (       = 0). </a:t>
              </a:r>
            </a:p>
          </p:txBody>
        </p:sp>
        <p:graphicFrame>
          <p:nvGraphicFramePr>
            <p:cNvPr id="265222" name="Object 6"/>
            <p:cNvGraphicFramePr>
              <a:graphicFrameLocks noChangeAspect="1"/>
            </p:cNvGraphicFramePr>
            <p:nvPr/>
          </p:nvGraphicFramePr>
          <p:xfrm>
            <a:off x="7092280" y="3284984"/>
            <a:ext cx="341312" cy="479425"/>
          </p:xfrm>
          <a:graphic>
            <a:graphicData uri="http://schemas.openxmlformats.org/presentationml/2006/ole">
              <p:oleObj spid="_x0000_s267268" name="Equation" r:id="rId5" imgW="126720" imgH="177480" progId="Equation.3">
                <p:embed/>
              </p:oleObj>
            </a:graphicData>
          </a:graphic>
        </p:graphicFrame>
      </p:grpSp>
      <p:grpSp>
        <p:nvGrpSpPr>
          <p:cNvPr id="30" name="Group 29"/>
          <p:cNvGrpSpPr/>
          <p:nvPr/>
        </p:nvGrpSpPr>
        <p:grpSpPr>
          <a:xfrm>
            <a:off x="2195736" y="3857868"/>
            <a:ext cx="5056654" cy="2811492"/>
            <a:chOff x="2195736" y="3857868"/>
            <a:chExt cx="5056654" cy="2811492"/>
          </a:xfrm>
        </p:grpSpPr>
        <p:grpSp>
          <p:nvGrpSpPr>
            <p:cNvPr id="12" name="Group 10"/>
            <p:cNvGrpSpPr/>
            <p:nvPr/>
          </p:nvGrpSpPr>
          <p:grpSpPr>
            <a:xfrm>
              <a:off x="2195736" y="3857868"/>
              <a:ext cx="5056654" cy="2811492"/>
              <a:chOff x="4090552" y="2109148"/>
              <a:chExt cx="5056654" cy="2811492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6399496" y="2544640"/>
                <a:ext cx="0" cy="2376000"/>
              </a:xfrm>
              <a:prstGeom prst="straightConnector1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rot="5400000">
                <a:off x="6480472" y="1449040"/>
                <a:ext cx="0" cy="4680000"/>
              </a:xfrm>
              <a:prstGeom prst="straightConnector1">
                <a:avLst/>
              </a:prstGeom>
              <a:ln w="1905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5751424" y="3748096"/>
                <a:ext cx="0" cy="7200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5031344" y="3751864"/>
                <a:ext cx="0" cy="7200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4311264" y="3748096"/>
                <a:ext cx="0" cy="7200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5535400" y="3851168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-a</a:t>
                </a:r>
                <a:endParaRPr lang="en-GB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801672" y="3874696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-b</a:t>
                </a:r>
                <a:endParaRPr lang="en-GB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090552" y="3874696"/>
                <a:ext cx="352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-c</a:t>
                </a:r>
                <a:endParaRPr lang="en-GB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8839108" y="3627608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 smtClean="0"/>
                  <a:t>δ</a:t>
                </a:r>
                <a:endParaRPr lang="en-GB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228184" y="2109148"/>
                <a:ext cx="4090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/>
                  <a:t>j</a:t>
                </a:r>
                <a:r>
                  <a:rPr lang="el-GR" b="1" dirty="0" smtClean="0"/>
                  <a:t>ω</a:t>
                </a:r>
                <a:endParaRPr lang="en-GB" b="1" dirty="0"/>
              </a:p>
            </p:txBody>
          </p:sp>
        </p:grpSp>
        <p:grpSp>
          <p:nvGrpSpPr>
            <p:cNvPr id="13" name="Group 21"/>
            <p:cNvGrpSpPr/>
            <p:nvPr/>
          </p:nvGrpSpPr>
          <p:grpSpPr>
            <a:xfrm>
              <a:off x="4441632" y="4735528"/>
              <a:ext cx="144017" cy="145470"/>
              <a:chOff x="3203847" y="4809330"/>
              <a:chExt cx="144017" cy="14547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H="1">
                <a:off x="3203847" y="480933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203864" y="481080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25"/>
            <p:cNvGrpSpPr/>
            <p:nvPr/>
          </p:nvGrpSpPr>
          <p:grpSpPr>
            <a:xfrm>
              <a:off x="4441632" y="6019834"/>
              <a:ext cx="144017" cy="145470"/>
              <a:chOff x="3203847" y="4809330"/>
              <a:chExt cx="144017" cy="14547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H="1">
                <a:off x="3203847" y="480933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203864" y="4810800"/>
                <a:ext cx="144000" cy="144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4871</TotalTime>
  <Words>1630</Words>
  <Application>Microsoft Office PowerPoint</Application>
  <PresentationFormat>On-screen Show (4:3)</PresentationFormat>
  <Paragraphs>246</Paragraphs>
  <Slides>73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73</vt:i4>
      </vt:variant>
    </vt:vector>
  </HeadingPairs>
  <TitlesOfParts>
    <vt:vector size="76" baseType="lpstr">
      <vt:lpstr>Office Theme</vt:lpstr>
      <vt:lpstr>Equation</vt:lpstr>
      <vt:lpstr>Microsoft Equation 3.0</vt:lpstr>
      <vt:lpstr>Feedback Control Systems (FCS)</vt:lpstr>
      <vt:lpstr>Introduction</vt:lpstr>
      <vt:lpstr>Introduction</vt:lpstr>
      <vt:lpstr>Introduction</vt:lpstr>
      <vt:lpstr>Example#1</vt:lpstr>
      <vt:lpstr>Introduction</vt:lpstr>
      <vt:lpstr>Introduction</vt:lpstr>
      <vt:lpstr>Introduction</vt:lpstr>
      <vt:lpstr>Introduction</vt:lpstr>
      <vt:lpstr>Introduction</vt:lpstr>
      <vt:lpstr>Time-Domain Specification</vt:lpstr>
      <vt:lpstr>Time-Domain Specification</vt:lpstr>
      <vt:lpstr>Time-Domain Specification</vt:lpstr>
      <vt:lpstr>Time-Domain Specification</vt:lpstr>
      <vt:lpstr>Time-Domain Specification</vt:lpstr>
      <vt:lpstr>Time-Domain Specification</vt:lpstr>
      <vt:lpstr>S-Plane</vt:lpstr>
      <vt:lpstr>S-Plane</vt:lpstr>
      <vt:lpstr>S-Plane</vt:lpstr>
      <vt:lpstr>S-Plane</vt:lpstr>
      <vt:lpstr>S-Plane</vt:lpstr>
      <vt:lpstr>S-Plane</vt:lpstr>
      <vt:lpstr>S-Plane</vt:lpstr>
      <vt:lpstr>S-Plane</vt:lpstr>
      <vt:lpstr>S-Plane</vt:lpstr>
      <vt:lpstr>Example-2</vt:lpstr>
      <vt:lpstr>Example-3</vt:lpstr>
      <vt:lpstr>Example-4</vt:lpstr>
      <vt:lpstr>Example-4</vt:lpstr>
      <vt:lpstr>S-Plane</vt:lpstr>
      <vt:lpstr>Step Response of underdamped System</vt:lpstr>
      <vt:lpstr>Step Response of underdamped System</vt:lpstr>
      <vt:lpstr>Step Response of underdamped System</vt:lpstr>
      <vt:lpstr>Step Response of underdamped System</vt:lpstr>
      <vt:lpstr>Step Response of underdamped System</vt:lpstr>
      <vt:lpstr>Step Response of underdamped System</vt:lpstr>
      <vt:lpstr>Step Response of underdamped System</vt:lpstr>
      <vt:lpstr>Step Response of underdamped System</vt:lpstr>
      <vt:lpstr>Step Response of underdamped System</vt:lpstr>
      <vt:lpstr>Time Domain Specifications of Underdamped system</vt:lpstr>
      <vt:lpstr>Time Domain Specifications (Rise Time)</vt:lpstr>
      <vt:lpstr>Time Domain Specifications (Rise Time)</vt:lpstr>
      <vt:lpstr>Time Domain Specifications (Rise Time)</vt:lpstr>
      <vt:lpstr>Time Domain Specifications (Peak Time)</vt:lpstr>
      <vt:lpstr>Time Domain Specifications (Peak Time)</vt:lpstr>
      <vt:lpstr>Time Domain Specifications (Peak Time)</vt:lpstr>
      <vt:lpstr>Time Domain Specifications (Maximum Overshoot)</vt:lpstr>
      <vt:lpstr>Time Domain Specifications (Maximum Overshoot)</vt:lpstr>
      <vt:lpstr>Time Domain Specifications (Settling Time)</vt:lpstr>
      <vt:lpstr>Time Domain Specifications (Settling Time)</vt:lpstr>
      <vt:lpstr>Summary of Time Domain Specifications</vt:lpstr>
      <vt:lpstr>Example#5</vt:lpstr>
      <vt:lpstr>Example#5</vt:lpstr>
      <vt:lpstr>Example#5</vt:lpstr>
      <vt:lpstr>Example#5</vt:lpstr>
      <vt:lpstr>Example#5</vt:lpstr>
      <vt:lpstr>Example#5</vt:lpstr>
      <vt:lpstr>Example#6</vt:lpstr>
      <vt:lpstr>Example#6</vt:lpstr>
      <vt:lpstr>Example#6</vt:lpstr>
      <vt:lpstr>Example#6</vt:lpstr>
      <vt:lpstr>Example#6</vt:lpstr>
      <vt:lpstr>Example#6</vt:lpstr>
      <vt:lpstr>Example#7</vt:lpstr>
      <vt:lpstr>Example#8</vt:lpstr>
      <vt:lpstr>Example#9</vt:lpstr>
      <vt:lpstr>Example#9</vt:lpstr>
      <vt:lpstr>Example#9</vt:lpstr>
      <vt:lpstr>Step Response of critically damped System (         )</vt:lpstr>
      <vt:lpstr>Step Response of overdamped and undamped Systems</vt:lpstr>
      <vt:lpstr>Slide 71</vt:lpstr>
      <vt:lpstr>Second – Order System</vt:lpstr>
      <vt:lpstr>End of Lectures-22-23-24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Imtiaz Hussain</dc:creator>
  <cp:lastModifiedBy>Imtiaz Hussain</cp:lastModifiedBy>
  <cp:revision>1022</cp:revision>
  <dcterms:created xsi:type="dcterms:W3CDTF">2012-07-01T09:15:58Z</dcterms:created>
  <dcterms:modified xsi:type="dcterms:W3CDTF">2013-03-14T06:35:01Z</dcterms:modified>
</cp:coreProperties>
</file>