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handoutMasterIdLst>
    <p:handoutMasterId r:id="rId55"/>
  </p:handout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3" r:id="rId18"/>
    <p:sldId id="344" r:id="rId19"/>
    <p:sldId id="345" r:id="rId20"/>
    <p:sldId id="341" r:id="rId21"/>
    <p:sldId id="346" r:id="rId22"/>
    <p:sldId id="347" r:id="rId23"/>
    <p:sldId id="342" r:id="rId24"/>
    <p:sldId id="348" r:id="rId25"/>
    <p:sldId id="349" r:id="rId26"/>
    <p:sldId id="350" r:id="rId27"/>
    <p:sldId id="354" r:id="rId28"/>
    <p:sldId id="351" r:id="rId29"/>
    <p:sldId id="352" r:id="rId30"/>
    <p:sldId id="353" r:id="rId31"/>
    <p:sldId id="355" r:id="rId32"/>
    <p:sldId id="357" r:id="rId33"/>
    <p:sldId id="358" r:id="rId34"/>
    <p:sldId id="359" r:id="rId35"/>
    <p:sldId id="356" r:id="rId36"/>
    <p:sldId id="361" r:id="rId37"/>
    <p:sldId id="360" r:id="rId38"/>
    <p:sldId id="362" r:id="rId39"/>
    <p:sldId id="364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5" r:id="rId48"/>
    <p:sldId id="365" r:id="rId49"/>
    <p:sldId id="366" r:id="rId50"/>
    <p:sldId id="363" r:id="rId51"/>
    <p:sldId id="374" r:id="rId52"/>
    <p:sldId id="32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07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7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31.wmf"/><Relationship Id="rId1" Type="http://schemas.openxmlformats.org/officeDocument/2006/relationships/image" Target="../media/image6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6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3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5.wmf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68.emf"/><Relationship Id="rId4" Type="http://schemas.openxmlformats.org/officeDocument/2006/relationships/image" Target="../media/image6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70.emf"/><Relationship Id="rId4" Type="http://schemas.openxmlformats.org/officeDocument/2006/relationships/image" Target="../media/image6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72.emf"/><Relationship Id="rId4" Type="http://schemas.openxmlformats.org/officeDocument/2006/relationships/image" Target="../media/image7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74.emf"/><Relationship Id="rId4" Type="http://schemas.openxmlformats.org/officeDocument/2006/relationships/image" Target="../media/image7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76.emf"/><Relationship Id="rId4" Type="http://schemas.openxmlformats.org/officeDocument/2006/relationships/image" Target="../media/image75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18546" y="2996952"/>
            <a:ext cx="38304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Lecture-21-22-23</a:t>
            </a:r>
          </a:p>
          <a:p>
            <a:pPr algn="ctr"/>
            <a:r>
              <a:rPr lang="en-GB" sz="2400" dirty="0" smtClean="0"/>
              <a:t>Frequency Response Analysis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Bode Plot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Bode diagram consists of two graphs:</a:t>
            </a:r>
          </a:p>
          <a:p>
            <a:pPr lvl="1" algn="just"/>
            <a:r>
              <a:rPr lang="en-GB" dirty="0" smtClean="0"/>
              <a:t>One is a plot of the logarithm of the magnitude of a sinusoidal transfer function. </a:t>
            </a:r>
          </a:p>
          <a:p>
            <a:pPr lvl="1" algn="just"/>
            <a:r>
              <a:rPr lang="en-GB" dirty="0" smtClean="0"/>
              <a:t>The other is a plot of the phase angle.</a:t>
            </a:r>
          </a:p>
          <a:p>
            <a:pPr lvl="1" algn="just"/>
            <a:r>
              <a:rPr lang="en-GB" dirty="0" smtClean="0"/>
              <a:t>Both are plotted against the frequency on a logarithmic scale.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670"/>
            <a:ext cx="9144001" cy="65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505" cy="6818860"/>
          </a:xfrm>
        </p:spPr>
      </p:pic>
      <p:grpSp>
        <p:nvGrpSpPr>
          <p:cNvPr id="9" name="Group 8"/>
          <p:cNvGrpSpPr/>
          <p:nvPr/>
        </p:nvGrpSpPr>
        <p:grpSpPr>
          <a:xfrm>
            <a:off x="1259632" y="2996952"/>
            <a:ext cx="886461" cy="432048"/>
            <a:chOff x="1259632" y="2996952"/>
            <a:chExt cx="886461" cy="432048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1259632" y="3429000"/>
              <a:ext cx="86409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259632" y="2996952"/>
              <a:ext cx="886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Decade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The basic factors that very frequently occur in an arbitrary transfer function are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Gain K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Integral and Derivative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Quadratic Factors</a:t>
            </a:r>
          </a:p>
          <a:p>
            <a:pPr marL="971550" lvl="1" indent="-514350" algn="just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1907705" y="5095745"/>
          <a:ext cx="5351094" cy="114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1460160" imgH="368280" progId="Equation.3">
                  <p:embed/>
                </p:oleObj>
              </mc:Choice>
              <mc:Fallback>
                <p:oleObj name="Equation" r:id="rId3" imgW="146016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5095745"/>
                        <a:ext cx="5351094" cy="1141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262032"/>
            <a:ext cx="39748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Basic Factors of a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96752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Gain K</a:t>
            </a:r>
          </a:p>
          <a:p>
            <a:pPr marL="971550" lvl="1" indent="-514350" algn="just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2093947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The log-magnitude curve for a constant gain </a:t>
            </a:r>
            <a:r>
              <a:rPr lang="en-GB" sz="2400" b="1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is a horizontal straight line at the magnitude of </a:t>
            </a:r>
            <a:r>
              <a:rPr lang="en-GB" sz="2400" b="1" dirty="0" smtClean="0">
                <a:solidFill>
                  <a:srgbClr val="FF0000"/>
                </a:solidFill>
              </a:rPr>
              <a:t>20 log(K)</a:t>
            </a:r>
            <a:r>
              <a:rPr lang="en-GB" sz="2400" dirty="0" smtClean="0"/>
              <a:t> decibels.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en-GB" sz="2400" dirty="0" smtClean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The phase angle of the gain </a:t>
            </a:r>
            <a:r>
              <a:rPr lang="en-GB" sz="2400" b="1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is zero.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en-GB" sz="2400" dirty="0" smtClean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The effect of varying the gain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in the transfer function is that it raises or lowers the log-magnitude curve of the transfer function by the corresponding constant amount, but it has no effect on the phase curve.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-15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-5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15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209800" y="188913"/>
          <a:ext cx="1122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4" imgW="495000" imgH="190440" progId="Equation.3">
                  <p:embed/>
                </p:oleObj>
              </mc:Choice>
              <mc:Fallback>
                <p:oleObj name="Equation" r:id="rId4" imgW="49500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8913"/>
                        <a:ext cx="1122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601863" y="188913"/>
          <a:ext cx="43545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6" imgW="1917360" imgH="190440" progId="Equation.3">
                  <p:embed/>
                </p:oleObj>
              </mc:Choice>
              <mc:Fallback>
                <p:oleObj name="Equation" r:id="rId6" imgW="191736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863" y="188913"/>
                        <a:ext cx="43545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800288" y="895072"/>
            <a:ext cx="774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3053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4133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30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780928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835696" y="188640"/>
          <a:ext cx="1122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495000" imgH="190440" progId="Equation.3">
                  <p:embed/>
                </p:oleObj>
              </mc:Choice>
              <mc:Fallback>
                <p:oleObj name="Equation" r:id="rId4" imgW="49500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88640"/>
                        <a:ext cx="1122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563887" y="-38384"/>
          <a:ext cx="4522837" cy="796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6" imgW="2031840" imgH="355320" progId="Equation.3">
                  <p:embed/>
                </p:oleObj>
              </mc:Choice>
              <mc:Fallback>
                <p:oleObj name="Equation" r:id="rId6" imgW="20318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7" y="-38384"/>
                        <a:ext cx="4522837" cy="796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813936" y="3514656"/>
            <a:ext cx="77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35089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Basic Factors of a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6" y="908720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2"/>
            </a:pPr>
            <a:r>
              <a:rPr lang="en-GB" dirty="0" smtClean="0"/>
              <a:t>Integral and Derivative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3249017" y="1600200"/>
          <a:ext cx="30511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1346040" imgH="203040" progId="Equation.3">
                  <p:embed/>
                </p:oleObj>
              </mc:Choice>
              <mc:Fallback>
                <p:oleObj name="Equation" r:id="rId3" imgW="13460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017" y="1600200"/>
                        <a:ext cx="305117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3621385" y="2205038"/>
          <a:ext cx="23907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5" imgW="1054080" imgH="241200" progId="Equation.3">
                  <p:embed/>
                </p:oleObj>
              </mc:Choice>
              <mc:Fallback>
                <p:oleObj name="Equation" r:id="rId5" imgW="10540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385" y="2205038"/>
                        <a:ext cx="23907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2"/>
          <p:cNvGraphicFramePr>
            <a:graphicFrameLocks noChangeAspect="1"/>
          </p:cNvGraphicFramePr>
          <p:nvPr/>
        </p:nvGraphicFramePr>
        <p:xfrm>
          <a:off x="3463925" y="5505450"/>
          <a:ext cx="32543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7" imgW="1434960" imgH="355320" progId="Equation.3">
                  <p:embed/>
                </p:oleObj>
              </mc:Choice>
              <mc:Fallback>
                <p:oleObj name="Equation" r:id="rId7" imgW="143496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5505450"/>
                        <a:ext cx="325437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475656" y="1628800"/>
            <a:ext cx="185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Derivative Factor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9462" y="2267580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Magnitude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34727" y="5661248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Phase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3568" y="2975352"/>
          <a:ext cx="73448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0"/>
                <a:gridCol w="816090"/>
                <a:gridCol w="816090"/>
                <a:gridCol w="816090"/>
                <a:gridCol w="816090"/>
                <a:gridCol w="816090"/>
                <a:gridCol w="816090"/>
                <a:gridCol w="816090"/>
                <a:gridCol w="816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ω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db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Left Brace 15"/>
          <p:cNvSpPr/>
          <p:nvPr/>
        </p:nvSpPr>
        <p:spPr>
          <a:xfrm rot="16200000">
            <a:off x="4409982" y="1286762"/>
            <a:ext cx="648072" cy="59406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779912" y="4581128"/>
            <a:ext cx="2094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Slope=</a:t>
            </a:r>
            <a:r>
              <a:rPr lang="en-GB" b="1" dirty="0" err="1" smtClean="0">
                <a:solidFill>
                  <a:srgbClr val="FF0000"/>
                </a:solidFill>
              </a:rPr>
              <a:t>20db</a:t>
            </a:r>
            <a:r>
              <a:rPr lang="en-GB" b="1" dirty="0" smtClean="0">
                <a:solidFill>
                  <a:srgbClr val="FF0000"/>
                </a:solidFill>
              </a:rPr>
              <a:t>/decade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47664" y="3905760"/>
            <a:ext cx="1792607" cy="900684"/>
            <a:chOff x="1547664" y="3905760"/>
            <a:chExt cx="1792607" cy="900684"/>
          </a:xfrm>
        </p:grpSpPr>
        <p:sp>
          <p:nvSpPr>
            <p:cNvPr id="18" name="Left Brace 17"/>
            <p:cNvSpPr/>
            <p:nvPr/>
          </p:nvSpPr>
          <p:spPr>
            <a:xfrm rot="16200000">
              <a:off x="2089148" y="3509716"/>
              <a:ext cx="432048" cy="12241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7664" y="4437112"/>
              <a:ext cx="17926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Slope=</a:t>
              </a:r>
              <a:r>
                <a:rPr lang="en-GB" b="1" dirty="0" err="1" smtClean="0">
                  <a:solidFill>
                    <a:srgbClr val="FF0000"/>
                  </a:solidFill>
                </a:rPr>
                <a:t>6b</a:t>
              </a:r>
              <a:r>
                <a:rPr lang="en-GB" b="1" dirty="0" smtClean="0">
                  <a:solidFill>
                    <a:srgbClr val="FF0000"/>
                  </a:solidFill>
                </a:rPr>
                <a:t>/octave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6" grpId="1" animBg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883025" y="103188"/>
          <a:ext cx="155733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685800" imgH="266400" progId="Equation.3">
                  <p:embed/>
                </p:oleObj>
              </mc:Choice>
              <mc:Fallback>
                <p:oleObj name="Equation" r:id="rId4" imgW="68580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103188"/>
                        <a:ext cx="155733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813936" y="1124744"/>
            <a:ext cx="1741840" cy="4248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5536" y="520945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-20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279074" y="6105520"/>
            <a:ext cx="57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180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3053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-60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4133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60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6352" y="588200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180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780928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059832" y="-38100"/>
          <a:ext cx="24018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4" imgW="1079280" imgH="355320" progId="Equation.3">
                  <p:embed/>
                </p:oleObj>
              </mc:Choice>
              <mc:Fallback>
                <p:oleObj name="Equation" r:id="rId4" imgW="107928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-38100"/>
                        <a:ext cx="2401887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813936" y="2119208"/>
            <a:ext cx="77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35089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23528" y="19751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90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79695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5"/>
            <a:ext cx="8733656" cy="3168352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Frequency response is the steady-state response of a system to a sinusoidal input. 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sz="3000" dirty="0" smtClean="0"/>
              <a:t>In frequency-response methods, the frequency of the input signal is varied over a certain range and the resulting response is studied.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4067944" y="4738792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System</a:t>
            </a:r>
            <a:endParaRPr lang="en-GB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59832" y="51795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508104" y="517084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410" name="Picture 2" descr="http://www.fse-automation.com/product_images/uploaded_images/product-200271716631.jpg"/>
          <p:cNvPicPr>
            <a:picLocks noChangeAspect="1" noChangeArrowheads="1"/>
          </p:cNvPicPr>
          <p:nvPr/>
        </p:nvPicPr>
        <p:blipFill>
          <a:blip r:embed="rId2" cstate="print"/>
          <a:srcRect l="8491" t="4990" r="6460" b="10179"/>
          <a:stretch>
            <a:fillRect/>
          </a:stretch>
        </p:blipFill>
        <p:spPr bwMode="auto">
          <a:xfrm>
            <a:off x="251520" y="4437112"/>
            <a:ext cx="2192008" cy="1656184"/>
          </a:xfrm>
          <a:prstGeom prst="rect">
            <a:avLst/>
          </a:prstGeom>
          <a:noFill/>
        </p:spPr>
      </p:pic>
      <p:pic>
        <p:nvPicPr>
          <p:cNvPr id="17412" name="Picture 4" descr="http://www.gwinstek.com/webmanage/IMG/uploadfiles/image/GDS1000A_F.jpg"/>
          <p:cNvPicPr>
            <a:picLocks noChangeAspect="1" noChangeArrowheads="1"/>
          </p:cNvPicPr>
          <p:nvPr/>
        </p:nvPicPr>
        <p:blipFill>
          <a:blip r:embed="rId3" cstate="print"/>
          <a:srcRect l="3012" r="2113" b="7114"/>
          <a:stretch>
            <a:fillRect/>
          </a:stretch>
        </p:blipFill>
        <p:spPr bwMode="auto">
          <a:xfrm>
            <a:off x="6749734" y="4437112"/>
            <a:ext cx="2394266" cy="1368152"/>
          </a:xfrm>
          <a:prstGeom prst="rect">
            <a:avLst/>
          </a:prstGeom>
          <a:noFill/>
        </p:spPr>
      </p:pic>
      <p:sp>
        <p:nvSpPr>
          <p:cNvPr id="10" name="Freeform 9"/>
          <p:cNvSpPr/>
          <p:nvPr/>
        </p:nvSpPr>
        <p:spPr>
          <a:xfrm>
            <a:off x="1692322" y="5172501"/>
            <a:ext cx="1392072" cy="825690"/>
          </a:xfrm>
          <a:custGeom>
            <a:avLst/>
            <a:gdLst>
              <a:gd name="connsiteX0" fmla="*/ 0 w 1392072"/>
              <a:gd name="connsiteY0" fmla="*/ 122830 h 825690"/>
              <a:gd name="connsiteX1" fmla="*/ 682388 w 1392072"/>
              <a:gd name="connsiteY1" fmla="*/ 805218 h 825690"/>
              <a:gd name="connsiteX2" fmla="*/ 1392072 w 1392072"/>
              <a:gd name="connsiteY2" fmla="*/ 0 h 82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2072" h="825690">
                <a:moveTo>
                  <a:pt x="0" y="122830"/>
                </a:moveTo>
                <a:cubicBezTo>
                  <a:pt x="225188" y="474260"/>
                  <a:pt x="450376" y="825690"/>
                  <a:pt x="682388" y="805218"/>
                </a:cubicBezTo>
                <a:cubicBezTo>
                  <a:pt x="914400" y="784746"/>
                  <a:pt x="1153236" y="392373"/>
                  <a:pt x="1392072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6416723" y="5158854"/>
            <a:ext cx="1826525" cy="1405720"/>
          </a:xfrm>
          <a:custGeom>
            <a:avLst/>
            <a:gdLst>
              <a:gd name="connsiteX0" fmla="*/ 65964 w 1826525"/>
              <a:gd name="connsiteY0" fmla="*/ 0 h 1405720"/>
              <a:gd name="connsiteX1" fmla="*/ 175146 w 1826525"/>
              <a:gd name="connsiteY1" fmla="*/ 982639 h 1405720"/>
              <a:gd name="connsiteX2" fmla="*/ 1116841 w 1826525"/>
              <a:gd name="connsiteY2" fmla="*/ 1323833 h 1405720"/>
              <a:gd name="connsiteX3" fmla="*/ 1826525 w 1826525"/>
              <a:gd name="connsiteY3" fmla="*/ 491319 h 140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6525" h="1405720">
                <a:moveTo>
                  <a:pt x="65964" y="0"/>
                </a:moveTo>
                <a:cubicBezTo>
                  <a:pt x="32982" y="381000"/>
                  <a:pt x="0" y="762000"/>
                  <a:pt x="175146" y="982639"/>
                </a:cubicBezTo>
                <a:cubicBezTo>
                  <a:pt x="350292" y="1203278"/>
                  <a:pt x="841611" y="1405720"/>
                  <a:pt x="1116841" y="1323833"/>
                </a:cubicBezTo>
                <a:cubicBezTo>
                  <a:pt x="1392071" y="1241946"/>
                  <a:pt x="1609298" y="866632"/>
                  <a:pt x="1826525" y="491319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Basic Factors of a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6" y="908720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2"/>
            </a:pPr>
            <a:r>
              <a:rPr lang="en-GB" dirty="0" smtClean="0"/>
              <a:t>Integral and Derivative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55679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400" dirty="0" smtClean="0"/>
              <a:t>When expressed in decibels, the reciprocal of a number differs from its value only in sign; that is, for the number </a:t>
            </a:r>
            <a:r>
              <a:rPr lang="en-GB" sz="2400" i="1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/>
              <a:t>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588373" y="2492896"/>
          <a:ext cx="3567803" cy="9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3" imgW="1307880" imgH="355320" progId="Equation.3">
                  <p:embed/>
                </p:oleObj>
              </mc:Choice>
              <mc:Fallback>
                <p:oleObj name="Equation" r:id="rId3" imgW="130788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73" y="2492896"/>
                        <a:ext cx="3567803" cy="9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636963" y="4524375"/>
          <a:ext cx="33702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5" imgW="1485720" imgH="419040" progId="Equation.3">
                  <p:embed/>
                </p:oleObj>
              </mc:Choice>
              <mc:Fallback>
                <p:oleObj name="Equation" r:id="rId5" imgW="14857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4524375"/>
                        <a:ext cx="3370262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353518" y="4787686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Magnitude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3380799"/>
            <a:ext cx="87129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300" dirty="0" smtClean="0"/>
              <a:t>Therefore, for  Integral Factor the slope of the magnitude line would be same but with opposite sign (</a:t>
            </a:r>
            <a:r>
              <a:rPr lang="en-GB" sz="2300" dirty="0" err="1" smtClean="0"/>
              <a:t>i.e</a:t>
            </a:r>
            <a:r>
              <a:rPr lang="en-GB" sz="2300" dirty="0" smtClean="0"/>
              <a:t>  -</a:t>
            </a:r>
            <a:r>
              <a:rPr lang="en-GB" sz="2300" dirty="0" err="1" smtClean="0"/>
              <a:t>6db</a:t>
            </a:r>
            <a:r>
              <a:rPr lang="en-GB" sz="2300" dirty="0" smtClean="0"/>
              <a:t>/octave or -</a:t>
            </a:r>
            <a:r>
              <a:rPr lang="en-GB" sz="2300" dirty="0" err="1" smtClean="0"/>
              <a:t>20db</a:t>
            </a:r>
            <a:r>
              <a:rPr lang="en-GB" sz="2300" dirty="0" smtClean="0"/>
              <a:t>/decade).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276600" y="5721350"/>
          <a:ext cx="36290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7" imgW="1600200" imgH="355320" progId="Equation.3">
                  <p:embed/>
                </p:oleObj>
              </mc:Choice>
              <mc:Fallback>
                <p:oleObj name="Equation" r:id="rId7" imgW="160020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21350"/>
                        <a:ext cx="362902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2234727" y="5877272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Phase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811588" y="103188"/>
          <a:ext cx="17018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4" imgW="749160" imgH="266400" progId="Equation.3">
                  <p:embed/>
                </p:oleObj>
              </mc:Choice>
              <mc:Fallback>
                <p:oleObj name="Equation" r:id="rId4" imgW="7491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103188"/>
                        <a:ext cx="1701800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804056" y="1638680"/>
            <a:ext cx="1679712" cy="40225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5536" y="14847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279074" y="6105520"/>
            <a:ext cx="57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180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3053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-60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4133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60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6352" y="588200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180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780928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989263" y="-38100"/>
          <a:ext cx="25431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4" imgW="1143000" imgH="355320" progId="Equation.3">
                  <p:embed/>
                </p:oleObj>
              </mc:Choice>
              <mc:Fallback>
                <p:oleObj name="Equation" r:id="rId4" imgW="114300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-38100"/>
                        <a:ext cx="25431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813936" y="4910104"/>
            <a:ext cx="77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35089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23528" y="476608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-90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3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/>
            <a:r>
              <a:rPr lang="en-GB" dirty="0" smtClean="0"/>
              <a:t>For Low frequencies </a:t>
            </a:r>
            <a:r>
              <a:rPr lang="el-GR" dirty="0" smtClean="0"/>
              <a:t>ω</a:t>
            </a:r>
            <a:r>
              <a:rPr lang="en-GB" dirty="0" smtClean="0"/>
              <a:t>&lt;&lt;1/T</a:t>
            </a:r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r>
              <a:rPr lang="en-GB" dirty="0" smtClean="0"/>
              <a:t>For high frequencies </a:t>
            </a:r>
            <a:r>
              <a:rPr lang="el-GR" dirty="0" smtClean="0"/>
              <a:t>ω</a:t>
            </a:r>
            <a:r>
              <a:rPr lang="en-GB" dirty="0" smtClean="0"/>
              <a:t>&gt;&gt;1/T</a:t>
            </a:r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1835696" y="1628800"/>
          <a:ext cx="5029224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Equation" r:id="rId3" imgW="1333440" imgH="215640" progId="Equation.3">
                  <p:embed/>
                </p:oleObj>
              </mc:Choice>
              <mc:Fallback>
                <p:oleObj name="Equation" r:id="rId3" imgW="133344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28800"/>
                        <a:ext cx="5029224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1907704" y="2348880"/>
          <a:ext cx="5007888" cy="720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Equation" r:id="rId5" imgW="1460160" imgH="241200" progId="Equation.3">
                  <p:embed/>
                </p:oleObj>
              </mc:Choice>
              <mc:Fallback>
                <p:oleObj name="Equation" r:id="rId5" imgW="14601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5007888" cy="7201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339752" y="4012803"/>
          <a:ext cx="3917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2" name="Equation" r:id="rId7" imgW="1143000" imgH="190440" progId="Equation.3">
                  <p:embed/>
                </p:oleObj>
              </mc:Choice>
              <mc:Fallback>
                <p:oleObj name="Equation" r:id="rId7" imgW="114300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12803"/>
                        <a:ext cx="3917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555776" y="5589240"/>
          <a:ext cx="36560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Equation" r:id="rId9" imgW="1066680" imgH="190440" progId="Equation.3">
                  <p:embed/>
                </p:oleObj>
              </mc:Choice>
              <mc:Fallback>
                <p:oleObj name="Equation" r:id="rId9" imgW="106668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589240"/>
                        <a:ext cx="3656012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3"/>
          <p:cNvGraphicFramePr>
            <a:graphicFrameLocks noChangeAspect="1"/>
          </p:cNvGraphicFramePr>
          <p:nvPr/>
        </p:nvGraphicFramePr>
        <p:xfrm>
          <a:off x="6290312" y="3212976"/>
          <a:ext cx="2882792" cy="68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Equation" r:id="rId11" imgW="1295280" imgH="355320" progId="Equation.3">
                  <p:embed/>
                </p:oleObj>
              </mc:Choice>
              <mc:Fallback>
                <p:oleObj name="Equation" r:id="rId11" imgW="129528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0312" y="3212976"/>
                        <a:ext cx="2882792" cy="687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8244408" y="3861048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4" name="Object 3"/>
          <p:cNvGraphicFramePr>
            <a:graphicFrameLocks noChangeAspect="1"/>
          </p:cNvGraphicFramePr>
          <p:nvPr/>
        </p:nvGraphicFramePr>
        <p:xfrm>
          <a:off x="8244408" y="4293096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Equation" r:id="rId13" imgW="126720" imgH="139680" progId="Equation.3">
                  <p:embed/>
                </p:oleObj>
              </mc:Choice>
              <mc:Fallback>
                <p:oleObj name="Equation" r:id="rId13" imgW="126720" imgH="139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293096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 flipV="1">
            <a:off x="7668344" y="378904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7596336" y="4221088"/>
          <a:ext cx="3048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6" name="Equation" r:id="rId15" imgW="152280" imgH="342720" progId="Equation.3">
                  <p:embed/>
                </p:oleObj>
              </mc:Choice>
              <mc:Fallback>
                <p:oleObj name="Equation" r:id="rId15" imgW="15228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221088"/>
                        <a:ext cx="3048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3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/>
            <a:endParaRPr lang="en-GB" dirty="0" smtClean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253904" y="1772816"/>
          <a:ext cx="2902272" cy="62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3" imgW="1002960" imgH="215640" progId="Equation.3">
                  <p:embed/>
                </p:oleObj>
              </mc:Choice>
              <mc:Fallback>
                <p:oleObj name="Equation" r:id="rId3" imgW="10029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904" y="1772816"/>
                        <a:ext cx="2902272" cy="62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323528" y="2852738"/>
          <a:ext cx="62071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5" imgW="2145960" imgH="215640" progId="Equation.3">
                  <p:embed/>
                </p:oleObj>
              </mc:Choice>
              <mc:Fallback>
                <p:oleObj name="Equation" r:id="rId5" imgW="2145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738"/>
                        <a:ext cx="6207125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50825" y="3644900"/>
          <a:ext cx="64643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7" imgW="2234880" imgH="342720" progId="Equation.3">
                  <p:embed/>
                </p:oleObj>
              </mc:Choice>
              <mc:Fallback>
                <p:oleObj name="Equation" r:id="rId7" imgW="2234880" imgH="342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644900"/>
                        <a:ext cx="64643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85750" y="4837113"/>
          <a:ext cx="653891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9" imgW="2260440" imgH="215640" progId="Equation.3">
                  <p:embed/>
                </p:oleObj>
              </mc:Choice>
              <mc:Fallback>
                <p:oleObj name="Equation" r:id="rId9" imgW="226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837113"/>
                        <a:ext cx="6538913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9184" y="14847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20</a:t>
            </a:r>
            <a:endParaRPr lang="en-GB" sz="1400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2987824" y="0"/>
          <a:ext cx="28829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4" imgW="1295280" imgH="355320" progId="Equation.3">
                  <p:embed/>
                </p:oleObj>
              </mc:Choice>
              <mc:Fallback>
                <p:oleObj name="Equation" r:id="rId4" imgW="129528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0"/>
                        <a:ext cx="28829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2020656" y="1138392"/>
            <a:ext cx="1039176" cy="2372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96520" y="3446416"/>
            <a:ext cx="1594091" cy="369332"/>
            <a:chOff x="796520" y="3446416"/>
            <a:chExt cx="1594091" cy="369332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796520" y="3487360"/>
              <a:ext cx="126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808400" y="3446416"/>
              <a:ext cx="582211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ω</a:t>
              </a:r>
              <a:r>
                <a:rPr lang="en-GB" b="1" dirty="0" smtClean="0">
                  <a:solidFill>
                    <a:srgbClr val="FF0000"/>
                  </a:solidFill>
                </a:rPr>
                <a:t>=3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68728" y="2204864"/>
            <a:ext cx="1326132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6 db/octave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7784" y="2627620"/>
            <a:ext cx="15041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3053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4133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30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780928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35089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5536" y="2132856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45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33" name="Flowchart: Connector 32"/>
          <p:cNvSpPr/>
          <p:nvPr/>
        </p:nvSpPr>
        <p:spPr>
          <a:xfrm>
            <a:off x="786640" y="342900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1907704" y="22768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7740352" y="76470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818866" y="832513"/>
            <a:ext cx="6946710" cy="2647666"/>
          </a:xfrm>
          <a:custGeom>
            <a:avLst/>
            <a:gdLst>
              <a:gd name="connsiteX0" fmla="*/ 0 w 6946710"/>
              <a:gd name="connsiteY0" fmla="*/ 2647666 h 2647666"/>
              <a:gd name="connsiteX1" fmla="*/ 586853 w 6946710"/>
              <a:gd name="connsiteY1" fmla="*/ 2197290 h 2647666"/>
              <a:gd name="connsiteX2" fmla="*/ 1091821 w 6946710"/>
              <a:gd name="connsiteY2" fmla="*/ 1528550 h 2647666"/>
              <a:gd name="connsiteX3" fmla="*/ 1583140 w 6946710"/>
              <a:gd name="connsiteY3" fmla="*/ 846162 h 2647666"/>
              <a:gd name="connsiteX4" fmla="*/ 3070746 w 6946710"/>
              <a:gd name="connsiteY4" fmla="*/ 341194 h 2647666"/>
              <a:gd name="connsiteX5" fmla="*/ 5022376 w 6946710"/>
              <a:gd name="connsiteY5" fmla="*/ 163774 h 2647666"/>
              <a:gd name="connsiteX6" fmla="*/ 6332561 w 6946710"/>
              <a:gd name="connsiteY6" fmla="*/ 40944 h 2647666"/>
              <a:gd name="connsiteX7" fmla="*/ 6946710 w 6946710"/>
              <a:gd name="connsiteY7" fmla="*/ 0 h 2647666"/>
              <a:gd name="connsiteX8" fmla="*/ 6946710 w 6946710"/>
              <a:gd name="connsiteY8" fmla="*/ 0 h 2647666"/>
              <a:gd name="connsiteX9" fmla="*/ 6946710 w 6946710"/>
              <a:gd name="connsiteY9" fmla="*/ 0 h 26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6710" h="2647666">
                <a:moveTo>
                  <a:pt x="0" y="2647666"/>
                </a:moveTo>
                <a:cubicBezTo>
                  <a:pt x="202441" y="2515737"/>
                  <a:pt x="404883" y="2383809"/>
                  <a:pt x="586853" y="2197290"/>
                </a:cubicBezTo>
                <a:cubicBezTo>
                  <a:pt x="768823" y="2010771"/>
                  <a:pt x="925773" y="1753738"/>
                  <a:pt x="1091821" y="1528550"/>
                </a:cubicBezTo>
                <a:cubicBezTo>
                  <a:pt x="1257869" y="1303362"/>
                  <a:pt x="1253319" y="1044055"/>
                  <a:pt x="1583140" y="846162"/>
                </a:cubicBezTo>
                <a:cubicBezTo>
                  <a:pt x="1912961" y="648269"/>
                  <a:pt x="2497540" y="454925"/>
                  <a:pt x="3070746" y="341194"/>
                </a:cubicBezTo>
                <a:cubicBezTo>
                  <a:pt x="3643952" y="227463"/>
                  <a:pt x="5022376" y="163774"/>
                  <a:pt x="5022376" y="163774"/>
                </a:cubicBezTo>
                <a:lnTo>
                  <a:pt x="6332561" y="40944"/>
                </a:lnTo>
                <a:cubicBezTo>
                  <a:pt x="6653283" y="13648"/>
                  <a:pt x="6946710" y="0"/>
                  <a:pt x="6946710" y="0"/>
                </a:cubicBezTo>
                <a:lnTo>
                  <a:pt x="6946710" y="0"/>
                </a:lnTo>
                <a:lnTo>
                  <a:pt x="6946710" y="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3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/>
            <a:r>
              <a:rPr lang="en-GB" dirty="0" smtClean="0"/>
              <a:t>For Low frequencies </a:t>
            </a:r>
            <a:r>
              <a:rPr lang="el-GR" dirty="0" smtClean="0"/>
              <a:t>ω</a:t>
            </a:r>
            <a:r>
              <a:rPr lang="en-GB" dirty="0" smtClean="0"/>
              <a:t>&lt;&lt;1/T</a:t>
            </a:r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r>
              <a:rPr lang="en-GB" dirty="0" smtClean="0"/>
              <a:t>For high frequencies </a:t>
            </a:r>
            <a:r>
              <a:rPr lang="el-GR" dirty="0" smtClean="0"/>
              <a:t>ω</a:t>
            </a:r>
            <a:r>
              <a:rPr lang="en-GB" dirty="0" smtClean="0"/>
              <a:t>&gt;&gt;1/T</a:t>
            </a:r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1692275" y="1628775"/>
          <a:ext cx="531653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3" imgW="1409400" imgH="215640" progId="Equation.3">
                  <p:embed/>
                </p:oleObj>
              </mc:Choice>
              <mc:Fallback>
                <p:oleObj name="Equation" r:id="rId3" imgW="1409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628775"/>
                        <a:ext cx="5316538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1800225" y="2349500"/>
          <a:ext cx="52244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5" imgW="1523880" imgH="241200" progId="Equation.3">
                  <p:embed/>
                </p:oleObj>
              </mc:Choice>
              <mc:Fallback>
                <p:oleObj name="Equation" r:id="rId5" imgW="1523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349500"/>
                        <a:ext cx="52244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232025" y="4013200"/>
          <a:ext cx="41354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7" imgW="1206360" imgH="190440" progId="Equation.3">
                  <p:embed/>
                </p:oleObj>
              </mc:Choice>
              <mc:Fallback>
                <p:oleObj name="Equation" r:id="rId7" imgW="120636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4013200"/>
                        <a:ext cx="413543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425700" y="5589588"/>
          <a:ext cx="3917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9" imgW="1143000" imgH="190440" progId="Equation.3">
                  <p:embed/>
                </p:oleObj>
              </mc:Choice>
              <mc:Fallback>
                <p:oleObj name="Equation" r:id="rId9" imgW="114300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5589588"/>
                        <a:ext cx="3917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3"/>
          <p:cNvGraphicFramePr>
            <a:graphicFrameLocks noChangeAspect="1"/>
          </p:cNvGraphicFramePr>
          <p:nvPr/>
        </p:nvGraphicFramePr>
        <p:xfrm>
          <a:off x="6869113" y="3213100"/>
          <a:ext cx="1986310" cy="79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11" imgW="774360" imgH="355320" progId="Equation.3">
                  <p:embed/>
                </p:oleObj>
              </mc:Choice>
              <mc:Fallback>
                <p:oleObj name="Equation" r:id="rId11" imgW="774360" imgH="355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213100"/>
                        <a:ext cx="1986310" cy="7919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3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3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/>
            <a:endParaRPr lang="en-GB" dirty="0" smtClean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144838" y="1773238"/>
          <a:ext cx="312261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3" imgW="1079280" imgH="215640" progId="Equation.3">
                  <p:embed/>
                </p:oleObj>
              </mc:Choice>
              <mc:Fallback>
                <p:oleObj name="Equation" r:id="rId3" imgW="1079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1773238"/>
                        <a:ext cx="3122612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323528" y="2852738"/>
          <a:ext cx="62071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5" imgW="2145960" imgH="215640" progId="Equation.3">
                  <p:embed/>
                </p:oleObj>
              </mc:Choice>
              <mc:Fallback>
                <p:oleObj name="Equation" r:id="rId5" imgW="21459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738"/>
                        <a:ext cx="6207125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49213" y="3644900"/>
          <a:ext cx="68675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7" imgW="2374560" imgH="342720" progId="Equation.3">
                  <p:embed/>
                </p:oleObj>
              </mc:Choice>
              <mc:Fallback>
                <p:oleObj name="Equation" r:id="rId7" imgW="237456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3644900"/>
                        <a:ext cx="68675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65088" y="4837113"/>
          <a:ext cx="698023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9" imgW="2412720" imgH="215640" progId="Equation.3">
                  <p:embed/>
                </p:oleObj>
              </mc:Choice>
              <mc:Fallback>
                <p:oleObj name="Equation" r:id="rId9" imgW="24127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4837113"/>
                        <a:ext cx="6980237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36480" y="52329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-20</a:t>
            </a:r>
            <a:endParaRPr lang="en-GB" sz="1400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567113" y="0"/>
          <a:ext cx="17240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4" imgW="774360" imgH="355320" progId="Equation.3">
                  <p:embed/>
                </p:oleObj>
              </mc:Choice>
              <mc:Fallback>
                <p:oleObj name="Equation" r:id="rId4" imgW="7743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0"/>
                        <a:ext cx="172402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 flipV="1">
            <a:off x="2020656" y="3510888"/>
            <a:ext cx="1111184" cy="2654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41"/>
          <p:cNvGrpSpPr/>
          <p:nvPr/>
        </p:nvGrpSpPr>
        <p:grpSpPr>
          <a:xfrm>
            <a:off x="796520" y="3446416"/>
            <a:ext cx="1594091" cy="369332"/>
            <a:chOff x="796520" y="3446416"/>
            <a:chExt cx="1594091" cy="369332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796520" y="3487360"/>
              <a:ext cx="126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808400" y="3446416"/>
              <a:ext cx="582211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ω</a:t>
              </a:r>
              <a:r>
                <a:rPr lang="en-GB" b="1" dirty="0" smtClean="0">
                  <a:solidFill>
                    <a:srgbClr val="FF0000"/>
                  </a:solidFill>
                </a:rPr>
                <a:t>=3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27784" y="4437112"/>
            <a:ext cx="139666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-6 db/octave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09242" y="4859868"/>
            <a:ext cx="157472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-20 db/decade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Concept of Frequency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3000" dirty="0" smtClean="0"/>
              <a:t>In the steady state, sinusoidal inputs to a linear system generate sinusoidal responses of the same frequency. </a:t>
            </a:r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Even though these responses are of the same frequency as the input, they differ in amplitude and phase angle from the input. </a:t>
            </a:r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These differences are functions of frequency.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3053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4133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30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780928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35089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5536" y="499343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45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33" name="Flowchart: Connector 32"/>
          <p:cNvSpPr/>
          <p:nvPr/>
        </p:nvSpPr>
        <p:spPr>
          <a:xfrm>
            <a:off x="786640" y="342900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1907704" y="508518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7740352" y="609329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1"/>
            <a:ext cx="8496944" cy="1080120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Draw the Bode Plot of following Transfer function.</a:t>
            </a:r>
            <a:endParaRPr lang="en-GB" sz="3000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867837" y="1556792"/>
          <a:ext cx="2928299" cy="108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838080" imgH="355320" progId="Equation.3">
                  <p:embed/>
                </p:oleObj>
              </mc:Choice>
              <mc:Fallback>
                <p:oleObj name="Equation" r:id="rId3" imgW="83808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837" y="1556792"/>
                        <a:ext cx="2928299" cy="1080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2780928"/>
            <a:ext cx="1237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</a:rPr>
              <a:t>Solution:</a:t>
            </a:r>
            <a:endParaRPr lang="en-GB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987824" y="3212976"/>
          <a:ext cx="2906018" cy="98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5" imgW="914400" imgH="355320" progId="Equation.3">
                  <p:embed/>
                </p:oleObj>
              </mc:Choice>
              <mc:Fallback>
                <p:oleObj name="Equation" r:id="rId5" imgW="91440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2906018" cy="982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221088"/>
            <a:ext cx="8496944" cy="263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transfer function contains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n-GB" sz="3000" dirty="0" smtClean="0"/>
              <a:t>Gain Factor (</a:t>
            </a:r>
            <a:r>
              <a:rPr lang="en-GB" sz="3000" dirty="0" smtClean="0">
                <a:solidFill>
                  <a:srgbClr val="FF0000"/>
                </a:solidFill>
              </a:rPr>
              <a:t>K=2</a:t>
            </a:r>
            <a:r>
              <a:rPr lang="en-GB" sz="3000" dirty="0" smtClean="0"/>
              <a:t>)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 Factor (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3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Factor in denominator (</a:t>
            </a:r>
            <a:r>
              <a:rPr kumimoji="0" lang="en-GB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0.1s+1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GB" sz="3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endParaRPr kumimoji="0" lang="en-GB" sz="30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Example#1</a:t>
            </a:r>
            <a:endParaRPr lang="en-GB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771800" y="692696"/>
          <a:ext cx="2906018" cy="98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3" imgW="914400" imgH="355320" progId="Equation.3">
                  <p:embed/>
                </p:oleObj>
              </mc:Choice>
              <mc:Fallback>
                <p:oleObj name="Equation" r:id="rId3" imgW="91440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692696"/>
                        <a:ext cx="2906018" cy="982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-324544" y="1556792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n-GB" sz="2400" dirty="0" smtClean="0"/>
              <a:t>Gain Factor (</a:t>
            </a:r>
            <a:r>
              <a:rPr lang="en-GB" sz="2400" dirty="0" smtClean="0">
                <a:solidFill>
                  <a:srgbClr val="FF0000"/>
                </a:solidFill>
              </a:rPr>
              <a:t>K=2</a:t>
            </a:r>
            <a:r>
              <a:rPr lang="en-GB" sz="2400" dirty="0" smtClean="0"/>
              <a:t>)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843808" y="2060848"/>
          <a:ext cx="4248472" cy="65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5" imgW="1282680" imgH="228600" progId="Equation.3">
                  <p:embed/>
                </p:oleObj>
              </mc:Choice>
              <mc:Fallback>
                <p:oleObj name="Equation" r:id="rId5" imgW="1282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060848"/>
                        <a:ext cx="4248472" cy="656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-324544" y="2708920"/>
            <a:ext cx="8496944" cy="120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 startAt="2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 Factor (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303463" y="3265488"/>
          <a:ext cx="55133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7" imgW="1854000" imgH="228600" progId="Equation.3">
                  <p:embed/>
                </p:oleObj>
              </mc:Choice>
              <mc:Fallback>
                <p:oleObj name="Equation" r:id="rId7" imgW="1854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3265488"/>
                        <a:ext cx="5513387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-36512" y="3933056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 startAt="3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Factor in denominator (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0.1s+1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814388" y="4319588"/>
          <a:ext cx="7404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Equation" r:id="rId9" imgW="2489040" imgH="419040" progId="Equation.3">
                  <p:embed/>
                </p:oleObj>
              </mc:Choice>
              <mc:Fallback>
                <p:oleObj name="Equation" r:id="rId9" imgW="24890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4319588"/>
                        <a:ext cx="74041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179512" y="5471813"/>
          <a:ext cx="9095680" cy="10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Equation" r:id="rId11" imgW="3263760" imgH="419040" progId="Equation.3">
                  <p:embed/>
                </p:oleObj>
              </mc:Choice>
              <mc:Fallback>
                <p:oleObj name="Equation" r:id="rId11" imgW="32637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471813"/>
                        <a:ext cx="9095680" cy="100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36480" y="52329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-20</a:t>
            </a:r>
            <a:endParaRPr lang="en-GB" sz="1400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497263" y="0"/>
          <a:ext cx="18653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4" imgW="838080" imgH="355320" progId="Equation.3">
                  <p:embed/>
                </p:oleObj>
              </mc:Choice>
              <mc:Fallback>
                <p:oleObj name="Equation" r:id="rId4" imgW="83808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0"/>
                        <a:ext cx="1865312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803798" y="1340768"/>
            <a:ext cx="1679970" cy="4059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41"/>
          <p:cNvGrpSpPr/>
          <p:nvPr/>
        </p:nvGrpSpPr>
        <p:grpSpPr>
          <a:xfrm>
            <a:off x="810167" y="2924944"/>
            <a:ext cx="7256047" cy="369332"/>
            <a:chOff x="796520" y="3446416"/>
            <a:chExt cx="1260000" cy="369332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796520" y="3487360"/>
              <a:ext cx="126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399740" y="3446416"/>
              <a:ext cx="94419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K=2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39752" y="1916832"/>
            <a:ext cx="15041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97274" y="4859868"/>
            <a:ext cx="157472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799633" y="3501008"/>
            <a:ext cx="15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353400" y="3487360"/>
            <a:ext cx="1066472" cy="26779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390" t="6792" r="2542" b="3349"/>
          <a:stretch>
            <a:fillRect/>
          </a:stretch>
        </p:blipFill>
        <p:spPr>
          <a:xfrm>
            <a:off x="683568" y="704920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1055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30532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-10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538" y="24133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588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422269"/>
            <a:ext cx="492443" cy="23028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Magnitude (decibels)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48150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2608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2669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2669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2768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29190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28579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30932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29567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46" y="33508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0</a:t>
            </a:r>
            <a:endParaRPr lang="en-GB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36480" y="52329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-20</a:t>
            </a:r>
            <a:endParaRPr lang="en-GB" sz="1400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497263" y="0"/>
          <a:ext cx="18653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4" imgW="838080" imgH="355320" progId="Equation.3">
                  <p:embed/>
                </p:oleObj>
              </mc:Choice>
              <mc:Fallback>
                <p:oleObj name="Equation" r:id="rId4" imgW="83808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0"/>
                        <a:ext cx="1865312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803798" y="764704"/>
            <a:ext cx="1679970" cy="4059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47664" y="3140968"/>
            <a:ext cx="15041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55776" y="980728"/>
            <a:ext cx="295677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-20 db/</a:t>
            </a:r>
            <a:r>
              <a:rPr lang="en-GB" b="1" dirty="0" err="1" smtClean="0">
                <a:solidFill>
                  <a:srgbClr val="FF0000"/>
                </a:solidFill>
              </a:rPr>
              <a:t>decade+20db</a:t>
            </a:r>
            <a:r>
              <a:rPr lang="en-GB" b="1" dirty="0" smtClean="0">
                <a:solidFill>
                  <a:srgbClr val="FF0000"/>
                </a:solidFill>
              </a:rPr>
              <a:t>/decade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483768" y="778352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Example#1</a:t>
            </a:r>
            <a:endParaRPr lang="en-GB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449513" y="801688"/>
          <a:ext cx="35528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3" imgW="1117440" imgH="380880" progId="Equation.3">
                  <p:embed/>
                </p:oleObj>
              </mc:Choice>
              <mc:Fallback>
                <p:oleObj name="Equation" r:id="rId3" imgW="1117440" imgH="380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801688"/>
                        <a:ext cx="355282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3"/>
          <p:cNvGraphicFramePr>
            <a:graphicFrameLocks noChangeAspect="1"/>
          </p:cNvGraphicFramePr>
          <p:nvPr/>
        </p:nvGraphicFramePr>
        <p:xfrm>
          <a:off x="1068388" y="2162175"/>
          <a:ext cx="6096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5" imgW="1917360" imgH="203040" progId="Equation.3">
                  <p:embed/>
                </p:oleObj>
              </mc:Choice>
              <mc:Fallback>
                <p:oleObj name="Equation" r:id="rId5" imgW="1917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162175"/>
                        <a:ext cx="60960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3"/>
          <p:cNvGraphicFramePr>
            <a:graphicFrameLocks noChangeAspect="1"/>
          </p:cNvGraphicFramePr>
          <p:nvPr/>
        </p:nvGraphicFramePr>
        <p:xfrm>
          <a:off x="539552" y="2787650"/>
          <a:ext cx="79533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7" imgW="2501640" imgH="355320" progId="Equation.3">
                  <p:embed/>
                </p:oleObj>
              </mc:Choice>
              <mc:Fallback>
                <p:oleObj name="Equation" r:id="rId7" imgW="250164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87650"/>
                        <a:ext cx="795337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3"/>
          <p:cNvGraphicFramePr>
            <a:graphicFrameLocks noChangeAspect="1"/>
          </p:cNvGraphicFramePr>
          <p:nvPr/>
        </p:nvGraphicFramePr>
        <p:xfrm>
          <a:off x="2033588" y="4008438"/>
          <a:ext cx="49657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9" imgW="1562040" imgH="215640" progId="Equation.3">
                  <p:embed/>
                </p:oleObj>
              </mc:Choice>
              <mc:Fallback>
                <p:oleObj name="Equation" r:id="rId9" imgW="15620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4008438"/>
                        <a:ext cx="49657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019" y="5178896"/>
          <a:ext cx="8892477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07"/>
                <a:gridCol w="808407"/>
                <a:gridCol w="808407"/>
                <a:gridCol w="808407"/>
                <a:gridCol w="808407"/>
                <a:gridCol w="808407"/>
                <a:gridCol w="808407"/>
                <a:gridCol w="808407"/>
                <a:gridCol w="808407"/>
                <a:gridCol w="808407"/>
                <a:gridCol w="8084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ω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∞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 smtClean="0"/>
                        <a:t>Φ</a:t>
                      </a:r>
                      <a:r>
                        <a:rPr lang="en-GB" sz="2200" b="1" dirty="0" smtClean="0"/>
                        <a:t>(</a:t>
                      </a:r>
                      <a:r>
                        <a:rPr lang="el-GR" sz="2200" b="1" dirty="0" smtClean="0"/>
                        <a:t>ω</a:t>
                      </a:r>
                      <a:r>
                        <a:rPr lang="en-GB" sz="2200" b="1" dirty="0" smtClean="0"/>
                        <a:t>)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89.4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84.2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63.4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milog pap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90" t="6792" r="2542" b="3349"/>
          <a:stretch>
            <a:fillRect/>
          </a:stretch>
        </p:blipFill>
        <p:spPr>
          <a:xfrm>
            <a:off x="683568" y="800456"/>
            <a:ext cx="7992888" cy="5715928"/>
          </a:xfrm>
        </p:spPr>
      </p:pic>
      <p:sp>
        <p:nvSpPr>
          <p:cNvPr id="10" name="TextBox 9"/>
          <p:cNvSpPr txBox="1"/>
          <p:nvPr/>
        </p:nvSpPr>
        <p:spPr>
          <a:xfrm>
            <a:off x="333666" y="6201056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888" y="440085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-30</a:t>
            </a:r>
            <a:r>
              <a:rPr lang="en-GB" sz="1400" baseline="30000" dirty="0" smtClean="0"/>
              <a:t>0</a:t>
            </a:r>
            <a:endParaRPr lang="en-GB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650" y="250890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30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184" y="683736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90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16" y="2876464"/>
            <a:ext cx="492443" cy="175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Phase (degrees)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7669" y="6549746"/>
            <a:ext cx="226465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Frequency (rad/sec)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938" y="635639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0944" y="636248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4792" y="636248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4992" y="637236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100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639120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3</a:t>
            </a:r>
            <a:endParaRPr lang="en-GB" sz="1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822" y="638744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4</a:t>
            </a:r>
            <a:endParaRPr lang="en-GB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0150" y="639120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5</a:t>
            </a:r>
            <a:endParaRPr lang="en-GB" sz="1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8230" y="638132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6</a:t>
            </a:r>
            <a:endParaRPr lang="en-GB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98" y="639120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7</a:t>
            </a:r>
            <a:endParaRPr lang="en-GB" sz="14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982" y="6404856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8</a:t>
            </a:r>
            <a:endParaRPr lang="en-GB" sz="1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23910" y="639120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</a:t>
            </a:r>
            <a:r>
              <a:rPr lang="en-GB" sz="1400" baseline="30000" dirty="0" smtClean="0"/>
              <a:t>9</a:t>
            </a:r>
            <a:endParaRPr lang="en-GB" sz="14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79696" y="3446431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/>
              <a:t>0</a:t>
            </a:r>
            <a:r>
              <a:rPr lang="en-GB" sz="1400" b="1" baseline="30000" dirty="0" err="1" smtClean="0"/>
              <a:t>o</a:t>
            </a:r>
            <a:endParaRPr lang="en-GB" sz="1400" b="1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5536" y="508896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-</a:t>
            </a:r>
            <a:r>
              <a:rPr lang="en-GB" sz="1400" dirty="0" err="1" smtClean="0"/>
              <a:t>45</a:t>
            </a:r>
            <a:r>
              <a:rPr lang="en-GB" sz="1400" baseline="30000" dirty="0" err="1" smtClean="0"/>
              <a:t>o</a:t>
            </a:r>
            <a:endParaRPr lang="en-GB" sz="1400" baseline="300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539553" y="14600"/>
          <a:ext cx="8136909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</a:tblGrid>
              <a:tr h="274340"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 smtClean="0"/>
                        <a:t>ω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0.1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1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5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10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20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40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70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100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1000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∞</a:t>
                      </a:r>
                      <a:endParaRPr lang="en-GB" sz="1600" b="0" dirty="0"/>
                    </a:p>
                  </a:txBody>
                  <a:tcPr/>
                </a:tc>
              </a:tr>
              <a:tr h="274340"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 smtClean="0"/>
                        <a:t>Φ</a:t>
                      </a:r>
                      <a:r>
                        <a:rPr lang="en-GB" sz="1600" b="0" dirty="0" smtClean="0"/>
                        <a:t>(</a:t>
                      </a:r>
                      <a:r>
                        <a:rPr lang="el-GR" sz="1600" b="0" dirty="0" smtClean="0"/>
                        <a:t>ω</a:t>
                      </a:r>
                      <a:r>
                        <a:rPr lang="en-GB" sz="1600" b="0" dirty="0" smtClean="0"/>
                        <a:t>)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89.4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84.2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63.4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45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26.5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14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8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5.7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0.5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0</a:t>
                      </a:r>
                      <a:endParaRPr lang="en-GB" sz="1600" b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759344" y="840480"/>
            <a:ext cx="3191880" cy="2799624"/>
            <a:chOff x="759344" y="840480"/>
            <a:chExt cx="3191880" cy="2799624"/>
          </a:xfrm>
        </p:grpSpPr>
        <p:sp>
          <p:nvSpPr>
            <p:cNvPr id="33" name="Flowchart: Connector 32"/>
            <p:cNvSpPr/>
            <p:nvPr/>
          </p:nvSpPr>
          <p:spPr>
            <a:xfrm>
              <a:off x="759344" y="840480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1547664" y="908720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2157136" y="1673512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2339752" y="1962392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555776" y="2744672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2799096" y="3374752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3006088" y="3472560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3131840" y="3532072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3879216" y="3568096"/>
              <a:ext cx="72008" cy="7200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Freeform 42"/>
          <p:cNvSpPr/>
          <p:nvPr/>
        </p:nvSpPr>
        <p:spPr>
          <a:xfrm>
            <a:off x="805218" y="887104"/>
            <a:ext cx="7506269" cy="2747750"/>
          </a:xfrm>
          <a:custGeom>
            <a:avLst/>
            <a:gdLst>
              <a:gd name="connsiteX0" fmla="*/ 0 w 7506269"/>
              <a:gd name="connsiteY0" fmla="*/ 0 h 2747750"/>
              <a:gd name="connsiteX1" fmla="*/ 504967 w 7506269"/>
              <a:gd name="connsiteY1" fmla="*/ 27296 h 2747750"/>
              <a:gd name="connsiteX2" fmla="*/ 764275 w 7506269"/>
              <a:gd name="connsiteY2" fmla="*/ 81887 h 2747750"/>
              <a:gd name="connsiteX3" fmla="*/ 928048 w 7506269"/>
              <a:gd name="connsiteY3" fmla="*/ 272956 h 2747750"/>
              <a:gd name="connsiteX4" fmla="*/ 1241946 w 7506269"/>
              <a:gd name="connsiteY4" fmla="*/ 655093 h 2747750"/>
              <a:gd name="connsiteX5" fmla="*/ 1528549 w 7506269"/>
              <a:gd name="connsiteY5" fmla="*/ 1050878 h 2747750"/>
              <a:gd name="connsiteX6" fmla="*/ 1787857 w 7506269"/>
              <a:gd name="connsiteY6" fmla="*/ 1842448 h 2747750"/>
              <a:gd name="connsiteX7" fmla="*/ 2088107 w 7506269"/>
              <a:gd name="connsiteY7" fmla="*/ 2593075 h 2747750"/>
              <a:gd name="connsiteX8" fmla="*/ 3111689 w 7506269"/>
              <a:gd name="connsiteY8" fmla="*/ 2729553 h 2747750"/>
              <a:gd name="connsiteX9" fmla="*/ 7506269 w 7506269"/>
              <a:gd name="connsiteY9" fmla="*/ 2702257 h 27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06269" h="2747750">
                <a:moveTo>
                  <a:pt x="0" y="0"/>
                </a:moveTo>
                <a:cubicBezTo>
                  <a:pt x="188794" y="6824"/>
                  <a:pt x="377588" y="13648"/>
                  <a:pt x="504967" y="27296"/>
                </a:cubicBezTo>
                <a:cubicBezTo>
                  <a:pt x="632346" y="40944"/>
                  <a:pt x="693762" y="40944"/>
                  <a:pt x="764275" y="81887"/>
                </a:cubicBezTo>
                <a:cubicBezTo>
                  <a:pt x="834789" y="122830"/>
                  <a:pt x="848436" y="177422"/>
                  <a:pt x="928048" y="272956"/>
                </a:cubicBezTo>
                <a:cubicBezTo>
                  <a:pt x="1007660" y="368490"/>
                  <a:pt x="1141863" y="525439"/>
                  <a:pt x="1241946" y="655093"/>
                </a:cubicBezTo>
                <a:cubicBezTo>
                  <a:pt x="1342029" y="784747"/>
                  <a:pt x="1437564" y="852986"/>
                  <a:pt x="1528549" y="1050878"/>
                </a:cubicBezTo>
                <a:cubicBezTo>
                  <a:pt x="1619534" y="1248770"/>
                  <a:pt x="1694597" y="1585415"/>
                  <a:pt x="1787857" y="1842448"/>
                </a:cubicBezTo>
                <a:cubicBezTo>
                  <a:pt x="1881117" y="2099481"/>
                  <a:pt x="1867468" y="2445224"/>
                  <a:pt x="2088107" y="2593075"/>
                </a:cubicBezTo>
                <a:cubicBezTo>
                  <a:pt x="2308746" y="2740926"/>
                  <a:pt x="2208662" y="2711356"/>
                  <a:pt x="3111689" y="2729553"/>
                </a:cubicBezTo>
                <a:cubicBezTo>
                  <a:pt x="4014716" y="2747750"/>
                  <a:pt x="5760492" y="2725003"/>
                  <a:pt x="7506269" y="2702257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 l="8151" t="6721" r="8151"/>
          <a:stretch>
            <a:fillRect/>
          </a:stretch>
        </p:blipFill>
        <p:spPr bwMode="auto">
          <a:xfrm>
            <a:off x="467544" y="44624"/>
            <a:ext cx="8136904" cy="680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1187624" y="634336"/>
            <a:ext cx="7272808" cy="2304256"/>
            <a:chOff x="1187624" y="634336"/>
            <a:chExt cx="7272808" cy="230425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187624" y="634336"/>
              <a:ext cx="3672408" cy="2304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860032" y="647984"/>
              <a:ext cx="3600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065338" y="692696"/>
          <a:ext cx="431958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3" imgW="1358640" imgH="355320" progId="Equation.3">
                  <p:embed/>
                </p:oleObj>
              </mc:Choice>
              <mc:Fallback>
                <p:oleObj name="Equation" r:id="rId3" imgW="13586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692696"/>
                        <a:ext cx="4319587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3528" y="1988840"/>
            <a:ext cx="1237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</a:rPr>
              <a:t>Solution:</a:t>
            </a:r>
            <a:endParaRPr lang="en-GB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70663" name="Object 3"/>
          <p:cNvGraphicFramePr>
            <a:graphicFrameLocks noChangeAspect="1"/>
          </p:cNvGraphicFramePr>
          <p:nvPr/>
        </p:nvGraphicFramePr>
        <p:xfrm>
          <a:off x="1854200" y="2492375"/>
          <a:ext cx="500538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Equation" r:id="rId5" imgW="1574640" imgH="355320" progId="Equation.3">
                  <p:embed/>
                </p:oleObj>
              </mc:Choice>
              <mc:Fallback>
                <p:oleObj name="Equation" r:id="rId5" imgW="157464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492375"/>
                        <a:ext cx="5005388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Basic Factors of a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82296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4"/>
            </a:pPr>
            <a:r>
              <a:rPr lang="en-GB" dirty="0" smtClean="0"/>
              <a:t>Quadratic Factors  </a:t>
            </a: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4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4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4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4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 startAt="4"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 marL="971550" lvl="1" indent="-514350" algn="just"/>
            <a:r>
              <a:rPr lang="en-GB" dirty="0" smtClean="0"/>
              <a:t>For Low frequencies </a:t>
            </a:r>
            <a:r>
              <a:rPr lang="el-GR" dirty="0" smtClean="0"/>
              <a:t>ω</a:t>
            </a:r>
            <a:r>
              <a:rPr lang="en-GB" dirty="0" smtClean="0"/>
              <a:t>&lt;&lt;</a:t>
            </a:r>
            <a:r>
              <a:rPr lang="el-GR" dirty="0" smtClean="0"/>
              <a:t> ω</a:t>
            </a:r>
            <a:r>
              <a:rPr lang="en-GB" baseline="-25000" dirty="0" smtClean="0"/>
              <a:t>n</a:t>
            </a:r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endParaRPr lang="en-GB" dirty="0" smtClean="0"/>
          </a:p>
          <a:p>
            <a:pPr marL="971550" lvl="1" indent="-514350" algn="just"/>
            <a:r>
              <a:rPr lang="en-GB" dirty="0" smtClean="0"/>
              <a:t>For high frequencies </a:t>
            </a:r>
            <a:r>
              <a:rPr lang="el-GR" dirty="0" smtClean="0"/>
              <a:t>ω</a:t>
            </a:r>
            <a:r>
              <a:rPr lang="en-GB" dirty="0" smtClean="0"/>
              <a:t>&gt;&gt;</a:t>
            </a:r>
            <a:r>
              <a:rPr lang="el-GR" dirty="0" smtClean="0"/>
              <a:t> ω</a:t>
            </a:r>
            <a:r>
              <a:rPr lang="en-GB" baseline="-25000" dirty="0" smtClean="0"/>
              <a:t>n</a:t>
            </a:r>
            <a:endParaRPr lang="en-GB" dirty="0" smtClean="0"/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1331640" y="1772816"/>
          <a:ext cx="6264696" cy="126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3" imgW="1968480" imgH="457200" progId="Equation.3">
                  <p:embed/>
                </p:oleObj>
              </mc:Choice>
              <mc:Fallback>
                <p:oleObj name="Equation" r:id="rId3" imgW="19684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72816"/>
                        <a:ext cx="6264696" cy="12644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339752" y="4012803"/>
          <a:ext cx="3917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5" imgW="1143000" imgH="190440" progId="Equation.3">
                  <p:embed/>
                </p:oleObj>
              </mc:Choice>
              <mc:Fallback>
                <p:oleObj name="Equation" r:id="rId5" imgW="114300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12803"/>
                        <a:ext cx="3917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654175" y="5475288"/>
          <a:ext cx="59229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Equation" r:id="rId7" imgW="1726920" imgH="380880" progId="Equation.3">
                  <p:embed/>
                </p:oleObj>
              </mc:Choice>
              <mc:Fallback>
                <p:oleObj name="Equation" r:id="rId7" imgW="1726920" imgH="380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5475288"/>
                        <a:ext cx="592296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 cstate="print"/>
          <a:srcRect r="7609" b="-16667"/>
          <a:stretch>
            <a:fillRect/>
          </a:stretch>
        </p:blipFill>
        <p:spPr bwMode="auto">
          <a:xfrm>
            <a:off x="3779912" y="1124744"/>
            <a:ext cx="3672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Concept of Frequency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Sinusoids can be represented as complex numbers called </a:t>
            </a:r>
            <a:r>
              <a:rPr lang="en-GB" sz="2800" dirty="0" err="1" smtClean="0"/>
              <a:t>phasors</a:t>
            </a:r>
            <a:r>
              <a:rPr lang="en-GB" sz="2800" dirty="0" smtClean="0"/>
              <a:t>. 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sz="2800" dirty="0" smtClean="0"/>
              <a:t>The magnitude of the complex number is the amplitude of the sinusoid, and the angle of the complex number is the phase angle of the sinusoid. 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sz="2800" dirty="0" smtClean="0"/>
              <a:t>Thus                                 can be represented as</a:t>
            </a:r>
          </a:p>
          <a:p>
            <a:pPr algn="just">
              <a:buNone/>
            </a:pPr>
            <a:r>
              <a:rPr lang="en-GB" sz="2800" dirty="0" smtClean="0"/>
              <a:t>	 where the frequency, </a:t>
            </a:r>
            <a:r>
              <a:rPr lang="el-GR" sz="2800" dirty="0" smtClean="0"/>
              <a:t>ω</a:t>
            </a:r>
            <a:r>
              <a:rPr lang="en-GB" sz="2800" dirty="0" smtClean="0"/>
              <a:t>, is implicit.</a:t>
            </a:r>
            <a:endParaRPr lang="en-GB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672" y="4279448"/>
          <a:ext cx="2593496" cy="54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79448"/>
                        <a:ext cx="2593496" cy="548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452320" y="4293096"/>
          <a:ext cx="12753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406080" imgH="190440" progId="Equation.3">
                  <p:embed/>
                </p:oleObj>
              </mc:Choice>
              <mc:Fallback>
                <p:oleObj name="Equation" r:id="rId5" imgW="4060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293096"/>
                        <a:ext cx="127538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5496" y="3284984"/>
          <a:ext cx="2327920" cy="93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5" name="Equation" r:id="rId3" imgW="888840" imgH="355320" progId="Equation.3">
                  <p:embed/>
                </p:oleObj>
              </mc:Choice>
              <mc:Fallback>
                <p:oleObj name="Equation" r:id="rId3" imgW="888840" imgH="3553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284984"/>
                        <a:ext cx="2327920" cy="931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5" cstate="print"/>
          <a:srcRect l="6624" t="7073" r="6624"/>
          <a:stretch>
            <a:fillRect/>
          </a:stretch>
        </p:blipFill>
        <p:spPr bwMode="auto">
          <a:xfrm>
            <a:off x="3203848" y="1772816"/>
            <a:ext cx="5796136" cy="449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-36512" y="3432175"/>
          <a:ext cx="3430090" cy="93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Equation" r:id="rId3" imgW="1307880" imgH="355320" progId="Equation.3">
                  <p:embed/>
                </p:oleObj>
              </mc:Choice>
              <mc:Fallback>
                <p:oleObj name="Equation" r:id="rId3" imgW="1307880" imgH="3553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3432175"/>
                        <a:ext cx="3430090" cy="932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5" cstate="print"/>
          <a:srcRect l="6624" t="7073" r="6624"/>
          <a:stretch>
            <a:fillRect/>
          </a:stretch>
        </p:blipFill>
        <p:spPr bwMode="auto">
          <a:xfrm>
            <a:off x="3491880" y="1669309"/>
            <a:ext cx="5616624" cy="43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15900" y="3432175"/>
          <a:ext cx="29241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tion" r:id="rId3" imgW="1193760" imgH="380880" progId="Equation.3">
                  <p:embed/>
                </p:oleObj>
              </mc:Choice>
              <mc:Fallback>
                <p:oleObj name="Equation" r:id="rId3" imgW="1193760" imgH="3808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3432175"/>
                        <a:ext cx="29241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5" cstate="print"/>
          <a:srcRect l="4702" t="5235" r="6934"/>
          <a:stretch>
            <a:fillRect/>
          </a:stretch>
        </p:blipFill>
        <p:spPr bwMode="auto">
          <a:xfrm>
            <a:off x="3563889" y="1733104"/>
            <a:ext cx="5527762" cy="42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0800" y="3284538"/>
          <a:ext cx="22971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Equation" r:id="rId3" imgW="876240" imgH="355320" progId="Equation.3">
                  <p:embed/>
                </p:oleObj>
              </mc:Choice>
              <mc:Fallback>
                <p:oleObj name="Equation" r:id="rId3" imgW="876240" imgH="3553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3284538"/>
                        <a:ext cx="2297113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5" cstate="print"/>
          <a:srcRect l="5074" t="4932" r="6624"/>
          <a:stretch>
            <a:fillRect/>
          </a:stretch>
        </p:blipFill>
        <p:spPr bwMode="auto">
          <a:xfrm>
            <a:off x="3131840" y="1556791"/>
            <a:ext cx="5976664" cy="465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5496" y="3654549"/>
          <a:ext cx="3146472" cy="85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Equation" r:id="rId3" imgW="1307880" imgH="355320" progId="Equation.3">
                  <p:embed/>
                </p:oleObj>
              </mc:Choice>
              <mc:Fallback>
                <p:oleObj name="Equation" r:id="rId3" imgW="1307880" imgH="3553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654549"/>
                        <a:ext cx="3146472" cy="854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5" cstate="print"/>
          <a:srcRect l="6624" t="7073" r="6624"/>
          <a:stretch>
            <a:fillRect/>
          </a:stretch>
        </p:blipFill>
        <p:spPr bwMode="auto">
          <a:xfrm>
            <a:off x="3275856" y="1700808"/>
            <a:ext cx="5868144" cy="454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Minimum-Phase &amp; Non-minimum Phase Systems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Transfer functions having neither poles nor zeros in the right-half s plane are minimum-phase transfer functions.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Whereas, those having poles and/or zeros in the right-half s plane are non-minimum-phase transfer functions.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n-GB" dirty="0" smtClean="0"/>
              <a:t>Relative 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640960" cy="5688632"/>
          </a:xfrm>
        </p:spPr>
        <p:txBody>
          <a:bodyPr>
            <a:normAutofit/>
          </a:bodyPr>
          <a:lstStyle/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>
                <a:solidFill>
                  <a:srgbClr val="FF0000"/>
                </a:solidFill>
              </a:rPr>
              <a:t>Phase crossover frequency (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GB" sz="2600" baseline="-25000" dirty="0" smtClean="0">
                <a:solidFill>
                  <a:srgbClr val="FF0000"/>
                </a:solidFill>
              </a:rPr>
              <a:t>p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the frequency at which the phase angle of the open-loop transfer function equals –180°.</a:t>
            </a:r>
          </a:p>
          <a:p>
            <a:pPr marL="355600" lvl="1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>
                <a:solidFill>
                  <a:srgbClr val="FF0000"/>
                </a:solidFill>
              </a:rPr>
              <a:t>The gain crossover frequency (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GB" sz="2600" baseline="-25000" dirty="0" smtClean="0">
                <a:solidFill>
                  <a:srgbClr val="FF0000"/>
                </a:solidFill>
              </a:rPr>
              <a:t>g</a:t>
            </a:r>
            <a:r>
              <a:rPr lang="en-GB" sz="2600" dirty="0" smtClean="0">
                <a:solidFill>
                  <a:srgbClr val="FF0000"/>
                </a:solidFill>
              </a:rPr>
              <a:t>)</a:t>
            </a:r>
            <a:r>
              <a:rPr lang="en-GB" sz="2600" dirty="0" smtClean="0"/>
              <a:t> is the frequency at which the magnitude of the open loop transfer function, is unity.</a:t>
            </a:r>
          </a:p>
          <a:p>
            <a:pPr marL="355600" lvl="1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 smtClean="0">
                <a:solidFill>
                  <a:srgbClr val="FF0000"/>
                </a:solidFill>
              </a:rPr>
              <a:t>gain margin (K</a:t>
            </a:r>
            <a:r>
              <a:rPr lang="en-GB" sz="2600" baseline="-25000" dirty="0" smtClean="0">
                <a:solidFill>
                  <a:srgbClr val="FF0000"/>
                </a:solidFill>
              </a:rPr>
              <a:t>g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the reciprocal of the magnitude of G(j</a:t>
            </a:r>
            <a:r>
              <a:rPr lang="el-GR" sz="2600" dirty="0" smtClean="0"/>
              <a:t>ω</a:t>
            </a:r>
            <a:r>
              <a:rPr lang="en-GB" sz="2600" dirty="0" smtClean="0"/>
              <a:t>) at the phase cross over frequency.</a:t>
            </a:r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 smtClean="0">
                <a:solidFill>
                  <a:srgbClr val="FF0000"/>
                </a:solidFill>
              </a:rPr>
              <a:t>phase margin (</a:t>
            </a:r>
            <a:r>
              <a:rPr lang="el-GR" sz="2600" dirty="0" smtClean="0">
                <a:solidFill>
                  <a:srgbClr val="FF0000"/>
                </a:solidFill>
              </a:rPr>
              <a:t>γ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that amount of additional phase lag at the gain crossover frequency required to bring the system to the verge of instability.</a:t>
            </a:r>
          </a:p>
          <a:p>
            <a:pPr marL="355600" indent="-355600" algn="just">
              <a:buClr>
                <a:schemeClr val="tx1"/>
              </a:buClr>
              <a:buFont typeface="Wingdings" pitchFamily="2" charset="2"/>
              <a:buChar char="q"/>
            </a:pPr>
            <a:endParaRPr lang="en-GB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93096"/>
            <a:ext cx="1679451" cy="80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93096"/>
            <a:ext cx="4705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n-GB" dirty="0" smtClean="0"/>
              <a:t>Relative Stability</a:t>
            </a:r>
            <a:endParaRPr lang="en-GB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 r="55110"/>
          <a:stretch>
            <a:fillRect/>
          </a:stretch>
        </p:blipFill>
        <p:spPr bwMode="auto">
          <a:xfrm>
            <a:off x="58663" y="1556792"/>
            <a:ext cx="408128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52810"/>
          <a:stretch>
            <a:fillRect/>
          </a:stretch>
        </p:blipFill>
        <p:spPr bwMode="auto">
          <a:xfrm>
            <a:off x="4860032" y="1556792"/>
            <a:ext cx="429046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0BB2-9D1A-4452-BD02-798964C8B265}" type="datetime1">
              <a:rPr lang="en-US"/>
              <a:pPr/>
              <a:t>3/7/2014</a:t>
            </a:fld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09C8-5D9B-4EC4-A03E-4711901F11D9}" type="slidenum">
              <a:rPr lang="en-US"/>
              <a:pPr/>
              <a:t>48</a:t>
            </a:fld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1398896" y="1828800"/>
            <a:ext cx="6880225" cy="4557713"/>
            <a:chOff x="1371600" y="1828800"/>
            <a:chExt cx="6880225" cy="4557713"/>
          </a:xfrm>
        </p:grpSpPr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1371600" y="1849438"/>
              <a:ext cx="36720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 flipH="1" flipV="1">
              <a:off x="5091113" y="1931988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5257800" y="2403475"/>
              <a:ext cx="2994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Gain cross-over point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5029200" y="1828800"/>
              <a:ext cx="0" cy="434340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4495800" y="5867400"/>
              <a:ext cx="7016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l-GR" sz="2800" b="1" dirty="0">
                  <a:cs typeface="Times New Roman" pitchFamily="18" charset="0"/>
                </a:rPr>
                <a:t>ω</a:t>
              </a:r>
              <a:r>
                <a:rPr lang="en-US" sz="2800" b="1" baseline="-25000" dirty="0">
                  <a:cs typeface="Times New Roman" pitchFamily="18" charset="0"/>
                </a:rPr>
                <a:t>g</a:t>
              </a:r>
              <a:endParaRPr lang="el-GR" sz="2800" b="1" baseline="-25000" dirty="0">
                <a:cs typeface="Times New Roman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71600" y="4038600"/>
            <a:ext cx="6923088" cy="2424113"/>
            <a:chOff x="864" y="2544"/>
            <a:chExt cx="4361" cy="1527"/>
          </a:xfrm>
        </p:grpSpPr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864" y="3312"/>
              <a:ext cx="2585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H="1">
              <a:off x="3456" y="2784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3264" y="2544"/>
              <a:ext cx="19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Phase cross-over point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3443" y="3312"/>
              <a:ext cx="0" cy="528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3254" y="3744"/>
              <a:ext cx="4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l-GR" sz="2800" b="1">
                  <a:cs typeface="Times New Roman" pitchFamily="18" charset="0"/>
                </a:rPr>
                <a:t>ω</a:t>
              </a:r>
              <a:r>
                <a:rPr lang="en-US" sz="2800" b="1" baseline="-25000">
                  <a:cs typeface="Times New Roman" pitchFamily="18" charset="0"/>
                </a:rPr>
                <a:t>p</a:t>
              </a:r>
              <a:endParaRPr lang="el-GR" sz="2800" b="1" baseline="-250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0525-DE9D-4D3B-B0D6-655C1E99FFAA}" type="datetime1">
              <a:rPr lang="en-US"/>
              <a:pPr/>
              <a:t>3/7/2014</a:t>
            </a:fld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5C2A-77D0-4C50-8F64-A3AC870032FB}" type="slidenum">
              <a:rPr lang="en-US"/>
              <a:pPr/>
              <a:t>49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371600" y="1849438"/>
            <a:ext cx="6934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371600" y="5257800"/>
            <a:ext cx="6934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165725" y="1828800"/>
            <a:ext cx="2967038" cy="4633913"/>
            <a:chOff x="3254" y="1152"/>
            <a:chExt cx="1869" cy="2919"/>
          </a:xfrm>
        </p:grpSpPr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3456" y="1152"/>
              <a:ext cx="0" cy="14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254" y="1248"/>
              <a:ext cx="1869" cy="2823"/>
              <a:chOff x="3254" y="1248"/>
              <a:chExt cx="1869" cy="2823"/>
            </a:xfrm>
          </p:grpSpPr>
          <p:sp>
            <p:nvSpPr>
              <p:cNvPr id="20483" name="Text Box 3"/>
              <p:cNvSpPr txBox="1">
                <a:spLocks noChangeArrowheads="1"/>
              </p:cNvSpPr>
              <p:nvPr/>
            </p:nvSpPr>
            <p:spPr bwMode="auto">
              <a:xfrm>
                <a:off x="3254" y="3744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l-GR" sz="2800" b="1">
                    <a:cs typeface="Times New Roman" pitchFamily="18" charset="0"/>
                  </a:rPr>
                  <a:t>ω</a:t>
                </a:r>
                <a:r>
                  <a:rPr lang="en-US" sz="2800" b="1" baseline="-25000">
                    <a:cs typeface="Times New Roman" pitchFamily="18" charset="0"/>
                  </a:rPr>
                  <a:t>p</a:t>
                </a:r>
                <a:endParaRPr lang="el-GR" sz="2800" b="1" baseline="-25000">
                  <a:cs typeface="Times New Roman" pitchFamily="18" charset="0"/>
                </a:endParaRPr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V="1">
                <a:off x="3456" y="1296"/>
                <a:ext cx="0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flipH="1" flipV="1">
                <a:off x="3552" y="1248"/>
                <a:ext cx="7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3936" y="1296"/>
                <a:ext cx="11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Gain Margin</a:t>
                </a:r>
              </a:p>
            </p:txBody>
          </p:sp>
        </p:grp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819400" y="990600"/>
            <a:ext cx="5045075" cy="4876800"/>
            <a:chOff x="1776" y="624"/>
            <a:chExt cx="3178" cy="3072"/>
          </a:xfrm>
        </p:grpSpPr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1776" y="624"/>
              <a:ext cx="1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Unstable Stable 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064" y="1296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Stable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3504" y="3408"/>
              <a:ext cx="1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Unstable Stable </a:t>
              </a: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3936" y="2592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Stable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42037" y="1866911"/>
            <a:ext cx="2816225" cy="4587891"/>
            <a:chOff x="1440" y="1176"/>
            <a:chExt cx="1774" cy="289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2772" y="3739"/>
              <a:ext cx="4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l-GR" sz="2800" b="1" dirty="0">
                  <a:cs typeface="Times New Roman" pitchFamily="18" charset="0"/>
                </a:rPr>
                <a:t>ω</a:t>
              </a:r>
              <a:r>
                <a:rPr lang="en-US" sz="2800" b="1" baseline="-25000" dirty="0">
                  <a:cs typeface="Times New Roman" pitchFamily="18" charset="0"/>
                </a:rPr>
                <a:t>g</a:t>
              </a:r>
              <a:endParaRPr lang="el-GR" sz="2800" b="1" baseline="-25000" dirty="0">
                <a:cs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3024" y="1176"/>
              <a:ext cx="0" cy="2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440" y="2784"/>
              <a:ext cx="9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Phase </a:t>
              </a:r>
              <a:r>
                <a:rPr lang="en-US" b="1" dirty="0" smtClean="0"/>
                <a:t>Margin</a:t>
              </a:r>
              <a:endParaRPr lang="en-US" b="1" dirty="0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2640" y="302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 flipV="1">
              <a:off x="3024" y="3184"/>
              <a:ext cx="0" cy="136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Concept of Frequency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A system causes both the amplitude and phase angle of the input to be changed.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Therefore, the system itself can be represented by a complex number.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Thus, the product of the input phasor and the system function yields the phasor representation of the output.</a:t>
            </a: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GB" dirty="0" err="1" smtClean="0"/>
              <a:t>Example#3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4525963"/>
          </a:xfrm>
        </p:spPr>
        <p:txBody>
          <a:bodyPr/>
          <a:lstStyle/>
          <a:p>
            <a:pPr algn="just"/>
            <a:r>
              <a:rPr lang="en-GB" dirty="0" smtClean="0"/>
              <a:t>Obtain the phase and gain margins of the system shown in following figure for the two cases where </a:t>
            </a:r>
            <a:r>
              <a:rPr lang="en-GB" dirty="0" smtClean="0">
                <a:solidFill>
                  <a:srgbClr val="FF0000"/>
                </a:solidFill>
              </a:rPr>
              <a:t>K=10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K=100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602313" cy="214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 r="2492"/>
          <a:stretch>
            <a:fillRect/>
          </a:stretch>
        </p:blipFill>
        <p:spPr bwMode="auto">
          <a:xfrm>
            <a:off x="35496" y="548680"/>
            <a:ext cx="4434348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 r="5512"/>
          <a:stretch>
            <a:fillRect/>
          </a:stretch>
        </p:blipFill>
        <p:spPr bwMode="auto">
          <a:xfrm>
            <a:off x="4702368" y="550749"/>
            <a:ext cx="4355976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Lectures-21-22-23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Concept of Frequency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Consider the mechanical system.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If the input force, </a:t>
            </a:r>
            <a:r>
              <a:rPr lang="en-GB" sz="2400" dirty="0" smtClean="0">
                <a:solidFill>
                  <a:srgbClr val="FF0000"/>
                </a:solidFill>
              </a:rPr>
              <a:t>f(t)</a:t>
            </a:r>
            <a:r>
              <a:rPr lang="en-GB" sz="2400" dirty="0" smtClean="0"/>
              <a:t>, is sinusoidal, the steady-state output response, </a:t>
            </a:r>
            <a:r>
              <a:rPr lang="en-GB" sz="2400" dirty="0" smtClean="0">
                <a:solidFill>
                  <a:srgbClr val="FF0000"/>
                </a:solidFill>
              </a:rPr>
              <a:t>x(t)</a:t>
            </a:r>
            <a:r>
              <a:rPr lang="en-GB" sz="2400" dirty="0" smtClean="0"/>
              <a:t>, of the system is also sinusoidal and at the same frequency as the input.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420" y="1700808"/>
            <a:ext cx="52078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250" y="5085184"/>
            <a:ext cx="625915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Concept of Frequency Response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805264"/>
          </a:xfrm>
        </p:spPr>
        <p:txBody>
          <a:bodyPr>
            <a:normAutofit/>
          </a:bodyPr>
          <a:lstStyle/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r>
              <a:rPr lang="en-GB" sz="2400" dirty="0" smtClean="0"/>
              <a:t>Assume that the system is represented by the complex number</a:t>
            </a:r>
          </a:p>
          <a:p>
            <a:endParaRPr lang="en-GB" sz="4000" dirty="0" smtClean="0"/>
          </a:p>
          <a:p>
            <a:pPr algn="just"/>
            <a:r>
              <a:rPr lang="en-GB" sz="2400" dirty="0" smtClean="0"/>
              <a:t>The output is found by multiplying the complex number representation of the input by the complex number representation of the system. </a:t>
            </a:r>
            <a:endParaRPr lang="en-GB" sz="2200" dirty="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36" y="836712"/>
            <a:ext cx="29892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0554" y="908720"/>
            <a:ext cx="283159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2992824" y="1858472"/>
            <a:ext cx="3262656" cy="936104"/>
            <a:chOff x="3145560" y="4738792"/>
            <a:chExt cx="3262656" cy="936104"/>
          </a:xfrm>
        </p:grpSpPr>
        <p:sp>
          <p:nvSpPr>
            <p:cNvPr id="8" name="Rectangle 7"/>
            <p:cNvSpPr/>
            <p:nvPr/>
          </p:nvSpPr>
          <p:spPr>
            <a:xfrm>
              <a:off x="3779912" y="4738792"/>
              <a:ext cx="1944216" cy="9361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145560" y="5229200"/>
              <a:ext cx="64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724216" y="5198136"/>
              <a:ext cx="68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3779912" y="5013176"/>
            <a:ext cx="1925985" cy="464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name="Equation" r:id="rId5" imgW="711000" imgH="203040" progId="Equation.3">
                    <p:embed/>
                  </p:oleObj>
                </mc:Choice>
                <mc:Fallback>
                  <p:oleObj name="Equation" r:id="rId5" imgW="71100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5013176"/>
                          <a:ext cx="1925985" cy="464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203848" y="4437112"/>
          <a:ext cx="1925985" cy="46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7" imgW="711000" imgH="203040" progId="Equation.3">
                  <p:embed/>
                </p:oleObj>
              </mc:Choice>
              <mc:Fallback>
                <p:oleObj name="Equation" r:id="rId7" imgW="711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437112"/>
                        <a:ext cx="1925985" cy="46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Concept of Frequency Response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805264"/>
          </a:xfrm>
        </p:spPr>
        <p:txBody>
          <a:bodyPr>
            <a:normAutofit/>
          </a:bodyPr>
          <a:lstStyle/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r>
              <a:rPr lang="en-GB" sz="2400" dirty="0" smtClean="0"/>
              <a:t>Thus, the steady-state output sinusoid is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 algn="just"/>
            <a:r>
              <a:rPr lang="en-GB" sz="2400" dirty="0" smtClean="0"/>
              <a:t>M</a:t>
            </a:r>
            <a:r>
              <a:rPr lang="en-GB" sz="2400" baseline="-25000" dirty="0" smtClean="0"/>
              <a:t>o</a:t>
            </a:r>
            <a:r>
              <a:rPr lang="en-GB" sz="2400" dirty="0" smtClean="0"/>
              <a:t>(</a:t>
            </a:r>
            <a:r>
              <a:rPr lang="el-GR" sz="2400" dirty="0" smtClean="0"/>
              <a:t>ω</a:t>
            </a:r>
            <a:r>
              <a:rPr lang="en-GB" sz="2400" dirty="0" smtClean="0"/>
              <a:t>) is the magnitude response and </a:t>
            </a:r>
            <a:r>
              <a:rPr lang="el-GR" sz="2400" dirty="0" smtClean="0"/>
              <a:t>Φ</a:t>
            </a:r>
            <a:r>
              <a:rPr lang="en-GB" sz="2400" dirty="0" smtClean="0"/>
              <a:t>(</a:t>
            </a:r>
            <a:r>
              <a:rPr lang="el-GR" sz="2400" dirty="0" smtClean="0"/>
              <a:t>ω</a:t>
            </a:r>
            <a:r>
              <a:rPr lang="en-GB" sz="2400" dirty="0" smtClean="0"/>
              <a:t>) is the phase response. The combination of the magnitude and phase frequency responses is called the frequency response. </a:t>
            </a:r>
            <a:endParaRPr lang="en-GB" sz="2200" dirty="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36" y="836712"/>
            <a:ext cx="29892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0554" y="908720"/>
            <a:ext cx="283159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1"/>
          <p:cNvGrpSpPr/>
          <p:nvPr/>
        </p:nvGrpSpPr>
        <p:grpSpPr>
          <a:xfrm>
            <a:off x="2992824" y="1858472"/>
            <a:ext cx="3262656" cy="936104"/>
            <a:chOff x="3145560" y="4738792"/>
            <a:chExt cx="3262656" cy="936104"/>
          </a:xfrm>
        </p:grpSpPr>
        <p:sp>
          <p:nvSpPr>
            <p:cNvPr id="8" name="Rectangle 7"/>
            <p:cNvSpPr/>
            <p:nvPr/>
          </p:nvSpPr>
          <p:spPr>
            <a:xfrm>
              <a:off x="3779912" y="4738792"/>
              <a:ext cx="1944216" cy="9361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145560" y="5229200"/>
              <a:ext cx="64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724216" y="5198136"/>
              <a:ext cx="68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3779912" y="5013176"/>
            <a:ext cx="1925985" cy="464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5" imgW="711000" imgH="203040" progId="Equation.3">
                    <p:embed/>
                  </p:oleObj>
                </mc:Choice>
                <mc:Fallback>
                  <p:oleObj name="Equation" r:id="rId5" imgW="71100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5013176"/>
                          <a:ext cx="1925985" cy="464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204913" y="4508500"/>
          <a:ext cx="71183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7" imgW="2425680" imgH="203040" progId="Equation.3">
                  <p:embed/>
                </p:oleObj>
              </mc:Choice>
              <mc:Fallback>
                <p:oleObj name="Equation" r:id="rId7" imgW="2425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508500"/>
                        <a:ext cx="71183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Frequency Domain Plots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Bode Plot</a:t>
            </a:r>
          </a:p>
          <a:p>
            <a:r>
              <a:rPr lang="en-GB" dirty="0" smtClean="0"/>
              <a:t>Nyquist Plot</a:t>
            </a:r>
          </a:p>
          <a:p>
            <a:r>
              <a:rPr lang="en-GB" dirty="0" smtClean="0"/>
              <a:t>Nichol’s Chart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26 Ruth Herwitz Stability Criter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26 Ruth Herwitz Stability Criterion</Template>
  <TotalTime>1255</TotalTime>
  <Words>1459</Words>
  <Application>Microsoft Office PowerPoint</Application>
  <PresentationFormat>On-screen Show (4:3)</PresentationFormat>
  <Paragraphs>515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lecture 26 Ruth Herwitz Stability Criterion</vt:lpstr>
      <vt:lpstr>Equation</vt:lpstr>
      <vt:lpstr>Feedback Control Systems (FCS)</vt:lpstr>
      <vt:lpstr>Introduction</vt:lpstr>
      <vt:lpstr>The Concept of Frequency Response</vt:lpstr>
      <vt:lpstr>The Concept of Frequency Response</vt:lpstr>
      <vt:lpstr>The Concept of Frequency Response</vt:lpstr>
      <vt:lpstr>The Concept of Frequency Response</vt:lpstr>
      <vt:lpstr>The Concept of Frequency Response</vt:lpstr>
      <vt:lpstr>The Concept of Frequency Response</vt:lpstr>
      <vt:lpstr>Frequency Domain Plots</vt:lpstr>
      <vt:lpstr>Bode Plot</vt:lpstr>
      <vt:lpstr>PowerPoint Presentation</vt:lpstr>
      <vt:lpstr>PowerPoint Presentation</vt:lpstr>
      <vt:lpstr>Basic Factors of a Transfer Function</vt:lpstr>
      <vt:lpstr>Basic Factors of a Transfer Function</vt:lpstr>
      <vt:lpstr>PowerPoint Presentation</vt:lpstr>
      <vt:lpstr>PowerPoint Presentation</vt:lpstr>
      <vt:lpstr>Basic Factors of a Transfer Function</vt:lpstr>
      <vt:lpstr>PowerPoint Presentation</vt:lpstr>
      <vt:lpstr>PowerPoint Presentation</vt:lpstr>
      <vt:lpstr>Basic Factors of a Transfer Function</vt:lpstr>
      <vt:lpstr>PowerPoint Presentation</vt:lpstr>
      <vt:lpstr>PowerPoint Presentation</vt:lpstr>
      <vt:lpstr>Basic Factors of a Transfer Function</vt:lpstr>
      <vt:lpstr>Basic Factors of a Transfer Function</vt:lpstr>
      <vt:lpstr>PowerPoint Presentation</vt:lpstr>
      <vt:lpstr>PowerPoint Presentation</vt:lpstr>
      <vt:lpstr>Basic Factors of a Transfer Function</vt:lpstr>
      <vt:lpstr>Basic Factors of a Transfer Function</vt:lpstr>
      <vt:lpstr>PowerPoint Presentation</vt:lpstr>
      <vt:lpstr>PowerPoint Presentation</vt:lpstr>
      <vt:lpstr>Example#1</vt:lpstr>
      <vt:lpstr>Example#1</vt:lpstr>
      <vt:lpstr>PowerPoint Presentation</vt:lpstr>
      <vt:lpstr>PowerPoint Presentation</vt:lpstr>
      <vt:lpstr>Example#1</vt:lpstr>
      <vt:lpstr>PowerPoint Presentation</vt:lpstr>
      <vt:lpstr>PowerPoint Presentation</vt:lpstr>
      <vt:lpstr>Example#2</vt:lpstr>
      <vt:lpstr>Basic Factors of a Transfer Function</vt:lpstr>
      <vt:lpstr>Minimum-Phase &amp; Non-minimum Phase Systems</vt:lpstr>
      <vt:lpstr>Minimum-Phase &amp; Non-minimum Phase Systems</vt:lpstr>
      <vt:lpstr>Minimum-Phase &amp; Non-minimum Phase Systems</vt:lpstr>
      <vt:lpstr>Minimum-Phase &amp; Non-minimum Phase Systems</vt:lpstr>
      <vt:lpstr>Minimum-Phase &amp; Non-minimum Phase Systems</vt:lpstr>
      <vt:lpstr>Minimum-Phase &amp; Non-minimum Phase Systems</vt:lpstr>
      <vt:lpstr>Relative Stability</vt:lpstr>
      <vt:lpstr>Relative Stability</vt:lpstr>
      <vt:lpstr>PowerPoint Presentation</vt:lpstr>
      <vt:lpstr>PowerPoint Presentation</vt:lpstr>
      <vt:lpstr>Example#3</vt:lpstr>
      <vt:lpstr>PowerPoint Presentation</vt:lpstr>
      <vt:lpstr>End of Lectures-21-22-23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DR. Imtiaz</cp:lastModifiedBy>
  <cp:revision>214</cp:revision>
  <dcterms:created xsi:type="dcterms:W3CDTF">2013-03-24T03:49:47Z</dcterms:created>
  <dcterms:modified xsi:type="dcterms:W3CDTF">2014-03-07T14:23:48Z</dcterms:modified>
</cp:coreProperties>
</file>