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496" r:id="rId2"/>
    <p:sldId id="425" r:id="rId3"/>
    <p:sldId id="510" r:id="rId4"/>
    <p:sldId id="511" r:id="rId5"/>
    <p:sldId id="512" r:id="rId6"/>
    <p:sldId id="513" r:id="rId7"/>
    <p:sldId id="515" r:id="rId8"/>
    <p:sldId id="514" r:id="rId9"/>
    <p:sldId id="516" r:id="rId10"/>
    <p:sldId id="533" r:id="rId11"/>
    <p:sldId id="534" r:id="rId12"/>
    <p:sldId id="535" r:id="rId13"/>
    <p:sldId id="536" r:id="rId14"/>
    <p:sldId id="539" r:id="rId15"/>
    <p:sldId id="540" r:id="rId16"/>
    <p:sldId id="541" r:id="rId17"/>
    <p:sldId id="542" r:id="rId18"/>
    <p:sldId id="543" r:id="rId19"/>
    <p:sldId id="544" r:id="rId20"/>
    <p:sldId id="545" r:id="rId21"/>
    <p:sldId id="546" r:id="rId22"/>
    <p:sldId id="547" r:id="rId23"/>
    <p:sldId id="3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322" autoAdjust="0"/>
  </p:normalViewPr>
  <p:slideViewPr>
    <p:cSldViewPr>
      <p:cViewPr>
        <p:scale>
          <a:sx n="70" d="100"/>
          <a:sy n="70" d="100"/>
        </p:scale>
        <p:origin x="-141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37DE-43BB-4FE1-83D7-CCD88AE3FBF5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DA82-EDDE-4861-88F2-0AE27D4E6168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C31-2C7B-4B3D-9B61-644248A33185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BC9-F849-4037-A730-3C5688FDC370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263-96F9-4160-9712-7E11BA676B14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B3E-F917-42FD-8CB0-02748EAB43D3}" type="datetime1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7497-D912-4C7B-9077-561C7C70016A}" type="datetime1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DAE3-1DC8-4184-9265-D1121529723E}" type="datetime1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CE5-88D2-4ED4-99C6-A9CBBA995396}" type="datetime1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88AF-A503-47BF-A400-DFC413FBF4F5}" type="datetime1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BE4-D7D6-4725-84B9-06CDA42A8772}" type="datetime1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95F1-26DC-4008-8D2C-9C58E34FED4E}" type="datetime1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9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7.png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9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7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1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Digital Control Systems (DCS)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4224516"/>
            <a:ext cx="53285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Assistant Professor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47800" y="246894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Lecture-20-21</a:t>
            </a:r>
            <a:endParaRPr lang="en-GB" sz="2400" dirty="0" smtClean="0"/>
          </a:p>
          <a:p>
            <a:pPr algn="ctr"/>
            <a:r>
              <a:rPr lang="en-GB" sz="2400" dirty="0" smtClean="0"/>
              <a:t>Time Response </a:t>
            </a:r>
            <a:r>
              <a:rPr lang="en-GB" sz="2400" dirty="0"/>
              <a:t>and Steady State </a:t>
            </a:r>
            <a:r>
              <a:rPr lang="en-GB" sz="2400" dirty="0" smtClean="0"/>
              <a:t>Errors of Discrete Time Control 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Final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If a sequence approaches a constant limit </a:t>
            </a:r>
            <a:r>
              <a:rPr lang="en-US" sz="2800" dirty="0" smtClean="0"/>
              <a:t>as </a:t>
            </a:r>
            <a:r>
              <a:rPr lang="en-US" sz="2800" i="1" dirty="0" smtClean="0"/>
              <a:t>k </a:t>
            </a:r>
            <a:r>
              <a:rPr lang="en-US" sz="2800" dirty="0"/>
              <a:t>tends to infinity, then the limit is given by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39547" y="2438400"/>
                <a:ext cx="2748125" cy="613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6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547" y="2438400"/>
                <a:ext cx="2748125" cy="613117"/>
              </a:xfrm>
              <a:prstGeom prst="rect">
                <a:avLst/>
              </a:prstGeom>
              <a:blipFill rotWithShape="1">
                <a:blip r:embed="rId2"/>
                <a:stretch>
                  <a:fillRect t="-7921" r="-4878" b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5177" y="3503799"/>
                <a:ext cx="3445623" cy="841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177" y="3503799"/>
                <a:ext cx="3445623" cy="841449"/>
              </a:xfrm>
              <a:prstGeom prst="rect">
                <a:avLst/>
              </a:prstGeom>
              <a:blipFill rotWithShape="1">
                <a:blip r:embed="rId3"/>
                <a:stretch>
                  <a:fillRect r="-3894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4875399"/>
                <a:ext cx="3610155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−1)</m:t>
                          </m:r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5399"/>
                <a:ext cx="3610155" cy="611001"/>
              </a:xfrm>
              <a:prstGeom prst="rect">
                <a:avLst/>
              </a:prstGeom>
              <a:blipFill rotWithShape="1">
                <a:blip r:embed="rId4"/>
                <a:stretch>
                  <a:fillRect t="-8000" r="-354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73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Example-3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6" y="1036637"/>
            <a:ext cx="8905164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Verify the final value theorem using the </a:t>
            </a:r>
            <a:r>
              <a:rPr lang="en-US" sz="2800" i="1" dirty="0"/>
              <a:t>z</a:t>
            </a:r>
            <a:r>
              <a:rPr lang="en-US" sz="2800" dirty="0"/>
              <a:t>-transform of a decaying exponential sequence </a:t>
            </a:r>
            <a:r>
              <a:rPr lang="en-US" sz="2800" dirty="0" smtClean="0"/>
              <a:t>and its </a:t>
            </a:r>
            <a:r>
              <a:rPr lang="en-US" sz="2800" dirty="0"/>
              <a:t>limit as </a:t>
            </a:r>
            <a:r>
              <a:rPr lang="en-US" sz="2800" i="1" dirty="0"/>
              <a:t>k </a:t>
            </a:r>
            <a:r>
              <a:rPr lang="en-US" sz="2800" dirty="0"/>
              <a:t>tends to infinity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The </a:t>
            </a:r>
            <a:r>
              <a:rPr lang="en-US" sz="2800" i="1" dirty="0"/>
              <a:t>z</a:t>
            </a:r>
            <a:r>
              <a:rPr lang="en-US" sz="2800" dirty="0"/>
              <a:t>-transform </a:t>
            </a:r>
            <a:r>
              <a:rPr lang="en-US" sz="2800" dirty="0" smtClean="0"/>
              <a:t>of </a:t>
            </a:r>
            <a:r>
              <a:rPr lang="en-US" sz="2800" dirty="0"/>
              <a:t>an exponential sequence </a:t>
            </a:r>
            <a:r>
              <a:rPr lang="en-US" sz="2800" dirty="0" smtClean="0"/>
              <a:t>is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Applying final value theorem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Solution</a:t>
            </a:r>
            <a:endParaRPr lang="en-US" b="1" u="sng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24200" y="3599280"/>
                <a:ext cx="2600840" cy="774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𝑎𝑇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599280"/>
                <a:ext cx="2600840" cy="774827"/>
              </a:xfrm>
              <a:prstGeom prst="rect">
                <a:avLst/>
              </a:prstGeom>
              <a:blipFill rotWithShape="1">
                <a:blip r:embed="rId2"/>
                <a:stretch>
                  <a:fillRect r="-5164"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0" y="5105400"/>
                <a:ext cx="6426566" cy="844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/>
                                    </a:rPr>
                                    <m:t>𝑎𝑇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105400"/>
                <a:ext cx="6426566" cy="844014"/>
              </a:xfrm>
              <a:prstGeom prst="rect">
                <a:avLst/>
              </a:prstGeom>
              <a:blipFill rotWithShape="1">
                <a:blip r:embed="rId3"/>
                <a:stretch>
                  <a:fillRect r="-1803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0" y="6116727"/>
                <a:ext cx="1630959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116727"/>
                <a:ext cx="1630959" cy="492443"/>
              </a:xfrm>
              <a:prstGeom prst="rect">
                <a:avLst/>
              </a:prstGeom>
              <a:blipFill rotWithShape="1">
                <a:blip r:embed="rId4"/>
                <a:stretch>
                  <a:fillRect t="-9877" r="-8209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45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Example-4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6" y="1036637"/>
            <a:ext cx="8905164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Obtain the final value for the sequence whose </a:t>
            </a:r>
            <a:r>
              <a:rPr lang="en-US" sz="2800" i="1" dirty="0"/>
              <a:t>z</a:t>
            </a:r>
            <a:r>
              <a:rPr lang="en-US" sz="2800" dirty="0"/>
              <a:t>-transform </a:t>
            </a:r>
            <a:r>
              <a:rPr lang="en-US" sz="2800" dirty="0" smtClean="0"/>
              <a:t>is</a:t>
            </a:r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Applying final value theorem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Solution</a:t>
            </a:r>
            <a:endParaRPr lang="en-US" b="1" u="sng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3657600"/>
                <a:ext cx="5840445" cy="9662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657600"/>
                <a:ext cx="5840445" cy="966227"/>
              </a:xfrm>
              <a:prstGeom prst="rect">
                <a:avLst/>
              </a:prstGeom>
              <a:blipFill rotWithShape="1">
                <a:blip r:embed="rId2"/>
                <a:stretch>
                  <a:fillRect r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2095" y="1817305"/>
                <a:ext cx="4410375" cy="9662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095" y="1817305"/>
                <a:ext cx="4410375" cy="966227"/>
              </a:xfrm>
              <a:prstGeom prst="rect">
                <a:avLst/>
              </a:prstGeom>
              <a:blipFill rotWithShape="1">
                <a:blip r:embed="rId3"/>
                <a:stretch>
                  <a:fillRect r="-2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32095" y="5181600"/>
                <a:ext cx="3511474" cy="915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)(1−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095" y="5181600"/>
                <a:ext cx="3511474" cy="915059"/>
              </a:xfrm>
              <a:prstGeom prst="rect">
                <a:avLst/>
              </a:prstGeom>
              <a:blipFill rotWithShape="1">
                <a:blip r:embed="rId4"/>
                <a:stretch>
                  <a:fillRect r="-3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4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530" y="1295400"/>
                <a:ext cx="8877869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800" dirty="0" smtClean="0"/>
                  <a:t>Find the final value of following z-transform functions if it exists. </a:t>
                </a:r>
              </a:p>
              <a:p>
                <a:pPr algn="just"/>
                <a:endParaRPr lang="en-US" sz="2800" dirty="0"/>
              </a:p>
              <a:p>
                <a:pPr marL="914400" lvl="1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−1.2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+0.2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914400" lvl="1" indent="-514350" algn="just">
                  <a:buFont typeface="+mj-lt"/>
                  <a:buAutoNum type="arabicPeriod"/>
                </a:pPr>
                <a:endParaRPr lang="en-US" dirty="0"/>
              </a:p>
              <a:p>
                <a:pPr marL="914400" lvl="1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30" y="1295400"/>
                <a:ext cx="8877869" cy="4525963"/>
              </a:xfrm>
              <a:blipFill rotWithShape="1">
                <a:blip r:embed="rId2"/>
                <a:stretch>
                  <a:fillRect l="-1168" t="-1213" r="-2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Steady State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763000" cy="54864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Consider </a:t>
            </a:r>
            <a:r>
              <a:rPr lang="en-US" sz="2600" dirty="0"/>
              <a:t>the unity feedback block diagram shown in </a:t>
            </a:r>
            <a:r>
              <a:rPr lang="en-US" sz="2600" dirty="0" smtClean="0"/>
              <a:t>following figure.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error ratio can be calculated as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800" dirty="0"/>
              <a:t>Applying the final value theorem yields the steady-state </a:t>
            </a:r>
            <a:r>
              <a:rPr lang="en-US" sz="2800" dirty="0" smtClean="0"/>
              <a:t>error.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7437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31342" y="4191000"/>
                <a:ext cx="3719416" cy="925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342" y="4191000"/>
                <a:ext cx="3719416" cy="925510"/>
              </a:xfrm>
              <a:prstGeom prst="rect">
                <a:avLst/>
              </a:prstGeom>
              <a:blipFill rotWithShape="1">
                <a:blip r:embed="rId3"/>
                <a:stretch>
                  <a:fillRect r="-3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68238" y="5867400"/>
                <a:ext cx="3445623" cy="841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238" y="5867400"/>
                <a:ext cx="3445623" cy="841449"/>
              </a:xfrm>
              <a:prstGeom prst="rect">
                <a:avLst/>
              </a:prstGeom>
              <a:blipFill rotWithShape="1">
                <a:blip r:embed="rId4"/>
                <a:stretch>
                  <a:fillRect r="-3540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65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Steady state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14400"/>
            <a:ext cx="888583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As with analog systems, an error constant </a:t>
            </a:r>
            <a:r>
              <a:rPr lang="en-US" sz="2600" dirty="0" smtClean="0"/>
              <a:t>is associated </a:t>
            </a:r>
            <a:r>
              <a:rPr lang="en-US" sz="2600" dirty="0"/>
              <a:t>with each </a:t>
            </a:r>
            <a:r>
              <a:rPr lang="en-US" sz="2600" dirty="0" smtClean="0"/>
              <a:t>input (e.g., Position Error constant and Velocity Error Constant)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Type </a:t>
            </a:r>
            <a:r>
              <a:rPr lang="en-US" sz="2600" dirty="0"/>
              <a:t>number can be defined for any system </a:t>
            </a:r>
            <a:r>
              <a:rPr lang="en-US" sz="2600" dirty="0" smtClean="0"/>
              <a:t>from which </a:t>
            </a:r>
            <a:r>
              <a:rPr lang="en-US" sz="2600" dirty="0"/>
              <a:t>the nature of the error constant can be inferred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/>
          </a:p>
          <a:p>
            <a:r>
              <a:rPr lang="en-US" sz="2600" dirty="0"/>
              <a:t>The type number of the system is the number of </a:t>
            </a:r>
            <a:r>
              <a:rPr lang="en-US" sz="2600" dirty="0" smtClean="0"/>
              <a:t>unity poles </a:t>
            </a:r>
            <a:r>
              <a:rPr lang="en-US" sz="2600" dirty="0"/>
              <a:t>in the system </a:t>
            </a:r>
            <a:r>
              <a:rPr lang="en-US" sz="2600" i="1" dirty="0"/>
              <a:t>z</a:t>
            </a:r>
            <a:r>
              <a:rPr lang="en-US" sz="2600" dirty="0"/>
              <a:t>-transfer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2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Position Error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  <a:blipFill rotWithShape="1">
                <a:blip r:embed="rId2"/>
                <a:stretch>
                  <a:fillRect t="-1056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14400"/>
            <a:ext cx="888583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Error of the system is given as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Where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Therefore, the steady state error due to step input is given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59590" y="1741490"/>
                <a:ext cx="3717876" cy="925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</a:rPr>
                        <m:t>𝐸</m:t>
                      </m:r>
                      <m:r>
                        <a:rPr lang="en-US" sz="2600" b="0" i="1" smtClean="0"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latin typeface="Cambria Math"/>
                        </a:rPr>
                        <m:t>𝑧</m:t>
                      </m:r>
                      <m:r>
                        <a:rPr lang="en-US" sz="26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590" y="1741490"/>
                <a:ext cx="3717876" cy="925510"/>
              </a:xfrm>
              <a:prstGeom prst="rect">
                <a:avLst/>
              </a:prstGeom>
              <a:blipFill rotWithShape="1">
                <a:blip r:embed="rId3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59590" y="4572828"/>
                <a:ext cx="4698594" cy="7110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600" i="1">
                                <a:latin typeface="Cambria Math"/>
                              </a:rPr>
                              <m:t>𝑧</m:t>
                            </m:r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den>
                        </m:f>
                        <m:f>
                          <m:f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</a:rPr>
                                  <m:t>𝑍𝐴𝑆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  <m:r>
                              <a:rPr lang="en-US" sz="2600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𝑧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𝑧</m:t>
                        </m:r>
                        <m:r>
                          <a:rPr lang="en-US" sz="26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590" y="4572828"/>
                <a:ext cx="4698594" cy="711028"/>
              </a:xfrm>
              <a:prstGeom prst="rect">
                <a:avLst/>
              </a:prstGeom>
              <a:blipFill rotWithShape="1">
                <a:blip r:embed="rId4"/>
                <a:stretch>
                  <a:fillRect r="-1686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56515" y="2971800"/>
                <a:ext cx="1958485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15" y="2971800"/>
                <a:ext cx="1958485" cy="719941"/>
              </a:xfrm>
              <a:prstGeom prst="rect">
                <a:avLst/>
              </a:prstGeom>
              <a:blipFill rotWithShape="1">
                <a:blip r:embed="rId5"/>
                <a:stretch>
                  <a:fillRect r="-5901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590800" y="5562600"/>
                <a:ext cx="4319837" cy="915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𝑍𝐴𝑆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562600"/>
                <a:ext cx="4319837" cy="915059"/>
              </a:xfrm>
              <a:prstGeom prst="rect">
                <a:avLst/>
              </a:prstGeom>
              <a:blipFill rotWithShape="1">
                <a:blip r:embed="rId6"/>
                <a:stretch>
                  <a:fillRect r="-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3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Position Error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  <a:blipFill rotWithShape="1">
                <a:blip r:embed="rId2"/>
                <a:stretch>
                  <a:fillRect t="-1056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70" y="914400"/>
                <a:ext cx="8885830" cy="4525963"/>
              </a:xfrm>
            </p:spPr>
            <p:txBody>
              <a:bodyPr>
                <a:normAutofit/>
              </a:bodyPr>
              <a:lstStyle/>
              <a:p>
                <a:pPr algn="just"/>
                <a:endParaRPr lang="en-US" sz="2600" dirty="0" smtClean="0"/>
              </a:p>
              <a:p>
                <a:pPr algn="just"/>
                <a:endParaRPr lang="en-US" sz="2600" dirty="0" smtClean="0"/>
              </a:p>
              <a:p>
                <a:pPr algn="just"/>
                <a:r>
                  <a:rPr lang="en-US" sz="2600" dirty="0" smtClean="0"/>
                  <a:t>Position error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 smtClean="0"/>
                  <a:t> is given as</a:t>
                </a:r>
              </a:p>
              <a:p>
                <a:pPr algn="just"/>
                <a:endParaRPr lang="en-US" sz="2600" dirty="0"/>
              </a:p>
              <a:p>
                <a:pPr algn="just"/>
                <a:endParaRPr lang="en-US" sz="2600" dirty="0" smtClean="0"/>
              </a:p>
              <a:p>
                <a:pPr algn="just"/>
                <a:r>
                  <a:rPr lang="en-US" sz="2600" dirty="0" smtClean="0"/>
                  <a:t>Steady state error can be calculated as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70" y="914400"/>
                <a:ext cx="8885830" cy="4525963"/>
              </a:xfrm>
              <a:blipFill rotWithShape="1">
                <a:blip r:embed="rId3"/>
                <a:stretch>
                  <a:fillRect l="-1097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362200" y="887104"/>
                <a:ext cx="4319837" cy="915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𝑍𝐴𝑆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887104"/>
                <a:ext cx="4319837" cy="915059"/>
              </a:xfrm>
              <a:prstGeom prst="rect">
                <a:avLst/>
              </a:prstGeom>
              <a:blipFill rotWithShape="1">
                <a:blip r:embed="rId4"/>
                <a:stretch>
                  <a:fillRect r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43200" y="2667000"/>
                <a:ext cx="3382336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i="1">
                              <a:latin typeface="Cambria Math"/>
                            </a:rPr>
                            <m:t>(</m:t>
                          </m:r>
                          <m:r>
                            <a:rPr lang="en-US" sz="2600" i="1">
                              <a:latin typeface="Cambria Math"/>
                            </a:rPr>
                            <m:t>𝑧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667000"/>
                <a:ext cx="3382336" cy="611001"/>
              </a:xfrm>
              <a:prstGeom prst="rect">
                <a:avLst/>
              </a:prstGeom>
              <a:blipFill rotWithShape="1">
                <a:blip r:embed="rId5"/>
                <a:stretch>
                  <a:fillRect t="-8000" r="-3604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4178490"/>
                <a:ext cx="2384050" cy="955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178490"/>
                <a:ext cx="2384050" cy="955646"/>
              </a:xfrm>
              <a:prstGeom prst="rect">
                <a:avLst/>
              </a:prstGeom>
              <a:blipFill rotWithShape="1">
                <a:blip r:embed="rId6"/>
                <a:stretch>
                  <a:fillRect r="-5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Velocity Error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  <a:blipFill rotWithShape="1">
                <a:blip r:embed="rId2"/>
                <a:stretch>
                  <a:fillRect t="-8451" b="-27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14400"/>
            <a:ext cx="888583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Error of the system is given as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Where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Therefore, the steady state error due to step input is given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59590" y="1741490"/>
                <a:ext cx="3717876" cy="925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/>
                        </a:rPr>
                        <m:t>𝐸</m:t>
                      </m:r>
                      <m:r>
                        <a:rPr lang="en-US" sz="2600" b="0" i="1" smtClean="0">
                          <a:latin typeface="Cambria Math"/>
                        </a:rPr>
                        <m:t>(</m:t>
                      </m:r>
                      <m:r>
                        <a:rPr lang="en-US" sz="2600" b="0" i="1" smtClean="0">
                          <a:latin typeface="Cambria Math"/>
                        </a:rPr>
                        <m:t>𝑧</m:t>
                      </m:r>
                      <m:r>
                        <a:rPr lang="en-US" sz="26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590" y="1741490"/>
                <a:ext cx="3717876" cy="925510"/>
              </a:xfrm>
              <a:prstGeom prst="rect">
                <a:avLst/>
              </a:prstGeom>
              <a:blipFill rotWithShape="1">
                <a:blip r:embed="rId3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93252" y="4495800"/>
                <a:ext cx="6360011" cy="915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𝑍𝐴𝑆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2600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6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252" y="4495800"/>
                <a:ext cx="6360011" cy="915059"/>
              </a:xfrm>
              <a:prstGeom prst="rect">
                <a:avLst/>
              </a:prstGeom>
              <a:blipFill rotWithShape="1">
                <a:blip r:embed="rId4"/>
                <a:stretch>
                  <a:fillRect r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56515" y="2971800"/>
                <a:ext cx="2433487" cy="797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15" y="2971800"/>
                <a:ext cx="2433487" cy="797013"/>
              </a:xfrm>
              <a:prstGeom prst="rect">
                <a:avLst/>
              </a:prstGeom>
              <a:blipFill rotWithShape="1">
                <a:blip r:embed="rId5"/>
                <a:stretch>
                  <a:fillRect r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83103" y="5562600"/>
                <a:ext cx="5580309" cy="846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𝑍𝐴𝑆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]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103" y="5562600"/>
                <a:ext cx="5580309" cy="846835"/>
              </a:xfrm>
              <a:prstGeom prst="rect">
                <a:avLst/>
              </a:prstGeom>
              <a:blipFill rotWithShape="1">
                <a:blip r:embed="rId6"/>
                <a:stretch>
                  <a:fillRect r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6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Velocity Error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76200"/>
                <a:ext cx="8229600" cy="868362"/>
              </a:xfrm>
              <a:blipFill rotWithShape="1">
                <a:blip r:embed="rId2"/>
                <a:stretch>
                  <a:fillRect t="-8451" b="-27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70" y="914400"/>
                <a:ext cx="8885830" cy="4525963"/>
              </a:xfrm>
            </p:spPr>
            <p:txBody>
              <a:bodyPr>
                <a:normAutofit/>
              </a:bodyPr>
              <a:lstStyle/>
              <a:p>
                <a:pPr algn="just"/>
                <a:endParaRPr lang="en-US" sz="2600" dirty="0" smtClean="0"/>
              </a:p>
              <a:p>
                <a:pPr algn="just"/>
                <a:endParaRPr lang="en-US" sz="2600" dirty="0" smtClean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dirty="0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600" dirty="0" smtClean="0"/>
                  <a:t> is given as</a:t>
                </a:r>
              </a:p>
              <a:p>
                <a:pPr algn="just"/>
                <a:endParaRPr lang="en-US" sz="2600" dirty="0"/>
              </a:p>
              <a:p>
                <a:pPr algn="just"/>
                <a:endParaRPr lang="en-US" sz="2600" dirty="0" smtClean="0"/>
              </a:p>
              <a:p>
                <a:pPr algn="just"/>
                <a:endParaRPr lang="en-US" sz="2600" dirty="0" smtClean="0"/>
              </a:p>
              <a:p>
                <a:pPr algn="just"/>
                <a:r>
                  <a:rPr lang="en-US" sz="2600" dirty="0" smtClean="0"/>
                  <a:t>Steady state error due to sampled ramp input is given as</a:t>
                </a:r>
              </a:p>
              <a:p>
                <a:pPr algn="just"/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70" y="914400"/>
                <a:ext cx="8885830" cy="4525963"/>
              </a:xfrm>
              <a:blipFill rotWithShape="1">
                <a:blip r:embed="rId3"/>
                <a:stretch>
                  <a:fillRect l="-1097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93252" y="1066800"/>
                <a:ext cx="5580309" cy="846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𝑍𝐴𝑆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/>
                                </a:rPr>
                                <m:t>]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252" y="1066800"/>
                <a:ext cx="5580309" cy="846835"/>
              </a:xfrm>
              <a:prstGeom prst="rect">
                <a:avLst/>
              </a:prstGeom>
              <a:blipFill rotWithShape="1">
                <a:blip r:embed="rId4"/>
                <a:stretch>
                  <a:fillRect r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60688" y="2590800"/>
                <a:ext cx="4697312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688" y="2590800"/>
                <a:ext cx="4697312" cy="844077"/>
              </a:xfrm>
              <a:prstGeom prst="rect">
                <a:avLst/>
              </a:prstGeom>
              <a:blipFill rotWithShape="1">
                <a:blip r:embed="rId5"/>
                <a:stretch>
                  <a:fillRect r="-1297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14259" y="4642513"/>
                <a:ext cx="1790169" cy="946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259" y="4642513"/>
                <a:ext cx="1790169" cy="946093"/>
              </a:xfrm>
              <a:prstGeom prst="rect">
                <a:avLst/>
              </a:prstGeom>
              <a:blipFill rotWithShape="1">
                <a:blip r:embed="rId6"/>
                <a:stretch>
                  <a:fillRect r="-7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11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722"/>
            <a:ext cx="8229600" cy="58066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Response of DT System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Examples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Final Value Theorem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Examples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Steady State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600" dirty="0" smtClean="0"/>
                  <a:t>Find the steady-state position error for the digital position control system with unity feedback and </a:t>
                </a:r>
                <a:r>
                  <a:rPr lang="en-US" sz="2600" dirty="0"/>
                  <a:t>with the transfer </a:t>
                </a:r>
                <a:r>
                  <a:rPr lang="en-US" sz="2600" dirty="0" smtClean="0"/>
                  <a:t>functions</a:t>
                </a:r>
              </a:p>
              <a:p>
                <a:pPr algn="just"/>
                <a:endParaRPr lang="en-US" sz="4000" dirty="0" smtClean="0"/>
              </a:p>
              <a:p>
                <a:pPr algn="just"/>
                <a:endParaRPr lang="en-US" sz="26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 smtClean="0"/>
                  <a:t>For </a:t>
                </a:r>
                <a:r>
                  <a:rPr lang="en-US" sz="2400" dirty="0"/>
                  <a:t>a sampled unit step input.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 smtClean="0"/>
                  <a:t>For </a:t>
                </a:r>
                <a:r>
                  <a:rPr lang="en-US" sz="2400" dirty="0"/>
                  <a:t>a sampled unit ramp </a:t>
                </a:r>
                <a:r>
                  <a:rPr lang="en-US" sz="2400" dirty="0" smtClean="0"/>
                  <a:t>input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514350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600" dirty="0" smtClean="0"/>
                  <a:t> are given as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  <a:blipFill rotWithShape="1">
                <a:blip r:embed="rId2"/>
                <a:stretch>
                  <a:fillRect l="-1019" t="-1078" r="-2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1110" y="2276030"/>
                <a:ext cx="3574697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𝑍𝐴𝑆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10" y="2276030"/>
                <a:ext cx="3574697" cy="861326"/>
              </a:xfrm>
              <a:prstGeom prst="rect">
                <a:avLst/>
              </a:prstGeom>
              <a:blipFill rotWithShape="1">
                <a:blip r:embed="rId3"/>
                <a:stretch>
                  <a:fillRect r="-3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93191" y="2276030"/>
                <a:ext cx="2535631" cy="795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191" y="2276030"/>
                <a:ext cx="2535631" cy="795987"/>
              </a:xfrm>
              <a:prstGeom prst="rect">
                <a:avLst/>
              </a:prstGeom>
              <a:blipFill rotWithShape="1">
                <a:blip r:embed="rId4"/>
                <a:stretch>
                  <a:fillRect r="-4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00722" y="2458579"/>
                <a:ext cx="202478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,</m:t>
                      </m:r>
                      <m:r>
                        <a:rPr lang="en-US" sz="2200" i="1" smtClean="0">
                          <a:latin typeface="Cambria Math"/>
                        </a:rPr>
                        <m:t>0</m:t>
                      </m:r>
                      <m:r>
                        <a:rPr lang="en-US" sz="2200" b="0" i="1" smtClean="0">
                          <a:latin typeface="Cambria Math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,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,</m:t>
                      </m:r>
                      <m:r>
                        <a:rPr lang="en-US" sz="2200" b="0" i="1" smtClean="0">
                          <a:latin typeface="Cambria Math"/>
                        </a:rPr>
                        <m:t>𝑐</m:t>
                      </m:r>
                      <m:r>
                        <a:rPr lang="en-US" sz="2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722" y="2458579"/>
                <a:ext cx="2024785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5120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2400" y="427090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93191" y="5562600"/>
                <a:ext cx="4697312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191" y="5562600"/>
                <a:ext cx="4697312" cy="844077"/>
              </a:xfrm>
              <a:prstGeom prst="rect">
                <a:avLst/>
              </a:prstGeom>
              <a:blipFill rotWithShape="1">
                <a:blip r:embed="rId6"/>
                <a:stretch>
                  <a:fillRect r="-1297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7290" y="5754732"/>
                <a:ext cx="3382336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i="1">
                              <a:latin typeface="Cambria Math"/>
                            </a:rPr>
                            <m:t>(</m:t>
                          </m:r>
                          <m:r>
                            <a:rPr lang="en-US" sz="2600" i="1">
                              <a:latin typeface="Cambria Math"/>
                            </a:rPr>
                            <m:t>𝑧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0" y="5754732"/>
                <a:ext cx="3382336" cy="611001"/>
              </a:xfrm>
              <a:prstGeom prst="rect">
                <a:avLst/>
              </a:prstGeom>
              <a:blipFill rotWithShape="1">
                <a:blip r:embed="rId7"/>
                <a:stretch>
                  <a:fillRect t="-8000" r="-378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5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</p:spPr>
            <p:txBody>
              <a:bodyPr>
                <a:normAutofit/>
              </a:bodyPr>
              <a:lstStyle/>
              <a:p>
                <a:pPr marL="514350" indent="-457200"/>
                <a:endParaRPr lang="en-US" sz="2600" i="1" dirty="0" smtClean="0">
                  <a:latin typeface="Cambria Math"/>
                </a:endParaRPr>
              </a:p>
              <a:p>
                <a:pPr marL="514350" indent="-457200"/>
                <a:endParaRPr lang="en-US" sz="2600" i="1" dirty="0">
                  <a:latin typeface="Cambria Math"/>
                </a:endParaRPr>
              </a:p>
              <a:p>
                <a:pPr marL="514350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 smtClean="0"/>
                  <a:t> can be further evaluated as</a:t>
                </a:r>
              </a:p>
              <a:p>
                <a:pPr marL="514350" indent="-457200"/>
                <a:endParaRPr lang="en-US" sz="2600" dirty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endParaRPr lang="en-US" sz="2600" dirty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r>
                  <a:rPr lang="en-US" sz="2600" dirty="0" smtClean="0"/>
                  <a:t>Corresponding steady state error is 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  <a:blipFill rotWithShape="1">
                <a:blip r:embed="rId2"/>
                <a:stretch>
                  <a:fillRect l="-408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80166" y="797861"/>
                <a:ext cx="4697312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166" y="797861"/>
                <a:ext cx="4697312" cy="844077"/>
              </a:xfrm>
              <a:prstGeom prst="rect">
                <a:avLst/>
              </a:prstGeom>
              <a:blipFill rotWithShape="1">
                <a:blip r:embed="rId3"/>
                <a:stretch>
                  <a:fillRect r="-1297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1000" y="914400"/>
                <a:ext cx="3382336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i="1">
                              <a:latin typeface="Cambria Math"/>
                            </a:rPr>
                            <m:t>(</m:t>
                          </m:r>
                          <m:r>
                            <a:rPr lang="en-US" sz="2600" i="1">
                              <a:latin typeface="Cambria Math"/>
                            </a:rPr>
                            <m:t>𝑧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14400"/>
                <a:ext cx="3382336" cy="611001"/>
              </a:xfrm>
              <a:prstGeom prst="rect">
                <a:avLst/>
              </a:prstGeom>
              <a:blipFill rotWithShape="1">
                <a:blip r:embed="rId4"/>
                <a:stretch>
                  <a:fillRect t="-8000" r="-3791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42607" y="2362200"/>
                <a:ext cx="471539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607" y="2362200"/>
                <a:ext cx="4715393" cy="861326"/>
              </a:xfrm>
              <a:prstGeom prst="rect">
                <a:avLst/>
              </a:prstGeom>
              <a:blipFill rotWithShape="1">
                <a:blip r:embed="rId5"/>
                <a:stretch>
                  <a:fillRect r="-2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55250" y="3375926"/>
                <a:ext cx="4931350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  <m:r>
                            <a:rPr lang="en-US" sz="2400" i="1">
                              <a:latin typeface="Cambria Math"/>
                            </a:rPr>
                            <m:t>(1+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(1−1)(1−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(1−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50" y="3375926"/>
                <a:ext cx="4931350" cy="861326"/>
              </a:xfrm>
              <a:prstGeom prst="rect">
                <a:avLst/>
              </a:prstGeom>
              <a:blipFill rotWithShape="1">
                <a:blip r:embed="rId6"/>
                <a:stretch>
                  <a:fillRect r="-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88141" y="5410200"/>
                <a:ext cx="3002040" cy="955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141" y="5410200"/>
                <a:ext cx="3002040" cy="955646"/>
              </a:xfrm>
              <a:prstGeom prst="rect">
                <a:avLst/>
              </a:prstGeom>
              <a:blipFill rotWithShape="1">
                <a:blip r:embed="rId7"/>
                <a:stretch>
                  <a:fillRect r="-4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18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</p:spPr>
            <p:txBody>
              <a:bodyPr>
                <a:normAutofit/>
              </a:bodyPr>
              <a:lstStyle/>
              <a:p>
                <a:pPr marL="514350" indent="-457200"/>
                <a:endParaRPr lang="en-US" sz="2600" i="1" dirty="0" smtClean="0">
                  <a:latin typeface="Cambria Math"/>
                </a:endParaRPr>
              </a:p>
              <a:p>
                <a:pPr marL="514350" indent="-457200"/>
                <a:endParaRPr lang="en-US" sz="2600" i="1" dirty="0">
                  <a:latin typeface="Cambria Math"/>
                </a:endParaRPr>
              </a:p>
              <a:p>
                <a:pPr marL="514350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600" dirty="0" smtClean="0"/>
                  <a:t> is evaluated as</a:t>
                </a:r>
              </a:p>
              <a:p>
                <a:pPr marL="514350" indent="-457200"/>
                <a:endParaRPr lang="en-US" sz="2600" dirty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endParaRPr lang="en-US" sz="2600" dirty="0"/>
              </a:p>
              <a:p>
                <a:pPr marL="514350" indent="-457200"/>
                <a:endParaRPr lang="en-US" sz="2600" dirty="0" smtClean="0"/>
              </a:p>
              <a:p>
                <a:pPr marL="514350" indent="-457200"/>
                <a:r>
                  <a:rPr lang="en-US" sz="2600" dirty="0" smtClean="0"/>
                  <a:t>Corresponding steady state error is 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2" y="838200"/>
                <a:ext cx="8971128" cy="4525963"/>
              </a:xfrm>
              <a:blipFill rotWithShape="1">
                <a:blip r:embed="rId2"/>
                <a:stretch>
                  <a:fillRect l="-408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80166" y="797861"/>
                <a:ext cx="4697312" cy="844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166" y="797861"/>
                <a:ext cx="4697312" cy="844077"/>
              </a:xfrm>
              <a:prstGeom prst="rect">
                <a:avLst/>
              </a:prstGeom>
              <a:blipFill rotWithShape="1">
                <a:blip r:embed="rId3"/>
                <a:stretch>
                  <a:fillRect r="-1297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1000" y="914400"/>
                <a:ext cx="3382336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𝑍𝐴𝑆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600" i="1">
                              <a:latin typeface="Cambria Math"/>
                            </a:rPr>
                            <m:t>(</m:t>
                          </m:r>
                          <m:r>
                            <a:rPr lang="en-US" sz="2600" i="1">
                              <a:latin typeface="Cambria Math"/>
                            </a:rPr>
                            <m:t>𝑧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14400"/>
                <a:ext cx="3382336" cy="611001"/>
              </a:xfrm>
              <a:prstGeom prst="rect">
                <a:avLst/>
              </a:prstGeom>
              <a:blipFill rotWithShape="1">
                <a:blip r:embed="rId4"/>
                <a:stretch>
                  <a:fillRect t="-8000" r="-3791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28800" y="2331493"/>
                <a:ext cx="587090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331493"/>
                <a:ext cx="5870903" cy="861326"/>
              </a:xfrm>
              <a:prstGeom prst="rect">
                <a:avLst/>
              </a:prstGeom>
              <a:blipFill rotWithShape="1">
                <a:blip r:embed="rId5"/>
                <a:stretch>
                  <a:fillRect r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46207" y="5410200"/>
                <a:ext cx="3867917" cy="925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2600" i="1">
                              <a:latin typeface="Cambria Math"/>
                            </a:rPr>
                            <m:t>(1−</m:t>
                          </m:r>
                          <m:r>
                            <a:rPr lang="en-US" sz="2600" i="1">
                              <a:latin typeface="Cambria Math"/>
                            </a:rPr>
                            <m:t>𝑐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600" i="1">
                              <a:latin typeface="Cambria Math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600" i="1">
                              <a:latin typeface="Cambria Math"/>
                            </a:rPr>
                            <m:t>(1+</m:t>
                          </m:r>
                          <m:r>
                            <a:rPr lang="en-US" sz="2600" i="1">
                              <a:latin typeface="Cambria Math"/>
                            </a:rPr>
                            <m:t>𝑎</m:t>
                          </m:r>
                          <m:r>
                            <a:rPr lang="en-US" sz="26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207" y="5410200"/>
                <a:ext cx="3867917" cy="925510"/>
              </a:xfrm>
              <a:prstGeom prst="rect">
                <a:avLst/>
              </a:prstGeom>
              <a:blipFill rotWithShape="1">
                <a:blip r:embed="rId6"/>
                <a:stretch>
                  <a:fillRect r="-3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52684" y="3581400"/>
                <a:ext cx="5666551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  <m:r>
                            <a:rPr lang="en-US" sz="2400" i="1">
                              <a:latin typeface="Cambria Math"/>
                            </a:rPr>
                            <m:t>(1+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(1+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2400" i="1">
                              <a:latin typeface="Cambria Math"/>
                            </a:rPr>
                            <m:t>(1−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684" y="3581400"/>
                <a:ext cx="5666551" cy="861326"/>
              </a:xfrm>
              <a:prstGeom prst="rect">
                <a:avLst/>
              </a:prstGeom>
              <a:blipFill rotWithShape="1">
                <a:blip r:embed="rId7"/>
                <a:stretch>
                  <a:fillRect r="-1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Lectures-20-21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time response of a discrete-time linear system is the solution of the </a:t>
            </a:r>
            <a:r>
              <a:rPr lang="en-US" sz="2800" dirty="0" smtClean="0"/>
              <a:t>difference equation </a:t>
            </a:r>
            <a:r>
              <a:rPr lang="en-US" sz="2800" dirty="0"/>
              <a:t>governing the system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  <a:r>
              <a:rPr lang="en-US" sz="2800" dirty="0"/>
              <a:t>the </a:t>
            </a:r>
            <a:r>
              <a:rPr lang="en-US" sz="2800" i="1" dirty="0"/>
              <a:t>linear time-invariant </a:t>
            </a:r>
            <a:r>
              <a:rPr lang="en-US" sz="2800" dirty="0"/>
              <a:t>(LTI) case, </a:t>
            </a:r>
            <a:r>
              <a:rPr lang="en-US" sz="2800" dirty="0" smtClean="0"/>
              <a:t>the response </a:t>
            </a:r>
            <a:r>
              <a:rPr lang="en-US" sz="2800" dirty="0"/>
              <a:t>due to the initial conditions and the response due to the input can </a:t>
            </a:r>
            <a:r>
              <a:rPr lang="en-US" sz="2800" dirty="0" smtClean="0"/>
              <a:t>be obtained </a:t>
            </a:r>
            <a:r>
              <a:rPr lang="en-US" sz="2800" dirty="0"/>
              <a:t>separately and then added to obtain the overall response of the system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The response due to the input, or the forced response, is the convolution </a:t>
            </a:r>
            <a:r>
              <a:rPr lang="en-US" sz="2800" dirty="0" smtClean="0"/>
              <a:t>summation of </a:t>
            </a:r>
            <a:r>
              <a:rPr lang="en-US" sz="2800" dirty="0"/>
              <a:t>its input and its response to a unit impulse.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6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90600"/>
            <a:ext cx="8885830" cy="4525963"/>
          </a:xfrm>
        </p:spPr>
        <p:txBody>
          <a:bodyPr/>
          <a:lstStyle/>
          <a:p>
            <a:r>
              <a:rPr lang="en-US" dirty="0"/>
              <a:t>Given the discrete-time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impulse response of the </a:t>
            </a:r>
            <a:r>
              <a:rPr lang="en-US" dirty="0" smtClean="0"/>
              <a:t>system.</a:t>
            </a:r>
          </a:p>
          <a:p>
            <a:endParaRPr lang="en-US" dirty="0"/>
          </a:p>
          <a:p>
            <a:r>
              <a:rPr lang="en-US" dirty="0" smtClean="0"/>
              <a:t>Taking z-transform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12961"/>
                <a:ext cx="44828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−0.5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12961"/>
                <a:ext cx="448283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r="-23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4800" y="34406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Solution</a:t>
            </a:r>
            <a:endParaRPr lang="en-US" b="1" u="sng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51451" y="4658380"/>
                <a:ext cx="39414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𝑧𝑌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−0.5</m:t>
                      </m:r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451" y="4658380"/>
                <a:ext cx="394146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55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0809" y="5486400"/>
                <a:ext cx="2542747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−0.5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809" y="5486400"/>
                <a:ext cx="2542747" cy="989438"/>
              </a:xfrm>
              <a:prstGeom prst="rect">
                <a:avLst/>
              </a:prstGeom>
              <a:blipFill rotWithShape="1">
                <a:blip r:embed="rId4"/>
                <a:stretch>
                  <a:fillRect r="-5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1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90600"/>
            <a:ext cx="8885830" cy="4525963"/>
          </a:xfrm>
        </p:spPr>
        <p:txBody>
          <a:bodyPr/>
          <a:lstStyle/>
          <a:p>
            <a:r>
              <a:rPr lang="en-US" dirty="0" smtClean="0"/>
              <a:t>Since U(z)=1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Taking Inverse z-Transform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95600" y="1676400"/>
                <a:ext cx="251408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−0.5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676400"/>
                <a:ext cx="2514085" cy="901785"/>
              </a:xfrm>
              <a:prstGeom prst="rect">
                <a:avLst/>
              </a:prstGeom>
              <a:blipFill rotWithShape="1">
                <a:blip r:embed="rId2"/>
                <a:stretch>
                  <a:fillRect r="-6068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58529" y="4724400"/>
                <a:ext cx="4205447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(0.5)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,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29" y="4724400"/>
                <a:ext cx="4205447" cy="468205"/>
              </a:xfrm>
              <a:prstGeom prst="rect">
                <a:avLst/>
              </a:prstGeom>
              <a:blipFill rotWithShape="1">
                <a:blip r:embed="rId3"/>
                <a:stretch>
                  <a:fillRect t="-9091" r="-246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9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0" y="990600"/>
            <a:ext cx="8885830" cy="4525963"/>
          </a:xfrm>
        </p:spPr>
        <p:txBody>
          <a:bodyPr/>
          <a:lstStyle/>
          <a:p>
            <a:r>
              <a:rPr lang="en-US" sz="2800" dirty="0" smtClean="0"/>
              <a:t>Given the discrete time system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find the system transfer function and its response to a sampled unit step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The transfer function corresponding to the difference equation is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1200" y="1838980"/>
                <a:ext cx="45638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838980"/>
                <a:ext cx="456381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r="-29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362533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Solution</a:t>
            </a:r>
            <a:endParaRPr lang="en-US" b="1" u="sng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51451" y="4888142"/>
                <a:ext cx="36433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𝑧𝑌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𝑧𝑈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451" y="4888142"/>
                <a:ext cx="364330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84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50809" y="5716162"/>
                <a:ext cx="2270237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809" y="5716162"/>
                <a:ext cx="2270237" cy="989438"/>
              </a:xfrm>
              <a:prstGeom prst="rect">
                <a:avLst/>
              </a:prstGeom>
              <a:blipFill rotWithShape="1">
                <a:blip r:embed="rId4"/>
                <a:stretch>
                  <a:fillRect r="-6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6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70" y="990600"/>
                <a:ext cx="8885830" cy="4525963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U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z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800" dirty="0" smtClean="0"/>
                  <a:t>Taking Inverse z-Transform (time advance Property)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70" y="990600"/>
                <a:ext cx="8885830" cy="4525963"/>
              </a:xfrm>
              <a:blipFill rotWithShape="1">
                <a:blip r:embed="rId2"/>
                <a:stretch>
                  <a:fillRect l="-1578" t="-1752"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05836" y="1156744"/>
                <a:ext cx="3032690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836" y="1156744"/>
                <a:ext cx="3032690" cy="824456"/>
              </a:xfrm>
              <a:prstGeom prst="rect">
                <a:avLst/>
              </a:prstGeom>
              <a:blipFill rotWithShape="1">
                <a:blip r:embed="rId3"/>
                <a:stretch>
                  <a:fillRect r="-4829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3200400"/>
                <a:ext cx="3462871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𝑧</m:t>
                          </m:r>
                          <m:r>
                            <a:rPr lang="en-US" sz="2800" i="1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200400"/>
                <a:ext cx="3462871" cy="824456"/>
              </a:xfrm>
              <a:prstGeom prst="rect">
                <a:avLst/>
              </a:prstGeom>
              <a:blipFill rotWithShape="1">
                <a:blip r:embed="rId4"/>
                <a:stretch>
                  <a:fillRect r="-4049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16239" y="4800600"/>
                <a:ext cx="2945998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239" y="4800600"/>
                <a:ext cx="2945998" cy="903709"/>
              </a:xfrm>
              <a:prstGeom prst="rect">
                <a:avLst/>
              </a:prstGeom>
              <a:blipFill rotWithShape="1">
                <a:blip r:embed="rId5"/>
                <a:stretch>
                  <a:fillRect r="-5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0" y="6019800"/>
                <a:ext cx="471135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𝑘</m:t>
                      </m:r>
                      <m:r>
                        <a:rPr lang="en-US" sz="3200" b="0" i="1" smtClean="0">
                          <a:latin typeface="Cambria Math"/>
                        </a:rPr>
                        <m:t>+1</m:t>
                      </m:r>
                      <m:r>
                        <a:rPr lang="en-US" sz="2800" i="1">
                          <a:latin typeface="Cambria Math"/>
                        </a:rPr>
                        <m:t>,        </m:t>
                      </m:r>
                      <m:r>
                        <a:rPr lang="en-US" sz="2800" i="1">
                          <a:latin typeface="Cambria Math"/>
                        </a:rPr>
                        <m:t>𝑘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019800"/>
                <a:ext cx="4711353" cy="573427"/>
              </a:xfrm>
              <a:prstGeom prst="rect">
                <a:avLst/>
              </a:prstGeom>
              <a:blipFill rotWithShape="1">
                <a:blip r:embed="rId6"/>
                <a:stretch>
                  <a:fillRect t="-1064" r="-2846" b="-28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3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47800"/>
                <a:ext cx="8763000" cy="4525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800" dirty="0" smtClean="0"/>
                  <a:t>Find the impulse, step and ramp response functions for the systems governed by the following difference </a:t>
                </a:r>
                <a:r>
                  <a:rPr lang="en-US" sz="2800" dirty="0"/>
                  <a:t>equations</a:t>
                </a:r>
                <a:r>
                  <a:rPr lang="en-US" sz="2800" dirty="0" smtClean="0"/>
                  <a:t>.</a:t>
                </a:r>
              </a:p>
              <a:p>
                <a:pPr algn="just"/>
                <a:endParaRPr lang="en-US" sz="2800" dirty="0"/>
              </a:p>
              <a:p>
                <a:pPr marL="914400" lvl="1" indent="-45720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−0.5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914400" lvl="1" indent="-45720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−.01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+0.8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47800"/>
                <a:ext cx="8763000" cy="4525963"/>
              </a:xfrm>
              <a:blipFill rotWithShape="1">
                <a:blip r:embed="rId2"/>
                <a:stretch>
                  <a:fillRect l="-1182" t="-1213" r="-2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Final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The final value theorem allows us to calculate the limit of a sequence as </a:t>
            </a:r>
            <a:r>
              <a:rPr lang="en-US" sz="2800" i="1" dirty="0"/>
              <a:t>k </a:t>
            </a:r>
            <a:r>
              <a:rPr lang="en-US" sz="2800" dirty="0" smtClean="0"/>
              <a:t>tends to </a:t>
            </a:r>
            <a:r>
              <a:rPr lang="en-US" sz="2800" dirty="0"/>
              <a:t>infinity, if one exists, from the </a:t>
            </a:r>
            <a:r>
              <a:rPr lang="en-US" sz="2800" i="1" dirty="0"/>
              <a:t>z</a:t>
            </a:r>
            <a:r>
              <a:rPr lang="en-US" sz="2800" dirty="0"/>
              <a:t>-transform of the sequence.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</a:t>
            </a:r>
            <a:r>
              <a:rPr lang="en-US" sz="2800" dirty="0"/>
              <a:t>one is only </a:t>
            </a:r>
            <a:r>
              <a:rPr lang="en-US" sz="2800" dirty="0" smtClean="0"/>
              <a:t>interested in </a:t>
            </a:r>
            <a:r>
              <a:rPr lang="en-US" sz="2800" dirty="0"/>
              <a:t>the final value of the sequence, this constitutes a significant short cut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The main pitfall of the theorem is that there are important cases where the </a:t>
            </a:r>
            <a:r>
              <a:rPr lang="en-US" sz="2800" dirty="0" smtClean="0"/>
              <a:t>limit does </a:t>
            </a:r>
            <a:r>
              <a:rPr lang="en-US" sz="2800" dirty="0"/>
              <a:t>not exist.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two main case are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An </a:t>
            </a:r>
            <a:r>
              <a:rPr lang="en-US" sz="2400" dirty="0"/>
              <a:t>unbounded sequence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An </a:t>
            </a:r>
            <a:r>
              <a:rPr lang="en-US" sz="2400" dirty="0"/>
              <a:t>oscillatory </a:t>
            </a:r>
            <a:r>
              <a:rPr lang="en-US" sz="2400" dirty="0" smtClean="0"/>
              <a:t>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1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_21-22 Digital control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lecture_21-22 Digital control systems</Template>
  <TotalTime>309</TotalTime>
  <Words>1902</Words>
  <Application>Microsoft Office PowerPoint</Application>
  <PresentationFormat>On-screen Show (4:3)</PresentationFormat>
  <Paragraphs>241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lecture_21-22 Digital control systems</vt:lpstr>
      <vt:lpstr>Digital Control Systems (DCS)</vt:lpstr>
      <vt:lpstr>Lecture Outline</vt:lpstr>
      <vt:lpstr>Introduction</vt:lpstr>
      <vt:lpstr>Example-1</vt:lpstr>
      <vt:lpstr>Example-1</vt:lpstr>
      <vt:lpstr>Example-2</vt:lpstr>
      <vt:lpstr>Example-2</vt:lpstr>
      <vt:lpstr>Home Work</vt:lpstr>
      <vt:lpstr>Final Value Theorem</vt:lpstr>
      <vt:lpstr>Final Value Theorem</vt:lpstr>
      <vt:lpstr>Example-3</vt:lpstr>
      <vt:lpstr>Example-4</vt:lpstr>
      <vt:lpstr>Home work</vt:lpstr>
      <vt:lpstr>Steady State Error</vt:lpstr>
      <vt:lpstr>Steady state Error</vt:lpstr>
      <vt:lpstr>Position Error Constant K_p</vt:lpstr>
      <vt:lpstr>Position Error Constant K_p</vt:lpstr>
      <vt:lpstr>Velocity Error Constant K_v</vt:lpstr>
      <vt:lpstr>Velocity Error Constant K_v</vt:lpstr>
      <vt:lpstr>Example-5</vt:lpstr>
      <vt:lpstr>Example-5</vt:lpstr>
      <vt:lpstr>Example-5</vt:lpstr>
      <vt:lpstr>End of Lectures-20-21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Control Systems (MCS)</dc:title>
  <dc:creator>DR. Imtiaz</dc:creator>
  <cp:lastModifiedBy>DR.Imtiaz</cp:lastModifiedBy>
  <cp:revision>117</cp:revision>
  <dcterms:created xsi:type="dcterms:W3CDTF">2014-10-08T12:01:20Z</dcterms:created>
  <dcterms:modified xsi:type="dcterms:W3CDTF">2017-02-17T04:09:58Z</dcterms:modified>
</cp:coreProperties>
</file>