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372" r:id="rId2"/>
    <p:sldId id="339" r:id="rId3"/>
    <p:sldId id="570" r:id="rId4"/>
    <p:sldId id="527" r:id="rId5"/>
    <p:sldId id="528" r:id="rId6"/>
    <p:sldId id="558" r:id="rId7"/>
    <p:sldId id="571" r:id="rId8"/>
    <p:sldId id="559" r:id="rId9"/>
    <p:sldId id="560" r:id="rId10"/>
    <p:sldId id="561" r:id="rId11"/>
    <p:sldId id="562" r:id="rId12"/>
    <p:sldId id="563" r:id="rId13"/>
    <p:sldId id="564" r:id="rId14"/>
    <p:sldId id="574" r:id="rId15"/>
    <p:sldId id="575" r:id="rId16"/>
    <p:sldId id="576" r:id="rId17"/>
    <p:sldId id="572" r:id="rId18"/>
    <p:sldId id="566" r:id="rId19"/>
    <p:sldId id="567" r:id="rId20"/>
    <p:sldId id="568" r:id="rId21"/>
    <p:sldId id="569" r:id="rId22"/>
    <p:sldId id="529" r:id="rId23"/>
    <p:sldId id="530" r:id="rId24"/>
    <p:sldId id="577" r:id="rId25"/>
    <p:sldId id="52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1E2F2-F9F9-4A1D-81C4-AD1F7CC2AF26}" type="doc">
      <dgm:prSet loTypeId="urn:microsoft.com/office/officeart/2005/8/layout/hList7" loCatId="list" qsTypeId="urn:microsoft.com/office/officeart/2005/8/quickstyle/simple5" qsCatId="simple" csTypeId="urn:microsoft.com/office/officeart/2005/8/colors/colorful2" csCatId="colorful" phldr="1"/>
      <dgm:spPr/>
    </dgm:pt>
    <dgm:pt modelId="{7A070FAA-22F5-4736-BB52-EB353B451561}">
      <dgm:prSet phldrT="[Text]"/>
      <dgm:spPr/>
      <dgm:t>
        <a:bodyPr/>
        <a:lstStyle/>
        <a:p>
          <a:r>
            <a:rPr lang="en-US" dirty="0" smtClean="0"/>
            <a:t>Power Electronic Devices</a:t>
          </a:r>
          <a:endParaRPr lang="en-US" dirty="0"/>
        </a:p>
      </dgm:t>
    </dgm:pt>
    <dgm:pt modelId="{7229B215-033A-4228-B94A-11877F8843B2}" type="parTrans" cxnId="{B422DDAE-5DC6-41C9-9D46-2B09C7ACDC26}">
      <dgm:prSet/>
      <dgm:spPr/>
      <dgm:t>
        <a:bodyPr/>
        <a:lstStyle/>
        <a:p>
          <a:endParaRPr lang="en-US"/>
        </a:p>
      </dgm:t>
    </dgm:pt>
    <dgm:pt modelId="{02FF83A2-77D7-43B4-B2D5-2BD9DB2C924C}" type="sibTrans" cxnId="{B422DDAE-5DC6-41C9-9D46-2B09C7ACDC26}">
      <dgm:prSet/>
      <dgm:spPr/>
      <dgm:t>
        <a:bodyPr/>
        <a:lstStyle/>
        <a:p>
          <a:endParaRPr lang="en-US"/>
        </a:p>
      </dgm:t>
    </dgm:pt>
    <dgm:pt modelId="{AB3185B3-8C22-47EC-9E17-9B9D9B5CE9F7}">
      <dgm:prSet phldrT="[Text]"/>
      <dgm:spPr/>
      <dgm:t>
        <a:bodyPr/>
        <a:lstStyle/>
        <a:p>
          <a:r>
            <a:rPr lang="en-US" dirty="0" smtClean="0"/>
            <a:t>Power Converters</a:t>
          </a:r>
        </a:p>
      </dgm:t>
    </dgm:pt>
    <dgm:pt modelId="{0FBEC671-39FA-4EA3-A751-27DC01B3DC6A}" type="parTrans" cxnId="{B36D7244-BD1A-43A8-8FD3-EA3BBFCDFBD2}">
      <dgm:prSet/>
      <dgm:spPr/>
      <dgm:t>
        <a:bodyPr/>
        <a:lstStyle/>
        <a:p>
          <a:endParaRPr lang="en-US"/>
        </a:p>
      </dgm:t>
    </dgm:pt>
    <dgm:pt modelId="{9E72083F-4E4D-463B-8741-19B7CEE40736}" type="sibTrans" cxnId="{B36D7244-BD1A-43A8-8FD3-EA3BBFCDFBD2}">
      <dgm:prSet/>
      <dgm:spPr/>
      <dgm:t>
        <a:bodyPr/>
        <a:lstStyle/>
        <a:p>
          <a:endParaRPr lang="en-US"/>
        </a:p>
      </dgm:t>
    </dgm:pt>
    <dgm:pt modelId="{BA0DC011-264F-48FB-8A03-21E1F4CBF602}">
      <dgm:prSet phldrT="[Text]"/>
      <dgm:spPr/>
      <dgm:t>
        <a:bodyPr/>
        <a:lstStyle/>
        <a:p>
          <a:r>
            <a:rPr lang="en-US" dirty="0" smtClean="0"/>
            <a:t>Diodes</a:t>
          </a:r>
          <a:endParaRPr lang="en-US" dirty="0"/>
        </a:p>
      </dgm:t>
    </dgm:pt>
    <dgm:pt modelId="{D124B128-5771-494C-B452-330381F80944}" type="parTrans" cxnId="{E69BE7D5-1B90-4303-8299-F7D3E3A05B0A}">
      <dgm:prSet/>
      <dgm:spPr/>
      <dgm:t>
        <a:bodyPr/>
        <a:lstStyle/>
        <a:p>
          <a:endParaRPr lang="en-US"/>
        </a:p>
      </dgm:t>
    </dgm:pt>
    <dgm:pt modelId="{84548184-F1A3-46B5-B21B-C18BE1698521}" type="sibTrans" cxnId="{E69BE7D5-1B90-4303-8299-F7D3E3A05B0A}">
      <dgm:prSet/>
      <dgm:spPr/>
      <dgm:t>
        <a:bodyPr/>
        <a:lstStyle/>
        <a:p>
          <a:endParaRPr lang="en-US"/>
        </a:p>
      </dgm:t>
    </dgm:pt>
    <dgm:pt modelId="{F5A6928C-D0D0-4FD1-BEAD-FB21EB9F4C61}">
      <dgm:prSet phldrT="[Text]"/>
      <dgm:spPr/>
      <dgm:t>
        <a:bodyPr/>
        <a:lstStyle/>
        <a:p>
          <a:r>
            <a:rPr lang="en-US" dirty="0" smtClean="0"/>
            <a:t>Power Transistors</a:t>
          </a:r>
          <a:endParaRPr lang="en-US" dirty="0"/>
        </a:p>
      </dgm:t>
    </dgm:pt>
    <dgm:pt modelId="{09789EE5-CD56-418E-AC6D-C3A7429F9225}" type="parTrans" cxnId="{A65F782F-A16F-4811-888B-4E2EE6C38552}">
      <dgm:prSet/>
      <dgm:spPr/>
      <dgm:t>
        <a:bodyPr/>
        <a:lstStyle/>
        <a:p>
          <a:endParaRPr lang="en-US"/>
        </a:p>
      </dgm:t>
    </dgm:pt>
    <dgm:pt modelId="{F7630D00-8CB3-44BA-A98A-956D302BF13A}" type="sibTrans" cxnId="{A65F782F-A16F-4811-888B-4E2EE6C38552}">
      <dgm:prSet/>
      <dgm:spPr/>
      <dgm:t>
        <a:bodyPr/>
        <a:lstStyle/>
        <a:p>
          <a:endParaRPr lang="en-US"/>
        </a:p>
      </dgm:t>
    </dgm:pt>
    <dgm:pt modelId="{F854E32B-E291-4CB0-AFDA-8DECA7B708F0}">
      <dgm:prSet phldrT="[Text]"/>
      <dgm:spPr/>
      <dgm:t>
        <a:bodyPr/>
        <a:lstStyle/>
        <a:p>
          <a:r>
            <a:rPr lang="en-US" dirty="0" smtClean="0"/>
            <a:t>IGBTs</a:t>
          </a:r>
          <a:endParaRPr lang="en-US" dirty="0"/>
        </a:p>
      </dgm:t>
    </dgm:pt>
    <dgm:pt modelId="{B72DC94B-8DEB-4CB0-8B20-082F6E6E5124}" type="parTrans" cxnId="{F9E6E5D7-6151-4A6D-8F10-B1FD97C95F58}">
      <dgm:prSet/>
      <dgm:spPr/>
      <dgm:t>
        <a:bodyPr/>
        <a:lstStyle/>
        <a:p>
          <a:endParaRPr lang="en-US"/>
        </a:p>
      </dgm:t>
    </dgm:pt>
    <dgm:pt modelId="{C133E380-A1B5-427D-9B11-C16B431CB3FB}" type="sibTrans" cxnId="{F9E6E5D7-6151-4A6D-8F10-B1FD97C95F58}">
      <dgm:prSet/>
      <dgm:spPr/>
      <dgm:t>
        <a:bodyPr/>
        <a:lstStyle/>
        <a:p>
          <a:endParaRPr lang="en-US"/>
        </a:p>
      </dgm:t>
    </dgm:pt>
    <dgm:pt modelId="{C5F745CE-2A2C-4C29-A9EE-1DC6F25708E9}">
      <dgm:prSet phldrT="[Text]"/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66221CA6-E50C-4F36-8AFA-9C7EDA7B3004}" type="parTrans" cxnId="{C8ECFCFE-7E6D-431E-8F4A-F55DD961F717}">
      <dgm:prSet/>
      <dgm:spPr/>
      <dgm:t>
        <a:bodyPr/>
        <a:lstStyle/>
        <a:p>
          <a:endParaRPr lang="en-US"/>
        </a:p>
      </dgm:t>
    </dgm:pt>
    <dgm:pt modelId="{BBBBEEAC-B725-4068-AC40-CDEAC8BB9D46}" type="sibTrans" cxnId="{C8ECFCFE-7E6D-431E-8F4A-F55DD961F717}">
      <dgm:prSet/>
      <dgm:spPr/>
      <dgm:t>
        <a:bodyPr/>
        <a:lstStyle/>
        <a:p>
          <a:endParaRPr lang="en-US"/>
        </a:p>
      </dgm:t>
    </dgm:pt>
    <dgm:pt modelId="{DE40DDF6-938E-446F-BB59-4B515945A0B5}">
      <dgm:prSet phldrT="[Text]"/>
      <dgm:spPr/>
      <dgm:t>
        <a:bodyPr/>
        <a:lstStyle/>
        <a:p>
          <a:r>
            <a:rPr lang="en-US" dirty="0" smtClean="0"/>
            <a:t>Uncontrolled Rectifiers</a:t>
          </a:r>
        </a:p>
      </dgm:t>
    </dgm:pt>
    <dgm:pt modelId="{AEAD7AD3-11E2-4740-A8E5-B8BD7FCAF4A2}" type="parTrans" cxnId="{AF044DFA-3255-433D-9140-D06FB387FF58}">
      <dgm:prSet/>
      <dgm:spPr/>
      <dgm:t>
        <a:bodyPr/>
        <a:lstStyle/>
        <a:p>
          <a:endParaRPr lang="en-US"/>
        </a:p>
      </dgm:t>
    </dgm:pt>
    <dgm:pt modelId="{86E277F6-F20A-45AF-A717-B88DA2E5E441}" type="sibTrans" cxnId="{AF044DFA-3255-433D-9140-D06FB387FF58}">
      <dgm:prSet/>
      <dgm:spPr/>
      <dgm:t>
        <a:bodyPr/>
        <a:lstStyle/>
        <a:p>
          <a:endParaRPr lang="en-US"/>
        </a:p>
      </dgm:t>
    </dgm:pt>
    <dgm:pt modelId="{849DA04A-1944-4DE4-B75B-084B3537BE7E}">
      <dgm:prSet phldrT="[Text]"/>
      <dgm:spPr/>
      <dgm:t>
        <a:bodyPr/>
        <a:lstStyle/>
        <a:p>
          <a:r>
            <a:rPr lang="en-US" dirty="0" smtClean="0"/>
            <a:t>Controlled rectifiers</a:t>
          </a:r>
        </a:p>
      </dgm:t>
    </dgm:pt>
    <dgm:pt modelId="{333D27B2-C189-412E-A45D-8B1EF379DFF1}" type="parTrans" cxnId="{90254696-8130-4625-A821-AE25BAE386A4}">
      <dgm:prSet/>
      <dgm:spPr/>
      <dgm:t>
        <a:bodyPr/>
        <a:lstStyle/>
        <a:p>
          <a:endParaRPr lang="en-US"/>
        </a:p>
      </dgm:t>
    </dgm:pt>
    <dgm:pt modelId="{136106A4-F3FE-41E1-9533-6AE0CB6FAAA9}" type="sibTrans" cxnId="{90254696-8130-4625-A821-AE25BAE386A4}">
      <dgm:prSet/>
      <dgm:spPr/>
      <dgm:t>
        <a:bodyPr/>
        <a:lstStyle/>
        <a:p>
          <a:endParaRPr lang="en-US"/>
        </a:p>
      </dgm:t>
    </dgm:pt>
    <dgm:pt modelId="{5FE232A9-36BF-473C-B6F9-895C42FA06BF}">
      <dgm:prSet phldrT="[Text]"/>
      <dgm:spPr/>
      <dgm:t>
        <a:bodyPr/>
        <a:lstStyle/>
        <a:p>
          <a:r>
            <a:rPr lang="en-US" dirty="0" smtClean="0"/>
            <a:t>Inverters</a:t>
          </a:r>
        </a:p>
      </dgm:t>
    </dgm:pt>
    <dgm:pt modelId="{9B2514E7-A905-4B22-BEFD-52233B71DF4F}" type="parTrans" cxnId="{7B2DFD9F-37B7-449A-B619-8D07FBA58D94}">
      <dgm:prSet/>
      <dgm:spPr/>
      <dgm:t>
        <a:bodyPr/>
        <a:lstStyle/>
        <a:p>
          <a:endParaRPr lang="en-US"/>
        </a:p>
      </dgm:t>
    </dgm:pt>
    <dgm:pt modelId="{973C3253-4ECE-439E-A65E-5DCEB5095999}" type="sibTrans" cxnId="{7B2DFD9F-37B7-449A-B619-8D07FBA58D94}">
      <dgm:prSet/>
      <dgm:spPr/>
      <dgm:t>
        <a:bodyPr/>
        <a:lstStyle/>
        <a:p>
          <a:endParaRPr lang="en-US"/>
        </a:p>
      </dgm:t>
    </dgm:pt>
    <dgm:pt modelId="{F9298AF0-10B8-4C87-9BEA-89D3D4CF0362}">
      <dgm:prSet phldrT="[Text]"/>
      <dgm:spPr/>
      <dgm:t>
        <a:bodyPr/>
        <a:lstStyle/>
        <a:p>
          <a:r>
            <a:rPr lang="en-US" dirty="0" smtClean="0"/>
            <a:t>Converters</a:t>
          </a:r>
        </a:p>
      </dgm:t>
    </dgm:pt>
    <dgm:pt modelId="{4BA47145-B5AC-4179-8A0E-EF0AC3A0D260}" type="parTrans" cxnId="{B1247C21-84CB-4478-B35C-A8277742EFDA}">
      <dgm:prSet/>
      <dgm:spPr/>
      <dgm:t>
        <a:bodyPr/>
        <a:lstStyle/>
        <a:p>
          <a:endParaRPr lang="en-US"/>
        </a:p>
      </dgm:t>
    </dgm:pt>
    <dgm:pt modelId="{DAA33C9D-F3A5-43AD-BF5B-65FFEBC2EDAE}" type="sibTrans" cxnId="{B1247C21-84CB-4478-B35C-A8277742EFDA}">
      <dgm:prSet/>
      <dgm:spPr/>
      <dgm:t>
        <a:bodyPr/>
        <a:lstStyle/>
        <a:p>
          <a:endParaRPr lang="en-US"/>
        </a:p>
      </dgm:t>
    </dgm:pt>
    <dgm:pt modelId="{FA0FD148-E2A4-46D9-90EF-EDE7D055380D}" type="pres">
      <dgm:prSet presAssocID="{4021E2F2-F9F9-4A1D-81C4-AD1F7CC2AF26}" presName="Name0" presStyleCnt="0">
        <dgm:presLayoutVars>
          <dgm:dir/>
          <dgm:resizeHandles val="exact"/>
        </dgm:presLayoutVars>
      </dgm:prSet>
      <dgm:spPr/>
    </dgm:pt>
    <dgm:pt modelId="{F0087239-4F7A-433A-8273-B297897589F4}" type="pres">
      <dgm:prSet presAssocID="{4021E2F2-F9F9-4A1D-81C4-AD1F7CC2AF26}" presName="fgShape" presStyleLbl="fgShp" presStyleIdx="0" presStyleCnt="1"/>
      <dgm:spPr/>
    </dgm:pt>
    <dgm:pt modelId="{753EBDE1-F5A5-4B6B-9D2A-C934699F4BCE}" type="pres">
      <dgm:prSet presAssocID="{4021E2F2-F9F9-4A1D-81C4-AD1F7CC2AF26}" presName="linComp" presStyleCnt="0"/>
      <dgm:spPr/>
    </dgm:pt>
    <dgm:pt modelId="{0F1A1583-4F47-4581-B05C-F1817A769283}" type="pres">
      <dgm:prSet presAssocID="{7A070FAA-22F5-4736-BB52-EB353B451561}" presName="compNode" presStyleCnt="0"/>
      <dgm:spPr/>
    </dgm:pt>
    <dgm:pt modelId="{170259D5-293A-4BC3-9A4F-1761C46C7980}" type="pres">
      <dgm:prSet presAssocID="{7A070FAA-22F5-4736-BB52-EB353B451561}" presName="bkgdShape" presStyleLbl="node1" presStyleIdx="0" presStyleCnt="2"/>
      <dgm:spPr/>
      <dgm:t>
        <a:bodyPr/>
        <a:lstStyle/>
        <a:p>
          <a:endParaRPr lang="en-US"/>
        </a:p>
      </dgm:t>
    </dgm:pt>
    <dgm:pt modelId="{494B14AA-F751-4DDB-BA25-17A81ADC0183}" type="pres">
      <dgm:prSet presAssocID="{7A070FAA-22F5-4736-BB52-EB353B45156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C68E0-6F83-4B52-8270-AEF3D3C488F1}" type="pres">
      <dgm:prSet presAssocID="{7A070FAA-22F5-4736-BB52-EB353B451561}" presName="invisiNode" presStyleLbl="node1" presStyleIdx="0" presStyleCnt="2"/>
      <dgm:spPr/>
    </dgm:pt>
    <dgm:pt modelId="{3FB3F683-F18D-4819-A8EE-68EC103F9BCF}" type="pres">
      <dgm:prSet presAssocID="{7A070FAA-22F5-4736-BB52-EB353B451561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97DD82-9920-4B8C-9383-233BF782D37A}" type="pres">
      <dgm:prSet presAssocID="{02FF83A2-77D7-43B4-B2D5-2BD9DB2C92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81FB1E-40DA-41CE-89C1-B4ED53991743}" type="pres">
      <dgm:prSet presAssocID="{AB3185B3-8C22-47EC-9E17-9B9D9B5CE9F7}" presName="compNode" presStyleCnt="0"/>
      <dgm:spPr/>
    </dgm:pt>
    <dgm:pt modelId="{62E9A8D0-DF34-4BE2-9306-A8BFE6C2D535}" type="pres">
      <dgm:prSet presAssocID="{AB3185B3-8C22-47EC-9E17-9B9D9B5CE9F7}" presName="bkgdShape" presStyleLbl="node1" presStyleIdx="1" presStyleCnt="2"/>
      <dgm:spPr/>
      <dgm:t>
        <a:bodyPr/>
        <a:lstStyle/>
        <a:p>
          <a:endParaRPr lang="en-US"/>
        </a:p>
      </dgm:t>
    </dgm:pt>
    <dgm:pt modelId="{4FCE13D9-9742-4BD4-8852-92D22B158F18}" type="pres">
      <dgm:prSet presAssocID="{AB3185B3-8C22-47EC-9E17-9B9D9B5CE9F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D4195-7979-4121-B270-C70697AB9F1E}" type="pres">
      <dgm:prSet presAssocID="{AB3185B3-8C22-47EC-9E17-9B9D9B5CE9F7}" presName="invisiNode" presStyleLbl="node1" presStyleIdx="1" presStyleCnt="2"/>
      <dgm:spPr/>
    </dgm:pt>
    <dgm:pt modelId="{6238F026-3A2E-4EDF-A3B1-CA64811FC5F9}" type="pres">
      <dgm:prSet presAssocID="{AB3185B3-8C22-47EC-9E17-9B9D9B5CE9F7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FB0F6EC7-63D9-41C0-A745-3BA4306E67F0}" type="presOf" srcId="{F5A6928C-D0D0-4FD1-BEAD-FB21EB9F4C61}" destId="{170259D5-293A-4BC3-9A4F-1761C46C7980}" srcOrd="0" destOrd="2" presId="urn:microsoft.com/office/officeart/2005/8/layout/hList7"/>
    <dgm:cxn modelId="{697EC88B-70E6-4D8A-B93C-D52347DAD316}" type="presOf" srcId="{7A070FAA-22F5-4736-BB52-EB353B451561}" destId="{170259D5-293A-4BC3-9A4F-1761C46C7980}" srcOrd="0" destOrd="0" presId="urn:microsoft.com/office/officeart/2005/8/layout/hList7"/>
    <dgm:cxn modelId="{E5D293E5-1E43-4FC7-9306-E4C799D5D748}" type="presOf" srcId="{C5F745CE-2A2C-4C29-A9EE-1DC6F25708E9}" destId="{170259D5-293A-4BC3-9A4F-1761C46C7980}" srcOrd="0" destOrd="4" presId="urn:microsoft.com/office/officeart/2005/8/layout/hList7"/>
    <dgm:cxn modelId="{E07685BF-388E-4672-B4C2-BFBF8A622A10}" type="presOf" srcId="{849DA04A-1944-4DE4-B75B-084B3537BE7E}" destId="{62E9A8D0-DF34-4BE2-9306-A8BFE6C2D535}" srcOrd="0" destOrd="2" presId="urn:microsoft.com/office/officeart/2005/8/layout/hList7"/>
    <dgm:cxn modelId="{4A8FABE4-4167-46C9-B161-014130095458}" type="presOf" srcId="{BA0DC011-264F-48FB-8A03-21E1F4CBF602}" destId="{170259D5-293A-4BC3-9A4F-1761C46C7980}" srcOrd="0" destOrd="1" presId="urn:microsoft.com/office/officeart/2005/8/layout/hList7"/>
    <dgm:cxn modelId="{AF044DFA-3255-433D-9140-D06FB387FF58}" srcId="{AB3185B3-8C22-47EC-9E17-9B9D9B5CE9F7}" destId="{DE40DDF6-938E-446F-BB59-4B515945A0B5}" srcOrd="0" destOrd="0" parTransId="{AEAD7AD3-11E2-4740-A8E5-B8BD7FCAF4A2}" sibTransId="{86E277F6-F20A-45AF-A717-B88DA2E5E441}"/>
    <dgm:cxn modelId="{E69BE7D5-1B90-4303-8299-F7D3E3A05B0A}" srcId="{7A070FAA-22F5-4736-BB52-EB353B451561}" destId="{BA0DC011-264F-48FB-8A03-21E1F4CBF602}" srcOrd="0" destOrd="0" parTransId="{D124B128-5771-494C-B452-330381F80944}" sibTransId="{84548184-F1A3-46B5-B21B-C18BE1698521}"/>
    <dgm:cxn modelId="{7447E84E-7A88-47C4-8FC1-89578A25DEE2}" type="presOf" srcId="{4021E2F2-F9F9-4A1D-81C4-AD1F7CC2AF26}" destId="{FA0FD148-E2A4-46D9-90EF-EDE7D055380D}" srcOrd="0" destOrd="0" presId="urn:microsoft.com/office/officeart/2005/8/layout/hList7"/>
    <dgm:cxn modelId="{E756C8D0-7791-4380-8CED-7F7D99D058AE}" type="presOf" srcId="{5FE232A9-36BF-473C-B6F9-895C42FA06BF}" destId="{4FCE13D9-9742-4BD4-8852-92D22B158F18}" srcOrd="1" destOrd="3" presId="urn:microsoft.com/office/officeart/2005/8/layout/hList7"/>
    <dgm:cxn modelId="{EA53AAC6-43FB-48A3-BB02-4F811DA63E7E}" type="presOf" srcId="{5FE232A9-36BF-473C-B6F9-895C42FA06BF}" destId="{62E9A8D0-DF34-4BE2-9306-A8BFE6C2D535}" srcOrd="0" destOrd="3" presId="urn:microsoft.com/office/officeart/2005/8/layout/hList7"/>
    <dgm:cxn modelId="{A2A7FAC3-D69F-4C2A-8B1E-CE245A8C5FCD}" type="presOf" srcId="{849DA04A-1944-4DE4-B75B-084B3537BE7E}" destId="{4FCE13D9-9742-4BD4-8852-92D22B158F18}" srcOrd="1" destOrd="2" presId="urn:microsoft.com/office/officeart/2005/8/layout/hList7"/>
    <dgm:cxn modelId="{C8ECFCFE-7E6D-431E-8F4A-F55DD961F717}" srcId="{7A070FAA-22F5-4736-BB52-EB353B451561}" destId="{C5F745CE-2A2C-4C29-A9EE-1DC6F25708E9}" srcOrd="3" destOrd="0" parTransId="{66221CA6-E50C-4F36-8AFA-9C7EDA7B3004}" sibTransId="{BBBBEEAC-B725-4068-AC40-CDEAC8BB9D46}"/>
    <dgm:cxn modelId="{8140E1E3-9CC3-4A61-82B8-003F7DDA9836}" type="presOf" srcId="{AB3185B3-8C22-47EC-9E17-9B9D9B5CE9F7}" destId="{4FCE13D9-9742-4BD4-8852-92D22B158F18}" srcOrd="1" destOrd="0" presId="urn:microsoft.com/office/officeart/2005/8/layout/hList7"/>
    <dgm:cxn modelId="{F725074B-9919-4A60-BE41-B6074EF4EDE8}" type="presOf" srcId="{AB3185B3-8C22-47EC-9E17-9B9D9B5CE9F7}" destId="{62E9A8D0-DF34-4BE2-9306-A8BFE6C2D535}" srcOrd="0" destOrd="0" presId="urn:microsoft.com/office/officeart/2005/8/layout/hList7"/>
    <dgm:cxn modelId="{B1247C21-84CB-4478-B35C-A8277742EFDA}" srcId="{AB3185B3-8C22-47EC-9E17-9B9D9B5CE9F7}" destId="{F9298AF0-10B8-4C87-9BEA-89D3D4CF0362}" srcOrd="3" destOrd="0" parTransId="{4BA47145-B5AC-4179-8A0E-EF0AC3A0D260}" sibTransId="{DAA33C9D-F3A5-43AD-BF5B-65FFEBC2EDAE}"/>
    <dgm:cxn modelId="{90254696-8130-4625-A821-AE25BAE386A4}" srcId="{AB3185B3-8C22-47EC-9E17-9B9D9B5CE9F7}" destId="{849DA04A-1944-4DE4-B75B-084B3537BE7E}" srcOrd="1" destOrd="0" parTransId="{333D27B2-C189-412E-A45D-8B1EF379DFF1}" sibTransId="{136106A4-F3FE-41E1-9533-6AE0CB6FAAA9}"/>
    <dgm:cxn modelId="{006C2F32-9083-41A9-90E4-4DFEC1A74A3A}" type="presOf" srcId="{F9298AF0-10B8-4C87-9BEA-89D3D4CF0362}" destId="{4FCE13D9-9742-4BD4-8852-92D22B158F18}" srcOrd="1" destOrd="4" presId="urn:microsoft.com/office/officeart/2005/8/layout/hList7"/>
    <dgm:cxn modelId="{9C5E24FA-6938-48FD-A80B-B9DCF7D67730}" type="presOf" srcId="{F9298AF0-10B8-4C87-9BEA-89D3D4CF0362}" destId="{62E9A8D0-DF34-4BE2-9306-A8BFE6C2D535}" srcOrd="0" destOrd="4" presId="urn:microsoft.com/office/officeart/2005/8/layout/hList7"/>
    <dgm:cxn modelId="{CD4B420A-F6AB-4475-A845-F5C19C3EC07A}" type="presOf" srcId="{C5F745CE-2A2C-4C29-A9EE-1DC6F25708E9}" destId="{494B14AA-F751-4DDB-BA25-17A81ADC0183}" srcOrd="1" destOrd="4" presId="urn:microsoft.com/office/officeart/2005/8/layout/hList7"/>
    <dgm:cxn modelId="{B422DDAE-5DC6-41C9-9D46-2B09C7ACDC26}" srcId="{4021E2F2-F9F9-4A1D-81C4-AD1F7CC2AF26}" destId="{7A070FAA-22F5-4736-BB52-EB353B451561}" srcOrd="0" destOrd="0" parTransId="{7229B215-033A-4228-B94A-11877F8843B2}" sibTransId="{02FF83A2-77D7-43B4-B2D5-2BD9DB2C924C}"/>
    <dgm:cxn modelId="{80020B21-25B3-4A3A-A323-49D565C93EDA}" type="presOf" srcId="{7A070FAA-22F5-4736-BB52-EB353B451561}" destId="{494B14AA-F751-4DDB-BA25-17A81ADC0183}" srcOrd="1" destOrd="0" presId="urn:microsoft.com/office/officeart/2005/8/layout/hList7"/>
    <dgm:cxn modelId="{B11DD001-FA37-431F-9A96-4D8BDC38B6BB}" type="presOf" srcId="{F854E32B-E291-4CB0-AFDA-8DECA7B708F0}" destId="{494B14AA-F751-4DDB-BA25-17A81ADC0183}" srcOrd="1" destOrd="3" presId="urn:microsoft.com/office/officeart/2005/8/layout/hList7"/>
    <dgm:cxn modelId="{0EC8F029-3006-4905-AD0E-D9823592755C}" type="presOf" srcId="{DE40DDF6-938E-446F-BB59-4B515945A0B5}" destId="{62E9A8D0-DF34-4BE2-9306-A8BFE6C2D535}" srcOrd="0" destOrd="1" presId="urn:microsoft.com/office/officeart/2005/8/layout/hList7"/>
    <dgm:cxn modelId="{B36D7244-BD1A-43A8-8FD3-EA3BBFCDFBD2}" srcId="{4021E2F2-F9F9-4A1D-81C4-AD1F7CC2AF26}" destId="{AB3185B3-8C22-47EC-9E17-9B9D9B5CE9F7}" srcOrd="1" destOrd="0" parTransId="{0FBEC671-39FA-4EA3-A751-27DC01B3DC6A}" sibTransId="{9E72083F-4E4D-463B-8741-19B7CEE40736}"/>
    <dgm:cxn modelId="{7B2DFD9F-37B7-449A-B619-8D07FBA58D94}" srcId="{AB3185B3-8C22-47EC-9E17-9B9D9B5CE9F7}" destId="{5FE232A9-36BF-473C-B6F9-895C42FA06BF}" srcOrd="2" destOrd="0" parTransId="{9B2514E7-A905-4B22-BEFD-52233B71DF4F}" sibTransId="{973C3253-4ECE-439E-A65E-5DCEB5095999}"/>
    <dgm:cxn modelId="{F9E6E5D7-6151-4A6D-8F10-B1FD97C95F58}" srcId="{7A070FAA-22F5-4736-BB52-EB353B451561}" destId="{F854E32B-E291-4CB0-AFDA-8DECA7B708F0}" srcOrd="2" destOrd="0" parTransId="{B72DC94B-8DEB-4CB0-8B20-082F6E6E5124}" sibTransId="{C133E380-A1B5-427D-9B11-C16B431CB3FB}"/>
    <dgm:cxn modelId="{6FE783DC-8999-4F41-AB04-9004AC50E19F}" type="presOf" srcId="{F5A6928C-D0D0-4FD1-BEAD-FB21EB9F4C61}" destId="{494B14AA-F751-4DDB-BA25-17A81ADC0183}" srcOrd="1" destOrd="2" presId="urn:microsoft.com/office/officeart/2005/8/layout/hList7"/>
    <dgm:cxn modelId="{7283C6ED-7D69-4899-8F04-4CD4D4529052}" type="presOf" srcId="{F854E32B-E291-4CB0-AFDA-8DECA7B708F0}" destId="{170259D5-293A-4BC3-9A4F-1761C46C7980}" srcOrd="0" destOrd="3" presId="urn:microsoft.com/office/officeart/2005/8/layout/hList7"/>
    <dgm:cxn modelId="{A65F782F-A16F-4811-888B-4E2EE6C38552}" srcId="{7A070FAA-22F5-4736-BB52-EB353B451561}" destId="{F5A6928C-D0D0-4FD1-BEAD-FB21EB9F4C61}" srcOrd="1" destOrd="0" parTransId="{09789EE5-CD56-418E-AC6D-C3A7429F9225}" sibTransId="{F7630D00-8CB3-44BA-A98A-956D302BF13A}"/>
    <dgm:cxn modelId="{A16DF990-F3F9-4836-BFEB-D74762C52CC6}" type="presOf" srcId="{BA0DC011-264F-48FB-8A03-21E1F4CBF602}" destId="{494B14AA-F751-4DDB-BA25-17A81ADC0183}" srcOrd="1" destOrd="1" presId="urn:microsoft.com/office/officeart/2005/8/layout/hList7"/>
    <dgm:cxn modelId="{BD2E644C-0B5C-471C-9FDD-C2255A0506E0}" type="presOf" srcId="{DE40DDF6-938E-446F-BB59-4B515945A0B5}" destId="{4FCE13D9-9742-4BD4-8852-92D22B158F18}" srcOrd="1" destOrd="1" presId="urn:microsoft.com/office/officeart/2005/8/layout/hList7"/>
    <dgm:cxn modelId="{27A20014-DBAD-4D37-B567-37ADAB4BF2EF}" type="presOf" srcId="{02FF83A2-77D7-43B4-B2D5-2BD9DB2C924C}" destId="{4697DD82-9920-4B8C-9383-233BF782D37A}" srcOrd="0" destOrd="0" presId="urn:microsoft.com/office/officeart/2005/8/layout/hList7"/>
    <dgm:cxn modelId="{43A35E82-32F2-4015-A26C-D4EB3A0FB518}" type="presParOf" srcId="{FA0FD148-E2A4-46D9-90EF-EDE7D055380D}" destId="{F0087239-4F7A-433A-8273-B297897589F4}" srcOrd="0" destOrd="0" presId="urn:microsoft.com/office/officeart/2005/8/layout/hList7"/>
    <dgm:cxn modelId="{4A9DEAE8-3624-4AB4-B397-97A7AD6D0C46}" type="presParOf" srcId="{FA0FD148-E2A4-46D9-90EF-EDE7D055380D}" destId="{753EBDE1-F5A5-4B6B-9D2A-C934699F4BCE}" srcOrd="1" destOrd="0" presId="urn:microsoft.com/office/officeart/2005/8/layout/hList7"/>
    <dgm:cxn modelId="{7F51EE41-9CA6-43B0-9B60-81A2A8BD9625}" type="presParOf" srcId="{753EBDE1-F5A5-4B6B-9D2A-C934699F4BCE}" destId="{0F1A1583-4F47-4581-B05C-F1817A769283}" srcOrd="0" destOrd="0" presId="urn:microsoft.com/office/officeart/2005/8/layout/hList7"/>
    <dgm:cxn modelId="{E0425C21-BE11-4B42-A2F6-EF33662972C1}" type="presParOf" srcId="{0F1A1583-4F47-4581-B05C-F1817A769283}" destId="{170259D5-293A-4BC3-9A4F-1761C46C7980}" srcOrd="0" destOrd="0" presId="urn:microsoft.com/office/officeart/2005/8/layout/hList7"/>
    <dgm:cxn modelId="{6DED4B62-D16D-4517-80BD-01700030EAEA}" type="presParOf" srcId="{0F1A1583-4F47-4581-B05C-F1817A769283}" destId="{494B14AA-F751-4DDB-BA25-17A81ADC0183}" srcOrd="1" destOrd="0" presId="urn:microsoft.com/office/officeart/2005/8/layout/hList7"/>
    <dgm:cxn modelId="{704FEC19-FAC8-4101-AD1D-E688C5A3255E}" type="presParOf" srcId="{0F1A1583-4F47-4581-B05C-F1817A769283}" destId="{500C68E0-6F83-4B52-8270-AEF3D3C488F1}" srcOrd="2" destOrd="0" presId="urn:microsoft.com/office/officeart/2005/8/layout/hList7"/>
    <dgm:cxn modelId="{1469BCC0-15E9-49BE-9C8E-5AF0FE31ECD4}" type="presParOf" srcId="{0F1A1583-4F47-4581-B05C-F1817A769283}" destId="{3FB3F683-F18D-4819-A8EE-68EC103F9BCF}" srcOrd="3" destOrd="0" presId="urn:microsoft.com/office/officeart/2005/8/layout/hList7"/>
    <dgm:cxn modelId="{370D5539-A914-4E6F-A7AD-FF926792D949}" type="presParOf" srcId="{753EBDE1-F5A5-4B6B-9D2A-C934699F4BCE}" destId="{4697DD82-9920-4B8C-9383-233BF782D37A}" srcOrd="1" destOrd="0" presId="urn:microsoft.com/office/officeart/2005/8/layout/hList7"/>
    <dgm:cxn modelId="{F8C8A1E8-ED5A-40D1-B4A0-1A1C61FC9F94}" type="presParOf" srcId="{753EBDE1-F5A5-4B6B-9D2A-C934699F4BCE}" destId="{F981FB1E-40DA-41CE-89C1-B4ED53991743}" srcOrd="2" destOrd="0" presId="urn:microsoft.com/office/officeart/2005/8/layout/hList7"/>
    <dgm:cxn modelId="{2940E8BA-79DF-4659-8EB3-20E5EF2A9581}" type="presParOf" srcId="{F981FB1E-40DA-41CE-89C1-B4ED53991743}" destId="{62E9A8D0-DF34-4BE2-9306-A8BFE6C2D535}" srcOrd="0" destOrd="0" presId="urn:microsoft.com/office/officeart/2005/8/layout/hList7"/>
    <dgm:cxn modelId="{C0E1F703-CB46-4AB1-8B20-6BAB09A9790E}" type="presParOf" srcId="{F981FB1E-40DA-41CE-89C1-B4ED53991743}" destId="{4FCE13D9-9742-4BD4-8852-92D22B158F18}" srcOrd="1" destOrd="0" presId="urn:microsoft.com/office/officeart/2005/8/layout/hList7"/>
    <dgm:cxn modelId="{C59DFE58-2715-4F54-8AF3-3DBAA93E1771}" type="presParOf" srcId="{F981FB1E-40DA-41CE-89C1-B4ED53991743}" destId="{841D4195-7979-4121-B270-C70697AB9F1E}" srcOrd="2" destOrd="0" presId="urn:microsoft.com/office/officeart/2005/8/layout/hList7"/>
    <dgm:cxn modelId="{F2033FC5-C668-4AF7-AEF2-1D0A3F524622}" type="presParOf" srcId="{F981FB1E-40DA-41CE-89C1-B4ED53991743}" destId="{6238F026-3A2E-4EDF-A3B1-CA64811FC5F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259D5-293A-4BC3-9A4F-1761C46C7980}">
      <dsp:nvSpPr>
        <dsp:cNvPr id="0" name=""/>
        <dsp:cNvSpPr/>
      </dsp:nvSpPr>
      <dsp:spPr>
        <a:xfrm>
          <a:off x="3274" y="0"/>
          <a:ext cx="3750468" cy="530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Power Electronic Devices</a:t>
          </a:r>
          <a:endParaRPr lang="en-US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Diodes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Power Transistors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IGBTs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etc.</a:t>
          </a:r>
          <a:endParaRPr lang="en-US" sz="2000" kern="1200" dirty="0"/>
        </a:p>
      </dsp:txBody>
      <dsp:txXfrm>
        <a:off x="3274" y="2123440"/>
        <a:ext cx="3750468" cy="2123440"/>
      </dsp:txXfrm>
    </dsp:sp>
    <dsp:sp modelId="{3FB3F683-F18D-4819-A8EE-68EC103F9BCF}">
      <dsp:nvSpPr>
        <dsp:cNvPr id="0" name=""/>
        <dsp:cNvSpPr/>
      </dsp:nvSpPr>
      <dsp:spPr>
        <a:xfrm>
          <a:off x="994626" y="318516"/>
          <a:ext cx="1767763" cy="17677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E9A8D0-DF34-4BE2-9306-A8BFE6C2D535}">
      <dsp:nvSpPr>
        <dsp:cNvPr id="0" name=""/>
        <dsp:cNvSpPr/>
      </dsp:nvSpPr>
      <dsp:spPr>
        <a:xfrm>
          <a:off x="3866257" y="0"/>
          <a:ext cx="3750468" cy="5308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1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Power Converters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Uncontrolled Rectifiers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Controlled rectifiers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Inverters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Converters</a:t>
          </a:r>
        </a:p>
      </dsp:txBody>
      <dsp:txXfrm>
        <a:off x="3866257" y="2123440"/>
        <a:ext cx="3750468" cy="2123440"/>
      </dsp:txXfrm>
    </dsp:sp>
    <dsp:sp modelId="{6238F026-3A2E-4EDF-A3B1-CA64811FC5F9}">
      <dsp:nvSpPr>
        <dsp:cNvPr id="0" name=""/>
        <dsp:cNvSpPr/>
      </dsp:nvSpPr>
      <dsp:spPr>
        <a:xfrm>
          <a:off x="4857609" y="318516"/>
          <a:ext cx="1767763" cy="17677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0087239-4F7A-433A-8273-B297897589F4}">
      <dsp:nvSpPr>
        <dsp:cNvPr id="0" name=""/>
        <dsp:cNvSpPr/>
      </dsp:nvSpPr>
      <dsp:spPr>
        <a:xfrm>
          <a:off x="304800" y="4246880"/>
          <a:ext cx="7010400" cy="796290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13/01/2015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6B1A4-3534-4875-B1CA-60596223E4A6}" type="datetimeFigureOut">
              <a:rPr lang="en-US" smtClean="0"/>
              <a:pPr/>
              <a:t>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BD45-B5A0-4654-B232-F8508C108E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7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8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19CE-6B72-468B-AC38-609CD19A80F2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7BCE-8050-456B-9E72-940E8AFDBB63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A5FB-CDBF-4642-9D5E-4B58E63D1DDD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41F9-B5E2-404B-A746-1ED10A24D3D9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37E5-8961-4388-9F26-9A9FE4C3E584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3FA9-FE5E-4AB3-8B92-B75E5EEB6724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BC851-ADE3-4FE9-B044-B0EFE4041DE3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9C8F-AB18-4AA8-9F13-3E2635B8F418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52CF-A195-44E1-B678-9991E744191C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1600-77F7-49C4-AE11-9C2196ABF6D7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6F2B-9FAA-4055-B4C3-D5292A312A5E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F7B1-2E07-4A8F-A6A8-649D1D0E7ACA}" type="datetime1">
              <a:rPr lang="en-GB" smtClean="0"/>
              <a:t>13/01/2015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Electronics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707375"/>
            <a:ext cx="53285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Assistant Professor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03271" y="2581453"/>
            <a:ext cx="1738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Lecture-1</a:t>
            </a:r>
          </a:p>
          <a:p>
            <a:pPr algn="ctr"/>
            <a:r>
              <a:rPr lang="en-GB" sz="2400" dirty="0" smtClean="0"/>
              <a:t>Introduction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565" y="0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Autofit/>
          </a:bodyPr>
          <a:lstStyle/>
          <a:p>
            <a:r>
              <a:rPr lang="en-US" sz="2800" dirty="0"/>
              <a:t>Applications: Variable-Speed </a:t>
            </a:r>
            <a:r>
              <a:rPr lang="en-US" sz="2800" dirty="0" smtClean="0"/>
              <a:t>Wind Turbine Systems</a:t>
            </a:r>
            <a:endParaRPr lang="en-US" sz="2800" dirty="0"/>
          </a:p>
        </p:txBody>
      </p:sp>
      <p:sp>
        <p:nvSpPr>
          <p:cNvPr id="8" name="Text Placeholder 10"/>
          <p:cNvSpPr txBox="1">
            <a:spLocks/>
          </p:cNvSpPr>
          <p:nvPr/>
        </p:nvSpPr>
        <p:spPr>
          <a:xfrm>
            <a:off x="152400" y="1600200"/>
            <a:ext cx="4191000" cy="487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SzPct val="50000"/>
              <a:buFont typeface="Monotype Sort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00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72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44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16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988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000" i="0" dirty="0" smtClean="0"/>
              <a:t>AC generator produces “wild ac”: frequency and amplitude change with wind speed.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i="0" dirty="0" smtClean="0"/>
              <a:t>Utility operates with constant frequency (60 Hz) constant voltage ac.</a:t>
            </a:r>
          </a:p>
          <a:p>
            <a:pPr algn="just">
              <a:buFont typeface="Arial" pitchFamily="34" charset="0"/>
              <a:buChar char="•"/>
            </a:pPr>
            <a:r>
              <a:rPr lang="en-US" sz="2000" i="0" dirty="0" smtClean="0"/>
              <a:t>Power electronics changes the frequency and voltage, and also implements control functions</a:t>
            </a:r>
          </a:p>
          <a:p>
            <a:pPr lvl="1" algn="just">
              <a:buFont typeface="Arial"/>
              <a:buChar char="•"/>
            </a:pPr>
            <a:r>
              <a:rPr lang="en-US" i="0" dirty="0" smtClean="0"/>
              <a:t>Cycloconverter, or</a:t>
            </a:r>
          </a:p>
          <a:p>
            <a:pPr lvl="1" algn="just">
              <a:buFont typeface="Arial"/>
              <a:buChar char="•"/>
            </a:pPr>
            <a:r>
              <a:rPr lang="en-US" i="0" dirty="0" smtClean="0"/>
              <a:t>DC link system: rectifier, boost dc-dc, inverter</a:t>
            </a:r>
          </a:p>
        </p:txBody>
      </p:sp>
      <p:pic>
        <p:nvPicPr>
          <p:cNvPr id="9" name="Picture 8" descr="245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3531461" cy="23498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/>
          </a:bodyPr>
          <a:lstStyle/>
          <a:p>
            <a:r>
              <a:rPr lang="en-US" sz="2800" dirty="0"/>
              <a:t>Applications: Photovoltaic </a:t>
            </a:r>
            <a:r>
              <a:rPr lang="en-US" sz="2800" dirty="0" smtClean="0"/>
              <a:t>Solar Power Systems</a:t>
            </a:r>
            <a:endParaRPr lang="en-US" sz="2800" dirty="0"/>
          </a:p>
        </p:txBody>
      </p:sp>
      <p:pic>
        <p:nvPicPr>
          <p:cNvPr id="4" name="Picture 3" descr="PhobosConverterCloseup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5334000" cy="2358319"/>
          </a:xfrm>
          <a:prstGeom prst="rect">
            <a:avLst/>
          </a:prstGeom>
        </p:spPr>
      </p:pic>
      <p:pic>
        <p:nvPicPr>
          <p:cNvPr id="5" name="Picture 4" descr="DowRoo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4341"/>
            <a:ext cx="3700641" cy="2463659"/>
          </a:xfrm>
          <a:prstGeom prst="rect">
            <a:avLst/>
          </a:prstGeom>
        </p:spPr>
      </p:pic>
      <p:pic>
        <p:nvPicPr>
          <p:cNvPr id="6" name="Picture 5" descr="PhobosBlDia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343400"/>
            <a:ext cx="4874455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777186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Grid-tied solar</a:t>
            </a:r>
            <a:r>
              <a:rPr lang="en-US" b="1" i="0" dirty="0" smtClean="0"/>
              <a:t>: </a:t>
            </a:r>
            <a:r>
              <a:rPr lang="en-US" i="0" dirty="0" smtClean="0"/>
              <a:t>inverter converts dc of solar panels to ac for grid.</a:t>
            </a:r>
          </a:p>
          <a:p>
            <a:pPr>
              <a:spcAft>
                <a:spcPts val="600"/>
              </a:spcAft>
            </a:pPr>
            <a:endParaRPr lang="en-US" i="0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Stand-alone solar</a:t>
            </a:r>
            <a:r>
              <a:rPr lang="en-US" b="1" i="0" dirty="0" smtClean="0"/>
              <a:t>: </a:t>
            </a:r>
            <a:r>
              <a:rPr lang="en-US" i="0" dirty="0" smtClean="0"/>
              <a:t>dc-dc converter interfaces solar panels to batteries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8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A standalone photovoltaic power system</a:t>
            </a:r>
          </a:p>
        </p:txBody>
      </p:sp>
      <p:pic>
        <p:nvPicPr>
          <p:cNvPr id="44035" name="Picture 3" descr="Inverter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27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676400" y="5105400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800" i="0"/>
              <a:t>The system constructed in ECEN 4517/5517 Power Electronics and Photovoltaic Systems Laboratory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2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noFill/>
        </p:spPr>
        <p:txBody>
          <a:bodyPr>
            <a:normAutofit fontScale="90000"/>
          </a:bodyPr>
          <a:lstStyle/>
          <a:p>
            <a:r>
              <a:rPr lang="en-US" sz="3100" dirty="0"/>
              <a:t>Applications: </a:t>
            </a:r>
            <a:r>
              <a:rPr lang="en-US" sz="3100" dirty="0" smtClean="0">
                <a:latin typeface="Palatino" charset="0"/>
                <a:ea typeface="ＭＳ Ｐゴシック" charset="0"/>
                <a:cs typeface="ＭＳ Ｐゴシック" charset="0"/>
              </a:rPr>
              <a:t>Computer power </a:t>
            </a:r>
            <a:r>
              <a:rPr lang="en-US" sz="3100" dirty="0">
                <a:latin typeface="Palatino" charset="0"/>
                <a:ea typeface="ＭＳ Ｐゴシック" charset="0"/>
                <a:cs typeface="ＭＳ Ｐゴシック" charset="0"/>
              </a:rPr>
              <a:t>supply </a:t>
            </a:r>
            <a:r>
              <a:rPr lang="en-US" sz="3100" dirty="0" smtClean="0">
                <a:latin typeface="Palatino" charset="0"/>
                <a:ea typeface="ＭＳ Ｐゴシック" charset="0"/>
                <a:cs typeface="ＭＳ Ｐゴシック" charset="0"/>
              </a:rPr>
              <a:t>systems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2013-05-10 12.00.4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048" y="1600201"/>
            <a:ext cx="3327952" cy="3124200"/>
          </a:xfrm>
          <a:prstGeom prst="rect">
            <a:avLst/>
          </a:prstGeom>
        </p:spPr>
      </p:pic>
      <p:pic>
        <p:nvPicPr>
          <p:cNvPr id="2" name="Picture 1" descr="Lapt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764268"/>
            <a:ext cx="5386211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3550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Laptop power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4182" y="4953000"/>
            <a:ext cx="369981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iPhone power system and charger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7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Trends in Power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Two distinct trends drive electronic power supplies, one of </a:t>
            </a:r>
            <a:r>
              <a:rPr lang="en-US" sz="2800" dirty="0" smtClean="0"/>
              <a:t>the major </a:t>
            </a:r>
            <a:r>
              <a:rPr lang="en-US" sz="2800" dirty="0"/>
              <a:t>classes of power electronic circuits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 smtClean="0"/>
          </a:p>
          <a:p>
            <a:pPr lvl="1" algn="just"/>
            <a:r>
              <a:rPr lang="en-US" sz="2400" dirty="0"/>
              <a:t>At </a:t>
            </a:r>
            <a:r>
              <a:rPr lang="en-US" sz="2400" dirty="0" smtClean="0"/>
              <a:t>one end, microprocessors</a:t>
            </a:r>
            <a:r>
              <a:rPr lang="en-US" sz="2400" dirty="0"/>
              <a:t>, memory chips, and other advanced </a:t>
            </a:r>
            <a:r>
              <a:rPr lang="en-US" sz="2400" dirty="0" smtClean="0"/>
              <a:t>digital circuits </a:t>
            </a:r>
            <a:r>
              <a:rPr lang="en-US" sz="2400" dirty="0"/>
              <a:t>require increasing power levels and increasing </a:t>
            </a:r>
            <a:r>
              <a:rPr lang="en-US" sz="2400" dirty="0" smtClean="0"/>
              <a:t>performance at </a:t>
            </a:r>
            <a:r>
              <a:rPr lang="en-US" sz="2400" dirty="0"/>
              <a:t>very low voltage</a:t>
            </a:r>
            <a:r>
              <a:rPr lang="en-US" sz="2400" dirty="0" smtClean="0"/>
              <a:t>.</a:t>
            </a:r>
          </a:p>
          <a:p>
            <a:pPr lvl="1" algn="just"/>
            <a:endParaRPr lang="en-US" sz="2400" dirty="0" smtClean="0"/>
          </a:p>
          <a:p>
            <a:pPr lvl="1" algn="just"/>
            <a:r>
              <a:rPr lang="en-US" sz="2400" dirty="0"/>
              <a:t>At the other </a:t>
            </a:r>
            <a:r>
              <a:rPr lang="en-US" sz="2400" dirty="0" smtClean="0"/>
              <a:t>end, the </a:t>
            </a:r>
            <a:r>
              <a:rPr lang="en-US" sz="2400" dirty="0"/>
              <a:t>explosive growth of portable </a:t>
            </a:r>
            <a:r>
              <a:rPr lang="en-US" sz="2400" dirty="0" smtClean="0"/>
              <a:t>devices with </a:t>
            </a:r>
            <a:r>
              <a:rPr lang="en-US" sz="2400" dirty="0"/>
              <a:t>rechargeable batteries. The power supplies for </a:t>
            </a:r>
            <a:r>
              <a:rPr lang="en-US" sz="2400" dirty="0" smtClean="0"/>
              <a:t>these devices </a:t>
            </a:r>
            <a:r>
              <a:rPr lang="en-US" sz="2400" dirty="0"/>
              <a:t>and for other consumer products must be cheap </a:t>
            </a:r>
            <a:r>
              <a:rPr lang="en-US" sz="2400" dirty="0" smtClean="0"/>
              <a:t>and efficient</a:t>
            </a:r>
            <a:r>
              <a:rPr lang="en-US" sz="2400" dirty="0"/>
              <a:t>.</a:t>
            </a:r>
            <a:endParaRPr lang="en-US" sz="2400" dirty="0" smtClean="0"/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0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Trends in Power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In the past, bulky “linear” power supplies were designed </a:t>
            </a:r>
            <a:r>
              <a:rPr lang="en-US" sz="2800" dirty="0" smtClean="0"/>
              <a:t>with transformers </a:t>
            </a:r>
            <a:r>
              <a:rPr lang="en-US" sz="2800" dirty="0"/>
              <a:t>and rectifiers from the ac line frequency to </a:t>
            </a:r>
            <a:r>
              <a:rPr lang="en-US" sz="2800" dirty="0" smtClean="0"/>
              <a:t>provide dc </a:t>
            </a:r>
            <a:r>
              <a:rPr lang="en-US" sz="2800" dirty="0"/>
              <a:t>voltages for electronic circuits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/>
              <a:t>In a well-designed power electronics arrangement today</a:t>
            </a:r>
            <a:r>
              <a:rPr lang="en-US" sz="2800" dirty="0" smtClean="0"/>
              <a:t>, called </a:t>
            </a:r>
            <a:r>
              <a:rPr lang="en-US" sz="2800" dirty="0"/>
              <a:t>a </a:t>
            </a:r>
            <a:r>
              <a:rPr lang="en-US" sz="2800" i="1" dirty="0"/>
              <a:t>switch-mode power supply</a:t>
            </a:r>
            <a:r>
              <a:rPr lang="en-US" sz="2800" dirty="0"/>
              <a:t>, an ac source from a </a:t>
            </a:r>
            <a:r>
              <a:rPr lang="en-US" sz="2800" dirty="0" smtClean="0"/>
              <a:t>wall outlet </a:t>
            </a:r>
            <a:r>
              <a:rPr lang="en-US" sz="2800" dirty="0"/>
              <a:t>is rectified without direct transformation.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The resulting high </a:t>
            </a:r>
            <a:r>
              <a:rPr lang="en-US" sz="2800" dirty="0"/>
              <a:t>dc voltage is converted through a dc–dc converter to </a:t>
            </a:r>
            <a:r>
              <a:rPr lang="en-US" sz="2800" dirty="0" smtClean="0"/>
              <a:t>the 1</a:t>
            </a:r>
            <a:r>
              <a:rPr lang="en-US" sz="2800" dirty="0"/>
              <a:t>, 3, 5, and 12V, or other levels required.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4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en-US" dirty="0" smtClean="0"/>
              <a:t>Trends in Power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105400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A personal </a:t>
            </a:r>
            <a:r>
              <a:rPr lang="en-US" sz="2800" dirty="0" smtClean="0"/>
              <a:t>computer commonly </a:t>
            </a:r>
            <a:r>
              <a:rPr lang="en-US" sz="2800" dirty="0"/>
              <a:t>requires multiple 3.3- and 5-V supplies, 12-V supplies</a:t>
            </a:r>
            <a:r>
              <a:rPr lang="en-US" sz="2800" dirty="0" smtClean="0"/>
              <a:t>, additional </a:t>
            </a:r>
            <a:r>
              <a:rPr lang="en-US" sz="2800" dirty="0"/>
              <a:t>levels, and a separate converter for 1-V </a:t>
            </a:r>
            <a:r>
              <a:rPr lang="en-US" sz="2800" dirty="0" smtClean="0"/>
              <a:t>delivery to </a:t>
            </a:r>
            <a:r>
              <a:rPr lang="en-US" sz="2800" dirty="0"/>
              <a:t>the </a:t>
            </a:r>
            <a:r>
              <a:rPr lang="en-US" sz="2800" dirty="0" smtClean="0"/>
              <a:t>microprocessor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Only </a:t>
            </a:r>
            <a:r>
              <a:rPr lang="en-US" sz="2800" dirty="0"/>
              <a:t>a switch-mode </a:t>
            </a:r>
            <a:r>
              <a:rPr lang="en-US" sz="2800" dirty="0" smtClean="0"/>
              <a:t>supply can </a:t>
            </a:r>
            <a:r>
              <a:rPr lang="en-US" sz="2800" dirty="0"/>
              <a:t>support such complex requirements with </a:t>
            </a:r>
            <a:r>
              <a:rPr lang="en-US" sz="2800" dirty="0" smtClean="0"/>
              <a:t>acceptable costs</a:t>
            </a:r>
            <a:r>
              <a:rPr lang="en-US" sz="2800" dirty="0"/>
              <a:t>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7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800" b="1" dirty="0"/>
              <a:t>Key </a:t>
            </a:r>
            <a:r>
              <a:rPr lang="en-US" sz="3800" b="1" dirty="0" smtClean="0"/>
              <a:t>Characteristics of Power Converter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" y="838200"/>
            <a:ext cx="8962103" cy="60198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dirty="0"/>
              <a:t>All power electronic circuits manage the flow of </a:t>
            </a:r>
            <a:r>
              <a:rPr lang="en-US" sz="2800" dirty="0" smtClean="0"/>
              <a:t>electrical energy </a:t>
            </a:r>
            <a:r>
              <a:rPr lang="en-US" sz="2800" dirty="0"/>
              <a:t>between an electrical source and a load. </a:t>
            </a:r>
            <a:endParaRPr lang="en-US" sz="2800" dirty="0" smtClean="0"/>
          </a:p>
          <a:p>
            <a:pPr algn="just"/>
            <a:r>
              <a:rPr lang="en-US" sz="2800" dirty="0" smtClean="0"/>
              <a:t>The parts in </a:t>
            </a:r>
            <a:r>
              <a:rPr lang="en-US" sz="2800" dirty="0"/>
              <a:t>a circuit must direct electrical flows, not impede them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r>
              <a:rPr lang="en-US" sz="2800" dirty="0"/>
              <a:t>The </a:t>
            </a:r>
            <a:r>
              <a:rPr lang="en-US" sz="2800" dirty="0" smtClean="0"/>
              <a:t>function of </a:t>
            </a:r>
            <a:r>
              <a:rPr lang="en-US" sz="2800" dirty="0"/>
              <a:t>the power converter in the middle is to control </a:t>
            </a:r>
            <a:r>
              <a:rPr lang="en-US" sz="2800" dirty="0" smtClean="0"/>
              <a:t>the energy </a:t>
            </a:r>
            <a:r>
              <a:rPr lang="en-US" sz="2800" dirty="0"/>
              <a:t>flow between a source and a load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 crucial point emerges: to build a </a:t>
            </a:r>
            <a:r>
              <a:rPr lang="en-US" sz="2800" dirty="0" smtClean="0"/>
              <a:t>power converter</a:t>
            </a:r>
            <a:r>
              <a:rPr lang="en-US" sz="2800" dirty="0"/>
              <a:t>, we should consider only lossless components. </a:t>
            </a:r>
            <a:endParaRPr lang="en-US" sz="2800" dirty="0" smtClean="0"/>
          </a:p>
          <a:p>
            <a:r>
              <a:rPr lang="en-US" sz="2800" dirty="0" smtClean="0"/>
              <a:t>A realistic </a:t>
            </a:r>
            <a:r>
              <a:rPr lang="en-US" sz="2800" dirty="0"/>
              <a:t>converter design must approach 100% efficiency.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68" y="2667000"/>
            <a:ext cx="4529138" cy="150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cesAvail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315424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838200"/>
          </a:xfrm>
          <a:noFill/>
        </p:spPr>
        <p:txBody>
          <a:bodyPr>
            <a:noAutofit/>
          </a:bodyPr>
          <a:lstStyle/>
          <a:p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Devices </a:t>
            </a:r>
            <a:r>
              <a:rPr lang="en-US" sz="3600" dirty="0" smtClean="0">
                <a:latin typeface="Palatino" charset="0"/>
                <a:ea typeface="ＭＳ Ｐゴシック" charset="0"/>
                <a:cs typeface="ＭＳ Ｐゴシック" charset="0"/>
              </a:rPr>
              <a:t>Available </a:t>
            </a:r>
            <a:r>
              <a:rPr lang="en-US" sz="3600" dirty="0">
                <a:latin typeface="Palatino" charset="0"/>
                <a:ea typeface="ＭＳ Ｐゴシック" charset="0"/>
                <a:cs typeface="ＭＳ Ｐゴシック" charset="0"/>
              </a:rPr>
              <a:t>to the circuit designer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597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cesAvail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315424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Devices available to the circuit designer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43113" y="5319713"/>
            <a:ext cx="49641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7" tIns="44445" rIns="90477" bIns="44445">
            <a:spAutoFit/>
          </a:bodyPr>
          <a:lstStyle/>
          <a:p>
            <a:r>
              <a:rPr lang="en-US" sz="2400" i="0" dirty="0">
                <a:solidFill>
                  <a:srgbClr val="660033"/>
                </a:solidFill>
              </a:rPr>
              <a:t>Signal processing: avoid magnetics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505200" y="2362200"/>
            <a:ext cx="990600" cy="1752600"/>
            <a:chOff x="2304" y="1704"/>
            <a:chExt cx="624" cy="110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328" y="1704"/>
              <a:ext cx="576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304" y="1704"/>
              <a:ext cx="624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5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 to subject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Application Areas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Electronic Devices</a:t>
            </a:r>
          </a:p>
          <a:p>
            <a:pPr marL="573088" indent="-573088" algn="just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Converters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4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vicesAvailab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001000" cy="315424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noFill/>
        </p:spPr>
        <p:txBody>
          <a:bodyPr>
            <a:normAutofit fontScale="90000"/>
          </a:bodyPr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Devices available to the circuit designer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38313" y="5319713"/>
            <a:ext cx="56070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7" tIns="44445" rIns="90477" bIns="44445">
            <a:spAutoFit/>
          </a:bodyPr>
          <a:lstStyle/>
          <a:p>
            <a:r>
              <a:rPr lang="en-US" sz="2400" i="0">
                <a:solidFill>
                  <a:srgbClr val="660033"/>
                </a:solidFill>
              </a:rPr>
              <a:t>Power processing: avoid lossy elements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029200" y="2286000"/>
            <a:ext cx="990600" cy="1752600"/>
            <a:chOff x="2304" y="1704"/>
            <a:chExt cx="624" cy="1104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>
              <a:off x="2328" y="1704"/>
              <a:ext cx="576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>
              <a:off x="2304" y="1704"/>
              <a:ext cx="624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838200" y="2286000"/>
            <a:ext cx="990600" cy="1752600"/>
            <a:chOff x="2304" y="1704"/>
            <a:chExt cx="624" cy="1104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328" y="1704"/>
              <a:ext cx="576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H="1">
              <a:off x="2304" y="1704"/>
              <a:ext cx="624" cy="1104"/>
            </a:xfrm>
            <a:prstGeom prst="line">
              <a:avLst/>
            </a:prstGeom>
            <a:noFill/>
            <a:ln w="76200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807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  <a:noFill/>
        </p:spPr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Power loss in an ideal switch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105400" cy="4114800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  <a:tabLst>
                <a:tab pos="229235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Switch closed:	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 = 0</a:t>
            </a:r>
          </a:p>
          <a:p>
            <a:pPr>
              <a:lnSpc>
                <a:spcPct val="200000"/>
              </a:lnSpc>
              <a:tabLst>
                <a:tab pos="229235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Switch open:	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i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 = 0</a:t>
            </a:r>
          </a:p>
          <a:p>
            <a:pPr>
              <a:lnSpc>
                <a:spcPct val="200000"/>
              </a:lnSpc>
              <a:tabLst>
                <a:tab pos="229235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either event:	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 = 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v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 i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Times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) = 0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200000"/>
              </a:lnSpc>
              <a:tabLst>
                <a:tab pos="2292350" algn="l"/>
              </a:tabLst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Ideal switch consumes zero power</a:t>
            </a:r>
          </a:p>
        </p:txBody>
      </p:sp>
      <p:pic>
        <p:nvPicPr>
          <p:cNvPr id="2" name="Picture 1" descr="SPSTswitc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05000"/>
            <a:ext cx="1676400" cy="37120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9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/>
          <a:lstStyle/>
          <a:p>
            <a:r>
              <a:rPr lang="en-GB" dirty="0" smtClean="0"/>
              <a:t>Power Electronic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The power Electronic devices provides the utility of switching.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flow of power through these devices can be controlled via small currents. 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Power electronics devices differ from ordinary electronics devices in terms of their characteristics.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5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/>
          <a:lstStyle/>
          <a:p>
            <a:r>
              <a:rPr lang="en-GB" dirty="0" smtClean="0"/>
              <a:t>Power Electronic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Power Semiconductor Devices can be classified into three groups according to their degree of controllability. </a:t>
            </a:r>
          </a:p>
          <a:p>
            <a:pPr algn="just"/>
            <a:endParaRPr lang="en-GB" dirty="0" smtClean="0"/>
          </a:p>
          <a:p>
            <a:pPr lvl="1" algn="just">
              <a:spcAft>
                <a:spcPts val="1200"/>
              </a:spcAft>
            </a:pPr>
            <a:r>
              <a:rPr lang="en-GB" dirty="0" smtClean="0"/>
              <a:t>Diodes (on and off controlled by power circuit)</a:t>
            </a:r>
          </a:p>
          <a:p>
            <a:pPr lvl="1" algn="just">
              <a:spcAft>
                <a:spcPts val="1200"/>
              </a:spcAft>
            </a:pPr>
            <a:r>
              <a:rPr lang="en-GB" dirty="0" smtClean="0"/>
              <a:t>Thyristors (latched on by control signal but must be turned off by power circuit) </a:t>
            </a:r>
          </a:p>
          <a:p>
            <a:pPr lvl="1" algn="just">
              <a:spcAft>
                <a:spcPts val="1200"/>
              </a:spcAft>
            </a:pPr>
            <a:r>
              <a:rPr lang="en-GB" dirty="0" smtClean="0"/>
              <a:t>Controllable Switches (turned on and off by control signal)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3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Conversion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1" y="838200"/>
            <a:ext cx="9066725" cy="4525963"/>
          </a:xfrm>
        </p:spPr>
        <p:txBody>
          <a:bodyPr/>
          <a:lstStyle/>
          <a:p>
            <a:r>
              <a:rPr lang="en-US" sz="2800" b="1" dirty="0"/>
              <a:t>Single-Switch </a:t>
            </a:r>
            <a:r>
              <a:rPr lang="en-US" sz="2800" b="1" dirty="0" smtClean="0"/>
              <a:t>Circuits</a:t>
            </a:r>
          </a:p>
          <a:p>
            <a:pPr lvl="1"/>
            <a:r>
              <a:rPr lang="en-US" sz="2400" dirty="0"/>
              <a:t>Consider the circuit shown in </a:t>
            </a:r>
            <a:r>
              <a:rPr lang="en-US" sz="2400" dirty="0" smtClean="0"/>
              <a:t>figure.</a:t>
            </a:r>
          </a:p>
          <a:p>
            <a:pPr lvl="1"/>
            <a:r>
              <a:rPr lang="en-US" sz="2400" dirty="0" smtClean="0"/>
              <a:t>It contains </a:t>
            </a:r>
            <a:r>
              <a:rPr lang="en-US" sz="2400" dirty="0"/>
              <a:t>an ac source, a switch, and a resistive load. </a:t>
            </a:r>
            <a:endParaRPr lang="en-US" sz="2400" dirty="0" smtClean="0"/>
          </a:p>
          <a:p>
            <a:pPr lvl="1"/>
            <a:r>
              <a:rPr lang="en-US" sz="2400" dirty="0" smtClean="0"/>
              <a:t>It is a </a:t>
            </a:r>
            <a:r>
              <a:rPr lang="en-US" sz="2400" dirty="0"/>
              <a:t>simple but complete power electronic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19409"/>
            <a:ext cx="4189925" cy="23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342533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What if the switch is turned on whenever </a:t>
            </a:r>
            <a:r>
              <a:rPr lang="en-US" sz="2400" i="1" dirty="0" err="1"/>
              <a:t>V</a:t>
            </a:r>
            <a:r>
              <a:rPr lang="en-US" sz="2400" dirty="0" err="1"/>
              <a:t>ac</a:t>
            </a:r>
            <a:r>
              <a:rPr lang="en-US" sz="2400" dirty="0"/>
              <a:t> </a:t>
            </a:r>
            <a:r>
              <a:rPr lang="en-US" sz="2400" i="1" dirty="0"/>
              <a:t>&gt;</a:t>
            </a:r>
            <a:r>
              <a:rPr lang="en-US" sz="2400" dirty="0"/>
              <a:t>0, </a:t>
            </a:r>
            <a:r>
              <a:rPr lang="en-US" sz="2400" dirty="0" smtClean="0"/>
              <a:t>and turned </a:t>
            </a:r>
            <a:r>
              <a:rPr lang="en-US" sz="2400" dirty="0"/>
              <a:t>off otherwise?</a:t>
            </a:r>
          </a:p>
        </p:txBody>
      </p:sp>
    </p:spTree>
    <p:extLst>
      <p:ext uri="{BB962C8B-B14F-4D97-AF65-F5344CB8AC3E}">
        <p14:creationId xmlns:p14="http://schemas.microsoft.com/office/powerpoint/2010/main" val="307802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21848847"/>
              </p:ext>
            </p:extLst>
          </p:nvPr>
        </p:nvGraphicFramePr>
        <p:xfrm>
          <a:off x="762000" y="1295400"/>
          <a:ext cx="76200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87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latin typeface="Times New Roman" pitchFamily="18" charset="0"/>
                <a:cs typeface="Arial" charset="0"/>
              </a:rPr>
              <a:t>What </a:t>
            </a:r>
            <a:r>
              <a:rPr lang="en-US" altLang="zh-CN" sz="3200" b="1" dirty="0">
                <a:latin typeface="Times New Roman" pitchFamily="18" charset="0"/>
                <a:cs typeface="Arial" charset="0"/>
              </a:rPr>
              <a:t>is power electronics?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3285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dirty="0">
                <a:latin typeface="Times New Roman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1) Definition</a:t>
            </a:r>
          </a:p>
          <a:p>
            <a:pPr algn="just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Power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Electronics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altLang="zh-CN" sz="2400" dirty="0">
                <a:solidFill>
                  <a:srgbClr val="000065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is the electronics applied to conversion and control of electric power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18095"/>
              </p:ext>
            </p:extLst>
          </p:nvPr>
        </p:nvGraphicFramePr>
        <p:xfrm>
          <a:off x="1828800" y="2683134"/>
          <a:ext cx="5251148" cy="409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icture" r:id="rId3" imgW="2629080" imgH="1579320" progId="Word.Picture.8">
                  <p:embed/>
                </p:oleObj>
              </mc:Choice>
              <mc:Fallback>
                <p:oleObj name="Picture" r:id="rId3" imgW="2629080" imgH="1579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83134"/>
                        <a:ext cx="5251148" cy="40986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zh-CN" sz="3200" b="1" dirty="0" smtClean="0">
                <a:latin typeface="Times New Roman" pitchFamily="18" charset="0"/>
                <a:cs typeface="Arial" charset="0"/>
              </a:rPr>
              <a:t>What </a:t>
            </a:r>
            <a:r>
              <a:rPr lang="en-US" altLang="zh-CN" sz="3200" b="1" dirty="0">
                <a:latin typeface="Times New Roman" pitchFamily="18" charset="0"/>
                <a:cs typeface="Arial" charset="0"/>
              </a:rPr>
              <a:t>is power electronics?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53285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more exact explanation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endParaRPr lang="en-US" altLang="zh-CN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39725" indent="-339725" algn="just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primary task of power electronics is to process and control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altLang="zh-CN" sz="2400" dirty="0">
                <a:solidFill>
                  <a:srgbClr val="000000"/>
                </a:solidFill>
                <a:latin typeface="Times New Roman" pitchFamily="18" charset="0"/>
              </a:rPr>
              <a:t>flow of electric energy by supplying voltages and currents in a form that is optimally suited for user loads.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05200"/>
            <a:ext cx="6711215" cy="28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5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>Prerequisites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46482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Power electronics incorporates concepts from the fields of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Analog </a:t>
            </a:r>
            <a:r>
              <a:rPr lang="en-US" dirty="0">
                <a:latin typeface="Helvetica" charset="0"/>
                <a:ea typeface="ＭＳ Ｐゴシック" charset="0"/>
              </a:rPr>
              <a:t>circuits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Electronic </a:t>
            </a:r>
            <a:r>
              <a:rPr lang="en-US" dirty="0">
                <a:latin typeface="Helvetica" charset="0"/>
                <a:ea typeface="ＭＳ Ｐゴシック" charset="0"/>
              </a:rPr>
              <a:t>devices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Control </a:t>
            </a:r>
            <a:r>
              <a:rPr lang="en-US" dirty="0">
                <a:latin typeface="Helvetica" charset="0"/>
                <a:ea typeface="ＭＳ Ｐゴシック" charset="0"/>
              </a:rPr>
              <a:t>systems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Power </a:t>
            </a:r>
            <a:r>
              <a:rPr lang="en-US" dirty="0">
                <a:latin typeface="Helvetica" charset="0"/>
                <a:ea typeface="ＭＳ Ｐゴシック" charset="0"/>
              </a:rPr>
              <a:t>systems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Magnetics</a:t>
            </a:r>
            <a:endParaRPr lang="en-US" dirty="0">
              <a:latin typeface="Helvetica" charset="0"/>
              <a:ea typeface="ＭＳ Ｐゴシック" charset="0"/>
            </a:endParaRP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Electric </a:t>
            </a:r>
            <a:r>
              <a:rPr lang="en-US" dirty="0">
                <a:latin typeface="Helvetica" charset="0"/>
                <a:ea typeface="ＭＳ Ｐゴシック" charset="0"/>
              </a:rPr>
              <a:t>machines</a:t>
            </a:r>
          </a:p>
          <a:p>
            <a:pPr lvl="1" algn="just"/>
            <a:r>
              <a:rPr lang="en-US" dirty="0" smtClean="0">
                <a:latin typeface="Helvetica" charset="0"/>
                <a:ea typeface="ＭＳ Ｐゴシック" charset="0"/>
              </a:rPr>
              <a:t>Numerical </a:t>
            </a:r>
            <a:r>
              <a:rPr lang="en-US" dirty="0">
                <a:latin typeface="Helvetica" charset="0"/>
                <a:ea typeface="ＭＳ Ｐゴシック" charset="0"/>
              </a:rPr>
              <a:t>simulation</a:t>
            </a:r>
          </a:p>
          <a:p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705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15400" cy="5715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It </a:t>
            </a:r>
            <a:r>
              <a:rPr lang="en-US" sz="2400" dirty="0"/>
              <a:t>is not possible to build practical computers, </a:t>
            </a:r>
            <a:r>
              <a:rPr lang="en-US" sz="2400" dirty="0" smtClean="0"/>
              <a:t>cell </a:t>
            </a:r>
            <a:r>
              <a:rPr lang="en-US" sz="2400" dirty="0"/>
              <a:t>phones, personal data devices, cars, </a:t>
            </a:r>
            <a:r>
              <a:rPr lang="en-US" sz="2400" dirty="0" smtClean="0"/>
              <a:t>airplanes</a:t>
            </a:r>
            <a:r>
              <a:rPr lang="en-US" sz="2400" dirty="0"/>
              <a:t>, industrial processes</a:t>
            </a:r>
            <a:r>
              <a:rPr lang="en-US" sz="2400" dirty="0" smtClean="0"/>
              <a:t>, and other </a:t>
            </a:r>
            <a:r>
              <a:rPr lang="en-US" sz="2400" dirty="0"/>
              <a:t>everyday products without </a:t>
            </a:r>
            <a:r>
              <a:rPr lang="en-US" sz="2400" dirty="0" smtClean="0"/>
              <a:t>power electronics.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Alternative energy systems such as wind generators</a:t>
            </a:r>
            <a:r>
              <a:rPr lang="en-US" sz="2400" dirty="0" smtClean="0"/>
              <a:t>, solar </a:t>
            </a:r>
            <a:r>
              <a:rPr lang="en-US" sz="2400" dirty="0"/>
              <a:t>power, fuel cells, and others require power </a:t>
            </a:r>
            <a:r>
              <a:rPr lang="en-US" sz="2400" dirty="0" smtClean="0"/>
              <a:t>electronics to </a:t>
            </a:r>
            <a:r>
              <a:rPr lang="en-US" sz="2400" dirty="0"/>
              <a:t>function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Technology </a:t>
            </a:r>
            <a:r>
              <a:rPr lang="en-US" sz="2400" dirty="0"/>
              <a:t>advances such as electric and </a:t>
            </a:r>
            <a:r>
              <a:rPr lang="en-US" sz="2400" dirty="0" smtClean="0"/>
              <a:t>hybrid vehicles</a:t>
            </a:r>
            <a:r>
              <a:rPr lang="en-US" sz="2400" dirty="0"/>
              <a:t>, laptop computers, microwave ovens, flat-panel displays</a:t>
            </a:r>
            <a:r>
              <a:rPr lang="en-US" sz="2400" dirty="0" smtClean="0"/>
              <a:t>, LED </a:t>
            </a:r>
            <a:r>
              <a:rPr lang="en-US" sz="2400" dirty="0"/>
              <a:t>lighting, and hundreds of other innovations </a:t>
            </a:r>
            <a:r>
              <a:rPr lang="en-US" sz="2400" dirty="0" smtClean="0"/>
              <a:t>were not </a:t>
            </a:r>
            <a:r>
              <a:rPr lang="en-US" sz="2400" dirty="0"/>
              <a:t>possible until advances in power electronics enabled </a:t>
            </a:r>
            <a:r>
              <a:rPr lang="en-US" sz="2400" dirty="0" smtClean="0"/>
              <a:t>their implementation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Although </a:t>
            </a:r>
            <a:r>
              <a:rPr lang="en-US" sz="2400" dirty="0"/>
              <a:t>no one can predict the future, it </a:t>
            </a:r>
            <a:r>
              <a:rPr lang="en-US" sz="2400" dirty="0" smtClean="0"/>
              <a:t>is certain </a:t>
            </a:r>
            <a:r>
              <a:rPr lang="en-US" sz="2400" dirty="0"/>
              <a:t>that power electronics will be at the heart of </a:t>
            </a:r>
            <a:r>
              <a:rPr lang="en-US" sz="2400" dirty="0" smtClean="0"/>
              <a:t>fundamental energy </a:t>
            </a:r>
            <a:r>
              <a:rPr lang="en-US" sz="2400" dirty="0"/>
              <a:t>innovations.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6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z="2800" dirty="0" smtClean="0"/>
              <a:t>Applications: Electric Vehicle</a:t>
            </a:r>
            <a:br>
              <a:rPr lang="en-US" sz="2800" dirty="0" smtClean="0"/>
            </a:br>
            <a:r>
              <a:rPr lang="en-US" sz="2400" dirty="0"/>
              <a:t>Tesla Model S</a:t>
            </a:r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228600" y="1295400"/>
            <a:ext cx="4038600" cy="3429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SzPct val="50000"/>
              <a:buFont typeface="Monotype Sort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00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72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44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16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988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b="1" i="0" dirty="0" smtClean="0"/>
              <a:t>Functions of the power electronics:</a:t>
            </a:r>
          </a:p>
          <a:p>
            <a:pPr marL="231775" indent="-231775" algn="just">
              <a:spcBef>
                <a:spcPts val="600"/>
              </a:spcBef>
            </a:pPr>
            <a:r>
              <a:rPr lang="en-US" sz="2000" b="1" i="0" dirty="0" smtClean="0"/>
              <a:t>1.</a:t>
            </a:r>
            <a:r>
              <a:rPr lang="en-US" sz="2000" i="0" dirty="0" smtClean="0"/>
              <a:t> Convert the DC battery voltage to the variable AC required to drive the AC motor</a:t>
            </a:r>
          </a:p>
          <a:p>
            <a:pPr marL="342900" lvl="1" indent="-230188" algn="just">
              <a:spcBef>
                <a:spcPts val="600"/>
              </a:spcBef>
              <a:buFont typeface="Arial"/>
              <a:buChar char="•"/>
            </a:pPr>
            <a:r>
              <a:rPr lang="en-US" i="0" dirty="0" smtClean="0"/>
              <a:t>240 V battery</a:t>
            </a:r>
          </a:p>
          <a:p>
            <a:pPr marL="342900" lvl="1" indent="-230188" algn="just">
              <a:spcBef>
                <a:spcPts val="0"/>
              </a:spcBef>
              <a:buFont typeface="Arial"/>
              <a:buChar char="•"/>
            </a:pPr>
            <a:r>
              <a:rPr lang="en-US" i="0" dirty="0" smtClean="0"/>
              <a:t>Variable-frequency, variable-voltage AC drives the motor</a:t>
            </a:r>
          </a:p>
          <a:p>
            <a:pPr marL="342900" lvl="1" indent="-230188" algn="just">
              <a:spcBef>
                <a:spcPts val="0"/>
              </a:spcBef>
              <a:buFont typeface="Arial"/>
              <a:buChar char="•"/>
            </a:pPr>
            <a:r>
              <a:rPr lang="en-US" i="0" dirty="0" smtClean="0"/>
              <a:t>AC motor propels the rear axle</a:t>
            </a:r>
          </a:p>
          <a:p>
            <a:pPr marL="342900" lvl="1" indent="-230188" algn="just">
              <a:spcBef>
                <a:spcPts val="0"/>
              </a:spcBef>
              <a:buFont typeface="Arial"/>
              <a:buChar char="•"/>
            </a:pPr>
            <a:r>
              <a:rPr lang="en-US" i="0" dirty="0" smtClean="0"/>
              <a:t>Up to 330 kW (acceleration)</a:t>
            </a:r>
          </a:p>
          <a:p>
            <a:pPr marL="342900" lvl="1" indent="-230188" algn="just">
              <a:spcBef>
                <a:spcPts val="0"/>
              </a:spcBef>
              <a:buFont typeface="Arial"/>
              <a:buChar char="•"/>
            </a:pPr>
            <a:r>
              <a:rPr lang="en-US" i="0" dirty="0" smtClean="0"/>
              <a:t>Up to 60 kW regenerative braking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4800600"/>
            <a:ext cx="5334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Bef>
                <a:spcPts val="600"/>
              </a:spcBef>
            </a:pPr>
            <a:r>
              <a:rPr lang="en-US" sz="2000" b="1" i="0" dirty="0"/>
              <a:t>2. </a:t>
            </a:r>
            <a:r>
              <a:rPr lang="en-US" sz="2000" i="0" dirty="0"/>
              <a:t>Control charging of the battery</a:t>
            </a:r>
          </a:p>
          <a:p>
            <a:pPr marL="342900" lvl="1" indent="-230188">
              <a:spcBef>
                <a:spcPts val="600"/>
              </a:spcBef>
              <a:buFont typeface="Arial"/>
              <a:buChar char="•"/>
            </a:pPr>
            <a:r>
              <a:rPr lang="en-US" sz="2000" i="0" dirty="0">
                <a:ea typeface="ＭＳ Ｐゴシック" charset="-128"/>
              </a:rPr>
              <a:t>Interface to 240 V 60 Hz 1φ 100 A circuit in </a:t>
            </a:r>
            <a:r>
              <a:rPr lang="en-US" sz="2000" i="0" dirty="0" smtClean="0">
                <a:ea typeface="ＭＳ Ｐゴシック" charset="-128"/>
              </a:rPr>
              <a:t>garage.</a:t>
            </a:r>
            <a:endParaRPr lang="en-US" sz="2000" i="0" dirty="0">
              <a:ea typeface="ＭＳ Ｐゴシック" charset="-128"/>
            </a:endParaRPr>
          </a:p>
          <a:p>
            <a:pPr marL="342900" lvl="1" indent="-230188">
              <a:spcBef>
                <a:spcPts val="0"/>
              </a:spcBef>
              <a:buFont typeface="Arial"/>
              <a:buChar char="•"/>
            </a:pPr>
            <a:r>
              <a:rPr lang="en-US" sz="2000" i="0" dirty="0">
                <a:ea typeface="ＭＳ Ｐゴシック" charset="-128"/>
              </a:rPr>
              <a:t>Control AC current waveform to be sinusoidal, unity power </a:t>
            </a:r>
            <a:r>
              <a:rPr lang="en-US" sz="2000" i="0" dirty="0" smtClean="0">
                <a:ea typeface="ＭＳ Ｐゴシック" charset="-128"/>
              </a:rPr>
              <a:t>factor.</a:t>
            </a:r>
            <a:endParaRPr lang="en-US" sz="2000" i="0" dirty="0">
              <a:ea typeface="ＭＳ Ｐゴシック" charset="-128"/>
            </a:endParaRPr>
          </a:p>
          <a:p>
            <a:pPr marL="342900" lvl="1" indent="-230188">
              <a:spcBef>
                <a:spcPts val="0"/>
              </a:spcBef>
              <a:buFont typeface="Arial"/>
              <a:buChar char="•"/>
            </a:pPr>
            <a:r>
              <a:rPr lang="en-US" sz="2000" i="0" dirty="0">
                <a:ea typeface="ＭＳ Ｐゴシック" charset="-128"/>
              </a:rPr>
              <a:t>Control charging of battery to maximize </a:t>
            </a:r>
            <a:r>
              <a:rPr lang="en-US" sz="2000" i="0" dirty="0" smtClean="0">
                <a:ea typeface="ＭＳ Ｐゴシック" charset="-128"/>
              </a:rPr>
              <a:t>life.</a:t>
            </a:r>
            <a:endParaRPr lang="en-US" sz="2000" i="0" dirty="0">
              <a:ea typeface="ＭＳ Ｐゴシック" charset="-128"/>
            </a:endParaRPr>
          </a:p>
        </p:txBody>
      </p:sp>
      <p:pic>
        <p:nvPicPr>
          <p:cNvPr id="7" name="Picture 6" descr="2013-08-23 11.58.4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t="15940" r="10487" b="14109"/>
          <a:stretch/>
        </p:blipFill>
        <p:spPr>
          <a:xfrm>
            <a:off x="4557252" y="2209800"/>
            <a:ext cx="4419600" cy="23786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8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2800" dirty="0"/>
              <a:t>Applications: Hybrid </a:t>
            </a:r>
            <a:r>
              <a:rPr lang="en-US" sz="2800" dirty="0" smtClean="0"/>
              <a:t>Vehicles</a:t>
            </a:r>
            <a:br>
              <a:rPr lang="en-US" sz="2800" dirty="0" smtClean="0"/>
            </a:br>
            <a:r>
              <a:rPr lang="en-US" sz="2400" dirty="0" smtClean="0"/>
              <a:t>Prius</a:t>
            </a:r>
            <a:endParaRPr lang="en-US" dirty="0"/>
          </a:p>
        </p:txBody>
      </p:sp>
      <p:pic>
        <p:nvPicPr>
          <p:cNvPr id="5" name="Picture 4" descr="2013-08-24 17.32.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57" y="4274091"/>
            <a:ext cx="3886200" cy="2583909"/>
          </a:xfrm>
          <a:prstGeom prst="rect">
            <a:avLst/>
          </a:prstGeom>
        </p:spPr>
      </p:pic>
      <p:sp>
        <p:nvSpPr>
          <p:cNvPr id="6" name="Text Placeholder 10"/>
          <p:cNvSpPr txBox="1">
            <a:spLocks/>
          </p:cNvSpPr>
          <p:nvPr/>
        </p:nvSpPr>
        <p:spPr>
          <a:xfrm>
            <a:off x="228600" y="1600201"/>
            <a:ext cx="4419600" cy="3428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SzPct val="50000"/>
              <a:buFont typeface="Monotype Sorts" charset="0"/>
              <a:buChar char="l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00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72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44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16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598863" indent="-227013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b="1" i="0" dirty="0" smtClean="0"/>
              <a:t>Power Electronics Module:</a:t>
            </a:r>
            <a:endParaRPr lang="en-US" sz="1600" b="1" i="0" dirty="0" smtClean="0"/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000" i="0" dirty="0" smtClean="0"/>
              <a:t>Convert the DC battery voltage to the variable AC required to drive the AC motor.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000" i="0" dirty="0" smtClean="0"/>
              <a:t>Includes dc-dc boost converter and dc-3φ ac inverter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000" i="0" dirty="0" smtClean="0"/>
              <a:t>Control system can operate in all-electric mode or in hybrid </a:t>
            </a:r>
            <a:r>
              <a:rPr lang="en-US" sz="2000" i="0" dirty="0" err="1" smtClean="0"/>
              <a:t>gas+electric</a:t>
            </a:r>
            <a:r>
              <a:rPr lang="en-US" sz="2000" i="0" dirty="0" smtClean="0"/>
              <a:t> mode</a:t>
            </a:r>
          </a:p>
          <a:p>
            <a:pPr marL="285750" indent="-285750" algn="just">
              <a:spcBef>
                <a:spcPts val="600"/>
              </a:spcBef>
              <a:buFont typeface="Arial"/>
              <a:buChar char="•"/>
            </a:pPr>
            <a:r>
              <a:rPr lang="en-US" sz="2000" i="0" dirty="0" smtClean="0"/>
              <a:t>Partial-power electronics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hood:</a:t>
            </a:r>
          </a:p>
          <a:p>
            <a:pPr algn="r"/>
            <a:r>
              <a:rPr lang="en-US" i="0" dirty="0" smtClean="0"/>
              <a:t>Gas engine</a:t>
            </a:r>
          </a:p>
          <a:p>
            <a:pPr algn="r"/>
            <a:r>
              <a:rPr lang="en-US" i="0" dirty="0" smtClean="0"/>
              <a:t>Power electronics module</a:t>
            </a:r>
            <a:endParaRPr lang="en-US" i="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4800600" y="5257800"/>
            <a:ext cx="9906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76800" y="5638800"/>
            <a:ext cx="3200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8-9 Lag Compens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8-9 Lag Compensation</Template>
  <TotalTime>225</TotalTime>
  <Words>1051</Words>
  <Application>Microsoft Office PowerPoint</Application>
  <PresentationFormat>On-screen Show (4:3)</PresentationFormat>
  <Paragraphs>166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Lecture 8-9 Lag Compensation</vt:lpstr>
      <vt:lpstr>Picture</vt:lpstr>
      <vt:lpstr>Power Electronics</vt:lpstr>
      <vt:lpstr>Lecture Outline</vt:lpstr>
      <vt:lpstr>Course Outline</vt:lpstr>
      <vt:lpstr>What is power electronics?</vt:lpstr>
      <vt:lpstr>What is power electronics?</vt:lpstr>
      <vt:lpstr>Prerequisites</vt:lpstr>
      <vt:lpstr>Scope</vt:lpstr>
      <vt:lpstr>Applications: Electric Vehicle Tesla Model S</vt:lpstr>
      <vt:lpstr>Applications: Hybrid Vehicles Prius</vt:lpstr>
      <vt:lpstr>Applications: Variable-Speed Wind Turbine Systems</vt:lpstr>
      <vt:lpstr>Applications: Photovoltaic Solar Power Systems</vt:lpstr>
      <vt:lpstr>A standalone photovoltaic power system</vt:lpstr>
      <vt:lpstr>Applications: Computer power supply systems</vt:lpstr>
      <vt:lpstr>Trends in Power Supplies</vt:lpstr>
      <vt:lpstr>Trends in Power Supplies</vt:lpstr>
      <vt:lpstr>Trends in Power Supplies</vt:lpstr>
      <vt:lpstr>Key Characteristics of Power Converter</vt:lpstr>
      <vt:lpstr>Devices Available to the circuit designer</vt:lpstr>
      <vt:lpstr>Devices available to the circuit designer</vt:lpstr>
      <vt:lpstr>Devices available to the circuit designer</vt:lpstr>
      <vt:lpstr>Power loss in an ideal switch</vt:lpstr>
      <vt:lpstr>Power Electronic Devices</vt:lpstr>
      <vt:lpstr>Power Electronic Devices</vt:lpstr>
      <vt:lpstr>Conversion Examples</vt:lpstr>
      <vt:lpstr>End of Lecture-1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Control Systems (ACS)</dc:title>
  <dc:creator>Administrator</dc:creator>
  <cp:lastModifiedBy>Administrator</cp:lastModifiedBy>
  <cp:revision>83</cp:revision>
  <dcterms:created xsi:type="dcterms:W3CDTF">2014-10-15T06:24:27Z</dcterms:created>
  <dcterms:modified xsi:type="dcterms:W3CDTF">2015-01-13T06:23:37Z</dcterms:modified>
</cp:coreProperties>
</file>