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0"/>
  </p:notesMasterIdLst>
  <p:handoutMasterIdLst>
    <p:handoutMasterId r:id="rId91"/>
  </p:handoutMasterIdLst>
  <p:sldIdLst>
    <p:sldId id="256" r:id="rId2"/>
    <p:sldId id="286" r:id="rId3"/>
    <p:sldId id="284" r:id="rId4"/>
    <p:sldId id="292" r:id="rId5"/>
    <p:sldId id="302" r:id="rId6"/>
    <p:sldId id="303" r:id="rId7"/>
    <p:sldId id="294" r:id="rId8"/>
    <p:sldId id="304" r:id="rId9"/>
    <p:sldId id="300" r:id="rId10"/>
    <p:sldId id="301" r:id="rId11"/>
    <p:sldId id="307" r:id="rId12"/>
    <p:sldId id="309" r:id="rId13"/>
    <p:sldId id="311" r:id="rId14"/>
    <p:sldId id="318" r:id="rId15"/>
    <p:sldId id="317" r:id="rId16"/>
    <p:sldId id="319" r:id="rId17"/>
    <p:sldId id="313" r:id="rId18"/>
    <p:sldId id="315" r:id="rId19"/>
    <p:sldId id="316" r:id="rId20"/>
    <p:sldId id="320" r:id="rId21"/>
    <p:sldId id="322" r:id="rId22"/>
    <p:sldId id="323" r:id="rId23"/>
    <p:sldId id="324" r:id="rId24"/>
    <p:sldId id="326" r:id="rId25"/>
    <p:sldId id="327" r:id="rId26"/>
    <p:sldId id="328" r:id="rId27"/>
    <p:sldId id="333" r:id="rId28"/>
    <p:sldId id="335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69" r:id="rId62"/>
    <p:sldId id="370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89" r:id="rId82"/>
    <p:sldId id="390" r:id="rId83"/>
    <p:sldId id="391" r:id="rId84"/>
    <p:sldId id="392" r:id="rId85"/>
    <p:sldId id="393" r:id="rId86"/>
    <p:sldId id="394" r:id="rId87"/>
    <p:sldId id="395" r:id="rId88"/>
    <p:sldId id="325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B3030-FB3B-482D-8348-586101DC5F3D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1303C-04C0-4D25-B53C-096AD006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2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68CB-8AA6-4AA6-918C-7F055EB5DC33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B05C66-3867-43C1-AD77-14CCEC19C0C8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A68F50-20B1-4B83-A611-8DDCEA6ED716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3BBCCE-66EA-45BA-A46D-1E99B0293CDD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96A6529F-2121-4EE5-BCD3-F1C70CED5858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74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BAF9FEC-846F-447E-A680-800410A39D6D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08AD8C-F2F3-4E2F-98B3-7BA23BC7BC78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82C5A92B-AAAE-463E-A201-9EEA6B25FD36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84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BC31CF-B14E-40EA-B371-F8A3E247D21C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C2380A-2772-4686-8B8A-B9068C3C5840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20C77DF7-795C-4A48-A92F-6BB38B920308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86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A5C2CF-1B75-4722-9029-2CA367BD2F2B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defRPr/>
            </a:pPr>
            <a:fld id="{B5AC9690-F651-4184-988D-8A1C79E0C95C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  <a:defRPr/>
              </a:pPr>
              <a:t>87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tiaz.hussain@faculty.muet.edu.p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5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6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41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5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8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47.bin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9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2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53.bin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82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8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Advanced </a:t>
            </a:r>
            <a:r>
              <a:rPr lang="en-US" b="1" dirty="0"/>
              <a:t>Control </a:t>
            </a:r>
            <a:r>
              <a:rPr lang="en-US" b="1" dirty="0" smtClean="0"/>
              <a:t>Systems (ACS)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83117" y="4500222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imtiaz.hussain@faculty.muet.edu.pk</a:t>
            </a:r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100" dirty="0" smtClean="0"/>
              <a:t>URL :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87592" y="2244201"/>
            <a:ext cx="5719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Lecture-1</a:t>
            </a:r>
          </a:p>
          <a:p>
            <a:pPr algn="ctr"/>
            <a:r>
              <a:rPr lang="en-GB" sz="2400" dirty="0" smtClean="0"/>
              <a:t>Introduction to Subject </a:t>
            </a:r>
          </a:p>
          <a:p>
            <a:pPr algn="ctr"/>
            <a:r>
              <a:rPr lang="en-GB" sz="2400" dirty="0"/>
              <a:t>&amp;</a:t>
            </a:r>
            <a:endParaRPr lang="en-GB" sz="2400" dirty="0" smtClean="0"/>
          </a:p>
          <a:p>
            <a:pPr algn="ctr"/>
            <a:r>
              <a:rPr lang="en-GB" sz="2400" dirty="0" smtClean="0"/>
              <a:t>Review of Basic Concepts of Classical control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536" y="1628800"/>
            <a:ext cx="34937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/>
              <a:t>Multivariable Control System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147831" y="3284984"/>
            <a:ext cx="7096577" cy="1610784"/>
            <a:chOff x="941796" y="3356992"/>
            <a:chExt cx="7096577" cy="1610784"/>
          </a:xfrm>
        </p:grpSpPr>
        <p:sp>
          <p:nvSpPr>
            <p:cNvPr id="8" name="Rectangle 7"/>
            <p:cNvSpPr/>
            <p:nvPr/>
          </p:nvSpPr>
          <p:spPr>
            <a:xfrm>
              <a:off x="3761729" y="3356992"/>
              <a:ext cx="1179605" cy="992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Controller</a:t>
              </a:r>
              <a:endParaRPr lang="en-GB" sz="16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445381" y="3853047"/>
              <a:ext cx="3145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356860" y="3853047"/>
              <a:ext cx="6290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092280" y="3501008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Outputs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4144" y="3518412"/>
              <a:ext cx="583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Temp</a:t>
              </a:r>
              <a:endParaRPr lang="en-GB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536" y="3356992"/>
              <a:ext cx="1100964" cy="992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Process</a:t>
              </a:r>
              <a:endParaRPr lang="en-GB" sz="1600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926014" y="3838979"/>
              <a:ext cx="39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71295" y="3660875"/>
              <a:ext cx="1292189" cy="3887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dirty="0" smtClean="0"/>
                <a:t>Comparator</a:t>
              </a:r>
              <a:endParaRPr lang="en-GB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3968" y="4598444"/>
              <a:ext cx="1728192" cy="3693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Measurements</a:t>
              </a:r>
              <a:endParaRPr lang="en-GB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831458" y="4049585"/>
              <a:ext cx="655" cy="74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3409" y="4794786"/>
              <a:ext cx="14941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71421" y="3853047"/>
              <a:ext cx="0" cy="950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022595" y="4814637"/>
              <a:ext cx="6488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790217" y="3853047"/>
              <a:ext cx="39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34168" y="4933118"/>
              <a:ext cx="18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191492" y="4653136"/>
              <a:ext cx="111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189125" y="4077072"/>
              <a:ext cx="655" cy="57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439896" y="4048936"/>
              <a:ext cx="655" cy="90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773801" y="4005447"/>
              <a:ext cx="39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787869" y="3718700"/>
              <a:ext cx="39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433940" y="4005447"/>
              <a:ext cx="3145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457101" y="3732768"/>
              <a:ext cx="3145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927058" y="4103923"/>
              <a:ext cx="39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937734" y="3573016"/>
              <a:ext cx="39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544352" y="4070948"/>
              <a:ext cx="0" cy="61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823821" y="3659092"/>
              <a:ext cx="0" cy="129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6012160" y="4685677"/>
              <a:ext cx="54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6012160" y="4952969"/>
              <a:ext cx="82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59200" y="3674828"/>
              <a:ext cx="854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Humidity</a:t>
              </a:r>
              <a:endParaRPr lang="en-GB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41796" y="3890852"/>
              <a:ext cx="813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Pressure</a:t>
              </a:r>
              <a:endParaRPr lang="en-GB" sz="1400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6382648" y="3662428"/>
              <a:ext cx="6290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372200" y="4077072"/>
              <a:ext cx="6290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43808" y="1052736"/>
            <a:ext cx="30609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Feedback Control System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51520" y="1772816"/>
            <a:ext cx="86044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A system that maintains a prescribed relationship between the output and some reference input by comparing them and using the difference (i.e. error) as a means of control is called a feedback control system.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Feedback can be positive or negative.</a:t>
            </a:r>
            <a:endParaRPr lang="en-US" sz="2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1331640" y="3429000"/>
            <a:ext cx="6495549" cy="1582649"/>
            <a:chOff x="1449188" y="3573016"/>
            <a:chExt cx="6495549" cy="1582649"/>
          </a:xfrm>
        </p:grpSpPr>
        <p:sp>
          <p:nvSpPr>
            <p:cNvPr id="44" name="Rectangle 43"/>
            <p:cNvSpPr/>
            <p:nvPr/>
          </p:nvSpPr>
          <p:spPr>
            <a:xfrm>
              <a:off x="3833737" y="3573016"/>
              <a:ext cx="1179605" cy="992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Controller</a:t>
              </a:r>
              <a:endParaRPr lang="en-GB" sz="1600" b="1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193825" y="4069071"/>
              <a:ext cx="648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428868" y="4069071"/>
              <a:ext cx="6290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009540" y="3861048"/>
              <a:ext cx="935197" cy="424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Output</a:t>
              </a:r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49188" y="3827907"/>
              <a:ext cx="747877" cy="424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Input</a:t>
              </a:r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06544" y="3573016"/>
              <a:ext cx="1100964" cy="992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Process</a:t>
              </a:r>
              <a:endParaRPr lang="en-GB" sz="1600" b="1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4998022" y="4069071"/>
              <a:ext cx="39315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384220" y="4786333"/>
              <a:ext cx="1074140" cy="3693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Feedback</a:t>
              </a:r>
              <a:endParaRPr lang="en-GB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2903466" y="4265609"/>
              <a:ext cx="655" cy="74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905417" y="5010810"/>
              <a:ext cx="14941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743429" y="4069071"/>
              <a:ext cx="0" cy="950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5479968" y="5016593"/>
              <a:ext cx="12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087792" y="4040935"/>
              <a:ext cx="61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lowchart: Summing Junction 57"/>
            <p:cNvSpPr/>
            <p:nvPr/>
          </p:nvSpPr>
          <p:spPr>
            <a:xfrm>
              <a:off x="2671656" y="3774972"/>
              <a:ext cx="504056" cy="504056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89204" y="398026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</a:t>
              </a:r>
              <a:endParaRPr lang="en-GB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34500" y="385536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75712" y="3759236"/>
              <a:ext cx="658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error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52786" y="1052736"/>
            <a:ext cx="17113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Servo System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51520" y="1772816"/>
            <a:ext cx="8604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A Servo System (or servomechanism) is a feedback control system in which the output is some mechanical position, velocity or acceleration.</a:t>
            </a:r>
          </a:p>
        </p:txBody>
      </p:sp>
      <p:pic>
        <p:nvPicPr>
          <p:cNvPr id="24" name="Picture 23" descr="c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4163801" cy="2952328"/>
          </a:xfrm>
          <a:prstGeom prst="rect">
            <a:avLst/>
          </a:prstGeom>
        </p:spPr>
      </p:pic>
      <p:pic>
        <p:nvPicPr>
          <p:cNvPr id="25" name="Picture 2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573016"/>
            <a:ext cx="3444230" cy="211952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43608" y="6021288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Antenna Positioning System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809765" y="6093296"/>
            <a:ext cx="3138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Modular Servo System (</a:t>
            </a:r>
            <a:r>
              <a:rPr lang="en-US" dirty="0" err="1" smtClean="0"/>
              <a:t>MS150</a:t>
            </a:r>
            <a:r>
              <a:rPr lang="en-US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92588" y="692696"/>
            <a:ext cx="4195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Linear Vs Nonlinear Control System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5496" y="1291407"/>
            <a:ext cx="8604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A Control System in which output varies linearly with the input is called a linear control system.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156176" y="3068960"/>
          <a:ext cx="187541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825480" imgH="203040" progId="Equation.3">
                  <p:embed/>
                </p:oleObj>
              </mc:Choice>
              <mc:Fallback>
                <p:oleObj name="Equation" r:id="rId3" imgW="8254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068960"/>
                        <a:ext cx="1875413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833223" y="2132856"/>
            <a:ext cx="3538977" cy="864096"/>
            <a:chOff x="4860032" y="4869160"/>
            <a:chExt cx="3538977" cy="864096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5494036" y="5302876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18892" y="5301208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892139" y="5085184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y(t)</a:t>
              </a:r>
              <a:endParaRPr lang="en-GB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60032" y="5075892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u(t)</a:t>
              </a:r>
              <a:endParaRPr lang="en-GB" i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28184" y="4869160"/>
              <a:ext cx="1080120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Process</a:t>
              </a:r>
              <a:endParaRPr lang="en-GB" dirty="0"/>
            </a:p>
          </p:txBody>
        </p:sp>
      </p:grp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56556" y="3068191"/>
          <a:ext cx="2019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5" imgW="888840" imgH="203040" progId="Equation.3">
                  <p:embed/>
                </p:oleObj>
              </mc:Choice>
              <mc:Fallback>
                <p:oleObj name="Equation" r:id="rId5" imgW="888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556" y="3068191"/>
                        <a:ext cx="20193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 r="7851"/>
          <a:stretch>
            <a:fillRect/>
          </a:stretch>
        </p:blipFill>
        <p:spPr bwMode="auto">
          <a:xfrm>
            <a:off x="5076056" y="3617238"/>
            <a:ext cx="3851920" cy="305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 r="8001"/>
          <a:stretch>
            <a:fillRect/>
          </a:stretch>
        </p:blipFill>
        <p:spPr bwMode="auto">
          <a:xfrm>
            <a:off x="216024" y="3711702"/>
            <a:ext cx="3635896" cy="28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92588" y="1052736"/>
            <a:ext cx="4195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Linear Vs Nonlinear Control System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51520" y="1772816"/>
            <a:ext cx="8604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When the input and output has nonlinear relationship the system is said to be nonlinear.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6339"/>
          <a:stretch>
            <a:fillRect/>
          </a:stretch>
        </p:blipFill>
        <p:spPr bwMode="auto">
          <a:xfrm>
            <a:off x="2267744" y="2996952"/>
            <a:ext cx="4217000" cy="32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92588" y="1052736"/>
            <a:ext cx="4195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Linear Vs Nonlinear Control System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07504" y="1556792"/>
            <a:ext cx="41044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Linear control System Does not exist in practice.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Linear control systems are idealized models fabricated by the analyst purely for the simplicity of analysis and design. 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When the magnitude of signals in a control system are limited to range in which system components exhibit linear characteristics the system is essentially linear.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427984" y="2060848"/>
            <a:ext cx="4688346" cy="3633546"/>
            <a:chOff x="4283968" y="3030098"/>
            <a:chExt cx="4688346" cy="363354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788"/>
            <a:stretch>
              <a:fillRect/>
            </a:stretch>
          </p:blipFill>
          <p:spPr bwMode="auto">
            <a:xfrm>
              <a:off x="4283968" y="3030098"/>
              <a:ext cx="4688346" cy="3633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430368" y="4639252"/>
              <a:ext cx="0" cy="147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406292" y="463906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5987360" y="381884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6228" y="3878458"/>
              <a:ext cx="0" cy="226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92588" y="1052736"/>
            <a:ext cx="4195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Linear Vs Nonlinear Control System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07504" y="1556792"/>
            <a:ext cx="8712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Temperature control of petroleum product in a distillation column.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987824" y="2780928"/>
            <a:ext cx="3615899" cy="2872208"/>
            <a:chOff x="864846" y="2852936"/>
            <a:chExt cx="3615899" cy="287220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115616" y="5085184"/>
              <a:ext cx="306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115616" y="3140968"/>
              <a:ext cx="0" cy="19442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125414" y="4005064"/>
              <a:ext cx="2870522" cy="10625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125415" y="3704492"/>
              <a:ext cx="2869809" cy="1359878"/>
            </a:xfrm>
            <a:custGeom>
              <a:avLst/>
              <a:gdLst>
                <a:gd name="connsiteX0" fmla="*/ 0 w 2869809"/>
                <a:gd name="connsiteY0" fmla="*/ 1359878 h 1359878"/>
                <a:gd name="connsiteX1" fmla="*/ 661182 w 2869809"/>
                <a:gd name="connsiteY1" fmla="*/ 347004 h 1359878"/>
                <a:gd name="connsiteX2" fmla="*/ 1589649 w 2869809"/>
                <a:gd name="connsiteY2" fmla="*/ 37514 h 1359878"/>
                <a:gd name="connsiteX3" fmla="*/ 2799471 w 2869809"/>
                <a:gd name="connsiteY3" fmla="*/ 121921 h 1359878"/>
                <a:gd name="connsiteX4" fmla="*/ 2799471 w 2869809"/>
                <a:gd name="connsiteY4" fmla="*/ 121921 h 1359878"/>
                <a:gd name="connsiteX5" fmla="*/ 2799471 w 2869809"/>
                <a:gd name="connsiteY5" fmla="*/ 121921 h 1359878"/>
                <a:gd name="connsiteX6" fmla="*/ 2869809 w 2869809"/>
                <a:gd name="connsiteY6" fmla="*/ 121921 h 135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9809" h="1359878">
                  <a:moveTo>
                    <a:pt x="0" y="1359878"/>
                  </a:moveTo>
                  <a:cubicBezTo>
                    <a:pt x="198120" y="963638"/>
                    <a:pt x="396241" y="567398"/>
                    <a:pt x="661182" y="347004"/>
                  </a:cubicBezTo>
                  <a:cubicBezTo>
                    <a:pt x="926123" y="126610"/>
                    <a:pt x="1233268" y="75028"/>
                    <a:pt x="1589649" y="37514"/>
                  </a:cubicBezTo>
                  <a:cubicBezTo>
                    <a:pt x="1946030" y="0"/>
                    <a:pt x="2799471" y="121921"/>
                    <a:pt x="2799471" y="121921"/>
                  </a:cubicBezTo>
                  <a:lnTo>
                    <a:pt x="2799471" y="121921"/>
                  </a:lnTo>
                  <a:lnTo>
                    <a:pt x="2799471" y="121921"/>
                  </a:lnTo>
                  <a:lnTo>
                    <a:pt x="2869809" y="12192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79712" y="3404200"/>
              <a:ext cx="1388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Temperature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87392" y="4407308"/>
              <a:ext cx="1489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Valve Position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72988" y="2852936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°C</a:t>
              </a:r>
              <a:endParaRPr lang="en-GB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51720" y="5355812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% Open</a:t>
              </a:r>
              <a:endParaRPr lang="en-GB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4846" y="508518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0%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9912" y="5157192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100%</a:t>
              </a:r>
              <a:endParaRPr lang="en-GB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53322" y="3789040"/>
            <a:ext cx="1668056" cy="1605188"/>
            <a:chOff x="430344" y="3861048"/>
            <a:chExt cx="1668056" cy="1605188"/>
          </a:xfrm>
        </p:grpSpPr>
        <p:sp>
          <p:nvSpPr>
            <p:cNvPr id="32" name="TextBox 31"/>
            <p:cNvSpPr txBox="1"/>
            <p:nvPr/>
          </p:nvSpPr>
          <p:spPr>
            <a:xfrm>
              <a:off x="430344" y="3861048"/>
              <a:ext cx="737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500°C</a:t>
              </a:r>
              <a:endParaRPr lang="en-GB" dirty="0" smtClean="0"/>
            </a:p>
            <a:p>
              <a:endParaRPr lang="en-GB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128016" y="4079632"/>
              <a:ext cx="6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760177" y="4051496"/>
              <a:ext cx="0" cy="10336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733884" y="404726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14586" y="509690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25%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99792" y="1052736"/>
            <a:ext cx="36085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Time invariant </a:t>
            </a:r>
            <a:r>
              <a:rPr lang="en-US" sz="2200" dirty="0" err="1" smtClean="0"/>
              <a:t>vs</a:t>
            </a:r>
            <a:r>
              <a:rPr lang="en-US" sz="2200" dirty="0" smtClean="0"/>
              <a:t> Time variant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51520" y="1772816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When the characteristics of the system do not depend upon time itself then the system is said to time invariant control system.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Time varying control system is a system in which one or more parameters vary with time.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3203848" y="2996952"/>
          <a:ext cx="2019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3" imgW="888840" imgH="203040" progId="Equation.3">
                  <p:embed/>
                </p:oleObj>
              </mc:Choice>
              <mc:Fallback>
                <p:oleObj name="Equation" r:id="rId3" imgW="8888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996952"/>
                        <a:ext cx="20193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75856" y="5445224"/>
          <a:ext cx="1990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5" imgW="876240" imgH="203040" progId="Equation.3">
                  <p:embed/>
                </p:oleObj>
              </mc:Choice>
              <mc:Fallback>
                <p:oleObj name="Equation" r:id="rId5" imgW="8762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445224"/>
                        <a:ext cx="1990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07704" y="1052736"/>
            <a:ext cx="53006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Lumped parameter </a:t>
            </a:r>
            <a:r>
              <a:rPr lang="en-US" sz="2200" dirty="0" err="1" smtClean="0"/>
              <a:t>vs</a:t>
            </a:r>
            <a:r>
              <a:rPr lang="en-US" sz="2200" dirty="0" smtClean="0"/>
              <a:t> Distributed Parameter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51520" y="1772816"/>
            <a:ext cx="86044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Control system that can be described by ordinary differential equations are lumped-parameter control systems.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Whereas the distributed parameter control systems are described by partial differential equations.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85969" y="2636912"/>
          <a:ext cx="322619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1054080" imgH="393480" progId="Equation.3">
                  <p:embed/>
                </p:oleObj>
              </mc:Choice>
              <mc:Fallback>
                <p:oleObj name="Equation" r:id="rId3" imgW="10540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969" y="2636912"/>
                        <a:ext cx="3226191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843808" y="5013176"/>
          <a:ext cx="3654425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5" imgW="1193760" imgH="406080" progId="Equation.3">
                  <p:embed/>
                </p:oleObj>
              </mc:Choice>
              <mc:Fallback>
                <p:oleObj name="Equation" r:id="rId5" imgW="1193760" imgH="406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013176"/>
                        <a:ext cx="3654425" cy="12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51720" y="1052736"/>
            <a:ext cx="48818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Continuous Data Vs Discrete Data System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51520" y="1772816"/>
            <a:ext cx="86044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In continuous data control system all system variables are function of a continuous time t.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A discrete time control system involves one or more variables that are known only at discrete time intervals.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62596" y="2557508"/>
            <a:ext cx="4471214" cy="1456848"/>
            <a:chOff x="2162596" y="2557508"/>
            <a:chExt cx="4471214" cy="145684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627784" y="2636912"/>
              <a:ext cx="0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27784" y="3861048"/>
              <a:ext cx="374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2644726" y="2987040"/>
              <a:ext cx="3587262" cy="867507"/>
            </a:xfrm>
            <a:custGeom>
              <a:avLst/>
              <a:gdLst>
                <a:gd name="connsiteX0" fmla="*/ 0 w 3587262"/>
                <a:gd name="connsiteY0" fmla="*/ 867507 h 867507"/>
                <a:gd name="connsiteX1" fmla="*/ 267287 w 3587262"/>
                <a:gd name="connsiteY1" fmla="*/ 501747 h 867507"/>
                <a:gd name="connsiteX2" fmla="*/ 689317 w 3587262"/>
                <a:gd name="connsiteY2" fmla="*/ 107852 h 867507"/>
                <a:gd name="connsiteX3" fmla="*/ 1716259 w 3587262"/>
                <a:gd name="connsiteY3" fmla="*/ 65649 h 867507"/>
                <a:gd name="connsiteX4" fmla="*/ 2546253 w 3587262"/>
                <a:gd name="connsiteY4" fmla="*/ 501747 h 867507"/>
                <a:gd name="connsiteX5" fmla="*/ 3587262 w 3587262"/>
                <a:gd name="connsiteY5" fmla="*/ 93784 h 86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7262" h="867507">
                  <a:moveTo>
                    <a:pt x="0" y="867507"/>
                  </a:moveTo>
                  <a:cubicBezTo>
                    <a:pt x="76200" y="747931"/>
                    <a:pt x="152401" y="628356"/>
                    <a:pt x="267287" y="501747"/>
                  </a:cubicBezTo>
                  <a:cubicBezTo>
                    <a:pt x="382173" y="375138"/>
                    <a:pt x="447822" y="180535"/>
                    <a:pt x="689317" y="107852"/>
                  </a:cubicBezTo>
                  <a:cubicBezTo>
                    <a:pt x="930812" y="35169"/>
                    <a:pt x="1406770" y="0"/>
                    <a:pt x="1716259" y="65649"/>
                  </a:cubicBezTo>
                  <a:cubicBezTo>
                    <a:pt x="2025748" y="131298"/>
                    <a:pt x="2234419" y="497058"/>
                    <a:pt x="2546253" y="501747"/>
                  </a:cubicBezTo>
                  <a:cubicBezTo>
                    <a:pt x="2858087" y="506436"/>
                    <a:pt x="3222674" y="300110"/>
                    <a:pt x="3587262" y="9378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62596" y="2557508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x</a:t>
              </a:r>
              <a:r>
                <a:rPr lang="en-GB" dirty="0" smtClean="0"/>
                <a:t>(t)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72200" y="364502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</p:grpSp>
      <p:sp>
        <p:nvSpPr>
          <p:cNvPr id="16" name="Freeform 15"/>
          <p:cNvSpPr/>
          <p:nvPr/>
        </p:nvSpPr>
        <p:spPr>
          <a:xfrm>
            <a:off x="3015960" y="5445224"/>
            <a:ext cx="3587262" cy="867507"/>
          </a:xfrm>
          <a:custGeom>
            <a:avLst/>
            <a:gdLst>
              <a:gd name="connsiteX0" fmla="*/ 0 w 3587262"/>
              <a:gd name="connsiteY0" fmla="*/ 867507 h 867507"/>
              <a:gd name="connsiteX1" fmla="*/ 267287 w 3587262"/>
              <a:gd name="connsiteY1" fmla="*/ 501747 h 867507"/>
              <a:gd name="connsiteX2" fmla="*/ 689317 w 3587262"/>
              <a:gd name="connsiteY2" fmla="*/ 107852 h 867507"/>
              <a:gd name="connsiteX3" fmla="*/ 1716259 w 3587262"/>
              <a:gd name="connsiteY3" fmla="*/ 65649 h 867507"/>
              <a:gd name="connsiteX4" fmla="*/ 2546253 w 3587262"/>
              <a:gd name="connsiteY4" fmla="*/ 501747 h 867507"/>
              <a:gd name="connsiteX5" fmla="*/ 3587262 w 3587262"/>
              <a:gd name="connsiteY5" fmla="*/ 93784 h 86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7262" h="867507">
                <a:moveTo>
                  <a:pt x="0" y="867507"/>
                </a:moveTo>
                <a:cubicBezTo>
                  <a:pt x="76200" y="747931"/>
                  <a:pt x="152401" y="628356"/>
                  <a:pt x="267287" y="501747"/>
                </a:cubicBezTo>
                <a:cubicBezTo>
                  <a:pt x="382173" y="375138"/>
                  <a:pt x="447822" y="180535"/>
                  <a:pt x="689317" y="107852"/>
                </a:cubicBezTo>
                <a:cubicBezTo>
                  <a:pt x="930812" y="35169"/>
                  <a:pt x="1406770" y="0"/>
                  <a:pt x="1716259" y="65649"/>
                </a:cubicBezTo>
                <a:cubicBezTo>
                  <a:pt x="2025748" y="131298"/>
                  <a:pt x="2234419" y="497058"/>
                  <a:pt x="2546253" y="501747"/>
                </a:cubicBezTo>
                <a:cubicBezTo>
                  <a:pt x="2858087" y="506436"/>
                  <a:pt x="3222674" y="300110"/>
                  <a:pt x="3587262" y="93784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4" name="Group 43"/>
          <p:cNvGrpSpPr/>
          <p:nvPr/>
        </p:nvGrpSpPr>
        <p:grpSpPr>
          <a:xfrm>
            <a:off x="2483768" y="5015692"/>
            <a:ext cx="4586438" cy="1456848"/>
            <a:chOff x="2579370" y="5015692"/>
            <a:chExt cx="4586438" cy="1456848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114898" y="5095096"/>
              <a:ext cx="0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114898" y="6319232"/>
              <a:ext cx="374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79370" y="5015692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X[n]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9314" y="610320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</a:t>
              </a:r>
              <a:endParaRPr lang="en-GB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275856" y="6093296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414188" y="5938548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566588" y="5705120"/>
              <a:ext cx="0" cy="61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718988" y="5589240"/>
              <a:ext cx="0" cy="75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871388" y="5518900"/>
              <a:ext cx="0" cy="79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023788" y="5503164"/>
              <a:ext cx="0" cy="82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4176188" y="5487428"/>
              <a:ext cx="0" cy="82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328588" y="5471012"/>
              <a:ext cx="0" cy="82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99992" y="5473360"/>
              <a:ext cx="0" cy="86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72144" y="5489096"/>
              <a:ext cx="0" cy="82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30228" y="5499148"/>
              <a:ext cx="0" cy="82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975912" y="5531300"/>
              <a:ext cx="0" cy="79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128312" y="5641496"/>
              <a:ext cx="0" cy="68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294780" y="5751692"/>
              <a:ext cx="0" cy="57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447180" y="5875956"/>
              <a:ext cx="0" cy="43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599580" y="5915812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723844" y="5955668"/>
              <a:ext cx="0" cy="36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883880" y="5927532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050348" y="5863204"/>
              <a:ext cx="0" cy="43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02748" y="5805264"/>
              <a:ext cx="0" cy="50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6369216" y="5720856"/>
              <a:ext cx="0" cy="57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6549752" y="5631444"/>
              <a:ext cx="0" cy="68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6702152" y="5544688"/>
              <a:ext cx="0" cy="79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Course Outline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0178" y="1052736"/>
            <a:ext cx="779422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Review of basic concepts of classical </a:t>
            </a:r>
            <a:r>
              <a:rPr lang="en-US" sz="2600" dirty="0" smtClean="0"/>
              <a:t>control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State Space </a:t>
            </a:r>
            <a:r>
              <a:rPr lang="en-US" sz="2600" dirty="0" smtClean="0"/>
              <a:t>representation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Design of </a:t>
            </a:r>
            <a:r>
              <a:rPr lang="en-US" sz="2600" dirty="0" smtClean="0"/>
              <a:t>Compensators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Design of </a:t>
            </a:r>
            <a:r>
              <a:rPr lang="en-US" sz="2600" dirty="0" smtClean="0"/>
              <a:t>Proportional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Proportional plus </a:t>
            </a:r>
            <a:r>
              <a:rPr lang="en-US" sz="2600" dirty="0" smtClean="0"/>
              <a:t>Integral 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Proportional Integral and Derivative (PID) </a:t>
            </a:r>
            <a:r>
              <a:rPr lang="en-US" sz="2600" dirty="0" smtClean="0"/>
              <a:t>controllers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Pole Placement </a:t>
            </a:r>
            <a:r>
              <a:rPr lang="en-US" sz="2600" dirty="0" smtClean="0"/>
              <a:t>Design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Design of </a:t>
            </a:r>
            <a:r>
              <a:rPr lang="en-US" sz="2600" dirty="0" smtClean="0"/>
              <a:t>Estimators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Linear Quadratic Gaussian (LQG) </a:t>
            </a:r>
            <a:r>
              <a:rPr lang="en-US" sz="2600" dirty="0" smtClean="0"/>
              <a:t>controllers 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Linearization of non-linear </a:t>
            </a:r>
            <a:r>
              <a:rPr lang="en-US" sz="2600" dirty="0" smtClean="0"/>
              <a:t>systems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Design of non-linear </a:t>
            </a:r>
            <a:r>
              <a:rPr lang="en-US" sz="2600" dirty="0" smtClean="0"/>
              <a:t>systems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Analysis and Design of multivariable </a:t>
            </a:r>
            <a:r>
              <a:rPr lang="en-US" sz="2600" dirty="0" smtClean="0"/>
              <a:t>systems </a:t>
            </a:r>
            <a:endParaRPr lang="en-US" sz="2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600" dirty="0"/>
              <a:t>Analysis and Design of Adaptive Control </a:t>
            </a:r>
            <a:r>
              <a:rPr lang="en-US" sz="2600" dirty="0" smtClean="0"/>
              <a:t>Systems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656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79712" y="1052736"/>
            <a:ext cx="50267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/>
              <a:t>Deterministic </a:t>
            </a:r>
            <a:r>
              <a:rPr lang="en-US" sz="2200" dirty="0" err="1" smtClean="0"/>
              <a:t>vs</a:t>
            </a:r>
            <a:r>
              <a:rPr lang="en-US" sz="2200" dirty="0" smtClean="0"/>
              <a:t> Stochastic Control System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79512" y="1628800"/>
            <a:ext cx="86044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A control System is deterministic if the response to input is predictable and repeatable.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endParaRPr lang="en-US" sz="22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sz="2200" dirty="0" smtClean="0"/>
              <a:t>If not, the control system is a stochastic control system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3688" y="2420888"/>
            <a:ext cx="6120680" cy="2016136"/>
            <a:chOff x="611560" y="2780928"/>
            <a:chExt cx="6120680" cy="2016136"/>
          </a:xfrm>
        </p:grpSpPr>
        <p:sp>
          <p:nvSpPr>
            <p:cNvPr id="19" name="TextBox 18"/>
            <p:cNvSpPr txBox="1"/>
            <p:nvPr/>
          </p:nvSpPr>
          <p:spPr>
            <a:xfrm>
              <a:off x="3738754" y="2780928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y</a:t>
              </a:r>
              <a:r>
                <a:rPr lang="en-GB" dirty="0" smtClean="0"/>
                <a:t>(t)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59034" y="4005064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    t</a:t>
              </a:r>
              <a:endParaRPr lang="en-GB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27840" y="3429000"/>
              <a:ext cx="576064" cy="5760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85696" y="3429000"/>
              <a:ext cx="576064" cy="5760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314818" y="4005064"/>
              <a:ext cx="23042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11560" y="2780928"/>
              <a:ext cx="2993486" cy="2016136"/>
              <a:chOff x="611560" y="2780928"/>
              <a:chExt cx="2993486" cy="2016136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187624" y="2924944"/>
                <a:ext cx="0" cy="10801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Isosceles Triangle 9"/>
              <p:cNvSpPr/>
              <p:nvPr/>
            </p:nvSpPr>
            <p:spPr>
              <a:xfrm>
                <a:off x="1187624" y="3213064"/>
                <a:ext cx="648072" cy="792000"/>
              </a:xfrm>
              <a:prstGeom prst="triangl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flipV="1">
                <a:off x="1835696" y="4005064"/>
                <a:ext cx="648072" cy="792000"/>
              </a:xfrm>
              <a:prstGeom prst="triangl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1560" y="2780928"/>
                <a:ext cx="502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x</a:t>
                </a:r>
                <a:r>
                  <a:rPr lang="en-GB" dirty="0" smtClean="0"/>
                  <a:t>(t)</a:t>
                </a:r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31840" y="4005064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    t</a:t>
                </a:r>
                <a:endParaRPr lang="en-GB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1187624" y="4005064"/>
                <a:ext cx="23042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4314818" y="2924944"/>
              <a:ext cx="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555776" y="5140504"/>
            <a:ext cx="4471214" cy="1456848"/>
            <a:chOff x="2555776" y="5085184"/>
            <a:chExt cx="4471214" cy="1456848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3020964" y="5164588"/>
              <a:ext cx="0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020964" y="6388724"/>
              <a:ext cx="374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555776" y="5085184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z</a:t>
              </a:r>
              <a:r>
                <a:rPr lang="en-GB" dirty="0" smtClean="0"/>
                <a:t>(t)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65380" y="61727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</a:t>
              </a:r>
              <a:endParaRPr lang="en-GB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38621" y="5289452"/>
              <a:ext cx="3418449" cy="1097280"/>
            </a:xfrm>
            <a:custGeom>
              <a:avLst/>
              <a:gdLst>
                <a:gd name="connsiteX0" fmla="*/ 0 w 3418449"/>
                <a:gd name="connsiteY0" fmla="*/ 1097280 h 1097280"/>
                <a:gd name="connsiteX1" fmla="*/ 196948 w 3418449"/>
                <a:gd name="connsiteY1" fmla="*/ 450166 h 1097280"/>
                <a:gd name="connsiteX2" fmla="*/ 604911 w 3418449"/>
                <a:gd name="connsiteY2" fmla="*/ 70338 h 1097280"/>
                <a:gd name="connsiteX3" fmla="*/ 844062 w 3418449"/>
                <a:gd name="connsiteY3" fmla="*/ 872197 h 1097280"/>
                <a:gd name="connsiteX4" fmla="*/ 1195754 w 3418449"/>
                <a:gd name="connsiteY4" fmla="*/ 281354 h 1097280"/>
                <a:gd name="connsiteX5" fmla="*/ 1589649 w 3418449"/>
                <a:gd name="connsiteY5" fmla="*/ 1026942 h 1097280"/>
                <a:gd name="connsiteX6" fmla="*/ 1997613 w 3418449"/>
                <a:gd name="connsiteY6" fmla="*/ 84406 h 1097280"/>
                <a:gd name="connsiteX7" fmla="*/ 2644726 w 3418449"/>
                <a:gd name="connsiteY7" fmla="*/ 815926 h 1097280"/>
                <a:gd name="connsiteX8" fmla="*/ 3010486 w 3418449"/>
                <a:gd name="connsiteY8" fmla="*/ 253218 h 1097280"/>
                <a:gd name="connsiteX9" fmla="*/ 3418449 w 3418449"/>
                <a:gd name="connsiteY9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18449" h="1097280">
                  <a:moveTo>
                    <a:pt x="0" y="1097280"/>
                  </a:moveTo>
                  <a:cubicBezTo>
                    <a:pt x="48065" y="859301"/>
                    <a:pt x="96130" y="621323"/>
                    <a:pt x="196948" y="450166"/>
                  </a:cubicBezTo>
                  <a:cubicBezTo>
                    <a:pt x="297767" y="279009"/>
                    <a:pt x="497059" y="0"/>
                    <a:pt x="604911" y="70338"/>
                  </a:cubicBezTo>
                  <a:cubicBezTo>
                    <a:pt x="712763" y="140676"/>
                    <a:pt x="745588" y="837028"/>
                    <a:pt x="844062" y="872197"/>
                  </a:cubicBezTo>
                  <a:cubicBezTo>
                    <a:pt x="942536" y="907366"/>
                    <a:pt x="1071490" y="255563"/>
                    <a:pt x="1195754" y="281354"/>
                  </a:cubicBezTo>
                  <a:cubicBezTo>
                    <a:pt x="1320019" y="307145"/>
                    <a:pt x="1456006" y="1059767"/>
                    <a:pt x="1589649" y="1026942"/>
                  </a:cubicBezTo>
                  <a:cubicBezTo>
                    <a:pt x="1723292" y="994117"/>
                    <a:pt x="1821767" y="119575"/>
                    <a:pt x="1997613" y="84406"/>
                  </a:cubicBezTo>
                  <a:cubicBezTo>
                    <a:pt x="2173459" y="49237"/>
                    <a:pt x="2475914" y="787791"/>
                    <a:pt x="2644726" y="815926"/>
                  </a:cubicBezTo>
                  <a:cubicBezTo>
                    <a:pt x="2813538" y="844061"/>
                    <a:pt x="2881532" y="206326"/>
                    <a:pt x="3010486" y="253218"/>
                  </a:cubicBezTo>
                  <a:cubicBezTo>
                    <a:pt x="3139440" y="300110"/>
                    <a:pt x="3418449" y="1097280"/>
                    <a:pt x="3418449" y="109728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Types of Control System</a:t>
            </a:r>
            <a:br>
              <a:rPr lang="en-GB" dirty="0" smtClean="0"/>
            </a:br>
            <a:r>
              <a:rPr lang="en-GB" sz="2900" dirty="0" smtClean="0"/>
              <a:t>Adaptive Control System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The dynamic characteristics of most control systems are not constant for several reasons.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The effect of small changes on the system parameters is attenuated in a feedback control system.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An adaptive control system is required when the changes in the system parameters are significant.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/>
              <a:t>Types of Control System</a:t>
            </a:r>
            <a:br>
              <a:rPr lang="en-GB" dirty="0" smtClean="0"/>
            </a:br>
            <a:r>
              <a:rPr lang="en-GB" sz="2900" dirty="0" smtClean="0"/>
              <a:t>Learning Control System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A control system that can learn from the environment it is operating is called a learning control system.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Classification of Control Systems</a:t>
            </a:r>
            <a:endParaRPr lang="en-GB" sz="32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755576" y="815298"/>
            <a:ext cx="7832128" cy="5682995"/>
            <a:chOff x="755576" y="815298"/>
            <a:chExt cx="7832128" cy="5682995"/>
          </a:xfrm>
        </p:grpSpPr>
        <p:sp>
          <p:nvSpPr>
            <p:cNvPr id="11" name="TextBox 10"/>
            <p:cNvSpPr txBox="1"/>
            <p:nvPr/>
          </p:nvSpPr>
          <p:spPr>
            <a:xfrm>
              <a:off x="3762030" y="815298"/>
              <a:ext cx="1686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Control Systems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4773" y="2023045"/>
              <a:ext cx="879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Natural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95742" y="2023045"/>
              <a:ext cx="1217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Man-made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63707" y="3081551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Manual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5171" y="3061285"/>
              <a:ext cx="1156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Automatic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1848" y="404517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Open-loop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57252" y="4045170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Closed-loop</a:t>
              </a:r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01276" y="4990672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Non-linear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17339" y="4897933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linear</a:t>
              </a:r>
              <a:endParaRPr lang="en-GB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53027" y="5918055"/>
              <a:ext cx="1354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 variant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62671" y="5918055"/>
              <a:ext cx="1525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 invariant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5576" y="5132592"/>
              <a:ext cx="1181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Non-linear</a:t>
              </a: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99047" y="5202916"/>
              <a:ext cx="718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linear</a:t>
              </a:r>
              <a:endParaRPr lang="en-GB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332128" y="1281138"/>
              <a:ext cx="6377597" cy="4755085"/>
              <a:chOff x="1332128" y="1281138"/>
              <a:chExt cx="6377597" cy="475508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3905078" y="1281138"/>
                <a:ext cx="1263037" cy="741907"/>
                <a:chOff x="3905078" y="1281138"/>
                <a:chExt cx="1263037" cy="741907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3905078" y="1559353"/>
                  <a:ext cx="1263037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3905078" y="1559353"/>
                  <a:ext cx="0" cy="46369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5166025" y="1559353"/>
                  <a:ext cx="0" cy="46369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4536597" y="1281138"/>
                  <a:ext cx="0" cy="27821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4536597" y="2393998"/>
                <a:ext cx="1278573" cy="649127"/>
                <a:chOff x="899592" y="1484784"/>
                <a:chExt cx="1020512" cy="50402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899592" y="1700808"/>
                  <a:ext cx="1008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899592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1920104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1403648" y="1484784"/>
                  <a:ext cx="0" cy="2160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170205" y="3411972"/>
                <a:ext cx="1278573" cy="649127"/>
                <a:chOff x="899592" y="1484784"/>
                <a:chExt cx="1020512" cy="504024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899592" y="1700808"/>
                  <a:ext cx="1008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899592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1920104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1403648" y="1484784"/>
                  <a:ext cx="0" cy="2160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5799634" y="4341545"/>
                <a:ext cx="1278573" cy="649127"/>
                <a:chOff x="899592" y="1484784"/>
                <a:chExt cx="1020512" cy="50402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899592" y="1700808"/>
                  <a:ext cx="1008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899592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1920104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1403648" y="1484784"/>
                  <a:ext cx="0" cy="2160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6431152" y="5268887"/>
                <a:ext cx="1278573" cy="649127"/>
                <a:chOff x="899592" y="1484784"/>
                <a:chExt cx="1020512" cy="504024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899592" y="1700808"/>
                  <a:ext cx="1008112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899592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1920104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1403648" y="1484784"/>
                  <a:ext cx="0" cy="2160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1332128" y="4459671"/>
                <a:ext cx="3483209" cy="649127"/>
                <a:chOff x="-872472" y="1484784"/>
                <a:chExt cx="2780176" cy="504024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-872472" y="1700808"/>
                  <a:ext cx="2772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-872472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7308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1907704" y="1484784"/>
                  <a:ext cx="0" cy="2160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2875999" y="5387096"/>
                <a:ext cx="2886621" cy="649127"/>
                <a:chOff x="-872472" y="1484784"/>
                <a:chExt cx="2780176" cy="504024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-872472" y="1700808"/>
                  <a:ext cx="2772000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-872472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425891" y="1700808"/>
                  <a:ext cx="0" cy="288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1907704" y="1484784"/>
                  <a:ext cx="0" cy="2160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TextBox 57"/>
            <p:cNvSpPr txBox="1"/>
            <p:nvPr/>
          </p:nvSpPr>
          <p:spPr>
            <a:xfrm>
              <a:off x="2177537" y="6128961"/>
              <a:ext cx="1354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 variant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52301" y="6114330"/>
              <a:ext cx="1525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 invariant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17525" y="447675"/>
            <a:ext cx="4453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/>
              <a:t>Examples of Control Systems</a:t>
            </a:r>
            <a:endParaRPr lang="en-US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9262" t="5904" r="16099" b="9963"/>
          <a:stretch>
            <a:fillRect/>
          </a:stretch>
        </p:blipFill>
        <p:spPr bwMode="auto">
          <a:xfrm>
            <a:off x="1979712" y="1662686"/>
            <a:ext cx="4608512" cy="51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3725" y="1124744"/>
            <a:ext cx="32135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/>
              <a:t>Water-level float regulator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494633" cy="376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8" y="5440288"/>
            <a:ext cx="8551864" cy="11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4453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Examples of </a:t>
            </a:r>
            <a:r>
              <a:rPr lang="en-US" sz="2800" b="1" dirty="0" smtClean="0"/>
              <a:t>Control </a:t>
            </a:r>
            <a:r>
              <a:rPr lang="en-US" sz="2800" b="1" dirty="0"/>
              <a:t>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863" t="12334" r="8726" b="1991"/>
          <a:stretch>
            <a:fillRect/>
          </a:stretch>
        </p:blipFill>
        <p:spPr bwMode="auto">
          <a:xfrm>
            <a:off x="1187624" y="1628800"/>
            <a:ext cx="5976664" cy="428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t="4928" r="10844" b="19014"/>
          <a:stretch>
            <a:fillRect/>
          </a:stretch>
        </p:blipFill>
        <p:spPr bwMode="auto">
          <a:xfrm>
            <a:off x="3780358" y="5661248"/>
            <a:ext cx="53281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595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Examples of Modern Control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6821985" cy="34346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595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Examples of Modern Control Systems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911" y="1219199"/>
            <a:ext cx="6111433" cy="44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060" y="5541640"/>
            <a:ext cx="6638324" cy="9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595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Examples of Modern Control Systems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Transfer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51309"/>
            <a:ext cx="8712968" cy="5030019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Transfer Function is the ratio of Laplace transform of the output to the Laplace transform of the input. Assuming all initial conditions are zero. 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Where     is the Laplace operator.</a:t>
            </a:r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915816" y="2852936"/>
            <a:ext cx="3415408" cy="864096"/>
            <a:chOff x="4983601" y="4869160"/>
            <a:chExt cx="3415408" cy="86409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236296" y="5301208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6228184" y="4869160"/>
              <a:ext cx="1080120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Plant</a:t>
              </a:r>
              <a:endParaRPr lang="en-GB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494036" y="5302876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892139" y="5085184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y(t)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83601" y="5147900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u(t)</a:t>
              </a:r>
              <a:endParaRPr lang="en-GB" i="1" dirty="0"/>
            </a:p>
          </p:txBody>
        </p:sp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84710" y="3933056"/>
          <a:ext cx="4975522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1511300" imgH="393700" progId="Equation.3">
                  <p:embed/>
                </p:oleObj>
              </mc:Choice>
              <mc:Fallback>
                <p:oleObj name="Equation" r:id="rId3" imgW="1511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710" y="3933056"/>
                        <a:ext cx="4975522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547664" y="5770190"/>
          <a:ext cx="334963" cy="53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5" imgW="101512" imgH="152268" progId="Equation.3">
                  <p:embed/>
                </p:oleObj>
              </mc:Choice>
              <mc:Fallback>
                <p:oleObj name="Equation" r:id="rId5" imgW="101512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770190"/>
                        <a:ext cx="334963" cy="539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79435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Recommended Books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7156" y="141277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smtClean="0"/>
              <a:t>Burns </a:t>
            </a:r>
            <a:r>
              <a:rPr lang="en-US" sz="2600" dirty="0"/>
              <a:t>R. “Advanced Control Engineering, Butterworth Heinemann”, Latest edition</a:t>
            </a:r>
            <a:r>
              <a:rPr lang="en-US" sz="2600" dirty="0" smtClean="0"/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/>
              <a:t>Mutanmbara</a:t>
            </a:r>
            <a:r>
              <a:rPr lang="en-US" sz="2600" dirty="0" smtClean="0"/>
              <a:t> </a:t>
            </a:r>
            <a:r>
              <a:rPr lang="en-US" sz="2600" dirty="0"/>
              <a:t>A.G.O.; Design and analysis of Control Systems, Taylor and Francis, Latest </a:t>
            </a:r>
            <a:r>
              <a:rPr lang="en-US" sz="2600" dirty="0" smtClean="0"/>
              <a:t>Edition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600" dirty="0"/>
              <a:t>Modern Control Engineering, (5</a:t>
            </a:r>
            <a:r>
              <a:rPr lang="en-GB" sz="2600" baseline="30000" dirty="0"/>
              <a:t>th</a:t>
            </a:r>
            <a:r>
              <a:rPr lang="en-GB" sz="2600" dirty="0"/>
              <a:t> Edition)</a:t>
            </a:r>
          </a:p>
          <a:p>
            <a:pPr>
              <a:lnSpc>
                <a:spcPct val="150000"/>
              </a:lnSpc>
            </a:pPr>
            <a:r>
              <a:rPr lang="en-GB" sz="2600" dirty="0"/>
              <a:t>      By: Katsuhiko Ogata.</a:t>
            </a:r>
          </a:p>
          <a:p>
            <a:pPr>
              <a:lnSpc>
                <a:spcPct val="150000"/>
              </a:lnSpc>
            </a:pPr>
            <a:r>
              <a:rPr lang="en-GB" sz="2600" dirty="0" smtClean="0"/>
              <a:t>4. Control </a:t>
            </a:r>
            <a:r>
              <a:rPr lang="en-GB" sz="2600" dirty="0"/>
              <a:t>Systems Engineering, (6</a:t>
            </a:r>
            <a:r>
              <a:rPr lang="en-GB" sz="2600" baseline="30000" dirty="0"/>
              <a:t>th</a:t>
            </a:r>
            <a:r>
              <a:rPr lang="en-GB" sz="2600" dirty="0"/>
              <a:t> Edition)</a:t>
            </a:r>
          </a:p>
          <a:p>
            <a:pPr>
              <a:lnSpc>
                <a:spcPct val="150000"/>
              </a:lnSpc>
            </a:pPr>
            <a:r>
              <a:rPr lang="en-GB" sz="2600" dirty="0"/>
              <a:t>      By: Norman S. </a:t>
            </a:r>
            <a:r>
              <a:rPr lang="en-GB" sz="2600" dirty="0" err="1" smtClean="0"/>
              <a:t>Nise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0505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Transfer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4525963"/>
          </a:xfrm>
        </p:spPr>
        <p:txBody>
          <a:bodyPr>
            <a:normAutofit/>
          </a:bodyPr>
          <a:lstStyle/>
          <a:p>
            <a:pPr algn="just"/>
            <a:r>
              <a:rPr lang="en-GB" sz="3000" dirty="0" smtClean="0"/>
              <a:t>Then the transfer function </a:t>
            </a:r>
            <a:r>
              <a:rPr lang="en-GB" sz="3000" dirty="0" smtClean="0">
                <a:solidFill>
                  <a:srgbClr val="FF0000"/>
                </a:solidFill>
              </a:rPr>
              <a:t>G(S)</a:t>
            </a:r>
            <a:r>
              <a:rPr lang="en-GB" sz="3000" dirty="0" smtClean="0"/>
              <a:t> of the plant is given as</a:t>
            </a:r>
            <a:endParaRPr lang="en-GB" sz="3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3808" y="3789040"/>
            <a:ext cx="3452277" cy="864096"/>
            <a:chOff x="4983601" y="4869160"/>
            <a:chExt cx="3452277" cy="864096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236296" y="5301208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228184" y="4869160"/>
              <a:ext cx="1080120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G(S)</a:t>
              </a:r>
              <a:endParaRPr lang="en-GB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5494036" y="5302876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892139" y="508518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Y(S)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83601" y="5119764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U(S)</a:t>
              </a:r>
              <a:endParaRPr lang="en-GB" i="1" dirty="0"/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419872" y="2348880"/>
          <a:ext cx="1789915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3" imgW="736280" imgH="355446" progId="Equation.3">
                  <p:embed/>
                </p:oleObj>
              </mc:Choice>
              <mc:Fallback>
                <p:oleObj name="Equation" r:id="rId3" imgW="736280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348880"/>
                        <a:ext cx="1789915" cy="8640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Why Laplace Transform?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3000" dirty="0" smtClean="0"/>
              <a:t>By use of Laplace transform we can convert many common functions into algebraic function of complex variable </a:t>
            </a:r>
            <a:r>
              <a:rPr lang="en-GB" sz="3000" i="1" dirty="0" smtClean="0">
                <a:solidFill>
                  <a:srgbClr val="FF0000"/>
                </a:solidFill>
              </a:rPr>
              <a:t>s</a:t>
            </a:r>
            <a:r>
              <a:rPr lang="en-GB" sz="3000" dirty="0" smtClean="0"/>
              <a:t>. </a:t>
            </a:r>
          </a:p>
          <a:p>
            <a:pPr algn="just"/>
            <a:r>
              <a:rPr lang="en-GB" sz="3000" dirty="0" smtClean="0"/>
              <a:t>For example</a:t>
            </a:r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>
              <a:buNone/>
            </a:pPr>
            <a:r>
              <a:rPr lang="en-GB" sz="3000" dirty="0" smtClean="0"/>
              <a:t>Or</a:t>
            </a:r>
          </a:p>
          <a:p>
            <a:pPr algn="just">
              <a:buNone/>
            </a:pPr>
            <a:endParaRPr lang="en-GB" sz="3000" dirty="0" smtClean="0"/>
          </a:p>
          <a:p>
            <a:pPr algn="just">
              <a:buNone/>
            </a:pPr>
            <a:endParaRPr lang="en-GB" sz="3000" dirty="0" smtClean="0"/>
          </a:p>
          <a:p>
            <a:pPr algn="just"/>
            <a:r>
              <a:rPr lang="en-GB" sz="3000" dirty="0" smtClean="0"/>
              <a:t>Where </a:t>
            </a:r>
            <a:r>
              <a:rPr lang="en-GB" sz="3000" i="1" dirty="0" smtClean="0">
                <a:solidFill>
                  <a:srgbClr val="FF0000"/>
                </a:solidFill>
              </a:rPr>
              <a:t>s</a:t>
            </a:r>
            <a:r>
              <a:rPr lang="en-GB" sz="3000" dirty="0" smtClean="0"/>
              <a:t> is a complex variable (complex frequency) and is given as</a:t>
            </a:r>
            <a:endParaRPr lang="en-GB" sz="3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796707" y="2852936"/>
          <a:ext cx="313855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" imgW="1002865" imgH="368140" progId="Equation.3">
                  <p:embed/>
                </p:oleObj>
              </mc:Choice>
              <mc:Fallback>
                <p:oleObj name="Equation" r:id="rId3" imgW="1002865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707" y="2852936"/>
                        <a:ext cx="3138557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495675" y="4149080"/>
          <a:ext cx="2265363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5" imgW="723586" imgH="355446" progId="Equation.3">
                  <p:embed/>
                </p:oleObj>
              </mc:Choice>
              <mc:Fallback>
                <p:oleObj name="Equation" r:id="rId5" imgW="72358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4149080"/>
                        <a:ext cx="2265363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886200" y="6113735"/>
          <a:ext cx="19081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7" imgW="609336" imgH="177723" progId="Equation.3">
                  <p:embed/>
                </p:oleObj>
              </mc:Choice>
              <mc:Fallback>
                <p:oleObj name="Equation" r:id="rId7" imgW="609336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113735"/>
                        <a:ext cx="19081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Laplace Transform of Derivatives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en-GB" sz="3000" dirty="0" smtClean="0"/>
              <a:t>Not only common function can be converted into simple algebraic expressions but calculus operations can also be converted into algebraic expressions.</a:t>
            </a:r>
          </a:p>
          <a:p>
            <a:pPr algn="just"/>
            <a:r>
              <a:rPr lang="en-GB" sz="3000" dirty="0" smtClean="0"/>
              <a:t>For example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627784" y="3068960"/>
          <a:ext cx="37353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1193800" imgH="355600" progId="Equation.3">
                  <p:embed/>
                </p:oleObj>
              </mc:Choice>
              <mc:Fallback>
                <p:oleObj name="Equation" r:id="rId3" imgW="1193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068960"/>
                        <a:ext cx="3735388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1835696" y="4941168"/>
          <a:ext cx="55245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5" imgW="1765300" imgH="393700" progId="Equation.3">
                  <p:embed/>
                </p:oleObj>
              </mc:Choice>
              <mc:Fallback>
                <p:oleObj name="Equation" r:id="rId5" imgW="1765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941168"/>
                        <a:ext cx="5524500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Laplace Transform of Derivatives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712968" cy="5184576"/>
          </a:xfrm>
        </p:spPr>
        <p:txBody>
          <a:bodyPr>
            <a:normAutofit/>
          </a:bodyPr>
          <a:lstStyle/>
          <a:p>
            <a:pPr algn="just"/>
            <a:r>
              <a:rPr lang="en-GB" sz="3000" dirty="0" smtClean="0"/>
              <a:t>In general</a:t>
            </a:r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r>
              <a:rPr lang="en-GB" sz="3000" dirty="0" smtClean="0"/>
              <a:t>Where         is the initial condition of the system.</a:t>
            </a: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1028700" y="2205038"/>
          <a:ext cx="71151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2273300" imgH="393700" progId="Equation.3">
                  <p:embed/>
                </p:oleObj>
              </mc:Choice>
              <mc:Fallback>
                <p:oleObj name="Equation" r:id="rId3" imgW="2273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205038"/>
                        <a:ext cx="7115175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618004" y="3962860"/>
          <a:ext cx="673410" cy="44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5" imgW="266353" imgH="177569" progId="Equation.3">
                  <p:embed/>
                </p:oleObj>
              </mc:Choice>
              <mc:Fallback>
                <p:oleObj name="Equation" r:id="rId5" imgW="266353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004" y="3962860"/>
                        <a:ext cx="673410" cy="448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RC Circuit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the capacitor is not already charged then </a:t>
            </a:r>
            <a:r>
              <a:rPr lang="en-GB" i="1" dirty="0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(0)=0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179661" cy="210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1988840"/>
            <a:ext cx="4864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i="1" dirty="0" smtClean="0">
                <a:solidFill>
                  <a:srgbClr val="FF0000"/>
                </a:solidFill>
              </a:rPr>
              <a:t>u</a:t>
            </a:r>
            <a:r>
              <a:rPr lang="en-GB" sz="2400" dirty="0" smtClean="0"/>
              <a:t> is the input voltage applied at </a:t>
            </a:r>
            <a:r>
              <a:rPr lang="en-GB" sz="2400" dirty="0" smtClean="0">
                <a:solidFill>
                  <a:srgbClr val="FF0000"/>
                </a:solidFill>
              </a:rPr>
              <a:t>t=0</a:t>
            </a:r>
          </a:p>
          <a:p>
            <a:pPr marL="266700" indent="-2667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</a:rPr>
              <a:t>y</a:t>
            </a:r>
            <a:r>
              <a:rPr lang="en-GB" sz="2400" dirty="0" smtClean="0"/>
              <a:t> is the capacitor voltage</a:t>
            </a:r>
            <a:endParaRPr lang="en-GB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2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Laplace Transform of Integrals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3059832" y="1916832"/>
          <a:ext cx="30607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3" imgW="977476" imgH="355446" progId="Equation.3">
                  <p:embed/>
                </p:oleObj>
              </mc:Choice>
              <mc:Fallback>
                <p:oleObj name="Equation" r:id="rId3" imgW="97747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916832"/>
                        <a:ext cx="306070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time domain integral becomes division by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frequency domain.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Calculation of the Transfer Function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2195736" y="1952487"/>
          <a:ext cx="4438749" cy="11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" imgW="1536033" imgH="393529" progId="Equation.3">
                  <p:embed/>
                </p:oleObj>
              </mc:Choice>
              <mc:Fallback>
                <p:oleObj name="Equation" r:id="rId3" imgW="153603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952487"/>
                        <a:ext cx="4438749" cy="113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-36512" y="1124744"/>
            <a:ext cx="91805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the following ODE where </a:t>
            </a:r>
            <a:r>
              <a:rPr kumimoji="0" lang="en-GB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y(t)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input of the system and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x(t)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output.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8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Taking the Laplace transform on either sides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8131" name="Object 5"/>
          <p:cNvGraphicFramePr>
            <a:graphicFrameLocks noChangeAspect="1"/>
          </p:cNvGraphicFramePr>
          <p:nvPr/>
        </p:nvGraphicFramePr>
        <p:xfrm>
          <a:off x="2271440" y="3573016"/>
          <a:ext cx="3668712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5" imgW="1269449" imgH="203112" progId="Equation.3">
                  <p:embed/>
                </p:oleObj>
              </mc:Choice>
              <mc:Fallback>
                <p:oleObj name="Equation" r:id="rId5" imgW="126944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440" y="3573016"/>
                        <a:ext cx="3668712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86792" y="5321198"/>
          <a:ext cx="8261672" cy="55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7" imgW="3200400" imgH="215900" progId="Equation.3">
                  <p:embed/>
                </p:oleObj>
              </mc:Choice>
              <mc:Fallback>
                <p:oleObj name="Equation" r:id="rId7" imgW="3200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92" y="5321198"/>
                        <a:ext cx="8261672" cy="556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Calculation of the Transfer Function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  <a:p>
            <a:pPr algn="just"/>
            <a:endParaRPr lang="en-GB" sz="3000" dirty="0" smtClean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44016" y="2348880"/>
            <a:ext cx="8820472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Considering Initial conditions to zero in order to find the transfer function of the system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4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24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Rearranging the above equation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539552" y="1556792"/>
          <a:ext cx="8261672" cy="55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3200400" imgH="215900" progId="Equation.3">
                  <p:embed/>
                </p:oleObj>
              </mc:Choice>
              <mc:Fallback>
                <p:oleObj name="Equation" r:id="rId3" imgW="3200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8261672" cy="556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2935288" y="3370511"/>
          <a:ext cx="39004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1511300" imgH="190500" progId="Equation.3">
                  <p:embed/>
                </p:oleObj>
              </mc:Choice>
              <mc:Fallback>
                <p:oleObj name="Equation" r:id="rId5" imgW="151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3370511"/>
                        <a:ext cx="3900487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4"/>
          <p:cNvGraphicFramePr>
            <a:graphicFrameLocks noChangeAspect="1"/>
          </p:cNvGraphicFramePr>
          <p:nvPr/>
        </p:nvGraphicFramePr>
        <p:xfrm>
          <a:off x="2700338" y="4581128"/>
          <a:ext cx="39004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7" imgW="1511300" imgH="419100" progId="Equation.3">
                  <p:embed/>
                </p:oleObj>
              </mc:Choice>
              <mc:Fallback>
                <p:oleObj name="Equation" r:id="rId7" imgW="1511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581128"/>
                        <a:ext cx="39004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2672661" y="5733256"/>
          <a:ext cx="3699539" cy="91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9" imgW="1485900" imgH="368300" progId="Equation.3">
                  <p:embed/>
                </p:oleObj>
              </mc:Choice>
              <mc:Fallback>
                <p:oleObj name="Equation" r:id="rId9" imgW="1485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2661" y="5733256"/>
                        <a:ext cx="3699539" cy="916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0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926976"/>
          </a:xfrm>
        </p:spPr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273133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836712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GB" sz="2200" dirty="0" smtClean="0"/>
              <a:t>Find out the transfer function of the RC network shown in figure-1. Assume that the capacitor is not initially charged.</a:t>
            </a:r>
          </a:p>
          <a:p>
            <a:pPr marL="457200" indent="-457200">
              <a:buAutoNum type="arabicPeriod"/>
            </a:pPr>
            <a:endParaRPr lang="en-GB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539552" y="1686226"/>
            <a:ext cx="2963637" cy="1997894"/>
            <a:chOff x="539552" y="1686226"/>
            <a:chExt cx="2963637" cy="199789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686226"/>
              <a:ext cx="2963637" cy="195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633740" y="3314788"/>
              <a:ext cx="954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Figure-1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403648" y="5435501"/>
          <a:ext cx="62007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5" imgW="2146300" imgH="203200" progId="Equation.3">
                  <p:embed/>
                </p:oleObj>
              </mc:Choice>
              <mc:Fallback>
                <p:oleObj name="Equation" r:id="rId5" imgW="2146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435501"/>
                        <a:ext cx="62007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077072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 smtClean="0"/>
              <a:t>2. </a:t>
            </a:r>
            <a:r>
              <a:rPr lang="en-GB" sz="2200" i="1" dirty="0" smtClean="0">
                <a:solidFill>
                  <a:srgbClr val="C00000"/>
                </a:solidFill>
              </a:rPr>
              <a:t>u(t)</a:t>
            </a:r>
            <a:r>
              <a:rPr lang="en-GB" sz="2200" dirty="0" smtClean="0"/>
              <a:t> and </a:t>
            </a:r>
            <a:r>
              <a:rPr lang="en-GB" sz="2200" i="1" dirty="0" smtClean="0">
                <a:solidFill>
                  <a:srgbClr val="C00000"/>
                </a:solidFill>
              </a:rPr>
              <a:t>y(t)</a:t>
            </a:r>
            <a:r>
              <a:rPr lang="en-GB" sz="2200" dirty="0" smtClean="0"/>
              <a:t> are the input and output respectively of a system defined by following ODE. Determine the Transfer Function. Assume there is no any energy stored in the system. </a:t>
            </a:r>
            <a:endParaRPr lang="en-GB" sz="2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Transfer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In general</a:t>
            </a:r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pPr algn="just"/>
            <a:r>
              <a:rPr lang="en-GB" sz="2600" dirty="0" smtClean="0"/>
              <a:t>Where </a:t>
            </a:r>
            <a:r>
              <a:rPr lang="en-GB" sz="2600" i="1" dirty="0" smtClean="0">
                <a:solidFill>
                  <a:srgbClr val="C00000"/>
                </a:solidFill>
              </a:rPr>
              <a:t>x</a:t>
            </a:r>
            <a:r>
              <a:rPr lang="en-GB" sz="2600" dirty="0" smtClean="0"/>
              <a:t> is the input of the system and </a:t>
            </a:r>
            <a:r>
              <a:rPr lang="en-GB" sz="2600" i="1" dirty="0" smtClean="0">
                <a:solidFill>
                  <a:srgbClr val="C00000"/>
                </a:solidFill>
              </a:rPr>
              <a:t>y</a:t>
            </a:r>
            <a:r>
              <a:rPr lang="en-GB" sz="2600" dirty="0" smtClean="0"/>
              <a:t> is the output of the system.</a:t>
            </a:r>
            <a:endParaRPr lang="en-GB" sz="26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8490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93" y="4653136"/>
            <a:ext cx="80343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Control System?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39341"/>
            <a:ext cx="8229600" cy="4525963"/>
          </a:xfrm>
        </p:spPr>
        <p:txBody>
          <a:bodyPr/>
          <a:lstStyle/>
          <a:p>
            <a:pPr algn="just"/>
            <a:r>
              <a:rPr lang="en-GB" dirty="0" smtClean="0"/>
              <a:t>A system Controlling the operation of another system.</a:t>
            </a:r>
          </a:p>
          <a:p>
            <a:pPr algn="just"/>
            <a:r>
              <a:rPr lang="en-GB" dirty="0" smtClean="0"/>
              <a:t>A system that can regulate itself and another system.</a:t>
            </a:r>
          </a:p>
          <a:p>
            <a:pPr algn="just"/>
            <a:r>
              <a:rPr lang="en-GB" dirty="0" smtClean="0"/>
              <a:t>A control System is a device, or set of devices to manage, command, direct or regulate the behaviour of other device(s) or system(s).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Transfer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endParaRPr lang="en-GB" sz="2600" dirty="0" smtClean="0"/>
          </a:p>
          <a:p>
            <a:r>
              <a:rPr lang="en-GB" sz="2600" dirty="0" smtClean="0"/>
              <a:t>When order of the denominator polynomial is greater than the numerator polynomial the transfer function is said to be ‘</a:t>
            </a:r>
            <a:r>
              <a:rPr lang="en-GB" sz="2600" dirty="0" smtClean="0">
                <a:solidFill>
                  <a:srgbClr val="C00000"/>
                </a:solidFill>
              </a:rPr>
              <a:t>proper</a:t>
            </a:r>
            <a:r>
              <a:rPr lang="en-GB" sz="2600" dirty="0" smtClean="0"/>
              <a:t>’.</a:t>
            </a:r>
          </a:p>
          <a:p>
            <a:endParaRPr lang="en-GB" sz="2600" dirty="0" smtClean="0"/>
          </a:p>
          <a:p>
            <a:r>
              <a:rPr lang="en-GB" sz="2600" dirty="0" smtClean="0"/>
              <a:t>Otherwise ‘</a:t>
            </a:r>
            <a:r>
              <a:rPr lang="en-GB" sz="2600" dirty="0" smtClean="0">
                <a:solidFill>
                  <a:srgbClr val="C00000"/>
                </a:solidFill>
              </a:rPr>
              <a:t>improper</a:t>
            </a:r>
            <a:r>
              <a:rPr lang="en-GB" sz="2600" dirty="0" smtClean="0"/>
              <a:t>’</a:t>
            </a:r>
            <a:endParaRPr lang="en-GB" sz="26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85442" t="63158"/>
          <a:stretch>
            <a:fillRect/>
          </a:stretch>
        </p:blipFill>
        <p:spPr bwMode="auto">
          <a:xfrm>
            <a:off x="7380312" y="2089023"/>
            <a:ext cx="1080120" cy="42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l="31636" t="50000"/>
          <a:stretch>
            <a:fillRect/>
          </a:stretch>
        </p:blipFill>
        <p:spPr bwMode="auto">
          <a:xfrm>
            <a:off x="1547664" y="1844824"/>
            <a:ext cx="54926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3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Transfer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32859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800" dirty="0" smtClean="0"/>
              <a:t>Transfer function helps us to check</a:t>
            </a:r>
          </a:p>
          <a:p>
            <a:pPr lvl="1" algn="just">
              <a:lnSpc>
                <a:spcPct val="200000"/>
              </a:lnSpc>
            </a:pPr>
            <a:r>
              <a:rPr lang="en-GB" sz="2400" dirty="0" smtClean="0"/>
              <a:t>The stability of the system</a:t>
            </a:r>
          </a:p>
          <a:p>
            <a:pPr lvl="1" algn="just">
              <a:lnSpc>
                <a:spcPct val="200000"/>
              </a:lnSpc>
            </a:pPr>
            <a:r>
              <a:rPr lang="en-GB" sz="2400" dirty="0" smtClean="0"/>
              <a:t>Time domain and frequency domain characteristics of the system </a:t>
            </a:r>
          </a:p>
          <a:p>
            <a:pPr lvl="1" algn="just">
              <a:lnSpc>
                <a:spcPct val="200000"/>
              </a:lnSpc>
            </a:pPr>
            <a:r>
              <a:rPr lang="en-GB" sz="2400" dirty="0" smtClean="0"/>
              <a:t>Response of the system for any given input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of Control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36504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There are several meanings of stability, in general there are two kinds of stability definitions in control system study. </a:t>
            </a:r>
          </a:p>
          <a:p>
            <a:pPr algn="just"/>
            <a:endParaRPr lang="en-GB" sz="2800" dirty="0" smtClean="0"/>
          </a:p>
          <a:p>
            <a:pPr lvl="1" algn="just">
              <a:lnSpc>
                <a:spcPct val="200000"/>
              </a:lnSpc>
            </a:pPr>
            <a:r>
              <a:rPr lang="en-GB" sz="2400" dirty="0" smtClean="0"/>
              <a:t>Absolute Stability</a:t>
            </a:r>
          </a:p>
          <a:p>
            <a:pPr lvl="1" algn="just">
              <a:lnSpc>
                <a:spcPct val="200000"/>
              </a:lnSpc>
            </a:pPr>
            <a:r>
              <a:rPr lang="en-GB" sz="2400" dirty="0" smtClean="0"/>
              <a:t>Relative Stability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of Control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n-GB" dirty="0" smtClean="0"/>
              <a:t>Roots of denominator polynomial of a transfer function are called ‘</a:t>
            </a:r>
            <a:r>
              <a:rPr lang="en-GB" dirty="0" smtClean="0">
                <a:solidFill>
                  <a:srgbClr val="C00000"/>
                </a:solidFill>
              </a:rPr>
              <a:t>poles</a:t>
            </a:r>
            <a:r>
              <a:rPr lang="en-GB" dirty="0" smtClean="0"/>
              <a:t>’.</a:t>
            </a:r>
          </a:p>
          <a:p>
            <a:endParaRPr lang="en-GB" dirty="0" smtClean="0"/>
          </a:p>
          <a:p>
            <a:r>
              <a:rPr lang="en-GB" dirty="0" smtClean="0"/>
              <a:t>And the roots of numerator polynomials of a transfer function are called ‘</a:t>
            </a:r>
            <a:r>
              <a:rPr lang="en-GB" dirty="0" smtClean="0">
                <a:solidFill>
                  <a:srgbClr val="C00000"/>
                </a:solidFill>
              </a:rPr>
              <a:t>zeros</a:t>
            </a:r>
            <a:r>
              <a:rPr lang="en-GB" dirty="0" smtClean="0"/>
              <a:t>’.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636" t="50000"/>
          <a:stretch>
            <a:fillRect/>
          </a:stretch>
        </p:blipFill>
        <p:spPr bwMode="auto">
          <a:xfrm>
            <a:off x="2051720" y="1484784"/>
            <a:ext cx="54926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3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of Control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561259"/>
          </a:xfrm>
        </p:spPr>
        <p:txBody>
          <a:bodyPr/>
          <a:lstStyle/>
          <a:p>
            <a:pPr algn="just"/>
            <a:r>
              <a:rPr lang="en-GB" dirty="0" smtClean="0"/>
              <a:t>Poles of the system are represented by ‘</a:t>
            </a:r>
            <a:r>
              <a:rPr lang="en-GB" dirty="0" smtClean="0">
                <a:solidFill>
                  <a:srgbClr val="C00000"/>
                </a:solidFill>
              </a:rPr>
              <a:t>x</a:t>
            </a:r>
            <a:r>
              <a:rPr lang="en-GB" dirty="0" smtClean="0"/>
              <a:t>’ and zeros of the system are represented by ‘</a:t>
            </a:r>
            <a:r>
              <a:rPr lang="en-GB" dirty="0" smtClean="0">
                <a:solidFill>
                  <a:srgbClr val="C00000"/>
                </a:solidFill>
              </a:rPr>
              <a:t>o</a:t>
            </a:r>
            <a:r>
              <a:rPr lang="en-GB" dirty="0" smtClean="0"/>
              <a:t>’.</a:t>
            </a:r>
          </a:p>
          <a:p>
            <a:pPr algn="just"/>
            <a:r>
              <a:rPr lang="en-GB" dirty="0" smtClean="0"/>
              <a:t>System order is always equal to number of poles of the transfer function.</a:t>
            </a:r>
          </a:p>
          <a:p>
            <a:pPr algn="just"/>
            <a:r>
              <a:rPr lang="en-GB" dirty="0" smtClean="0"/>
              <a:t>Following transfer function represents </a:t>
            </a:r>
            <a:r>
              <a:rPr lang="en-GB" dirty="0" smtClean="0">
                <a:solidFill>
                  <a:srgbClr val="C00000"/>
                </a:solidFill>
              </a:rPr>
              <a:t>n</a:t>
            </a:r>
            <a:r>
              <a:rPr lang="en-GB" baseline="30000" dirty="0" smtClean="0">
                <a:solidFill>
                  <a:srgbClr val="C00000"/>
                </a:solidFill>
              </a:rPr>
              <a:t>th</a:t>
            </a:r>
            <a:r>
              <a:rPr lang="en-GB" dirty="0" smtClean="0"/>
              <a:t> order plant.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1636" t="50000"/>
          <a:stretch>
            <a:fillRect/>
          </a:stretch>
        </p:blipFill>
        <p:spPr bwMode="auto">
          <a:xfrm>
            <a:off x="1717987" y="5157192"/>
            <a:ext cx="595035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Stability of Control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Poles is also defined as “it is the frequency at which system becomes infinite”. Hence the name pole where field is infinite.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And zero is the frequency at which system becomes 0.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1636" t="50000"/>
          <a:stretch>
            <a:fillRect/>
          </a:stretch>
        </p:blipFill>
        <p:spPr bwMode="auto">
          <a:xfrm>
            <a:off x="1717987" y="3284984"/>
            <a:ext cx="595035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Stability of Control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Poles is also defined as “it is the frequency at which system becomes infinite”. </a:t>
            </a:r>
          </a:p>
          <a:p>
            <a:pPr algn="just"/>
            <a:r>
              <a:rPr lang="en-GB" sz="2800" dirty="0" smtClean="0"/>
              <a:t>Like a magnetic pole or black hole.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1636" t="50000"/>
          <a:stretch>
            <a:fillRect/>
          </a:stretch>
        </p:blipFill>
        <p:spPr bwMode="auto">
          <a:xfrm>
            <a:off x="1619672" y="2636912"/>
            <a:ext cx="595035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46</a:t>
            </a:fld>
            <a:endParaRPr lang="en-GB"/>
          </a:p>
        </p:txBody>
      </p:sp>
      <p:pic>
        <p:nvPicPr>
          <p:cNvPr id="7" name="Picture 6" descr="galactic_black_h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645024"/>
            <a:ext cx="4572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/>
              <a:t>Relation b/w poles and zeros and frequency response of the system</a:t>
            </a:r>
            <a:endParaRPr lang="en-GB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496" y="1495325"/>
            <a:ext cx="8928992" cy="4525963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The relationship between poles and zeros and the frequency response of a system comes alive with this </a:t>
            </a:r>
            <a:r>
              <a:rPr lang="en-GB" sz="2400" dirty="0" err="1" smtClean="0"/>
              <a:t>3D</a:t>
            </a:r>
            <a:r>
              <a:rPr lang="en-GB" sz="2400" dirty="0" smtClean="0"/>
              <a:t> pole-zero plot.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8" name="Picture 7" descr="3d_single_pole.gif"/>
          <p:cNvPicPr>
            <a:picLocks noChangeAspect="1"/>
          </p:cNvPicPr>
          <p:nvPr/>
        </p:nvPicPr>
        <p:blipFill>
          <a:blip r:embed="rId2" cstate="print"/>
          <a:srcRect l="4208" t="2113" r="1820" b="7848"/>
          <a:stretch>
            <a:fillRect/>
          </a:stretch>
        </p:blipFill>
        <p:spPr>
          <a:xfrm>
            <a:off x="2195736" y="2511167"/>
            <a:ext cx="5256584" cy="41581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4211796"/>
            <a:ext cx="196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Single pole system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/>
              <a:t>Relation b/w poles and zeros and frequency response of the system</a:t>
            </a:r>
            <a:endParaRPr lang="en-GB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800" dirty="0" err="1" smtClean="0"/>
              <a:t>3D</a:t>
            </a:r>
            <a:r>
              <a:rPr lang="en-GB" sz="2800" dirty="0" smtClean="0"/>
              <a:t> pole-zero plot</a:t>
            </a:r>
          </a:p>
          <a:p>
            <a:pPr lvl="1" algn="just"/>
            <a:r>
              <a:rPr lang="en-GB" sz="2400" dirty="0" smtClean="0"/>
              <a:t>System has 1 ‘zero’ and 2 ‘poles’.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48</a:t>
            </a:fld>
            <a:endParaRPr lang="en-GB"/>
          </a:p>
        </p:txBody>
      </p:sp>
      <p:pic>
        <p:nvPicPr>
          <p:cNvPr id="7" name="Picture 6" descr="z2freq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63050"/>
            <a:ext cx="5598393" cy="40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Autofit/>
          </a:bodyPr>
          <a:lstStyle/>
          <a:p>
            <a:r>
              <a:rPr lang="en-GB" sz="3500" dirty="0" smtClean="0"/>
              <a:t>Relation b/w poles and zeros and frequency response of the system</a:t>
            </a:r>
            <a:endParaRPr lang="en-GB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49</a:t>
            </a:fld>
            <a:endParaRPr lang="en-GB"/>
          </a:p>
        </p:txBody>
      </p:sp>
      <p:pic>
        <p:nvPicPr>
          <p:cNvPr id="5" name="Picture 4" descr="cauer5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59"/>
            <a:ext cx="7416824" cy="54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Control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Natural Control System</a:t>
            </a:r>
          </a:p>
          <a:p>
            <a:pPr lvl="1"/>
            <a:r>
              <a:rPr lang="en-GB" dirty="0" smtClean="0"/>
              <a:t>Universe</a:t>
            </a:r>
          </a:p>
          <a:p>
            <a:pPr lvl="1"/>
            <a:r>
              <a:rPr lang="en-GB" dirty="0" smtClean="0"/>
              <a:t>Human Body</a:t>
            </a:r>
          </a:p>
          <a:p>
            <a:r>
              <a:rPr lang="en-GB" dirty="0" smtClean="0"/>
              <a:t>Manmade Control System</a:t>
            </a:r>
          </a:p>
          <a:p>
            <a:pPr lvl="1"/>
            <a:r>
              <a:rPr lang="en-GB" dirty="0" smtClean="0"/>
              <a:t>Vehicles</a:t>
            </a:r>
          </a:p>
          <a:p>
            <a:pPr lvl="1"/>
            <a:r>
              <a:rPr lang="en-GB" dirty="0" smtClean="0"/>
              <a:t>Aeroplanes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Consider the Transfer function calculated in previous slides.</a:t>
            </a:r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endParaRPr lang="en-GB" sz="2800" dirty="0" smtClean="0"/>
          </a:p>
          <a:p>
            <a:pPr algn="just"/>
            <a:r>
              <a:rPr lang="en-GB" sz="2800" dirty="0" smtClean="0"/>
              <a:t>The only pole of the system 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50</a:t>
            </a:fld>
            <a:endParaRPr lang="en-GB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887663" y="2327151"/>
          <a:ext cx="30353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3" imgW="1218671" imgH="355446" progId="Equation.3">
                  <p:embed/>
                </p:oleObj>
              </mc:Choice>
              <mc:Fallback>
                <p:oleObj name="Equation" r:id="rId3" imgW="1218671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2327151"/>
                        <a:ext cx="30353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755576" y="3573016"/>
          <a:ext cx="6543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5" imgW="2628900" imgH="190500" progId="Equation.3">
                  <p:embed/>
                </p:oleObj>
              </mc:Choice>
              <mc:Fallback>
                <p:oleObj name="Equation" r:id="rId5" imgW="26289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573016"/>
                        <a:ext cx="6543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4211960" y="5157192"/>
          <a:ext cx="11064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7" imgW="444307" imgH="342751" progId="Equation.3">
                  <p:embed/>
                </p:oleObj>
              </mc:Choice>
              <mc:Fallback>
                <p:oleObj name="Equation" r:id="rId7" imgW="444307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157192"/>
                        <a:ext cx="11064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0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Consider the following transfer functions.</a:t>
            </a:r>
          </a:p>
          <a:p>
            <a:pPr lvl="1" algn="just"/>
            <a:r>
              <a:rPr lang="en-GB" sz="2400" dirty="0" smtClean="0"/>
              <a:t>Determine</a:t>
            </a:r>
          </a:p>
          <a:p>
            <a:pPr lvl="2" algn="just"/>
            <a:r>
              <a:rPr lang="en-GB" sz="2000" dirty="0" smtClean="0"/>
              <a:t>Whether the transfer function is proper or improper</a:t>
            </a:r>
          </a:p>
          <a:p>
            <a:pPr lvl="2" algn="just"/>
            <a:r>
              <a:rPr lang="en-GB" sz="2000" dirty="0" smtClean="0"/>
              <a:t>Poles of the system</a:t>
            </a:r>
          </a:p>
          <a:p>
            <a:pPr lvl="2" algn="just"/>
            <a:r>
              <a:rPr lang="en-GB" sz="2000" dirty="0" smtClean="0"/>
              <a:t>zeros of the system</a:t>
            </a:r>
          </a:p>
          <a:p>
            <a:pPr lvl="2" algn="just"/>
            <a:r>
              <a:rPr lang="en-GB" sz="2000" dirty="0" smtClean="0"/>
              <a:t>Order of the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51</a:t>
            </a:fld>
            <a:endParaRPr lang="en-GB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00262" y="3767311"/>
          <a:ext cx="208756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3" imgW="837836" imgH="355446" progId="Equation.3">
                  <p:embed/>
                </p:oleObj>
              </mc:Choice>
              <mc:Fallback>
                <p:oleObj name="Equation" r:id="rId3" imgW="83783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62" y="3767311"/>
                        <a:ext cx="208756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2"/>
          <p:cNvGraphicFramePr>
            <a:graphicFrameLocks noChangeAspect="1"/>
          </p:cNvGraphicFramePr>
          <p:nvPr/>
        </p:nvGraphicFramePr>
        <p:xfrm>
          <a:off x="5317430" y="3717032"/>
          <a:ext cx="35750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5" imgW="1434477" imgH="355446" progId="Equation.3">
                  <p:embed/>
                </p:oleObj>
              </mc:Choice>
              <mc:Fallback>
                <p:oleObj name="Equation" r:id="rId5" imgW="143447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430" y="3717032"/>
                        <a:ext cx="35750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2"/>
          <p:cNvGraphicFramePr>
            <a:graphicFrameLocks noChangeAspect="1"/>
          </p:cNvGraphicFramePr>
          <p:nvPr/>
        </p:nvGraphicFramePr>
        <p:xfrm>
          <a:off x="944389" y="5229200"/>
          <a:ext cx="24034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7" imgW="965200" imgH="393700" progId="Equation.3">
                  <p:embed/>
                </p:oleObj>
              </mc:Choice>
              <mc:Fallback>
                <p:oleObj name="Equation" r:id="rId7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389" y="5229200"/>
                        <a:ext cx="24034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2"/>
          <p:cNvGraphicFramePr>
            <a:graphicFrameLocks noChangeAspect="1"/>
          </p:cNvGraphicFramePr>
          <p:nvPr/>
        </p:nvGraphicFramePr>
        <p:xfrm>
          <a:off x="5364088" y="5229200"/>
          <a:ext cx="22129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9" imgW="888614" imgH="380835" progId="Equation.3">
                  <p:embed/>
                </p:oleObj>
              </mc:Choice>
              <mc:Fallback>
                <p:oleObj name="Equation" r:id="rId9" imgW="888614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229200"/>
                        <a:ext cx="22129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4012" y="3997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b="1" dirty="0" err="1" smtClean="0">
                <a:solidFill>
                  <a:srgbClr val="C00000"/>
                </a:solidFill>
              </a:rPr>
              <a:t>i</a:t>
            </a:r>
            <a:r>
              <a:rPr lang="en-GB" b="1" dirty="0" smtClean="0">
                <a:solidFill>
                  <a:srgbClr val="C00000"/>
                </a:solidFill>
              </a:rPr>
              <a:t>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3926" y="39330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b="1" dirty="0" smtClean="0">
                <a:solidFill>
                  <a:srgbClr val="C00000"/>
                </a:solidFill>
              </a:rPr>
              <a:t>ii)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350" y="551723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b="1" dirty="0" smtClean="0">
                <a:solidFill>
                  <a:srgbClr val="C00000"/>
                </a:solidFill>
              </a:rPr>
              <a:t>iii)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6154" y="550794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b="1" dirty="0" smtClean="0">
                <a:solidFill>
                  <a:srgbClr val="C00000"/>
                </a:solidFill>
              </a:rPr>
              <a:t>iv)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of Control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600" dirty="0" smtClean="0"/>
              <a:t>The poles and zeros of the system are plotted in </a:t>
            </a:r>
            <a:r>
              <a:rPr lang="en-GB" sz="2600" dirty="0" smtClean="0">
                <a:solidFill>
                  <a:srgbClr val="C00000"/>
                </a:solidFill>
              </a:rPr>
              <a:t>s-plane </a:t>
            </a:r>
            <a:r>
              <a:rPr lang="en-GB" sz="2600" dirty="0" smtClean="0"/>
              <a:t>to check the stability of the system.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52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430142" y="2716996"/>
            <a:ext cx="4174306" cy="3376300"/>
            <a:chOff x="2411760" y="2924944"/>
            <a:chExt cx="4174306" cy="33763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11760" y="4797152"/>
              <a:ext cx="37444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2709416" y="4771244"/>
              <a:ext cx="306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699792" y="5661248"/>
              <a:ext cx="8675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s-plane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99792" y="3707740"/>
              <a:ext cx="545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LHP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8024" y="3717032"/>
              <a:ext cx="572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RHP</a:t>
              </a:r>
              <a:endParaRPr lang="en-GB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6228184" y="4653136"/>
            <a:ext cx="357882" cy="279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9" name="Equation" r:id="rId3" imgW="139518" imgH="126835" progId="Equation.3">
                    <p:embed/>
                  </p:oleObj>
                </mc:Choice>
                <mc:Fallback>
                  <p:oleObj name="Equation" r:id="rId3" imgW="139518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8184" y="4653136"/>
                          <a:ext cx="357882" cy="2795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75" name="Object 3"/>
            <p:cNvGraphicFramePr>
              <a:graphicFrameLocks noChangeAspect="1"/>
            </p:cNvGraphicFramePr>
            <p:nvPr/>
          </p:nvGraphicFramePr>
          <p:xfrm>
            <a:off x="3995936" y="2924944"/>
            <a:ext cx="52228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" name="Equation" r:id="rId5" imgW="202936" imgH="177569" progId="Equation.3">
                    <p:embed/>
                  </p:oleObj>
                </mc:Choice>
                <mc:Fallback>
                  <p:oleObj name="Equation" r:id="rId5" imgW="202936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2924944"/>
                          <a:ext cx="522288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67544" y="4162425"/>
          <a:ext cx="27066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7" imgW="1054100" imgH="190500" progId="Equation.3">
                  <p:embed/>
                </p:oleObj>
              </mc:Choice>
              <mc:Fallback>
                <p:oleObj name="Equation" r:id="rId7" imgW="1054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162425"/>
                        <a:ext cx="27066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7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of Control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600" dirty="0" smtClean="0"/>
              <a:t>If all the poles of the system lie in left half plane the system is said to be </a:t>
            </a:r>
            <a:r>
              <a:rPr lang="en-GB" sz="2600" dirty="0" smtClean="0">
                <a:solidFill>
                  <a:srgbClr val="FF0000"/>
                </a:solidFill>
              </a:rPr>
              <a:t>Stable</a:t>
            </a:r>
            <a:r>
              <a:rPr lang="en-GB" sz="2600" dirty="0" smtClean="0"/>
              <a:t>.</a:t>
            </a:r>
          </a:p>
          <a:p>
            <a:pPr algn="just"/>
            <a:r>
              <a:rPr lang="en-GB" sz="2600" dirty="0" smtClean="0"/>
              <a:t>If any of the poles lie in right half plane the system is said to be </a:t>
            </a:r>
            <a:r>
              <a:rPr lang="en-GB" sz="2600" dirty="0" smtClean="0">
                <a:solidFill>
                  <a:srgbClr val="FF0000"/>
                </a:solidFill>
              </a:rPr>
              <a:t>unstable</a:t>
            </a:r>
            <a:r>
              <a:rPr lang="en-GB" sz="2600" dirty="0" smtClean="0"/>
              <a:t>.</a:t>
            </a:r>
          </a:p>
          <a:p>
            <a:pPr algn="just"/>
            <a:r>
              <a:rPr lang="en-GB" sz="2600" dirty="0" smtClean="0"/>
              <a:t>If pole(s) lie on imaginary axis the system is said to be </a:t>
            </a:r>
            <a:r>
              <a:rPr lang="en-GB" sz="2600" dirty="0" smtClean="0">
                <a:solidFill>
                  <a:srgbClr val="FF0000"/>
                </a:solidFill>
              </a:rPr>
              <a:t>marginally stable</a:t>
            </a:r>
            <a:r>
              <a:rPr lang="en-GB" sz="2600" dirty="0" smtClean="0"/>
              <a:t>. </a:t>
            </a:r>
          </a:p>
          <a:p>
            <a:pPr algn="just"/>
            <a:endParaRPr lang="en-GB" sz="2600" dirty="0" smtClean="0"/>
          </a:p>
          <a:p>
            <a:pPr algn="just"/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53</a:t>
            </a:fld>
            <a:endParaRPr lang="en-GB"/>
          </a:p>
        </p:txBody>
      </p:sp>
      <p:grpSp>
        <p:nvGrpSpPr>
          <p:cNvPr id="5" name="Group 12"/>
          <p:cNvGrpSpPr/>
          <p:nvPr/>
        </p:nvGrpSpPr>
        <p:grpSpPr>
          <a:xfrm>
            <a:off x="5148064" y="3933056"/>
            <a:ext cx="3528392" cy="2592288"/>
            <a:chOff x="2411760" y="2924944"/>
            <a:chExt cx="4174306" cy="33763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411760" y="4797152"/>
              <a:ext cx="374441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2709416" y="4771244"/>
              <a:ext cx="306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699792" y="5661248"/>
              <a:ext cx="8675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s-plane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99792" y="3707740"/>
              <a:ext cx="545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LHP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8024" y="3717032"/>
              <a:ext cx="572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RHP</a:t>
              </a:r>
              <a:endParaRPr lang="en-GB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6228184" y="4653136"/>
            <a:ext cx="357882" cy="279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8" name="Equation" r:id="rId3" imgW="139518" imgH="126835" progId="Equation.3">
                    <p:embed/>
                  </p:oleObj>
                </mc:Choice>
                <mc:Fallback>
                  <p:oleObj name="Equation" r:id="rId3" imgW="139518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8184" y="4653136"/>
                          <a:ext cx="357882" cy="2795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75" name="Object 3"/>
            <p:cNvGraphicFramePr>
              <a:graphicFrameLocks noChangeAspect="1"/>
            </p:cNvGraphicFramePr>
            <p:nvPr/>
          </p:nvGraphicFramePr>
          <p:xfrm>
            <a:off x="3995936" y="2924944"/>
            <a:ext cx="52228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9" name="Equation" r:id="rId5" imgW="202936" imgH="177569" progId="Equation.3">
                    <p:embed/>
                  </p:oleObj>
                </mc:Choice>
                <mc:Fallback>
                  <p:oleObj name="Equation" r:id="rId5" imgW="202936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2924944"/>
                          <a:ext cx="522288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452796" y="4248852"/>
            <a:ext cx="41192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 algn="just">
              <a:buFont typeface="Arial" pitchFamily="34" charset="0"/>
              <a:buChar char="•"/>
            </a:pPr>
            <a:r>
              <a:rPr lang="en-GB" sz="2600" dirty="0" smtClean="0">
                <a:solidFill>
                  <a:prstClr val="black"/>
                </a:solidFill>
              </a:rPr>
              <a:t>Absolute stability does not depend on location of zeros of the transfer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4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54</a:t>
            </a:fld>
            <a:endParaRPr lang="en-GB"/>
          </a:p>
        </p:txBody>
      </p:sp>
      <p:pic>
        <p:nvPicPr>
          <p:cNvPr id="77870" name="Picture 4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5214" r="7828"/>
          <a:stretch/>
        </p:blipFill>
        <p:spPr bwMode="auto">
          <a:xfrm>
            <a:off x="1691680" y="1628800"/>
            <a:ext cx="5935749" cy="462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40" name="TextBox 77839"/>
          <p:cNvSpPr txBox="1"/>
          <p:nvPr/>
        </p:nvSpPr>
        <p:spPr>
          <a:xfrm>
            <a:off x="2771800" y="2708920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t="6564" r="8458"/>
          <a:stretch/>
        </p:blipFill>
        <p:spPr bwMode="auto">
          <a:xfrm>
            <a:off x="1120238" y="1340768"/>
            <a:ext cx="6844360" cy="530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77840" name="TextBox 77839"/>
          <p:cNvSpPr txBox="1"/>
          <p:nvPr/>
        </p:nvSpPr>
        <p:spPr>
          <a:xfrm>
            <a:off x="2699792" y="2204864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46852" cy="506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77840" name="TextBox 77839"/>
          <p:cNvSpPr txBox="1"/>
          <p:nvPr/>
        </p:nvSpPr>
        <p:spPr>
          <a:xfrm>
            <a:off x="2699792" y="2204864"/>
            <a:ext cx="9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12776"/>
            <a:ext cx="731216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77840" name="TextBox 77839"/>
          <p:cNvSpPr txBox="1"/>
          <p:nvPr/>
        </p:nvSpPr>
        <p:spPr>
          <a:xfrm>
            <a:off x="2699792" y="2581550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3321"/>
            <a:ext cx="7616938" cy="532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77840" name="TextBox 77839"/>
          <p:cNvSpPr txBox="1"/>
          <p:nvPr/>
        </p:nvSpPr>
        <p:spPr>
          <a:xfrm>
            <a:off x="2267744" y="2426963"/>
            <a:ext cx="178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Marginally 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15572"/>
            <a:ext cx="7105758" cy="496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77840" name="TextBox 77839"/>
          <p:cNvSpPr txBox="1"/>
          <p:nvPr/>
        </p:nvSpPr>
        <p:spPr>
          <a:xfrm>
            <a:off x="2267744" y="2221028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6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Control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Manual Control Systems</a:t>
            </a:r>
          </a:p>
          <a:p>
            <a:pPr lvl="1"/>
            <a:r>
              <a:rPr lang="en-GB" dirty="0" smtClean="0"/>
              <a:t>Room Temperature regulation Via Electric Fan</a:t>
            </a:r>
          </a:p>
          <a:p>
            <a:pPr lvl="1"/>
            <a:r>
              <a:rPr lang="en-GB" dirty="0" smtClean="0"/>
              <a:t>Water Level Control</a:t>
            </a:r>
          </a:p>
          <a:p>
            <a:endParaRPr lang="en-GB" dirty="0" smtClean="0"/>
          </a:p>
          <a:p>
            <a:endParaRPr lang="en-GB" sz="1000" dirty="0" smtClean="0"/>
          </a:p>
          <a:p>
            <a:r>
              <a:rPr lang="en-GB" dirty="0" smtClean="0"/>
              <a:t>Automatic Control System</a:t>
            </a:r>
          </a:p>
          <a:p>
            <a:pPr lvl="1"/>
            <a:r>
              <a:rPr lang="en-GB" dirty="0" smtClean="0"/>
              <a:t>Room Temperature regulation Via A.C</a:t>
            </a:r>
          </a:p>
          <a:p>
            <a:pPr lvl="1"/>
            <a:r>
              <a:rPr lang="en-GB" dirty="0" smtClean="0"/>
              <a:t>Human Body Temperature Control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787" r="21700" b="19141"/>
          <a:stretch>
            <a:fillRect/>
          </a:stretch>
        </p:blipFill>
        <p:spPr bwMode="auto">
          <a:xfrm>
            <a:off x="4716016" y="2636912"/>
            <a:ext cx="1728192" cy="13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009894" cy="490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77840" name="TextBox 77839"/>
          <p:cNvSpPr txBox="1"/>
          <p:nvPr/>
        </p:nvSpPr>
        <p:spPr>
          <a:xfrm>
            <a:off x="2267744" y="2221028"/>
            <a:ext cx="178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Marginally 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5214" r="7828"/>
          <a:stretch/>
        </p:blipFill>
        <p:spPr bwMode="auto">
          <a:xfrm>
            <a:off x="107504" y="2348880"/>
            <a:ext cx="4495589" cy="350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61</a:t>
            </a:fld>
            <a:endParaRPr lang="en-GB"/>
          </a:p>
        </p:txBody>
      </p:sp>
      <p:sp>
        <p:nvSpPr>
          <p:cNvPr id="77840" name="TextBox 77839"/>
          <p:cNvSpPr txBox="1"/>
          <p:nvPr/>
        </p:nvSpPr>
        <p:spPr>
          <a:xfrm>
            <a:off x="853553" y="2852936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5514" r="7256"/>
          <a:stretch/>
        </p:blipFill>
        <p:spPr bwMode="auto">
          <a:xfrm>
            <a:off x="4606193" y="2348880"/>
            <a:ext cx="4430303" cy="350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2080" y="2849601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066" y="1412776"/>
            <a:ext cx="24359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Relative Stability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250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Stability of Control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For  example</a:t>
            </a:r>
          </a:p>
          <a:p>
            <a:pPr algn="just"/>
            <a:endParaRPr lang="en-GB" sz="2600" dirty="0" smtClean="0"/>
          </a:p>
          <a:p>
            <a:pPr algn="just"/>
            <a:endParaRPr lang="en-GB" sz="2600" dirty="0" smtClean="0"/>
          </a:p>
          <a:p>
            <a:pPr algn="just"/>
            <a:r>
              <a:rPr lang="en-GB" sz="2600" dirty="0" smtClean="0"/>
              <a:t>Then the only pole of the system lie at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62</a:t>
            </a:fld>
            <a:endParaRPr lang="en-GB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619672" y="1700808"/>
          <a:ext cx="5848351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Equation" r:id="rId3" imgW="2349500" imgH="355600" progId="Equation.3">
                  <p:embed/>
                </p:oleObj>
              </mc:Choice>
              <mc:Fallback>
                <p:oleObj name="Equation" r:id="rId3" imgW="2349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00808"/>
                        <a:ext cx="5848351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1619672" y="3356992"/>
          <a:ext cx="13906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5" imgW="558800" imgH="190500" progId="Equation.3">
                  <p:embed/>
                </p:oleObj>
              </mc:Choice>
              <mc:Fallback>
                <p:oleObj name="Equation" r:id="rId5" imgW="558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356992"/>
                        <a:ext cx="13906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555776" y="3789040"/>
            <a:ext cx="3744416" cy="2808312"/>
            <a:chOff x="2555776" y="3789040"/>
            <a:chExt cx="3744416" cy="280831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555776" y="5346290"/>
              <a:ext cx="335879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2922600" y="5324741"/>
              <a:ext cx="254522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814145" y="6065021"/>
              <a:ext cx="778201" cy="30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s-plane</a:t>
              </a:r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14145" y="4440148"/>
              <a:ext cx="489180" cy="30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LHP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87321" y="4447877"/>
              <a:ext cx="513625" cy="30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err="1" smtClean="0"/>
                <a:t>RHP</a:t>
              </a:r>
              <a:endParaRPr lang="en-GB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5979166" y="5226502"/>
            <a:ext cx="321026" cy="23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4" name="Equation" r:id="rId7" imgW="139518" imgH="126835" progId="Equation.3">
                    <p:embed/>
                  </p:oleObj>
                </mc:Choice>
                <mc:Fallback>
                  <p:oleObj name="Equation" r:id="rId7" imgW="139518" imgH="1268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9166" y="5226502"/>
                          <a:ext cx="321026" cy="232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75" name="Object 3"/>
            <p:cNvGraphicFramePr>
              <a:graphicFrameLocks noChangeAspect="1"/>
            </p:cNvGraphicFramePr>
            <p:nvPr/>
          </p:nvGraphicFramePr>
          <p:xfrm>
            <a:off x="3976806" y="3789040"/>
            <a:ext cx="468500" cy="324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5" name="Equation" r:id="rId9" imgW="202936" imgH="177569" progId="Equation.3">
                    <p:embed/>
                  </p:oleObj>
                </mc:Choice>
                <mc:Fallback>
                  <p:oleObj name="Equation" r:id="rId9" imgW="202936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6806" y="3789040"/>
                          <a:ext cx="468500" cy="3248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277524" y="5157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</a:t>
              </a:r>
              <a:endParaRPr lang="en-GB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8904" y="5351796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-3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257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/>
              <a:t>Consider the following transfer functions.</a:t>
            </a:r>
          </a:p>
          <a:p>
            <a:pPr lvl="2" algn="just">
              <a:buFont typeface="Wingdings" pitchFamily="2" charset="2"/>
              <a:buChar char="§"/>
            </a:pPr>
            <a:r>
              <a:rPr lang="en-GB" sz="2000" dirty="0" smtClean="0"/>
              <a:t>Determine whether the transfer function is proper or improper</a:t>
            </a:r>
          </a:p>
          <a:p>
            <a:pPr lvl="2" algn="just">
              <a:buFont typeface="Wingdings" pitchFamily="2" charset="2"/>
              <a:buChar char="§"/>
            </a:pPr>
            <a:r>
              <a:rPr lang="en-GB" sz="2000" dirty="0" smtClean="0"/>
              <a:t>Calculate the Poles and zeros of the system</a:t>
            </a:r>
          </a:p>
          <a:p>
            <a:pPr lvl="2" algn="just">
              <a:buFont typeface="Wingdings" pitchFamily="2" charset="2"/>
              <a:buChar char="§"/>
            </a:pPr>
            <a:r>
              <a:rPr lang="en-GB" sz="2000" dirty="0" smtClean="0"/>
              <a:t>Determine the order of the system</a:t>
            </a:r>
          </a:p>
          <a:p>
            <a:pPr lvl="2" algn="just">
              <a:buFont typeface="Wingdings" pitchFamily="2" charset="2"/>
              <a:buChar char="§"/>
            </a:pPr>
            <a:r>
              <a:rPr lang="en-GB" sz="2000" dirty="0" smtClean="0"/>
              <a:t>Draw the pole-zero map</a:t>
            </a:r>
          </a:p>
          <a:p>
            <a:pPr lvl="2" algn="just">
              <a:buFont typeface="Wingdings" pitchFamily="2" charset="2"/>
              <a:buChar char="§"/>
            </a:pPr>
            <a:r>
              <a:rPr lang="en-GB" sz="2000" dirty="0" smtClean="0"/>
              <a:t>Determine the Stability of the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63</a:t>
            </a:fld>
            <a:endParaRPr lang="en-GB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00262" y="3767311"/>
          <a:ext cx="208756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3" imgW="837836" imgH="355446" progId="Equation.3">
                  <p:embed/>
                </p:oleObj>
              </mc:Choice>
              <mc:Fallback>
                <p:oleObj name="Equation" r:id="rId3" imgW="83783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62" y="3767311"/>
                        <a:ext cx="208756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2"/>
          <p:cNvGraphicFramePr>
            <a:graphicFrameLocks noChangeAspect="1"/>
          </p:cNvGraphicFramePr>
          <p:nvPr/>
        </p:nvGraphicFramePr>
        <p:xfrm>
          <a:off x="5317430" y="3717032"/>
          <a:ext cx="35750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5" imgW="1434477" imgH="355446" progId="Equation.3">
                  <p:embed/>
                </p:oleObj>
              </mc:Choice>
              <mc:Fallback>
                <p:oleObj name="Equation" r:id="rId5" imgW="143447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430" y="3717032"/>
                        <a:ext cx="35750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2"/>
          <p:cNvGraphicFramePr>
            <a:graphicFrameLocks noChangeAspect="1"/>
          </p:cNvGraphicFramePr>
          <p:nvPr/>
        </p:nvGraphicFramePr>
        <p:xfrm>
          <a:off x="944389" y="5229200"/>
          <a:ext cx="24034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7" imgW="965200" imgH="393700" progId="Equation.3">
                  <p:embed/>
                </p:oleObj>
              </mc:Choice>
              <mc:Fallback>
                <p:oleObj name="Equation" r:id="rId7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389" y="5229200"/>
                        <a:ext cx="24034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2"/>
          <p:cNvGraphicFramePr>
            <a:graphicFrameLocks noChangeAspect="1"/>
          </p:cNvGraphicFramePr>
          <p:nvPr/>
        </p:nvGraphicFramePr>
        <p:xfrm>
          <a:off x="5364088" y="5229200"/>
          <a:ext cx="22129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9" imgW="888614" imgH="380835" progId="Equation.3">
                  <p:embed/>
                </p:oleObj>
              </mc:Choice>
              <mc:Fallback>
                <p:oleObj name="Equation" r:id="rId9" imgW="888614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229200"/>
                        <a:ext cx="22129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4012" y="3997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b="1" dirty="0" err="1" smtClean="0">
                <a:solidFill>
                  <a:srgbClr val="C00000"/>
                </a:solidFill>
              </a:rPr>
              <a:t>i</a:t>
            </a:r>
            <a:r>
              <a:rPr lang="en-GB" b="1" dirty="0" smtClean="0">
                <a:solidFill>
                  <a:srgbClr val="C00000"/>
                </a:solidFill>
              </a:rPr>
              <a:t>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3926" y="393305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b="1" dirty="0" smtClean="0">
                <a:solidFill>
                  <a:srgbClr val="C00000"/>
                </a:solidFill>
              </a:rPr>
              <a:t>ii)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350" y="551723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b="1" dirty="0" smtClean="0">
                <a:solidFill>
                  <a:srgbClr val="C00000"/>
                </a:solidFill>
              </a:rPr>
              <a:t>iii)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6154" y="550794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GB" b="1" dirty="0" smtClean="0">
                <a:solidFill>
                  <a:srgbClr val="C00000"/>
                </a:solidFill>
              </a:rPr>
              <a:t>iv)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definition of 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algn="just"/>
            <a:r>
              <a:rPr lang="en-GB" sz="3000" dirty="0" smtClean="0"/>
              <a:t>The system is said to be stable if for any bounded input the output of the system is also bounded (BIBO). </a:t>
            </a:r>
          </a:p>
          <a:p>
            <a:pPr algn="just"/>
            <a:r>
              <a:rPr lang="en-GB" sz="3000" dirty="0" smtClean="0"/>
              <a:t>Thus the for any bounded input the output either remain constant or decrease with time.</a:t>
            </a:r>
            <a:endParaRPr lang="en-GB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64</a:t>
            </a:fld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959449" y="4200642"/>
            <a:ext cx="7617454" cy="2252694"/>
            <a:chOff x="959449" y="4200642"/>
            <a:chExt cx="7617454" cy="2252694"/>
          </a:xfrm>
        </p:grpSpPr>
        <p:grpSp>
          <p:nvGrpSpPr>
            <p:cNvPr id="16" name="Group 15"/>
            <p:cNvGrpSpPr/>
            <p:nvPr/>
          </p:nvGrpSpPr>
          <p:grpSpPr>
            <a:xfrm>
              <a:off x="959449" y="4200642"/>
              <a:ext cx="2365199" cy="2036670"/>
              <a:chOff x="959449" y="3921902"/>
              <a:chExt cx="2365199" cy="203667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043608" y="5301208"/>
                <a:ext cx="201622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1475656" y="4077072"/>
                <a:ext cx="0" cy="15121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475656" y="4725144"/>
                <a:ext cx="108012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959449" y="3921902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u(t)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059832" y="5116542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t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25548" y="448234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1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60462" y="5589240"/>
                <a:ext cx="1626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Unit Step Input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419872" y="4761080"/>
              <a:ext cx="2520280" cy="1291566"/>
              <a:chOff x="3419872" y="4482340"/>
              <a:chExt cx="2520280" cy="129156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923928" y="4482340"/>
                <a:ext cx="1512168" cy="12915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Plant</a:t>
                </a:r>
                <a:endParaRPr lang="en-US" sz="2000" b="1" dirty="0"/>
              </a:p>
            </p:txBody>
          </p:sp>
          <p:cxnSp>
            <p:nvCxnSpPr>
              <p:cNvPr id="22" name="Straight Arrow Connector 21"/>
              <p:cNvCxnSpPr>
                <a:endCxn id="15" idx="1"/>
              </p:cNvCxnSpPr>
              <p:nvPr/>
            </p:nvCxnSpPr>
            <p:spPr>
              <a:xfrm>
                <a:off x="3419872" y="5128123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436096" y="5137668"/>
                <a:ext cx="5040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6211704" y="4416666"/>
              <a:ext cx="2365199" cy="2036670"/>
              <a:chOff x="6211704" y="4137926"/>
              <a:chExt cx="2365199" cy="203667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6295863" y="5517232"/>
                <a:ext cx="201622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727911" y="4293096"/>
                <a:ext cx="0" cy="15121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211704" y="4137926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y(t)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312087" y="5332566"/>
                <a:ext cx="264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C00000"/>
                    </a:solidFill>
                  </a:rPr>
                  <a:t>t</a:t>
                </a:r>
                <a:endParaRPr lang="en-US" b="1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740013" y="4536368"/>
                <a:ext cx="1519084" cy="979529"/>
              </a:xfrm>
              <a:custGeom>
                <a:avLst/>
                <a:gdLst>
                  <a:gd name="connsiteX0" fmla="*/ 0 w 1519084"/>
                  <a:gd name="connsiteY0" fmla="*/ 979529 h 979529"/>
                  <a:gd name="connsiteX1" fmla="*/ 132735 w 1519084"/>
                  <a:gd name="connsiteY1" fmla="*/ 197864 h 979529"/>
                  <a:gd name="connsiteX2" fmla="*/ 575187 w 1519084"/>
                  <a:gd name="connsiteY2" fmla="*/ 20884 h 979529"/>
                  <a:gd name="connsiteX3" fmla="*/ 737419 w 1519084"/>
                  <a:gd name="connsiteY3" fmla="*/ 566574 h 979529"/>
                  <a:gd name="connsiteX4" fmla="*/ 1519084 w 1519084"/>
                  <a:gd name="connsiteY4" fmla="*/ 714058 h 97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9084" h="979529">
                    <a:moveTo>
                      <a:pt x="0" y="979529"/>
                    </a:moveTo>
                    <a:cubicBezTo>
                      <a:pt x="18435" y="668583"/>
                      <a:pt x="36871" y="357638"/>
                      <a:pt x="132735" y="197864"/>
                    </a:cubicBezTo>
                    <a:cubicBezTo>
                      <a:pt x="228600" y="38090"/>
                      <a:pt x="474406" y="-40568"/>
                      <a:pt x="575187" y="20884"/>
                    </a:cubicBezTo>
                    <a:cubicBezTo>
                      <a:pt x="675968" y="82336"/>
                      <a:pt x="580103" y="451045"/>
                      <a:pt x="737419" y="566574"/>
                    </a:cubicBezTo>
                    <a:cubicBezTo>
                      <a:pt x="894735" y="682103"/>
                      <a:pt x="1206909" y="698080"/>
                      <a:pt x="1519084" y="71405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1443" y="5805264"/>
                <a:ext cx="8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Output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6418176" y="5172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1</a:t>
            </a:r>
            <a:endParaRPr lang="en-US" b="1" i="1" dirty="0">
              <a:solidFill>
                <a:srgbClr val="C0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687996" y="5373216"/>
            <a:ext cx="91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303975" y="4112154"/>
            <a:ext cx="1531234" cy="648926"/>
            <a:chOff x="7303975" y="4112154"/>
            <a:chExt cx="1531234" cy="648926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7303975" y="4355812"/>
              <a:ext cx="436377" cy="4052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684766" y="4112154"/>
              <a:ext cx="1150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overshoot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definition of 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algn="just"/>
            <a:r>
              <a:rPr lang="en-GB" dirty="0" smtClean="0"/>
              <a:t>If for any bounded input the output is not bounded the system is said to be unstable.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65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959449" y="3921902"/>
            <a:ext cx="2365199" cy="2036670"/>
            <a:chOff x="959449" y="3921902"/>
            <a:chExt cx="2365199" cy="203667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043608" y="5301208"/>
              <a:ext cx="2016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475656" y="4077072"/>
              <a:ext cx="0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75656" y="4725144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59449" y="3921902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u(t)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9832" y="5116542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t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25548" y="44823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1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60462" y="5589240"/>
              <a:ext cx="1626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Unit Step Input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23928" y="4482340"/>
            <a:ext cx="1512168" cy="1291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Plant</a:t>
            </a:r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95863" y="551723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727911" y="429309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11704" y="41379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y(t)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2087" y="533256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</a:t>
            </a:r>
            <a:endParaRPr lang="en-US" b="1" i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endCxn id="15" idx="1"/>
          </p:cNvCxnSpPr>
          <p:nvPr/>
        </p:nvCxnSpPr>
        <p:spPr>
          <a:xfrm>
            <a:off x="3419872" y="5128123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36096" y="51376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21443" y="580526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Output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5400000">
            <a:off x="5879225" y="3940213"/>
            <a:ext cx="1717340" cy="1444489"/>
          </a:xfrm>
          <a:prstGeom prst="arc">
            <a:avLst>
              <a:gd name="adj1" fmla="val 1594104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53574"/>
              </p:ext>
            </p:extLst>
          </p:nvPr>
        </p:nvGraphicFramePr>
        <p:xfrm>
          <a:off x="7551997" y="4572793"/>
          <a:ext cx="476387" cy="4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3" imgW="203040" imgH="203040" progId="Equation.3">
                  <p:embed/>
                </p:oleObj>
              </mc:Choice>
              <mc:Fallback>
                <p:oleObj name="Equation" r:id="rId3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997" y="4572793"/>
                        <a:ext cx="476387" cy="47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89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BIBO </a:t>
            </a:r>
            <a:r>
              <a:rPr lang="en-GB" dirty="0" err="1" smtClean="0"/>
              <a:t>vs</a:t>
            </a:r>
            <a:r>
              <a:rPr lang="en-GB" dirty="0" smtClean="0"/>
              <a:t> Transfer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algn="just"/>
            <a:r>
              <a:rPr lang="en-GB" dirty="0" smtClean="0"/>
              <a:t>For example</a:t>
            </a:r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929373"/>
              </p:ext>
            </p:extLst>
          </p:nvPr>
        </p:nvGraphicFramePr>
        <p:xfrm>
          <a:off x="623888" y="2349500"/>
          <a:ext cx="28162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3" imgW="1282680" imgH="419040" progId="Equation.3">
                  <p:embed/>
                </p:oleObj>
              </mc:Choice>
              <mc:Fallback>
                <p:oleObj name="Equation" r:id="rId3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2349500"/>
                        <a:ext cx="28162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557957"/>
              </p:ext>
            </p:extLst>
          </p:nvPr>
        </p:nvGraphicFramePr>
        <p:xfrm>
          <a:off x="5462588" y="2349500"/>
          <a:ext cx="28432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5" imgW="1295280" imgH="419040" progId="Equation.3">
                  <p:embed/>
                </p:oleObj>
              </mc:Choice>
              <mc:Fallback>
                <p:oleObj name="Equation" r:id="rId5" imgW="129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2349500"/>
                        <a:ext cx="2843212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047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5362" r="6927"/>
          <a:stretch/>
        </p:blipFill>
        <p:spPr bwMode="auto">
          <a:xfrm>
            <a:off x="398206" y="3429000"/>
            <a:ext cx="3093674" cy="325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8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t="5362" r="7449"/>
          <a:stretch/>
        </p:blipFill>
        <p:spPr bwMode="auto">
          <a:xfrm>
            <a:off x="5508104" y="3428999"/>
            <a:ext cx="3096344" cy="325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97869" y="3861048"/>
            <a:ext cx="7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3707740"/>
            <a:ext cx="99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unstable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BIBO </a:t>
            </a:r>
            <a:r>
              <a:rPr lang="en-GB" dirty="0" err="1" smtClean="0"/>
              <a:t>vs</a:t>
            </a:r>
            <a:r>
              <a:rPr lang="en-GB" dirty="0" smtClean="0"/>
              <a:t> Transfer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algn="just"/>
            <a:r>
              <a:rPr lang="en-GB" dirty="0" smtClean="0"/>
              <a:t>For example</a:t>
            </a:r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293820"/>
              </p:ext>
            </p:extLst>
          </p:nvPr>
        </p:nvGraphicFramePr>
        <p:xfrm>
          <a:off x="623888" y="2349500"/>
          <a:ext cx="28162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3" imgW="1282680" imgH="419040" progId="Equation.3">
                  <p:embed/>
                </p:oleObj>
              </mc:Choice>
              <mc:Fallback>
                <p:oleObj name="Equation" r:id="rId3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2349500"/>
                        <a:ext cx="28162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14659"/>
              </p:ext>
            </p:extLst>
          </p:nvPr>
        </p:nvGraphicFramePr>
        <p:xfrm>
          <a:off x="5462588" y="2349500"/>
          <a:ext cx="28432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Equation" r:id="rId5" imgW="1295280" imgH="419040" progId="Equation.3">
                  <p:embed/>
                </p:oleObj>
              </mc:Choice>
              <mc:Fallback>
                <p:oleObj name="Equation" r:id="rId5" imgW="129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2349500"/>
                        <a:ext cx="2843212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86379"/>
              </p:ext>
            </p:extLst>
          </p:nvPr>
        </p:nvGraphicFramePr>
        <p:xfrm>
          <a:off x="270768" y="3789040"/>
          <a:ext cx="4013200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Equation" r:id="rId7" imgW="1828800" imgH="685800" progId="Equation.3">
                  <p:embed/>
                </p:oleObj>
              </mc:Choice>
              <mc:Fallback>
                <p:oleObj name="Equation" r:id="rId7" imgW="1828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68" y="3789040"/>
                        <a:ext cx="4013200" cy="150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28210"/>
              </p:ext>
            </p:extLst>
          </p:nvPr>
        </p:nvGraphicFramePr>
        <p:xfrm>
          <a:off x="4773613" y="3860800"/>
          <a:ext cx="4041775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Equation" r:id="rId9" imgW="1841400" imgH="685800" progId="Equation.3">
                  <p:embed/>
                </p:oleObj>
              </mc:Choice>
              <mc:Fallback>
                <p:oleObj name="Equation" r:id="rId9" imgW="18414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3860800"/>
                        <a:ext cx="4041775" cy="150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4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BIBO </a:t>
            </a:r>
            <a:r>
              <a:rPr lang="en-GB" dirty="0" err="1" smtClean="0"/>
              <a:t>vs</a:t>
            </a:r>
            <a:r>
              <a:rPr lang="en-GB" dirty="0" smtClean="0"/>
              <a:t> Transfer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algn="just"/>
            <a:r>
              <a:rPr lang="en-GB" dirty="0" smtClean="0"/>
              <a:t>For example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052576"/>
              </p:ext>
            </p:extLst>
          </p:nvPr>
        </p:nvGraphicFramePr>
        <p:xfrm>
          <a:off x="1187624" y="2492896"/>
          <a:ext cx="1922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3" imgW="876240" imgH="228600" progId="Equation.3">
                  <p:embed/>
                </p:oleObj>
              </mc:Choice>
              <mc:Fallback>
                <p:oleObj name="Equation" r:id="rId3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492896"/>
                        <a:ext cx="1922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85738"/>
              </p:ext>
            </p:extLst>
          </p:nvPr>
        </p:nvGraphicFramePr>
        <p:xfrm>
          <a:off x="5580112" y="2420888"/>
          <a:ext cx="1811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5" imgW="825480" imgH="228600" progId="Equation.3">
                  <p:embed/>
                </p:oleObj>
              </mc:Choice>
              <mc:Fallback>
                <p:oleObj name="Equation" r:id="rId5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420888"/>
                        <a:ext cx="181133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6224"/>
            <a:ext cx="3723592" cy="365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96225"/>
            <a:ext cx="3744416" cy="367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BIBO </a:t>
            </a:r>
            <a:r>
              <a:rPr lang="en-GB" dirty="0" err="1" smtClean="0"/>
              <a:t>vs</a:t>
            </a:r>
            <a:r>
              <a:rPr lang="en-GB" dirty="0" smtClean="0"/>
              <a:t> Transfer Function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algn="just"/>
            <a:r>
              <a:rPr lang="en-GB" dirty="0" smtClean="0"/>
              <a:t>Whenever one or more than one poles are in </a:t>
            </a:r>
            <a:r>
              <a:rPr lang="en-GB" dirty="0" err="1" smtClean="0"/>
              <a:t>RHP</a:t>
            </a:r>
            <a:r>
              <a:rPr lang="en-GB" dirty="0" smtClean="0"/>
              <a:t> the solution of dynamic equations contains increasing exponential terms. </a:t>
            </a:r>
          </a:p>
          <a:p>
            <a:pPr algn="just"/>
            <a:r>
              <a:rPr lang="en-GB" dirty="0" smtClean="0"/>
              <a:t>Such as       .</a:t>
            </a:r>
          </a:p>
          <a:p>
            <a:pPr algn="just"/>
            <a:r>
              <a:rPr lang="en-GB" dirty="0" smtClean="0"/>
              <a:t>That makes the response of the system unbounded and hence the overall response of the system is unstable. 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190199"/>
              </p:ext>
            </p:extLst>
          </p:nvPr>
        </p:nvGraphicFramePr>
        <p:xfrm>
          <a:off x="2195736" y="3212976"/>
          <a:ext cx="41751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3" imgW="190440" imgH="190440" progId="Equation.3">
                  <p:embed/>
                </p:oleObj>
              </mc:Choice>
              <mc:Fallback>
                <p:oleObj name="Equation" r:id="rId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212976"/>
                        <a:ext cx="41751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6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51520" y="1507431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Open-Loop Control Systems</a:t>
            </a:r>
            <a:r>
              <a:rPr lang="en-US" sz="2200" dirty="0"/>
              <a:t> utilize a controller or control actuator to obtain the desired response</a:t>
            </a:r>
            <a:r>
              <a:rPr lang="en-US" sz="2200" dirty="0" smtClean="0"/>
              <a:t>.</a:t>
            </a:r>
          </a:p>
          <a:p>
            <a:pPr marL="7175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	Output has no effect on the control action.</a:t>
            </a:r>
          </a:p>
          <a:p>
            <a:pPr marL="7175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  In other words output is neither measured nor fed back.</a:t>
            </a:r>
            <a:endParaRPr lang="en-US" sz="2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95736" y="3849166"/>
            <a:ext cx="5005283" cy="1884090"/>
            <a:chOff x="4895309" y="1124744"/>
            <a:chExt cx="4141187" cy="1452042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50296" y="2060848"/>
              <a:ext cx="3886200" cy="51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Group 19"/>
            <p:cNvGrpSpPr/>
            <p:nvPr/>
          </p:nvGrpSpPr>
          <p:grpSpPr>
            <a:xfrm>
              <a:off x="4895309" y="1124744"/>
              <a:ext cx="4136147" cy="864096"/>
              <a:chOff x="4895309" y="1124744"/>
              <a:chExt cx="4136147" cy="86409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652120" y="1124744"/>
                <a:ext cx="1080120" cy="864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/>
                  <a:t>Controller</a:t>
                </a:r>
                <a:endParaRPr lang="en-GB" b="1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5026052" y="1556792"/>
                <a:ext cx="612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028384" y="1556792"/>
                <a:ext cx="576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8175131" y="119842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Output</a:t>
                </a:r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95309" y="1196752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Input</a:t>
                </a:r>
                <a:endParaRPr lang="en-GB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092280" y="1124744"/>
                <a:ext cx="1008112" cy="864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 smtClean="0"/>
                  <a:t>Process</a:t>
                </a:r>
                <a:endParaRPr lang="en-GB" sz="20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718212" y="1556792"/>
                <a:ext cx="3600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23528" y="5878433"/>
            <a:ext cx="83529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/>
              <a:t>Examples:- Washing Machine, Toaster, Electric Fan </a:t>
            </a:r>
            <a:endParaRPr lang="en-US" sz="22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627784" y="980728"/>
            <a:ext cx="35283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Open-Loop Control </a:t>
            </a:r>
            <a:r>
              <a:rPr lang="en-US" sz="2200" b="1" dirty="0" smtClean="0"/>
              <a:t>Systems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Systems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1313" algn="just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alibri" charset="0"/>
              </a:rPr>
              <a:t>Static System: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If a system does not change with time, it is called a static system.</a:t>
            </a:r>
          </a:p>
          <a:p>
            <a:pPr indent="-341313" algn="just"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Calibri" charset="0"/>
              </a:rPr>
              <a:t>Dynamic System: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If a system changes with time, it is called a dynamic system. 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sz="3600" dirty="0"/>
              <a:t>Dynamic Systems</a:t>
            </a:r>
            <a:endParaRPr lang="en-US" sz="3600" dirty="0">
              <a:sym typeface="Symbol" pitchFamily="18" charset="2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7544" y="1168876"/>
            <a:ext cx="8280920" cy="122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3525" indent="-263525" algn="just">
              <a:buFont typeface="Arial" pitchFamily="34" charset="0"/>
              <a:buChar char="•"/>
            </a:pPr>
            <a:r>
              <a:rPr lang="en-US" sz="2200" dirty="0"/>
              <a:t>A system is said to be dynamic  if its  current output  may depend on  the past history as well as the present values of the input variables. </a:t>
            </a:r>
            <a:endParaRPr lang="en-US" sz="2200" dirty="0" smtClean="0"/>
          </a:p>
          <a:p>
            <a:pPr marL="263525" indent="-2635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Mathematically</a:t>
            </a:r>
            <a:r>
              <a:rPr lang="en-US" sz="2200" dirty="0"/>
              <a:t>,</a:t>
            </a:r>
          </a:p>
        </p:txBody>
      </p:sp>
      <p:graphicFrame>
        <p:nvGraphicFramePr>
          <p:cNvPr id="176128" name="Object 0"/>
          <p:cNvGraphicFramePr>
            <a:graphicFrameLocks noChangeAspect="1"/>
          </p:cNvGraphicFramePr>
          <p:nvPr/>
        </p:nvGraphicFramePr>
        <p:xfrm>
          <a:off x="3203848" y="2708920"/>
          <a:ext cx="3390139" cy="94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1244520" imgH="393480" progId="Equation.3">
                  <p:embed/>
                </p:oleObj>
              </mc:Choice>
              <mc:Fallback>
                <p:oleObj name="Equation" r:id="rId3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708920"/>
                        <a:ext cx="3390139" cy="945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11560" y="3789040"/>
            <a:ext cx="777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u="sng" dirty="0"/>
              <a:t>Example</a:t>
            </a:r>
            <a:r>
              <a:rPr lang="en-US" sz="2200" dirty="0"/>
              <a:t>: A moving mass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228184" y="4077072"/>
            <a:ext cx="2181225" cy="1571625"/>
            <a:chOff x="4092" y="2688"/>
            <a:chExt cx="1374" cy="990"/>
          </a:xfrm>
        </p:grpSpPr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4518" y="3054"/>
              <a:ext cx="756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6" name="Oval 10"/>
            <p:cNvSpPr>
              <a:spLocks noChangeArrowheads="1"/>
            </p:cNvSpPr>
            <p:nvPr/>
          </p:nvSpPr>
          <p:spPr bwMode="auto">
            <a:xfrm>
              <a:off x="4620" y="3588"/>
              <a:ext cx="84" cy="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7" name="Oval 11"/>
            <p:cNvSpPr>
              <a:spLocks noChangeArrowheads="1"/>
            </p:cNvSpPr>
            <p:nvPr/>
          </p:nvSpPr>
          <p:spPr bwMode="auto">
            <a:xfrm>
              <a:off x="5130" y="3588"/>
              <a:ext cx="84" cy="8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4272" y="3678"/>
              <a:ext cx="11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29" name="Text Box 13"/>
            <p:cNvSpPr txBox="1">
              <a:spLocks noChangeArrowheads="1"/>
            </p:cNvSpPr>
            <p:nvPr/>
          </p:nvSpPr>
          <p:spPr bwMode="auto">
            <a:xfrm>
              <a:off x="4704" y="3162"/>
              <a:ext cx="4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M</a:t>
              </a:r>
            </a:p>
          </p:txBody>
        </p:sp>
        <p:sp>
          <p:nvSpPr>
            <p:cNvPr id="60431" name="Freeform 15"/>
            <p:cNvSpPr>
              <a:spLocks/>
            </p:cNvSpPr>
            <p:nvPr/>
          </p:nvSpPr>
          <p:spPr bwMode="auto">
            <a:xfrm>
              <a:off x="4806" y="2868"/>
              <a:ext cx="282" cy="180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6"/>
                </a:cxn>
                <a:cxn ang="0">
                  <a:pos x="174" y="0"/>
                </a:cxn>
              </a:cxnLst>
              <a:rect l="0" t="0" r="r" b="b"/>
              <a:pathLst>
                <a:path w="174" h="156">
                  <a:moveTo>
                    <a:pt x="0" y="156"/>
                  </a:moveTo>
                  <a:lnTo>
                    <a:pt x="0" y="6"/>
                  </a:lnTo>
                  <a:lnTo>
                    <a:pt x="174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5136" y="2688"/>
              <a:ext cx="2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146" y="3324"/>
              <a:ext cx="36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4092" y="2922"/>
              <a:ext cx="2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u</a:t>
              </a:r>
            </a:p>
          </p:txBody>
        </p:sp>
      </p:grp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752475" y="4914900"/>
            <a:ext cx="52673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sng" dirty="0"/>
              <a:t>Model</a:t>
            </a:r>
            <a:r>
              <a:rPr lang="en-US" sz="2200" dirty="0"/>
              <a:t>: Force=Mass x Acceleration</a:t>
            </a:r>
          </a:p>
        </p:txBody>
      </p:sp>
      <p:graphicFrame>
        <p:nvGraphicFramePr>
          <p:cNvPr id="176129" name="Object 1"/>
          <p:cNvGraphicFramePr>
            <a:graphicFrameLocks noChangeAspect="1"/>
          </p:cNvGraphicFramePr>
          <p:nvPr/>
        </p:nvGraphicFramePr>
        <p:xfrm>
          <a:off x="2725738" y="5592763"/>
          <a:ext cx="1567072" cy="50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5" imgW="419040" imgH="177480" progId="Equation.3">
                  <p:embed/>
                </p:oleObj>
              </mc:Choice>
              <mc:Fallback>
                <p:oleObj name="Equation" r:id="rId5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5592763"/>
                        <a:ext cx="1567072" cy="500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8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624"/>
            <a:ext cx="82296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>
                <a:solidFill>
                  <a:srgbClr val="C00000"/>
                </a:solidFill>
              </a:rPr>
              <a:t>Ways to Study a System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72</a:t>
            </a:fld>
            <a:endParaRPr lang="en-GB"/>
          </a:p>
        </p:txBody>
      </p:sp>
      <p:sp>
        <p:nvSpPr>
          <p:cNvPr id="13315" name="Oval 2"/>
          <p:cNvSpPr>
            <a:spLocks noChangeArrowheads="1"/>
          </p:cNvSpPr>
          <p:nvPr/>
        </p:nvSpPr>
        <p:spPr bwMode="auto">
          <a:xfrm>
            <a:off x="2699792" y="1012200"/>
            <a:ext cx="1868764" cy="579933"/>
          </a:xfrm>
          <a:prstGeom prst="ellipse">
            <a:avLst/>
          </a:prstGeom>
          <a:gradFill rotWithShape="0">
            <a:gsLst>
              <a:gs pos="0">
                <a:srgbClr val="A4C1FF"/>
              </a:gs>
              <a:gs pos="100000">
                <a:srgbClr val="E5EFFF"/>
              </a:gs>
            </a:gsLst>
            <a:lin ang="16200000" scaled="1"/>
          </a:gradFill>
          <a:ln w="9360">
            <a:solidFill>
              <a:srgbClr val="4A7EBB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System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743876" y="1863857"/>
            <a:ext cx="3204388" cy="608567"/>
            <a:chOff x="3743876" y="1863857"/>
            <a:chExt cx="3204388" cy="608567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4974574" y="1863857"/>
              <a:ext cx="1973690" cy="608567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Experiment with a model of the System</a:t>
              </a:r>
            </a:p>
          </p:txBody>
        </p:sp>
        <p:cxnSp>
          <p:nvCxnSpPr>
            <p:cNvPr id="13322" name="AutoShape 10"/>
            <p:cNvCxnSpPr>
              <a:cxnSpLocks noChangeShapeType="1"/>
            </p:cNvCxnSpPr>
            <p:nvPr/>
          </p:nvCxnSpPr>
          <p:spPr bwMode="auto">
            <a:xfrm>
              <a:off x="3743876" y="1943676"/>
              <a:ext cx="1224000" cy="218945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</p:grp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519814" y="6605087"/>
            <a:ext cx="1782688" cy="2082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grpSp>
        <p:nvGrpSpPr>
          <p:cNvPr id="30" name="Group 29"/>
          <p:cNvGrpSpPr/>
          <p:nvPr/>
        </p:nvGrpSpPr>
        <p:grpSpPr>
          <a:xfrm>
            <a:off x="250182" y="1592133"/>
            <a:ext cx="3492664" cy="894359"/>
            <a:chOff x="250182" y="1592133"/>
            <a:chExt cx="3492664" cy="894359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250182" y="1877925"/>
              <a:ext cx="1973690" cy="608567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Calibri" charset="0"/>
                </a:rPr>
                <a:t>Experiment with actual System</a:t>
              </a:r>
            </a:p>
          </p:txBody>
        </p:sp>
        <p:cxnSp>
          <p:nvCxnSpPr>
            <p:cNvPr id="13321" name="AutoShape 9"/>
            <p:cNvCxnSpPr>
              <a:cxnSpLocks noChangeShapeType="1"/>
            </p:cNvCxnSpPr>
            <p:nvPr/>
          </p:nvCxnSpPr>
          <p:spPr bwMode="auto">
            <a:xfrm rot="10800000" flipV="1">
              <a:off x="2209804" y="1935865"/>
              <a:ext cx="1533042" cy="226756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Straight Arrow Connector 35"/>
            <p:cNvCxnSpPr>
              <a:stCxn id="13315" idx="4"/>
            </p:cNvCxnSpPr>
            <p:nvPr/>
          </p:nvCxnSpPr>
          <p:spPr>
            <a:xfrm>
              <a:off x="3634174" y="1592133"/>
              <a:ext cx="0" cy="36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30646" y="2494525"/>
            <a:ext cx="5517818" cy="692919"/>
            <a:chOff x="3230646" y="2494525"/>
            <a:chExt cx="5517818" cy="692919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230646" y="2752753"/>
              <a:ext cx="1973690" cy="434691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Calibri" charset="0"/>
                </a:rPr>
                <a:t>Physical Model</a:t>
              </a: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6774774" y="2696481"/>
              <a:ext cx="1973690" cy="434691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Calibri" charset="0"/>
                </a:rPr>
                <a:t>Mathematical Model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84160" y="2494525"/>
              <a:ext cx="1595123" cy="461852"/>
              <a:chOff x="5041482" y="2104720"/>
              <a:chExt cx="1595123" cy="461852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041482" y="2350572"/>
                <a:ext cx="1595123" cy="216000"/>
                <a:chOff x="5271574" y="2364640"/>
                <a:chExt cx="1595123" cy="216000"/>
              </a:xfrm>
            </p:grpSpPr>
            <p:cxnSp>
              <p:nvCxnSpPr>
                <p:cNvPr id="13323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5911686" y="2369620"/>
                  <a:ext cx="955011" cy="17387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360">
                  <a:solidFill>
                    <a:srgbClr val="4A7EBB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3324" name="AutoShape 1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271574" y="2364640"/>
                  <a:ext cx="828000" cy="216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360">
                  <a:solidFill>
                    <a:srgbClr val="4A7EBB"/>
                  </a:solidFill>
                  <a:round/>
                  <a:headEnd/>
                  <a:tailEnd type="triangle" w="med" len="med"/>
                </a:ln>
              </p:spPr>
            </p:cxnSp>
          </p:grpSp>
          <p:cxnSp>
            <p:nvCxnSpPr>
              <p:cNvPr id="37" name="Straight Arrow Connector 36"/>
              <p:cNvCxnSpPr/>
              <p:nvPr/>
            </p:nvCxnSpPr>
            <p:spPr>
              <a:xfrm>
                <a:off x="5813210" y="2104720"/>
                <a:ext cx="0" cy="2419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4988642" y="3142597"/>
            <a:ext cx="3569542" cy="1268177"/>
            <a:chOff x="4988642" y="3142597"/>
            <a:chExt cx="3569542" cy="1268177"/>
          </a:xfrm>
        </p:grpSpPr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4988642" y="3360289"/>
              <a:ext cx="1901682" cy="464551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Analytical Solution 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6872526" y="4033161"/>
              <a:ext cx="1685658" cy="377613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Simulation</a:t>
              </a:r>
            </a:p>
          </p:txBody>
        </p:sp>
        <p:cxnSp>
          <p:nvCxnSpPr>
            <p:cNvPr id="53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6885650" y="3402517"/>
              <a:ext cx="828000" cy="2160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Straight Arrow Connector 50"/>
            <p:cNvCxnSpPr/>
            <p:nvPr/>
          </p:nvCxnSpPr>
          <p:spPr>
            <a:xfrm>
              <a:off x="7713650" y="3142597"/>
              <a:ext cx="0" cy="86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272362" y="4394869"/>
            <a:ext cx="7432230" cy="1224136"/>
            <a:chOff x="1272362" y="4394869"/>
            <a:chExt cx="7432230" cy="1224136"/>
          </a:xfrm>
        </p:grpSpPr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1272362" y="5271252"/>
              <a:ext cx="1973690" cy="347753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Frequency Domain</a:t>
              </a: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4109140" y="5258965"/>
              <a:ext cx="1973690" cy="347753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Time Domain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6730902" y="5258965"/>
              <a:ext cx="1973690" cy="347753"/>
            </a:xfrm>
            <a:prstGeom prst="rect">
              <a:avLst/>
            </a:prstGeom>
            <a:gradFill rotWithShape="0"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 scaled="1"/>
            </a:gradFill>
            <a:ln w="9360">
              <a:solidFill>
                <a:srgbClr val="4A7EBB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 charset="0"/>
                </a:rPr>
                <a:t>Hybrid Domain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7737346" y="4394869"/>
              <a:ext cx="0" cy="864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266406" y="4754909"/>
              <a:ext cx="54726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2266406" y="4754909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074718" y="4754909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5935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/>
              <a:t>Model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 simplified representation or abstraction of reality. </a:t>
            </a:r>
          </a:p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Reality is generally too complex to copy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exactly.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 of the complexity is actually 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irrelevant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 problem solving.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79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7402"/>
            <a:ext cx="82296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/>
              <a:t>Types of Models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810856" y="1539530"/>
            <a:ext cx="15240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charset="0"/>
              </a:rPr>
              <a:t>Model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7988" y="3339730"/>
            <a:ext cx="15240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Physical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90068" y="3336394"/>
            <a:ext cx="2366444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Mathematical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178064" y="3350066"/>
            <a:ext cx="1874168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Computer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74</a:t>
            </a:fld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1029540" y="2146600"/>
            <a:ext cx="7070851" cy="1193130"/>
            <a:chOff x="1741024" y="1515791"/>
            <a:chExt cx="5818664" cy="617809"/>
          </a:xfrm>
        </p:grpSpPr>
        <p:cxnSp>
          <p:nvCxnSpPr>
            <p:cNvPr id="15378" name="AutoShape 18"/>
            <p:cNvCxnSpPr>
              <a:cxnSpLocks noChangeShapeType="1"/>
            </p:cNvCxnSpPr>
            <p:nvPr/>
          </p:nvCxnSpPr>
          <p:spPr bwMode="auto">
            <a:xfrm>
              <a:off x="4648200" y="1515791"/>
              <a:ext cx="0" cy="615153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Straight Connector 35"/>
            <p:cNvCxnSpPr/>
            <p:nvPr/>
          </p:nvCxnSpPr>
          <p:spPr>
            <a:xfrm flipH="1">
              <a:off x="1763688" y="1700808"/>
              <a:ext cx="579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1741024" y="1700808"/>
              <a:ext cx="0" cy="4327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557056" y="1700808"/>
              <a:ext cx="0" cy="4327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91768" y="3972066"/>
            <a:ext cx="8873696" cy="1113118"/>
            <a:chOff x="91768" y="3972066"/>
            <a:chExt cx="8873696" cy="1113118"/>
          </a:xfrm>
        </p:grpSpPr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91768" y="4618294"/>
              <a:ext cx="1008112" cy="4288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sz="2200" dirty="0" smtClean="0">
                  <a:solidFill>
                    <a:srgbClr val="000000"/>
                  </a:solidFill>
                  <a:latin typeface="Calibri" charset="0"/>
                </a:rPr>
                <a:t>Static</a:t>
              </a:r>
              <a:endParaRPr lang="en-US" sz="2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464924" y="4618294"/>
              <a:ext cx="1224136" cy="4429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Calibri" charset="0"/>
                </a:rPr>
                <a:t>Dynamic</a:t>
              </a:r>
            </a:p>
          </p:txBody>
        </p:sp>
        <p:cxnSp>
          <p:nvCxnSpPr>
            <p:cNvPr id="42" name="AutoShape 18"/>
            <p:cNvCxnSpPr>
              <a:cxnSpLocks noChangeShapeType="1"/>
            </p:cNvCxnSpPr>
            <p:nvPr/>
          </p:nvCxnSpPr>
          <p:spPr bwMode="auto">
            <a:xfrm>
              <a:off x="1366309" y="3972066"/>
              <a:ext cx="577" cy="2880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3" name="Straight Connector 42"/>
            <p:cNvCxnSpPr/>
            <p:nvPr/>
          </p:nvCxnSpPr>
          <p:spPr>
            <a:xfrm flipH="1">
              <a:off x="599852" y="4251900"/>
              <a:ext cx="14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>
              <a:off x="595824" y="4237832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2078378" y="4237832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6368172" y="4642228"/>
              <a:ext cx="1008112" cy="4288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sz="2200" dirty="0" smtClean="0">
                  <a:solidFill>
                    <a:srgbClr val="000000"/>
                  </a:solidFill>
                  <a:latin typeface="Calibri" charset="0"/>
                </a:rPr>
                <a:t>Static</a:t>
              </a:r>
              <a:endParaRPr lang="en-US" sz="2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7741328" y="4642228"/>
              <a:ext cx="1224136" cy="4429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Calibri" charset="0"/>
                </a:rPr>
                <a:t>Dynamic</a:t>
              </a:r>
            </a:p>
          </p:txBody>
        </p:sp>
        <p:cxnSp>
          <p:nvCxnSpPr>
            <p:cNvPr id="64" name="AutoShape 18"/>
            <p:cNvCxnSpPr>
              <a:cxnSpLocks noChangeShapeType="1"/>
            </p:cNvCxnSpPr>
            <p:nvPr/>
          </p:nvCxnSpPr>
          <p:spPr bwMode="auto">
            <a:xfrm>
              <a:off x="7642713" y="3996000"/>
              <a:ext cx="577" cy="2880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65" name="Straight Connector 64"/>
            <p:cNvCxnSpPr/>
            <p:nvPr/>
          </p:nvCxnSpPr>
          <p:spPr>
            <a:xfrm flipH="1">
              <a:off x="6876256" y="4275834"/>
              <a:ext cx="14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6872228" y="4261766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8354782" y="4261766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7"/>
            <p:cNvSpPr>
              <a:spLocks noChangeArrowheads="1"/>
            </p:cNvSpPr>
            <p:nvPr/>
          </p:nvSpPr>
          <p:spPr bwMode="auto">
            <a:xfrm>
              <a:off x="3271828" y="4642228"/>
              <a:ext cx="1008112" cy="4288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sz="2200" dirty="0" smtClean="0">
                  <a:solidFill>
                    <a:srgbClr val="000000"/>
                  </a:solidFill>
                  <a:latin typeface="Calibri" charset="0"/>
                </a:rPr>
                <a:t>Static</a:t>
              </a:r>
              <a:endParaRPr lang="en-US" sz="2200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4644984" y="4642228"/>
              <a:ext cx="1224136" cy="4429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5000" rIns="90000" bIns="45000" anchor="ctr"/>
            <a:lstStyle/>
            <a:p>
              <a:pPr algn="ctr" hangingPunct="1">
                <a:lnSpc>
                  <a:spcPct val="100000"/>
                </a:lnSpc>
                <a:tabLst>
                  <a:tab pos="723900" algn="l"/>
                  <a:tab pos="1447800" algn="l"/>
                </a:tabLst>
              </a:pPr>
              <a:r>
                <a:rPr lang="en-US" sz="2200" dirty="0">
                  <a:solidFill>
                    <a:srgbClr val="000000"/>
                  </a:solidFill>
                  <a:latin typeface="Calibri" charset="0"/>
                </a:rPr>
                <a:t>Dynamic</a:t>
              </a:r>
            </a:p>
          </p:txBody>
        </p:sp>
        <p:cxnSp>
          <p:nvCxnSpPr>
            <p:cNvPr id="70" name="AutoShape 18"/>
            <p:cNvCxnSpPr>
              <a:cxnSpLocks noChangeShapeType="1"/>
            </p:cNvCxnSpPr>
            <p:nvPr/>
          </p:nvCxnSpPr>
          <p:spPr bwMode="auto">
            <a:xfrm>
              <a:off x="4546369" y="3996000"/>
              <a:ext cx="577" cy="2880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4A7EBB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71" name="Straight Connector 70"/>
            <p:cNvCxnSpPr/>
            <p:nvPr/>
          </p:nvCxnSpPr>
          <p:spPr>
            <a:xfrm flipH="1">
              <a:off x="3779912" y="4275834"/>
              <a:ext cx="147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>
              <a:off x="3775884" y="4261766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5258438" y="4261766"/>
              <a:ext cx="0" cy="396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1992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is Mathematical Model?</a:t>
            </a:r>
          </a:p>
        </p:txBody>
      </p:sp>
      <p:sp>
        <p:nvSpPr>
          <p:cNvPr id="79879" name="Rectangle 2055"/>
          <p:cNvSpPr>
            <a:spLocks noChangeArrowheads="1"/>
          </p:cNvSpPr>
          <p:nvPr/>
        </p:nvSpPr>
        <p:spPr bwMode="auto">
          <a:xfrm>
            <a:off x="539552" y="1556792"/>
            <a:ext cx="7835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200" dirty="0"/>
              <a:t>A set of mathematical equations (e.g., differential </a:t>
            </a:r>
            <a:r>
              <a:rPr lang="en-US" sz="2200" dirty="0" err="1"/>
              <a:t>eqs</a:t>
            </a:r>
            <a:r>
              <a:rPr lang="en-US" sz="2200" dirty="0"/>
              <a:t>.) that describes the input-output behavior of a system.</a:t>
            </a:r>
          </a:p>
        </p:txBody>
      </p:sp>
      <p:sp>
        <p:nvSpPr>
          <p:cNvPr id="79880" name="Text Box 2056"/>
          <p:cNvSpPr txBox="1">
            <a:spLocks noChangeArrowheads="1"/>
          </p:cNvSpPr>
          <p:nvPr/>
        </p:nvSpPr>
        <p:spPr bwMode="auto">
          <a:xfrm>
            <a:off x="1057275" y="3003550"/>
            <a:ext cx="42767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What is a model  used for?</a:t>
            </a:r>
          </a:p>
        </p:txBody>
      </p:sp>
      <p:sp>
        <p:nvSpPr>
          <p:cNvPr id="79882" name="Text Box 2058"/>
          <p:cNvSpPr txBox="1">
            <a:spLocks noChangeArrowheads="1"/>
          </p:cNvSpPr>
          <p:nvPr/>
        </p:nvSpPr>
        <p:spPr bwMode="auto">
          <a:xfrm>
            <a:off x="1114425" y="3581400"/>
            <a:ext cx="60007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Simulation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Prediction/Forecasting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Prognostics/Diagnostics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Design/Performance Evaluation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Control System Design</a:t>
            </a:r>
          </a:p>
        </p:txBody>
      </p:sp>
    </p:spTree>
    <p:extLst>
      <p:ext uri="{BB962C8B-B14F-4D97-AF65-F5344CB8AC3E}">
        <p14:creationId xmlns:p14="http://schemas.microsoft.com/office/powerpoint/2010/main" val="17383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utoUpdateAnimBg="0"/>
      <p:bldP spid="79880" grpId="0" autoUpdateAnimBg="0"/>
      <p:bldP spid="79882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/>
              <a:t>Classification of Mathematical Models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173757"/>
            <a:ext cx="8229600" cy="513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Linear vs. Non-linear</a:t>
            </a:r>
          </a:p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Deterministic vs.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Probabilistic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(Stochastic)</a:t>
            </a:r>
          </a:p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Static vs. Dynamic</a:t>
            </a:r>
          </a:p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Discrete vs. Continuous</a:t>
            </a:r>
          </a:p>
          <a:p>
            <a:pPr marL="342900" indent="-341313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White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box, black box and gray box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51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Black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When only input and output are known.</a:t>
            </a:r>
          </a:p>
          <a:p>
            <a:pPr algn="just"/>
            <a:r>
              <a:rPr lang="en-GB" dirty="0" smtClean="0"/>
              <a:t>Internal dynamics are either too complex or unknown.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Easy to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77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771459" y="3717032"/>
            <a:ext cx="5608853" cy="1080120"/>
            <a:chOff x="1475656" y="3717032"/>
            <a:chExt cx="5608853" cy="1080120"/>
          </a:xfrm>
        </p:grpSpPr>
        <p:grpSp>
          <p:nvGrpSpPr>
            <p:cNvPr id="8" name="Group 7"/>
            <p:cNvGrpSpPr/>
            <p:nvPr/>
          </p:nvGrpSpPr>
          <p:grpSpPr>
            <a:xfrm>
              <a:off x="2195736" y="3717032"/>
              <a:ext cx="3974508" cy="1080120"/>
              <a:chOff x="2195736" y="3861048"/>
              <a:chExt cx="3974508" cy="10801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347864" y="3861048"/>
                <a:ext cx="1656184" cy="1080120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2195736" y="4293096"/>
                <a:ext cx="1152128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5018116" y="4293096"/>
                <a:ext cx="1152128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475656" y="407707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Input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8184" y="4077072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Output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1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Black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/>
          <a:lstStyle/>
          <a:p>
            <a:pPr algn="just"/>
            <a:r>
              <a:rPr lang="en-GB" dirty="0" smtClean="0"/>
              <a:t>Consider the example of a heat radiating system.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78</a:t>
            </a:fld>
            <a:endParaRPr lang="en-GB"/>
          </a:p>
        </p:txBody>
      </p:sp>
      <p:pic>
        <p:nvPicPr>
          <p:cNvPr id="14" name="Picture 13" descr="room-radiators-261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3528392" cy="405562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347864" y="3311376"/>
            <a:ext cx="5688632" cy="2493888"/>
            <a:chOff x="3347864" y="3311376"/>
            <a:chExt cx="5688632" cy="2493888"/>
          </a:xfrm>
        </p:grpSpPr>
        <p:pic>
          <p:nvPicPr>
            <p:cNvPr id="13" name="Picture 12" descr="tr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9553" y="3311376"/>
              <a:ext cx="3256943" cy="2493888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>
              <a:off x="4272134" y="4890655"/>
              <a:ext cx="1468582" cy="429490"/>
            </a:xfrm>
            <a:custGeom>
              <a:avLst/>
              <a:gdLst>
                <a:gd name="connsiteX0" fmla="*/ 0 w 1468582"/>
                <a:gd name="connsiteY0" fmla="*/ 429490 h 429490"/>
                <a:gd name="connsiteX1" fmla="*/ 900545 w 1468582"/>
                <a:gd name="connsiteY1" fmla="*/ 332509 h 429490"/>
                <a:gd name="connsiteX2" fmla="*/ 1468582 w 1468582"/>
                <a:gd name="connsiteY2" fmla="*/ 0 h 4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8582" h="429490">
                  <a:moveTo>
                    <a:pt x="0" y="429490"/>
                  </a:moveTo>
                  <a:cubicBezTo>
                    <a:pt x="327890" y="416790"/>
                    <a:pt x="655781" y="404091"/>
                    <a:pt x="900545" y="332509"/>
                  </a:cubicBezTo>
                  <a:cubicBezTo>
                    <a:pt x="1145309" y="260927"/>
                    <a:pt x="1306945" y="130463"/>
                    <a:pt x="1468582" y="0"/>
                  </a:cubicBezTo>
                </a:path>
              </a:pathLst>
            </a:cu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347864" y="4797152"/>
              <a:ext cx="936104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587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Black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/>
          <a:lstStyle/>
          <a:p>
            <a:pPr algn="just"/>
            <a:r>
              <a:rPr lang="en-GB" dirty="0" smtClean="0"/>
              <a:t>Consider the example of a heat radiating system.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79</a:t>
            </a:fld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3528" y="2276872"/>
          <a:ext cx="295232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Valve</a:t>
                      </a:r>
                      <a:r>
                        <a:rPr lang="en-GB" sz="2200" baseline="0" dirty="0" smtClean="0"/>
                        <a:t> Position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Room Temperature (</a:t>
                      </a:r>
                      <a:r>
                        <a:rPr lang="en-GB" sz="2200" baseline="30000" smtClean="0"/>
                        <a:t>o</a:t>
                      </a:r>
                      <a:r>
                        <a:rPr lang="en-GB" sz="2200" smtClean="0"/>
                        <a:t>C</a:t>
                      </a:r>
                      <a:r>
                        <a:rPr lang="en-GB" sz="2200" dirty="0" smtClean="0"/>
                        <a:t>)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0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3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4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6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6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12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8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20</a:t>
                      </a:r>
                      <a:endParaRPr lang="en-GB" sz="2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10</a:t>
                      </a:r>
                      <a:endParaRPr lang="en-GB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33</a:t>
                      </a:r>
                      <a:endParaRPr lang="en-GB" sz="2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5040560" cy="386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3433727" y="2116268"/>
            <a:ext cx="5364354" cy="4068357"/>
            <a:chOff x="3586132" y="2116268"/>
            <a:chExt cx="5364354" cy="4068357"/>
          </a:xfrm>
        </p:grpSpPr>
        <p:sp>
          <p:nvSpPr>
            <p:cNvPr id="17" name="Rectangle 16"/>
            <p:cNvSpPr/>
            <p:nvPr/>
          </p:nvSpPr>
          <p:spPr>
            <a:xfrm>
              <a:off x="3586132" y="2116268"/>
              <a:ext cx="5256584" cy="3960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6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2276872"/>
              <a:ext cx="5170574" cy="390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3146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627784" y="980728"/>
            <a:ext cx="35283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/>
              <a:t>Open-Loop Control </a:t>
            </a:r>
            <a:r>
              <a:rPr lang="en-US" sz="2200" b="1" dirty="0" smtClean="0"/>
              <a:t>Systems</a:t>
            </a:r>
            <a:endParaRPr lang="en-US" sz="22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1844824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Since in open loop control systems reference input is not compared with measured output, for each reference input there is fixed operating condition. </a:t>
            </a:r>
          </a:p>
          <a:p>
            <a:pPr marL="365125" indent="-365125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Therefore, the accuracy of the system depends on calibration.</a:t>
            </a:r>
          </a:p>
          <a:p>
            <a:pPr marL="365125" indent="-365125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performance of open loop system is severely affected by the presence of disturbances, or variation in operating/ environmental  conditions.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Grey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When input and output and some information about the internal dynamics of the system is known.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Easier than white box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80</a:t>
            </a:fld>
            <a:endParaRPr lang="en-GB"/>
          </a:p>
        </p:txBody>
      </p:sp>
      <p:grpSp>
        <p:nvGrpSpPr>
          <p:cNvPr id="8" name="Group 10"/>
          <p:cNvGrpSpPr/>
          <p:nvPr/>
        </p:nvGrpSpPr>
        <p:grpSpPr>
          <a:xfrm>
            <a:off x="2563547" y="3573016"/>
            <a:ext cx="4107270" cy="1080120"/>
            <a:chOff x="2123728" y="3717032"/>
            <a:chExt cx="4107270" cy="1080120"/>
          </a:xfrm>
        </p:grpSpPr>
        <p:grpSp>
          <p:nvGrpSpPr>
            <p:cNvPr id="11" name="Group 7"/>
            <p:cNvGrpSpPr/>
            <p:nvPr/>
          </p:nvGrpSpPr>
          <p:grpSpPr>
            <a:xfrm>
              <a:off x="2195736" y="3717032"/>
              <a:ext cx="3974508" cy="1080120"/>
              <a:chOff x="2195736" y="3861048"/>
              <a:chExt cx="3974508" cy="10801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347864" y="3861048"/>
                <a:ext cx="1656184" cy="10801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2195736" y="4293096"/>
                <a:ext cx="1152128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5018116" y="4293096"/>
                <a:ext cx="1152128" cy="2160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123728" y="3717032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u(t)</a:t>
              </a:r>
              <a:endParaRPr lang="en-GB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4128" y="3717032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y(t)</a:t>
              </a:r>
              <a:endParaRPr lang="en-GB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11960" y="393305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y[u(t), t]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95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White Box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When input and output and internal dynamics of the system is known.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just"/>
            <a:r>
              <a:rPr lang="en-GB" dirty="0" smtClean="0"/>
              <a:t>One should know have complete knowledge of the system to derive a white box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81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15616" y="3356992"/>
            <a:ext cx="6950252" cy="1080120"/>
            <a:chOff x="1115616" y="3501008"/>
            <a:chExt cx="6950252" cy="1080120"/>
          </a:xfrm>
        </p:grpSpPr>
        <p:grpSp>
          <p:nvGrpSpPr>
            <p:cNvPr id="8" name="Group 10"/>
            <p:cNvGrpSpPr/>
            <p:nvPr/>
          </p:nvGrpSpPr>
          <p:grpSpPr>
            <a:xfrm>
              <a:off x="1115616" y="3501008"/>
              <a:ext cx="6950252" cy="1080120"/>
              <a:chOff x="1599159" y="3717032"/>
              <a:chExt cx="5138709" cy="1080120"/>
            </a:xfrm>
          </p:grpSpPr>
          <p:grpSp>
            <p:nvGrpSpPr>
              <p:cNvPr id="11" name="Group 7"/>
              <p:cNvGrpSpPr/>
              <p:nvPr/>
            </p:nvGrpSpPr>
            <p:grpSpPr>
              <a:xfrm>
                <a:off x="2195736" y="3717032"/>
                <a:ext cx="3974508" cy="1080120"/>
                <a:chOff x="2195736" y="3861048"/>
                <a:chExt cx="3974508" cy="108012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347864" y="3861048"/>
                  <a:ext cx="1656184" cy="108012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Right Arrow 5"/>
                <p:cNvSpPr/>
                <p:nvPr/>
              </p:nvSpPr>
              <p:spPr>
                <a:xfrm>
                  <a:off x="2195736" y="4293096"/>
                  <a:ext cx="1152128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Right Arrow 6"/>
                <p:cNvSpPr/>
                <p:nvPr/>
              </p:nvSpPr>
              <p:spPr>
                <a:xfrm>
                  <a:off x="5018116" y="4293096"/>
                  <a:ext cx="1152128" cy="216024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1599159" y="4077072"/>
                <a:ext cx="524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u(t)</a:t>
                </a:r>
                <a:endParaRPr lang="en-GB" i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30998" y="4077072"/>
                <a:ext cx="5068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y(t)</a:t>
                </a:r>
                <a:endParaRPr lang="en-GB" i="1" dirty="0"/>
              </a:p>
            </p:txBody>
          </p:sp>
        </p:grp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3553303" y="3717032"/>
            <a:ext cx="2109851" cy="62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7" name="Equation" r:id="rId3" imgW="1320480" imgH="393480" progId="Equation.3">
                    <p:embed/>
                  </p:oleObj>
                </mc:Choice>
                <mc:Fallback>
                  <p:oleObj name="Equation" r:id="rId3" imgW="1320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03" y="3717032"/>
                          <a:ext cx="2109851" cy="6288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055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Mathematical </a:t>
            </a:r>
            <a:r>
              <a:rPr lang="en-US" sz="3600" dirty="0" smtClean="0"/>
              <a:t>Modelling </a:t>
            </a:r>
            <a:r>
              <a:rPr lang="en-US" sz="3600" dirty="0"/>
              <a:t>Basics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95536" y="1628800"/>
            <a:ext cx="83884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dirty="0"/>
              <a:t>Mathematical model of a real world system is derived using a combination of </a:t>
            </a:r>
            <a:r>
              <a:rPr lang="en-US" sz="2200" i="1" dirty="0">
                <a:solidFill>
                  <a:srgbClr val="C00000"/>
                </a:solidFill>
              </a:rPr>
              <a:t>physical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laws </a:t>
            </a:r>
            <a:r>
              <a:rPr lang="en-US" sz="2200" dirty="0"/>
              <a:t>and/or </a:t>
            </a:r>
            <a:r>
              <a:rPr lang="en-US" sz="2200" i="1" dirty="0">
                <a:solidFill>
                  <a:srgbClr val="C00000"/>
                </a:solidFill>
              </a:rPr>
              <a:t>experimental</a:t>
            </a:r>
            <a:r>
              <a:rPr lang="en-US" sz="2200" dirty="0"/>
              <a:t> means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83568" y="3003550"/>
            <a:ext cx="7959725" cy="26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30000"/>
              </a:spcBef>
              <a:buFontTx/>
              <a:buChar char="•"/>
            </a:pPr>
            <a:r>
              <a:rPr lang="en-US" sz="2200" dirty="0"/>
              <a:t>Physical laws are used to determine the model structure (linear or nonlinear) and order.</a:t>
            </a:r>
          </a:p>
          <a:p>
            <a:pPr marL="342900" indent="-342900" algn="just">
              <a:spcBef>
                <a:spcPct val="30000"/>
              </a:spcBef>
              <a:buFontTx/>
              <a:buChar char="•"/>
            </a:pPr>
            <a:r>
              <a:rPr lang="en-US" sz="2200" dirty="0"/>
              <a:t>The parameters of the model are often estimated and/or validated experimentally.</a:t>
            </a:r>
          </a:p>
          <a:p>
            <a:pPr marL="342900" indent="-342900" algn="just">
              <a:spcBef>
                <a:spcPct val="30000"/>
              </a:spcBef>
              <a:buFontTx/>
              <a:buChar char="•"/>
            </a:pPr>
            <a:r>
              <a:rPr lang="en-US" sz="2200" dirty="0"/>
              <a:t>Mathematical model of a dynamic system can often be expressed as a system of differential (difference in the case of discrete-time systems) equations</a:t>
            </a:r>
          </a:p>
        </p:txBody>
      </p:sp>
    </p:spTree>
    <p:extLst>
      <p:ext uri="{BB962C8B-B14F-4D97-AF65-F5344CB8AC3E}">
        <p14:creationId xmlns:p14="http://schemas.microsoft.com/office/powerpoint/2010/main" val="3960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762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Different Types of Lumped-Parameter Models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536132" y="2771636"/>
            <a:ext cx="46078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Input-output differential </a:t>
            </a:r>
            <a:r>
              <a:rPr lang="en-US" sz="2200" dirty="0" smtClean="0"/>
              <a:t>equation</a:t>
            </a:r>
            <a:endParaRPr lang="en-US" sz="2200" dirty="0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499992" y="3638550"/>
            <a:ext cx="33699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/>
              <a:t>State </a:t>
            </a:r>
            <a:r>
              <a:rPr lang="en-US" sz="2200" dirty="0" smtClean="0"/>
              <a:t>equations</a:t>
            </a:r>
            <a:endParaRPr lang="en-US" sz="2200" dirty="0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371975" y="4848225"/>
            <a:ext cx="21250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/>
              <a:t>Transfer function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476375" y="2733675"/>
            <a:ext cx="22764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Nonlinear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514475" y="3609975"/>
            <a:ext cx="1447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Linear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1485900" y="4638675"/>
            <a:ext cx="23336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Linear Time Invariant</a:t>
            </a:r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 flipV="1">
            <a:off x="2990850" y="2981325"/>
            <a:ext cx="1304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2867025" y="3028950"/>
            <a:ext cx="1457325" cy="92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V="1">
            <a:off x="2628900" y="3086100"/>
            <a:ext cx="1552575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 flipV="1">
            <a:off x="2676525" y="3962400"/>
            <a:ext cx="1581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3209925" y="5095875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1304925" y="1981200"/>
            <a:ext cx="2343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sng" dirty="0"/>
              <a:t>System Type</a:t>
            </a:r>
            <a:endParaRPr lang="en-US" sz="2200" dirty="0"/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4800600" y="2028825"/>
            <a:ext cx="19335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u="sng" dirty="0"/>
              <a:t>Model Type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943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b="1" smtClean="0">
                <a:solidFill>
                  <a:srgbClr val="0000FF"/>
                </a:solidFill>
              </a:rPr>
              <a:t>Approach to dynamic systems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1628800"/>
            <a:ext cx="8686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Define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system and its components.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Formulate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mathematical model and list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the necessary 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assumptions.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Write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differential equations describing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the model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Solve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equations for the desired output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variables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Examine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the solutions and the assumptions.</a:t>
            </a:r>
          </a:p>
          <a:p>
            <a:pPr marL="801688" lvl="2" indent="-350838" algn="just" hangingPunct="1">
              <a:lnSpc>
                <a:spcPct val="90000"/>
              </a:lnSpc>
              <a:spcBef>
                <a:spcPts val="488"/>
              </a:spcBef>
              <a:spcAft>
                <a:spcPts val="1425"/>
              </a:spcAft>
              <a:buSzPct val="7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If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necessary, reanalyze or redesign the  system.</a:t>
            </a:r>
          </a:p>
          <a:p>
            <a:pPr algn="just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748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smtClean="0">
                <a:solidFill>
                  <a:srgbClr val="FF0000"/>
                </a:solidFill>
              </a:rPr>
              <a:t>Simulation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Computer simulation is the discipline of designing a model of an actual or theoretical physical system, executing the model on a digital computer, and analyzing the execution output. </a:t>
            </a:r>
          </a:p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Simulation embodies the principle of ``learning by doing'' --- to learn about the system we must first build a model of some sort and then operate the model. </a:t>
            </a:r>
          </a:p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22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000" dirty="0" smtClean="0">
                <a:solidFill>
                  <a:srgbClr val="003300"/>
                </a:solidFill>
              </a:rPr>
              <a:t>Advantages to Simulation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1163638"/>
            <a:ext cx="8458200" cy="440193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marL="450850" indent="-450850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Can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be used to study existing systems without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disrupting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the ongoing operations.</a:t>
            </a:r>
          </a:p>
          <a:p>
            <a:pPr marL="450850" indent="-450850" algn="just">
              <a:lnSpc>
                <a:spcPct val="100000"/>
              </a:lnSpc>
              <a:buClrTx/>
              <a:buSz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450850" indent="-450850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Proposed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systems can be “tested” before committing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resources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  <a:p>
            <a:pPr marL="450850" indent="-450850" algn="just">
              <a:lnSpc>
                <a:spcPct val="100000"/>
              </a:lnSpc>
              <a:buClrTx/>
              <a:buSz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450850" indent="-450850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Allows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us to control time.</a:t>
            </a:r>
          </a:p>
          <a:p>
            <a:pPr marL="450850" indent="-450850" algn="just">
              <a:lnSpc>
                <a:spcPct val="100000"/>
              </a:lnSpc>
              <a:buClrTx/>
              <a:buSz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450850" indent="-450850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Allows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us to gain insight into which variables are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most    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important to system performance.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7395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dirty="0" smtClean="0"/>
              <a:t>      </a:t>
            </a:r>
            <a:r>
              <a:rPr lang="en-US" sz="4000" dirty="0" smtClean="0">
                <a:solidFill>
                  <a:srgbClr val="003300"/>
                </a:solidFill>
              </a:rPr>
              <a:t>Disadvantages to Simulation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1219200"/>
            <a:ext cx="8291264" cy="483281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Model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building is an art as well as a science.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The quality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of the analysis depends on the quality of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model and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skill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of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modeler.</a:t>
            </a: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Simulation results are sometimes hard to interpret.</a:t>
            </a:r>
          </a:p>
          <a:p>
            <a:pPr marL="365125" indent="-365125" algn="just">
              <a:lnSpc>
                <a:spcPct val="100000"/>
              </a:lnSpc>
              <a:buClrTx/>
              <a:buSzTx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Simulation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analysis can be time consuming and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expensive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  <a:endParaRPr lang="en-US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365125" indent="-365125" algn="just">
              <a:lnSpc>
                <a:spcPct val="10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Should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not be used when an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analytical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method would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provide 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for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</a:rPr>
              <a:t>quicker results</a:t>
            </a:r>
            <a:r>
              <a:rPr lang="en-US" sz="2800" dirty="0">
                <a:solidFill>
                  <a:srgbClr val="000000"/>
                </a:solidFill>
                <a:latin typeface="Times New Roman" pitchFamily="16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1347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</a:t>
            </a:r>
            <a:r>
              <a:rPr lang="en-GB" dirty="0" smtClean="0"/>
              <a:t>Lecture-1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23528" y="1579439"/>
            <a:ext cx="8352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200" b="1" dirty="0"/>
              <a:t>Closed-Loop Control Systems</a:t>
            </a:r>
            <a:r>
              <a:rPr lang="en-US" sz="2200" dirty="0"/>
              <a:t> utilizes feedback to compare the actual output to the desired output response.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23528" y="5662409"/>
            <a:ext cx="83529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/>
              <a:t>Examples:-  Refrigerator, Iron </a:t>
            </a:r>
            <a:endParaRPr lang="en-US" sz="22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Control System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483768" y="836712"/>
            <a:ext cx="38884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/>
              <a:t>Closed-Loop </a:t>
            </a:r>
            <a:r>
              <a:rPr lang="en-US" sz="2200" b="1" dirty="0"/>
              <a:t>Control </a:t>
            </a:r>
            <a:r>
              <a:rPr lang="en-US" sz="2200" b="1" dirty="0" smtClean="0"/>
              <a:t>Systems</a:t>
            </a:r>
            <a:endParaRPr lang="en-US" sz="2200" dirty="0"/>
          </a:p>
        </p:txBody>
      </p:sp>
      <p:grpSp>
        <p:nvGrpSpPr>
          <p:cNvPr id="35" name="Group 39"/>
          <p:cNvGrpSpPr/>
          <p:nvPr/>
        </p:nvGrpSpPr>
        <p:grpSpPr>
          <a:xfrm>
            <a:off x="1691680" y="2708920"/>
            <a:ext cx="5976664" cy="2232248"/>
            <a:chOff x="3635896" y="2924944"/>
            <a:chExt cx="5472608" cy="1944216"/>
          </a:xfrm>
        </p:grpSpPr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55472" y="4392910"/>
              <a:ext cx="46482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Rectangle 39"/>
            <p:cNvSpPr/>
            <p:nvPr/>
          </p:nvSpPr>
          <p:spPr>
            <a:xfrm>
              <a:off x="5729168" y="2924944"/>
              <a:ext cx="1080120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Controller</a:t>
              </a:r>
              <a:endParaRPr lang="en-GB" sz="1600" b="1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439500" y="3356992"/>
              <a:ext cx="288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8105432" y="3356992"/>
              <a:ext cx="576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252179" y="2998620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Output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35896" y="298766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Input</a:t>
              </a:r>
              <a:endParaRPr lang="en-GB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69328" y="2924944"/>
              <a:ext cx="1008112" cy="8640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/>
                <a:t>Process</a:t>
              </a:r>
              <a:endParaRPr lang="en-GB" sz="1600" b="1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795260" y="3356992"/>
              <a:ext cx="36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272867" y="3189616"/>
              <a:ext cx="1183209" cy="33855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dirty="0" smtClean="0"/>
                <a:t>Comparator</a:t>
              </a:r>
              <a:endParaRPr lang="en-GB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33224" y="3981704"/>
              <a:ext cx="1566134" cy="36933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Measurement</a:t>
              </a:r>
              <a:endParaRPr lang="en-GB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4864472" y="3528170"/>
              <a:ext cx="600" cy="648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879140" y="4177216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393464" y="3356992"/>
              <a:ext cx="0" cy="828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799358" y="4194506"/>
              <a:ext cx="5941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923928" y="3356992"/>
              <a:ext cx="36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1744</TotalTime>
  <Words>2759</Words>
  <Application>Microsoft Office PowerPoint</Application>
  <PresentationFormat>On-screen Show (4:3)</PresentationFormat>
  <Paragraphs>646</Paragraphs>
  <Slides>88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Office Theme</vt:lpstr>
      <vt:lpstr>Equation</vt:lpstr>
      <vt:lpstr>Advanced Control Systems (ACS)</vt:lpstr>
      <vt:lpstr>Course Outline</vt:lpstr>
      <vt:lpstr>Recommended Books</vt:lpstr>
      <vt:lpstr>What is Control System?</vt:lpstr>
      <vt:lpstr>Types of Control System </vt:lpstr>
      <vt:lpstr>Types of Control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Control System Adaptive Control System </vt:lpstr>
      <vt:lpstr>Types of Control System Learning Control System </vt:lpstr>
      <vt:lpstr>Classification of Control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Transfer Function</vt:lpstr>
      <vt:lpstr>Transfer Function</vt:lpstr>
      <vt:lpstr>Why Laplace Transform?</vt:lpstr>
      <vt:lpstr>Laplace Transform of Derivatives</vt:lpstr>
      <vt:lpstr>Laplace Transform of Derivatives</vt:lpstr>
      <vt:lpstr>Example: RC Circuit</vt:lpstr>
      <vt:lpstr>Laplace Transform of Integrals</vt:lpstr>
      <vt:lpstr>Calculation of the Transfer Function</vt:lpstr>
      <vt:lpstr>Calculation of the Transfer Function</vt:lpstr>
      <vt:lpstr>Example</vt:lpstr>
      <vt:lpstr>Transfer Function</vt:lpstr>
      <vt:lpstr>Transfer Function</vt:lpstr>
      <vt:lpstr>Transfer Function</vt:lpstr>
      <vt:lpstr>Stability of Control System</vt:lpstr>
      <vt:lpstr>Stability of Control System</vt:lpstr>
      <vt:lpstr>Stability of Control System</vt:lpstr>
      <vt:lpstr>Stability of Control System</vt:lpstr>
      <vt:lpstr>Stability of Control System</vt:lpstr>
      <vt:lpstr>Relation b/w poles and zeros and frequency response of the system</vt:lpstr>
      <vt:lpstr>Relation b/w poles and zeros and frequency response of the system</vt:lpstr>
      <vt:lpstr>Relation b/w poles and zeros and frequency response of the system</vt:lpstr>
      <vt:lpstr>Example</vt:lpstr>
      <vt:lpstr>Examples</vt:lpstr>
      <vt:lpstr>Stability of Control Systems</vt:lpstr>
      <vt:lpstr>Stability of Control Systems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Stability of Control Systems</vt:lpstr>
      <vt:lpstr>Examples</vt:lpstr>
      <vt:lpstr>Another definition of Stability</vt:lpstr>
      <vt:lpstr>Another definition of Stability</vt:lpstr>
      <vt:lpstr>BIBO vs Transfer Function</vt:lpstr>
      <vt:lpstr>BIBO vs Transfer Function</vt:lpstr>
      <vt:lpstr>BIBO vs Transfer Function</vt:lpstr>
      <vt:lpstr>BIBO vs Transfer Function</vt:lpstr>
      <vt:lpstr>Types of Systems</vt:lpstr>
      <vt:lpstr>Dynamic Systems</vt:lpstr>
      <vt:lpstr>Ways to Study a System</vt:lpstr>
      <vt:lpstr>Model</vt:lpstr>
      <vt:lpstr>Types of Models</vt:lpstr>
      <vt:lpstr>What is Mathematical Model?</vt:lpstr>
      <vt:lpstr>Classification of Mathematical Models</vt:lpstr>
      <vt:lpstr>Black Box Model</vt:lpstr>
      <vt:lpstr>Black Box Model</vt:lpstr>
      <vt:lpstr>Black Box Model</vt:lpstr>
      <vt:lpstr>Grey Box Model</vt:lpstr>
      <vt:lpstr>White Box Model</vt:lpstr>
      <vt:lpstr>Mathematical Modelling Basics</vt:lpstr>
      <vt:lpstr>Different Types of Lumped-Parameter Models</vt:lpstr>
      <vt:lpstr>Approach to dynamic systems</vt:lpstr>
      <vt:lpstr>Simulation</vt:lpstr>
      <vt:lpstr>Advantages to Simulation</vt:lpstr>
      <vt:lpstr>      Disadvantages to Simulation</vt:lpstr>
      <vt:lpstr>End of Lecture-1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Imtiaz Hussain</dc:creator>
  <cp:lastModifiedBy>DR. Imtiaz</cp:lastModifiedBy>
  <cp:revision>301</cp:revision>
  <dcterms:created xsi:type="dcterms:W3CDTF">2012-07-01T09:15:58Z</dcterms:created>
  <dcterms:modified xsi:type="dcterms:W3CDTF">2014-08-07T04:40:47Z</dcterms:modified>
</cp:coreProperties>
</file>