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6"/>
  </p:notesMasterIdLst>
  <p:handoutMasterIdLst>
    <p:handoutMasterId r:id="rId67"/>
  </p:handoutMasterIdLst>
  <p:sldIdLst>
    <p:sldId id="401" r:id="rId2"/>
    <p:sldId id="442" r:id="rId3"/>
    <p:sldId id="443" r:id="rId4"/>
    <p:sldId id="444" r:id="rId5"/>
    <p:sldId id="441" r:id="rId6"/>
    <p:sldId id="402" r:id="rId7"/>
    <p:sldId id="439" r:id="rId8"/>
    <p:sldId id="440" r:id="rId9"/>
    <p:sldId id="403" r:id="rId10"/>
    <p:sldId id="404" r:id="rId11"/>
    <p:sldId id="405" r:id="rId12"/>
    <p:sldId id="406" r:id="rId13"/>
    <p:sldId id="407" r:id="rId14"/>
    <p:sldId id="408" r:id="rId15"/>
    <p:sldId id="409" r:id="rId16"/>
    <p:sldId id="410" r:id="rId17"/>
    <p:sldId id="411" r:id="rId18"/>
    <p:sldId id="412" r:id="rId19"/>
    <p:sldId id="413" r:id="rId20"/>
    <p:sldId id="414" r:id="rId21"/>
    <p:sldId id="415" r:id="rId22"/>
    <p:sldId id="445" r:id="rId23"/>
    <p:sldId id="447" r:id="rId24"/>
    <p:sldId id="418" r:id="rId25"/>
    <p:sldId id="419" r:id="rId26"/>
    <p:sldId id="420" r:id="rId27"/>
    <p:sldId id="421" r:id="rId28"/>
    <p:sldId id="422" r:id="rId29"/>
    <p:sldId id="423" r:id="rId30"/>
    <p:sldId id="424" r:id="rId31"/>
    <p:sldId id="425" r:id="rId32"/>
    <p:sldId id="426" r:id="rId33"/>
    <p:sldId id="427" r:id="rId34"/>
    <p:sldId id="428" r:id="rId35"/>
    <p:sldId id="429" r:id="rId36"/>
    <p:sldId id="430" r:id="rId37"/>
    <p:sldId id="431" r:id="rId38"/>
    <p:sldId id="432" r:id="rId39"/>
    <p:sldId id="433" r:id="rId40"/>
    <p:sldId id="434" r:id="rId41"/>
    <p:sldId id="435" r:id="rId42"/>
    <p:sldId id="436" r:id="rId43"/>
    <p:sldId id="437" r:id="rId44"/>
    <p:sldId id="448" r:id="rId45"/>
    <p:sldId id="449" r:id="rId46"/>
    <p:sldId id="450" r:id="rId47"/>
    <p:sldId id="451" r:id="rId48"/>
    <p:sldId id="452" r:id="rId49"/>
    <p:sldId id="453" r:id="rId50"/>
    <p:sldId id="454" r:id="rId51"/>
    <p:sldId id="455" r:id="rId52"/>
    <p:sldId id="457" r:id="rId53"/>
    <p:sldId id="458" r:id="rId54"/>
    <p:sldId id="459" r:id="rId55"/>
    <p:sldId id="460" r:id="rId56"/>
    <p:sldId id="467" r:id="rId57"/>
    <p:sldId id="461" r:id="rId58"/>
    <p:sldId id="462" r:id="rId59"/>
    <p:sldId id="463" r:id="rId60"/>
    <p:sldId id="464" r:id="rId61"/>
    <p:sldId id="465" r:id="rId62"/>
    <p:sldId id="466" r:id="rId63"/>
    <p:sldId id="438" r:id="rId64"/>
    <p:sldId id="325"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5027" autoAdjust="0"/>
  </p:normalViewPr>
  <p:slideViewPr>
    <p:cSldViewPr>
      <p:cViewPr varScale="1">
        <p:scale>
          <a:sx n="70" d="100"/>
          <a:sy n="70" d="100"/>
        </p:scale>
        <p:origin x="1374" y="72"/>
      </p:cViewPr>
      <p:guideLst>
        <p:guide orient="horz" pos="2160"/>
        <p:guide pos="2880"/>
      </p:guideLst>
    </p:cSldViewPr>
  </p:slideViewPr>
  <p:outlineViewPr>
    <p:cViewPr>
      <p:scale>
        <a:sx n="33" d="100"/>
        <a:sy n="33" d="100"/>
      </p:scale>
      <p:origin x="0" y="99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6.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275CD0-BF64-4EDA-A390-EA27F5FF7906}" type="datetimeFigureOut">
              <a:rPr lang="en-GB" smtClean="0"/>
              <a:pPr/>
              <a:t>08/09/2017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6C7654-C7C7-4BC9-B3D0-68A06137D36C}" type="slidenum">
              <a:rPr lang="en-GB" smtClean="0"/>
              <a:pPr/>
              <a:t>‹#›</a:t>
            </a:fld>
            <a:endParaRPr lang="en-GB"/>
          </a:p>
        </p:txBody>
      </p:sp>
    </p:spTree>
    <p:extLst>
      <p:ext uri="{BB962C8B-B14F-4D97-AF65-F5344CB8AC3E}">
        <p14:creationId xmlns:p14="http://schemas.microsoft.com/office/powerpoint/2010/main" val="3726830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6B1A4-3534-4875-B1CA-60596223E4A6}" type="datetimeFigureOut">
              <a:rPr lang="en-US" smtClean="0"/>
              <a:pPr/>
              <a:t>9/8/2017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5BD45-B5A0-4654-B232-F8508C108E19}" type="slidenum">
              <a:rPr lang="en-US" smtClean="0"/>
              <a:pPr/>
              <a:t>‹#›</a:t>
            </a:fld>
            <a:endParaRPr lang="en-US"/>
          </a:p>
        </p:txBody>
      </p:sp>
    </p:spTree>
    <p:extLst>
      <p:ext uri="{BB962C8B-B14F-4D97-AF65-F5344CB8AC3E}">
        <p14:creationId xmlns:p14="http://schemas.microsoft.com/office/powerpoint/2010/main" val="1478179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E5BD45-B5A0-4654-B232-F8508C108E19}" type="slidenum">
              <a:rPr lang="en-US" smtClean="0"/>
              <a:pPr/>
              <a:t>1</a:t>
            </a:fld>
            <a:endParaRPr lang="en-US" dirty="0"/>
          </a:p>
        </p:txBody>
      </p:sp>
    </p:spTree>
    <p:extLst>
      <p:ext uri="{BB962C8B-B14F-4D97-AF65-F5344CB8AC3E}">
        <p14:creationId xmlns:p14="http://schemas.microsoft.com/office/powerpoint/2010/main" val="301048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E5BD45-B5A0-4654-B232-F8508C108E19}" type="slidenum">
              <a:rPr lang="en-US" smtClean="0"/>
              <a:pPr/>
              <a:t>22</a:t>
            </a:fld>
            <a:endParaRPr lang="en-US"/>
          </a:p>
        </p:txBody>
      </p:sp>
    </p:spTree>
    <p:extLst>
      <p:ext uri="{BB962C8B-B14F-4D97-AF65-F5344CB8AC3E}">
        <p14:creationId xmlns:p14="http://schemas.microsoft.com/office/powerpoint/2010/main" val="657752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E5BD45-B5A0-4654-B232-F8508C108E19}" type="slidenum">
              <a:rPr lang="en-US" smtClean="0"/>
              <a:pPr/>
              <a:t>23</a:t>
            </a:fld>
            <a:endParaRPr lang="en-US"/>
          </a:p>
        </p:txBody>
      </p:sp>
    </p:spTree>
    <p:extLst>
      <p:ext uri="{BB962C8B-B14F-4D97-AF65-F5344CB8AC3E}">
        <p14:creationId xmlns:p14="http://schemas.microsoft.com/office/powerpoint/2010/main" val="657752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72CFA9-AA97-4A32-99B5-EE4B64C8A323}" type="datetime1">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BBF34D-E9A2-463A-8FC7-7F1CB41F843D}" type="datetime1">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66DA43-1AF9-416E-818D-01E07070CFED}" type="datetime1">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E38690-646A-4AFD-B647-D7E99C9A7630}" type="datetime1">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A55A9D-FAEE-4943-9295-E61CBBD642CB}" type="datetime1">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66164B-942F-4657-A1F3-726630FE63CA}" type="datetime1">
              <a:rPr lang="en-GB" smtClean="0"/>
              <a:t>08/09/2017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94307D-6D84-4485-AB8C-C4CCA81A5ACB}" type="datetime1">
              <a:rPr lang="en-GB" smtClean="0"/>
              <a:t>08/09/2017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99066B-DC4F-417F-A548-87DAF653F55E}" type="datetime1">
              <a:rPr lang="en-GB" smtClean="0"/>
              <a:t>08/09/2017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F6941-ED46-4D36-8A85-53CB5D027006}" type="datetime1">
              <a:rPr lang="en-GB" smtClean="0"/>
              <a:t>08/09/2017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726A4-3470-4801-82F9-0D07BB5A79AA}" type="datetime1">
              <a:rPr lang="en-GB" smtClean="0"/>
              <a:t>08/09/2017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EE0F0-2BFC-40A7-84BE-3D27B184AAA0}" type="datetime1">
              <a:rPr lang="en-GB" smtClean="0"/>
              <a:t>08/09/2017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0D5CAB-8BF0-4EA3-BAE4-9835C852A49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333AC-4E4C-41B9-9578-C6E378D4E14A}" type="datetime1">
              <a:rPr lang="en-GB" smtClean="0"/>
              <a:t>08/09/2017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D5CAB-8BF0-4EA3-BAE4-9835C852A49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mtiaz.hussain@faculty.muet.edu.pk"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2.wmf"/><Relationship Id="rId5" Type="http://schemas.openxmlformats.org/officeDocument/2006/relationships/oleObject" Target="../embeddings/oleObject3.bin"/><Relationship Id="rId4" Type="http://schemas.openxmlformats.org/officeDocument/2006/relationships/image" Target="../media/image11.wmf"/></Relationships>
</file>

<file path=ppt/slides/_rels/slide3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7.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10.bin"/><Relationship Id="rId4" Type="http://schemas.openxmlformats.org/officeDocument/2006/relationships/image" Target="../media/image20.emf"/></Relationships>
</file>

<file path=ppt/slides/_rels/slide4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21.wmf"/><Relationship Id="rId5" Type="http://schemas.openxmlformats.org/officeDocument/2006/relationships/oleObject" Target="../embeddings/oleObject11.bin"/><Relationship Id="rId4" Type="http://schemas.openxmlformats.org/officeDocument/2006/relationships/image" Target="../media/image23.emf"/></Relationships>
</file>

<file path=ppt/slides/_rels/slide42.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4.wmf"/><Relationship Id="rId5" Type="http://schemas.openxmlformats.org/officeDocument/2006/relationships/oleObject" Target="../embeddings/oleObject12.bin"/><Relationship Id="rId4" Type="http://schemas.openxmlformats.org/officeDocument/2006/relationships/image" Target="../media/image26.emf"/></Relationships>
</file>

<file path=ppt/slides/_rels/slide43.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27.wmf"/><Relationship Id="rId5" Type="http://schemas.openxmlformats.org/officeDocument/2006/relationships/oleObject" Target="../embeddings/oleObject13.bin"/><Relationship Id="rId4" Type="http://schemas.openxmlformats.org/officeDocument/2006/relationships/image" Target="../media/image29.emf"/></Relationships>
</file>

<file path=ppt/slides/_rels/slide4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53.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36.emf"/><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10" Type="http://schemas.openxmlformats.org/officeDocument/2006/relationships/image" Target="../media/image48.png"/><Relationship Id="rId4" Type="http://schemas.openxmlformats.org/officeDocument/2006/relationships/image" Target="../media/image42.png"/><Relationship Id="rId9" Type="http://schemas.openxmlformats.org/officeDocument/2006/relationships/image" Target="../media/image47.png"/></Relationships>
</file>

<file path=ppt/slides/_rels/slide5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55.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2.xml"/><Relationship Id="rId5" Type="http://schemas.openxmlformats.org/officeDocument/2006/relationships/image" Target="../media/image57.png"/><Relationship Id="rId4" Type="http://schemas.openxmlformats.org/officeDocument/2006/relationships/image" Target="../media/image56.png"/></Relationships>
</file>

<file path=ppt/slides/_rels/slide56.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imtiazhussainkalwar.weebly.com/"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2438400"/>
            <a:ext cx="5856310" cy="1754326"/>
          </a:xfrm>
          <a:prstGeom prst="rect">
            <a:avLst/>
          </a:prstGeom>
          <a:noFill/>
        </p:spPr>
        <p:txBody>
          <a:bodyPr wrap="square" rtlCol="0">
            <a:spAutoFit/>
          </a:bodyPr>
          <a:lstStyle/>
          <a:p>
            <a:pPr algn="ctr"/>
            <a:r>
              <a:rPr lang="en-GB" sz="2400" dirty="0" smtClean="0"/>
              <a:t>Dr. Imtiaz Hussain</a:t>
            </a:r>
          </a:p>
          <a:p>
            <a:pPr algn="ctr"/>
            <a:r>
              <a:rPr lang="en-GB" sz="1600" dirty="0" smtClean="0"/>
              <a:t>Associate Professor (Control Systems),</a:t>
            </a:r>
          </a:p>
          <a:p>
            <a:pPr algn="ctr"/>
            <a:r>
              <a:rPr lang="en-GB" sz="1600" dirty="0" smtClean="0"/>
              <a:t>School of Electrical </a:t>
            </a:r>
            <a:r>
              <a:rPr lang="en-GB" sz="1600" dirty="0"/>
              <a:t>Engineering</a:t>
            </a:r>
            <a:endParaRPr lang="en-GB" sz="1600" dirty="0" smtClean="0"/>
          </a:p>
          <a:p>
            <a:pPr algn="ctr"/>
            <a:r>
              <a:rPr lang="en-GB" sz="1600" dirty="0" smtClean="0"/>
              <a:t>DHA Suffa University, Karachi, Pakistan</a:t>
            </a:r>
          </a:p>
          <a:p>
            <a:pPr algn="ctr"/>
            <a:r>
              <a:rPr lang="en-GB" dirty="0" smtClean="0"/>
              <a:t>email: </a:t>
            </a:r>
            <a:r>
              <a:rPr lang="en-GB" dirty="0" smtClean="0">
                <a:solidFill>
                  <a:schemeClr val="accent1">
                    <a:lumMod val="75000"/>
                  </a:schemeClr>
                </a:solidFill>
                <a:hlinkClick r:id="rId3"/>
              </a:rPr>
              <a:t>imtiaz.hussain@faculty.muet.edu.pk</a:t>
            </a:r>
            <a:endParaRPr lang="en-GB" dirty="0" smtClean="0">
              <a:solidFill>
                <a:schemeClr val="accent1">
                  <a:lumMod val="75000"/>
                </a:schemeClr>
              </a:solidFill>
            </a:endParaRPr>
          </a:p>
          <a:p>
            <a:pPr algn="ctr"/>
            <a:r>
              <a:rPr lang="en-GB" dirty="0" smtClean="0"/>
              <a:t>URL :</a:t>
            </a:r>
            <a:r>
              <a:rPr lang="en-GB" dirty="0" smtClean="0">
                <a:solidFill>
                  <a:schemeClr val="accent1">
                    <a:lumMod val="75000"/>
                  </a:schemeClr>
                </a:solidFill>
              </a:rPr>
              <a:t>http://imtiazhussainkalwar.weebly.com/</a:t>
            </a:r>
            <a:endParaRPr lang="en-GB" dirty="0" smtClean="0"/>
          </a:p>
        </p:txBody>
      </p:sp>
      <p:sp>
        <p:nvSpPr>
          <p:cNvPr id="6" name="TextBox 5"/>
          <p:cNvSpPr txBox="1"/>
          <p:nvPr/>
        </p:nvSpPr>
        <p:spPr>
          <a:xfrm>
            <a:off x="587387" y="1466781"/>
            <a:ext cx="8064896" cy="954107"/>
          </a:xfrm>
          <a:prstGeom prst="rect">
            <a:avLst/>
          </a:prstGeom>
          <a:noFill/>
        </p:spPr>
        <p:txBody>
          <a:bodyPr wrap="square" rtlCol="0">
            <a:spAutoFit/>
          </a:bodyPr>
          <a:lstStyle/>
          <a:p>
            <a:pPr algn="ctr"/>
            <a: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Lecture-1</a:t>
            </a:r>
            <a:endParaRPr lang="en-GB"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a:p>
            <a:pPr algn="ctr"/>
            <a: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Introduction</a:t>
            </a:r>
            <a:endParaRPr lang="en-GB"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p:txBody>
      </p:sp>
      <p:sp>
        <p:nvSpPr>
          <p:cNvPr id="8" name="Rectangle 7"/>
          <p:cNvSpPr/>
          <p:nvPr/>
        </p:nvSpPr>
        <p:spPr>
          <a:xfrm>
            <a:off x="0" y="5688964"/>
            <a:ext cx="9144000" cy="1169036"/>
          </a:xfrm>
          <a:prstGeom prst="rect">
            <a:avLst/>
          </a:prstGeom>
          <a:blipFill>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dirty="0" smtClean="0">
                <a:solidFill>
                  <a:srgbClr val="FF0000"/>
                </a:solidFill>
                <a:effectLst>
                  <a:outerShdw blurRad="38100" dist="38100" dir="2700000" algn="tl">
                    <a:srgbClr val="000000">
                      <a:alpha val="43137"/>
                    </a:srgbClr>
                  </a:outerShdw>
                </a:effectLst>
              </a:rPr>
              <a:t>Note: </a:t>
            </a:r>
            <a:r>
              <a:rPr lang="en-US" dirty="0" smtClean="0">
                <a:solidFill>
                  <a:schemeClr val="tx1"/>
                </a:solidFill>
                <a:effectLst>
                  <a:outerShdw blurRad="38100" dist="38100" dir="2700000" algn="tl">
                    <a:srgbClr val="000000">
                      <a:alpha val="43137"/>
                    </a:srgbClr>
                  </a:outerShdw>
                </a:effectLst>
              </a:rPr>
              <a:t>I do not claim any originality in these lectures. The contents of this presentation are mostly taken from the book Communication Systems, by Simon Haykin and various other internet sources. </a:t>
            </a:r>
            <a:endParaRPr lang="en-US" dirty="0">
              <a:solidFill>
                <a:schemeClr val="tx1"/>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7A0D5CAB-8BF0-4EA3-BAE4-9835C852A49B}" type="slidenum">
              <a:rPr lang="en-GB" smtClean="0"/>
              <a:pPr/>
              <a:t>1</a:t>
            </a:fld>
            <a:endParaRPr lang="en-GB" dirty="0"/>
          </a:p>
        </p:txBody>
      </p:sp>
      <p:sp>
        <p:nvSpPr>
          <p:cNvPr id="4" name="Rectangle 3"/>
          <p:cNvSpPr/>
          <p:nvPr/>
        </p:nvSpPr>
        <p:spPr>
          <a:xfrm>
            <a:off x="1165240" y="16914"/>
            <a:ext cx="7959435" cy="1169036"/>
          </a:xfrm>
          <a:prstGeom prst="rect">
            <a:avLst/>
          </a:prstGeom>
          <a:blipFill>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1295400" y="89397"/>
            <a:ext cx="7848600" cy="1143000"/>
          </a:xfrm>
        </p:spPr>
        <p:txBody>
          <a:bodyPr>
            <a:noAutofit/>
          </a:bodyPr>
          <a:lstStyle/>
          <a:p>
            <a:pPr algn="ctr"/>
            <a:r>
              <a:rPr lang="en-US" sz="4200" b="1" dirty="0" smtClean="0"/>
              <a:t>Communication Systems (EE-341)</a:t>
            </a:r>
            <a:endParaRPr lang="en-GB" sz="4200" dirty="0"/>
          </a:p>
        </p:txBody>
      </p:sp>
      <p:sp>
        <p:nvSpPr>
          <p:cNvPr id="9" name="TextBox 8"/>
          <p:cNvSpPr txBox="1"/>
          <p:nvPr/>
        </p:nvSpPr>
        <p:spPr>
          <a:xfrm>
            <a:off x="1691680" y="4191000"/>
            <a:ext cx="5856310" cy="1200329"/>
          </a:xfrm>
          <a:prstGeom prst="rect">
            <a:avLst/>
          </a:prstGeom>
          <a:noFill/>
        </p:spPr>
        <p:txBody>
          <a:bodyPr wrap="square" rtlCol="0">
            <a:spAutoFit/>
          </a:bodyPr>
          <a:lstStyle/>
          <a:p>
            <a:pPr algn="ctr"/>
            <a:r>
              <a:rPr lang="en-GB" sz="2400" dirty="0" smtClean="0"/>
              <a:t>5</a:t>
            </a:r>
            <a:r>
              <a:rPr lang="en-GB" sz="2400" baseline="30000" dirty="0" smtClean="0"/>
              <a:t>th</a:t>
            </a:r>
            <a:r>
              <a:rPr lang="en-GB" sz="2400" dirty="0" smtClean="0"/>
              <a:t> Semester  (Sec-5A)</a:t>
            </a:r>
          </a:p>
          <a:p>
            <a:pPr algn="ctr"/>
            <a:r>
              <a:rPr lang="en-GB" sz="2400" dirty="0" smtClean="0"/>
              <a:t>Location GF-030</a:t>
            </a:r>
          </a:p>
          <a:p>
            <a:pPr algn="ctr"/>
            <a:r>
              <a:rPr lang="en-GB" sz="2400" dirty="0" smtClean="0"/>
              <a:t>Monday-Wednesday-Friday 11:00 am</a:t>
            </a:r>
            <a:endParaRPr lang="en-GB" dirty="0" smtClean="0"/>
          </a:p>
        </p:txBody>
      </p:sp>
      <p:pic>
        <p:nvPicPr>
          <p:cNvPr id="29698" name="Picture 2" descr="https://lh3.googleusercontent.com/proxy/Fqk-48LCEpRfJQjKtjrx9RJJ5-4GZMSAZY9juoKfK8LPeNZUtvJBKPPveayWZfMWWRWKNkwAFTOhww3q8ivkS20J9JtWaj7oEVrP7glSrk7rMY1wyjtKjzx81i0ImGGomYdhbblO_uzfeL1udB-6P4MIo69e8IU=w169-h160-k-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13649"/>
            <a:ext cx="1295399" cy="1218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850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Basic Elements of a Communication System</a:t>
            </a:r>
            <a:endParaRPr lang="en-GB" sz="3600"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p:txBody>
          <a:bodyPr>
            <a:normAutofit fontScale="92500"/>
          </a:bodyPr>
          <a:lstStyle/>
          <a:p>
            <a:r>
              <a:rPr lang="en-US" dirty="0" smtClean="0"/>
              <a:t>Every communication system consists of</a:t>
            </a:r>
          </a:p>
          <a:p>
            <a:pPr lvl="1"/>
            <a:r>
              <a:rPr lang="en-US" dirty="0" smtClean="0"/>
              <a:t>A transmitter</a:t>
            </a:r>
          </a:p>
          <a:p>
            <a:pPr lvl="1"/>
            <a:r>
              <a:rPr lang="en-US" dirty="0" smtClean="0"/>
              <a:t>A receiver</a:t>
            </a:r>
          </a:p>
          <a:p>
            <a:pPr lvl="1"/>
            <a:r>
              <a:rPr lang="en-US" dirty="0" smtClean="0"/>
              <a:t>A medium over which transmission occurs</a:t>
            </a:r>
          </a:p>
          <a:p>
            <a:pPr lvl="1"/>
            <a:endParaRPr lang="en-US" dirty="0" smtClean="0"/>
          </a:p>
          <a:p>
            <a:pPr lvl="1"/>
            <a:endParaRPr lang="en-US" dirty="0" smtClean="0"/>
          </a:p>
          <a:p>
            <a:pPr lvl="1"/>
            <a:endParaRPr lang="en-US" dirty="0" smtClean="0"/>
          </a:p>
          <a:p>
            <a:pPr lvl="1"/>
            <a:endParaRPr lang="en-US" dirty="0" smtClean="0"/>
          </a:p>
          <a:p>
            <a:pPr lvl="1"/>
            <a:r>
              <a:rPr lang="en-US" dirty="0" smtClean="0"/>
              <a:t>Practical communication systems are more complex.</a:t>
            </a:r>
          </a:p>
        </p:txBody>
      </p:sp>
      <p:sp>
        <p:nvSpPr>
          <p:cNvPr id="10" name="Rectangle 9"/>
          <p:cNvSpPr/>
          <p:nvPr/>
        </p:nvSpPr>
        <p:spPr>
          <a:xfrm>
            <a:off x="914400" y="3657600"/>
            <a:ext cx="7772400" cy="1600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43000" y="3962400"/>
            <a:ext cx="188613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Transmitter</a:t>
            </a:r>
            <a:endParaRPr lang="en-GB" dirty="0"/>
          </a:p>
        </p:txBody>
      </p:sp>
      <p:sp>
        <p:nvSpPr>
          <p:cNvPr id="14" name="Rectangle 13"/>
          <p:cNvSpPr/>
          <p:nvPr/>
        </p:nvSpPr>
        <p:spPr>
          <a:xfrm>
            <a:off x="6648261" y="3962400"/>
            <a:ext cx="1809939"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Receiver</a:t>
            </a:r>
            <a:endParaRPr lang="en-GB" dirty="0"/>
          </a:p>
        </p:txBody>
      </p:sp>
      <p:sp>
        <p:nvSpPr>
          <p:cNvPr id="15" name="Cloud 14"/>
          <p:cNvSpPr/>
          <p:nvPr/>
        </p:nvSpPr>
        <p:spPr>
          <a:xfrm>
            <a:off x="3558766" y="3886200"/>
            <a:ext cx="2736410" cy="1143000"/>
          </a:xfrm>
          <a:prstGeom prst="clou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t>Communication medium</a:t>
            </a:r>
            <a:endParaRPr lang="en-GB" b="1" dirty="0"/>
          </a:p>
        </p:txBody>
      </p:sp>
      <p:cxnSp>
        <p:nvCxnSpPr>
          <p:cNvPr id="16" name="Straight Arrow Connector 15"/>
          <p:cNvCxnSpPr>
            <a:stCxn id="12" idx="3"/>
          </p:cNvCxnSpPr>
          <p:nvPr/>
        </p:nvCxnSpPr>
        <p:spPr>
          <a:xfrm>
            <a:off x="3029138" y="4419600"/>
            <a:ext cx="529629"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295176" y="4419600"/>
            <a:ext cx="35308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ight Arrow 4"/>
          <p:cNvSpPr/>
          <p:nvPr/>
        </p:nvSpPr>
        <p:spPr>
          <a:xfrm rot="14402423">
            <a:off x="5714135" y="5028159"/>
            <a:ext cx="706560" cy="304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299725" y="5244448"/>
            <a:ext cx="713657" cy="369332"/>
          </a:xfrm>
          <a:prstGeom prst="rect">
            <a:avLst/>
          </a:prstGeom>
          <a:noFill/>
        </p:spPr>
        <p:txBody>
          <a:bodyPr wrap="none" rtlCol="0">
            <a:spAutoFit/>
          </a:bodyPr>
          <a:lstStyle/>
          <a:p>
            <a:r>
              <a:rPr lang="en-US" b="1" i="1" dirty="0" smtClean="0">
                <a:solidFill>
                  <a:srgbClr val="FF0000"/>
                </a:solidFill>
              </a:rPr>
              <a:t>Noise</a:t>
            </a:r>
            <a:endParaRPr lang="en-US" b="1" i="1" dirty="0">
              <a:solidFill>
                <a:srgbClr val="FF0000"/>
              </a:solidFill>
            </a:endParaRPr>
          </a:p>
        </p:txBody>
      </p:sp>
    </p:spTree>
    <p:extLst>
      <p:ext uri="{BB962C8B-B14F-4D97-AF65-F5344CB8AC3E}">
        <p14:creationId xmlns:p14="http://schemas.microsoft.com/office/powerpoint/2010/main" val="3936835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Basic Elements of a Communication System</a:t>
            </a:r>
            <a:endParaRPr lang="en-GB" sz="3600"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p:txBody>
          <a:bodyPr>
            <a:normAutofit fontScale="77500" lnSpcReduction="20000"/>
          </a:bodyPr>
          <a:lstStyle/>
          <a:p>
            <a:r>
              <a:rPr lang="en-US" dirty="0" smtClean="0"/>
              <a:t>Transmitter</a:t>
            </a:r>
          </a:p>
          <a:p>
            <a:pPr lvl="1"/>
            <a:r>
              <a:rPr lang="en-US" dirty="0" smtClean="0"/>
              <a:t>“transmit” = send information to the receiver</a:t>
            </a:r>
          </a:p>
          <a:p>
            <a:pPr lvl="1"/>
            <a:r>
              <a:rPr lang="en-US" dirty="0" smtClean="0"/>
              <a:t>Uses the most suitable method to convey information</a:t>
            </a:r>
          </a:p>
          <a:p>
            <a:pPr lvl="2"/>
            <a:r>
              <a:rPr lang="en-US" dirty="0" smtClean="0"/>
              <a:t>Method depends upon the communication medium</a:t>
            </a:r>
          </a:p>
          <a:p>
            <a:pPr lvl="3"/>
            <a:r>
              <a:rPr lang="en-US" dirty="0" smtClean="0"/>
              <a:t>Audio</a:t>
            </a:r>
          </a:p>
          <a:p>
            <a:pPr lvl="3"/>
            <a:r>
              <a:rPr lang="en-US" dirty="0" smtClean="0"/>
              <a:t>Visual/Video</a:t>
            </a:r>
          </a:p>
          <a:p>
            <a:pPr lvl="3"/>
            <a:r>
              <a:rPr lang="en-US" dirty="0" smtClean="0"/>
              <a:t>Hand gestures, smoke signals…</a:t>
            </a:r>
          </a:p>
          <a:p>
            <a:r>
              <a:rPr lang="en-US" dirty="0"/>
              <a:t>Communication medium</a:t>
            </a:r>
          </a:p>
          <a:p>
            <a:pPr lvl="1"/>
            <a:r>
              <a:rPr lang="en-US" dirty="0"/>
              <a:t>Literally, medium of communication</a:t>
            </a:r>
          </a:p>
          <a:p>
            <a:pPr lvl="2"/>
            <a:r>
              <a:rPr lang="en-US" dirty="0"/>
              <a:t>Wired and wireless</a:t>
            </a:r>
          </a:p>
          <a:p>
            <a:r>
              <a:rPr lang="en-US" dirty="0" smtClean="0"/>
              <a:t>Receiver</a:t>
            </a:r>
          </a:p>
          <a:p>
            <a:pPr lvl="1"/>
            <a:r>
              <a:rPr lang="en-US" dirty="0" smtClean="0"/>
              <a:t>“receiver” = receive/recover information from the transmitter</a:t>
            </a:r>
          </a:p>
          <a:p>
            <a:pPr lvl="1"/>
            <a:r>
              <a:rPr lang="en-US" dirty="0" smtClean="0"/>
              <a:t>Receiver designed according to the transmitter</a:t>
            </a:r>
          </a:p>
        </p:txBody>
      </p:sp>
    </p:spTree>
    <p:extLst>
      <p:ext uri="{BB962C8B-B14F-4D97-AF65-F5344CB8AC3E}">
        <p14:creationId xmlns:p14="http://schemas.microsoft.com/office/powerpoint/2010/main" val="1015790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Classification of Communication systems</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There are many ways to differentiate one communication system from other! (Classification). </a:t>
            </a:r>
          </a:p>
          <a:p>
            <a:r>
              <a:rPr lang="en-US" dirty="0" smtClean="0"/>
              <a:t>For example</a:t>
            </a:r>
          </a:p>
          <a:p>
            <a:pPr lvl="1"/>
            <a:r>
              <a:rPr lang="en-US" dirty="0" smtClean="0"/>
              <a:t>Wired and Wireless</a:t>
            </a:r>
          </a:p>
          <a:p>
            <a:pPr lvl="1"/>
            <a:r>
              <a:rPr lang="en-US" dirty="0" smtClean="0"/>
              <a:t>Electrical and optical </a:t>
            </a:r>
          </a:p>
          <a:p>
            <a:pPr lvl="1"/>
            <a:r>
              <a:rPr lang="en-US" dirty="0" smtClean="0"/>
              <a:t>Narrowband and wideband </a:t>
            </a:r>
          </a:p>
          <a:p>
            <a:pPr lvl="1"/>
            <a:r>
              <a:rPr lang="en-US" dirty="0" smtClean="0"/>
              <a:t>Based on modes: Simplex, Half duplex and Full duplex </a:t>
            </a:r>
            <a:endParaRPr lang="en-US" dirty="0"/>
          </a:p>
        </p:txBody>
      </p:sp>
      <p:sp>
        <p:nvSpPr>
          <p:cNvPr id="4" name="Slide Number Placeholder 3"/>
          <p:cNvSpPr>
            <a:spLocks noGrp="1"/>
          </p:cNvSpPr>
          <p:nvPr>
            <p:ph type="sldNum" sz="quarter" idx="12"/>
          </p:nvPr>
        </p:nvSpPr>
        <p:spPr/>
        <p:txBody>
          <a:bodyPr/>
          <a:lstStyle/>
          <a:p>
            <a:fld id="{1FAB5964-07F9-4DAB-8E4E-7164B6CF2328}" type="slidenum">
              <a:rPr lang="en-US" smtClean="0"/>
              <a:pPr/>
              <a:t>12</a:t>
            </a:fld>
            <a:endParaRPr lang="en-US" dirty="0"/>
          </a:p>
        </p:txBody>
      </p:sp>
    </p:spTree>
    <p:extLst>
      <p:ext uri="{BB962C8B-B14F-4D97-AF65-F5344CB8AC3E}">
        <p14:creationId xmlns:p14="http://schemas.microsoft.com/office/powerpoint/2010/main" val="2420433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do we communicate these days…</a:t>
            </a:r>
            <a:endParaRPr lang="en-GB" sz="3600"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13</a:t>
            </a:fld>
            <a:endParaRPr lang="en-US"/>
          </a:p>
        </p:txBody>
      </p:sp>
      <p:sp>
        <p:nvSpPr>
          <p:cNvPr id="6" name="Content Placeholder 5"/>
          <p:cNvSpPr>
            <a:spLocks noGrp="1"/>
          </p:cNvSpPr>
          <p:nvPr>
            <p:ph sz="quarter" idx="1"/>
          </p:nvPr>
        </p:nvSpPr>
        <p:spPr/>
        <p:txBody>
          <a:bodyPr>
            <a:normAutofit lnSpcReduction="10000"/>
          </a:bodyPr>
          <a:lstStyle/>
          <a:p>
            <a:r>
              <a:rPr lang="en-US" dirty="0" smtClean="0"/>
              <a:t>PTCL landline telephones</a:t>
            </a:r>
          </a:p>
          <a:p>
            <a:r>
              <a:rPr lang="en-US" dirty="0" smtClean="0"/>
              <a:t>PTCL EVO (wireless broadband)</a:t>
            </a:r>
          </a:p>
          <a:p>
            <a:r>
              <a:rPr lang="en-US" dirty="0" smtClean="0"/>
              <a:t>DSL</a:t>
            </a:r>
          </a:p>
          <a:p>
            <a:r>
              <a:rPr lang="en-US" dirty="0" smtClean="0"/>
              <a:t>LAN</a:t>
            </a:r>
          </a:p>
          <a:p>
            <a:r>
              <a:rPr lang="en-US" dirty="0" smtClean="0"/>
              <a:t>Cable TV</a:t>
            </a:r>
          </a:p>
          <a:p>
            <a:r>
              <a:rPr lang="en-US" dirty="0" smtClean="0"/>
              <a:t>AM/ FM radio</a:t>
            </a:r>
          </a:p>
          <a:p>
            <a:r>
              <a:rPr lang="en-US" dirty="0" smtClean="0"/>
              <a:t>GSM/GPRS/EDGE/H+</a:t>
            </a:r>
          </a:p>
          <a:p>
            <a:r>
              <a:rPr lang="en-US" dirty="0" smtClean="0"/>
              <a:t>WLAN</a:t>
            </a:r>
          </a:p>
        </p:txBody>
      </p:sp>
    </p:spTree>
    <p:extLst>
      <p:ext uri="{BB962C8B-B14F-4D97-AF65-F5344CB8AC3E}">
        <p14:creationId xmlns:p14="http://schemas.microsoft.com/office/powerpoint/2010/main" val="2875066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History of “Electronic” Communications</a:t>
            </a:r>
            <a:endParaRPr lang="en-GB" sz="3600"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14</a:t>
            </a:fld>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571258764"/>
              </p:ext>
            </p:extLst>
          </p:nvPr>
        </p:nvGraphicFramePr>
        <p:xfrm>
          <a:off x="609600" y="1371600"/>
          <a:ext cx="8153400" cy="4688840"/>
        </p:xfrm>
        <a:graphic>
          <a:graphicData uri="http://schemas.openxmlformats.org/drawingml/2006/table">
            <a:tbl>
              <a:tblPr firstRow="1" bandRow="1">
                <a:tableStyleId>{5C22544A-7EE6-4342-B048-85BDC9FD1C3A}</a:tableStyleId>
              </a:tblPr>
              <a:tblGrid>
                <a:gridCol w="1749425"/>
                <a:gridCol w="6403975"/>
              </a:tblGrid>
              <a:tr h="370840">
                <a:tc>
                  <a:txBody>
                    <a:bodyPr/>
                    <a:lstStyle/>
                    <a:p>
                      <a:pPr algn="ctr"/>
                      <a:r>
                        <a:rPr lang="en-US" b="0" dirty="0" smtClean="0">
                          <a:solidFill>
                            <a:schemeClr val="tx1"/>
                          </a:solidFill>
                        </a:rPr>
                        <a:t>1793</a:t>
                      </a:r>
                      <a:endParaRPr lang="en-GB" b="0" dirty="0">
                        <a:solidFill>
                          <a:schemeClr val="tx1"/>
                        </a:solidFill>
                      </a:endParaRPr>
                    </a:p>
                  </a:txBody>
                  <a:tcPr>
                    <a:solidFill>
                      <a:schemeClr val="bg2">
                        <a:lumMod val="75000"/>
                      </a:schemeClr>
                    </a:solidFill>
                  </a:tcPr>
                </a:tc>
                <a:tc>
                  <a:txBody>
                    <a:bodyPr/>
                    <a:lstStyle/>
                    <a:p>
                      <a:r>
                        <a:rPr lang="en-US" b="0" dirty="0" smtClean="0">
                          <a:solidFill>
                            <a:schemeClr val="tx1"/>
                          </a:solidFill>
                        </a:rPr>
                        <a:t>Claude </a:t>
                      </a:r>
                      <a:r>
                        <a:rPr lang="en-US" b="0" dirty="0" err="1" smtClean="0">
                          <a:solidFill>
                            <a:schemeClr val="tx1"/>
                          </a:solidFill>
                        </a:rPr>
                        <a:t>Chappe</a:t>
                      </a:r>
                      <a:r>
                        <a:rPr lang="en-US" b="0" dirty="0" smtClean="0">
                          <a:solidFill>
                            <a:schemeClr val="tx1"/>
                          </a:solidFill>
                        </a:rPr>
                        <a:t> invents the first optical telegraph</a:t>
                      </a:r>
                      <a:endParaRPr lang="en-GB" b="0" dirty="0">
                        <a:solidFill>
                          <a:schemeClr val="tx1"/>
                        </a:solidFill>
                      </a:endParaRPr>
                    </a:p>
                  </a:txBody>
                  <a:tcPr>
                    <a:solidFill>
                      <a:schemeClr val="bg2">
                        <a:lumMod val="75000"/>
                      </a:schemeClr>
                    </a:solidFill>
                  </a:tcPr>
                </a:tc>
              </a:tr>
              <a:tr h="370840">
                <a:tc>
                  <a:txBody>
                    <a:bodyPr/>
                    <a:lstStyle/>
                    <a:p>
                      <a:pPr algn="ctr"/>
                      <a:r>
                        <a:rPr lang="en-US" b="0" dirty="0" smtClean="0">
                          <a:solidFill>
                            <a:schemeClr val="tx1"/>
                          </a:solidFill>
                        </a:rPr>
                        <a:t>1831</a:t>
                      </a:r>
                      <a:endParaRPr lang="en-GB" b="0" dirty="0">
                        <a:solidFill>
                          <a:schemeClr val="tx1"/>
                        </a:solidFill>
                      </a:endParaRPr>
                    </a:p>
                  </a:txBody>
                  <a:tcPr>
                    <a:solidFill>
                      <a:schemeClr val="accent4">
                        <a:lumMod val="60000"/>
                        <a:lumOff val="40000"/>
                      </a:schemeClr>
                    </a:solidFill>
                  </a:tcPr>
                </a:tc>
                <a:tc>
                  <a:txBody>
                    <a:bodyPr/>
                    <a:lstStyle/>
                    <a:p>
                      <a:r>
                        <a:rPr lang="en-US" b="0" dirty="0" smtClean="0">
                          <a:solidFill>
                            <a:schemeClr val="tx1"/>
                          </a:solidFill>
                        </a:rPr>
                        <a:t>Joseph</a:t>
                      </a:r>
                      <a:r>
                        <a:rPr lang="en-US" b="0" baseline="0" dirty="0" smtClean="0">
                          <a:solidFill>
                            <a:schemeClr val="tx1"/>
                          </a:solidFill>
                        </a:rPr>
                        <a:t> Henry invents the first electric telegraph</a:t>
                      </a:r>
                      <a:endParaRPr lang="en-GB" b="0" dirty="0">
                        <a:solidFill>
                          <a:schemeClr val="tx1"/>
                        </a:solidFill>
                      </a:endParaRPr>
                    </a:p>
                  </a:txBody>
                  <a:tcPr>
                    <a:solidFill>
                      <a:schemeClr val="accent4">
                        <a:lumMod val="60000"/>
                        <a:lumOff val="40000"/>
                      </a:schemeClr>
                    </a:solidFill>
                  </a:tcPr>
                </a:tc>
              </a:tr>
              <a:tr h="370840">
                <a:tc>
                  <a:txBody>
                    <a:bodyPr/>
                    <a:lstStyle/>
                    <a:p>
                      <a:pPr algn="ctr"/>
                      <a:r>
                        <a:rPr lang="en-US" b="0" dirty="0" smtClean="0">
                          <a:solidFill>
                            <a:schemeClr val="tx1"/>
                          </a:solidFill>
                        </a:rPr>
                        <a:t>1835</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Samuel Morse</a:t>
                      </a:r>
                      <a:r>
                        <a:rPr lang="en-GB" b="0" baseline="0" dirty="0" smtClean="0">
                          <a:solidFill>
                            <a:schemeClr val="tx1"/>
                          </a:solidFill>
                        </a:rPr>
                        <a:t> invents Morse code</a:t>
                      </a:r>
                      <a:endParaRPr lang="en-GB" b="0" dirty="0" smtClean="0">
                        <a:solidFill>
                          <a:schemeClr val="tx1"/>
                        </a:solidFill>
                      </a:endParaRPr>
                    </a:p>
                  </a:txBody>
                  <a:tcPr>
                    <a:solidFill>
                      <a:schemeClr val="bg2">
                        <a:lumMod val="75000"/>
                      </a:schemeClr>
                    </a:solidFill>
                  </a:tcPr>
                </a:tc>
              </a:tr>
              <a:tr h="370840">
                <a:tc>
                  <a:txBody>
                    <a:bodyPr/>
                    <a:lstStyle/>
                    <a:p>
                      <a:pPr algn="ctr"/>
                      <a:r>
                        <a:rPr lang="en-US" b="0" dirty="0" smtClean="0">
                          <a:solidFill>
                            <a:schemeClr val="tx1"/>
                          </a:solidFill>
                        </a:rPr>
                        <a:t>1843</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Samuel Morse invents the first</a:t>
                      </a:r>
                      <a:r>
                        <a:rPr lang="en-US" b="0" baseline="0" dirty="0" smtClean="0">
                          <a:solidFill>
                            <a:schemeClr val="tx1"/>
                          </a:solidFill>
                        </a:rPr>
                        <a:t> long distance electric telegraph line</a:t>
                      </a:r>
                      <a:endParaRPr lang="en-GB" b="0" dirty="0" smtClean="0">
                        <a:solidFill>
                          <a:schemeClr val="tx1"/>
                        </a:solidFill>
                      </a:endParaRPr>
                    </a:p>
                  </a:txBody>
                  <a:tcPr>
                    <a:solidFill>
                      <a:schemeClr val="accent4">
                        <a:lumMod val="60000"/>
                        <a:lumOff val="40000"/>
                      </a:schemeClr>
                    </a:solidFill>
                  </a:tcPr>
                </a:tc>
              </a:tr>
              <a:tr h="370840">
                <a:tc>
                  <a:txBody>
                    <a:bodyPr/>
                    <a:lstStyle/>
                    <a:p>
                      <a:pPr algn="ctr"/>
                      <a:r>
                        <a:rPr lang="en-US" b="0" dirty="0" smtClean="0">
                          <a:solidFill>
                            <a:schemeClr val="tx1"/>
                          </a:solidFill>
                        </a:rPr>
                        <a:t>1876</a:t>
                      </a:r>
                      <a:endParaRPr lang="en-GB" b="0" dirty="0">
                        <a:solidFill>
                          <a:schemeClr val="tx1"/>
                        </a:solidFill>
                      </a:endParaRPr>
                    </a:p>
                  </a:txBody>
                  <a:tcPr>
                    <a:solidFill>
                      <a:schemeClr val="bg2">
                        <a:lumMod val="75000"/>
                      </a:schemeClr>
                    </a:solidFill>
                  </a:tcPr>
                </a:tc>
                <a:tc>
                  <a:txBody>
                    <a:bodyPr/>
                    <a:lstStyle/>
                    <a:p>
                      <a:pPr algn="just" eaLnBrk="0" hangingPunct="0"/>
                      <a:r>
                        <a:rPr lang="en-US" sz="1800" b="0" dirty="0" smtClean="0">
                          <a:solidFill>
                            <a:schemeClr val="tx1"/>
                          </a:solidFill>
                          <a:cs typeface="Times New Roman" pitchFamily="18" charset="0"/>
                        </a:rPr>
                        <a:t>Alexander Graham Bell made the first telephone call to his assistant</a:t>
                      </a:r>
                      <a:r>
                        <a:rPr lang="en-US" sz="1800" b="0" baseline="0" dirty="0" smtClean="0">
                          <a:solidFill>
                            <a:schemeClr val="tx1"/>
                          </a:solidFill>
                          <a:cs typeface="Times New Roman" pitchFamily="18" charset="0"/>
                        </a:rPr>
                        <a:t> </a:t>
                      </a:r>
                      <a:r>
                        <a:rPr lang="en-US" sz="1800" b="0" dirty="0" smtClean="0">
                          <a:solidFill>
                            <a:schemeClr val="tx1"/>
                          </a:solidFill>
                          <a:cs typeface="Times New Roman" pitchFamily="18" charset="0"/>
                        </a:rPr>
                        <a:t>    with the words, “Mr. Watson, come here, I want you.</a:t>
                      </a:r>
                      <a:endParaRPr lang="en-GB" b="0" dirty="0" smtClean="0">
                        <a:solidFill>
                          <a:schemeClr val="tx1"/>
                        </a:solidFill>
                      </a:endParaRPr>
                    </a:p>
                  </a:txBody>
                  <a:tcPr>
                    <a:solidFill>
                      <a:schemeClr val="bg2">
                        <a:lumMod val="75000"/>
                      </a:schemeClr>
                    </a:solidFill>
                  </a:tcPr>
                </a:tc>
              </a:tr>
              <a:tr h="370840">
                <a:tc>
                  <a:txBody>
                    <a:bodyPr/>
                    <a:lstStyle/>
                    <a:p>
                      <a:pPr algn="ctr"/>
                      <a:r>
                        <a:rPr lang="en-US" b="0" dirty="0" smtClean="0">
                          <a:solidFill>
                            <a:schemeClr val="tx1"/>
                          </a:solidFill>
                        </a:rPr>
                        <a:t>1889</a:t>
                      </a:r>
                      <a:endParaRPr lang="en-GB" b="0" dirty="0">
                        <a:solidFill>
                          <a:schemeClr val="tx1"/>
                        </a:solidFill>
                      </a:endParaRPr>
                    </a:p>
                  </a:txBody>
                  <a:tcPr>
                    <a:solidFill>
                      <a:schemeClr val="accent4">
                        <a:lumMod val="60000"/>
                        <a:lumOff val="40000"/>
                      </a:schemeClr>
                    </a:solidFill>
                  </a:tcPr>
                </a:tc>
                <a:tc>
                  <a:txBody>
                    <a:bodyPr/>
                    <a:lstStyle/>
                    <a:p>
                      <a:pPr algn="just" eaLnBrk="0" hangingPunct="0"/>
                      <a:r>
                        <a:rPr lang="en-US" b="0" dirty="0" err="1" smtClean="0">
                          <a:solidFill>
                            <a:schemeClr val="tx1"/>
                          </a:solidFill>
                        </a:rPr>
                        <a:t>Almon</a:t>
                      </a:r>
                      <a:r>
                        <a:rPr lang="en-US" b="0" dirty="0" smtClean="0">
                          <a:solidFill>
                            <a:schemeClr val="tx1"/>
                          </a:solidFill>
                        </a:rPr>
                        <a:t> </a:t>
                      </a:r>
                      <a:r>
                        <a:rPr lang="en-US" b="0" dirty="0" err="1" smtClean="0">
                          <a:solidFill>
                            <a:schemeClr val="tx1"/>
                          </a:solidFill>
                        </a:rPr>
                        <a:t>Strowger</a:t>
                      </a:r>
                      <a:r>
                        <a:rPr lang="en-US" b="0" dirty="0" smtClean="0">
                          <a:solidFill>
                            <a:schemeClr val="tx1"/>
                          </a:solidFill>
                        </a:rPr>
                        <a:t> developed the first automatic (electromechanical) telephone exchange.</a:t>
                      </a:r>
                      <a:endParaRPr lang="en-GB" b="0" dirty="0" smtClean="0">
                        <a:solidFill>
                          <a:schemeClr val="tx1"/>
                        </a:solidFill>
                      </a:endParaRPr>
                    </a:p>
                  </a:txBody>
                  <a:tcPr>
                    <a:solidFill>
                      <a:schemeClr val="accent4">
                        <a:lumMod val="60000"/>
                        <a:lumOff val="40000"/>
                      </a:schemeClr>
                    </a:solidFill>
                  </a:tcPr>
                </a:tc>
              </a:tr>
              <a:tr h="370840">
                <a:tc>
                  <a:txBody>
                    <a:bodyPr/>
                    <a:lstStyle/>
                    <a:p>
                      <a:pPr algn="ctr"/>
                      <a:r>
                        <a:rPr lang="en-US" b="0" dirty="0" smtClean="0">
                          <a:solidFill>
                            <a:schemeClr val="tx1"/>
                          </a:solidFill>
                        </a:rPr>
                        <a:t>1894</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solidFill>
                            <a:schemeClr val="tx1"/>
                          </a:solidFill>
                        </a:rPr>
                        <a:t>Guglielmo</a:t>
                      </a:r>
                      <a:r>
                        <a:rPr lang="en-US" b="0" dirty="0" smtClean="0">
                          <a:solidFill>
                            <a:schemeClr val="tx1"/>
                          </a:solidFill>
                        </a:rPr>
                        <a:t> Marconi improves wireless telegraphy.</a:t>
                      </a:r>
                      <a:endParaRPr lang="en-GB" b="0" dirty="0" smtClean="0">
                        <a:solidFill>
                          <a:schemeClr val="tx1"/>
                        </a:solidFill>
                      </a:endParaRPr>
                    </a:p>
                  </a:txBody>
                  <a:tcPr>
                    <a:solidFill>
                      <a:schemeClr val="bg2">
                        <a:lumMod val="75000"/>
                      </a:schemeClr>
                    </a:solidFill>
                  </a:tcPr>
                </a:tc>
              </a:tr>
              <a:tr h="370840">
                <a:tc>
                  <a:txBody>
                    <a:bodyPr/>
                    <a:lstStyle/>
                    <a:p>
                      <a:pPr algn="ctr"/>
                      <a:r>
                        <a:rPr lang="en-US" b="0" dirty="0" smtClean="0">
                          <a:solidFill>
                            <a:schemeClr val="tx1"/>
                          </a:solidFill>
                        </a:rPr>
                        <a:t>1902</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solidFill>
                            <a:schemeClr val="tx1"/>
                          </a:solidFill>
                        </a:rPr>
                        <a:t>Guglielmo</a:t>
                      </a:r>
                      <a:r>
                        <a:rPr lang="en-US" b="0" dirty="0" smtClean="0">
                          <a:solidFill>
                            <a:schemeClr val="tx1"/>
                          </a:solidFill>
                        </a:rPr>
                        <a:t> Marconi  transmits radio signals from Cornwall, UK to Newfoundland, USA i.e. the first radio signal across</a:t>
                      </a:r>
                      <a:r>
                        <a:rPr lang="en-US" b="0" baseline="0" dirty="0" smtClean="0">
                          <a:solidFill>
                            <a:schemeClr val="tx1"/>
                          </a:solidFill>
                        </a:rPr>
                        <a:t> the Atlantic ocean.</a:t>
                      </a:r>
                      <a:endParaRPr lang="en-GB" b="0" dirty="0" smtClean="0">
                        <a:solidFill>
                          <a:schemeClr val="tx1"/>
                        </a:solidFill>
                      </a:endParaRPr>
                    </a:p>
                  </a:txBody>
                  <a:tcPr>
                    <a:solidFill>
                      <a:schemeClr val="accent4">
                        <a:lumMod val="60000"/>
                        <a:lumOff val="40000"/>
                      </a:schemeClr>
                    </a:solidFill>
                  </a:tcPr>
                </a:tc>
              </a:tr>
              <a:tr h="370840">
                <a:tc>
                  <a:txBody>
                    <a:bodyPr/>
                    <a:lstStyle/>
                    <a:p>
                      <a:pPr algn="ctr"/>
                      <a:r>
                        <a:rPr lang="en-US" b="0" dirty="0" smtClean="0">
                          <a:solidFill>
                            <a:schemeClr val="tx1"/>
                          </a:solidFill>
                        </a:rPr>
                        <a:t>1917</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AT&amp;T’s  system sends four telephone calls at once along a single pair of lines.</a:t>
                      </a:r>
                      <a:endParaRPr lang="en-GB" b="0" dirty="0" smtClean="0">
                        <a:solidFill>
                          <a:schemeClr val="tx1"/>
                        </a:solidFill>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val="3972008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08038"/>
          </a:xfrm>
        </p:spPr>
        <p:txBody>
          <a:bodyPr>
            <a:normAutofit/>
          </a:bodyPr>
          <a:lstStyle/>
          <a:p>
            <a:r>
              <a:rPr lang="en-US" sz="3600" dirty="0" smtClean="0"/>
              <a:t>History of “Electronic” Communications</a:t>
            </a:r>
            <a:endParaRPr lang="en-GB" sz="3600"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15</a:t>
            </a:fld>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548273694"/>
              </p:ext>
            </p:extLst>
          </p:nvPr>
        </p:nvGraphicFramePr>
        <p:xfrm>
          <a:off x="609600" y="1066800"/>
          <a:ext cx="8153400" cy="4937760"/>
        </p:xfrm>
        <a:graphic>
          <a:graphicData uri="http://schemas.openxmlformats.org/drawingml/2006/table">
            <a:tbl>
              <a:tblPr firstRow="1" bandRow="1">
                <a:tableStyleId>{5C22544A-7EE6-4342-B048-85BDC9FD1C3A}</a:tableStyleId>
              </a:tblPr>
              <a:tblGrid>
                <a:gridCol w="1749425"/>
                <a:gridCol w="6403975"/>
              </a:tblGrid>
              <a:tr h="349956">
                <a:tc>
                  <a:txBody>
                    <a:bodyPr/>
                    <a:lstStyle/>
                    <a:p>
                      <a:pPr algn="ctr"/>
                      <a:r>
                        <a:rPr lang="en-US" b="0" dirty="0" smtClean="0">
                          <a:solidFill>
                            <a:schemeClr val="tx1"/>
                          </a:solidFill>
                        </a:rPr>
                        <a:t>1923</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Primitive</a:t>
                      </a:r>
                      <a:r>
                        <a:rPr lang="en-US" b="0" baseline="0" dirty="0" smtClean="0">
                          <a:solidFill>
                            <a:schemeClr val="tx1"/>
                          </a:solidFill>
                        </a:rPr>
                        <a:t> t</a:t>
                      </a:r>
                      <a:r>
                        <a:rPr lang="en-US" b="0" dirty="0" smtClean="0">
                          <a:solidFill>
                            <a:schemeClr val="tx1"/>
                          </a:solidFill>
                        </a:rPr>
                        <a:t>elevision</a:t>
                      </a:r>
                      <a:r>
                        <a:rPr lang="en-US" b="0" baseline="0" dirty="0" smtClean="0">
                          <a:solidFill>
                            <a:schemeClr val="tx1"/>
                          </a:solidFill>
                        </a:rPr>
                        <a:t> invented by </a:t>
                      </a:r>
                      <a:r>
                        <a:rPr lang="en-GB" b="0" dirty="0" smtClean="0">
                          <a:solidFill>
                            <a:schemeClr val="tx1"/>
                          </a:solidFill>
                        </a:rPr>
                        <a:t>Vladimir </a:t>
                      </a:r>
                      <a:r>
                        <a:rPr lang="en-GB" b="0" dirty="0" err="1" smtClean="0">
                          <a:solidFill>
                            <a:schemeClr val="tx1"/>
                          </a:solidFill>
                        </a:rPr>
                        <a:t>Kosma</a:t>
                      </a:r>
                      <a:r>
                        <a:rPr lang="en-GB" b="0" dirty="0" smtClean="0">
                          <a:solidFill>
                            <a:schemeClr val="tx1"/>
                          </a:solidFill>
                        </a:rPr>
                        <a:t> Zworykin</a:t>
                      </a:r>
                    </a:p>
                  </a:txBody>
                  <a:tcPr>
                    <a:solidFill>
                      <a:schemeClr val="bg2">
                        <a:lumMod val="75000"/>
                      </a:schemeClr>
                    </a:solidFill>
                  </a:tcPr>
                </a:tc>
              </a:tr>
              <a:tr h="349956">
                <a:tc>
                  <a:txBody>
                    <a:bodyPr/>
                    <a:lstStyle/>
                    <a:p>
                      <a:pPr algn="ctr"/>
                      <a:r>
                        <a:rPr lang="en-US" b="0" dirty="0" smtClean="0">
                          <a:solidFill>
                            <a:schemeClr val="tx1"/>
                          </a:solidFill>
                        </a:rPr>
                        <a:t>1925</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John</a:t>
                      </a:r>
                      <a:r>
                        <a:rPr lang="en-US" b="0" baseline="0" dirty="0" smtClean="0">
                          <a:solidFill>
                            <a:schemeClr val="tx1"/>
                          </a:solidFill>
                        </a:rPr>
                        <a:t> Baird  transmits first experimental television signal</a:t>
                      </a:r>
                      <a:endParaRPr lang="en-GB" b="0" dirty="0" smtClean="0">
                        <a:solidFill>
                          <a:schemeClr val="tx1"/>
                        </a:solidFill>
                      </a:endParaRPr>
                    </a:p>
                  </a:txBody>
                  <a:tcPr>
                    <a:solidFill>
                      <a:schemeClr val="accent4">
                        <a:lumMod val="60000"/>
                        <a:lumOff val="40000"/>
                      </a:schemeClr>
                    </a:solidFill>
                  </a:tcPr>
                </a:tc>
              </a:tr>
              <a:tr h="349956">
                <a:tc>
                  <a:txBody>
                    <a:bodyPr/>
                    <a:lstStyle/>
                    <a:p>
                      <a:pPr algn="ctr"/>
                      <a:r>
                        <a:rPr lang="en-US" b="0" dirty="0" smtClean="0">
                          <a:solidFill>
                            <a:schemeClr val="tx1"/>
                          </a:solidFill>
                        </a:rPr>
                        <a:t>1927</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First television broadcast</a:t>
                      </a:r>
                      <a:r>
                        <a:rPr lang="en-US" b="0" baseline="0" dirty="0" smtClean="0">
                          <a:solidFill>
                            <a:schemeClr val="tx1"/>
                          </a:solidFill>
                        </a:rPr>
                        <a:t> in UK</a:t>
                      </a:r>
                      <a:endParaRPr lang="en-GB" b="0" dirty="0" smtClean="0">
                        <a:solidFill>
                          <a:schemeClr val="tx1"/>
                        </a:solidFill>
                      </a:endParaRPr>
                    </a:p>
                  </a:txBody>
                  <a:tcPr>
                    <a:solidFill>
                      <a:schemeClr val="bg2">
                        <a:lumMod val="75000"/>
                      </a:schemeClr>
                    </a:solidFill>
                  </a:tcPr>
                </a:tc>
              </a:tr>
              <a:tr h="612422">
                <a:tc>
                  <a:txBody>
                    <a:bodyPr/>
                    <a:lstStyle/>
                    <a:p>
                      <a:pPr algn="ctr"/>
                      <a:r>
                        <a:rPr lang="en-US" b="0" dirty="0" smtClean="0">
                          <a:solidFill>
                            <a:schemeClr val="tx1"/>
                          </a:solidFill>
                        </a:rPr>
                        <a:t>1930</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“Golden Age of Radio”</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First television</a:t>
                      </a:r>
                      <a:r>
                        <a:rPr lang="en-US" b="0" baseline="0" dirty="0" smtClean="0">
                          <a:solidFill>
                            <a:schemeClr val="tx1"/>
                          </a:solidFill>
                        </a:rPr>
                        <a:t> broadcast in USA</a:t>
                      </a:r>
                      <a:endParaRPr lang="en-GB" b="0" dirty="0" smtClean="0">
                        <a:solidFill>
                          <a:schemeClr val="tx1"/>
                        </a:solidFill>
                      </a:endParaRPr>
                    </a:p>
                  </a:txBody>
                  <a:tcPr>
                    <a:solidFill>
                      <a:schemeClr val="accent4">
                        <a:lumMod val="60000"/>
                        <a:lumOff val="40000"/>
                      </a:schemeClr>
                    </a:solidFill>
                  </a:tcPr>
                </a:tc>
              </a:tr>
              <a:tr h="349956">
                <a:tc>
                  <a:txBody>
                    <a:bodyPr/>
                    <a:lstStyle/>
                    <a:p>
                      <a:pPr algn="ctr"/>
                      <a:r>
                        <a:rPr lang="en-US" b="0" dirty="0" smtClean="0">
                          <a:solidFill>
                            <a:schemeClr val="tx1"/>
                          </a:solidFill>
                        </a:rPr>
                        <a:t>1944</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AT&amp;T’s L1 system transmits 600 calls at once over a coaxial cable. </a:t>
                      </a:r>
                      <a:endParaRPr lang="en-GB" b="0" dirty="0" smtClean="0">
                        <a:solidFill>
                          <a:schemeClr val="tx1"/>
                        </a:solidFill>
                      </a:endParaRPr>
                    </a:p>
                  </a:txBody>
                  <a:tcPr>
                    <a:solidFill>
                      <a:schemeClr val="bg2">
                        <a:lumMod val="75000"/>
                      </a:schemeClr>
                    </a:solidFill>
                  </a:tcPr>
                </a:tc>
              </a:tr>
              <a:tr h="349956">
                <a:tc>
                  <a:txBody>
                    <a:bodyPr/>
                    <a:lstStyle/>
                    <a:p>
                      <a:pPr algn="ctr"/>
                      <a:r>
                        <a:rPr lang="en-US" b="0" dirty="0" smtClean="0">
                          <a:solidFill>
                            <a:schemeClr val="tx1"/>
                          </a:solidFill>
                        </a:rPr>
                        <a:t>1957</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USSR</a:t>
                      </a:r>
                      <a:r>
                        <a:rPr lang="en-US" b="0" baseline="0" dirty="0" smtClean="0">
                          <a:solidFill>
                            <a:schemeClr val="tx1"/>
                          </a:solidFill>
                        </a:rPr>
                        <a:t> launches Sputnik-1 satellite in space</a:t>
                      </a:r>
                      <a:endParaRPr lang="en-GB" b="0" dirty="0" smtClean="0">
                        <a:solidFill>
                          <a:schemeClr val="tx1"/>
                        </a:solidFill>
                      </a:endParaRPr>
                    </a:p>
                  </a:txBody>
                  <a:tcPr>
                    <a:solidFill>
                      <a:schemeClr val="accent4">
                        <a:lumMod val="60000"/>
                        <a:lumOff val="40000"/>
                      </a:schemeClr>
                    </a:solidFill>
                  </a:tcPr>
                </a:tc>
              </a:tr>
              <a:tr h="349956">
                <a:tc>
                  <a:txBody>
                    <a:bodyPr/>
                    <a:lstStyle/>
                    <a:p>
                      <a:pPr algn="ctr"/>
                      <a:r>
                        <a:rPr lang="en-US" b="0" dirty="0" smtClean="0">
                          <a:solidFill>
                            <a:schemeClr val="tx1"/>
                          </a:solidFill>
                        </a:rPr>
                        <a:t>1958</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USA launches Score satellite</a:t>
                      </a:r>
                      <a:r>
                        <a:rPr lang="en-US" b="0" baseline="0" dirty="0" smtClean="0">
                          <a:solidFill>
                            <a:schemeClr val="tx1"/>
                          </a:solidFill>
                        </a:rPr>
                        <a:t> in space</a:t>
                      </a:r>
                      <a:endParaRPr lang="en-GB" b="0" dirty="0" smtClean="0">
                        <a:solidFill>
                          <a:schemeClr val="tx1"/>
                        </a:solidFill>
                      </a:endParaRPr>
                    </a:p>
                  </a:txBody>
                  <a:tcPr>
                    <a:solidFill>
                      <a:schemeClr val="bg2">
                        <a:lumMod val="75000"/>
                      </a:schemeClr>
                    </a:solidFill>
                  </a:tcPr>
                </a:tc>
              </a:tr>
              <a:tr h="349956">
                <a:tc>
                  <a:txBody>
                    <a:bodyPr/>
                    <a:lstStyle/>
                    <a:p>
                      <a:pPr algn="ctr"/>
                      <a:r>
                        <a:rPr lang="en-US" b="0" dirty="0" smtClean="0">
                          <a:solidFill>
                            <a:schemeClr val="tx1"/>
                          </a:solidFill>
                        </a:rPr>
                        <a:t>1961</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AT&amp;T begins digitized phone calls for its T1 system.</a:t>
                      </a:r>
                      <a:endParaRPr lang="en-GB" b="0" dirty="0" smtClean="0">
                        <a:solidFill>
                          <a:schemeClr val="tx1"/>
                        </a:solidFill>
                      </a:endParaRPr>
                    </a:p>
                  </a:txBody>
                  <a:tcPr>
                    <a:solidFill>
                      <a:schemeClr val="accent4">
                        <a:lumMod val="60000"/>
                        <a:lumOff val="40000"/>
                      </a:schemeClr>
                    </a:solidFill>
                  </a:tcPr>
                </a:tc>
              </a:tr>
              <a:tr h="612422">
                <a:tc>
                  <a:txBody>
                    <a:bodyPr/>
                    <a:lstStyle/>
                    <a:p>
                      <a:pPr algn="ctr"/>
                      <a:r>
                        <a:rPr lang="en-US" b="0" dirty="0" smtClean="0">
                          <a:solidFill>
                            <a:schemeClr val="tx1"/>
                          </a:solidFill>
                        </a:rPr>
                        <a:t>1963</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The first communications geostationary satellite </a:t>
                      </a:r>
                      <a:r>
                        <a:rPr lang="en-US" b="0" dirty="0" err="1" smtClean="0">
                          <a:solidFill>
                            <a:schemeClr val="tx1"/>
                          </a:solidFill>
                        </a:rPr>
                        <a:t>Syncom</a:t>
                      </a:r>
                      <a:r>
                        <a:rPr lang="en-US" b="0" dirty="0" smtClean="0">
                          <a:solidFill>
                            <a:schemeClr val="tx1"/>
                          </a:solidFill>
                        </a:rPr>
                        <a:t> 2, was launched by NASA.</a:t>
                      </a:r>
                      <a:endParaRPr lang="en-GB" b="0" dirty="0" smtClean="0">
                        <a:solidFill>
                          <a:schemeClr val="tx1"/>
                        </a:solidFill>
                      </a:endParaRPr>
                    </a:p>
                  </a:txBody>
                  <a:tcPr>
                    <a:solidFill>
                      <a:schemeClr val="bg2">
                        <a:lumMod val="75000"/>
                      </a:schemeClr>
                    </a:solidFill>
                  </a:tcPr>
                </a:tc>
              </a:tr>
              <a:tr h="349956">
                <a:tc>
                  <a:txBody>
                    <a:bodyPr/>
                    <a:lstStyle/>
                    <a:p>
                      <a:pPr algn="ctr"/>
                      <a:r>
                        <a:rPr lang="en-US" b="0" dirty="0" smtClean="0">
                          <a:solidFill>
                            <a:schemeClr val="tx1"/>
                          </a:solidFill>
                        </a:rPr>
                        <a:t>1969</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ARPANET – first internet started</a:t>
                      </a:r>
                      <a:endParaRPr lang="en-GB" b="0" dirty="0" smtClean="0">
                        <a:solidFill>
                          <a:schemeClr val="tx1"/>
                        </a:solidFill>
                      </a:endParaRPr>
                    </a:p>
                  </a:txBody>
                  <a:tcPr>
                    <a:solidFill>
                      <a:schemeClr val="accent4">
                        <a:lumMod val="60000"/>
                        <a:lumOff val="40000"/>
                      </a:schemeClr>
                    </a:solidFill>
                  </a:tcPr>
                </a:tc>
              </a:tr>
              <a:tr h="349956">
                <a:tc>
                  <a:txBody>
                    <a:bodyPr/>
                    <a:lstStyle/>
                    <a:p>
                      <a:pPr algn="ctr"/>
                      <a:r>
                        <a:rPr lang="en-US" b="0" dirty="0" smtClean="0">
                          <a:solidFill>
                            <a:schemeClr val="tx1"/>
                          </a:solidFill>
                        </a:rPr>
                        <a:t>1972</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Robert Metcalfe worked out a LAN system called Ethernet.</a:t>
                      </a:r>
                      <a:endParaRPr lang="en-GB" b="0" dirty="0" smtClean="0">
                        <a:solidFill>
                          <a:schemeClr val="tx1"/>
                        </a:solidFill>
                      </a:endParaRPr>
                    </a:p>
                  </a:txBody>
                  <a:tcPr>
                    <a:solidFill>
                      <a:schemeClr val="bg2">
                        <a:lumMod val="75000"/>
                      </a:schemeClr>
                    </a:solidFill>
                  </a:tcPr>
                </a:tc>
              </a:tr>
              <a:tr h="349956">
                <a:tc>
                  <a:txBody>
                    <a:bodyPr/>
                    <a:lstStyle/>
                    <a:p>
                      <a:pPr algn="ctr"/>
                      <a:r>
                        <a:rPr lang="en-US" b="0" dirty="0" smtClean="0">
                          <a:solidFill>
                            <a:schemeClr val="tx1"/>
                          </a:solidFill>
                        </a:rPr>
                        <a:t>1979</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First cellular phone communication starts in Japan</a:t>
                      </a:r>
                      <a:endParaRPr lang="en-GB" b="0" dirty="0" smtClean="0">
                        <a:solidFill>
                          <a:schemeClr val="tx1"/>
                        </a:solidFill>
                      </a:endParaRPr>
                    </a:p>
                  </a:txBody>
                  <a:tcPr>
                    <a:solidFill>
                      <a:schemeClr val="accent4">
                        <a:lumMod val="60000"/>
                        <a:lumOff val="40000"/>
                      </a:schemeClr>
                    </a:solidFill>
                  </a:tcPr>
                </a:tc>
              </a:tr>
            </a:tbl>
          </a:graphicData>
        </a:graphic>
      </p:graphicFrame>
    </p:spTree>
    <p:extLst>
      <p:ext uri="{BB962C8B-B14F-4D97-AF65-F5344CB8AC3E}">
        <p14:creationId xmlns:p14="http://schemas.microsoft.com/office/powerpoint/2010/main" val="489892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History of “Electronic” Communications-3</a:t>
            </a:r>
            <a:endParaRPr lang="en-GB" sz="3600"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16</a:t>
            </a:fld>
            <a:endParaRPr lang="en-US"/>
          </a:p>
        </p:txBody>
      </p:sp>
      <p:graphicFrame>
        <p:nvGraphicFramePr>
          <p:cNvPr id="5" name="Content Placeholder 4"/>
          <p:cNvGraphicFramePr>
            <a:graphicFrameLocks noGrp="1"/>
          </p:cNvGraphicFramePr>
          <p:nvPr>
            <p:ph sz="quarter" idx="1"/>
          </p:nvPr>
        </p:nvGraphicFramePr>
        <p:xfrm>
          <a:off x="612775" y="1600200"/>
          <a:ext cx="8153400" cy="1752600"/>
        </p:xfrm>
        <a:graphic>
          <a:graphicData uri="http://schemas.openxmlformats.org/drawingml/2006/table">
            <a:tbl>
              <a:tblPr firstRow="1" bandRow="1">
                <a:tableStyleId>{5C22544A-7EE6-4342-B048-85BDC9FD1C3A}</a:tableStyleId>
              </a:tblPr>
              <a:tblGrid>
                <a:gridCol w="1749425"/>
                <a:gridCol w="6403975"/>
              </a:tblGrid>
              <a:tr h="370840">
                <a:tc>
                  <a:txBody>
                    <a:bodyPr/>
                    <a:lstStyle/>
                    <a:p>
                      <a:pPr algn="ctr"/>
                      <a:r>
                        <a:rPr lang="en-US" b="0" dirty="0" smtClean="0">
                          <a:solidFill>
                            <a:schemeClr val="tx1"/>
                          </a:solidFill>
                        </a:rPr>
                        <a:t>1983</a:t>
                      </a:r>
                      <a:endParaRPr lang="en-GB" b="0" dirty="0">
                        <a:solidFill>
                          <a:schemeClr val="tx1"/>
                        </a:solidFill>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Cellular phone communication starts in USA</a:t>
                      </a:r>
                      <a:endParaRPr lang="en-GB" b="0" dirty="0" smtClean="0">
                        <a:solidFill>
                          <a:schemeClr val="tx1"/>
                        </a:solidFill>
                      </a:endParaRPr>
                    </a:p>
                  </a:txBody>
                  <a:tcPr>
                    <a:solidFill>
                      <a:schemeClr val="bg2">
                        <a:lumMod val="75000"/>
                      </a:schemeClr>
                    </a:solidFill>
                  </a:tcPr>
                </a:tc>
              </a:tr>
              <a:tr h="370840">
                <a:tc>
                  <a:txBody>
                    <a:bodyPr/>
                    <a:lstStyle/>
                    <a:p>
                      <a:pPr algn="ctr"/>
                      <a:r>
                        <a:rPr lang="en-US" b="0" dirty="0" smtClean="0">
                          <a:solidFill>
                            <a:schemeClr val="tx1"/>
                          </a:solidFill>
                        </a:rPr>
                        <a:t>1989</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PTAT-1 the first private trans-Atlantic fiber optic cable carries two third of all trans-Atlantic data traffic.</a:t>
                      </a:r>
                      <a:endParaRPr lang="en-GB" b="0" dirty="0" smtClean="0">
                        <a:solidFill>
                          <a:schemeClr val="tx1"/>
                        </a:solidFill>
                      </a:endParaRPr>
                    </a:p>
                  </a:txBody>
                  <a:tcPr>
                    <a:solidFill>
                      <a:schemeClr val="accent4">
                        <a:lumMod val="60000"/>
                        <a:lumOff val="40000"/>
                      </a:schemeClr>
                    </a:solidFill>
                  </a:tcPr>
                </a:tc>
              </a:tr>
              <a:tr h="370840">
                <a:tc>
                  <a:txBody>
                    <a:bodyPr/>
                    <a:lstStyle/>
                    <a:p>
                      <a:pPr algn="ctr"/>
                      <a:r>
                        <a:rPr lang="en-US" b="0" dirty="0" smtClean="0">
                          <a:solidFill>
                            <a:schemeClr val="tx1"/>
                          </a:solidFill>
                        </a:rPr>
                        <a:t>1991</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First GSM call made in Finland</a:t>
                      </a:r>
                      <a:endParaRPr lang="en-GB" b="0" dirty="0" smtClean="0">
                        <a:solidFill>
                          <a:schemeClr val="tx1"/>
                        </a:solidFill>
                      </a:endParaRPr>
                    </a:p>
                  </a:txBody>
                  <a:tcPr>
                    <a:solidFill>
                      <a:schemeClr val="accent4">
                        <a:lumMod val="60000"/>
                        <a:lumOff val="40000"/>
                      </a:schemeClr>
                    </a:solidFill>
                  </a:tcPr>
                </a:tc>
              </a:tr>
              <a:tr h="370840">
                <a:tc>
                  <a:txBody>
                    <a:bodyPr/>
                    <a:lstStyle/>
                    <a:p>
                      <a:pPr algn="ctr"/>
                      <a:r>
                        <a:rPr lang="en-US" b="0" dirty="0" smtClean="0">
                          <a:solidFill>
                            <a:schemeClr val="tx1"/>
                          </a:solidFill>
                        </a:rPr>
                        <a:t>1992</a:t>
                      </a:r>
                      <a:endParaRPr lang="en-GB"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First SMS made</a:t>
                      </a:r>
                      <a:endParaRPr lang="en-GB" b="0" dirty="0" smtClean="0">
                        <a:solidFill>
                          <a:schemeClr val="tx1"/>
                        </a:solidFill>
                      </a:endParaRPr>
                    </a:p>
                  </a:txBody>
                  <a:tcPr>
                    <a:solidFill>
                      <a:schemeClr val="accent4">
                        <a:lumMod val="60000"/>
                        <a:lumOff val="40000"/>
                      </a:schemeClr>
                    </a:solidFill>
                  </a:tcPr>
                </a:tc>
              </a:tr>
            </a:tbl>
          </a:graphicData>
        </a:graphic>
      </p:graphicFrame>
    </p:spTree>
    <p:extLst>
      <p:ext uri="{BB962C8B-B14F-4D97-AF65-F5344CB8AC3E}">
        <p14:creationId xmlns:p14="http://schemas.microsoft.com/office/powerpoint/2010/main" val="994310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sz="2800" dirty="0" smtClean="0"/>
              <a:t>Transmission Modes - Modes of Communications</a:t>
            </a:r>
            <a:endParaRPr lang="en-GB" sz="2800" dirty="0"/>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17</a:t>
            </a:fld>
            <a:endParaRPr lang="en-US"/>
          </a:p>
        </p:txBody>
      </p:sp>
      <p:sp>
        <p:nvSpPr>
          <p:cNvPr id="9" name="Content Placeholder 8"/>
          <p:cNvSpPr>
            <a:spLocks noGrp="1"/>
          </p:cNvSpPr>
          <p:nvPr>
            <p:ph sz="quarter" idx="1"/>
          </p:nvPr>
        </p:nvSpPr>
        <p:spPr/>
        <p:txBody>
          <a:bodyPr>
            <a:normAutofit fontScale="70000" lnSpcReduction="20000"/>
          </a:bodyPr>
          <a:lstStyle/>
          <a:p>
            <a:r>
              <a:rPr lang="en-US" dirty="0" smtClean="0"/>
              <a:t>One way</a:t>
            </a:r>
          </a:p>
          <a:p>
            <a:pPr lvl="1"/>
            <a:r>
              <a:rPr lang="en-US" dirty="0" smtClean="0"/>
              <a:t>Simplex</a:t>
            </a:r>
          </a:p>
          <a:p>
            <a:pPr lvl="1"/>
            <a:r>
              <a:rPr lang="en-US" dirty="0" smtClean="0"/>
              <a:t>One person talks, the other listens</a:t>
            </a:r>
          </a:p>
          <a:p>
            <a:pPr lvl="2"/>
            <a:r>
              <a:rPr lang="en-US" dirty="0" smtClean="0"/>
              <a:t>FM radio</a:t>
            </a:r>
          </a:p>
          <a:p>
            <a:pPr lvl="2"/>
            <a:r>
              <a:rPr lang="en-US" dirty="0" smtClean="0"/>
              <a:t>Satellite TV</a:t>
            </a:r>
          </a:p>
          <a:p>
            <a:r>
              <a:rPr lang="en-US" dirty="0"/>
              <a:t>Two way</a:t>
            </a:r>
          </a:p>
          <a:p>
            <a:pPr lvl="1"/>
            <a:r>
              <a:rPr lang="en-US" dirty="0"/>
              <a:t>Half Duplex</a:t>
            </a:r>
          </a:p>
          <a:p>
            <a:pPr lvl="1"/>
            <a:r>
              <a:rPr lang="en-US" dirty="0"/>
              <a:t>Two people can talk but one at a time</a:t>
            </a:r>
          </a:p>
          <a:p>
            <a:pPr lvl="2"/>
            <a:r>
              <a:rPr lang="en-US" dirty="0"/>
              <a:t>Walkie-talkie</a:t>
            </a:r>
          </a:p>
          <a:p>
            <a:r>
              <a:rPr lang="en-US" dirty="0" smtClean="0"/>
              <a:t>Both </a:t>
            </a:r>
            <a:r>
              <a:rPr lang="en-US" dirty="0"/>
              <a:t>way</a:t>
            </a:r>
          </a:p>
          <a:p>
            <a:pPr lvl="1"/>
            <a:r>
              <a:rPr lang="en-US" dirty="0"/>
              <a:t>Full duplex</a:t>
            </a:r>
          </a:p>
          <a:p>
            <a:pPr lvl="1"/>
            <a:r>
              <a:rPr lang="en-US" dirty="0"/>
              <a:t>Two people can talk simultaneously</a:t>
            </a:r>
          </a:p>
          <a:p>
            <a:pPr lvl="2"/>
            <a:r>
              <a:rPr lang="en-US" dirty="0"/>
              <a:t>GSM phone call</a:t>
            </a:r>
          </a:p>
          <a:p>
            <a:pPr lvl="2"/>
            <a:r>
              <a:rPr lang="en-US" dirty="0"/>
              <a:t>PTCL phone </a:t>
            </a:r>
            <a:r>
              <a:rPr lang="en-US" dirty="0" smtClean="0"/>
              <a:t>call</a:t>
            </a:r>
            <a:endParaRPr lang="en-GB" dirty="0"/>
          </a:p>
        </p:txBody>
      </p:sp>
    </p:spTree>
    <p:extLst>
      <p:ext uri="{BB962C8B-B14F-4D97-AF65-F5344CB8AC3E}">
        <p14:creationId xmlns:p14="http://schemas.microsoft.com/office/powerpoint/2010/main" val="960577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Tasks</a:t>
            </a:r>
            <a:endParaRPr lang="en-US" dirty="0"/>
          </a:p>
        </p:txBody>
      </p:sp>
      <p:sp>
        <p:nvSpPr>
          <p:cNvPr id="3" name="Content Placeholder 2"/>
          <p:cNvSpPr>
            <a:spLocks noGrp="1"/>
          </p:cNvSpPr>
          <p:nvPr>
            <p:ph idx="1"/>
          </p:nvPr>
        </p:nvSpPr>
        <p:spPr/>
        <p:txBody>
          <a:bodyPr>
            <a:normAutofit lnSpcReduction="10000"/>
          </a:bodyPr>
          <a:lstStyle/>
          <a:p>
            <a:r>
              <a:rPr lang="en-US" dirty="0" smtClean="0"/>
              <a:t>Some common tasks performed by modern communication systems include: </a:t>
            </a:r>
          </a:p>
          <a:p>
            <a:pPr lvl="1"/>
            <a:r>
              <a:rPr lang="en-US" dirty="0"/>
              <a:t> Transmission system </a:t>
            </a:r>
            <a:r>
              <a:rPr lang="en-US" dirty="0" smtClean="0"/>
              <a:t>utilization</a:t>
            </a:r>
          </a:p>
          <a:p>
            <a:pPr lvl="1"/>
            <a:r>
              <a:rPr lang="en-US" dirty="0" smtClean="0"/>
              <a:t> Addressing</a:t>
            </a:r>
          </a:p>
          <a:p>
            <a:pPr lvl="1"/>
            <a:r>
              <a:rPr lang="en-US" dirty="0"/>
              <a:t> </a:t>
            </a:r>
            <a:r>
              <a:rPr lang="en-US" dirty="0" smtClean="0"/>
              <a:t>Routing</a:t>
            </a:r>
          </a:p>
          <a:p>
            <a:pPr lvl="1"/>
            <a:r>
              <a:rPr lang="en-US" dirty="0"/>
              <a:t> </a:t>
            </a:r>
            <a:r>
              <a:rPr lang="en-US" dirty="0" smtClean="0"/>
              <a:t>Signal Generation</a:t>
            </a:r>
          </a:p>
          <a:p>
            <a:pPr lvl="1"/>
            <a:r>
              <a:rPr lang="en-US" dirty="0"/>
              <a:t> </a:t>
            </a:r>
            <a:r>
              <a:rPr lang="en-US" dirty="0" smtClean="0"/>
              <a:t>Recovery</a:t>
            </a:r>
          </a:p>
          <a:p>
            <a:pPr lvl="1"/>
            <a:r>
              <a:rPr lang="en-US" dirty="0"/>
              <a:t> </a:t>
            </a:r>
            <a:r>
              <a:rPr lang="en-US" dirty="0" smtClean="0"/>
              <a:t>Security (encryption/decryption) </a:t>
            </a:r>
          </a:p>
          <a:p>
            <a:pPr lvl="1"/>
            <a:r>
              <a:rPr lang="en-US" smtClean="0"/>
              <a:t> Error </a:t>
            </a:r>
            <a:r>
              <a:rPr lang="en-US" dirty="0"/>
              <a:t>detection and correction</a:t>
            </a:r>
          </a:p>
          <a:p>
            <a:endParaRPr lang="en-US" dirty="0"/>
          </a:p>
        </p:txBody>
      </p:sp>
      <p:sp>
        <p:nvSpPr>
          <p:cNvPr id="4" name="Slide Number Placeholder 3"/>
          <p:cNvSpPr>
            <a:spLocks noGrp="1"/>
          </p:cNvSpPr>
          <p:nvPr>
            <p:ph type="sldNum" sz="quarter" idx="12"/>
          </p:nvPr>
        </p:nvSpPr>
        <p:spPr/>
        <p:txBody>
          <a:bodyPr/>
          <a:lstStyle/>
          <a:p>
            <a:fld id="{1FAB5964-07F9-4DAB-8E4E-7164B6CF2328}" type="slidenum">
              <a:rPr lang="en-US" smtClean="0"/>
              <a:pPr/>
              <a:t>18</a:t>
            </a:fld>
            <a:endParaRPr lang="en-US" dirty="0"/>
          </a:p>
        </p:txBody>
      </p:sp>
    </p:spTree>
    <p:extLst>
      <p:ext uri="{BB962C8B-B14F-4D97-AF65-F5344CB8AC3E}">
        <p14:creationId xmlns:p14="http://schemas.microsoft.com/office/powerpoint/2010/main" val="4207312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Tasks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Transmission system utilization </a:t>
            </a:r>
          </a:p>
          <a:p>
            <a:pPr lvl="1"/>
            <a:r>
              <a:rPr lang="en-US" dirty="0"/>
              <a:t>It is actually the efficient use of transmission facilities that are shared among a number of connected devices</a:t>
            </a:r>
            <a:r>
              <a:rPr lang="en-US" dirty="0" smtClean="0"/>
              <a:t>.</a:t>
            </a:r>
          </a:p>
          <a:p>
            <a:pPr lvl="1"/>
            <a:endParaRPr lang="en-US" dirty="0"/>
          </a:p>
          <a:p>
            <a:r>
              <a:rPr lang="en-US" dirty="0" smtClean="0"/>
              <a:t>Addressing </a:t>
            </a:r>
          </a:p>
          <a:p>
            <a:pPr lvl="1"/>
            <a:r>
              <a:rPr lang="en-US" dirty="0"/>
              <a:t>When a transmission system is shared by more than two devices, every device is issued with its unique address by which it can be located over the network</a:t>
            </a:r>
            <a:r>
              <a:rPr lang="en-US" dirty="0" smtClean="0"/>
              <a:t>.</a:t>
            </a:r>
          </a:p>
          <a:p>
            <a:pPr lvl="1"/>
            <a:endParaRPr lang="en-US" dirty="0" smtClean="0"/>
          </a:p>
          <a:p>
            <a:r>
              <a:rPr lang="en-US" dirty="0" smtClean="0"/>
              <a:t>Routing</a:t>
            </a:r>
          </a:p>
          <a:p>
            <a:pPr lvl="1"/>
            <a:r>
              <a:rPr lang="en-US" dirty="0"/>
              <a:t>The term routing refers to steering the data to the desired destination system. During the routing process. It is assured that the data must be received by the intended system(s) only.</a:t>
            </a:r>
          </a:p>
        </p:txBody>
      </p:sp>
      <p:sp>
        <p:nvSpPr>
          <p:cNvPr id="4" name="Slide Number Placeholder 3"/>
          <p:cNvSpPr>
            <a:spLocks noGrp="1"/>
          </p:cNvSpPr>
          <p:nvPr>
            <p:ph type="sldNum" sz="quarter" idx="12"/>
          </p:nvPr>
        </p:nvSpPr>
        <p:spPr/>
        <p:txBody>
          <a:bodyPr/>
          <a:lstStyle/>
          <a:p>
            <a:fld id="{1FAB5964-07F9-4DAB-8E4E-7164B6CF2328}" type="slidenum">
              <a:rPr lang="en-US" smtClean="0"/>
              <a:pPr/>
              <a:t>19</a:t>
            </a:fld>
            <a:endParaRPr lang="en-US" dirty="0"/>
          </a:p>
        </p:txBody>
      </p:sp>
    </p:spTree>
    <p:extLst>
      <p:ext uri="{BB962C8B-B14F-4D97-AF65-F5344CB8AC3E}">
        <p14:creationId xmlns:p14="http://schemas.microsoft.com/office/powerpoint/2010/main" val="1333867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My Introduction</a:t>
            </a:r>
            <a:endParaRPr lang="en-US" dirty="0"/>
          </a:p>
        </p:txBody>
      </p:sp>
      <p:sp>
        <p:nvSpPr>
          <p:cNvPr id="5" name="Content Placeholder 4"/>
          <p:cNvSpPr>
            <a:spLocks noGrp="1"/>
          </p:cNvSpPr>
          <p:nvPr>
            <p:ph idx="1"/>
          </p:nvPr>
        </p:nvSpPr>
        <p:spPr/>
        <p:txBody>
          <a:bodyPr/>
          <a:lstStyle/>
          <a:p>
            <a:r>
              <a:rPr lang="en-US" dirty="0" smtClean="0"/>
              <a:t>Dr. Imtiaz Hussain (SF-234 Computer Science)</a:t>
            </a:r>
          </a:p>
          <a:p>
            <a:r>
              <a:rPr lang="en-US" dirty="0" smtClean="0"/>
              <a:t>Qualification</a:t>
            </a:r>
          </a:p>
          <a:p>
            <a:pPr lvl="1"/>
            <a:r>
              <a:rPr lang="en-US" dirty="0" smtClean="0"/>
              <a:t>B.E (Electronic Engineering, MUET, Jamshoro, 2003)</a:t>
            </a:r>
          </a:p>
          <a:p>
            <a:pPr lvl="1"/>
            <a:r>
              <a:rPr lang="en-US" dirty="0" smtClean="0"/>
              <a:t>Postgraduate Diploma (</a:t>
            </a:r>
            <a:r>
              <a:rPr lang="en-US" dirty="0" err="1" smtClean="0"/>
              <a:t>PGDip</a:t>
            </a:r>
            <a:r>
              <a:rPr lang="en-US" dirty="0" smtClean="0"/>
              <a:t>, MUET Jamshoro, Telecom &amp; Control, 2007)</a:t>
            </a:r>
          </a:p>
          <a:p>
            <a:pPr lvl="1"/>
            <a:r>
              <a:rPr lang="en-US" dirty="0" smtClean="0"/>
              <a:t>PhD (Vehicle Dynamics &amp; Control, University of Leeds &amp; University of Salford, Manchester, UK, 2012).</a:t>
            </a:r>
          </a:p>
        </p:txBody>
      </p:sp>
      <p:sp>
        <p:nvSpPr>
          <p:cNvPr id="3" name="Slide Number Placeholder 2"/>
          <p:cNvSpPr>
            <a:spLocks noGrp="1"/>
          </p:cNvSpPr>
          <p:nvPr>
            <p:ph type="sldNum" sz="quarter" idx="12"/>
          </p:nvPr>
        </p:nvSpPr>
        <p:spPr/>
        <p:txBody>
          <a:bodyPr/>
          <a:lstStyle/>
          <a:p>
            <a:fld id="{7A0D5CAB-8BF0-4EA3-BAE4-9835C852A49B}" type="slidenum">
              <a:rPr lang="en-GB" smtClean="0"/>
              <a:pPr/>
              <a:t>2</a:t>
            </a:fld>
            <a:endParaRPr lang="en-GB"/>
          </a:p>
        </p:txBody>
      </p:sp>
    </p:spTree>
    <p:extLst>
      <p:ext uri="{BB962C8B-B14F-4D97-AF65-F5344CB8AC3E}">
        <p14:creationId xmlns:p14="http://schemas.microsoft.com/office/powerpoint/2010/main" val="3855714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Tasks</a:t>
            </a:r>
            <a:endParaRPr lang="en-US"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r>
              <a:rPr lang="en-US" dirty="0" smtClean="0"/>
              <a:t>Signal Generation</a:t>
            </a:r>
          </a:p>
          <a:p>
            <a:pPr lvl="1"/>
            <a:r>
              <a:rPr lang="en-US" dirty="0"/>
              <a:t>The signal generation process </a:t>
            </a:r>
            <a:r>
              <a:rPr lang="en-US" dirty="0" smtClean="0"/>
              <a:t>ensures that </a:t>
            </a:r>
          </a:p>
          <a:p>
            <a:pPr lvl="2"/>
            <a:r>
              <a:rPr lang="en-US" dirty="0" smtClean="0"/>
              <a:t>i) the </a:t>
            </a:r>
            <a:r>
              <a:rPr lang="en-US" dirty="0"/>
              <a:t>signal is capable to be propagated through the </a:t>
            </a:r>
            <a:r>
              <a:rPr lang="en-US" dirty="0" smtClean="0"/>
              <a:t>channel. </a:t>
            </a:r>
          </a:p>
          <a:p>
            <a:pPr lvl="2"/>
            <a:r>
              <a:rPr lang="en-US" dirty="0" smtClean="0"/>
              <a:t>ii</a:t>
            </a:r>
            <a:r>
              <a:rPr lang="en-US" dirty="0"/>
              <a:t>) </a:t>
            </a:r>
            <a:r>
              <a:rPr lang="en-US" dirty="0" smtClean="0"/>
              <a:t>the </a:t>
            </a:r>
            <a:r>
              <a:rPr lang="en-US" dirty="0"/>
              <a:t>signal is interpretable by the receiver as valid data.</a:t>
            </a:r>
            <a:endParaRPr lang="en-US" dirty="0" smtClean="0"/>
          </a:p>
          <a:p>
            <a:r>
              <a:rPr lang="en-US" dirty="0" smtClean="0"/>
              <a:t>Recovery </a:t>
            </a:r>
          </a:p>
          <a:p>
            <a:pPr lvl="1"/>
            <a:r>
              <a:rPr lang="en-US" dirty="0"/>
              <a:t>It is generally the case with the digital communication system that when a link is terminated unintentionally/abnormally, during the conversation, and established again, the data must be received from the point where the link was broken down. This process is called recovery</a:t>
            </a:r>
            <a:r>
              <a:rPr lang="en-US" dirty="0" smtClean="0"/>
              <a:t>.</a:t>
            </a:r>
          </a:p>
          <a:p>
            <a:r>
              <a:rPr lang="en-US" dirty="0" smtClean="0"/>
              <a:t>Security</a:t>
            </a:r>
          </a:p>
          <a:p>
            <a:pPr lvl="1"/>
            <a:r>
              <a:rPr lang="en-US" dirty="0"/>
              <a:t>Security refers to protection of data to be taped down/hacked by any unauthorized user of the network.</a:t>
            </a:r>
            <a:endParaRPr lang="en-US" dirty="0" smtClean="0"/>
          </a:p>
          <a:p>
            <a:r>
              <a:rPr lang="en-US" dirty="0" smtClean="0"/>
              <a:t>Error correction &amp; detection </a:t>
            </a:r>
          </a:p>
          <a:p>
            <a:pPr lvl="1"/>
            <a:r>
              <a:rPr lang="en-US" dirty="0"/>
              <a:t>These mechanisms are required in such situations where errors cannot be tolerated.</a:t>
            </a:r>
            <a:endParaRPr lang="en-US" dirty="0" smtClean="0"/>
          </a:p>
        </p:txBody>
      </p:sp>
      <p:sp>
        <p:nvSpPr>
          <p:cNvPr id="4" name="Slide Number Placeholder 3"/>
          <p:cNvSpPr>
            <a:spLocks noGrp="1"/>
          </p:cNvSpPr>
          <p:nvPr>
            <p:ph type="sldNum" sz="quarter" idx="12"/>
          </p:nvPr>
        </p:nvSpPr>
        <p:spPr/>
        <p:txBody>
          <a:bodyPr/>
          <a:lstStyle/>
          <a:p>
            <a:fld id="{1FAB5964-07F9-4DAB-8E4E-7164B6CF2328}" type="slidenum">
              <a:rPr lang="en-US" smtClean="0"/>
              <a:pPr/>
              <a:t>20</a:t>
            </a:fld>
            <a:endParaRPr lang="en-US" dirty="0"/>
          </a:p>
        </p:txBody>
      </p:sp>
    </p:spTree>
    <p:extLst>
      <p:ext uri="{BB962C8B-B14F-4D97-AF65-F5344CB8AC3E}">
        <p14:creationId xmlns:p14="http://schemas.microsoft.com/office/powerpoint/2010/main" val="2804213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8038"/>
          </a:xfrm>
        </p:spPr>
        <p:txBody>
          <a:bodyPr/>
          <a:lstStyle/>
          <a:p>
            <a:r>
              <a:rPr lang="en-US" dirty="0" smtClean="0"/>
              <a:t>The Electromagnetic Theory </a:t>
            </a:r>
            <a:endParaRPr lang="en-US" dirty="0"/>
          </a:p>
        </p:txBody>
      </p:sp>
      <p:sp>
        <p:nvSpPr>
          <p:cNvPr id="3" name="Content Placeholder 2"/>
          <p:cNvSpPr>
            <a:spLocks noGrp="1"/>
          </p:cNvSpPr>
          <p:nvPr>
            <p:ph idx="1"/>
          </p:nvPr>
        </p:nvSpPr>
        <p:spPr>
          <a:xfrm>
            <a:off x="381000" y="1066801"/>
            <a:ext cx="8229600" cy="609600"/>
          </a:xfrm>
        </p:spPr>
        <p:txBody>
          <a:bodyPr>
            <a:normAutofit/>
          </a:bodyPr>
          <a:lstStyle/>
          <a:p>
            <a:pPr>
              <a:lnSpc>
                <a:spcPct val="80000"/>
              </a:lnSpc>
            </a:pPr>
            <a:r>
              <a:rPr lang="en-US" sz="1800" dirty="0" smtClean="0"/>
              <a:t>The James Clerk Maxwell in 1865 predicted that heat, light, and electricity are propagated in free space at the speed of light as electromagnetic disturbances.  </a:t>
            </a:r>
          </a:p>
          <a:p>
            <a:pPr>
              <a:lnSpc>
                <a:spcPct val="80000"/>
              </a:lnSpc>
            </a:pPr>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1FAB5964-07F9-4DAB-8E4E-7164B6CF2328}" type="slidenum">
              <a:rPr lang="en-US" smtClean="0"/>
              <a:pPr/>
              <a:t>21</a:t>
            </a:fld>
            <a:endParaRPr lang="en-US" dirty="0"/>
          </a:p>
        </p:txBody>
      </p:sp>
      <p:pic>
        <p:nvPicPr>
          <p:cNvPr id="5" name="Picture 6" descr="emwv"/>
          <p:cNvPicPr>
            <a:picLocks noChangeAspect="1" noChangeArrowheads="1"/>
          </p:cNvPicPr>
          <p:nvPr/>
        </p:nvPicPr>
        <p:blipFill>
          <a:blip r:embed="rId2" cstate="print"/>
          <a:srcRect b="8861"/>
          <a:stretch>
            <a:fillRect/>
          </a:stretch>
        </p:blipFill>
        <p:spPr bwMode="auto">
          <a:xfrm>
            <a:off x="838200" y="1774825"/>
            <a:ext cx="7620000" cy="4625975"/>
          </a:xfrm>
          <a:prstGeom prst="rect">
            <a:avLst/>
          </a:prstGeom>
          <a:solidFill>
            <a:schemeClr val="bg1"/>
          </a:solidFill>
          <a:ln w="9525">
            <a:solidFill>
              <a:schemeClr val="tx1"/>
            </a:solidFill>
            <a:miter lim="800000"/>
            <a:headEnd/>
            <a:tailEnd/>
          </a:ln>
        </p:spPr>
      </p:pic>
    </p:spTree>
    <p:extLst>
      <p:ext uri="{BB962C8B-B14F-4D97-AF65-F5344CB8AC3E}">
        <p14:creationId xmlns:p14="http://schemas.microsoft.com/office/powerpoint/2010/main" val="2748487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FAB5964-07F9-4DAB-8E4E-7164B6CF2328}" type="slidenum">
              <a:rPr lang="en-US" smtClean="0"/>
              <a:pPr/>
              <a:t>22</a:t>
            </a:fld>
            <a:endParaRPr lang="en-US" dirty="0"/>
          </a:p>
        </p:txBody>
      </p:sp>
      <p:pic>
        <p:nvPicPr>
          <p:cNvPr id="29700" name="Picture 4" descr="Image result for electromagnetic spectr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9144000" cy="4512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752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FAB5964-07F9-4DAB-8E4E-7164B6CF2328}" type="slidenum">
              <a:rPr lang="en-US" smtClean="0"/>
              <a:pPr/>
              <a:t>23</a:t>
            </a:fld>
            <a:endParaRPr lang="en-US" dirty="0"/>
          </a:p>
        </p:txBody>
      </p:sp>
      <p:pic>
        <p:nvPicPr>
          <p:cNvPr id="31746" name="Picture 2" descr="Image result for electromagnetic spectr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3349"/>
            <a:ext cx="8458200" cy="634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951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Signals-Basics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24</a:t>
            </a:fld>
            <a:endParaRPr lang="en-US"/>
          </a:p>
        </p:txBody>
      </p:sp>
      <p:sp>
        <p:nvSpPr>
          <p:cNvPr id="4" name="Content Placeholder 3"/>
          <p:cNvSpPr>
            <a:spLocks noGrp="1"/>
          </p:cNvSpPr>
          <p:nvPr>
            <p:ph sz="quarter" idx="1"/>
          </p:nvPr>
        </p:nvSpPr>
        <p:spPr/>
        <p:txBody>
          <a:bodyPr>
            <a:normAutofit/>
          </a:bodyPr>
          <a:lstStyle/>
          <a:p>
            <a:r>
              <a:rPr lang="en-US" dirty="0" smtClean="0"/>
              <a:t>A signal is a function which represents a physical quantity</a:t>
            </a:r>
          </a:p>
          <a:p>
            <a:pPr lvl="1"/>
            <a:r>
              <a:rPr lang="en-US" dirty="0" smtClean="0"/>
              <a:t>A function of one, two or more variables</a:t>
            </a:r>
          </a:p>
          <a:p>
            <a:pPr lvl="1"/>
            <a:r>
              <a:rPr lang="en-US" dirty="0" smtClean="0"/>
              <a:t>For example,</a:t>
            </a:r>
          </a:p>
          <a:p>
            <a:pPr lvl="2"/>
            <a:r>
              <a:rPr lang="en-US" dirty="0" smtClean="0"/>
              <a:t>Temperature in Karachi during a given week</a:t>
            </a:r>
          </a:p>
          <a:p>
            <a:pPr lvl="3"/>
            <a:r>
              <a:rPr lang="en-US" dirty="0" smtClean="0"/>
              <a:t>Depends upon?</a:t>
            </a:r>
          </a:p>
          <a:p>
            <a:pPr lvl="2"/>
            <a:r>
              <a:rPr lang="en-US" dirty="0" smtClean="0"/>
              <a:t>Rainfall in Pakistan during the year</a:t>
            </a:r>
          </a:p>
          <a:p>
            <a:pPr lvl="3"/>
            <a:r>
              <a:rPr lang="en-US" dirty="0" smtClean="0"/>
              <a:t>Depends upon?</a:t>
            </a:r>
          </a:p>
          <a:p>
            <a:pPr lvl="2"/>
            <a:r>
              <a:rPr lang="en-US" dirty="0" smtClean="0"/>
              <a:t>Your voice signals is a function of time and frequency.</a:t>
            </a:r>
            <a:endParaRPr lang="en-GB" dirty="0"/>
          </a:p>
        </p:txBody>
      </p:sp>
    </p:spTree>
    <p:extLst>
      <p:ext uri="{BB962C8B-B14F-4D97-AF65-F5344CB8AC3E}">
        <p14:creationId xmlns:p14="http://schemas.microsoft.com/office/powerpoint/2010/main" val="2342984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Signals-Basics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25</a:t>
            </a:fld>
            <a:endParaRPr lang="en-US" dirty="0"/>
          </a:p>
        </p:txBody>
      </p:sp>
      <p:sp>
        <p:nvSpPr>
          <p:cNvPr id="4" name="Content Placeholder 3"/>
          <p:cNvSpPr>
            <a:spLocks noGrp="1"/>
          </p:cNvSpPr>
          <p:nvPr>
            <p:ph sz="quarter" idx="1"/>
          </p:nvPr>
        </p:nvSpPr>
        <p:spPr>
          <a:xfrm>
            <a:off x="612648" y="1600200"/>
            <a:ext cx="8153400" cy="5257800"/>
          </a:xfrm>
        </p:spPr>
        <p:txBody>
          <a:bodyPr>
            <a:normAutofit/>
          </a:bodyPr>
          <a:lstStyle/>
          <a:p>
            <a:r>
              <a:rPr lang="en-GB" sz="2800" dirty="0" smtClean="0"/>
              <a:t>Various types of signals in communications</a:t>
            </a:r>
          </a:p>
          <a:p>
            <a:pPr lvl="1"/>
            <a:r>
              <a:rPr lang="en-GB" sz="2400" dirty="0" smtClean="0"/>
              <a:t>Electrical signals</a:t>
            </a:r>
          </a:p>
          <a:p>
            <a:pPr lvl="2"/>
            <a:r>
              <a:rPr lang="en-GB" sz="2000" dirty="0" smtClean="0"/>
              <a:t>Voltages and currents</a:t>
            </a:r>
          </a:p>
          <a:p>
            <a:pPr lvl="1"/>
            <a:r>
              <a:rPr lang="en-GB" sz="2400" dirty="0" smtClean="0"/>
              <a:t>Acoustic signals</a:t>
            </a:r>
          </a:p>
          <a:p>
            <a:pPr lvl="2"/>
            <a:r>
              <a:rPr lang="en-GB" sz="2000" dirty="0" smtClean="0"/>
              <a:t>Sound</a:t>
            </a:r>
            <a:endParaRPr lang="en-GB" sz="2000" b="1" dirty="0" smtClean="0"/>
          </a:p>
          <a:p>
            <a:pPr lvl="1"/>
            <a:r>
              <a:rPr lang="en-GB" sz="2400" dirty="0" smtClean="0"/>
              <a:t>Video signals</a:t>
            </a:r>
          </a:p>
          <a:p>
            <a:pPr lvl="2"/>
            <a:r>
              <a:rPr lang="en-GB" sz="2000" dirty="0" smtClean="0"/>
              <a:t>Intensity level of a pixel (camera, video) over time</a:t>
            </a:r>
            <a:endParaRPr lang="en-US" sz="2000" dirty="0" smtClean="0"/>
          </a:p>
          <a:p>
            <a:pPr lvl="1"/>
            <a:r>
              <a:rPr lang="en-US" sz="2400" dirty="0" smtClean="0">
                <a:solidFill>
                  <a:srgbClr val="FF0000"/>
                </a:solidFill>
              </a:rPr>
              <a:t>But, for enabling an electronic communication system, we convert all signals into electrical signals</a:t>
            </a:r>
          </a:p>
          <a:p>
            <a:pPr lvl="2"/>
            <a:r>
              <a:rPr lang="en-US" sz="2000" dirty="0" smtClean="0"/>
              <a:t>Using various kinds of transducers</a:t>
            </a:r>
            <a:endParaRPr lang="en-GB" sz="2000" dirty="0" smtClean="0"/>
          </a:p>
          <a:p>
            <a:endParaRPr lang="en-GB" sz="2800" dirty="0"/>
          </a:p>
        </p:txBody>
      </p:sp>
    </p:spTree>
    <p:extLst>
      <p:ext uri="{BB962C8B-B14F-4D97-AF65-F5344CB8AC3E}">
        <p14:creationId xmlns:p14="http://schemas.microsoft.com/office/powerpoint/2010/main" val="383386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Signals-Basics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26</a:t>
            </a:fld>
            <a:endParaRPr lang="en-US"/>
          </a:p>
        </p:txBody>
      </p:sp>
      <p:sp>
        <p:nvSpPr>
          <p:cNvPr id="4" name="Content Placeholder 3"/>
          <p:cNvSpPr>
            <a:spLocks noGrp="1"/>
          </p:cNvSpPr>
          <p:nvPr>
            <p:ph sz="quarter" idx="1"/>
          </p:nvPr>
        </p:nvSpPr>
        <p:spPr/>
        <p:txBody>
          <a:bodyPr>
            <a:normAutofit lnSpcReduction="10000"/>
          </a:bodyPr>
          <a:lstStyle/>
          <a:p>
            <a:r>
              <a:rPr lang="en-US" dirty="0" smtClean="0"/>
              <a:t>Consider a signal</a:t>
            </a:r>
          </a:p>
          <a:p>
            <a:endParaRPr lang="en-US" dirty="0" smtClean="0"/>
          </a:p>
          <a:p>
            <a:endParaRPr lang="en-US" dirty="0" smtClean="0"/>
          </a:p>
          <a:p>
            <a:endParaRPr lang="en-US" dirty="0" smtClean="0"/>
          </a:p>
          <a:p>
            <a:endParaRPr lang="en-US" dirty="0" smtClean="0"/>
          </a:p>
          <a:p>
            <a:endParaRPr lang="en-US" dirty="0" smtClean="0"/>
          </a:p>
          <a:p>
            <a:r>
              <a:rPr lang="en-US" dirty="0" smtClean="0"/>
              <a:t>So all information is represented by one or more of these parameters</a:t>
            </a:r>
          </a:p>
          <a:p>
            <a:pPr>
              <a:buNone/>
            </a:pPr>
            <a:endParaRPr lang="en-US" dirty="0" smtClean="0"/>
          </a:p>
          <a:p>
            <a:pPr>
              <a:buNone/>
            </a:pPr>
            <a:endParaRPr lang="en-US" dirty="0" smtClean="0"/>
          </a:p>
        </p:txBody>
      </p:sp>
      <p:cxnSp>
        <p:nvCxnSpPr>
          <p:cNvPr id="7" name="Straight Arrow Connector 6"/>
          <p:cNvCxnSpPr/>
          <p:nvPr/>
        </p:nvCxnSpPr>
        <p:spPr>
          <a:xfrm rot="5400000" flipH="1" flipV="1">
            <a:off x="1905000" y="3429000"/>
            <a:ext cx="1066800" cy="304800"/>
          </a:xfrm>
          <a:prstGeom prst="straightConnector1">
            <a:avLst/>
          </a:prstGeom>
          <a:ln w="317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30395" y="4202668"/>
            <a:ext cx="1180131" cy="369332"/>
          </a:xfrm>
          <a:prstGeom prst="rect">
            <a:avLst/>
          </a:prstGeom>
          <a:noFill/>
        </p:spPr>
        <p:txBody>
          <a:bodyPr wrap="none" rtlCol="0">
            <a:spAutoFit/>
          </a:bodyPr>
          <a:lstStyle/>
          <a:p>
            <a:r>
              <a:rPr lang="en-US" b="1" dirty="0" smtClean="0">
                <a:solidFill>
                  <a:srgbClr val="0070C0"/>
                </a:solidFill>
              </a:rPr>
              <a:t>Amplitude</a:t>
            </a:r>
            <a:endParaRPr lang="en-GB" b="1" dirty="0">
              <a:solidFill>
                <a:srgbClr val="0070C0"/>
              </a:solidFill>
            </a:endParaRPr>
          </a:p>
        </p:txBody>
      </p:sp>
      <p:cxnSp>
        <p:nvCxnSpPr>
          <p:cNvPr id="11" name="Straight Arrow Connector 10"/>
          <p:cNvCxnSpPr/>
          <p:nvPr/>
        </p:nvCxnSpPr>
        <p:spPr>
          <a:xfrm rot="5400000" flipH="1" flipV="1">
            <a:off x="3592819" y="3493782"/>
            <a:ext cx="1142999" cy="9903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77555" y="4191000"/>
            <a:ext cx="1173526" cy="369332"/>
          </a:xfrm>
          <a:prstGeom prst="rect">
            <a:avLst/>
          </a:prstGeom>
          <a:noFill/>
        </p:spPr>
        <p:txBody>
          <a:bodyPr wrap="none" rtlCol="0">
            <a:spAutoFit/>
          </a:bodyPr>
          <a:lstStyle/>
          <a:p>
            <a:r>
              <a:rPr lang="en-US" b="1" dirty="0" smtClean="0">
                <a:solidFill>
                  <a:srgbClr val="FF0000"/>
                </a:solidFill>
              </a:rPr>
              <a:t>Frequency</a:t>
            </a:r>
            <a:endParaRPr lang="en-GB" b="1" dirty="0">
              <a:solidFill>
                <a:srgbClr val="FF0000"/>
              </a:solidFill>
            </a:endParaRPr>
          </a:p>
        </p:txBody>
      </p:sp>
      <p:cxnSp>
        <p:nvCxnSpPr>
          <p:cNvPr id="14" name="Straight Arrow Connector 13"/>
          <p:cNvCxnSpPr/>
          <p:nvPr/>
        </p:nvCxnSpPr>
        <p:spPr>
          <a:xfrm flipH="1" flipV="1">
            <a:off x="5221429" y="2971800"/>
            <a:ext cx="266700" cy="1219200"/>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8859" y="4203805"/>
            <a:ext cx="758541" cy="369332"/>
          </a:xfrm>
          <a:prstGeom prst="rect">
            <a:avLst/>
          </a:prstGeom>
          <a:noFill/>
        </p:spPr>
        <p:txBody>
          <a:bodyPr wrap="none" rtlCol="0">
            <a:spAutoFit/>
          </a:bodyPr>
          <a:lstStyle/>
          <a:p>
            <a:r>
              <a:rPr lang="en-US" b="1" dirty="0" smtClean="0">
                <a:solidFill>
                  <a:srgbClr val="00B050"/>
                </a:solidFill>
              </a:rPr>
              <a:t>Phase</a:t>
            </a:r>
            <a:endParaRPr lang="en-GB" b="1" dirty="0">
              <a:solidFill>
                <a:srgbClr val="00B050"/>
              </a:solidFill>
            </a:endParaRPr>
          </a:p>
        </p:txBody>
      </p:sp>
      <p:pic>
        <p:nvPicPr>
          <p:cNvPr id="18" name="Picture 7"/>
          <p:cNvPicPr>
            <a:picLocks noChangeAspect="1" noChangeArrowheads="1"/>
          </p:cNvPicPr>
          <p:nvPr/>
        </p:nvPicPr>
        <p:blipFill>
          <a:blip r:embed="rId3"/>
          <a:srcRect/>
          <a:stretch>
            <a:fillRect/>
          </a:stretch>
        </p:blipFill>
        <p:spPr bwMode="auto">
          <a:xfrm>
            <a:off x="5488129" y="1219200"/>
            <a:ext cx="3733800" cy="2819400"/>
          </a:xfrm>
          <a:prstGeom prst="rect">
            <a:avLst/>
          </a:prstGeom>
          <a:noFill/>
          <a:ln w="9525">
            <a:noFill/>
            <a:miter lim="800000"/>
            <a:headEnd/>
            <a:tailEnd/>
          </a:ln>
          <a:effectLst/>
        </p:spPr>
      </p:pic>
      <p:graphicFrame>
        <p:nvGraphicFramePr>
          <p:cNvPr id="1027" name="Object 3"/>
          <p:cNvGraphicFramePr>
            <a:graphicFrameLocks noChangeAspect="1"/>
          </p:cNvGraphicFramePr>
          <p:nvPr>
            <p:extLst>
              <p:ext uri="{D42A27DB-BD31-4B8C-83A1-F6EECF244321}">
                <p14:modId xmlns:p14="http://schemas.microsoft.com/office/powerpoint/2010/main" val="1084761297"/>
              </p:ext>
            </p:extLst>
          </p:nvPr>
        </p:nvGraphicFramePr>
        <p:xfrm>
          <a:off x="457200" y="2514600"/>
          <a:ext cx="5105400" cy="528638"/>
        </p:xfrm>
        <a:graphic>
          <a:graphicData uri="http://schemas.openxmlformats.org/presentationml/2006/ole">
            <mc:AlternateContent xmlns:mc="http://schemas.openxmlformats.org/markup-compatibility/2006">
              <mc:Choice xmlns:v="urn:schemas-microsoft-com:vml" Requires="v">
                <p:oleObj spid="_x0000_s21645" name="Equation" r:id="rId4" imgW="2044440" imgH="203040" progId="Equation.3">
                  <p:embed/>
                </p:oleObj>
              </mc:Choice>
              <mc:Fallback>
                <p:oleObj name="Equation" r:id="rId4" imgW="204444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14600"/>
                        <a:ext cx="5105400" cy="528638"/>
                      </a:xfrm>
                      <a:prstGeom prst="rect">
                        <a:avLst/>
                      </a:prstGeom>
                      <a:noFill/>
                    </p:spPr>
                  </p:pic>
                </p:oleObj>
              </mc:Fallback>
            </mc:AlternateContent>
          </a:graphicData>
        </a:graphic>
      </p:graphicFrame>
    </p:spTree>
    <p:extLst>
      <p:ext uri="{BB962C8B-B14F-4D97-AF65-F5344CB8AC3E}">
        <p14:creationId xmlns:p14="http://schemas.microsoft.com/office/powerpoint/2010/main" val="2619998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key terms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27</a:t>
            </a:fld>
            <a:endParaRPr lang="en-US" dirty="0"/>
          </a:p>
        </p:txBody>
      </p:sp>
      <p:sp>
        <p:nvSpPr>
          <p:cNvPr id="4" name="Content Placeholder 3"/>
          <p:cNvSpPr>
            <a:spLocks noGrp="1"/>
          </p:cNvSpPr>
          <p:nvPr>
            <p:ph sz="quarter" idx="1"/>
          </p:nvPr>
        </p:nvSpPr>
        <p:spPr/>
        <p:txBody>
          <a:bodyPr>
            <a:normAutofit lnSpcReduction="10000"/>
          </a:bodyPr>
          <a:lstStyle/>
          <a:p>
            <a:r>
              <a:rPr lang="en-US" dirty="0" smtClean="0"/>
              <a:t>Amplitude</a:t>
            </a:r>
          </a:p>
          <a:p>
            <a:pPr lvl="1"/>
            <a:r>
              <a:rPr lang="en-US" dirty="0" smtClean="0"/>
              <a:t>Measure of </a:t>
            </a:r>
            <a:r>
              <a:rPr lang="en-US" smtClean="0"/>
              <a:t>the strength of the signal</a:t>
            </a:r>
            <a:endParaRPr lang="en-US" dirty="0" smtClean="0"/>
          </a:p>
          <a:p>
            <a:r>
              <a:rPr lang="en-US" dirty="0" smtClean="0"/>
              <a:t>Frequency</a:t>
            </a:r>
          </a:p>
          <a:p>
            <a:pPr lvl="1"/>
            <a:r>
              <a:rPr lang="en-US" dirty="0" smtClean="0"/>
              <a:t>Number of oscillations per second</a:t>
            </a:r>
          </a:p>
          <a:p>
            <a:pPr lvl="1"/>
            <a:r>
              <a:rPr lang="en-US" dirty="0" smtClean="0"/>
              <a:t>Hertz</a:t>
            </a:r>
          </a:p>
          <a:p>
            <a:r>
              <a:rPr lang="en-US" dirty="0" smtClean="0"/>
              <a:t>Bandwidth</a:t>
            </a:r>
          </a:p>
          <a:p>
            <a:pPr lvl="1"/>
            <a:r>
              <a:rPr lang="en-US" dirty="0" smtClean="0"/>
              <a:t>Range of frequencies occupied by a signal</a:t>
            </a:r>
          </a:p>
          <a:p>
            <a:pPr lvl="2"/>
            <a:r>
              <a:rPr lang="en-US" dirty="0" smtClean="0"/>
              <a:t>Our voice signal occupies the frequencies between 300-3400 Hz</a:t>
            </a:r>
            <a:endParaRPr lang="en-GB" dirty="0"/>
          </a:p>
        </p:txBody>
      </p:sp>
    </p:spTree>
    <p:extLst>
      <p:ext uri="{BB962C8B-B14F-4D97-AF65-F5344CB8AC3E}">
        <p14:creationId xmlns:p14="http://schemas.microsoft.com/office/powerpoint/2010/main" val="18046304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Signals-Basics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28</a:t>
            </a:fld>
            <a:endParaRPr lang="en-US"/>
          </a:p>
        </p:txBody>
      </p:sp>
      <p:sp>
        <p:nvSpPr>
          <p:cNvPr id="4" name="Content Placeholder 3"/>
          <p:cNvSpPr>
            <a:spLocks noGrp="1"/>
          </p:cNvSpPr>
          <p:nvPr>
            <p:ph sz="quarter" idx="1"/>
          </p:nvPr>
        </p:nvSpPr>
        <p:spPr/>
        <p:txBody>
          <a:bodyPr/>
          <a:lstStyle/>
          <a:p>
            <a:r>
              <a:rPr lang="en-US" dirty="0" smtClean="0"/>
              <a:t>A </a:t>
            </a:r>
            <a:r>
              <a:rPr lang="en-US" dirty="0" smtClean="0">
                <a:solidFill>
                  <a:srgbClr val="0070C0"/>
                </a:solidFill>
              </a:rPr>
              <a:t>microphone</a:t>
            </a:r>
            <a:r>
              <a:rPr lang="en-US" dirty="0" smtClean="0"/>
              <a:t> converts the voice signal from </a:t>
            </a:r>
            <a:r>
              <a:rPr lang="en-US" dirty="0" smtClean="0">
                <a:solidFill>
                  <a:srgbClr val="FF0000"/>
                </a:solidFill>
              </a:rPr>
              <a:t>mechanical signal </a:t>
            </a:r>
            <a:r>
              <a:rPr lang="en-US" dirty="0" smtClean="0"/>
              <a:t>into an </a:t>
            </a:r>
            <a:r>
              <a:rPr lang="en-US" dirty="0" smtClean="0">
                <a:solidFill>
                  <a:srgbClr val="FF0000"/>
                </a:solidFill>
              </a:rPr>
              <a:t>electrical signal</a:t>
            </a:r>
          </a:p>
          <a:p>
            <a:endParaRPr lang="en-US" dirty="0" smtClean="0">
              <a:solidFill>
                <a:srgbClr val="FF0000"/>
              </a:solidFill>
            </a:endParaRPr>
          </a:p>
          <a:p>
            <a:r>
              <a:rPr lang="en-US" dirty="0" smtClean="0"/>
              <a:t>Similarly, a digital camera converts a picture into digital images</a:t>
            </a:r>
          </a:p>
          <a:p>
            <a:pPr lvl="1"/>
            <a:r>
              <a:rPr lang="en-US" dirty="0" smtClean="0"/>
              <a:t>Sensors</a:t>
            </a:r>
          </a:p>
          <a:p>
            <a:pPr lvl="1"/>
            <a:endParaRPr lang="en-US" dirty="0" smtClean="0"/>
          </a:p>
        </p:txBody>
      </p:sp>
    </p:spTree>
    <p:extLst>
      <p:ext uri="{BB962C8B-B14F-4D97-AF65-F5344CB8AC3E}">
        <p14:creationId xmlns:p14="http://schemas.microsoft.com/office/powerpoint/2010/main" val="14626786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Analogue and Digital Signals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29</a:t>
            </a:fld>
            <a:endParaRPr lang="en-US"/>
          </a:p>
        </p:txBody>
      </p:sp>
      <p:sp>
        <p:nvSpPr>
          <p:cNvPr id="4" name="Content Placeholder 3"/>
          <p:cNvSpPr>
            <a:spLocks noGrp="1"/>
          </p:cNvSpPr>
          <p:nvPr>
            <p:ph sz="quarter" idx="1"/>
          </p:nvPr>
        </p:nvSpPr>
        <p:spPr/>
        <p:txBody>
          <a:bodyPr/>
          <a:lstStyle/>
          <a:p>
            <a:r>
              <a:rPr lang="en-US" dirty="0" smtClean="0"/>
              <a:t>Analogue signals</a:t>
            </a:r>
          </a:p>
          <a:p>
            <a:pPr lvl="1"/>
            <a:r>
              <a:rPr lang="en-US" dirty="0" smtClean="0"/>
              <a:t>Continuous in time and continuous in amplitude</a:t>
            </a:r>
          </a:p>
          <a:p>
            <a:pPr lvl="1"/>
            <a:r>
              <a:rPr lang="en-GB" sz="2800" dirty="0" smtClean="0"/>
              <a:t>Most signals in the real world are continuous time</a:t>
            </a:r>
          </a:p>
          <a:p>
            <a:pPr lvl="2"/>
            <a:endParaRPr lang="en-GB" sz="2500" dirty="0" smtClean="0"/>
          </a:p>
          <a:p>
            <a:pPr lvl="2"/>
            <a:endParaRPr lang="en-US" dirty="0" smtClean="0"/>
          </a:p>
          <a:p>
            <a:pPr lvl="1"/>
            <a:endParaRPr lang="en-GB" dirty="0"/>
          </a:p>
        </p:txBody>
      </p:sp>
      <p:grpSp>
        <p:nvGrpSpPr>
          <p:cNvPr id="5" name="Group 51"/>
          <p:cNvGrpSpPr>
            <a:grpSpLocks/>
          </p:cNvGrpSpPr>
          <p:nvPr/>
        </p:nvGrpSpPr>
        <p:grpSpPr bwMode="auto">
          <a:xfrm>
            <a:off x="2286000" y="3962400"/>
            <a:ext cx="3783012" cy="1527175"/>
            <a:chOff x="3089" y="912"/>
            <a:chExt cx="2383" cy="962"/>
          </a:xfrm>
        </p:grpSpPr>
        <p:sp>
          <p:nvSpPr>
            <p:cNvPr id="6" name="Line 6"/>
            <p:cNvSpPr>
              <a:spLocks noChangeShapeType="1"/>
            </p:cNvSpPr>
            <p:nvPr/>
          </p:nvSpPr>
          <p:spPr bwMode="auto">
            <a:xfrm>
              <a:off x="3231" y="1606"/>
              <a:ext cx="2241" cy="0"/>
            </a:xfrm>
            <a:prstGeom prst="line">
              <a:avLst/>
            </a:prstGeom>
            <a:noFill/>
            <a:ln w="19050">
              <a:solidFill>
                <a:schemeClr val="tx1"/>
              </a:solidFill>
              <a:round/>
              <a:headEnd/>
              <a:tailEnd type="triangle" w="med" len="med"/>
            </a:ln>
            <a:effectLst/>
          </p:spPr>
          <p:txBody>
            <a:bodyPr/>
            <a:lstStyle/>
            <a:p>
              <a:endParaRPr lang="en-GB"/>
            </a:p>
          </p:txBody>
        </p:sp>
        <p:sp>
          <p:nvSpPr>
            <p:cNvPr id="7" name="Line 7"/>
            <p:cNvSpPr>
              <a:spLocks noChangeShapeType="1"/>
            </p:cNvSpPr>
            <p:nvPr/>
          </p:nvSpPr>
          <p:spPr bwMode="auto">
            <a:xfrm flipV="1">
              <a:off x="3421" y="912"/>
              <a:ext cx="0" cy="962"/>
            </a:xfrm>
            <a:prstGeom prst="line">
              <a:avLst/>
            </a:prstGeom>
            <a:noFill/>
            <a:ln w="19050">
              <a:solidFill>
                <a:schemeClr val="tx1"/>
              </a:solidFill>
              <a:round/>
              <a:headEnd/>
              <a:tailEnd type="triangle" w="med" len="med"/>
            </a:ln>
            <a:effectLst/>
          </p:spPr>
          <p:txBody>
            <a:bodyPr/>
            <a:lstStyle/>
            <a:p>
              <a:endParaRPr lang="en-GB"/>
            </a:p>
          </p:txBody>
        </p:sp>
        <p:sp>
          <p:nvSpPr>
            <p:cNvPr id="8" name="Text Box 9"/>
            <p:cNvSpPr txBox="1">
              <a:spLocks noChangeArrowheads="1"/>
            </p:cNvSpPr>
            <p:nvPr/>
          </p:nvSpPr>
          <p:spPr bwMode="auto">
            <a:xfrm>
              <a:off x="3089" y="912"/>
              <a:ext cx="342" cy="231"/>
            </a:xfrm>
            <a:prstGeom prst="rect">
              <a:avLst/>
            </a:prstGeom>
            <a:noFill/>
            <a:ln w="9525">
              <a:noFill/>
              <a:miter lim="800000"/>
              <a:headEnd/>
              <a:tailEnd/>
            </a:ln>
            <a:effectLst/>
          </p:spPr>
          <p:txBody>
            <a:bodyPr>
              <a:spAutoFit/>
            </a:bodyPr>
            <a:lstStyle/>
            <a:p>
              <a:pPr>
                <a:buFontTx/>
                <a:buNone/>
              </a:pPr>
              <a:r>
                <a:rPr lang="en-GB" sz="1800"/>
                <a:t>x</a:t>
              </a:r>
              <a:r>
                <a:rPr lang="en-GB" sz="1800" i="0"/>
                <a:t>(</a:t>
              </a:r>
              <a:r>
                <a:rPr lang="en-GB" sz="1800"/>
                <a:t>t</a:t>
              </a:r>
              <a:r>
                <a:rPr lang="en-GB" sz="1800" i="0"/>
                <a:t>)</a:t>
              </a:r>
            </a:p>
          </p:txBody>
        </p:sp>
        <p:sp>
          <p:nvSpPr>
            <p:cNvPr id="9" name="Freeform 10"/>
            <p:cNvSpPr>
              <a:spLocks/>
            </p:cNvSpPr>
            <p:nvPr/>
          </p:nvSpPr>
          <p:spPr bwMode="auto">
            <a:xfrm>
              <a:off x="3294" y="1059"/>
              <a:ext cx="2083" cy="815"/>
            </a:xfrm>
            <a:custGeom>
              <a:avLst/>
              <a:gdLst/>
              <a:ahLst/>
              <a:cxnLst>
                <a:cxn ang="0">
                  <a:pos x="0" y="304"/>
                </a:cxn>
                <a:cxn ang="0">
                  <a:pos x="432" y="16"/>
                </a:cxn>
                <a:cxn ang="0">
                  <a:pos x="816" y="400"/>
                </a:cxn>
                <a:cxn ang="0">
                  <a:pos x="1296" y="1216"/>
                </a:cxn>
                <a:cxn ang="0">
                  <a:pos x="1728" y="544"/>
                </a:cxn>
                <a:cxn ang="0">
                  <a:pos x="2112" y="256"/>
                </a:cxn>
                <a:cxn ang="0">
                  <a:pos x="3024" y="208"/>
                </a:cxn>
              </a:cxnLst>
              <a:rect l="0" t="0" r="r" b="b"/>
              <a:pathLst>
                <a:path w="3024" h="1240">
                  <a:moveTo>
                    <a:pt x="0" y="304"/>
                  </a:moveTo>
                  <a:cubicBezTo>
                    <a:pt x="148" y="152"/>
                    <a:pt x="296" y="0"/>
                    <a:pt x="432" y="16"/>
                  </a:cubicBezTo>
                  <a:cubicBezTo>
                    <a:pt x="568" y="32"/>
                    <a:pt x="672" y="200"/>
                    <a:pt x="816" y="400"/>
                  </a:cubicBezTo>
                  <a:cubicBezTo>
                    <a:pt x="960" y="600"/>
                    <a:pt x="1144" y="1192"/>
                    <a:pt x="1296" y="1216"/>
                  </a:cubicBezTo>
                  <a:cubicBezTo>
                    <a:pt x="1448" y="1240"/>
                    <a:pt x="1592" y="704"/>
                    <a:pt x="1728" y="544"/>
                  </a:cubicBezTo>
                  <a:cubicBezTo>
                    <a:pt x="1864" y="384"/>
                    <a:pt x="1896" y="312"/>
                    <a:pt x="2112" y="256"/>
                  </a:cubicBezTo>
                  <a:cubicBezTo>
                    <a:pt x="2328" y="200"/>
                    <a:pt x="2676" y="204"/>
                    <a:pt x="3024" y="208"/>
                  </a:cubicBezTo>
                </a:path>
              </a:pathLst>
            </a:custGeom>
            <a:noFill/>
            <a:ln w="19050" cmpd="sng">
              <a:solidFill>
                <a:srgbClr val="FF0000"/>
              </a:solidFill>
              <a:round/>
              <a:headEnd/>
              <a:tailEnd/>
            </a:ln>
            <a:effectLst/>
          </p:spPr>
          <p:txBody>
            <a:bodyPr/>
            <a:lstStyle/>
            <a:p>
              <a:endParaRPr lang="en-GB"/>
            </a:p>
          </p:txBody>
        </p:sp>
        <p:sp>
          <p:nvSpPr>
            <p:cNvPr id="10" name="Text Box 8"/>
            <p:cNvSpPr txBox="1">
              <a:spLocks noChangeArrowheads="1"/>
            </p:cNvSpPr>
            <p:nvPr/>
          </p:nvSpPr>
          <p:spPr bwMode="auto">
            <a:xfrm>
              <a:off x="5111" y="1622"/>
              <a:ext cx="160" cy="250"/>
            </a:xfrm>
            <a:prstGeom prst="rect">
              <a:avLst/>
            </a:prstGeom>
            <a:noFill/>
            <a:ln w="9525">
              <a:noFill/>
              <a:miter lim="800000"/>
              <a:headEnd/>
              <a:tailEnd/>
            </a:ln>
            <a:effectLst/>
          </p:spPr>
          <p:txBody>
            <a:bodyPr>
              <a:spAutoFit/>
            </a:bodyPr>
            <a:lstStyle/>
            <a:p>
              <a:pPr>
                <a:buFontTx/>
                <a:buNone/>
              </a:pPr>
              <a:r>
                <a:rPr lang="en-GB"/>
                <a:t>t</a:t>
              </a:r>
            </a:p>
          </p:txBody>
        </p:sp>
      </p:grpSp>
    </p:spTree>
    <p:extLst>
      <p:ext uri="{BB962C8B-B14F-4D97-AF65-F5344CB8AC3E}">
        <p14:creationId xmlns:p14="http://schemas.microsoft.com/office/powerpoint/2010/main" val="695295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My Introduction</a:t>
            </a:r>
            <a:endParaRPr lang="en-US" dirty="0"/>
          </a:p>
        </p:txBody>
      </p:sp>
      <p:sp>
        <p:nvSpPr>
          <p:cNvPr id="5" name="Content Placeholder 4"/>
          <p:cNvSpPr>
            <a:spLocks noGrp="1"/>
          </p:cNvSpPr>
          <p:nvPr>
            <p:ph idx="1"/>
          </p:nvPr>
        </p:nvSpPr>
        <p:spPr>
          <a:xfrm>
            <a:off x="457200" y="1219200"/>
            <a:ext cx="8229600" cy="5257800"/>
          </a:xfrm>
        </p:spPr>
        <p:txBody>
          <a:bodyPr>
            <a:normAutofit fontScale="85000" lnSpcReduction="20000"/>
          </a:bodyPr>
          <a:lstStyle/>
          <a:p>
            <a:r>
              <a:rPr lang="en-US" dirty="0" smtClean="0"/>
              <a:t>Employment </a:t>
            </a:r>
          </a:p>
          <a:p>
            <a:pPr lvl="1"/>
            <a:r>
              <a:rPr lang="en-US" dirty="0" smtClean="0"/>
              <a:t>Instrumentation &amp; Control Engineer in couple of Local industries for Six Months</a:t>
            </a:r>
          </a:p>
          <a:p>
            <a:pPr lvl="1"/>
            <a:r>
              <a:rPr lang="en-US" dirty="0" smtClean="0"/>
              <a:t>Lab Lecturer, MUET, Jamshoro (Electronic Engineering, 2004)</a:t>
            </a:r>
          </a:p>
          <a:p>
            <a:pPr lvl="1"/>
            <a:r>
              <a:rPr lang="en-US" dirty="0" smtClean="0"/>
              <a:t>Lecturer</a:t>
            </a:r>
            <a:r>
              <a:rPr lang="en-US" dirty="0"/>
              <a:t>, MUET, Jamshoro (Electronic Engineering, </a:t>
            </a:r>
            <a:r>
              <a:rPr lang="en-US" dirty="0" smtClean="0"/>
              <a:t>2009)</a:t>
            </a:r>
            <a:endParaRPr lang="en-US" dirty="0"/>
          </a:p>
          <a:p>
            <a:pPr lvl="1"/>
            <a:r>
              <a:rPr lang="en-US" dirty="0" smtClean="0"/>
              <a:t>Assistant Professor, </a:t>
            </a:r>
            <a:r>
              <a:rPr lang="en-US" dirty="0"/>
              <a:t>MUET, Jamshoro (Electronic Engineering, </a:t>
            </a:r>
            <a:r>
              <a:rPr lang="en-US" dirty="0" smtClean="0"/>
              <a:t>2012)</a:t>
            </a:r>
          </a:p>
          <a:p>
            <a:pPr lvl="1"/>
            <a:r>
              <a:rPr lang="en-US" dirty="0" smtClean="0"/>
              <a:t>Associate Professor</a:t>
            </a:r>
            <a:r>
              <a:rPr lang="en-US" dirty="0"/>
              <a:t>, MUET, Jamshoro (Electronic Engineering, </a:t>
            </a:r>
            <a:r>
              <a:rPr lang="en-US" dirty="0" smtClean="0"/>
              <a:t>2015)</a:t>
            </a:r>
          </a:p>
          <a:p>
            <a:pPr lvl="1"/>
            <a:r>
              <a:rPr lang="en-US" dirty="0" smtClean="0"/>
              <a:t>Was appointed as Co-Director Institute of Information &amp; Communication Technologies, MUET, Jamshoro in March 2017.</a:t>
            </a:r>
          </a:p>
          <a:p>
            <a:pPr lvl="1"/>
            <a:r>
              <a:rPr lang="en-US" dirty="0"/>
              <a:t>Associate Professor, </a:t>
            </a:r>
            <a:r>
              <a:rPr lang="en-US" dirty="0" smtClean="0"/>
              <a:t>DHA Suffa, (Electrical </a:t>
            </a:r>
            <a:r>
              <a:rPr lang="en-US" dirty="0"/>
              <a:t>Engineering, </a:t>
            </a:r>
            <a:r>
              <a:rPr lang="en-US" dirty="0" smtClean="0"/>
              <a:t>August 2017)</a:t>
            </a:r>
          </a:p>
          <a:p>
            <a:pPr lvl="1"/>
            <a:endParaRPr lang="en-US" dirty="0" smtClean="0"/>
          </a:p>
          <a:p>
            <a:pPr marL="457200" lvl="1" indent="0">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7A0D5CAB-8BF0-4EA3-BAE4-9835C852A49B}" type="slidenum">
              <a:rPr lang="en-GB" smtClean="0"/>
              <a:pPr/>
              <a:t>3</a:t>
            </a:fld>
            <a:endParaRPr lang="en-GB"/>
          </a:p>
        </p:txBody>
      </p:sp>
    </p:spTree>
    <p:extLst>
      <p:ext uri="{BB962C8B-B14F-4D97-AF65-F5344CB8AC3E}">
        <p14:creationId xmlns:p14="http://schemas.microsoft.com/office/powerpoint/2010/main" val="26620236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Analogue and Digital Signals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30</a:t>
            </a:fld>
            <a:endParaRPr lang="en-US"/>
          </a:p>
        </p:txBody>
      </p:sp>
      <p:sp>
        <p:nvSpPr>
          <p:cNvPr id="4" name="Content Placeholder 3"/>
          <p:cNvSpPr>
            <a:spLocks noGrp="1"/>
          </p:cNvSpPr>
          <p:nvPr>
            <p:ph sz="quarter" idx="1"/>
          </p:nvPr>
        </p:nvSpPr>
        <p:spPr/>
        <p:txBody>
          <a:bodyPr/>
          <a:lstStyle/>
          <a:p>
            <a:r>
              <a:rPr lang="en-US" dirty="0" smtClean="0"/>
              <a:t>Digital signals</a:t>
            </a:r>
          </a:p>
          <a:p>
            <a:pPr lvl="1"/>
            <a:r>
              <a:rPr lang="en-US" dirty="0" smtClean="0"/>
              <a:t>Discrete in time and usually discrete in terms of amplitude too</a:t>
            </a:r>
          </a:p>
          <a:p>
            <a:pPr lvl="1"/>
            <a:r>
              <a:rPr lang="en-US" sz="2800" dirty="0" smtClean="0"/>
              <a:t>Some real world signals are discrete, computer signals are always discrete</a:t>
            </a:r>
            <a:endParaRPr lang="en-GB" sz="2800" dirty="0" smtClean="0"/>
          </a:p>
          <a:p>
            <a:pPr lvl="2"/>
            <a:endParaRPr lang="en-US" dirty="0" smtClean="0"/>
          </a:p>
          <a:p>
            <a:pPr lvl="1"/>
            <a:endParaRPr lang="en-GB" dirty="0"/>
          </a:p>
        </p:txBody>
      </p:sp>
      <p:grpSp>
        <p:nvGrpSpPr>
          <p:cNvPr id="11" name="Group 50"/>
          <p:cNvGrpSpPr>
            <a:grpSpLocks/>
          </p:cNvGrpSpPr>
          <p:nvPr/>
        </p:nvGrpSpPr>
        <p:grpSpPr bwMode="auto">
          <a:xfrm>
            <a:off x="2465387" y="4221163"/>
            <a:ext cx="3859213" cy="1646237"/>
            <a:chOff x="3120" y="2544"/>
            <a:chExt cx="2431" cy="1037"/>
          </a:xfrm>
        </p:grpSpPr>
        <p:sp>
          <p:nvSpPr>
            <p:cNvPr id="12" name="Line 13"/>
            <p:cNvSpPr>
              <a:spLocks noChangeShapeType="1"/>
            </p:cNvSpPr>
            <p:nvPr/>
          </p:nvSpPr>
          <p:spPr bwMode="auto">
            <a:xfrm>
              <a:off x="3310" y="3334"/>
              <a:ext cx="2241" cy="0"/>
            </a:xfrm>
            <a:prstGeom prst="line">
              <a:avLst/>
            </a:prstGeom>
            <a:noFill/>
            <a:ln w="19050">
              <a:solidFill>
                <a:schemeClr val="tx1"/>
              </a:solidFill>
              <a:round/>
              <a:headEnd/>
              <a:tailEnd type="triangle" w="med" len="med"/>
            </a:ln>
            <a:effectLst/>
          </p:spPr>
          <p:txBody>
            <a:bodyPr/>
            <a:lstStyle/>
            <a:p>
              <a:endParaRPr lang="en-GB"/>
            </a:p>
          </p:txBody>
        </p:sp>
        <p:sp>
          <p:nvSpPr>
            <p:cNvPr id="13" name="Line 14"/>
            <p:cNvSpPr>
              <a:spLocks noChangeShapeType="1"/>
            </p:cNvSpPr>
            <p:nvPr/>
          </p:nvSpPr>
          <p:spPr bwMode="auto">
            <a:xfrm flipV="1">
              <a:off x="3462" y="2544"/>
              <a:ext cx="0" cy="935"/>
            </a:xfrm>
            <a:prstGeom prst="line">
              <a:avLst/>
            </a:prstGeom>
            <a:noFill/>
            <a:ln w="19050">
              <a:solidFill>
                <a:schemeClr val="tx1"/>
              </a:solidFill>
              <a:round/>
              <a:headEnd/>
              <a:tailEnd type="triangle" w="med" len="med"/>
            </a:ln>
            <a:effectLst/>
          </p:spPr>
          <p:txBody>
            <a:bodyPr/>
            <a:lstStyle/>
            <a:p>
              <a:endParaRPr lang="en-GB"/>
            </a:p>
          </p:txBody>
        </p:sp>
        <p:sp>
          <p:nvSpPr>
            <p:cNvPr id="14" name="Text Box 15"/>
            <p:cNvSpPr txBox="1">
              <a:spLocks noChangeArrowheads="1"/>
            </p:cNvSpPr>
            <p:nvPr/>
          </p:nvSpPr>
          <p:spPr bwMode="auto">
            <a:xfrm>
              <a:off x="3120" y="2640"/>
              <a:ext cx="390" cy="231"/>
            </a:xfrm>
            <a:prstGeom prst="rect">
              <a:avLst/>
            </a:prstGeom>
            <a:noFill/>
            <a:ln w="9525">
              <a:noFill/>
              <a:miter lim="800000"/>
              <a:headEnd/>
              <a:tailEnd/>
            </a:ln>
            <a:effectLst/>
          </p:spPr>
          <p:txBody>
            <a:bodyPr>
              <a:spAutoFit/>
            </a:bodyPr>
            <a:lstStyle/>
            <a:p>
              <a:pPr>
                <a:buFontTx/>
                <a:buNone/>
              </a:pPr>
              <a:r>
                <a:rPr lang="en-GB" sz="1800"/>
                <a:t>x</a:t>
              </a:r>
              <a:r>
                <a:rPr lang="en-GB" sz="1800" i="0"/>
                <a:t>[</a:t>
              </a:r>
              <a:r>
                <a:rPr lang="en-GB" sz="1800"/>
                <a:t>n</a:t>
              </a:r>
              <a:r>
                <a:rPr lang="en-GB" sz="1800" i="0"/>
                <a:t>]</a:t>
              </a:r>
            </a:p>
          </p:txBody>
        </p:sp>
        <p:sp>
          <p:nvSpPr>
            <p:cNvPr id="15" name="Text Box 17"/>
            <p:cNvSpPr txBox="1">
              <a:spLocks noChangeArrowheads="1"/>
            </p:cNvSpPr>
            <p:nvPr/>
          </p:nvSpPr>
          <p:spPr bwMode="auto">
            <a:xfrm>
              <a:off x="5184" y="3350"/>
              <a:ext cx="166" cy="231"/>
            </a:xfrm>
            <a:prstGeom prst="rect">
              <a:avLst/>
            </a:prstGeom>
            <a:noFill/>
            <a:ln w="9525">
              <a:noFill/>
              <a:miter lim="800000"/>
              <a:headEnd/>
              <a:tailEnd/>
            </a:ln>
            <a:effectLst/>
          </p:spPr>
          <p:txBody>
            <a:bodyPr>
              <a:spAutoFit/>
            </a:bodyPr>
            <a:lstStyle/>
            <a:p>
              <a:pPr>
                <a:buFontTx/>
                <a:buNone/>
              </a:pPr>
              <a:r>
                <a:rPr lang="en-GB" sz="1800"/>
                <a:t>n</a:t>
              </a:r>
            </a:p>
          </p:txBody>
        </p:sp>
        <p:sp>
          <p:nvSpPr>
            <p:cNvPr id="16" name="Line 20"/>
            <p:cNvSpPr>
              <a:spLocks noChangeShapeType="1"/>
            </p:cNvSpPr>
            <p:nvPr/>
          </p:nvSpPr>
          <p:spPr bwMode="auto">
            <a:xfrm flipV="1">
              <a:off x="3657" y="3096"/>
              <a:ext cx="0" cy="240"/>
            </a:xfrm>
            <a:prstGeom prst="line">
              <a:avLst/>
            </a:prstGeom>
            <a:noFill/>
            <a:ln w="19050">
              <a:solidFill>
                <a:srgbClr val="FF0000"/>
              </a:solidFill>
              <a:round/>
              <a:headEnd/>
              <a:tailEnd/>
            </a:ln>
            <a:effectLst/>
          </p:spPr>
          <p:txBody>
            <a:bodyPr/>
            <a:lstStyle/>
            <a:p>
              <a:endParaRPr lang="en-GB"/>
            </a:p>
          </p:txBody>
        </p:sp>
        <p:sp>
          <p:nvSpPr>
            <p:cNvPr id="17" name="Oval 21"/>
            <p:cNvSpPr>
              <a:spLocks noChangeArrowheads="1"/>
            </p:cNvSpPr>
            <p:nvPr/>
          </p:nvSpPr>
          <p:spPr bwMode="auto">
            <a:xfrm>
              <a:off x="3631" y="3052"/>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18" name="Line 24"/>
            <p:cNvSpPr>
              <a:spLocks noChangeShapeType="1"/>
            </p:cNvSpPr>
            <p:nvPr/>
          </p:nvSpPr>
          <p:spPr bwMode="auto">
            <a:xfrm flipV="1">
              <a:off x="3849" y="3144"/>
              <a:ext cx="0" cy="192"/>
            </a:xfrm>
            <a:prstGeom prst="line">
              <a:avLst/>
            </a:prstGeom>
            <a:noFill/>
            <a:ln w="19050">
              <a:solidFill>
                <a:srgbClr val="FF0000"/>
              </a:solidFill>
              <a:round/>
              <a:headEnd/>
              <a:tailEnd/>
            </a:ln>
            <a:effectLst/>
          </p:spPr>
          <p:txBody>
            <a:bodyPr/>
            <a:lstStyle/>
            <a:p>
              <a:endParaRPr lang="en-GB"/>
            </a:p>
          </p:txBody>
        </p:sp>
        <p:sp>
          <p:nvSpPr>
            <p:cNvPr id="19" name="Oval 25"/>
            <p:cNvSpPr>
              <a:spLocks noChangeArrowheads="1"/>
            </p:cNvSpPr>
            <p:nvPr/>
          </p:nvSpPr>
          <p:spPr bwMode="auto">
            <a:xfrm>
              <a:off x="3823" y="3120"/>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20" name="Line 27"/>
            <p:cNvSpPr>
              <a:spLocks noChangeShapeType="1"/>
            </p:cNvSpPr>
            <p:nvPr/>
          </p:nvSpPr>
          <p:spPr bwMode="auto">
            <a:xfrm flipV="1">
              <a:off x="4041" y="3146"/>
              <a:ext cx="0" cy="186"/>
            </a:xfrm>
            <a:prstGeom prst="line">
              <a:avLst/>
            </a:prstGeom>
            <a:noFill/>
            <a:ln w="19050">
              <a:solidFill>
                <a:srgbClr val="FF0000"/>
              </a:solidFill>
              <a:round/>
              <a:headEnd/>
              <a:tailEnd/>
            </a:ln>
            <a:effectLst/>
          </p:spPr>
          <p:txBody>
            <a:bodyPr/>
            <a:lstStyle/>
            <a:p>
              <a:endParaRPr lang="en-GB"/>
            </a:p>
          </p:txBody>
        </p:sp>
        <p:sp>
          <p:nvSpPr>
            <p:cNvPr id="21" name="Oval 28"/>
            <p:cNvSpPr>
              <a:spLocks noChangeArrowheads="1"/>
            </p:cNvSpPr>
            <p:nvPr/>
          </p:nvSpPr>
          <p:spPr bwMode="auto">
            <a:xfrm>
              <a:off x="4015" y="3120"/>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22" name="Line 30"/>
            <p:cNvSpPr>
              <a:spLocks noChangeShapeType="1"/>
            </p:cNvSpPr>
            <p:nvPr/>
          </p:nvSpPr>
          <p:spPr bwMode="auto">
            <a:xfrm flipV="1">
              <a:off x="4233" y="3092"/>
              <a:ext cx="0" cy="240"/>
            </a:xfrm>
            <a:prstGeom prst="line">
              <a:avLst/>
            </a:prstGeom>
            <a:noFill/>
            <a:ln w="19050">
              <a:solidFill>
                <a:srgbClr val="FF0000"/>
              </a:solidFill>
              <a:round/>
              <a:headEnd/>
              <a:tailEnd/>
            </a:ln>
            <a:effectLst/>
          </p:spPr>
          <p:txBody>
            <a:bodyPr/>
            <a:lstStyle/>
            <a:p>
              <a:endParaRPr lang="en-GB"/>
            </a:p>
          </p:txBody>
        </p:sp>
        <p:sp>
          <p:nvSpPr>
            <p:cNvPr id="23" name="Oval 31"/>
            <p:cNvSpPr>
              <a:spLocks noChangeArrowheads="1"/>
            </p:cNvSpPr>
            <p:nvPr/>
          </p:nvSpPr>
          <p:spPr bwMode="auto">
            <a:xfrm>
              <a:off x="4207" y="3048"/>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24" name="Line 33"/>
            <p:cNvSpPr>
              <a:spLocks noChangeShapeType="1"/>
            </p:cNvSpPr>
            <p:nvPr/>
          </p:nvSpPr>
          <p:spPr bwMode="auto">
            <a:xfrm flipV="1">
              <a:off x="4425" y="2933"/>
              <a:ext cx="0" cy="399"/>
            </a:xfrm>
            <a:prstGeom prst="line">
              <a:avLst/>
            </a:prstGeom>
            <a:noFill/>
            <a:ln w="19050">
              <a:solidFill>
                <a:srgbClr val="FF0000"/>
              </a:solidFill>
              <a:round/>
              <a:headEnd/>
              <a:tailEnd/>
            </a:ln>
            <a:effectLst/>
          </p:spPr>
          <p:txBody>
            <a:bodyPr/>
            <a:lstStyle/>
            <a:p>
              <a:endParaRPr lang="en-GB"/>
            </a:p>
          </p:txBody>
        </p:sp>
        <p:sp>
          <p:nvSpPr>
            <p:cNvPr id="25" name="Oval 34"/>
            <p:cNvSpPr>
              <a:spLocks noChangeArrowheads="1"/>
            </p:cNvSpPr>
            <p:nvPr/>
          </p:nvSpPr>
          <p:spPr bwMode="auto">
            <a:xfrm>
              <a:off x="4399" y="2928"/>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26" name="Line 36"/>
            <p:cNvSpPr>
              <a:spLocks noChangeShapeType="1"/>
            </p:cNvSpPr>
            <p:nvPr/>
          </p:nvSpPr>
          <p:spPr bwMode="auto">
            <a:xfrm flipV="1">
              <a:off x="4617" y="2801"/>
              <a:ext cx="0" cy="531"/>
            </a:xfrm>
            <a:prstGeom prst="line">
              <a:avLst/>
            </a:prstGeom>
            <a:noFill/>
            <a:ln w="19050">
              <a:solidFill>
                <a:srgbClr val="FF0000"/>
              </a:solidFill>
              <a:round/>
              <a:headEnd/>
              <a:tailEnd/>
            </a:ln>
            <a:effectLst/>
          </p:spPr>
          <p:txBody>
            <a:bodyPr/>
            <a:lstStyle/>
            <a:p>
              <a:endParaRPr lang="en-GB"/>
            </a:p>
          </p:txBody>
        </p:sp>
        <p:sp>
          <p:nvSpPr>
            <p:cNvPr id="27" name="Oval 37"/>
            <p:cNvSpPr>
              <a:spLocks noChangeArrowheads="1"/>
            </p:cNvSpPr>
            <p:nvPr/>
          </p:nvSpPr>
          <p:spPr bwMode="auto">
            <a:xfrm>
              <a:off x="4591" y="2784"/>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28" name="Line 39"/>
            <p:cNvSpPr>
              <a:spLocks noChangeShapeType="1"/>
            </p:cNvSpPr>
            <p:nvPr/>
          </p:nvSpPr>
          <p:spPr bwMode="auto">
            <a:xfrm flipV="1">
              <a:off x="4809" y="2714"/>
              <a:ext cx="0" cy="618"/>
            </a:xfrm>
            <a:prstGeom prst="line">
              <a:avLst/>
            </a:prstGeom>
            <a:noFill/>
            <a:ln w="19050">
              <a:solidFill>
                <a:srgbClr val="FF0000"/>
              </a:solidFill>
              <a:round/>
              <a:headEnd/>
              <a:tailEnd/>
            </a:ln>
            <a:effectLst/>
          </p:spPr>
          <p:txBody>
            <a:bodyPr/>
            <a:lstStyle/>
            <a:p>
              <a:endParaRPr lang="en-GB"/>
            </a:p>
          </p:txBody>
        </p:sp>
        <p:sp>
          <p:nvSpPr>
            <p:cNvPr id="29" name="Oval 40"/>
            <p:cNvSpPr>
              <a:spLocks noChangeArrowheads="1"/>
            </p:cNvSpPr>
            <p:nvPr/>
          </p:nvSpPr>
          <p:spPr bwMode="auto">
            <a:xfrm>
              <a:off x="4783" y="2688"/>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30" name="Line 42"/>
            <p:cNvSpPr>
              <a:spLocks noChangeShapeType="1"/>
            </p:cNvSpPr>
            <p:nvPr/>
          </p:nvSpPr>
          <p:spPr bwMode="auto">
            <a:xfrm flipV="1">
              <a:off x="5001" y="2723"/>
              <a:ext cx="0" cy="609"/>
            </a:xfrm>
            <a:prstGeom prst="line">
              <a:avLst/>
            </a:prstGeom>
            <a:noFill/>
            <a:ln w="19050">
              <a:solidFill>
                <a:srgbClr val="FF0000"/>
              </a:solidFill>
              <a:round/>
              <a:headEnd/>
              <a:tailEnd/>
            </a:ln>
            <a:effectLst/>
          </p:spPr>
          <p:txBody>
            <a:bodyPr/>
            <a:lstStyle/>
            <a:p>
              <a:endParaRPr lang="en-GB"/>
            </a:p>
          </p:txBody>
        </p:sp>
        <p:sp>
          <p:nvSpPr>
            <p:cNvPr id="31" name="Oval 43"/>
            <p:cNvSpPr>
              <a:spLocks noChangeArrowheads="1"/>
            </p:cNvSpPr>
            <p:nvPr/>
          </p:nvSpPr>
          <p:spPr bwMode="auto">
            <a:xfrm>
              <a:off x="4975" y="2688"/>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32" name="Line 45"/>
            <p:cNvSpPr>
              <a:spLocks noChangeShapeType="1"/>
            </p:cNvSpPr>
            <p:nvPr/>
          </p:nvSpPr>
          <p:spPr bwMode="auto">
            <a:xfrm flipV="1">
              <a:off x="5193" y="2807"/>
              <a:ext cx="0" cy="525"/>
            </a:xfrm>
            <a:prstGeom prst="line">
              <a:avLst/>
            </a:prstGeom>
            <a:noFill/>
            <a:ln w="19050">
              <a:solidFill>
                <a:srgbClr val="FF0000"/>
              </a:solidFill>
              <a:round/>
              <a:headEnd/>
              <a:tailEnd/>
            </a:ln>
            <a:effectLst/>
          </p:spPr>
          <p:txBody>
            <a:bodyPr/>
            <a:lstStyle/>
            <a:p>
              <a:endParaRPr lang="en-GB"/>
            </a:p>
          </p:txBody>
        </p:sp>
        <p:sp>
          <p:nvSpPr>
            <p:cNvPr id="33" name="Oval 46"/>
            <p:cNvSpPr>
              <a:spLocks noChangeArrowheads="1"/>
            </p:cNvSpPr>
            <p:nvPr/>
          </p:nvSpPr>
          <p:spPr bwMode="auto">
            <a:xfrm>
              <a:off x="5167" y="2784"/>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34" name="Line 48"/>
            <p:cNvSpPr>
              <a:spLocks noChangeShapeType="1"/>
            </p:cNvSpPr>
            <p:nvPr/>
          </p:nvSpPr>
          <p:spPr bwMode="auto">
            <a:xfrm flipV="1">
              <a:off x="3465" y="2972"/>
              <a:ext cx="0" cy="360"/>
            </a:xfrm>
            <a:prstGeom prst="line">
              <a:avLst/>
            </a:prstGeom>
            <a:noFill/>
            <a:ln w="19050">
              <a:solidFill>
                <a:srgbClr val="FF0000"/>
              </a:solidFill>
              <a:round/>
              <a:headEnd/>
              <a:tailEnd/>
            </a:ln>
            <a:effectLst/>
          </p:spPr>
          <p:txBody>
            <a:bodyPr/>
            <a:lstStyle/>
            <a:p>
              <a:endParaRPr lang="en-GB"/>
            </a:p>
          </p:txBody>
        </p:sp>
        <p:sp>
          <p:nvSpPr>
            <p:cNvPr id="35" name="Oval 49"/>
            <p:cNvSpPr>
              <a:spLocks noChangeArrowheads="1"/>
            </p:cNvSpPr>
            <p:nvPr/>
          </p:nvSpPr>
          <p:spPr bwMode="auto">
            <a:xfrm>
              <a:off x="3439" y="2928"/>
              <a:ext cx="48" cy="48"/>
            </a:xfrm>
            <a:prstGeom prst="ellipse">
              <a:avLst/>
            </a:prstGeom>
            <a:solidFill>
              <a:srgbClr val="FF0000"/>
            </a:solidFill>
            <a:ln w="9525">
              <a:solidFill>
                <a:srgbClr val="FF0000"/>
              </a:solidFill>
              <a:round/>
              <a:headEnd/>
              <a:tailEnd/>
            </a:ln>
            <a:effectLst/>
          </p:spPr>
          <p:txBody>
            <a:bodyPr wrap="none" anchor="ctr"/>
            <a:lstStyle/>
            <a:p>
              <a:endParaRPr lang="en-GB"/>
            </a:p>
          </p:txBody>
        </p:sp>
      </p:grpSp>
    </p:spTree>
    <p:extLst>
      <p:ext uri="{BB962C8B-B14F-4D97-AF65-F5344CB8AC3E}">
        <p14:creationId xmlns:p14="http://schemas.microsoft.com/office/powerpoint/2010/main" val="39372268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System-Basics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31</a:t>
            </a:fld>
            <a:endParaRPr lang="en-US"/>
          </a:p>
        </p:txBody>
      </p:sp>
      <p:sp>
        <p:nvSpPr>
          <p:cNvPr id="4" name="Content Placeholder 3"/>
          <p:cNvSpPr>
            <a:spLocks noGrp="1"/>
          </p:cNvSpPr>
          <p:nvPr>
            <p:ph sz="quarter" idx="1"/>
          </p:nvPr>
        </p:nvSpPr>
        <p:spPr/>
        <p:txBody>
          <a:bodyPr/>
          <a:lstStyle/>
          <a:p>
            <a:r>
              <a:rPr lang="en-GB" dirty="0" smtClean="0"/>
              <a:t>“Systems” process input signals to produce output signals</a:t>
            </a:r>
          </a:p>
          <a:p>
            <a:pPr lvl="1"/>
            <a:r>
              <a:rPr lang="en-US" dirty="0" smtClean="0"/>
              <a:t>Manipulate signals</a:t>
            </a:r>
          </a:p>
          <a:p>
            <a:endParaRPr lang="en-GB" dirty="0" smtClean="0"/>
          </a:p>
          <a:p>
            <a:r>
              <a:rPr lang="en-US" dirty="0" smtClean="0"/>
              <a:t>Example, </a:t>
            </a:r>
          </a:p>
          <a:p>
            <a:pPr lvl="1"/>
            <a:r>
              <a:rPr lang="en-US" dirty="0" smtClean="0"/>
              <a:t>An MP3 player is a system because it converts data (MP3 song) into audio signals</a:t>
            </a:r>
          </a:p>
          <a:p>
            <a:pPr lvl="1"/>
            <a:r>
              <a:rPr lang="en-US" dirty="0" smtClean="0"/>
              <a:t>A communication system</a:t>
            </a:r>
            <a:endParaRPr lang="en-GB" dirty="0"/>
          </a:p>
        </p:txBody>
      </p:sp>
    </p:spTree>
    <p:extLst>
      <p:ext uri="{BB962C8B-B14F-4D97-AF65-F5344CB8AC3E}">
        <p14:creationId xmlns:p14="http://schemas.microsoft.com/office/powerpoint/2010/main" val="3993394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Sine and Cosine signal</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32</a:t>
            </a:fld>
            <a:endParaRPr lang="en-US" dirty="0"/>
          </a:p>
        </p:txBody>
      </p:sp>
      <p:sp>
        <p:nvSpPr>
          <p:cNvPr id="4" name="Content Placeholder 3"/>
          <p:cNvSpPr>
            <a:spLocks noGrp="1"/>
          </p:cNvSpPr>
          <p:nvPr>
            <p:ph sz="quarter" idx="1"/>
          </p:nvPr>
        </p:nvSpPr>
        <p:spPr>
          <a:xfrm>
            <a:off x="612648" y="1600200"/>
            <a:ext cx="4645152" cy="4495800"/>
          </a:xfrm>
        </p:spPr>
        <p:txBody>
          <a:bodyPr>
            <a:normAutofit lnSpcReduction="10000"/>
          </a:bodyPr>
          <a:lstStyle/>
          <a:p>
            <a:r>
              <a:rPr lang="en-US" dirty="0" smtClean="0"/>
              <a:t>Sinusoidal signals</a:t>
            </a:r>
          </a:p>
          <a:p>
            <a:pPr lvl="1"/>
            <a:r>
              <a:rPr lang="en-US" dirty="0" smtClean="0"/>
              <a:t>Start from “0”</a:t>
            </a:r>
          </a:p>
          <a:p>
            <a:pPr lvl="2"/>
            <a:r>
              <a:rPr lang="en-US" dirty="0" smtClean="0"/>
              <a:t>sin(2</a:t>
            </a:r>
            <a:r>
              <a:rPr lang="el-GR" dirty="0" smtClean="0"/>
              <a:t>π</a:t>
            </a:r>
            <a:r>
              <a:rPr lang="en-US" dirty="0" smtClean="0"/>
              <a:t>f x 0) = 0, @t=0</a:t>
            </a:r>
          </a:p>
          <a:p>
            <a:endParaRPr lang="en-US" dirty="0" smtClean="0"/>
          </a:p>
          <a:p>
            <a:endParaRPr lang="en-US" dirty="0" smtClean="0"/>
          </a:p>
          <a:p>
            <a:r>
              <a:rPr lang="en-US" dirty="0" err="1" smtClean="0"/>
              <a:t>Cosinusoidal</a:t>
            </a:r>
            <a:r>
              <a:rPr lang="en-US" dirty="0" smtClean="0"/>
              <a:t> (cosine) signals</a:t>
            </a:r>
          </a:p>
          <a:p>
            <a:pPr lvl="1"/>
            <a:r>
              <a:rPr lang="en-US" dirty="0" smtClean="0"/>
              <a:t>Start from “1”</a:t>
            </a:r>
          </a:p>
          <a:p>
            <a:pPr lvl="2"/>
            <a:r>
              <a:rPr lang="en-US" dirty="0" err="1" smtClean="0"/>
              <a:t>cos</a:t>
            </a:r>
            <a:r>
              <a:rPr lang="en-US" dirty="0" smtClean="0"/>
              <a:t>(2</a:t>
            </a:r>
            <a:r>
              <a:rPr lang="el-GR" dirty="0" smtClean="0"/>
              <a:t>π</a:t>
            </a:r>
            <a:r>
              <a:rPr lang="en-US" dirty="0" smtClean="0"/>
              <a:t>f x 0) = 1, @t=0</a:t>
            </a:r>
          </a:p>
          <a:p>
            <a:pPr lvl="1"/>
            <a:endParaRPr lang="en-GB" dirty="0"/>
          </a:p>
        </p:txBody>
      </p:sp>
      <p:pic>
        <p:nvPicPr>
          <p:cNvPr id="24578" name="Picture 2"/>
          <p:cNvPicPr>
            <a:picLocks noChangeAspect="1" noChangeArrowheads="1"/>
          </p:cNvPicPr>
          <p:nvPr/>
        </p:nvPicPr>
        <p:blipFill>
          <a:blip r:embed="rId2"/>
          <a:srcRect/>
          <a:stretch>
            <a:fillRect/>
          </a:stretch>
        </p:blipFill>
        <p:spPr bwMode="auto">
          <a:xfrm>
            <a:off x="5334000" y="3886200"/>
            <a:ext cx="2888428" cy="2286000"/>
          </a:xfrm>
          <a:prstGeom prst="rect">
            <a:avLst/>
          </a:prstGeom>
          <a:solidFill>
            <a:schemeClr val="accent3">
              <a:lumMod val="60000"/>
              <a:lumOff val="40000"/>
            </a:schemeClr>
          </a:solidFill>
          <a:ln w="9525">
            <a:solidFill>
              <a:schemeClr val="tx1"/>
            </a:solidFill>
            <a:miter lim="800000"/>
            <a:headEnd/>
            <a:tailEnd/>
          </a:ln>
          <a:effectLst/>
        </p:spPr>
      </p:pic>
      <p:pic>
        <p:nvPicPr>
          <p:cNvPr id="6" name="Picture 3"/>
          <p:cNvPicPr>
            <a:picLocks noChangeAspect="1" noChangeArrowheads="1"/>
          </p:cNvPicPr>
          <p:nvPr/>
        </p:nvPicPr>
        <p:blipFill>
          <a:blip r:embed="rId3"/>
          <a:srcRect/>
          <a:stretch>
            <a:fillRect/>
          </a:stretch>
        </p:blipFill>
        <p:spPr bwMode="auto">
          <a:xfrm>
            <a:off x="5334000" y="1371600"/>
            <a:ext cx="2888428" cy="2286000"/>
          </a:xfrm>
          <a:prstGeom prst="rect">
            <a:avLst/>
          </a:prstGeom>
          <a:solidFill>
            <a:schemeClr val="accent3">
              <a:lumMod val="60000"/>
              <a:lumOff val="40000"/>
            </a:schemeClr>
          </a:solidFill>
          <a:ln w="9525">
            <a:solidFill>
              <a:schemeClr val="tx1"/>
            </a:solidFill>
            <a:miter lim="800000"/>
            <a:headEnd/>
            <a:tailEnd/>
          </a:ln>
          <a:effectLst/>
        </p:spPr>
      </p:pic>
    </p:spTree>
    <p:extLst>
      <p:ext uri="{BB962C8B-B14F-4D97-AF65-F5344CB8AC3E}">
        <p14:creationId xmlns:p14="http://schemas.microsoft.com/office/powerpoint/2010/main" val="3928266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terms</a:t>
            </a:r>
            <a:endParaRPr lang="en-GB" dirty="0"/>
          </a:p>
        </p:txBody>
      </p:sp>
      <p:sp>
        <p:nvSpPr>
          <p:cNvPr id="3" name="Slide Number Placeholder 2"/>
          <p:cNvSpPr>
            <a:spLocks noGrp="1"/>
          </p:cNvSpPr>
          <p:nvPr>
            <p:ph type="sldNum" sz="quarter" idx="12"/>
          </p:nvPr>
        </p:nvSpPr>
        <p:spPr>
          <a:xfrm>
            <a:off x="8460475" y="6400800"/>
            <a:ext cx="457200" cy="365125"/>
          </a:xfrm>
        </p:spPr>
        <p:txBody>
          <a:bodyPr>
            <a:normAutofit/>
          </a:bodyPr>
          <a:lstStyle/>
          <a:p>
            <a:fld id="{B6F15528-21DE-4FAA-801E-634DDDAF4B2B}" type="slidenum">
              <a:rPr lang="en-US" smtClean="0"/>
              <a:pPr/>
              <a:t>33</a:t>
            </a:fld>
            <a:endParaRPr lang="en-US" dirty="0"/>
          </a:p>
        </p:txBody>
      </p:sp>
      <p:sp>
        <p:nvSpPr>
          <p:cNvPr id="4" name="Content Placeholder 3"/>
          <p:cNvSpPr>
            <a:spLocks noGrp="1"/>
          </p:cNvSpPr>
          <p:nvPr>
            <p:ph sz="quarter" idx="1"/>
          </p:nvPr>
        </p:nvSpPr>
        <p:spPr>
          <a:xfrm>
            <a:off x="919723" y="1370804"/>
            <a:ext cx="4645152" cy="4495800"/>
          </a:xfrm>
        </p:spPr>
        <p:txBody>
          <a:bodyPr/>
          <a:lstStyle/>
          <a:p>
            <a:endParaRPr lang="en-US" dirty="0" smtClean="0"/>
          </a:p>
          <a:p>
            <a:endParaRPr lang="en-US" dirty="0" smtClean="0"/>
          </a:p>
        </p:txBody>
      </p:sp>
      <p:pic>
        <p:nvPicPr>
          <p:cNvPr id="7" name="Picture 4"/>
          <p:cNvPicPr>
            <a:picLocks noChangeAspect="1" noChangeArrowheads="1"/>
          </p:cNvPicPr>
          <p:nvPr/>
        </p:nvPicPr>
        <p:blipFill>
          <a:blip r:embed="rId2"/>
          <a:srcRect/>
          <a:stretch>
            <a:fillRect/>
          </a:stretch>
        </p:blipFill>
        <p:spPr bwMode="auto">
          <a:xfrm>
            <a:off x="1907275" y="1632466"/>
            <a:ext cx="5638800" cy="4462738"/>
          </a:xfrm>
          <a:prstGeom prst="rect">
            <a:avLst/>
          </a:prstGeom>
          <a:solidFill>
            <a:schemeClr val="accent3">
              <a:lumMod val="60000"/>
              <a:lumOff val="40000"/>
            </a:schemeClr>
          </a:solidFill>
          <a:ln w="9525">
            <a:solidFill>
              <a:schemeClr val="tx1"/>
            </a:solidFill>
            <a:miter lim="800000"/>
            <a:headEnd/>
            <a:tailEnd/>
          </a:ln>
          <a:effectLst/>
        </p:spPr>
      </p:pic>
      <p:cxnSp>
        <p:nvCxnSpPr>
          <p:cNvPr id="9" name="Straight Arrow Connector 8"/>
          <p:cNvCxnSpPr/>
          <p:nvPr/>
        </p:nvCxnSpPr>
        <p:spPr>
          <a:xfrm rot="10800000" flipV="1">
            <a:off x="5412475" y="1447004"/>
            <a:ext cx="1676400" cy="533400"/>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6555475" y="5028404"/>
            <a:ext cx="1676400" cy="533400"/>
          </a:xfrm>
          <a:prstGeom prst="straightConnector1">
            <a:avLst/>
          </a:prstGeom>
          <a:ln w="31750">
            <a:solidFill>
              <a:srgbClr val="00CC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2593077" y="3809204"/>
            <a:ext cx="2209799" cy="1588"/>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3126475" y="1904204"/>
            <a:ext cx="2286000" cy="1588"/>
          </a:xfrm>
          <a:prstGeom prst="straightConnector1">
            <a:avLst/>
          </a:prstGeom>
          <a:ln w="31750">
            <a:solidFill>
              <a:srgbClr val="CC006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4276" y="3733004"/>
            <a:ext cx="914400" cy="646331"/>
          </a:xfrm>
          <a:prstGeom prst="rect">
            <a:avLst/>
          </a:prstGeom>
          <a:noFill/>
        </p:spPr>
        <p:txBody>
          <a:bodyPr wrap="square" rtlCol="0">
            <a:spAutoFit/>
          </a:bodyPr>
          <a:lstStyle/>
          <a:p>
            <a:r>
              <a:rPr lang="en-US" b="1" dirty="0" smtClean="0"/>
              <a:t>Time Period</a:t>
            </a:r>
            <a:endParaRPr lang="en-GB" b="1" dirty="0"/>
          </a:p>
        </p:txBody>
      </p:sp>
      <p:sp>
        <p:nvSpPr>
          <p:cNvPr id="20" name="TextBox 19"/>
          <p:cNvSpPr txBox="1"/>
          <p:nvPr/>
        </p:nvSpPr>
        <p:spPr>
          <a:xfrm>
            <a:off x="8231875" y="4735272"/>
            <a:ext cx="914400" cy="369332"/>
          </a:xfrm>
          <a:prstGeom prst="rect">
            <a:avLst/>
          </a:prstGeom>
          <a:noFill/>
        </p:spPr>
        <p:txBody>
          <a:bodyPr wrap="square" rtlCol="0">
            <a:spAutoFit/>
          </a:bodyPr>
          <a:lstStyle/>
          <a:p>
            <a:r>
              <a:rPr lang="en-US" b="1" dirty="0" smtClean="0">
                <a:solidFill>
                  <a:srgbClr val="00CC00"/>
                </a:solidFill>
              </a:rPr>
              <a:t>Trough</a:t>
            </a:r>
            <a:endParaRPr lang="en-GB" b="1" dirty="0">
              <a:solidFill>
                <a:srgbClr val="00CC00"/>
              </a:solidFill>
            </a:endParaRPr>
          </a:p>
        </p:txBody>
      </p:sp>
      <p:sp>
        <p:nvSpPr>
          <p:cNvPr id="21" name="TextBox 20"/>
          <p:cNvSpPr txBox="1"/>
          <p:nvPr/>
        </p:nvSpPr>
        <p:spPr>
          <a:xfrm>
            <a:off x="7241275" y="1230072"/>
            <a:ext cx="914400" cy="369332"/>
          </a:xfrm>
          <a:prstGeom prst="rect">
            <a:avLst/>
          </a:prstGeom>
          <a:noFill/>
        </p:spPr>
        <p:txBody>
          <a:bodyPr wrap="square" rtlCol="0">
            <a:spAutoFit/>
          </a:bodyPr>
          <a:lstStyle/>
          <a:p>
            <a:r>
              <a:rPr lang="en-US" b="1" dirty="0" smtClean="0">
                <a:solidFill>
                  <a:srgbClr val="0000FF"/>
                </a:solidFill>
              </a:rPr>
              <a:t>Crest</a:t>
            </a:r>
            <a:endParaRPr lang="en-GB" b="1" dirty="0">
              <a:solidFill>
                <a:srgbClr val="0000FF"/>
              </a:solidFill>
            </a:endParaRPr>
          </a:p>
        </p:txBody>
      </p:sp>
      <p:sp>
        <p:nvSpPr>
          <p:cNvPr id="22" name="TextBox 21"/>
          <p:cNvSpPr txBox="1"/>
          <p:nvPr/>
        </p:nvSpPr>
        <p:spPr>
          <a:xfrm>
            <a:off x="3736075" y="1218404"/>
            <a:ext cx="1752600" cy="369332"/>
          </a:xfrm>
          <a:prstGeom prst="rect">
            <a:avLst/>
          </a:prstGeom>
          <a:noFill/>
        </p:spPr>
        <p:txBody>
          <a:bodyPr wrap="square" rtlCol="0">
            <a:spAutoFit/>
          </a:bodyPr>
          <a:lstStyle/>
          <a:p>
            <a:r>
              <a:rPr lang="en-US" b="1" dirty="0" smtClean="0">
                <a:solidFill>
                  <a:srgbClr val="CC0066"/>
                </a:solidFill>
              </a:rPr>
              <a:t>Wavelength</a:t>
            </a:r>
            <a:endParaRPr lang="en-GB" b="1" dirty="0">
              <a:solidFill>
                <a:srgbClr val="CC0066"/>
              </a:solidFill>
            </a:endParaRPr>
          </a:p>
        </p:txBody>
      </p:sp>
    </p:spTree>
    <p:extLst>
      <p:ext uri="{BB962C8B-B14F-4D97-AF65-F5344CB8AC3E}">
        <p14:creationId xmlns:p14="http://schemas.microsoft.com/office/powerpoint/2010/main" val="380294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terms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34</a:t>
            </a:fld>
            <a:endParaRPr lang="en-US" dirty="0"/>
          </a:p>
        </p:txBody>
      </p:sp>
      <p:sp>
        <p:nvSpPr>
          <p:cNvPr id="4" name="Content Placeholder 3"/>
          <p:cNvSpPr>
            <a:spLocks noGrp="1"/>
          </p:cNvSpPr>
          <p:nvPr>
            <p:ph sz="quarter" idx="1"/>
          </p:nvPr>
        </p:nvSpPr>
        <p:spPr>
          <a:xfrm>
            <a:off x="609600" y="1447800"/>
            <a:ext cx="8153400" cy="5105400"/>
          </a:xfrm>
        </p:spPr>
        <p:txBody>
          <a:bodyPr>
            <a:normAutofit/>
          </a:bodyPr>
          <a:lstStyle/>
          <a:p>
            <a:r>
              <a:rPr lang="en-US" sz="2800" dirty="0" smtClean="0"/>
              <a:t>Crest</a:t>
            </a:r>
          </a:p>
          <a:p>
            <a:pPr lvl="1"/>
            <a:r>
              <a:rPr lang="en-US" sz="2400" dirty="0" smtClean="0"/>
              <a:t>Indicates largest value of a signal</a:t>
            </a:r>
          </a:p>
          <a:p>
            <a:r>
              <a:rPr lang="en-US" sz="2800" dirty="0" smtClean="0"/>
              <a:t>Trough</a:t>
            </a:r>
          </a:p>
          <a:p>
            <a:pPr lvl="1"/>
            <a:r>
              <a:rPr lang="en-US" sz="2400" dirty="0" smtClean="0"/>
              <a:t>Indicates smallest value of a signal</a:t>
            </a:r>
          </a:p>
          <a:p>
            <a:r>
              <a:rPr lang="en-US" sz="2800" dirty="0" smtClean="0"/>
              <a:t>Time period</a:t>
            </a:r>
          </a:p>
          <a:p>
            <a:pPr lvl="1"/>
            <a:r>
              <a:rPr lang="en-US" sz="2400" dirty="0" smtClean="0"/>
              <a:t>Time taken by the signal to complete one cycle</a:t>
            </a:r>
          </a:p>
          <a:p>
            <a:pPr lvl="1"/>
            <a:r>
              <a:rPr lang="en-US" sz="2400" dirty="0" smtClean="0"/>
              <a:t>Measured in seconds</a:t>
            </a:r>
          </a:p>
          <a:p>
            <a:r>
              <a:rPr lang="en-US" sz="2800" dirty="0" smtClean="0"/>
              <a:t>Frequency</a:t>
            </a:r>
          </a:p>
          <a:p>
            <a:pPr lvl="1"/>
            <a:r>
              <a:rPr lang="en-US" sz="2400" dirty="0" smtClean="0"/>
              <a:t>Number of cycles completed by the signal in one second</a:t>
            </a:r>
          </a:p>
          <a:p>
            <a:pPr lvl="1"/>
            <a:r>
              <a:rPr lang="en-US" sz="2400" dirty="0" smtClean="0"/>
              <a:t>Measured in Hertz</a:t>
            </a:r>
          </a:p>
        </p:txBody>
      </p:sp>
    </p:spTree>
    <p:extLst>
      <p:ext uri="{BB962C8B-B14F-4D97-AF65-F5344CB8AC3E}">
        <p14:creationId xmlns:p14="http://schemas.microsoft.com/office/powerpoint/2010/main" val="8833645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terms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35</a:t>
            </a:fld>
            <a:endParaRPr lang="en-US" dirty="0"/>
          </a:p>
        </p:txBody>
      </p:sp>
      <p:sp>
        <p:nvSpPr>
          <p:cNvPr id="4" name="Content Placeholder 3"/>
          <p:cNvSpPr>
            <a:spLocks noGrp="1"/>
          </p:cNvSpPr>
          <p:nvPr>
            <p:ph sz="quarter" idx="1"/>
          </p:nvPr>
        </p:nvSpPr>
        <p:spPr>
          <a:xfrm>
            <a:off x="381000" y="1295400"/>
            <a:ext cx="8229600" cy="4525963"/>
          </a:xfrm>
        </p:spPr>
        <p:txBody>
          <a:bodyPr>
            <a:normAutofit/>
          </a:bodyPr>
          <a:lstStyle/>
          <a:p>
            <a:r>
              <a:rPr lang="en-US" sz="2800" dirty="0" smtClean="0"/>
              <a:t>Wavelength</a:t>
            </a:r>
          </a:p>
          <a:p>
            <a:pPr lvl="1"/>
            <a:r>
              <a:rPr lang="en-US" sz="2400" dirty="0" smtClean="0"/>
              <a:t>Distance (spatial i.e. in meters) between two successive crests or troughs</a:t>
            </a:r>
          </a:p>
          <a:p>
            <a:pPr lvl="1"/>
            <a:r>
              <a:rPr lang="en-US" sz="2400" dirty="0" smtClean="0"/>
              <a:t>Distance travelled by a signal in one cycle</a:t>
            </a:r>
          </a:p>
          <a:p>
            <a:pPr lvl="1"/>
            <a:endParaRPr lang="en-GB" sz="2400" dirty="0"/>
          </a:p>
        </p:txBody>
      </p:sp>
      <p:pic>
        <p:nvPicPr>
          <p:cNvPr id="5" name="Picture 4"/>
          <p:cNvPicPr>
            <a:picLocks noChangeAspect="1" noChangeArrowheads="1"/>
          </p:cNvPicPr>
          <p:nvPr/>
        </p:nvPicPr>
        <p:blipFill>
          <a:blip r:embed="rId2"/>
          <a:srcRect/>
          <a:stretch>
            <a:fillRect/>
          </a:stretch>
        </p:blipFill>
        <p:spPr bwMode="auto">
          <a:xfrm>
            <a:off x="2819400" y="3022496"/>
            <a:ext cx="3886200" cy="3075671"/>
          </a:xfrm>
          <a:prstGeom prst="rect">
            <a:avLst/>
          </a:prstGeom>
          <a:solidFill>
            <a:schemeClr val="accent3">
              <a:lumMod val="60000"/>
              <a:lumOff val="40000"/>
            </a:schemeClr>
          </a:solidFill>
          <a:ln w="9525">
            <a:solidFill>
              <a:schemeClr val="tx1"/>
            </a:solidFill>
            <a:miter lim="800000"/>
            <a:headEnd/>
            <a:tailEnd/>
          </a:ln>
          <a:effectLst/>
        </p:spPr>
      </p:pic>
      <p:cxnSp>
        <p:nvCxnSpPr>
          <p:cNvPr id="6" name="Straight Arrow Connector 5"/>
          <p:cNvCxnSpPr/>
          <p:nvPr/>
        </p:nvCxnSpPr>
        <p:spPr>
          <a:xfrm rot="10800000">
            <a:off x="3657600" y="3200400"/>
            <a:ext cx="1524000" cy="1588"/>
          </a:xfrm>
          <a:prstGeom prst="straightConnector1">
            <a:avLst/>
          </a:prstGeom>
          <a:ln w="31750">
            <a:solidFill>
              <a:srgbClr val="CC006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705600" y="4191000"/>
            <a:ext cx="1752600" cy="369332"/>
          </a:xfrm>
          <a:prstGeom prst="rect">
            <a:avLst/>
          </a:prstGeom>
          <a:noFill/>
        </p:spPr>
        <p:txBody>
          <a:bodyPr wrap="square" rtlCol="0">
            <a:spAutoFit/>
          </a:bodyPr>
          <a:lstStyle/>
          <a:p>
            <a:r>
              <a:rPr lang="en-US" b="1" dirty="0" smtClean="0">
                <a:solidFill>
                  <a:srgbClr val="CC0066"/>
                </a:solidFill>
              </a:rPr>
              <a:t>Wavelength</a:t>
            </a:r>
            <a:endParaRPr lang="en-GB" b="1" dirty="0">
              <a:solidFill>
                <a:srgbClr val="CC0066"/>
              </a:solidFill>
            </a:endParaRPr>
          </a:p>
        </p:txBody>
      </p:sp>
      <p:cxnSp>
        <p:nvCxnSpPr>
          <p:cNvPr id="10" name="Straight Arrow Connector 9"/>
          <p:cNvCxnSpPr/>
          <p:nvPr/>
        </p:nvCxnSpPr>
        <p:spPr>
          <a:xfrm rot="10800000">
            <a:off x="4441209" y="5715000"/>
            <a:ext cx="1524000" cy="1588"/>
          </a:xfrm>
          <a:prstGeom prst="straightConnector1">
            <a:avLst/>
          </a:prstGeom>
          <a:ln w="31750">
            <a:solidFill>
              <a:srgbClr val="CC006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3327779" y="4534174"/>
            <a:ext cx="1524000" cy="1588"/>
          </a:xfrm>
          <a:prstGeom prst="straightConnector1">
            <a:avLst/>
          </a:prstGeom>
          <a:ln w="31750">
            <a:solidFill>
              <a:srgbClr val="CC0066"/>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1162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terms</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36</a:t>
            </a:fld>
            <a:endParaRPr lang="en-US" dirty="0"/>
          </a:p>
        </p:txBody>
      </p:sp>
      <p:graphicFrame>
        <p:nvGraphicFramePr>
          <p:cNvPr id="5" name="Content Placeholder 4"/>
          <p:cNvGraphicFramePr>
            <a:graphicFrameLocks noGrp="1" noChangeAspect="1"/>
          </p:cNvGraphicFramePr>
          <p:nvPr>
            <p:ph sz="quarter" idx="1"/>
          </p:nvPr>
        </p:nvGraphicFramePr>
        <p:xfrm>
          <a:off x="532427" y="1920875"/>
          <a:ext cx="4877773" cy="974725"/>
        </p:xfrm>
        <a:graphic>
          <a:graphicData uri="http://schemas.openxmlformats.org/presentationml/2006/ole">
            <mc:AlternateContent xmlns:mc="http://schemas.openxmlformats.org/markup-compatibility/2006">
              <mc:Choice xmlns:v="urn:schemas-microsoft-com:vml" Requires="v">
                <p:oleObj spid="_x0000_s22806" name="Equation" r:id="rId3" imgW="2095200" imgH="419040" progId="Equation.3">
                  <p:embed/>
                </p:oleObj>
              </mc:Choice>
              <mc:Fallback>
                <p:oleObj name="Equation" r:id="rId3" imgW="209520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427" y="1920875"/>
                        <a:ext cx="4877773" cy="974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7" name="Content Placeholder 4"/>
          <p:cNvGraphicFramePr>
            <a:graphicFrameLocks noChangeAspect="1"/>
          </p:cNvGraphicFramePr>
          <p:nvPr/>
        </p:nvGraphicFramePr>
        <p:xfrm>
          <a:off x="533400" y="3462337"/>
          <a:ext cx="7075487" cy="1566863"/>
        </p:xfrm>
        <a:graphic>
          <a:graphicData uri="http://schemas.openxmlformats.org/presentationml/2006/ole">
            <mc:AlternateContent xmlns:mc="http://schemas.openxmlformats.org/markup-compatibility/2006">
              <mc:Choice xmlns:v="urn:schemas-microsoft-com:vml" Requires="v">
                <p:oleObj spid="_x0000_s22807" name="Equation" r:id="rId5" imgW="2984400" imgH="660240" progId="Equation.3">
                  <p:embed/>
                </p:oleObj>
              </mc:Choice>
              <mc:Fallback>
                <p:oleObj name="Equation" r:id="rId5" imgW="2984400" imgH="660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462337"/>
                        <a:ext cx="7075487" cy="156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280366" y="5334000"/>
            <a:ext cx="6873034" cy="646331"/>
          </a:xfrm>
          <a:prstGeom prst="rect">
            <a:avLst/>
          </a:prstGeom>
          <a:noFill/>
          <a:ln>
            <a:solidFill>
              <a:schemeClr val="bg1">
                <a:lumMod val="65000"/>
              </a:schemeClr>
            </a:solidFill>
          </a:ln>
        </p:spPr>
        <p:txBody>
          <a:bodyPr wrap="square" rtlCol="0">
            <a:spAutoFit/>
          </a:bodyPr>
          <a:lstStyle/>
          <a:p>
            <a:r>
              <a:rPr lang="en-US" dirty="0" smtClean="0"/>
              <a:t>For wireless communication, velocity is taken as 3x10</a:t>
            </a:r>
            <a:r>
              <a:rPr lang="en-US" baseline="30000" dirty="0" smtClean="0"/>
              <a:t>8</a:t>
            </a:r>
            <a:r>
              <a:rPr lang="en-US" dirty="0" smtClean="0"/>
              <a:t> m/s</a:t>
            </a:r>
          </a:p>
          <a:p>
            <a:r>
              <a:rPr lang="en-US" dirty="0" smtClean="0"/>
              <a:t>For </a:t>
            </a:r>
            <a:r>
              <a:rPr lang="en-US" dirty="0" err="1" smtClean="0"/>
              <a:t>wireline</a:t>
            </a:r>
            <a:r>
              <a:rPr lang="en-US" dirty="0" smtClean="0"/>
              <a:t> communication (electrical), velocity is taken as 2x10</a:t>
            </a:r>
            <a:r>
              <a:rPr lang="en-US" baseline="30000" dirty="0" smtClean="0"/>
              <a:t>8</a:t>
            </a:r>
            <a:r>
              <a:rPr lang="en-US" dirty="0" smtClean="0"/>
              <a:t> m/s</a:t>
            </a:r>
            <a:endParaRPr lang="en-GB" dirty="0" smtClean="0"/>
          </a:p>
        </p:txBody>
      </p:sp>
    </p:spTree>
    <p:extLst>
      <p:ext uri="{BB962C8B-B14F-4D97-AF65-F5344CB8AC3E}">
        <p14:creationId xmlns:p14="http://schemas.microsoft.com/office/powerpoint/2010/main" val="36532992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33400"/>
            <a:ext cx="8610600" cy="990600"/>
          </a:xfrm>
        </p:spPr>
        <p:txBody>
          <a:bodyPr>
            <a:noAutofit/>
          </a:bodyPr>
          <a:lstStyle/>
          <a:p>
            <a:r>
              <a:rPr lang="en-US" sz="2800" dirty="0" smtClean="0"/>
              <a:t>Find the amplitude, freq &amp; phase of the following signals</a:t>
            </a:r>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37</a:t>
            </a:fld>
            <a:endParaRPr lang="en-US" dirty="0"/>
          </a:p>
        </p:txBody>
      </p:sp>
      <p:graphicFrame>
        <p:nvGraphicFramePr>
          <p:cNvPr id="7" name="Object 6"/>
          <p:cNvGraphicFramePr>
            <a:graphicFrameLocks noChangeAspect="1"/>
          </p:cNvGraphicFramePr>
          <p:nvPr/>
        </p:nvGraphicFramePr>
        <p:xfrm>
          <a:off x="685800" y="4648200"/>
          <a:ext cx="2057400" cy="457200"/>
        </p:xfrm>
        <a:graphic>
          <a:graphicData uri="http://schemas.openxmlformats.org/presentationml/2006/ole">
            <mc:AlternateContent xmlns:mc="http://schemas.openxmlformats.org/markup-compatibility/2006">
              <mc:Choice xmlns:v="urn:schemas-microsoft-com:vml" Requires="v">
                <p:oleObj spid="_x0000_s24244" name="Equation" r:id="rId3" imgW="914400" imgH="203040" progId="Equation.3">
                  <p:embed/>
                </p:oleObj>
              </mc:Choice>
              <mc:Fallback>
                <p:oleObj name="Equation" r:id="rId3" imgW="91440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648200"/>
                        <a:ext cx="2057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3" name="Object 3"/>
          <p:cNvGraphicFramePr>
            <a:graphicFrameLocks noChangeAspect="1"/>
          </p:cNvGraphicFramePr>
          <p:nvPr/>
        </p:nvGraphicFramePr>
        <p:xfrm>
          <a:off x="685800" y="5334000"/>
          <a:ext cx="2971800" cy="457200"/>
        </p:xfrm>
        <a:graphic>
          <a:graphicData uri="http://schemas.openxmlformats.org/presentationml/2006/ole">
            <mc:AlternateContent xmlns:mc="http://schemas.openxmlformats.org/markup-compatibility/2006">
              <mc:Choice xmlns:v="urn:schemas-microsoft-com:vml" Requires="v">
                <p:oleObj spid="_x0000_s24245" name="Equation" r:id="rId5" imgW="1320480" imgH="203040" progId="Equation.3">
                  <p:embed/>
                </p:oleObj>
              </mc:Choice>
              <mc:Fallback>
                <p:oleObj name="Equation" r:id="rId5" imgW="13204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5334000"/>
                        <a:ext cx="2971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4" name="Object 4"/>
          <p:cNvGraphicFramePr>
            <a:graphicFrameLocks noChangeAspect="1"/>
          </p:cNvGraphicFramePr>
          <p:nvPr/>
        </p:nvGraphicFramePr>
        <p:xfrm>
          <a:off x="4695825" y="4572000"/>
          <a:ext cx="2886075" cy="457200"/>
        </p:xfrm>
        <a:graphic>
          <a:graphicData uri="http://schemas.openxmlformats.org/presentationml/2006/ole">
            <mc:AlternateContent xmlns:mc="http://schemas.openxmlformats.org/markup-compatibility/2006">
              <mc:Choice xmlns:v="urn:schemas-microsoft-com:vml" Requires="v">
                <p:oleObj spid="_x0000_s24246" name="Equation" r:id="rId7" imgW="1282680" imgH="203040" progId="Equation.3">
                  <p:embed/>
                </p:oleObj>
              </mc:Choice>
              <mc:Fallback>
                <p:oleObj name="Equation" r:id="rId7" imgW="128268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5825" y="4572000"/>
                        <a:ext cx="28860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5" name="Object 5"/>
          <p:cNvGraphicFramePr>
            <a:graphicFrameLocks noChangeAspect="1"/>
          </p:cNvGraphicFramePr>
          <p:nvPr/>
        </p:nvGraphicFramePr>
        <p:xfrm>
          <a:off x="4695825" y="5334000"/>
          <a:ext cx="3228975" cy="457200"/>
        </p:xfrm>
        <a:graphic>
          <a:graphicData uri="http://schemas.openxmlformats.org/presentationml/2006/ole">
            <mc:AlternateContent xmlns:mc="http://schemas.openxmlformats.org/markup-compatibility/2006">
              <mc:Choice xmlns:v="urn:schemas-microsoft-com:vml" Requires="v">
                <p:oleObj spid="_x0000_s24247" name="Equation" r:id="rId9" imgW="1434960" imgH="203040" progId="Equation.3">
                  <p:embed/>
                </p:oleObj>
              </mc:Choice>
              <mc:Fallback>
                <p:oleObj name="Equation" r:id="rId9" imgW="143496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95825" y="5334000"/>
                        <a:ext cx="32289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 name="Straight Arrow Connector 7"/>
          <p:cNvCxnSpPr/>
          <p:nvPr/>
        </p:nvCxnSpPr>
        <p:spPr>
          <a:xfrm rot="5400000" flipH="1" flipV="1">
            <a:off x="3186488" y="2667000"/>
            <a:ext cx="1066800" cy="304800"/>
          </a:xfrm>
          <a:prstGeom prst="straightConnector1">
            <a:avLst/>
          </a:prstGeom>
          <a:ln w="317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911883" y="3440668"/>
            <a:ext cx="1180131" cy="369332"/>
          </a:xfrm>
          <a:prstGeom prst="rect">
            <a:avLst/>
          </a:prstGeom>
          <a:noFill/>
        </p:spPr>
        <p:txBody>
          <a:bodyPr wrap="none" rtlCol="0">
            <a:spAutoFit/>
          </a:bodyPr>
          <a:lstStyle/>
          <a:p>
            <a:r>
              <a:rPr lang="en-US" b="1" dirty="0" smtClean="0">
                <a:solidFill>
                  <a:srgbClr val="0070C0"/>
                </a:solidFill>
              </a:rPr>
              <a:t>Amplitude</a:t>
            </a:r>
            <a:endParaRPr lang="en-GB" b="1" dirty="0">
              <a:solidFill>
                <a:srgbClr val="0070C0"/>
              </a:solidFill>
            </a:endParaRPr>
          </a:p>
        </p:txBody>
      </p:sp>
      <p:cxnSp>
        <p:nvCxnSpPr>
          <p:cNvPr id="10" name="Straight Arrow Connector 9"/>
          <p:cNvCxnSpPr>
            <a:stCxn id="11" idx="0"/>
          </p:cNvCxnSpPr>
          <p:nvPr/>
        </p:nvCxnSpPr>
        <p:spPr>
          <a:xfrm rot="5400000" flipH="1" flipV="1">
            <a:off x="5308670" y="2807983"/>
            <a:ext cx="1142999" cy="9903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43888" y="3429000"/>
            <a:ext cx="1173526" cy="369332"/>
          </a:xfrm>
          <a:prstGeom prst="rect">
            <a:avLst/>
          </a:prstGeom>
          <a:noFill/>
        </p:spPr>
        <p:txBody>
          <a:bodyPr wrap="none" rtlCol="0">
            <a:spAutoFit/>
          </a:bodyPr>
          <a:lstStyle/>
          <a:p>
            <a:r>
              <a:rPr lang="en-US" b="1" dirty="0" smtClean="0">
                <a:solidFill>
                  <a:srgbClr val="FF0000"/>
                </a:solidFill>
              </a:rPr>
              <a:t>Frequency</a:t>
            </a:r>
            <a:endParaRPr lang="en-GB" b="1" dirty="0">
              <a:solidFill>
                <a:srgbClr val="FF0000"/>
              </a:solidFill>
            </a:endParaRPr>
          </a:p>
        </p:txBody>
      </p:sp>
      <p:cxnSp>
        <p:nvCxnSpPr>
          <p:cNvPr id="12" name="Straight Arrow Connector 11"/>
          <p:cNvCxnSpPr/>
          <p:nvPr/>
        </p:nvCxnSpPr>
        <p:spPr>
          <a:xfrm rot="16200000" flipV="1">
            <a:off x="6844088" y="2590800"/>
            <a:ext cx="1143000" cy="533400"/>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318659" y="3429000"/>
            <a:ext cx="758541" cy="369332"/>
          </a:xfrm>
          <a:prstGeom prst="rect">
            <a:avLst/>
          </a:prstGeom>
          <a:noFill/>
        </p:spPr>
        <p:txBody>
          <a:bodyPr wrap="none" rtlCol="0">
            <a:spAutoFit/>
          </a:bodyPr>
          <a:lstStyle/>
          <a:p>
            <a:r>
              <a:rPr lang="en-US" b="1" dirty="0" smtClean="0">
                <a:solidFill>
                  <a:srgbClr val="00B050"/>
                </a:solidFill>
              </a:rPr>
              <a:t>Phase</a:t>
            </a:r>
            <a:endParaRPr lang="en-GB" b="1" dirty="0">
              <a:solidFill>
                <a:srgbClr val="00B050"/>
              </a:solidFill>
            </a:endParaRPr>
          </a:p>
        </p:txBody>
      </p:sp>
      <p:graphicFrame>
        <p:nvGraphicFramePr>
          <p:cNvPr id="14" name="Object 3"/>
          <p:cNvGraphicFramePr>
            <a:graphicFrameLocks noChangeAspect="1"/>
          </p:cNvGraphicFramePr>
          <p:nvPr/>
        </p:nvGraphicFramePr>
        <p:xfrm>
          <a:off x="1738688" y="1752600"/>
          <a:ext cx="5811837" cy="528638"/>
        </p:xfrm>
        <a:graphic>
          <a:graphicData uri="http://schemas.openxmlformats.org/presentationml/2006/ole">
            <mc:AlternateContent xmlns:mc="http://schemas.openxmlformats.org/markup-compatibility/2006">
              <mc:Choice xmlns:v="urn:schemas-microsoft-com:vml" Requires="v">
                <p:oleObj spid="_x0000_s24248" name="Equation" r:id="rId11" imgW="2044440" imgH="203040" progId="Equation.3">
                  <p:embed/>
                </p:oleObj>
              </mc:Choice>
              <mc:Fallback>
                <p:oleObj name="Equation" r:id="rId11" imgW="204444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38688" y="1752600"/>
                        <a:ext cx="5811837"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133905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38</a:t>
            </a:fld>
            <a:endParaRPr lang="en-US" dirty="0"/>
          </a:p>
        </p:txBody>
      </p:sp>
      <p:sp>
        <p:nvSpPr>
          <p:cNvPr id="4" name="Content Placeholder 3"/>
          <p:cNvSpPr>
            <a:spLocks noGrp="1"/>
          </p:cNvSpPr>
          <p:nvPr>
            <p:ph sz="quarter" idx="1"/>
          </p:nvPr>
        </p:nvSpPr>
        <p:spPr/>
        <p:txBody>
          <a:bodyPr/>
          <a:lstStyle/>
          <a:p>
            <a:r>
              <a:rPr lang="en-US" dirty="0" smtClean="0"/>
              <a:t>Noise is a random signal (no particular shape or pattern)	</a:t>
            </a:r>
          </a:p>
          <a:p>
            <a:r>
              <a:rPr lang="en-US" dirty="0" smtClean="0"/>
              <a:t>It is an undesirable signal</a:t>
            </a:r>
          </a:p>
          <a:p>
            <a:pPr lvl="1"/>
            <a:r>
              <a:rPr lang="en-US" dirty="0" smtClean="0">
                <a:solidFill>
                  <a:srgbClr val="FF0000"/>
                </a:solidFill>
              </a:rPr>
              <a:t>Because it corrupts information!</a:t>
            </a:r>
          </a:p>
          <a:p>
            <a:r>
              <a:rPr lang="en-US" dirty="0" smtClean="0"/>
              <a:t>Noise usually enters the communication system via the communicating medium</a:t>
            </a:r>
          </a:p>
          <a:p>
            <a:pPr lvl="1"/>
            <a:r>
              <a:rPr lang="en-US" dirty="0" smtClean="0"/>
              <a:t>But it could be locally generated as well.</a:t>
            </a:r>
          </a:p>
          <a:p>
            <a:endParaRPr lang="en-US" dirty="0" smtClean="0"/>
          </a:p>
          <a:p>
            <a:endParaRPr lang="en-GB" dirty="0"/>
          </a:p>
        </p:txBody>
      </p:sp>
    </p:spTree>
    <p:extLst>
      <p:ext uri="{BB962C8B-B14F-4D97-AF65-F5344CB8AC3E}">
        <p14:creationId xmlns:p14="http://schemas.microsoft.com/office/powerpoint/2010/main" val="210115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Time-domain &amp; frequency-domain plots</a:t>
            </a:r>
            <a:endParaRPr lang="en-GB" sz="3600"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39</a:t>
            </a:fld>
            <a:endParaRPr lang="en-US" dirty="0"/>
          </a:p>
        </p:txBody>
      </p:sp>
      <p:sp>
        <p:nvSpPr>
          <p:cNvPr id="4" name="Content Placeholder 3"/>
          <p:cNvSpPr>
            <a:spLocks noGrp="1"/>
          </p:cNvSpPr>
          <p:nvPr>
            <p:ph sz="quarter" idx="1"/>
          </p:nvPr>
        </p:nvSpPr>
        <p:spPr>
          <a:xfrm>
            <a:off x="612648" y="1600200"/>
            <a:ext cx="8153400" cy="4953000"/>
          </a:xfrm>
        </p:spPr>
        <p:txBody>
          <a:bodyPr>
            <a:normAutofit fontScale="92500"/>
          </a:bodyPr>
          <a:lstStyle/>
          <a:p>
            <a:r>
              <a:rPr lang="en-US" dirty="0" smtClean="0"/>
              <a:t>Most signals of our interest are dependent on time and frequency</a:t>
            </a:r>
          </a:p>
          <a:p>
            <a:pPr lvl="1"/>
            <a:r>
              <a:rPr lang="en-US" dirty="0" smtClean="0"/>
              <a:t>At the same time</a:t>
            </a:r>
          </a:p>
          <a:p>
            <a:pPr lvl="1"/>
            <a:endParaRPr lang="en-US" dirty="0" smtClean="0"/>
          </a:p>
          <a:p>
            <a:pPr lvl="1"/>
            <a:endParaRPr lang="en-US" dirty="0" smtClean="0"/>
          </a:p>
          <a:p>
            <a:r>
              <a:rPr lang="en-US" dirty="0" smtClean="0"/>
              <a:t>Therefore, we have two different kinds of plots</a:t>
            </a:r>
          </a:p>
          <a:p>
            <a:pPr lvl="1"/>
            <a:r>
              <a:rPr lang="en-US" dirty="0" smtClean="0"/>
              <a:t>Time-domain plots</a:t>
            </a:r>
          </a:p>
          <a:p>
            <a:pPr lvl="2"/>
            <a:r>
              <a:rPr lang="en-US" dirty="0" smtClean="0"/>
              <a:t>Give information about the time dependent properties</a:t>
            </a:r>
          </a:p>
          <a:p>
            <a:pPr lvl="1"/>
            <a:r>
              <a:rPr lang="en-US" dirty="0" smtClean="0"/>
              <a:t>Frequency-domain plots</a:t>
            </a:r>
          </a:p>
          <a:p>
            <a:pPr lvl="2"/>
            <a:r>
              <a:rPr lang="en-US" dirty="0" smtClean="0"/>
              <a:t>Give information about the frequency dependent properties</a:t>
            </a:r>
          </a:p>
        </p:txBody>
      </p:sp>
      <p:graphicFrame>
        <p:nvGraphicFramePr>
          <p:cNvPr id="37890" name="Object 2"/>
          <p:cNvGraphicFramePr>
            <a:graphicFrameLocks noChangeAspect="1"/>
          </p:cNvGraphicFramePr>
          <p:nvPr/>
        </p:nvGraphicFramePr>
        <p:xfrm>
          <a:off x="1122363" y="3200400"/>
          <a:ext cx="5811837" cy="528638"/>
        </p:xfrm>
        <a:graphic>
          <a:graphicData uri="http://schemas.openxmlformats.org/presentationml/2006/ole">
            <mc:AlternateContent xmlns:mc="http://schemas.openxmlformats.org/markup-compatibility/2006">
              <mc:Choice xmlns:v="urn:schemas-microsoft-com:vml" Requires="v">
                <p:oleObj spid="_x0000_s24716" name="Equation" r:id="rId3" imgW="2044440" imgH="203040" progId="Equation.3">
                  <p:embed/>
                </p:oleObj>
              </mc:Choice>
              <mc:Fallback>
                <p:oleObj name="Equation" r:id="rId3" imgW="204444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2363" y="3200400"/>
                        <a:ext cx="5811837"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5001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dirty="0" smtClean="0"/>
              <a:t>My Introduction</a:t>
            </a:r>
            <a:endParaRPr lang="en-US" dirty="0"/>
          </a:p>
        </p:txBody>
      </p:sp>
      <p:sp>
        <p:nvSpPr>
          <p:cNvPr id="5" name="Content Placeholder 4"/>
          <p:cNvSpPr>
            <a:spLocks noGrp="1"/>
          </p:cNvSpPr>
          <p:nvPr>
            <p:ph idx="1"/>
          </p:nvPr>
        </p:nvSpPr>
        <p:spPr>
          <a:xfrm>
            <a:off x="457200" y="1066800"/>
            <a:ext cx="8229600" cy="5410200"/>
          </a:xfrm>
        </p:spPr>
        <p:txBody>
          <a:bodyPr>
            <a:normAutofit fontScale="92500" lnSpcReduction="10000"/>
          </a:bodyPr>
          <a:lstStyle/>
          <a:p>
            <a:r>
              <a:rPr lang="en-US" dirty="0" smtClean="0"/>
              <a:t>Achievements  </a:t>
            </a:r>
          </a:p>
          <a:p>
            <a:pPr lvl="1"/>
            <a:r>
              <a:rPr lang="en-US" dirty="0" smtClean="0"/>
              <a:t>Recipient of HEC Faculty Development Program Scholarship  </a:t>
            </a:r>
          </a:p>
          <a:p>
            <a:pPr lvl="1"/>
            <a:r>
              <a:rPr lang="en-US" dirty="0" smtClean="0"/>
              <a:t>Recipient of HEC overseas Scholarship </a:t>
            </a:r>
          </a:p>
          <a:p>
            <a:pPr lvl="1"/>
            <a:r>
              <a:rPr lang="en-US" dirty="0" smtClean="0"/>
              <a:t>43 Research Publications in National and International Journals and Conferences. </a:t>
            </a:r>
          </a:p>
          <a:p>
            <a:pPr lvl="1"/>
            <a:r>
              <a:rPr lang="en-US" dirty="0" smtClean="0"/>
              <a:t>HEC Approved PhD Supervisor</a:t>
            </a:r>
          </a:p>
          <a:p>
            <a:pPr lvl="1"/>
            <a:r>
              <a:rPr lang="en-US" dirty="0" smtClean="0"/>
              <a:t>Produced 1 PhD in 2016</a:t>
            </a:r>
          </a:p>
          <a:p>
            <a:pPr lvl="1"/>
            <a:r>
              <a:rPr lang="en-US" dirty="0" smtClean="0"/>
              <a:t>Produced 32 </a:t>
            </a:r>
            <a:r>
              <a:rPr lang="en-US" dirty="0" err="1" smtClean="0"/>
              <a:t>M.Phil</a:t>
            </a:r>
            <a:r>
              <a:rPr lang="en-US" dirty="0" smtClean="0"/>
              <a:t>/ </a:t>
            </a:r>
            <a:r>
              <a:rPr lang="en-US" dirty="0" err="1" smtClean="0"/>
              <a:t>M.Eng</a:t>
            </a:r>
            <a:r>
              <a:rPr lang="en-US" dirty="0" smtClean="0"/>
              <a:t> </a:t>
            </a:r>
          </a:p>
          <a:p>
            <a:pPr lvl="1"/>
            <a:r>
              <a:rPr lang="en-US" dirty="0" smtClean="0"/>
              <a:t>Supervised Several Undergraduate Projects</a:t>
            </a:r>
          </a:p>
          <a:p>
            <a:pPr lvl="1"/>
            <a:r>
              <a:rPr lang="en-US" dirty="0" smtClean="0"/>
              <a:t>UK’s Best Young Researcher Award (2012), Awarded By IMechE, UK (Institute of Mechanical Engineers UK).</a:t>
            </a:r>
          </a:p>
          <a:p>
            <a:pPr lvl="1"/>
            <a:endParaRPr lang="en-US" dirty="0"/>
          </a:p>
          <a:p>
            <a:pPr lvl="1"/>
            <a:endParaRPr lang="en-US" dirty="0" smtClean="0"/>
          </a:p>
          <a:p>
            <a:pPr lvl="1"/>
            <a:endParaRPr lang="en-US" dirty="0" smtClean="0"/>
          </a:p>
          <a:p>
            <a:pPr marL="457200" lvl="1" indent="0">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7A0D5CAB-8BF0-4EA3-BAE4-9835C852A49B}" type="slidenum">
              <a:rPr lang="en-GB" smtClean="0"/>
              <a:pPr/>
              <a:t>4</a:t>
            </a:fld>
            <a:endParaRPr lang="en-GB"/>
          </a:p>
        </p:txBody>
      </p:sp>
    </p:spTree>
    <p:extLst>
      <p:ext uri="{BB962C8B-B14F-4D97-AF65-F5344CB8AC3E}">
        <p14:creationId xmlns:p14="http://schemas.microsoft.com/office/powerpoint/2010/main" val="2725539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Example-1</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40</a:t>
            </a:fld>
            <a:endParaRPr lang="en-US" dirty="0"/>
          </a:p>
        </p:txBody>
      </p:sp>
      <p:pic>
        <p:nvPicPr>
          <p:cNvPr id="25604" name="Picture 4"/>
          <p:cNvPicPr>
            <a:picLocks noChangeAspect="1" noChangeArrowheads="1"/>
          </p:cNvPicPr>
          <p:nvPr/>
        </p:nvPicPr>
        <p:blipFill>
          <a:blip r:embed="rId3"/>
          <a:srcRect/>
          <a:stretch>
            <a:fillRect/>
          </a:stretch>
        </p:blipFill>
        <p:spPr bwMode="auto">
          <a:xfrm>
            <a:off x="228600" y="1828800"/>
            <a:ext cx="4267200" cy="3200400"/>
          </a:xfrm>
          <a:prstGeom prst="rect">
            <a:avLst/>
          </a:prstGeom>
          <a:solidFill>
            <a:schemeClr val="accent3">
              <a:lumMod val="60000"/>
              <a:lumOff val="40000"/>
            </a:schemeClr>
          </a:solidFill>
          <a:ln w="9525">
            <a:solidFill>
              <a:schemeClr val="bg1">
                <a:lumMod val="65000"/>
              </a:schemeClr>
            </a:solidFill>
            <a:miter lim="800000"/>
            <a:headEnd/>
            <a:tailEnd/>
          </a:ln>
          <a:effectLst/>
        </p:spPr>
      </p:pic>
      <p:pic>
        <p:nvPicPr>
          <p:cNvPr id="25605" name="Picture 5"/>
          <p:cNvPicPr>
            <a:picLocks noChangeAspect="1" noChangeArrowheads="1"/>
          </p:cNvPicPr>
          <p:nvPr/>
        </p:nvPicPr>
        <p:blipFill>
          <a:blip r:embed="rId4"/>
          <a:srcRect/>
          <a:stretch>
            <a:fillRect/>
          </a:stretch>
        </p:blipFill>
        <p:spPr bwMode="auto">
          <a:xfrm>
            <a:off x="4648200" y="1828800"/>
            <a:ext cx="4267200" cy="3200400"/>
          </a:xfrm>
          <a:prstGeom prst="rect">
            <a:avLst/>
          </a:prstGeom>
          <a:solidFill>
            <a:schemeClr val="accent3">
              <a:lumMod val="60000"/>
              <a:lumOff val="40000"/>
            </a:schemeClr>
          </a:solidFill>
          <a:ln w="9525">
            <a:solidFill>
              <a:schemeClr val="bg1">
                <a:lumMod val="65000"/>
              </a:schemeClr>
            </a:solidFill>
            <a:miter lim="800000"/>
            <a:headEnd/>
            <a:tailEnd/>
          </a:ln>
          <a:effectLst/>
        </p:spPr>
      </p:pic>
      <p:graphicFrame>
        <p:nvGraphicFramePr>
          <p:cNvPr id="38914" name="Object 2"/>
          <p:cNvGraphicFramePr>
            <a:graphicFrameLocks noChangeAspect="1"/>
          </p:cNvGraphicFramePr>
          <p:nvPr/>
        </p:nvGraphicFramePr>
        <p:xfrm>
          <a:off x="1968500" y="5410200"/>
          <a:ext cx="5270500" cy="528638"/>
        </p:xfrm>
        <a:graphic>
          <a:graphicData uri="http://schemas.openxmlformats.org/presentationml/2006/ole">
            <mc:AlternateContent xmlns:mc="http://schemas.openxmlformats.org/markup-compatibility/2006">
              <mc:Choice xmlns:v="urn:schemas-microsoft-com:vml" Requires="v">
                <p:oleObj spid="_x0000_s25740" name="Equation" r:id="rId5" imgW="1854000" imgH="203040" progId="Equation.3">
                  <p:embed/>
                </p:oleObj>
              </mc:Choice>
              <mc:Fallback>
                <p:oleObj name="Equation" r:id="rId5" imgW="185400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8500" y="5410200"/>
                        <a:ext cx="5270500"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6"/>
          <p:cNvGrpSpPr/>
          <p:nvPr/>
        </p:nvGrpSpPr>
        <p:grpSpPr>
          <a:xfrm>
            <a:off x="726744" y="2983468"/>
            <a:ext cx="3383280" cy="369332"/>
            <a:chOff x="726744" y="2983468"/>
            <a:chExt cx="3383280" cy="369332"/>
          </a:xfrm>
        </p:grpSpPr>
        <p:cxnSp>
          <p:nvCxnSpPr>
            <p:cNvPr id="5" name="Straight Arrow Connector 4"/>
            <p:cNvCxnSpPr/>
            <p:nvPr/>
          </p:nvCxnSpPr>
          <p:spPr>
            <a:xfrm>
              <a:off x="726744" y="3352800"/>
              <a:ext cx="3383280" cy="0"/>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6" name="TextBox 5"/>
            <p:cNvSpPr txBox="1"/>
            <p:nvPr/>
          </p:nvSpPr>
          <p:spPr>
            <a:xfrm>
              <a:off x="1117904" y="2983468"/>
              <a:ext cx="2497543" cy="369332"/>
            </a:xfrm>
            <a:prstGeom prst="rect">
              <a:avLst/>
            </a:prstGeom>
            <a:noFill/>
          </p:spPr>
          <p:txBody>
            <a:bodyPr wrap="none" rtlCol="0">
              <a:spAutoFit/>
            </a:bodyPr>
            <a:lstStyle/>
            <a:p>
              <a:r>
                <a:rPr lang="en-US" b="1" dirty="0" smtClean="0"/>
                <a:t>I Complete cycle in 1 sec</a:t>
              </a:r>
              <a:endParaRPr lang="en-US" b="1" dirty="0"/>
            </a:p>
          </p:txBody>
        </p:sp>
      </p:grpSp>
    </p:spTree>
    <p:extLst>
      <p:ext uri="{BB962C8B-B14F-4D97-AF65-F5344CB8AC3E}">
        <p14:creationId xmlns:p14="http://schemas.microsoft.com/office/powerpoint/2010/main" val="404916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Example-2</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41</a:t>
            </a:fld>
            <a:endParaRPr lang="en-US" dirty="0"/>
          </a:p>
        </p:txBody>
      </p:sp>
      <p:pic>
        <p:nvPicPr>
          <p:cNvPr id="26626" name="Picture 2"/>
          <p:cNvPicPr>
            <a:picLocks noChangeAspect="1" noChangeArrowheads="1"/>
          </p:cNvPicPr>
          <p:nvPr/>
        </p:nvPicPr>
        <p:blipFill>
          <a:blip r:embed="rId3"/>
          <a:srcRect/>
          <a:stretch>
            <a:fillRect/>
          </a:stretch>
        </p:blipFill>
        <p:spPr bwMode="auto">
          <a:xfrm>
            <a:off x="228600" y="1828800"/>
            <a:ext cx="4267200" cy="3200400"/>
          </a:xfrm>
          <a:prstGeom prst="rect">
            <a:avLst/>
          </a:prstGeom>
          <a:solidFill>
            <a:schemeClr val="accent3">
              <a:lumMod val="60000"/>
              <a:lumOff val="40000"/>
            </a:schemeClr>
          </a:solidFill>
          <a:ln w="9525">
            <a:solidFill>
              <a:schemeClr val="bg1">
                <a:lumMod val="65000"/>
              </a:schemeClr>
            </a:solidFill>
            <a:miter lim="800000"/>
            <a:headEnd/>
            <a:tailEnd/>
          </a:ln>
          <a:effectLst/>
        </p:spPr>
      </p:pic>
      <p:pic>
        <p:nvPicPr>
          <p:cNvPr id="26627" name="Picture 3"/>
          <p:cNvPicPr>
            <a:picLocks noChangeAspect="1" noChangeArrowheads="1"/>
          </p:cNvPicPr>
          <p:nvPr/>
        </p:nvPicPr>
        <p:blipFill>
          <a:blip r:embed="rId4"/>
          <a:srcRect/>
          <a:stretch>
            <a:fillRect/>
          </a:stretch>
        </p:blipFill>
        <p:spPr bwMode="auto">
          <a:xfrm>
            <a:off x="4648200" y="1828800"/>
            <a:ext cx="4267200" cy="3200400"/>
          </a:xfrm>
          <a:prstGeom prst="rect">
            <a:avLst/>
          </a:prstGeom>
          <a:solidFill>
            <a:schemeClr val="accent3">
              <a:lumMod val="60000"/>
              <a:lumOff val="40000"/>
            </a:schemeClr>
          </a:solidFill>
          <a:ln w="9525">
            <a:solidFill>
              <a:schemeClr val="bg1">
                <a:lumMod val="65000"/>
              </a:schemeClr>
            </a:solidFill>
            <a:miter lim="800000"/>
            <a:headEnd/>
            <a:tailEnd/>
          </a:ln>
          <a:effectLst/>
        </p:spPr>
      </p:pic>
      <p:graphicFrame>
        <p:nvGraphicFramePr>
          <p:cNvPr id="39938" name="Object 2"/>
          <p:cNvGraphicFramePr>
            <a:graphicFrameLocks noChangeAspect="1"/>
          </p:cNvGraphicFramePr>
          <p:nvPr/>
        </p:nvGraphicFramePr>
        <p:xfrm>
          <a:off x="1914525" y="5410200"/>
          <a:ext cx="5380038" cy="528638"/>
        </p:xfrm>
        <a:graphic>
          <a:graphicData uri="http://schemas.openxmlformats.org/presentationml/2006/ole">
            <mc:AlternateContent xmlns:mc="http://schemas.openxmlformats.org/markup-compatibility/2006">
              <mc:Choice xmlns:v="urn:schemas-microsoft-com:vml" Requires="v">
                <p:oleObj spid="_x0000_s26763" name="Equation" r:id="rId5" imgW="1892160" imgH="203040" progId="Equation.3">
                  <p:embed/>
                </p:oleObj>
              </mc:Choice>
              <mc:Fallback>
                <p:oleObj name="Equation" r:id="rId5" imgW="189216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4525" y="5410200"/>
                        <a:ext cx="5380038"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6"/>
          <p:cNvGrpSpPr/>
          <p:nvPr/>
        </p:nvGrpSpPr>
        <p:grpSpPr>
          <a:xfrm>
            <a:off x="726744" y="2983468"/>
            <a:ext cx="3067534" cy="369332"/>
            <a:chOff x="726744" y="2983468"/>
            <a:chExt cx="3067534" cy="369332"/>
          </a:xfrm>
        </p:grpSpPr>
        <p:cxnSp>
          <p:nvCxnSpPr>
            <p:cNvPr id="8" name="Straight Arrow Connector 7"/>
            <p:cNvCxnSpPr/>
            <p:nvPr/>
          </p:nvCxnSpPr>
          <p:spPr>
            <a:xfrm>
              <a:off x="726744" y="3352800"/>
              <a:ext cx="1737360" cy="0"/>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1117904" y="2983468"/>
              <a:ext cx="2676374" cy="369332"/>
            </a:xfrm>
            <a:prstGeom prst="rect">
              <a:avLst/>
            </a:prstGeom>
            <a:noFill/>
          </p:spPr>
          <p:txBody>
            <a:bodyPr wrap="none" rtlCol="0">
              <a:spAutoFit/>
            </a:bodyPr>
            <a:lstStyle/>
            <a:p>
              <a:r>
                <a:rPr lang="en-US" b="1" dirty="0" smtClean="0"/>
                <a:t>I Complete cycle in 0.5 sec</a:t>
              </a:r>
              <a:endParaRPr lang="en-US" b="1" dirty="0"/>
            </a:p>
          </p:txBody>
        </p:sp>
      </p:grpSp>
    </p:spTree>
    <p:extLst>
      <p:ext uri="{BB962C8B-B14F-4D97-AF65-F5344CB8AC3E}">
        <p14:creationId xmlns:p14="http://schemas.microsoft.com/office/powerpoint/2010/main" val="257690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Example-3</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42</a:t>
            </a:fld>
            <a:endParaRPr lang="en-US" dirty="0"/>
          </a:p>
        </p:txBody>
      </p:sp>
      <p:pic>
        <p:nvPicPr>
          <p:cNvPr id="27650" name="Picture 2"/>
          <p:cNvPicPr>
            <a:picLocks noChangeAspect="1" noChangeArrowheads="1"/>
          </p:cNvPicPr>
          <p:nvPr/>
        </p:nvPicPr>
        <p:blipFill>
          <a:blip r:embed="rId3"/>
          <a:srcRect/>
          <a:stretch>
            <a:fillRect/>
          </a:stretch>
        </p:blipFill>
        <p:spPr bwMode="auto">
          <a:xfrm>
            <a:off x="228600" y="1828800"/>
            <a:ext cx="4267200" cy="3200400"/>
          </a:xfrm>
          <a:prstGeom prst="rect">
            <a:avLst/>
          </a:prstGeom>
          <a:solidFill>
            <a:schemeClr val="accent3">
              <a:lumMod val="60000"/>
              <a:lumOff val="40000"/>
            </a:schemeClr>
          </a:solidFill>
          <a:ln w="9525">
            <a:noFill/>
            <a:miter lim="800000"/>
            <a:headEnd/>
            <a:tailEnd/>
          </a:ln>
          <a:effectLst/>
        </p:spPr>
      </p:pic>
      <p:pic>
        <p:nvPicPr>
          <p:cNvPr id="27651" name="Picture 3"/>
          <p:cNvPicPr>
            <a:picLocks noChangeAspect="1" noChangeArrowheads="1"/>
          </p:cNvPicPr>
          <p:nvPr/>
        </p:nvPicPr>
        <p:blipFill>
          <a:blip r:embed="rId4"/>
          <a:srcRect/>
          <a:stretch>
            <a:fillRect/>
          </a:stretch>
        </p:blipFill>
        <p:spPr bwMode="auto">
          <a:xfrm>
            <a:off x="4648200" y="1828800"/>
            <a:ext cx="4267200" cy="3200400"/>
          </a:xfrm>
          <a:prstGeom prst="rect">
            <a:avLst/>
          </a:prstGeom>
          <a:solidFill>
            <a:schemeClr val="accent3">
              <a:lumMod val="60000"/>
              <a:lumOff val="40000"/>
            </a:schemeClr>
          </a:solidFill>
          <a:ln w="9525">
            <a:noFill/>
            <a:miter lim="800000"/>
            <a:headEnd/>
            <a:tailEnd/>
          </a:ln>
          <a:effectLst/>
        </p:spPr>
      </p:pic>
      <p:graphicFrame>
        <p:nvGraphicFramePr>
          <p:cNvPr id="40962" name="Object 2"/>
          <p:cNvGraphicFramePr>
            <a:graphicFrameLocks noChangeAspect="1"/>
          </p:cNvGraphicFramePr>
          <p:nvPr/>
        </p:nvGraphicFramePr>
        <p:xfrm>
          <a:off x="1933575" y="5410200"/>
          <a:ext cx="5341938" cy="528638"/>
        </p:xfrm>
        <a:graphic>
          <a:graphicData uri="http://schemas.openxmlformats.org/presentationml/2006/ole">
            <mc:AlternateContent xmlns:mc="http://schemas.openxmlformats.org/markup-compatibility/2006">
              <mc:Choice xmlns:v="urn:schemas-microsoft-com:vml" Requires="v">
                <p:oleObj spid="_x0000_s27787" name="Equation" r:id="rId5" imgW="1879560" imgH="203040" progId="Equation.3">
                  <p:embed/>
                </p:oleObj>
              </mc:Choice>
              <mc:Fallback>
                <p:oleObj name="Equation" r:id="rId5" imgW="187956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3575" y="5410200"/>
                        <a:ext cx="5341938"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130337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Example-4</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43</a:t>
            </a:fld>
            <a:endParaRPr lang="en-US" dirty="0"/>
          </a:p>
        </p:txBody>
      </p:sp>
      <p:pic>
        <p:nvPicPr>
          <p:cNvPr id="28674" name="Picture 2"/>
          <p:cNvPicPr>
            <a:picLocks noChangeAspect="1" noChangeArrowheads="1"/>
          </p:cNvPicPr>
          <p:nvPr/>
        </p:nvPicPr>
        <p:blipFill>
          <a:blip r:embed="rId3"/>
          <a:srcRect/>
          <a:stretch>
            <a:fillRect/>
          </a:stretch>
        </p:blipFill>
        <p:spPr bwMode="auto">
          <a:xfrm>
            <a:off x="228600" y="1828800"/>
            <a:ext cx="4267200" cy="3200400"/>
          </a:xfrm>
          <a:prstGeom prst="rect">
            <a:avLst/>
          </a:prstGeom>
          <a:solidFill>
            <a:schemeClr val="accent3">
              <a:lumMod val="60000"/>
              <a:lumOff val="40000"/>
            </a:schemeClr>
          </a:solidFill>
          <a:ln w="9525">
            <a:solidFill>
              <a:schemeClr val="bg1">
                <a:lumMod val="65000"/>
              </a:schemeClr>
            </a:solidFill>
            <a:miter lim="800000"/>
            <a:headEnd/>
            <a:tailEnd/>
          </a:ln>
          <a:effectLst/>
        </p:spPr>
      </p:pic>
      <p:pic>
        <p:nvPicPr>
          <p:cNvPr id="28675" name="Picture 3"/>
          <p:cNvPicPr>
            <a:picLocks noChangeAspect="1" noChangeArrowheads="1"/>
          </p:cNvPicPr>
          <p:nvPr/>
        </p:nvPicPr>
        <p:blipFill>
          <a:blip r:embed="rId4"/>
          <a:srcRect/>
          <a:stretch>
            <a:fillRect/>
          </a:stretch>
        </p:blipFill>
        <p:spPr bwMode="auto">
          <a:xfrm>
            <a:off x="4724400" y="1828800"/>
            <a:ext cx="4267200" cy="3200400"/>
          </a:xfrm>
          <a:prstGeom prst="rect">
            <a:avLst/>
          </a:prstGeom>
          <a:solidFill>
            <a:schemeClr val="accent3">
              <a:lumMod val="60000"/>
              <a:lumOff val="40000"/>
            </a:schemeClr>
          </a:solidFill>
          <a:ln w="9525">
            <a:solidFill>
              <a:schemeClr val="bg1">
                <a:lumMod val="65000"/>
              </a:schemeClr>
            </a:solidFill>
            <a:miter lim="800000"/>
            <a:headEnd/>
            <a:tailEnd/>
          </a:ln>
          <a:effectLst/>
        </p:spPr>
      </p:pic>
      <p:graphicFrame>
        <p:nvGraphicFramePr>
          <p:cNvPr id="41986" name="Object 2"/>
          <p:cNvGraphicFramePr>
            <a:graphicFrameLocks noChangeAspect="1"/>
          </p:cNvGraphicFramePr>
          <p:nvPr/>
        </p:nvGraphicFramePr>
        <p:xfrm>
          <a:off x="1841500" y="5410200"/>
          <a:ext cx="5524500" cy="528638"/>
        </p:xfrm>
        <a:graphic>
          <a:graphicData uri="http://schemas.openxmlformats.org/presentationml/2006/ole">
            <mc:AlternateContent xmlns:mc="http://schemas.openxmlformats.org/markup-compatibility/2006">
              <mc:Choice xmlns:v="urn:schemas-microsoft-com:vml" Requires="v">
                <p:oleObj spid="_x0000_s28811" name="Equation" r:id="rId5" imgW="1942920" imgH="203040" progId="Equation.3">
                  <p:embed/>
                </p:oleObj>
              </mc:Choice>
              <mc:Fallback>
                <p:oleObj name="Equation" r:id="rId5" imgW="194292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1500" y="5410200"/>
                        <a:ext cx="5524500"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411239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dirty="0" smtClean="0"/>
              <a:t>Signals and Spectra</a:t>
            </a:r>
            <a:endParaRPr lang="en-US" dirty="0"/>
          </a:p>
        </p:txBody>
      </p:sp>
      <p:sp>
        <p:nvSpPr>
          <p:cNvPr id="4" name="Content Placeholder 3"/>
          <p:cNvSpPr>
            <a:spLocks noGrp="1"/>
          </p:cNvSpPr>
          <p:nvPr>
            <p:ph idx="1"/>
          </p:nvPr>
        </p:nvSpPr>
        <p:spPr>
          <a:xfrm>
            <a:off x="0" y="785018"/>
            <a:ext cx="9144000" cy="5936457"/>
          </a:xfrm>
        </p:spPr>
        <p:txBody>
          <a:bodyPr>
            <a:normAutofit/>
          </a:bodyPr>
          <a:lstStyle/>
          <a:p>
            <a:pPr algn="just"/>
            <a:r>
              <a:rPr lang="en-US" b="1" dirty="0" smtClean="0"/>
              <a:t>E</a:t>
            </a:r>
            <a:r>
              <a:rPr lang="en-US" dirty="0" smtClean="0"/>
              <a:t>lectrical </a:t>
            </a:r>
            <a:r>
              <a:rPr lang="en-US" dirty="0"/>
              <a:t>communication signals are time-varying quantities such as voltage or current. </a:t>
            </a:r>
            <a:endParaRPr lang="en-US" dirty="0" smtClean="0"/>
          </a:p>
          <a:p>
            <a:pPr algn="just"/>
            <a:endParaRPr lang="en-US" dirty="0"/>
          </a:p>
          <a:p>
            <a:pPr algn="just"/>
            <a:endParaRPr lang="en-US" dirty="0" smtClean="0"/>
          </a:p>
          <a:p>
            <a:pPr algn="just"/>
            <a:endParaRPr lang="en-US" dirty="0"/>
          </a:p>
          <a:p>
            <a:pPr algn="just"/>
            <a:endParaRPr lang="en-US" dirty="0" smtClean="0"/>
          </a:p>
          <a:p>
            <a:pPr algn="just"/>
            <a:r>
              <a:rPr lang="en-US" dirty="0"/>
              <a:t>Although a signal physically exists in the time domain, we can also represent it in the </a:t>
            </a:r>
            <a:r>
              <a:rPr lang="en-US" b="1" dirty="0"/>
              <a:t>frequency domain </a:t>
            </a:r>
            <a:r>
              <a:rPr lang="en-US" dirty="0"/>
              <a:t>where we view the signal as consisting of sinusoidal components at various frequencies. </a:t>
            </a:r>
          </a:p>
          <a:p>
            <a:pPr algn="just"/>
            <a:endParaRPr lang="en-US" dirty="0" smtClean="0"/>
          </a:p>
        </p:txBody>
      </p:sp>
      <p:sp>
        <p:nvSpPr>
          <p:cNvPr id="3" name="Slide Number Placeholder 2"/>
          <p:cNvSpPr>
            <a:spLocks noGrp="1"/>
          </p:cNvSpPr>
          <p:nvPr>
            <p:ph type="sldNum" sz="quarter" idx="12"/>
          </p:nvPr>
        </p:nvSpPr>
        <p:spPr/>
        <p:txBody>
          <a:bodyPr/>
          <a:lstStyle/>
          <a:p>
            <a:fld id="{7A0D5CAB-8BF0-4EA3-BAE4-9835C852A49B}" type="slidenum">
              <a:rPr lang="en-GB" smtClean="0"/>
              <a:pPr/>
              <a:t>44</a:t>
            </a:fld>
            <a:endParaRPr lang="en-GB"/>
          </a:p>
        </p:txBody>
      </p:sp>
      <p:pic>
        <p:nvPicPr>
          <p:cNvPr id="31750" name="Picture 6"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1146" t="7733" r="-1146" b="47808"/>
          <a:stretch/>
        </p:blipFill>
        <p:spPr bwMode="auto">
          <a:xfrm>
            <a:off x="1295400" y="2009953"/>
            <a:ext cx="6553200" cy="2028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02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dirty="0" smtClean="0"/>
              <a:t>Signals and Spectra</a:t>
            </a:r>
            <a:endParaRPr lang="en-US" dirty="0"/>
          </a:p>
        </p:txBody>
      </p:sp>
      <p:sp>
        <p:nvSpPr>
          <p:cNvPr id="4" name="Content Placeholder 3"/>
          <p:cNvSpPr>
            <a:spLocks noGrp="1"/>
          </p:cNvSpPr>
          <p:nvPr>
            <p:ph idx="1"/>
          </p:nvPr>
        </p:nvSpPr>
        <p:spPr>
          <a:xfrm>
            <a:off x="0" y="785018"/>
            <a:ext cx="9144000" cy="4525963"/>
          </a:xfrm>
        </p:spPr>
        <p:txBody>
          <a:bodyPr>
            <a:normAutofit/>
          </a:bodyPr>
          <a:lstStyle/>
          <a:p>
            <a:r>
              <a:rPr lang="en-US" dirty="0"/>
              <a:t>This frequency-domain description is called the </a:t>
            </a:r>
            <a:r>
              <a:rPr lang="en-US" b="1" dirty="0"/>
              <a:t>spectrum.</a:t>
            </a:r>
            <a:endParaRPr lang="en-US" dirty="0"/>
          </a:p>
        </p:txBody>
      </p:sp>
      <p:sp>
        <p:nvSpPr>
          <p:cNvPr id="3" name="Slide Number Placeholder 2"/>
          <p:cNvSpPr>
            <a:spLocks noGrp="1"/>
          </p:cNvSpPr>
          <p:nvPr>
            <p:ph type="sldNum" sz="quarter" idx="12"/>
          </p:nvPr>
        </p:nvSpPr>
        <p:spPr/>
        <p:txBody>
          <a:bodyPr/>
          <a:lstStyle/>
          <a:p>
            <a:fld id="{7A0D5CAB-8BF0-4EA3-BAE4-9835C852A49B}" type="slidenum">
              <a:rPr lang="en-GB" smtClean="0"/>
              <a:pPr/>
              <a:t>45</a:t>
            </a:fld>
            <a:endParaRPr lang="en-GB"/>
          </a:p>
        </p:txBody>
      </p:sp>
      <p:pic>
        <p:nvPicPr>
          <p:cNvPr id="31750" name="Picture 6"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t="6631"/>
          <a:stretch/>
        </p:blipFill>
        <p:spPr bwMode="auto">
          <a:xfrm>
            <a:off x="1353006" y="2034382"/>
            <a:ext cx="6647994" cy="4321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9676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Spectrum &amp; Bandwidth</a:t>
            </a:r>
          </a:p>
        </p:txBody>
      </p:sp>
      <p:sp>
        <p:nvSpPr>
          <p:cNvPr id="5123" name="Rectangle 3"/>
          <p:cNvSpPr>
            <a:spLocks noGrp="1" noChangeArrowheads="1"/>
          </p:cNvSpPr>
          <p:nvPr>
            <p:ph type="body" idx="1"/>
          </p:nvPr>
        </p:nvSpPr>
        <p:spPr/>
        <p:txBody>
          <a:bodyPr/>
          <a:lstStyle/>
          <a:p>
            <a:r>
              <a:rPr lang="en-US" dirty="0" smtClean="0"/>
              <a:t>Spectrum</a:t>
            </a:r>
          </a:p>
          <a:p>
            <a:pPr lvl="1"/>
            <a:r>
              <a:rPr lang="en-US" dirty="0" smtClean="0"/>
              <a:t>range of frequencies contained in signal</a:t>
            </a:r>
          </a:p>
          <a:p>
            <a:r>
              <a:rPr lang="en-US" dirty="0" smtClean="0"/>
              <a:t>Bandwidth</a:t>
            </a:r>
          </a:p>
          <a:p>
            <a:pPr lvl="1"/>
            <a:r>
              <a:rPr lang="en-US" dirty="0" smtClean="0"/>
              <a:t>width of spectrum</a:t>
            </a:r>
          </a:p>
          <a:p>
            <a:pPr>
              <a:buFont typeface="Wingdings" pitchFamily="2" charset="2"/>
              <a:buNone/>
            </a:pPr>
            <a:endParaRPr lang="en-US" dirty="0" smtClean="0"/>
          </a:p>
        </p:txBody>
      </p:sp>
      <p:sp>
        <p:nvSpPr>
          <p:cNvPr id="2" name="Slide Number Placeholder 1"/>
          <p:cNvSpPr>
            <a:spLocks noGrp="1"/>
          </p:cNvSpPr>
          <p:nvPr>
            <p:ph type="sldNum" sz="quarter" idx="12"/>
          </p:nvPr>
        </p:nvSpPr>
        <p:spPr/>
        <p:txBody>
          <a:bodyPr/>
          <a:lstStyle/>
          <a:p>
            <a:fld id="{7A0D5CAB-8BF0-4EA3-BAE4-9835C852A49B}" type="slidenum">
              <a:rPr lang="en-GB" smtClean="0"/>
              <a:pPr/>
              <a:t>46</a:t>
            </a:fld>
            <a:endParaRPr lang="en-GB"/>
          </a:p>
        </p:txBody>
      </p:sp>
    </p:spTree>
    <p:extLst>
      <p:ext uri="{BB962C8B-B14F-4D97-AF65-F5344CB8AC3E}">
        <p14:creationId xmlns:p14="http://schemas.microsoft.com/office/powerpoint/2010/main" val="126647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dirty="0"/>
              <a:t>Spectrum &amp; Bandwidth</a:t>
            </a:r>
          </a:p>
        </p:txBody>
      </p:sp>
      <p:sp>
        <p:nvSpPr>
          <p:cNvPr id="3" name="Slide Number Placeholder 2"/>
          <p:cNvSpPr>
            <a:spLocks noGrp="1"/>
          </p:cNvSpPr>
          <p:nvPr>
            <p:ph type="sldNum" sz="quarter" idx="12"/>
          </p:nvPr>
        </p:nvSpPr>
        <p:spPr/>
        <p:txBody>
          <a:bodyPr/>
          <a:lstStyle/>
          <a:p>
            <a:fld id="{7A0D5CAB-8BF0-4EA3-BAE4-9835C852A49B}" type="slidenum">
              <a:rPr lang="en-GB" smtClean="0"/>
              <a:pPr/>
              <a:t>47</a:t>
            </a:fld>
            <a:endParaRPr lang="en-GB"/>
          </a:p>
        </p:txBody>
      </p:sp>
      <p:pic>
        <p:nvPicPr>
          <p:cNvPr id="31750" name="Picture 6"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t="6631"/>
          <a:stretch/>
        </p:blipFill>
        <p:spPr bwMode="auto">
          <a:xfrm>
            <a:off x="1353006" y="2034382"/>
            <a:ext cx="6647994" cy="4321968"/>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2524744" y="4207638"/>
            <a:ext cx="4394665" cy="1575602"/>
            <a:chOff x="2524744" y="4207638"/>
            <a:chExt cx="4394665" cy="1575602"/>
          </a:xfrm>
        </p:grpSpPr>
        <p:cxnSp>
          <p:nvCxnSpPr>
            <p:cNvPr id="7" name="Straight Arrow Connector 6"/>
            <p:cNvCxnSpPr/>
            <p:nvPr/>
          </p:nvCxnSpPr>
          <p:spPr>
            <a:xfrm flipV="1">
              <a:off x="2805752" y="4474192"/>
              <a:ext cx="0" cy="12954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flipV="1">
              <a:off x="6607792" y="4487840"/>
              <a:ext cx="0" cy="12954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2819400" y="4610672"/>
              <a:ext cx="3747448"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2524744" y="4207638"/>
              <a:ext cx="4394665" cy="369332"/>
            </a:xfrm>
            <a:prstGeom prst="rect">
              <a:avLst/>
            </a:prstGeom>
            <a:noFill/>
          </p:spPr>
          <p:txBody>
            <a:bodyPr wrap="none" rtlCol="0">
              <a:spAutoFit/>
            </a:bodyPr>
            <a:lstStyle/>
            <a:p>
              <a:r>
                <a:rPr lang="en-US" dirty="0" smtClean="0"/>
                <a:t>Bandwidth (BW)=(6000-1000)=5000Hz=5KHz</a:t>
              </a:r>
              <a:endParaRPr lang="en-US" dirty="0"/>
            </a:p>
          </p:txBody>
        </p:sp>
      </p:grpSp>
      <p:sp>
        <p:nvSpPr>
          <p:cNvPr id="14" name="TextBox 13"/>
          <p:cNvSpPr txBox="1"/>
          <p:nvPr/>
        </p:nvSpPr>
        <p:spPr>
          <a:xfrm>
            <a:off x="457200" y="914400"/>
            <a:ext cx="3697679" cy="892552"/>
          </a:xfrm>
          <a:prstGeom prst="rect">
            <a:avLst/>
          </a:prstGeom>
          <a:noFill/>
        </p:spPr>
        <p:txBody>
          <a:bodyPr wrap="none" rtlCol="0">
            <a:spAutoFit/>
          </a:bodyPr>
          <a:lstStyle/>
          <a:p>
            <a:pPr marL="457200" indent="-457200">
              <a:buFont typeface="Arial" panose="020B0604020202020204" pitchFamily="34" charset="0"/>
              <a:buChar char="•"/>
            </a:pPr>
            <a:r>
              <a:rPr lang="en-US" sz="2600" dirty="0" smtClean="0"/>
              <a:t>Range of Frequencies?</a:t>
            </a:r>
          </a:p>
          <a:p>
            <a:pPr marL="457200" indent="-457200">
              <a:buFont typeface="Arial" panose="020B0604020202020204" pitchFamily="34" charset="0"/>
              <a:buChar char="•"/>
            </a:pPr>
            <a:r>
              <a:rPr lang="en-US" sz="2600" dirty="0" smtClean="0"/>
              <a:t>Bandwidth?</a:t>
            </a:r>
            <a:endParaRPr lang="en-US" sz="2600" dirty="0"/>
          </a:p>
        </p:txBody>
      </p:sp>
    </p:spTree>
    <p:extLst>
      <p:ext uri="{BB962C8B-B14F-4D97-AF65-F5344CB8AC3E}">
        <p14:creationId xmlns:p14="http://schemas.microsoft.com/office/powerpoint/2010/main" val="113999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Spectrum of Pure Sine wave</a:t>
            </a:r>
            <a:endParaRPr lang="en-US"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48</a:t>
            </a:fld>
            <a:endParaRPr lang="en-GB"/>
          </a:p>
        </p:txBody>
      </p:sp>
      <p:pic>
        <p:nvPicPr>
          <p:cNvPr id="33794" name="Picture 2" descr="Image result for sine wave spectr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17" y="1371600"/>
            <a:ext cx="9089083" cy="2514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19200" y="1752600"/>
            <a:ext cx="2358979" cy="369332"/>
          </a:xfrm>
          <a:prstGeom prst="rect">
            <a:avLst/>
          </a:prstGeom>
          <a:noFill/>
        </p:spPr>
        <p:txBody>
          <a:bodyPr wrap="none" rtlCol="0">
            <a:spAutoFit/>
          </a:bodyPr>
          <a:lstStyle/>
          <a:p>
            <a:r>
              <a:rPr lang="en-US" dirty="0" smtClean="0"/>
              <a:t>Power Line Frequency </a:t>
            </a:r>
            <a:endParaRPr lang="en-US" dirty="0"/>
          </a:p>
        </p:txBody>
      </p:sp>
      <p:pic>
        <p:nvPicPr>
          <p:cNvPr id="33796" name="Picture 4" descr="Image result for sine wave spectr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227632"/>
            <a:ext cx="8591675" cy="2325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32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dirty="0" smtClean="0"/>
              <a:t>Signals and Spectra</a:t>
            </a:r>
            <a:endParaRPr lang="en-US" dirty="0"/>
          </a:p>
        </p:txBody>
      </p:sp>
      <p:sp>
        <p:nvSpPr>
          <p:cNvPr id="4" name="Content Placeholder 3"/>
          <p:cNvSpPr>
            <a:spLocks noGrp="1"/>
          </p:cNvSpPr>
          <p:nvPr>
            <p:ph idx="1"/>
          </p:nvPr>
        </p:nvSpPr>
        <p:spPr>
          <a:xfrm>
            <a:off x="0" y="785018"/>
            <a:ext cx="9144000" cy="4525963"/>
          </a:xfrm>
        </p:spPr>
        <p:txBody>
          <a:bodyPr>
            <a:normAutofit/>
          </a:bodyPr>
          <a:lstStyle/>
          <a:p>
            <a:r>
              <a:rPr lang="en-US" dirty="0" smtClean="0"/>
              <a:t>All non-sinusoidal complex </a:t>
            </a:r>
            <a:r>
              <a:rPr lang="en-US" dirty="0"/>
              <a:t>waveforms are made up of a number of sine waves. </a:t>
            </a:r>
            <a:endParaRPr lang="en-US" dirty="0" smtClean="0"/>
          </a:p>
          <a:p>
            <a:r>
              <a:rPr lang="en-US" dirty="0" err="1" smtClean="0"/>
              <a:t>e.g</a:t>
            </a:r>
            <a:r>
              <a:rPr lang="en-US" dirty="0" smtClean="0"/>
              <a:t> Square wave</a:t>
            </a:r>
            <a:endParaRPr lang="en-US" dirty="0"/>
          </a:p>
        </p:txBody>
      </p:sp>
      <p:sp>
        <p:nvSpPr>
          <p:cNvPr id="3" name="Slide Number Placeholder 2"/>
          <p:cNvSpPr>
            <a:spLocks noGrp="1"/>
          </p:cNvSpPr>
          <p:nvPr>
            <p:ph type="sldNum" sz="quarter" idx="12"/>
          </p:nvPr>
        </p:nvSpPr>
        <p:spPr/>
        <p:txBody>
          <a:bodyPr/>
          <a:lstStyle/>
          <a:p>
            <a:fld id="{7A0D5CAB-8BF0-4EA3-BAE4-9835C852A49B}" type="slidenum">
              <a:rPr lang="en-GB" smtClean="0"/>
              <a:pPr/>
              <a:t>49</a:t>
            </a:fld>
            <a:endParaRPr lang="en-GB"/>
          </a:p>
        </p:txBody>
      </p:sp>
      <p:pic>
        <p:nvPicPr>
          <p:cNvPr id="35842" name="Picture 2" descr="Image result for square wave spectr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639112"/>
            <a:ext cx="7341190" cy="390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90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this Course</a:t>
            </a:r>
            <a:endParaRPr lang="en-US" dirty="0"/>
          </a:p>
        </p:txBody>
      </p:sp>
      <p:sp>
        <p:nvSpPr>
          <p:cNvPr id="4" name="Content Placeholder 3"/>
          <p:cNvSpPr>
            <a:spLocks noGrp="1"/>
          </p:cNvSpPr>
          <p:nvPr>
            <p:ph idx="1"/>
          </p:nvPr>
        </p:nvSpPr>
        <p:spPr/>
        <p:txBody>
          <a:bodyPr>
            <a:normAutofit lnSpcReduction="10000"/>
          </a:bodyPr>
          <a:lstStyle/>
          <a:p>
            <a:r>
              <a:rPr lang="en-US" dirty="0" smtClean="0"/>
              <a:t>This course is structured as a senior-level design course emphasizing on</a:t>
            </a:r>
          </a:p>
          <a:p>
            <a:endParaRPr lang="en-US" dirty="0" smtClean="0"/>
          </a:p>
          <a:p>
            <a:pPr lvl="1"/>
            <a:r>
              <a:rPr lang="en-US" dirty="0"/>
              <a:t>F</a:t>
            </a:r>
            <a:r>
              <a:rPr lang="en-US" dirty="0" smtClean="0"/>
              <a:t>undamental communication principles </a:t>
            </a:r>
          </a:p>
          <a:p>
            <a:pPr lvl="1"/>
            <a:endParaRPr lang="en-US" dirty="0" smtClean="0"/>
          </a:p>
          <a:p>
            <a:pPr lvl="1"/>
            <a:r>
              <a:rPr lang="en-US" dirty="0" smtClean="0"/>
              <a:t>Application of these principles to contemporary analogue and digital communication Systems.</a:t>
            </a:r>
          </a:p>
          <a:p>
            <a:pPr lvl="1"/>
            <a:endParaRPr lang="en-US" sz="1600" dirty="0" smtClean="0"/>
          </a:p>
          <a:p>
            <a:pPr lvl="2"/>
            <a:r>
              <a:rPr lang="en-US" dirty="0" smtClean="0"/>
              <a:t>Such as, Television, Radio, Mobile and satellite communications  </a:t>
            </a:r>
            <a:endParaRPr lang="en-US" dirty="0"/>
          </a:p>
        </p:txBody>
      </p:sp>
      <p:sp>
        <p:nvSpPr>
          <p:cNvPr id="3" name="Slide Number Placeholder 2"/>
          <p:cNvSpPr>
            <a:spLocks noGrp="1"/>
          </p:cNvSpPr>
          <p:nvPr>
            <p:ph type="sldNum" sz="quarter" idx="12"/>
          </p:nvPr>
        </p:nvSpPr>
        <p:spPr/>
        <p:txBody>
          <a:bodyPr/>
          <a:lstStyle/>
          <a:p>
            <a:fld id="{7A0D5CAB-8BF0-4EA3-BAE4-9835C852A49B}" type="slidenum">
              <a:rPr lang="en-GB" smtClean="0"/>
              <a:pPr/>
              <a:t>5</a:t>
            </a:fld>
            <a:endParaRPr lang="en-GB"/>
          </a:p>
        </p:txBody>
      </p:sp>
    </p:spTree>
    <p:extLst>
      <p:ext uri="{BB962C8B-B14F-4D97-AF65-F5344CB8AC3E}">
        <p14:creationId xmlns:p14="http://schemas.microsoft.com/office/powerpoint/2010/main" val="28758916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dirty="0" smtClean="0"/>
              <a:t>Signals and Spectra</a:t>
            </a:r>
            <a:endParaRPr lang="en-US" dirty="0"/>
          </a:p>
        </p:txBody>
      </p:sp>
      <p:sp>
        <p:nvSpPr>
          <p:cNvPr id="4" name="Content Placeholder 3"/>
          <p:cNvSpPr>
            <a:spLocks noGrp="1"/>
          </p:cNvSpPr>
          <p:nvPr>
            <p:ph idx="1"/>
          </p:nvPr>
        </p:nvSpPr>
        <p:spPr>
          <a:xfrm>
            <a:off x="0" y="609600"/>
            <a:ext cx="9144000" cy="4525963"/>
          </a:xfrm>
        </p:spPr>
        <p:txBody>
          <a:bodyPr>
            <a:normAutofit/>
          </a:bodyPr>
          <a:lstStyle/>
          <a:p>
            <a:r>
              <a:rPr lang="en-US" dirty="0" smtClean="0"/>
              <a:t>All non-sinusoidal complex </a:t>
            </a:r>
            <a:r>
              <a:rPr lang="en-US" dirty="0"/>
              <a:t>waveforms are made up of a number of sine waves. </a:t>
            </a:r>
            <a:endParaRPr lang="en-US" dirty="0" smtClean="0"/>
          </a:p>
          <a:p>
            <a:r>
              <a:rPr lang="en-US" dirty="0" smtClean="0"/>
              <a:t>e.g. Square wave</a:t>
            </a:r>
            <a:endParaRPr lang="en-US" dirty="0"/>
          </a:p>
        </p:txBody>
      </p:sp>
      <p:sp>
        <p:nvSpPr>
          <p:cNvPr id="3" name="Slide Number Placeholder 2"/>
          <p:cNvSpPr>
            <a:spLocks noGrp="1"/>
          </p:cNvSpPr>
          <p:nvPr>
            <p:ph type="sldNum" sz="quarter" idx="12"/>
          </p:nvPr>
        </p:nvSpPr>
        <p:spPr/>
        <p:txBody>
          <a:bodyPr/>
          <a:lstStyle/>
          <a:p>
            <a:fld id="{7A0D5CAB-8BF0-4EA3-BAE4-9835C852A49B}" type="slidenum">
              <a:rPr lang="en-GB" smtClean="0"/>
              <a:pPr/>
              <a:t>50</a:t>
            </a:fld>
            <a:endParaRPr lang="en-GB"/>
          </a:p>
        </p:txBody>
      </p:sp>
      <p:pic>
        <p:nvPicPr>
          <p:cNvPr id="36866" name="Picture 2" descr="Image result for square wave spectr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88333"/>
            <a:ext cx="6505575" cy="469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5314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dirty="0" smtClean="0"/>
              <a:t>Signals and Spectra</a:t>
            </a:r>
            <a:endParaRPr lang="en-US" dirty="0"/>
          </a:p>
        </p:txBody>
      </p:sp>
      <p:sp>
        <p:nvSpPr>
          <p:cNvPr id="4" name="Content Placeholder 3"/>
          <p:cNvSpPr>
            <a:spLocks noGrp="1"/>
          </p:cNvSpPr>
          <p:nvPr>
            <p:ph idx="1"/>
          </p:nvPr>
        </p:nvSpPr>
        <p:spPr>
          <a:xfrm>
            <a:off x="0" y="533400"/>
            <a:ext cx="7557025" cy="4525963"/>
          </a:xfrm>
        </p:spPr>
        <p:txBody>
          <a:bodyPr>
            <a:normAutofit/>
          </a:bodyPr>
          <a:lstStyle/>
          <a:p>
            <a:r>
              <a:rPr lang="en-US" dirty="0" smtClean="0"/>
              <a:t>Examples of complex waveforms</a:t>
            </a:r>
            <a:endParaRPr lang="en-US" dirty="0"/>
          </a:p>
        </p:txBody>
      </p:sp>
      <p:sp>
        <p:nvSpPr>
          <p:cNvPr id="3" name="Slide Number Placeholder 2"/>
          <p:cNvSpPr>
            <a:spLocks noGrp="1"/>
          </p:cNvSpPr>
          <p:nvPr>
            <p:ph type="sldNum" sz="quarter" idx="12"/>
          </p:nvPr>
        </p:nvSpPr>
        <p:spPr/>
        <p:txBody>
          <a:bodyPr/>
          <a:lstStyle/>
          <a:p>
            <a:fld id="{7A0D5CAB-8BF0-4EA3-BAE4-9835C852A49B}" type="slidenum">
              <a:rPr lang="en-GB" smtClean="0"/>
              <a:pPr/>
              <a:t>51</a:t>
            </a:fld>
            <a:endParaRPr lang="en-GB"/>
          </a:p>
        </p:txBody>
      </p:sp>
      <p:pic>
        <p:nvPicPr>
          <p:cNvPr id="37894" name="Picture 6" descr="Image result for spectrum of  waveforms"/>
          <p:cNvPicPr>
            <a:picLocks noChangeAspect="1" noChangeArrowheads="1"/>
          </p:cNvPicPr>
          <p:nvPr/>
        </p:nvPicPr>
        <p:blipFill rotWithShape="1">
          <a:blip r:embed="rId2">
            <a:extLst>
              <a:ext uri="{28A0092B-C50C-407E-A947-70E740481C1C}">
                <a14:useLocalDpi xmlns:a14="http://schemas.microsoft.com/office/drawing/2010/main" val="0"/>
              </a:ext>
            </a:extLst>
          </a:blip>
          <a:srcRect l="49349" t="24652" r="21901"/>
          <a:stretch/>
        </p:blipFill>
        <p:spPr bwMode="auto">
          <a:xfrm>
            <a:off x="2667000" y="1129024"/>
            <a:ext cx="3886200" cy="5728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9762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a:t>Fourier Series</a:t>
            </a:r>
          </a:p>
        </p:txBody>
      </p:sp>
      <p:sp>
        <p:nvSpPr>
          <p:cNvPr id="3" name="Content Placeholder 2"/>
          <p:cNvSpPr>
            <a:spLocks noGrp="1"/>
          </p:cNvSpPr>
          <p:nvPr>
            <p:ph idx="1"/>
          </p:nvPr>
        </p:nvSpPr>
        <p:spPr>
          <a:xfrm>
            <a:off x="76200" y="1189037"/>
            <a:ext cx="8229600" cy="4525963"/>
          </a:xfrm>
        </p:spPr>
        <p:txBody>
          <a:bodyPr>
            <a:normAutofit/>
          </a:bodyPr>
          <a:lstStyle/>
          <a:p>
            <a:pPr algn="just"/>
            <a:r>
              <a:rPr lang="en-US" sz="2600" dirty="0" smtClean="0"/>
              <a:t>Any Periodic Signal can be expressed as Fourier series expansion.</a:t>
            </a:r>
          </a:p>
          <a:p>
            <a:pPr algn="just"/>
            <a:endParaRPr lang="en-US" sz="2600" dirty="0"/>
          </a:p>
          <a:p>
            <a:pPr algn="just"/>
            <a:endParaRPr lang="en-US" sz="2600" dirty="0" smtClean="0"/>
          </a:p>
          <a:p>
            <a:pPr algn="just"/>
            <a:endParaRPr lang="en-US" sz="2600" dirty="0"/>
          </a:p>
          <a:p>
            <a:pPr algn="just"/>
            <a:r>
              <a:rPr lang="en-US" sz="2600" dirty="0" smtClean="0"/>
              <a:t>Where, </a:t>
            </a:r>
          </a:p>
          <a:p>
            <a:pPr algn="just"/>
            <a:endParaRPr lang="en-US" sz="2600" dirty="0"/>
          </a:p>
          <a:p>
            <a:pPr algn="just"/>
            <a:endParaRPr lang="en-US" sz="3400" dirty="0" smtClean="0"/>
          </a:p>
          <a:p>
            <a:pPr marL="0" indent="0" algn="just">
              <a:buNone/>
            </a:pPr>
            <a:endParaRPr lang="en-US"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52</a:t>
            </a:fld>
            <a:endParaRPr lang="en-GB"/>
          </a:p>
        </p:txBody>
      </p:sp>
      <mc:AlternateContent xmlns:mc="http://schemas.openxmlformats.org/markup-compatibility/2006" xmlns:a14="http://schemas.microsoft.com/office/drawing/2010/main">
        <mc:Choice Requires="a14">
          <p:sp>
            <p:nvSpPr>
              <p:cNvPr id="7" name="TextBox 6"/>
              <p:cNvSpPr txBox="1"/>
              <p:nvPr/>
            </p:nvSpPr>
            <p:spPr>
              <a:xfrm>
                <a:off x="1752895" y="2413529"/>
                <a:ext cx="5458867" cy="10154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r>
                        <a:rPr lang="en-US" sz="2200" b="0" i="1" smtClean="0">
                          <a:latin typeface="Cambria Math"/>
                        </a:rPr>
                        <m:t>=</m:t>
                      </m:r>
                      <m:f>
                        <m:fPr>
                          <m:ctrlPr>
                            <a:rPr lang="en-US" sz="2200" b="0" i="1" smtClean="0">
                              <a:latin typeface="Cambria Math" panose="02040503050406030204" pitchFamily="18" charset="0"/>
                            </a:rPr>
                          </m:ctrlPr>
                        </m:fPr>
                        <m:num>
                          <m:sSub>
                            <m:sSubPr>
                              <m:ctrlPr>
                                <a:rPr lang="en-US" sz="2200" i="1">
                                  <a:latin typeface="Cambria Math" panose="02040503050406030204" pitchFamily="18" charset="0"/>
                                </a:rPr>
                              </m:ctrlPr>
                            </m:sSubPr>
                            <m:e>
                              <m:r>
                                <a:rPr lang="en-US" sz="2200" b="0" i="1" smtClean="0">
                                  <a:latin typeface="Cambria Math" panose="02040503050406030204" pitchFamily="18" charset="0"/>
                                </a:rPr>
                                <m:t>𝑎</m:t>
                              </m:r>
                            </m:e>
                            <m:sub>
                              <m:r>
                                <a:rPr lang="en-US" sz="2200" i="1">
                                  <a:latin typeface="Cambria Math"/>
                                </a:rPr>
                                <m:t>𝑜</m:t>
                              </m:r>
                            </m:sub>
                          </m:sSub>
                        </m:num>
                        <m:den>
                          <m:r>
                            <a:rPr lang="en-US" sz="2200" b="0" i="1" smtClean="0">
                              <a:latin typeface="Cambria Math" panose="02040503050406030204" pitchFamily="18" charset="0"/>
                            </a:rPr>
                            <m:t>2</m:t>
                          </m:r>
                        </m:den>
                      </m:f>
                      <m:r>
                        <a:rPr lang="en-US" sz="2200" b="0" i="1" smtClean="0">
                          <a:latin typeface="Cambria Math"/>
                        </a:rPr>
                        <m:t>+</m:t>
                      </m:r>
                      <m:nary>
                        <m:naryPr>
                          <m:chr m:val="∑"/>
                          <m:ctrlPr>
                            <a:rPr lang="en-US" sz="2200" b="0" i="1" smtClean="0">
                              <a:latin typeface="Cambria Math" panose="02040503050406030204" pitchFamily="18" charset="0"/>
                            </a:rPr>
                          </m:ctrlPr>
                        </m:naryPr>
                        <m:sub>
                          <m:r>
                            <m:rPr>
                              <m:brk m:alnAt="23"/>
                            </m:rPr>
                            <a:rPr lang="en-US" sz="2200" b="0" i="1" smtClean="0">
                              <a:latin typeface="Cambria Math"/>
                            </a:rPr>
                            <m:t>𝑛</m:t>
                          </m:r>
                          <m:r>
                            <a:rPr lang="en-US" sz="2200" b="0" i="1" smtClean="0">
                              <a:latin typeface="Cambria Math"/>
                            </a:rPr>
                            <m:t>=1</m:t>
                          </m:r>
                        </m:sub>
                        <m:sup>
                          <m:r>
                            <a:rPr lang="en-US" sz="2200" b="0" i="1" smtClean="0">
                              <a:latin typeface="Cambria Math"/>
                              <a:ea typeface="Cambria Math"/>
                            </a:rPr>
                            <m:t>∞</m:t>
                          </m:r>
                        </m:sup>
                        <m:e>
                          <m:d>
                            <m:dPr>
                              <m:begChr m:val="["/>
                              <m:endChr m:val="]"/>
                              <m:ctrlPr>
                                <a:rPr lang="en-US" sz="2200" b="0" i="1" smtClean="0">
                                  <a:latin typeface="Cambria Math" panose="02040503050406030204" pitchFamily="18" charset="0"/>
                                </a:rPr>
                              </m:ctrlPr>
                            </m:dPr>
                            <m:e>
                              <m:sSub>
                                <m:sSubPr>
                                  <m:ctrlPr>
                                    <a:rPr lang="en-US" sz="2200" i="1">
                                      <a:latin typeface="Cambria Math" panose="02040503050406030204" pitchFamily="18" charset="0"/>
                                    </a:rPr>
                                  </m:ctrlPr>
                                </m:sSubPr>
                                <m:e>
                                  <m:r>
                                    <a:rPr lang="en-US" sz="2200" b="0" i="1" smtClean="0">
                                      <a:latin typeface="Cambria Math" panose="02040503050406030204" pitchFamily="18" charset="0"/>
                                    </a:rPr>
                                    <m:t>𝑎</m:t>
                                  </m:r>
                                </m:e>
                                <m:sub>
                                  <m:r>
                                    <a:rPr lang="en-US" sz="2200" i="1">
                                      <a:latin typeface="Cambria Math"/>
                                    </a:rPr>
                                    <m:t>𝑛</m:t>
                                  </m:r>
                                </m:sub>
                              </m:sSub>
                              <m:func>
                                <m:funcPr>
                                  <m:ctrlPr>
                                    <a:rPr lang="en-US" sz="2200" i="1">
                                      <a:latin typeface="Cambria Math" panose="02040503050406030204" pitchFamily="18" charset="0"/>
                                    </a:rPr>
                                  </m:ctrlPr>
                                </m:funcPr>
                                <m:fName>
                                  <m:r>
                                    <m:rPr>
                                      <m:sty m:val="p"/>
                                    </m:rPr>
                                    <a:rPr lang="en-US" sz="2200">
                                      <a:latin typeface="Cambria Math"/>
                                    </a:rPr>
                                    <m:t>cos</m:t>
                                  </m:r>
                                </m:fName>
                                <m:e>
                                  <m:d>
                                    <m:dPr>
                                      <m:ctrlPr>
                                        <a:rPr lang="en-US" sz="2200" i="1">
                                          <a:latin typeface="Cambria Math" panose="02040503050406030204" pitchFamily="18" charset="0"/>
                                        </a:rPr>
                                      </m:ctrlPr>
                                    </m:dPr>
                                    <m:e>
                                      <m:r>
                                        <a:rPr lang="en-US" sz="2200" i="1">
                                          <a:latin typeface="Cambria Math"/>
                                        </a:rPr>
                                        <m:t>𝑛</m:t>
                                      </m:r>
                                      <m:r>
                                        <a:rPr lang="en-US" sz="2200" b="0" i="1" smtClean="0">
                                          <a:latin typeface="Cambria Math" panose="02040503050406030204" pitchFamily="18" charset="0"/>
                                          <a:ea typeface="Cambria Math"/>
                                        </a:rPr>
                                        <m:t>𝑥</m:t>
                                      </m:r>
                                    </m:e>
                                  </m:d>
                                </m:e>
                              </m:func>
                              <m:r>
                                <a:rPr lang="en-US" sz="2200" i="1">
                                  <a:latin typeface="Cambria Math"/>
                                </a:rPr>
                                <m:t>+</m:t>
                              </m:r>
                              <m:sSub>
                                <m:sSubPr>
                                  <m:ctrlPr>
                                    <a:rPr lang="en-US" sz="2200" i="1">
                                      <a:latin typeface="Cambria Math" panose="02040503050406030204" pitchFamily="18" charset="0"/>
                                    </a:rPr>
                                  </m:ctrlPr>
                                </m:sSubPr>
                                <m:e>
                                  <m:r>
                                    <a:rPr lang="en-US" sz="2200" b="0" i="1" smtClean="0">
                                      <a:latin typeface="Cambria Math" panose="02040503050406030204" pitchFamily="18" charset="0"/>
                                    </a:rPr>
                                    <m:t>𝑏</m:t>
                                  </m:r>
                                </m:e>
                                <m:sub>
                                  <m:r>
                                    <a:rPr lang="en-US" sz="2200" i="1">
                                      <a:latin typeface="Cambria Math"/>
                                    </a:rPr>
                                    <m:t>𝑛</m:t>
                                  </m:r>
                                </m:sub>
                              </m:sSub>
                              <m:func>
                                <m:funcPr>
                                  <m:ctrlPr>
                                    <a:rPr lang="en-US" sz="2200" i="1">
                                      <a:latin typeface="Cambria Math" panose="02040503050406030204" pitchFamily="18" charset="0"/>
                                    </a:rPr>
                                  </m:ctrlPr>
                                </m:funcPr>
                                <m:fName>
                                  <m:r>
                                    <m:rPr>
                                      <m:sty m:val="p"/>
                                    </m:rPr>
                                    <a:rPr lang="en-US" sz="2200">
                                      <a:latin typeface="Cambria Math"/>
                                    </a:rPr>
                                    <m:t>sin</m:t>
                                  </m:r>
                                </m:fName>
                                <m:e>
                                  <m:d>
                                    <m:dPr>
                                      <m:ctrlPr>
                                        <a:rPr lang="en-US" sz="2200" i="1">
                                          <a:latin typeface="Cambria Math" panose="02040503050406030204" pitchFamily="18" charset="0"/>
                                        </a:rPr>
                                      </m:ctrlPr>
                                    </m:dPr>
                                    <m:e>
                                      <m:r>
                                        <a:rPr lang="en-US" sz="2200" i="1">
                                          <a:latin typeface="Cambria Math"/>
                                        </a:rPr>
                                        <m:t>𝑛</m:t>
                                      </m:r>
                                      <m:r>
                                        <a:rPr lang="en-US" sz="2200" b="0" i="1" smtClean="0">
                                          <a:latin typeface="Cambria Math" panose="02040503050406030204" pitchFamily="18" charset="0"/>
                                          <a:ea typeface="Cambria Math"/>
                                        </a:rPr>
                                        <m:t>𝑥</m:t>
                                      </m:r>
                                    </m:e>
                                  </m:d>
                                </m:e>
                              </m:func>
                            </m:e>
                          </m:d>
                        </m:e>
                      </m:nary>
                    </m:oMath>
                  </m:oMathPara>
                </a14:m>
                <a:endParaRPr lang="en-US" sz="2200" dirty="0"/>
              </a:p>
            </p:txBody>
          </p:sp>
        </mc:Choice>
        <mc:Fallback xmlns="">
          <p:sp>
            <p:nvSpPr>
              <p:cNvPr id="7" name="TextBox 6"/>
              <p:cNvSpPr txBox="1">
                <a:spLocks noRot="1" noChangeAspect="1" noMove="1" noResize="1" noEditPoints="1" noAdjustHandles="1" noChangeArrowheads="1" noChangeShapeType="1" noTextEdit="1"/>
              </p:cNvSpPr>
              <p:nvPr/>
            </p:nvSpPr>
            <p:spPr>
              <a:xfrm>
                <a:off x="1752895" y="2413529"/>
                <a:ext cx="5458867" cy="1015471"/>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320017" y="5135788"/>
                <a:ext cx="3431965" cy="10826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𝑎</m:t>
                          </m:r>
                        </m:e>
                        <m:sub>
                          <m:r>
                            <a:rPr lang="en-US" sz="2200" i="1">
                              <a:latin typeface="Cambria Math"/>
                            </a:rPr>
                            <m:t>𝑛</m:t>
                          </m:r>
                        </m:sub>
                      </m:sSub>
                      <m:r>
                        <a:rPr lang="en-US" sz="2200" b="0" i="1" smtClean="0">
                          <a:latin typeface="Cambria Math"/>
                        </a:rPr>
                        <m:t>=</m:t>
                      </m:r>
                      <m:f>
                        <m:fPr>
                          <m:ctrlPr>
                            <a:rPr lang="en-US" sz="2200" b="0" i="1" smtClean="0">
                              <a:latin typeface="Cambria Math" panose="02040503050406030204" pitchFamily="18" charset="0"/>
                            </a:rPr>
                          </m:ctrlPr>
                        </m:fPr>
                        <m:num>
                          <m:r>
                            <a:rPr lang="en-US" sz="2200" b="0" i="1" smtClean="0">
                              <a:latin typeface="Cambria Math"/>
                            </a:rPr>
                            <m:t>1</m:t>
                          </m:r>
                        </m:num>
                        <m:den>
                          <m:r>
                            <a:rPr lang="en-US" sz="2200" b="0" i="1" smtClean="0">
                              <a:latin typeface="Cambria Math"/>
                              <a:ea typeface="Cambria Math"/>
                            </a:rPr>
                            <m:t>𝜋</m:t>
                          </m:r>
                        </m:den>
                      </m:f>
                      <m:nary>
                        <m:naryPr>
                          <m:limLoc m:val="undOvr"/>
                          <m:ctrlPr>
                            <a:rPr lang="en-US" sz="2200" b="0" i="1" smtClean="0">
                              <a:latin typeface="Cambria Math" panose="02040503050406030204" pitchFamily="18" charset="0"/>
                            </a:rPr>
                          </m:ctrlPr>
                        </m:naryPr>
                        <m:sub>
                          <m:r>
                            <a:rPr lang="en-US" sz="2200" i="1">
                              <a:latin typeface="Cambria Math" panose="02040503050406030204" pitchFamily="18" charset="0"/>
                            </a:rPr>
                            <m:t>−</m:t>
                          </m:r>
                          <m:r>
                            <a:rPr lang="en-US" sz="2200" i="1">
                              <a:latin typeface="Cambria Math" panose="02040503050406030204" pitchFamily="18" charset="0"/>
                              <a:ea typeface="Cambria Math" panose="02040503050406030204" pitchFamily="18" charset="0"/>
                            </a:rPr>
                            <m:t>𝜋</m:t>
                          </m:r>
                        </m:sub>
                        <m:sup>
                          <m:r>
                            <a:rPr lang="en-US" sz="2200" b="0" i="1" smtClean="0">
                              <a:latin typeface="Cambria Math"/>
                              <a:ea typeface="Cambria Math"/>
                            </a:rPr>
                            <m:t>𝜋</m:t>
                          </m:r>
                        </m:sup>
                        <m:e>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func>
                            <m:funcPr>
                              <m:ctrlPr>
                                <a:rPr lang="en-US" sz="2200" b="0" i="1" smtClean="0">
                                  <a:latin typeface="Cambria Math" panose="02040503050406030204" pitchFamily="18" charset="0"/>
                                </a:rPr>
                              </m:ctrlPr>
                            </m:funcPr>
                            <m:fName>
                              <m:r>
                                <m:rPr>
                                  <m:sty m:val="p"/>
                                </m:rPr>
                                <a:rPr lang="en-US" sz="2200" b="0" i="0" smtClean="0">
                                  <a:latin typeface="Cambria Math"/>
                                </a:rPr>
                                <m:t>cos</m:t>
                              </m:r>
                            </m:fName>
                            <m:e>
                              <m:d>
                                <m:dPr>
                                  <m:ctrlPr>
                                    <a:rPr lang="en-US" sz="2200" b="0" i="1" smtClean="0">
                                      <a:latin typeface="Cambria Math" panose="02040503050406030204" pitchFamily="18" charset="0"/>
                                    </a:rPr>
                                  </m:ctrlPr>
                                </m:dPr>
                                <m:e>
                                  <m:r>
                                    <a:rPr lang="en-US" sz="2200" b="0" i="1" smtClean="0">
                                      <a:latin typeface="Cambria Math"/>
                                    </a:rPr>
                                    <m:t>𝑛</m:t>
                                  </m:r>
                                  <m:r>
                                    <a:rPr lang="en-US" sz="2200" b="0" i="1" smtClean="0">
                                      <a:latin typeface="Cambria Math" panose="02040503050406030204" pitchFamily="18" charset="0"/>
                                      <a:ea typeface="Cambria Math"/>
                                    </a:rPr>
                                    <m:t>𝑥</m:t>
                                  </m:r>
                                </m:e>
                              </m:d>
                            </m:e>
                          </m:func>
                          <m:r>
                            <a:rPr lang="en-US" sz="2200" b="0" i="1" smtClean="0">
                              <a:latin typeface="Cambria Math"/>
                              <a:ea typeface="Cambria Math"/>
                            </a:rPr>
                            <m:t>𝑑</m:t>
                          </m:r>
                          <m:r>
                            <a:rPr lang="en-US" sz="2200" b="0" i="1" smtClean="0">
                              <a:latin typeface="Cambria Math" panose="02040503050406030204" pitchFamily="18" charset="0"/>
                              <a:ea typeface="Cambria Math"/>
                            </a:rPr>
                            <m:t>𝑥</m:t>
                          </m:r>
                        </m:e>
                      </m:nary>
                    </m:oMath>
                  </m:oMathPara>
                </a14:m>
                <a:endParaRPr lang="en-US" sz="2200" dirty="0"/>
              </a:p>
            </p:txBody>
          </p:sp>
        </mc:Choice>
        <mc:Fallback xmlns="">
          <p:sp>
            <p:nvSpPr>
              <p:cNvPr id="5" name="Rectangle 4"/>
              <p:cNvSpPr>
                <a:spLocks noRot="1" noChangeAspect="1" noMove="1" noResize="1" noEditPoints="1" noAdjustHandles="1" noChangeArrowheads="1" noChangeShapeType="1" noTextEdit="1"/>
              </p:cNvSpPr>
              <p:nvPr/>
            </p:nvSpPr>
            <p:spPr>
              <a:xfrm>
                <a:off x="320017" y="5135788"/>
                <a:ext cx="3431965" cy="1082669"/>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953000" y="5079261"/>
                <a:ext cx="3379708" cy="10826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𝑏</m:t>
                          </m:r>
                        </m:e>
                        <m:sub>
                          <m:r>
                            <a:rPr lang="en-US" sz="2200" i="1">
                              <a:latin typeface="Cambria Math"/>
                            </a:rPr>
                            <m:t>𝑛</m:t>
                          </m:r>
                        </m:sub>
                      </m:sSub>
                      <m:r>
                        <a:rPr lang="en-US" sz="2200" b="0" i="1" smtClean="0">
                          <a:latin typeface="Cambria Math"/>
                        </a:rPr>
                        <m:t>=</m:t>
                      </m:r>
                      <m:f>
                        <m:fPr>
                          <m:ctrlPr>
                            <a:rPr lang="en-US" sz="2200" b="0" i="1" smtClean="0">
                              <a:latin typeface="Cambria Math" panose="02040503050406030204" pitchFamily="18" charset="0"/>
                            </a:rPr>
                          </m:ctrlPr>
                        </m:fPr>
                        <m:num>
                          <m:r>
                            <a:rPr lang="en-US" sz="2200" b="0" i="1" smtClean="0">
                              <a:latin typeface="Cambria Math"/>
                            </a:rPr>
                            <m:t>1</m:t>
                          </m:r>
                        </m:num>
                        <m:den>
                          <m:r>
                            <a:rPr lang="en-US" sz="2200" b="0" i="1" smtClean="0">
                              <a:latin typeface="Cambria Math"/>
                              <a:ea typeface="Cambria Math"/>
                            </a:rPr>
                            <m:t>𝜋</m:t>
                          </m:r>
                        </m:den>
                      </m:f>
                      <m:nary>
                        <m:naryPr>
                          <m:limLoc m:val="undOvr"/>
                          <m:ctrlPr>
                            <a:rPr lang="en-US" sz="2200" b="0" i="1" smtClean="0">
                              <a:latin typeface="Cambria Math" panose="02040503050406030204" pitchFamily="18" charset="0"/>
                            </a:rPr>
                          </m:ctrlPr>
                        </m:naryPr>
                        <m:sub>
                          <m:r>
                            <a:rPr lang="en-US" sz="2200" i="1">
                              <a:latin typeface="Cambria Math" panose="02040503050406030204" pitchFamily="18" charset="0"/>
                            </a:rPr>
                            <m:t>−</m:t>
                          </m:r>
                          <m:r>
                            <a:rPr lang="en-US" sz="2200" i="1">
                              <a:latin typeface="Cambria Math" panose="02040503050406030204" pitchFamily="18" charset="0"/>
                              <a:ea typeface="Cambria Math" panose="02040503050406030204" pitchFamily="18" charset="0"/>
                            </a:rPr>
                            <m:t>𝜋</m:t>
                          </m:r>
                        </m:sub>
                        <m:sup>
                          <m:r>
                            <a:rPr lang="en-US" sz="2200" b="0" i="1" smtClean="0">
                              <a:latin typeface="Cambria Math"/>
                              <a:ea typeface="Cambria Math"/>
                            </a:rPr>
                            <m:t>𝜋</m:t>
                          </m:r>
                        </m:sup>
                        <m:e>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func>
                            <m:funcPr>
                              <m:ctrlPr>
                                <a:rPr lang="en-US" sz="2200" b="0" i="1" smtClean="0">
                                  <a:latin typeface="Cambria Math" panose="02040503050406030204" pitchFamily="18" charset="0"/>
                                </a:rPr>
                              </m:ctrlPr>
                            </m:funcPr>
                            <m:fName>
                              <m:r>
                                <m:rPr>
                                  <m:sty m:val="p"/>
                                </m:rPr>
                                <a:rPr lang="en-US" sz="2200" b="0" i="0" smtClean="0">
                                  <a:latin typeface="Cambria Math"/>
                                </a:rPr>
                                <m:t>sin</m:t>
                              </m:r>
                            </m:fName>
                            <m:e>
                              <m:d>
                                <m:dPr>
                                  <m:ctrlPr>
                                    <a:rPr lang="en-US" sz="2200" b="0" i="1" smtClean="0">
                                      <a:latin typeface="Cambria Math" panose="02040503050406030204" pitchFamily="18" charset="0"/>
                                    </a:rPr>
                                  </m:ctrlPr>
                                </m:dPr>
                                <m:e>
                                  <m:r>
                                    <a:rPr lang="en-US" sz="2200" b="0" i="1" smtClean="0">
                                      <a:latin typeface="Cambria Math"/>
                                    </a:rPr>
                                    <m:t>𝑛</m:t>
                                  </m:r>
                                  <m:r>
                                    <a:rPr lang="en-US" sz="2200" b="0" i="1" smtClean="0">
                                      <a:latin typeface="Cambria Math" panose="02040503050406030204" pitchFamily="18" charset="0"/>
                                      <a:ea typeface="Cambria Math"/>
                                    </a:rPr>
                                    <m:t>𝑥</m:t>
                                  </m:r>
                                </m:e>
                              </m:d>
                            </m:e>
                          </m:func>
                          <m:r>
                            <a:rPr lang="en-US" sz="2200" b="0" i="1" smtClean="0">
                              <a:latin typeface="Cambria Math"/>
                              <a:ea typeface="Cambria Math"/>
                            </a:rPr>
                            <m:t>𝑑</m:t>
                          </m:r>
                          <m:r>
                            <a:rPr lang="en-US" sz="2200" b="0" i="1" smtClean="0">
                              <a:latin typeface="Cambria Math" panose="02040503050406030204" pitchFamily="18" charset="0"/>
                              <a:ea typeface="Cambria Math"/>
                            </a:rPr>
                            <m:t>𝑥</m:t>
                          </m:r>
                        </m:e>
                      </m:nary>
                    </m:oMath>
                  </m:oMathPara>
                </a14:m>
                <a:endParaRPr lang="en-US" sz="2200" dirty="0"/>
              </a:p>
            </p:txBody>
          </p:sp>
        </mc:Choice>
        <mc:Fallback xmlns="">
          <p:sp>
            <p:nvSpPr>
              <p:cNvPr id="8" name="Rectangle 7"/>
              <p:cNvSpPr>
                <a:spLocks noRot="1" noChangeAspect="1" noMove="1" noResize="1" noEditPoints="1" noAdjustHandles="1" noChangeArrowheads="1" noChangeShapeType="1" noTextEdit="1"/>
              </p:cNvSpPr>
              <p:nvPr/>
            </p:nvSpPr>
            <p:spPr>
              <a:xfrm>
                <a:off x="4953000" y="5079261"/>
                <a:ext cx="3379708" cy="1082669"/>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2907104" y="3992788"/>
                <a:ext cx="2376548" cy="10826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𝑎</m:t>
                          </m:r>
                        </m:e>
                        <m:sub>
                          <m:r>
                            <a:rPr lang="en-US" sz="2200" b="0" i="1" smtClean="0">
                              <a:latin typeface="Cambria Math" panose="02040503050406030204" pitchFamily="18" charset="0"/>
                            </a:rPr>
                            <m:t>𝑜</m:t>
                          </m:r>
                        </m:sub>
                      </m:sSub>
                      <m:r>
                        <a:rPr lang="en-US" sz="2200" b="0" i="1" smtClean="0">
                          <a:latin typeface="Cambria Math"/>
                        </a:rPr>
                        <m:t>=</m:t>
                      </m:r>
                      <m:f>
                        <m:fPr>
                          <m:ctrlPr>
                            <a:rPr lang="en-US" sz="2200" b="0" i="1" smtClean="0">
                              <a:latin typeface="Cambria Math" panose="02040503050406030204" pitchFamily="18" charset="0"/>
                            </a:rPr>
                          </m:ctrlPr>
                        </m:fPr>
                        <m:num>
                          <m:r>
                            <a:rPr lang="en-US" sz="2200" b="0" i="1" smtClean="0">
                              <a:latin typeface="Cambria Math"/>
                            </a:rPr>
                            <m:t>1</m:t>
                          </m:r>
                        </m:num>
                        <m:den>
                          <m:r>
                            <a:rPr lang="en-US" sz="2200" b="0" i="1" smtClean="0">
                              <a:latin typeface="Cambria Math"/>
                              <a:ea typeface="Cambria Math"/>
                            </a:rPr>
                            <m:t>𝜋</m:t>
                          </m:r>
                        </m:den>
                      </m:f>
                      <m:nary>
                        <m:naryPr>
                          <m:limLoc m:val="undOvr"/>
                          <m:ctrlPr>
                            <a:rPr lang="en-US" sz="2200" b="0" i="1" smtClean="0">
                              <a:latin typeface="Cambria Math" panose="02040503050406030204" pitchFamily="18" charset="0"/>
                            </a:rPr>
                          </m:ctrlPr>
                        </m:naryPr>
                        <m:sub>
                          <m:r>
                            <a:rPr lang="en-US" sz="2200" b="0" i="1" smtClean="0">
                              <a:latin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𝜋</m:t>
                          </m:r>
                        </m:sub>
                        <m:sup>
                          <m:r>
                            <a:rPr lang="en-US" sz="2200" b="0" i="1" smtClean="0">
                              <a:latin typeface="Cambria Math"/>
                              <a:ea typeface="Cambria Math"/>
                            </a:rPr>
                            <m:t>𝜋</m:t>
                          </m:r>
                        </m:sup>
                        <m:e>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r>
                            <a:rPr lang="en-US" sz="2200" b="0" i="1" smtClean="0">
                              <a:latin typeface="Cambria Math"/>
                              <a:ea typeface="Cambria Math"/>
                            </a:rPr>
                            <m:t>𝑑</m:t>
                          </m:r>
                          <m:r>
                            <a:rPr lang="en-US" sz="2200" b="0" i="1" smtClean="0">
                              <a:latin typeface="Cambria Math" panose="02040503050406030204" pitchFamily="18" charset="0"/>
                              <a:ea typeface="Cambria Math"/>
                            </a:rPr>
                            <m:t>𝑥</m:t>
                          </m:r>
                        </m:e>
                      </m:nary>
                    </m:oMath>
                  </m:oMathPara>
                </a14:m>
                <a:endParaRPr lang="en-US" sz="2200" dirty="0"/>
              </a:p>
            </p:txBody>
          </p:sp>
        </mc:Choice>
        <mc:Fallback xmlns="">
          <p:sp>
            <p:nvSpPr>
              <p:cNvPr id="12" name="Rectangle 11"/>
              <p:cNvSpPr>
                <a:spLocks noRot="1" noChangeAspect="1" noMove="1" noResize="1" noEditPoints="1" noAdjustHandles="1" noChangeArrowheads="1" noChangeShapeType="1" noTextEdit="1"/>
              </p:cNvSpPr>
              <p:nvPr/>
            </p:nvSpPr>
            <p:spPr>
              <a:xfrm>
                <a:off x="2907104" y="3992788"/>
                <a:ext cx="2376548" cy="1082669"/>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300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287"/>
          </a:xfrm>
        </p:spPr>
        <p:txBody>
          <a:bodyPr>
            <a:normAutofit/>
          </a:bodyPr>
          <a:lstStyle/>
          <a:p>
            <a:r>
              <a:rPr lang="en-US" sz="4000" dirty="0" smtClean="0"/>
              <a:t>Fourier Series of Rectangular Wave</a:t>
            </a:r>
            <a:endParaRPr lang="en-US" sz="4000"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53</a:t>
            </a:fld>
            <a:endParaRPr lang="en-GB"/>
          </a:p>
        </p:txBody>
      </p:sp>
      <p:grpSp>
        <p:nvGrpSpPr>
          <p:cNvPr id="25" name="Group 24"/>
          <p:cNvGrpSpPr/>
          <p:nvPr/>
        </p:nvGrpSpPr>
        <p:grpSpPr>
          <a:xfrm>
            <a:off x="1447900" y="810533"/>
            <a:ext cx="5922138" cy="3867954"/>
            <a:chOff x="1447900" y="1417638"/>
            <a:chExt cx="5922138" cy="3867954"/>
          </a:xfrm>
        </p:grpSpPr>
        <p:pic>
          <p:nvPicPr>
            <p:cNvPr id="6" name="Picture 5"/>
            <p:cNvPicPr>
              <a:picLocks noChangeAspect="1"/>
            </p:cNvPicPr>
            <p:nvPr/>
          </p:nvPicPr>
          <p:blipFill rotWithShape="1">
            <a:blip r:embed="rId2"/>
            <a:srcRect b="20553"/>
            <a:stretch/>
          </p:blipFill>
          <p:spPr>
            <a:xfrm>
              <a:off x="1773961" y="1417638"/>
              <a:ext cx="5596077" cy="3867954"/>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1598028" y="2226563"/>
                  <a:ext cx="37093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𝑘</m:t>
                        </m:r>
                      </m:oMath>
                    </m:oMathPara>
                  </a14:m>
                  <a:endParaRPr lang="en-US" dirty="0">
                    <a:solidFill>
                      <a:schemeClr val="tx1"/>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1598028" y="2226563"/>
                  <a:ext cx="370935"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447900" y="4087504"/>
                  <a:ext cx="544060"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𝑘</m:t>
                        </m:r>
                      </m:oMath>
                    </m:oMathPara>
                  </a14:m>
                  <a:endParaRPr lang="en-US" dirty="0">
                    <a:solidFill>
                      <a:schemeClr val="tx1"/>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447900" y="4087504"/>
                  <a:ext cx="544060"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639283" y="3166949"/>
                  <a:ext cx="37093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0</m:t>
                        </m:r>
                      </m:oMath>
                    </m:oMathPara>
                  </a14:m>
                  <a:endParaRPr lang="en-US" dirty="0">
                    <a:solidFill>
                      <a:schemeClr val="tx1"/>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1639283" y="3166949"/>
                  <a:ext cx="370935" cy="369332"/>
                </a:xfrm>
                <a:prstGeom prst="rect">
                  <a:avLst/>
                </a:prstGeom>
                <a:blipFill rotWithShape="0">
                  <a:blip r:embed="rId5"/>
                  <a:stretch>
                    <a:fillRect/>
                  </a:stretch>
                </a:blipFill>
              </p:spPr>
              <p:txBody>
                <a:bodyPr/>
                <a:lstStyle/>
                <a:p>
                  <a:r>
                    <a:rPr lang="en-US">
                      <a:noFill/>
                    </a:rPr>
                    <a:t> </a:t>
                  </a:r>
                </a:p>
              </p:txBody>
            </p:sp>
          </mc:Fallback>
        </mc:AlternateContent>
      </p:grpSp>
      <p:grpSp>
        <p:nvGrpSpPr>
          <p:cNvPr id="24" name="Group 23"/>
          <p:cNvGrpSpPr/>
          <p:nvPr/>
        </p:nvGrpSpPr>
        <p:grpSpPr>
          <a:xfrm>
            <a:off x="3576083" y="1804124"/>
            <a:ext cx="1818706" cy="3225076"/>
            <a:chOff x="3576083" y="2411229"/>
            <a:chExt cx="1818706" cy="3225076"/>
          </a:xfrm>
        </p:grpSpPr>
        <p:cxnSp>
          <p:nvCxnSpPr>
            <p:cNvPr id="14" name="Straight Connector 13"/>
            <p:cNvCxnSpPr/>
            <p:nvPr/>
          </p:nvCxnSpPr>
          <p:spPr>
            <a:xfrm>
              <a:off x="3933912" y="4285818"/>
              <a:ext cx="0" cy="9144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31013" y="4272170"/>
              <a:ext cx="0" cy="9144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576083" y="2411229"/>
              <a:ext cx="1818706" cy="3225076"/>
              <a:chOff x="3576083" y="2411229"/>
              <a:chExt cx="1818706" cy="3225076"/>
            </a:xfrm>
          </p:grpSpPr>
          <mc:AlternateContent xmlns:mc="http://schemas.openxmlformats.org/markup-compatibility/2006" xmlns:a14="http://schemas.microsoft.com/office/drawing/2010/main">
            <mc:Choice Requires="a14">
              <p:sp>
                <p:nvSpPr>
                  <p:cNvPr id="10" name="TextBox 9"/>
                  <p:cNvSpPr txBox="1"/>
                  <p:nvPr/>
                </p:nvSpPr>
                <p:spPr>
                  <a:xfrm>
                    <a:off x="4386531" y="5266973"/>
                    <a:ext cx="37093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0</m:t>
                          </m:r>
                        </m:oMath>
                      </m:oMathPara>
                    </a14:m>
                    <a:endParaRPr lang="en-US" dirty="0">
                      <a:solidFill>
                        <a:schemeClr val="tx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4386531" y="5266973"/>
                    <a:ext cx="370935"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576083" y="5239677"/>
                    <a:ext cx="551882"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ea typeface="Cambria Math" panose="02040503050406030204" pitchFamily="18" charset="0"/>
                            </a:rPr>
                            <m:t>𝜋</m:t>
                          </m:r>
                        </m:oMath>
                      </m:oMathPara>
                    </a14:m>
                    <a:endParaRPr lang="en-US" dirty="0">
                      <a:solidFill>
                        <a:schemeClr val="tx1"/>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3576083" y="5239677"/>
                    <a:ext cx="551882"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016032" y="5258296"/>
                    <a:ext cx="378757"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ea typeface="Cambria Math" panose="02040503050406030204" pitchFamily="18" charset="0"/>
                            </a:rPr>
                            <m:t>𝜋</m:t>
                          </m:r>
                        </m:oMath>
                      </m:oMathPara>
                    </a14:m>
                    <a:endParaRPr lang="en-US" dirty="0">
                      <a:solidFill>
                        <a:schemeClr val="tx1"/>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5016032" y="5258296"/>
                    <a:ext cx="378757" cy="369332"/>
                  </a:xfrm>
                  <a:prstGeom prst="rect">
                    <a:avLst/>
                  </a:prstGeom>
                  <a:blipFill rotWithShape="0">
                    <a:blip r:embed="rId8"/>
                    <a:stretch>
                      <a:fillRect/>
                    </a:stretch>
                  </a:blipFill>
                </p:spPr>
                <p:txBody>
                  <a:bodyPr/>
                  <a:lstStyle/>
                  <a:p>
                    <a:r>
                      <a:rPr lang="en-US">
                        <a:noFill/>
                      </a:rPr>
                      <a:t> </a:t>
                    </a:r>
                  </a:p>
                </p:txBody>
              </p:sp>
            </mc:Fallback>
          </mc:AlternateContent>
          <p:grpSp>
            <p:nvGrpSpPr>
              <p:cNvPr id="22" name="Group 21"/>
              <p:cNvGrpSpPr/>
              <p:nvPr/>
            </p:nvGrpSpPr>
            <p:grpSpPr>
              <a:xfrm>
                <a:off x="3933912" y="2411229"/>
                <a:ext cx="1285146" cy="1874589"/>
                <a:chOff x="3933912" y="2411229"/>
                <a:chExt cx="1285146" cy="1874589"/>
              </a:xfrm>
            </p:grpSpPr>
            <p:cxnSp>
              <p:nvCxnSpPr>
                <p:cNvPr id="17" name="Straight Connector 16"/>
                <p:cNvCxnSpPr/>
                <p:nvPr/>
              </p:nvCxnSpPr>
              <p:spPr>
                <a:xfrm>
                  <a:off x="3933912" y="4285818"/>
                  <a:ext cx="638086"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9" name="Straight Connector 18"/>
                <p:cNvCxnSpPr/>
                <p:nvPr/>
              </p:nvCxnSpPr>
              <p:spPr>
                <a:xfrm flipV="1">
                  <a:off x="4571998" y="2411229"/>
                  <a:ext cx="0" cy="1860941"/>
                </a:xfrm>
                <a:prstGeom prst="line">
                  <a:avLst/>
                </a:prstGeom>
              </p:spPr>
              <p:style>
                <a:lnRef idx="2">
                  <a:schemeClr val="accent2"/>
                </a:lnRef>
                <a:fillRef idx="0">
                  <a:schemeClr val="accent2"/>
                </a:fillRef>
                <a:effectRef idx="1">
                  <a:schemeClr val="accent2"/>
                </a:effectRef>
                <a:fontRef idx="minor">
                  <a:schemeClr val="tx1"/>
                </a:fontRef>
              </p:style>
            </p:cxnSp>
            <p:cxnSp>
              <p:nvCxnSpPr>
                <p:cNvPr id="20" name="Straight Connector 19"/>
                <p:cNvCxnSpPr/>
                <p:nvPr/>
              </p:nvCxnSpPr>
              <p:spPr>
                <a:xfrm>
                  <a:off x="4571998" y="2413925"/>
                  <a:ext cx="638086"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1" name="Straight Connector 20"/>
                <p:cNvCxnSpPr/>
                <p:nvPr/>
              </p:nvCxnSpPr>
              <p:spPr>
                <a:xfrm flipV="1">
                  <a:off x="5219058" y="2414172"/>
                  <a:ext cx="0" cy="1860941"/>
                </a:xfrm>
                <a:prstGeom prst="line">
                  <a:avLst/>
                </a:prstGeom>
              </p:spPr>
              <p:style>
                <a:lnRef idx="2">
                  <a:schemeClr val="accent2"/>
                </a:lnRef>
                <a:fillRef idx="0">
                  <a:schemeClr val="accent2"/>
                </a:fillRef>
                <a:effectRef idx="1">
                  <a:schemeClr val="accent2"/>
                </a:effectRef>
                <a:fontRef idx="minor">
                  <a:schemeClr val="tx1"/>
                </a:fontRef>
              </p:style>
            </p:cxnSp>
          </p:grpSp>
        </p:grpSp>
      </p:grpSp>
      <mc:AlternateContent xmlns:mc="http://schemas.openxmlformats.org/markup-compatibility/2006" xmlns:a14="http://schemas.microsoft.com/office/drawing/2010/main">
        <mc:Choice Requires="a14">
          <p:sp>
            <p:nvSpPr>
              <p:cNvPr id="27" name="TextBox 26"/>
              <p:cNvSpPr txBox="1"/>
              <p:nvPr/>
            </p:nvSpPr>
            <p:spPr>
              <a:xfrm>
                <a:off x="990600" y="5410200"/>
                <a:ext cx="4353756" cy="8924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600" b="0" i="1" smtClean="0">
                          <a:latin typeface="Cambria Math" panose="02040503050406030204" pitchFamily="18" charset="0"/>
                        </a:rPr>
                        <m:t>𝑓</m:t>
                      </m:r>
                      <m:d>
                        <m:dPr>
                          <m:ctrlPr>
                            <a:rPr lang="en-US" sz="2600" b="0" i="1" smtClean="0">
                              <a:latin typeface="Cambria Math" panose="02040503050406030204" pitchFamily="18" charset="0"/>
                            </a:rPr>
                          </m:ctrlPr>
                        </m:dPr>
                        <m:e>
                          <m:r>
                            <a:rPr lang="en-US" sz="2600" b="0" i="1" smtClean="0">
                              <a:latin typeface="Cambria Math" panose="02040503050406030204" pitchFamily="18" charset="0"/>
                            </a:rPr>
                            <m:t>𝑥</m:t>
                          </m:r>
                        </m:e>
                      </m:d>
                      <m:r>
                        <a:rPr lang="en-US" sz="2600" b="0" i="1" smtClean="0">
                          <a:latin typeface="Cambria Math" panose="02040503050406030204" pitchFamily="18" charset="0"/>
                        </a:rPr>
                        <m:t>=</m:t>
                      </m:r>
                      <m:d>
                        <m:dPr>
                          <m:begChr m:val="{"/>
                          <m:endChr m:val=""/>
                          <m:ctrlPr>
                            <a:rPr lang="en-US" sz="2600" b="0" i="1" smtClean="0">
                              <a:latin typeface="Cambria Math" panose="02040503050406030204" pitchFamily="18" charset="0"/>
                            </a:rPr>
                          </m:ctrlPr>
                        </m:dPr>
                        <m:e>
                          <m:m>
                            <m:mPr>
                              <m:mcs>
                                <m:mc>
                                  <m:mcPr>
                                    <m:count m:val="1"/>
                                    <m:mcJc m:val="center"/>
                                  </m:mcPr>
                                </m:mc>
                              </m:mcs>
                              <m:ctrlPr>
                                <a:rPr lang="en-US" sz="2600" b="0" i="1" smtClean="0">
                                  <a:latin typeface="Cambria Math" panose="02040503050406030204" pitchFamily="18" charset="0"/>
                                </a:rPr>
                              </m:ctrlPr>
                            </m:mPr>
                            <m:mr>
                              <m:e>
                                <m:r>
                                  <m:rPr>
                                    <m:brk m:alnAt="7"/>
                                  </m:rPr>
                                  <a:rPr lang="en-US" sz="2600" b="0" i="1" smtClean="0">
                                    <a:latin typeface="Cambria Math" panose="02040503050406030204" pitchFamily="18" charset="0"/>
                                  </a:rPr>
                                  <m:t>−</m:t>
                                </m:r>
                                <m:r>
                                  <a:rPr lang="en-US" sz="2600" b="0" i="1" smtClean="0">
                                    <a:latin typeface="Cambria Math" panose="02040503050406030204" pitchFamily="18" charset="0"/>
                                  </a:rPr>
                                  <m:t>𝑘</m:t>
                                </m:r>
                                <m:r>
                                  <a:rPr lang="en-US" sz="2600" b="0" i="1" smtClean="0">
                                    <a:latin typeface="Cambria Math" panose="02040503050406030204" pitchFamily="18" charset="0"/>
                                  </a:rPr>
                                  <m:t>,    −</m:t>
                                </m:r>
                                <m:r>
                                  <a:rPr lang="en-US" sz="2600" b="0" i="1" smtClean="0">
                                    <a:latin typeface="Cambria Math" panose="02040503050406030204" pitchFamily="18" charset="0"/>
                                    <a:ea typeface="Cambria Math" panose="02040503050406030204" pitchFamily="18" charset="0"/>
                                  </a:rPr>
                                  <m:t>𝜋</m:t>
                                </m:r>
                                <m:r>
                                  <a:rPr lang="en-US" sz="2600" b="0" i="1" smtClean="0">
                                    <a:latin typeface="Cambria Math" panose="02040503050406030204" pitchFamily="18" charset="0"/>
                                    <a:ea typeface="Cambria Math" panose="02040503050406030204" pitchFamily="18" charset="0"/>
                                  </a:rPr>
                                  <m:t>&lt;</m:t>
                                </m:r>
                                <m:r>
                                  <a:rPr lang="en-US" sz="2600" b="0" i="1" smtClean="0">
                                    <a:latin typeface="Cambria Math" panose="02040503050406030204" pitchFamily="18" charset="0"/>
                                    <a:ea typeface="Cambria Math" panose="02040503050406030204" pitchFamily="18" charset="0"/>
                                  </a:rPr>
                                  <m:t>𝑥</m:t>
                                </m:r>
                                <m:r>
                                  <a:rPr lang="en-US" sz="2600" b="0" i="1" smtClean="0">
                                    <a:latin typeface="Cambria Math" panose="02040503050406030204" pitchFamily="18" charset="0"/>
                                    <a:ea typeface="Cambria Math" panose="02040503050406030204" pitchFamily="18" charset="0"/>
                                  </a:rPr>
                                  <m:t>&lt;0</m:t>
                                </m:r>
                              </m:e>
                            </m:mr>
                            <m:mr>
                              <m:e>
                                <m:r>
                                  <a:rPr lang="en-US" sz="2600" b="0" i="1" smtClean="0">
                                    <a:latin typeface="Cambria Math" panose="02040503050406030204" pitchFamily="18" charset="0"/>
                                  </a:rPr>
                                  <m:t>𝑘</m:t>
                                </m:r>
                                <m:r>
                                  <a:rPr lang="en-US" sz="2600" b="0" i="1" smtClean="0">
                                    <a:latin typeface="Cambria Math" panose="02040503050406030204" pitchFamily="18" charset="0"/>
                                  </a:rPr>
                                  <m:t>,       0&lt;</m:t>
                                </m:r>
                                <m:r>
                                  <a:rPr lang="en-US" sz="2600" b="0" i="1" smtClean="0">
                                    <a:latin typeface="Cambria Math" panose="02040503050406030204" pitchFamily="18" charset="0"/>
                                  </a:rPr>
                                  <m:t>𝑥</m:t>
                                </m:r>
                                <m:r>
                                  <a:rPr lang="en-US" sz="2600" b="0" i="1" smtClean="0">
                                    <a:latin typeface="Cambria Math" panose="02040503050406030204" pitchFamily="18" charset="0"/>
                                  </a:rPr>
                                  <m:t>&lt;</m:t>
                                </m:r>
                                <m:r>
                                  <a:rPr lang="en-US" sz="2600" b="0" i="1" smtClean="0">
                                    <a:latin typeface="Cambria Math" panose="02040503050406030204" pitchFamily="18" charset="0"/>
                                    <a:ea typeface="Cambria Math" panose="02040503050406030204" pitchFamily="18" charset="0"/>
                                  </a:rPr>
                                  <m:t>𝜋</m:t>
                                </m:r>
                              </m:e>
                            </m:mr>
                          </m:m>
                        </m:e>
                      </m:d>
                    </m:oMath>
                  </m:oMathPara>
                </a14:m>
                <a:endParaRPr lang="en-US" sz="2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990600" y="5410200"/>
                <a:ext cx="4353756" cy="892488"/>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5972110" y="5671778"/>
                <a:ext cx="240989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𝑓</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𝑥</m:t>
                          </m:r>
                          <m:r>
                            <a:rPr lang="en-US" sz="2400" b="0" i="1" smtClean="0">
                              <a:latin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𝜋</m:t>
                          </m:r>
                        </m:e>
                      </m:d>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𝑓</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𝑥</m:t>
                      </m:r>
                      <m:r>
                        <a:rPr lang="en-US" sz="2400" b="0" i="1" smtClean="0">
                          <a:latin typeface="Cambria Math" panose="02040503050406030204" pitchFamily="18" charset="0"/>
                          <a:ea typeface="Cambria Math" panose="02040503050406030204" pitchFamily="18" charset="0"/>
                        </a:rPr>
                        <m:t>)</m:t>
                      </m:r>
                    </m:oMath>
                  </m:oMathPara>
                </a14:m>
                <a:endParaRPr lang="en-US"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5972110" y="5671778"/>
                <a:ext cx="2409890" cy="369332"/>
              </a:xfrm>
              <a:prstGeom prst="rect">
                <a:avLst/>
              </a:prstGeom>
              <a:blipFill rotWithShape="0">
                <a:blip r:embed="rId10"/>
                <a:stretch>
                  <a:fillRect l="-4051" r="-4051" b="-34426"/>
                </a:stretch>
              </a:blipFill>
            </p:spPr>
            <p:txBody>
              <a:bodyPr/>
              <a:lstStyle/>
              <a:p>
                <a:r>
                  <a:rPr lang="en-US">
                    <a:noFill/>
                  </a:rPr>
                  <a:t> </a:t>
                </a:r>
              </a:p>
            </p:txBody>
          </p:sp>
        </mc:Fallback>
      </mc:AlternateContent>
    </p:spTree>
    <p:extLst>
      <p:ext uri="{BB962C8B-B14F-4D97-AF65-F5344CB8AC3E}">
        <p14:creationId xmlns:p14="http://schemas.microsoft.com/office/powerpoint/2010/main" val="56649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287"/>
          </a:xfrm>
        </p:spPr>
        <p:txBody>
          <a:bodyPr>
            <a:normAutofit/>
          </a:bodyPr>
          <a:lstStyle/>
          <a:p>
            <a:r>
              <a:rPr lang="en-US" sz="4000" dirty="0" smtClean="0"/>
              <a:t>Fourier Series of Rectangular Wave</a:t>
            </a:r>
            <a:endParaRPr lang="en-US" sz="4000"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54</a:t>
            </a:fld>
            <a:endParaRPr lang="en-GB"/>
          </a:p>
        </p:txBody>
      </p:sp>
      <mc:AlternateContent xmlns:mc="http://schemas.openxmlformats.org/markup-compatibility/2006" xmlns:a14="http://schemas.microsoft.com/office/drawing/2010/main">
        <mc:Choice Requires="a14">
          <p:sp>
            <p:nvSpPr>
              <p:cNvPr id="27" name="TextBox 26"/>
              <p:cNvSpPr txBox="1"/>
              <p:nvPr/>
            </p:nvSpPr>
            <p:spPr>
              <a:xfrm>
                <a:off x="1981200" y="990600"/>
                <a:ext cx="4353756" cy="8924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600" b="0" i="1" smtClean="0">
                          <a:latin typeface="Cambria Math" panose="02040503050406030204" pitchFamily="18" charset="0"/>
                        </a:rPr>
                        <m:t>𝑓</m:t>
                      </m:r>
                      <m:d>
                        <m:dPr>
                          <m:ctrlPr>
                            <a:rPr lang="en-US" sz="2600" b="0" i="1" smtClean="0">
                              <a:latin typeface="Cambria Math" panose="02040503050406030204" pitchFamily="18" charset="0"/>
                            </a:rPr>
                          </m:ctrlPr>
                        </m:dPr>
                        <m:e>
                          <m:r>
                            <a:rPr lang="en-US" sz="2600" b="0" i="1" smtClean="0">
                              <a:latin typeface="Cambria Math" panose="02040503050406030204" pitchFamily="18" charset="0"/>
                            </a:rPr>
                            <m:t>𝑥</m:t>
                          </m:r>
                        </m:e>
                      </m:d>
                      <m:r>
                        <a:rPr lang="en-US" sz="2600" b="0" i="1" smtClean="0">
                          <a:latin typeface="Cambria Math" panose="02040503050406030204" pitchFamily="18" charset="0"/>
                        </a:rPr>
                        <m:t>=</m:t>
                      </m:r>
                      <m:d>
                        <m:dPr>
                          <m:begChr m:val="{"/>
                          <m:endChr m:val=""/>
                          <m:ctrlPr>
                            <a:rPr lang="en-US" sz="2600" b="0" i="1" smtClean="0">
                              <a:latin typeface="Cambria Math" panose="02040503050406030204" pitchFamily="18" charset="0"/>
                            </a:rPr>
                          </m:ctrlPr>
                        </m:dPr>
                        <m:e>
                          <m:m>
                            <m:mPr>
                              <m:mcs>
                                <m:mc>
                                  <m:mcPr>
                                    <m:count m:val="1"/>
                                    <m:mcJc m:val="center"/>
                                  </m:mcPr>
                                </m:mc>
                              </m:mcs>
                              <m:ctrlPr>
                                <a:rPr lang="en-US" sz="2600" b="0" i="1" smtClean="0">
                                  <a:latin typeface="Cambria Math" panose="02040503050406030204" pitchFamily="18" charset="0"/>
                                </a:rPr>
                              </m:ctrlPr>
                            </m:mPr>
                            <m:mr>
                              <m:e>
                                <m:r>
                                  <m:rPr>
                                    <m:brk m:alnAt="7"/>
                                  </m:rPr>
                                  <a:rPr lang="en-US" sz="2600" b="0" i="1" smtClean="0">
                                    <a:latin typeface="Cambria Math" panose="02040503050406030204" pitchFamily="18" charset="0"/>
                                  </a:rPr>
                                  <m:t>−</m:t>
                                </m:r>
                                <m:r>
                                  <a:rPr lang="en-US" sz="2600" b="0" i="1" smtClean="0">
                                    <a:latin typeface="Cambria Math" panose="02040503050406030204" pitchFamily="18" charset="0"/>
                                  </a:rPr>
                                  <m:t>𝑘</m:t>
                                </m:r>
                                <m:r>
                                  <a:rPr lang="en-US" sz="2600" b="0" i="1" smtClean="0">
                                    <a:latin typeface="Cambria Math" panose="02040503050406030204" pitchFamily="18" charset="0"/>
                                  </a:rPr>
                                  <m:t>,    −</m:t>
                                </m:r>
                                <m:r>
                                  <a:rPr lang="en-US" sz="2600" b="0" i="1" smtClean="0">
                                    <a:latin typeface="Cambria Math" panose="02040503050406030204" pitchFamily="18" charset="0"/>
                                    <a:ea typeface="Cambria Math" panose="02040503050406030204" pitchFamily="18" charset="0"/>
                                  </a:rPr>
                                  <m:t>𝜋</m:t>
                                </m:r>
                                <m:r>
                                  <a:rPr lang="en-US" sz="2600" b="0" i="1" smtClean="0">
                                    <a:latin typeface="Cambria Math" panose="02040503050406030204" pitchFamily="18" charset="0"/>
                                    <a:ea typeface="Cambria Math" panose="02040503050406030204" pitchFamily="18" charset="0"/>
                                  </a:rPr>
                                  <m:t>&lt;</m:t>
                                </m:r>
                                <m:r>
                                  <a:rPr lang="en-US" sz="2600" b="0" i="1" smtClean="0">
                                    <a:latin typeface="Cambria Math" panose="02040503050406030204" pitchFamily="18" charset="0"/>
                                    <a:ea typeface="Cambria Math" panose="02040503050406030204" pitchFamily="18" charset="0"/>
                                  </a:rPr>
                                  <m:t>𝑥</m:t>
                                </m:r>
                                <m:r>
                                  <a:rPr lang="en-US" sz="2600" b="0" i="1" smtClean="0">
                                    <a:latin typeface="Cambria Math" panose="02040503050406030204" pitchFamily="18" charset="0"/>
                                    <a:ea typeface="Cambria Math" panose="02040503050406030204" pitchFamily="18" charset="0"/>
                                  </a:rPr>
                                  <m:t>&lt;0</m:t>
                                </m:r>
                              </m:e>
                            </m:mr>
                            <m:mr>
                              <m:e>
                                <m:r>
                                  <a:rPr lang="en-US" sz="2600" b="0" i="1" smtClean="0">
                                    <a:latin typeface="Cambria Math" panose="02040503050406030204" pitchFamily="18" charset="0"/>
                                  </a:rPr>
                                  <m:t>𝑘</m:t>
                                </m:r>
                                <m:r>
                                  <a:rPr lang="en-US" sz="2600" b="0" i="1" smtClean="0">
                                    <a:latin typeface="Cambria Math" panose="02040503050406030204" pitchFamily="18" charset="0"/>
                                  </a:rPr>
                                  <m:t>,       0&lt;</m:t>
                                </m:r>
                                <m:r>
                                  <a:rPr lang="en-US" sz="2600" b="0" i="1" smtClean="0">
                                    <a:latin typeface="Cambria Math" panose="02040503050406030204" pitchFamily="18" charset="0"/>
                                  </a:rPr>
                                  <m:t>𝑥</m:t>
                                </m:r>
                                <m:r>
                                  <a:rPr lang="en-US" sz="2600" b="0" i="1" smtClean="0">
                                    <a:latin typeface="Cambria Math" panose="02040503050406030204" pitchFamily="18" charset="0"/>
                                  </a:rPr>
                                  <m:t>&lt;</m:t>
                                </m:r>
                                <m:r>
                                  <a:rPr lang="en-US" sz="2600" b="0" i="1" smtClean="0">
                                    <a:latin typeface="Cambria Math" panose="02040503050406030204" pitchFamily="18" charset="0"/>
                                    <a:ea typeface="Cambria Math" panose="02040503050406030204" pitchFamily="18" charset="0"/>
                                  </a:rPr>
                                  <m:t>𝜋</m:t>
                                </m:r>
                              </m:e>
                            </m:mr>
                          </m:m>
                        </m:e>
                      </m:d>
                    </m:oMath>
                  </m:oMathPara>
                </a14:m>
                <a:endParaRPr lang="en-US" sz="2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1981200" y="990600"/>
                <a:ext cx="4353756" cy="892488"/>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62000" y="3696880"/>
                <a:ext cx="2898742" cy="10826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𝑎</m:t>
                          </m:r>
                        </m:e>
                        <m:sub>
                          <m:r>
                            <a:rPr lang="en-US" sz="2200" b="0" i="1" smtClean="0">
                              <a:latin typeface="Cambria Math" panose="02040503050406030204" pitchFamily="18" charset="0"/>
                            </a:rPr>
                            <m:t>𝑜</m:t>
                          </m:r>
                        </m:sub>
                      </m:sSub>
                      <m:r>
                        <a:rPr lang="en-US" sz="2200" b="0" i="1" smtClean="0">
                          <a:latin typeface="Cambria Math"/>
                        </a:rPr>
                        <m:t>=</m:t>
                      </m:r>
                      <m:f>
                        <m:fPr>
                          <m:ctrlPr>
                            <a:rPr lang="en-US" sz="2200" b="0" i="1" smtClean="0">
                              <a:latin typeface="Cambria Math" panose="02040503050406030204" pitchFamily="18" charset="0"/>
                            </a:rPr>
                          </m:ctrlPr>
                        </m:fPr>
                        <m:num>
                          <m:r>
                            <a:rPr lang="en-US" sz="2200" b="0" i="1" smtClean="0">
                              <a:latin typeface="Cambria Math"/>
                            </a:rPr>
                            <m:t>1</m:t>
                          </m:r>
                        </m:num>
                        <m:den>
                          <m:r>
                            <a:rPr lang="en-US" sz="2200" b="0" i="1" smtClean="0">
                              <a:latin typeface="Cambria Math"/>
                              <a:ea typeface="Cambria Math"/>
                            </a:rPr>
                            <m:t>𝜋</m:t>
                          </m:r>
                        </m:den>
                      </m:f>
                      <m:nary>
                        <m:naryPr>
                          <m:limLoc m:val="undOvr"/>
                          <m:ctrlPr>
                            <a:rPr lang="en-US" sz="2200" b="0" i="1" smtClean="0">
                              <a:latin typeface="Cambria Math" panose="02040503050406030204" pitchFamily="18" charset="0"/>
                            </a:rPr>
                          </m:ctrlPr>
                        </m:naryPr>
                        <m:sub>
                          <m:r>
                            <a:rPr lang="en-US" sz="2200" b="0" i="1" smtClean="0">
                              <a:latin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𝜋</m:t>
                          </m:r>
                        </m:sub>
                        <m:sup>
                          <m:r>
                            <a:rPr lang="en-US" sz="2200" b="0" i="1" smtClean="0">
                              <a:latin typeface="Cambria Math"/>
                              <a:ea typeface="Cambria Math"/>
                            </a:rPr>
                            <m:t>𝜋</m:t>
                          </m:r>
                        </m:sup>
                        <m:e>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r>
                            <a:rPr lang="en-US" sz="2200" b="0" i="1" smtClean="0">
                              <a:latin typeface="Cambria Math"/>
                              <a:ea typeface="Cambria Math"/>
                            </a:rPr>
                            <m:t>𝑑</m:t>
                          </m:r>
                          <m:r>
                            <a:rPr lang="en-US" sz="2200" b="0" i="1" smtClean="0">
                              <a:latin typeface="Cambria Math" panose="02040503050406030204" pitchFamily="18" charset="0"/>
                              <a:ea typeface="Cambria Math"/>
                            </a:rPr>
                            <m:t>𝑥</m:t>
                          </m:r>
                        </m:e>
                      </m:nary>
                      <m:r>
                        <a:rPr lang="en-US" sz="2200" i="1" smtClean="0">
                          <a:ln w="0">
                            <a:solidFill>
                              <a:srgbClr val="FF0000"/>
                            </a:solidFill>
                          </a:ln>
                          <a:effectLst>
                            <a:outerShdw blurRad="38100" dist="19050" dir="2700000" algn="tl" rotWithShape="0">
                              <a:schemeClr val="dk1">
                                <a:alpha val="40000"/>
                              </a:schemeClr>
                            </a:outerShdw>
                          </a:effectLst>
                          <a:latin typeface="Cambria Math" panose="02040503050406030204" pitchFamily="18" charset="0"/>
                          <a:ea typeface="Cambria Math"/>
                        </a:rPr>
                        <m:t>=0</m:t>
                      </m:r>
                    </m:oMath>
                  </m:oMathPara>
                </a14:m>
                <a:endParaRPr lang="en-US" sz="2200" dirty="0">
                  <a:ln w="0">
                    <a:solidFill>
                      <a:srgbClr val="FF0000"/>
                    </a:solidFill>
                  </a:ln>
                  <a:effectLst>
                    <a:outerShdw blurRad="38100" dist="19050" dir="2700000" algn="tl" rotWithShape="0">
                      <a:schemeClr val="dk1">
                        <a:alpha val="40000"/>
                      </a:schemeClr>
                    </a:outerShdw>
                  </a:effectLst>
                </a:endParaRPr>
              </a:p>
            </p:txBody>
          </p:sp>
        </mc:Choice>
        <mc:Fallback xmlns="">
          <p:sp>
            <p:nvSpPr>
              <p:cNvPr id="26" name="Rectangle 25"/>
              <p:cNvSpPr>
                <a:spLocks noRot="1" noChangeAspect="1" noMove="1" noResize="1" noEditPoints="1" noAdjustHandles="1" noChangeArrowheads="1" noChangeShapeType="1" noTextEdit="1"/>
              </p:cNvSpPr>
              <p:nvPr/>
            </p:nvSpPr>
            <p:spPr>
              <a:xfrm>
                <a:off x="762000" y="3696880"/>
                <a:ext cx="2898742" cy="1082669"/>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1676400" y="2262608"/>
                <a:ext cx="5458867" cy="10154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r>
                        <a:rPr lang="en-US" sz="2200" b="0" i="1" smtClean="0">
                          <a:latin typeface="Cambria Math"/>
                        </a:rPr>
                        <m:t>=</m:t>
                      </m:r>
                      <m:f>
                        <m:fPr>
                          <m:ctrlPr>
                            <a:rPr lang="en-US" sz="2200" b="0" i="1" smtClean="0">
                              <a:latin typeface="Cambria Math" panose="02040503050406030204" pitchFamily="18" charset="0"/>
                            </a:rPr>
                          </m:ctrlPr>
                        </m:fPr>
                        <m:num>
                          <m:sSub>
                            <m:sSubPr>
                              <m:ctrlPr>
                                <a:rPr lang="en-US" sz="2200" i="1">
                                  <a:latin typeface="Cambria Math" panose="02040503050406030204" pitchFamily="18" charset="0"/>
                                </a:rPr>
                              </m:ctrlPr>
                            </m:sSubPr>
                            <m:e>
                              <m:r>
                                <a:rPr lang="en-US" sz="2200" b="0" i="1" smtClean="0">
                                  <a:latin typeface="Cambria Math" panose="02040503050406030204" pitchFamily="18" charset="0"/>
                                </a:rPr>
                                <m:t>𝑎</m:t>
                              </m:r>
                            </m:e>
                            <m:sub>
                              <m:r>
                                <a:rPr lang="en-US" sz="2200" i="1">
                                  <a:latin typeface="Cambria Math"/>
                                </a:rPr>
                                <m:t>𝑜</m:t>
                              </m:r>
                            </m:sub>
                          </m:sSub>
                        </m:num>
                        <m:den>
                          <m:r>
                            <a:rPr lang="en-US" sz="2200" b="0" i="1" smtClean="0">
                              <a:latin typeface="Cambria Math" panose="02040503050406030204" pitchFamily="18" charset="0"/>
                            </a:rPr>
                            <m:t>2</m:t>
                          </m:r>
                        </m:den>
                      </m:f>
                      <m:r>
                        <a:rPr lang="en-US" sz="2200" b="0" i="1" smtClean="0">
                          <a:latin typeface="Cambria Math"/>
                        </a:rPr>
                        <m:t>+</m:t>
                      </m:r>
                      <m:nary>
                        <m:naryPr>
                          <m:chr m:val="∑"/>
                          <m:ctrlPr>
                            <a:rPr lang="en-US" sz="2200" b="0" i="1" smtClean="0">
                              <a:latin typeface="Cambria Math" panose="02040503050406030204" pitchFamily="18" charset="0"/>
                            </a:rPr>
                          </m:ctrlPr>
                        </m:naryPr>
                        <m:sub>
                          <m:r>
                            <m:rPr>
                              <m:brk m:alnAt="23"/>
                            </m:rPr>
                            <a:rPr lang="en-US" sz="2200" b="0" i="1" smtClean="0">
                              <a:latin typeface="Cambria Math"/>
                            </a:rPr>
                            <m:t>𝑛</m:t>
                          </m:r>
                          <m:r>
                            <a:rPr lang="en-US" sz="2200" b="0" i="1" smtClean="0">
                              <a:latin typeface="Cambria Math"/>
                            </a:rPr>
                            <m:t>=1</m:t>
                          </m:r>
                        </m:sub>
                        <m:sup>
                          <m:r>
                            <a:rPr lang="en-US" sz="2200" b="0" i="1" smtClean="0">
                              <a:latin typeface="Cambria Math"/>
                              <a:ea typeface="Cambria Math"/>
                            </a:rPr>
                            <m:t>∞</m:t>
                          </m:r>
                        </m:sup>
                        <m:e>
                          <m:d>
                            <m:dPr>
                              <m:begChr m:val="["/>
                              <m:endChr m:val="]"/>
                              <m:ctrlPr>
                                <a:rPr lang="en-US" sz="2200" b="0" i="1" smtClean="0">
                                  <a:latin typeface="Cambria Math" panose="02040503050406030204" pitchFamily="18" charset="0"/>
                                </a:rPr>
                              </m:ctrlPr>
                            </m:dPr>
                            <m:e>
                              <m:sSub>
                                <m:sSubPr>
                                  <m:ctrlPr>
                                    <a:rPr lang="en-US" sz="2200" i="1">
                                      <a:latin typeface="Cambria Math" panose="02040503050406030204" pitchFamily="18" charset="0"/>
                                    </a:rPr>
                                  </m:ctrlPr>
                                </m:sSubPr>
                                <m:e>
                                  <m:r>
                                    <a:rPr lang="en-US" sz="2200" b="0" i="1" smtClean="0">
                                      <a:latin typeface="Cambria Math" panose="02040503050406030204" pitchFamily="18" charset="0"/>
                                    </a:rPr>
                                    <m:t>𝑎</m:t>
                                  </m:r>
                                </m:e>
                                <m:sub>
                                  <m:r>
                                    <a:rPr lang="en-US" sz="2200" i="1">
                                      <a:latin typeface="Cambria Math"/>
                                    </a:rPr>
                                    <m:t>𝑛</m:t>
                                  </m:r>
                                </m:sub>
                              </m:sSub>
                              <m:func>
                                <m:funcPr>
                                  <m:ctrlPr>
                                    <a:rPr lang="en-US" sz="2200" i="1">
                                      <a:latin typeface="Cambria Math" panose="02040503050406030204" pitchFamily="18" charset="0"/>
                                    </a:rPr>
                                  </m:ctrlPr>
                                </m:funcPr>
                                <m:fName>
                                  <m:r>
                                    <m:rPr>
                                      <m:sty m:val="p"/>
                                    </m:rPr>
                                    <a:rPr lang="en-US" sz="2200">
                                      <a:latin typeface="Cambria Math"/>
                                    </a:rPr>
                                    <m:t>cos</m:t>
                                  </m:r>
                                </m:fName>
                                <m:e>
                                  <m:d>
                                    <m:dPr>
                                      <m:ctrlPr>
                                        <a:rPr lang="en-US" sz="2200" i="1">
                                          <a:latin typeface="Cambria Math" panose="02040503050406030204" pitchFamily="18" charset="0"/>
                                        </a:rPr>
                                      </m:ctrlPr>
                                    </m:dPr>
                                    <m:e>
                                      <m:r>
                                        <a:rPr lang="en-US" sz="2200" i="1">
                                          <a:latin typeface="Cambria Math"/>
                                        </a:rPr>
                                        <m:t>𝑛</m:t>
                                      </m:r>
                                      <m:r>
                                        <a:rPr lang="en-US" sz="2200" b="0" i="1" smtClean="0">
                                          <a:latin typeface="Cambria Math" panose="02040503050406030204" pitchFamily="18" charset="0"/>
                                          <a:ea typeface="Cambria Math"/>
                                        </a:rPr>
                                        <m:t>𝑥</m:t>
                                      </m:r>
                                    </m:e>
                                  </m:d>
                                </m:e>
                              </m:func>
                              <m:r>
                                <a:rPr lang="en-US" sz="2200" i="1">
                                  <a:latin typeface="Cambria Math"/>
                                </a:rPr>
                                <m:t>+</m:t>
                              </m:r>
                              <m:sSub>
                                <m:sSubPr>
                                  <m:ctrlPr>
                                    <a:rPr lang="en-US" sz="2200" i="1">
                                      <a:latin typeface="Cambria Math" panose="02040503050406030204" pitchFamily="18" charset="0"/>
                                    </a:rPr>
                                  </m:ctrlPr>
                                </m:sSubPr>
                                <m:e>
                                  <m:r>
                                    <a:rPr lang="en-US" sz="2200" b="0" i="1" smtClean="0">
                                      <a:latin typeface="Cambria Math" panose="02040503050406030204" pitchFamily="18" charset="0"/>
                                    </a:rPr>
                                    <m:t>𝑏</m:t>
                                  </m:r>
                                </m:e>
                                <m:sub>
                                  <m:r>
                                    <a:rPr lang="en-US" sz="2200" i="1">
                                      <a:latin typeface="Cambria Math"/>
                                    </a:rPr>
                                    <m:t>𝑛</m:t>
                                  </m:r>
                                </m:sub>
                              </m:sSub>
                              <m:func>
                                <m:funcPr>
                                  <m:ctrlPr>
                                    <a:rPr lang="en-US" sz="2200" i="1">
                                      <a:latin typeface="Cambria Math" panose="02040503050406030204" pitchFamily="18" charset="0"/>
                                    </a:rPr>
                                  </m:ctrlPr>
                                </m:funcPr>
                                <m:fName>
                                  <m:r>
                                    <m:rPr>
                                      <m:sty m:val="p"/>
                                    </m:rPr>
                                    <a:rPr lang="en-US" sz="2200">
                                      <a:latin typeface="Cambria Math"/>
                                    </a:rPr>
                                    <m:t>sin</m:t>
                                  </m:r>
                                </m:fName>
                                <m:e>
                                  <m:d>
                                    <m:dPr>
                                      <m:ctrlPr>
                                        <a:rPr lang="en-US" sz="2200" i="1">
                                          <a:latin typeface="Cambria Math" panose="02040503050406030204" pitchFamily="18" charset="0"/>
                                        </a:rPr>
                                      </m:ctrlPr>
                                    </m:dPr>
                                    <m:e>
                                      <m:r>
                                        <a:rPr lang="en-US" sz="2200" i="1">
                                          <a:latin typeface="Cambria Math"/>
                                        </a:rPr>
                                        <m:t>𝑛</m:t>
                                      </m:r>
                                      <m:r>
                                        <a:rPr lang="en-US" sz="2200" b="0" i="1" smtClean="0">
                                          <a:latin typeface="Cambria Math" panose="02040503050406030204" pitchFamily="18" charset="0"/>
                                          <a:ea typeface="Cambria Math"/>
                                        </a:rPr>
                                        <m:t>𝑥</m:t>
                                      </m:r>
                                    </m:e>
                                  </m:d>
                                </m:e>
                              </m:func>
                            </m:e>
                          </m:d>
                        </m:e>
                      </m:nary>
                    </m:oMath>
                  </m:oMathPara>
                </a14:m>
                <a:endParaRPr lang="en-US" sz="22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676400" y="2262608"/>
                <a:ext cx="5458867" cy="1015471"/>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Rectangle 29"/>
              <p:cNvSpPr/>
              <p:nvPr/>
            </p:nvSpPr>
            <p:spPr>
              <a:xfrm>
                <a:off x="4536743" y="3696880"/>
                <a:ext cx="3954159" cy="10826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𝑎</m:t>
                          </m:r>
                        </m:e>
                        <m:sub>
                          <m:r>
                            <a:rPr lang="en-US" sz="2200" i="1">
                              <a:latin typeface="Cambria Math"/>
                            </a:rPr>
                            <m:t>𝑛</m:t>
                          </m:r>
                        </m:sub>
                      </m:sSub>
                      <m:r>
                        <a:rPr lang="en-US" sz="2200" b="0" i="1" smtClean="0">
                          <a:latin typeface="Cambria Math"/>
                        </a:rPr>
                        <m:t>=</m:t>
                      </m:r>
                      <m:f>
                        <m:fPr>
                          <m:ctrlPr>
                            <a:rPr lang="en-US" sz="2200" b="0" i="1" smtClean="0">
                              <a:latin typeface="Cambria Math" panose="02040503050406030204" pitchFamily="18" charset="0"/>
                            </a:rPr>
                          </m:ctrlPr>
                        </m:fPr>
                        <m:num>
                          <m:r>
                            <a:rPr lang="en-US" sz="2200" b="0" i="1" smtClean="0">
                              <a:latin typeface="Cambria Math"/>
                            </a:rPr>
                            <m:t>1</m:t>
                          </m:r>
                        </m:num>
                        <m:den>
                          <m:r>
                            <a:rPr lang="en-US" sz="2200" b="0" i="1" smtClean="0">
                              <a:latin typeface="Cambria Math"/>
                              <a:ea typeface="Cambria Math"/>
                            </a:rPr>
                            <m:t>𝜋</m:t>
                          </m:r>
                        </m:den>
                      </m:f>
                      <m:nary>
                        <m:naryPr>
                          <m:limLoc m:val="undOvr"/>
                          <m:ctrlPr>
                            <a:rPr lang="en-US" sz="2200" b="0" i="1" smtClean="0">
                              <a:latin typeface="Cambria Math" panose="02040503050406030204" pitchFamily="18" charset="0"/>
                            </a:rPr>
                          </m:ctrlPr>
                        </m:naryPr>
                        <m:sub>
                          <m:r>
                            <a:rPr lang="en-US" sz="2200" i="1">
                              <a:latin typeface="Cambria Math" panose="02040503050406030204" pitchFamily="18" charset="0"/>
                            </a:rPr>
                            <m:t>−</m:t>
                          </m:r>
                          <m:r>
                            <a:rPr lang="en-US" sz="2200" i="1">
                              <a:latin typeface="Cambria Math" panose="02040503050406030204" pitchFamily="18" charset="0"/>
                              <a:ea typeface="Cambria Math" panose="02040503050406030204" pitchFamily="18" charset="0"/>
                            </a:rPr>
                            <m:t>𝜋</m:t>
                          </m:r>
                        </m:sub>
                        <m:sup>
                          <m:r>
                            <a:rPr lang="en-US" sz="2200" b="0" i="1" smtClean="0">
                              <a:latin typeface="Cambria Math"/>
                              <a:ea typeface="Cambria Math"/>
                            </a:rPr>
                            <m:t>𝜋</m:t>
                          </m:r>
                        </m:sup>
                        <m:e>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func>
                            <m:funcPr>
                              <m:ctrlPr>
                                <a:rPr lang="en-US" sz="2200" b="0" i="1" smtClean="0">
                                  <a:latin typeface="Cambria Math" panose="02040503050406030204" pitchFamily="18" charset="0"/>
                                </a:rPr>
                              </m:ctrlPr>
                            </m:funcPr>
                            <m:fName>
                              <m:r>
                                <m:rPr>
                                  <m:sty m:val="p"/>
                                </m:rPr>
                                <a:rPr lang="en-US" sz="2200" b="0" i="0" smtClean="0">
                                  <a:latin typeface="Cambria Math"/>
                                </a:rPr>
                                <m:t>cos</m:t>
                              </m:r>
                            </m:fName>
                            <m:e>
                              <m:d>
                                <m:dPr>
                                  <m:ctrlPr>
                                    <a:rPr lang="en-US" sz="2200" b="0" i="1" smtClean="0">
                                      <a:latin typeface="Cambria Math" panose="02040503050406030204" pitchFamily="18" charset="0"/>
                                    </a:rPr>
                                  </m:ctrlPr>
                                </m:dPr>
                                <m:e>
                                  <m:r>
                                    <a:rPr lang="en-US" sz="2200" b="0" i="1" smtClean="0">
                                      <a:latin typeface="Cambria Math"/>
                                    </a:rPr>
                                    <m:t>𝑛</m:t>
                                  </m:r>
                                  <m:r>
                                    <a:rPr lang="en-US" sz="2200" b="0" i="1" smtClean="0">
                                      <a:latin typeface="Cambria Math" panose="02040503050406030204" pitchFamily="18" charset="0"/>
                                      <a:ea typeface="Cambria Math"/>
                                    </a:rPr>
                                    <m:t>𝑥</m:t>
                                  </m:r>
                                </m:e>
                              </m:d>
                            </m:e>
                          </m:func>
                          <m:r>
                            <a:rPr lang="en-US" sz="2200" b="0" i="1" smtClean="0">
                              <a:latin typeface="Cambria Math"/>
                              <a:ea typeface="Cambria Math"/>
                            </a:rPr>
                            <m:t>𝑑</m:t>
                          </m:r>
                          <m:r>
                            <a:rPr lang="en-US" sz="2200" b="0" i="1" smtClean="0">
                              <a:latin typeface="Cambria Math" panose="02040503050406030204" pitchFamily="18" charset="0"/>
                              <a:ea typeface="Cambria Math"/>
                            </a:rPr>
                            <m:t>𝑥</m:t>
                          </m:r>
                          <m:r>
                            <a:rPr lang="en-US" sz="2200" i="1" smtClean="0">
                              <a:ln w="0">
                                <a:solidFill>
                                  <a:srgbClr val="FF0000"/>
                                </a:solidFill>
                              </a:ln>
                              <a:effectLst>
                                <a:outerShdw blurRad="38100" dist="19050" dir="2700000" algn="tl" rotWithShape="0">
                                  <a:schemeClr val="dk1">
                                    <a:alpha val="40000"/>
                                  </a:schemeClr>
                                </a:outerShdw>
                              </a:effectLst>
                              <a:latin typeface="Cambria Math" panose="02040503050406030204" pitchFamily="18" charset="0"/>
                              <a:ea typeface="Cambria Math"/>
                            </a:rPr>
                            <m:t>=0</m:t>
                          </m:r>
                        </m:e>
                      </m:nary>
                    </m:oMath>
                  </m:oMathPara>
                </a14:m>
                <a:endParaRPr lang="en-US" sz="2200" dirty="0"/>
              </a:p>
            </p:txBody>
          </p:sp>
        </mc:Choice>
        <mc:Fallback xmlns="">
          <p:sp>
            <p:nvSpPr>
              <p:cNvPr id="30" name="Rectangle 29"/>
              <p:cNvSpPr>
                <a:spLocks noRot="1" noChangeAspect="1" noMove="1" noResize="1" noEditPoints="1" noAdjustHandles="1" noChangeArrowheads="1" noChangeShapeType="1" noTextEdit="1"/>
              </p:cNvSpPr>
              <p:nvPr/>
            </p:nvSpPr>
            <p:spPr>
              <a:xfrm>
                <a:off x="4536743" y="3696880"/>
                <a:ext cx="3954159" cy="1082669"/>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1779729" y="5198351"/>
                <a:ext cx="5584542" cy="10826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𝑏</m:t>
                          </m:r>
                        </m:e>
                        <m:sub>
                          <m:r>
                            <a:rPr lang="en-US" sz="2200" i="1">
                              <a:latin typeface="Cambria Math"/>
                            </a:rPr>
                            <m:t>𝑛</m:t>
                          </m:r>
                        </m:sub>
                      </m:sSub>
                      <m:r>
                        <a:rPr lang="en-US" sz="2200" b="0" i="1" smtClean="0">
                          <a:latin typeface="Cambria Math"/>
                        </a:rPr>
                        <m:t>=</m:t>
                      </m:r>
                      <m:f>
                        <m:fPr>
                          <m:ctrlPr>
                            <a:rPr lang="en-US" sz="2200" b="0" i="1" smtClean="0">
                              <a:latin typeface="Cambria Math" panose="02040503050406030204" pitchFamily="18" charset="0"/>
                            </a:rPr>
                          </m:ctrlPr>
                        </m:fPr>
                        <m:num>
                          <m:r>
                            <a:rPr lang="en-US" sz="2200" b="0" i="1" smtClean="0">
                              <a:latin typeface="Cambria Math"/>
                            </a:rPr>
                            <m:t>1</m:t>
                          </m:r>
                        </m:num>
                        <m:den>
                          <m:r>
                            <a:rPr lang="en-US" sz="2200" b="0" i="1" smtClean="0">
                              <a:latin typeface="Cambria Math"/>
                              <a:ea typeface="Cambria Math"/>
                            </a:rPr>
                            <m:t>𝜋</m:t>
                          </m:r>
                        </m:den>
                      </m:f>
                      <m:nary>
                        <m:naryPr>
                          <m:limLoc m:val="undOvr"/>
                          <m:ctrlPr>
                            <a:rPr lang="en-US" sz="2200" b="0" i="1" smtClean="0">
                              <a:latin typeface="Cambria Math" panose="02040503050406030204" pitchFamily="18" charset="0"/>
                            </a:rPr>
                          </m:ctrlPr>
                        </m:naryPr>
                        <m:sub>
                          <m:r>
                            <a:rPr lang="en-US" sz="2200" i="1">
                              <a:latin typeface="Cambria Math" panose="02040503050406030204" pitchFamily="18" charset="0"/>
                            </a:rPr>
                            <m:t>−</m:t>
                          </m:r>
                          <m:r>
                            <a:rPr lang="en-US" sz="2200" i="1">
                              <a:latin typeface="Cambria Math" panose="02040503050406030204" pitchFamily="18" charset="0"/>
                              <a:ea typeface="Cambria Math" panose="02040503050406030204" pitchFamily="18" charset="0"/>
                            </a:rPr>
                            <m:t>𝜋</m:t>
                          </m:r>
                        </m:sub>
                        <m:sup>
                          <m:r>
                            <a:rPr lang="en-US" sz="2200" b="0" i="1" smtClean="0">
                              <a:latin typeface="Cambria Math"/>
                              <a:ea typeface="Cambria Math"/>
                            </a:rPr>
                            <m:t>𝜋</m:t>
                          </m:r>
                        </m:sup>
                        <m:e>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func>
                            <m:funcPr>
                              <m:ctrlPr>
                                <a:rPr lang="en-US" sz="2200" b="0" i="1" smtClean="0">
                                  <a:latin typeface="Cambria Math" panose="02040503050406030204" pitchFamily="18" charset="0"/>
                                </a:rPr>
                              </m:ctrlPr>
                            </m:funcPr>
                            <m:fName>
                              <m:r>
                                <m:rPr>
                                  <m:sty m:val="p"/>
                                </m:rPr>
                                <a:rPr lang="en-US" sz="2200" b="0" i="0" smtClean="0">
                                  <a:latin typeface="Cambria Math"/>
                                </a:rPr>
                                <m:t>sin</m:t>
                              </m:r>
                            </m:fName>
                            <m:e>
                              <m:d>
                                <m:dPr>
                                  <m:ctrlPr>
                                    <a:rPr lang="en-US" sz="2200" b="0" i="1" smtClean="0">
                                      <a:latin typeface="Cambria Math" panose="02040503050406030204" pitchFamily="18" charset="0"/>
                                    </a:rPr>
                                  </m:ctrlPr>
                                </m:dPr>
                                <m:e>
                                  <m:r>
                                    <a:rPr lang="en-US" sz="2200" b="0" i="1" smtClean="0">
                                      <a:latin typeface="Cambria Math"/>
                                    </a:rPr>
                                    <m:t>𝑛</m:t>
                                  </m:r>
                                  <m:r>
                                    <a:rPr lang="en-US" sz="2200" b="0" i="1" smtClean="0">
                                      <a:latin typeface="Cambria Math" panose="02040503050406030204" pitchFamily="18" charset="0"/>
                                      <a:ea typeface="Cambria Math"/>
                                    </a:rPr>
                                    <m:t>𝑥</m:t>
                                  </m:r>
                                </m:e>
                              </m:d>
                            </m:e>
                          </m:func>
                          <m:r>
                            <a:rPr lang="en-US" sz="2200" b="0" i="1" smtClean="0">
                              <a:latin typeface="Cambria Math"/>
                              <a:ea typeface="Cambria Math"/>
                            </a:rPr>
                            <m:t>𝑑</m:t>
                          </m:r>
                          <m:r>
                            <a:rPr lang="en-US" sz="2200" b="0" i="1" smtClean="0">
                              <a:latin typeface="Cambria Math" panose="02040503050406030204" pitchFamily="18" charset="0"/>
                              <a:ea typeface="Cambria Math"/>
                            </a:rPr>
                            <m:t>𝑥</m:t>
                          </m:r>
                          <m:r>
                            <a:rPr lang="en-US" sz="2200" b="0" i="1" smtClean="0">
                              <a:ln>
                                <a:solidFill>
                                  <a:srgbClr val="FF0000"/>
                                </a:solidFill>
                              </a:ln>
                              <a:latin typeface="Cambria Math" panose="02040503050406030204" pitchFamily="18" charset="0"/>
                              <a:ea typeface="Cambria Math"/>
                            </a:rPr>
                            <m:t>=</m:t>
                          </m:r>
                          <m:f>
                            <m:fPr>
                              <m:ctrlPr>
                                <a:rPr lang="en-US" sz="2200" b="0" i="1" smtClean="0">
                                  <a:ln>
                                    <a:solidFill>
                                      <a:srgbClr val="FF0000"/>
                                    </a:solidFill>
                                  </a:ln>
                                  <a:latin typeface="Cambria Math" panose="02040503050406030204" pitchFamily="18" charset="0"/>
                                  <a:ea typeface="Cambria Math"/>
                                </a:rPr>
                              </m:ctrlPr>
                            </m:fPr>
                            <m:num>
                              <m:r>
                                <a:rPr lang="en-US" sz="2200" b="0" i="1" smtClean="0">
                                  <a:ln>
                                    <a:solidFill>
                                      <a:srgbClr val="FF0000"/>
                                    </a:solidFill>
                                  </a:ln>
                                  <a:latin typeface="Cambria Math" panose="02040503050406030204" pitchFamily="18" charset="0"/>
                                  <a:ea typeface="Cambria Math"/>
                                </a:rPr>
                                <m:t>2</m:t>
                              </m:r>
                              <m:r>
                                <a:rPr lang="en-US" sz="2200" b="0" i="1" smtClean="0">
                                  <a:ln>
                                    <a:solidFill>
                                      <a:srgbClr val="FF0000"/>
                                    </a:solidFill>
                                  </a:ln>
                                  <a:latin typeface="Cambria Math" panose="02040503050406030204" pitchFamily="18" charset="0"/>
                                  <a:ea typeface="Cambria Math"/>
                                </a:rPr>
                                <m:t>𝑘</m:t>
                              </m:r>
                            </m:num>
                            <m:den>
                              <m:r>
                                <a:rPr lang="en-US" sz="2200" b="0" i="1" smtClean="0">
                                  <a:ln>
                                    <a:solidFill>
                                      <a:srgbClr val="FF0000"/>
                                    </a:solidFill>
                                  </a:ln>
                                  <a:latin typeface="Cambria Math" panose="02040503050406030204" pitchFamily="18" charset="0"/>
                                  <a:ea typeface="Cambria Math"/>
                                </a:rPr>
                                <m:t>𝑛</m:t>
                              </m:r>
                              <m:r>
                                <a:rPr lang="en-US" sz="2200" b="0" i="1" smtClean="0">
                                  <a:ln>
                                    <a:solidFill>
                                      <a:srgbClr val="FF0000"/>
                                    </a:solidFill>
                                  </a:ln>
                                  <a:latin typeface="Cambria Math" panose="02040503050406030204" pitchFamily="18" charset="0"/>
                                  <a:ea typeface="Cambria Math" panose="02040503050406030204" pitchFamily="18" charset="0"/>
                                </a:rPr>
                                <m:t>𝜋</m:t>
                              </m:r>
                            </m:den>
                          </m:f>
                          <m:r>
                            <a:rPr lang="en-US" sz="2200" b="0" i="1" smtClean="0">
                              <a:ln>
                                <a:solidFill>
                                  <a:srgbClr val="FF0000"/>
                                </a:solidFill>
                              </a:ln>
                              <a:latin typeface="Cambria Math" panose="02040503050406030204" pitchFamily="18" charset="0"/>
                              <a:ea typeface="Cambria Math"/>
                            </a:rPr>
                            <m:t>(1−</m:t>
                          </m:r>
                          <m:r>
                            <a:rPr lang="en-US" sz="2200" b="0" i="1" smtClean="0">
                              <a:ln>
                                <a:solidFill>
                                  <a:srgbClr val="FF0000"/>
                                </a:solidFill>
                              </a:ln>
                              <a:latin typeface="Cambria Math" panose="02040503050406030204" pitchFamily="18" charset="0"/>
                              <a:ea typeface="Cambria Math"/>
                            </a:rPr>
                            <m:t>𝑐𝑜𝑠𝑛</m:t>
                          </m:r>
                          <m:r>
                            <a:rPr lang="en-US" sz="2200" b="0" i="1" smtClean="0">
                              <a:ln>
                                <a:solidFill>
                                  <a:srgbClr val="FF0000"/>
                                </a:solidFill>
                              </a:ln>
                              <a:latin typeface="Cambria Math" panose="02040503050406030204" pitchFamily="18" charset="0"/>
                              <a:ea typeface="Cambria Math" panose="02040503050406030204" pitchFamily="18" charset="0"/>
                            </a:rPr>
                            <m:t>𝜋</m:t>
                          </m:r>
                          <m:r>
                            <a:rPr lang="en-US" sz="2200" b="0" i="1" smtClean="0">
                              <a:ln>
                                <a:solidFill>
                                  <a:srgbClr val="FF0000"/>
                                </a:solidFill>
                              </a:ln>
                              <a:latin typeface="Cambria Math" panose="02040503050406030204" pitchFamily="18" charset="0"/>
                              <a:ea typeface="Cambria Math"/>
                            </a:rPr>
                            <m:t>)</m:t>
                          </m:r>
                        </m:e>
                      </m:nary>
                    </m:oMath>
                  </m:oMathPara>
                </a14:m>
                <a:endParaRPr lang="en-US" sz="2200" dirty="0"/>
              </a:p>
            </p:txBody>
          </p:sp>
        </mc:Choice>
        <mc:Fallback xmlns="">
          <p:sp>
            <p:nvSpPr>
              <p:cNvPr id="31" name="Rectangle 30"/>
              <p:cNvSpPr>
                <a:spLocks noRot="1" noChangeAspect="1" noMove="1" noResize="1" noEditPoints="1" noAdjustHandles="1" noChangeArrowheads="1" noChangeShapeType="1" noTextEdit="1"/>
              </p:cNvSpPr>
              <p:nvPr/>
            </p:nvSpPr>
            <p:spPr>
              <a:xfrm>
                <a:off x="1779729" y="5198351"/>
                <a:ext cx="5584542" cy="1082669"/>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676563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Fourier Series of Rectangular Wave</a:t>
            </a:r>
            <a:endParaRPr lang="en-US" sz="4000"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Thus</a:t>
            </a:r>
            <a:endParaRPr lang="en-US"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55</a:t>
            </a:fld>
            <a:endParaRPr lang="en-GB"/>
          </a:p>
        </p:txBody>
      </p:sp>
      <mc:AlternateContent xmlns:mc="http://schemas.openxmlformats.org/markup-compatibility/2006" xmlns:a14="http://schemas.microsoft.com/office/drawing/2010/main">
        <mc:Choice Requires="a14">
          <p:sp>
            <p:nvSpPr>
              <p:cNvPr id="10" name="Rectangle 9"/>
              <p:cNvSpPr/>
              <p:nvPr/>
            </p:nvSpPr>
            <p:spPr>
              <a:xfrm>
                <a:off x="1600200" y="1279531"/>
                <a:ext cx="5584542" cy="10826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𝑏</m:t>
                          </m:r>
                        </m:e>
                        <m:sub>
                          <m:r>
                            <a:rPr lang="en-US" sz="2200" i="1">
                              <a:latin typeface="Cambria Math"/>
                            </a:rPr>
                            <m:t>𝑛</m:t>
                          </m:r>
                        </m:sub>
                      </m:sSub>
                      <m:r>
                        <a:rPr lang="en-US" sz="2200" b="0" i="1" smtClean="0">
                          <a:latin typeface="Cambria Math"/>
                        </a:rPr>
                        <m:t>=</m:t>
                      </m:r>
                      <m:f>
                        <m:fPr>
                          <m:ctrlPr>
                            <a:rPr lang="en-US" sz="2200" b="0" i="1" smtClean="0">
                              <a:latin typeface="Cambria Math" panose="02040503050406030204" pitchFamily="18" charset="0"/>
                            </a:rPr>
                          </m:ctrlPr>
                        </m:fPr>
                        <m:num>
                          <m:r>
                            <a:rPr lang="en-US" sz="2200" b="0" i="1" smtClean="0">
                              <a:latin typeface="Cambria Math"/>
                            </a:rPr>
                            <m:t>1</m:t>
                          </m:r>
                        </m:num>
                        <m:den>
                          <m:r>
                            <a:rPr lang="en-US" sz="2200" b="0" i="1" smtClean="0">
                              <a:latin typeface="Cambria Math"/>
                              <a:ea typeface="Cambria Math"/>
                            </a:rPr>
                            <m:t>𝜋</m:t>
                          </m:r>
                        </m:den>
                      </m:f>
                      <m:nary>
                        <m:naryPr>
                          <m:limLoc m:val="undOvr"/>
                          <m:ctrlPr>
                            <a:rPr lang="en-US" sz="2200" b="0" i="1" smtClean="0">
                              <a:latin typeface="Cambria Math" panose="02040503050406030204" pitchFamily="18" charset="0"/>
                            </a:rPr>
                          </m:ctrlPr>
                        </m:naryPr>
                        <m:sub>
                          <m:r>
                            <a:rPr lang="en-US" sz="2200" i="1">
                              <a:latin typeface="Cambria Math" panose="02040503050406030204" pitchFamily="18" charset="0"/>
                            </a:rPr>
                            <m:t>−</m:t>
                          </m:r>
                          <m:r>
                            <a:rPr lang="en-US" sz="2200" i="1">
                              <a:latin typeface="Cambria Math" panose="02040503050406030204" pitchFamily="18" charset="0"/>
                              <a:ea typeface="Cambria Math" panose="02040503050406030204" pitchFamily="18" charset="0"/>
                            </a:rPr>
                            <m:t>𝜋</m:t>
                          </m:r>
                        </m:sub>
                        <m:sup>
                          <m:r>
                            <a:rPr lang="en-US" sz="2200" b="0" i="1" smtClean="0">
                              <a:latin typeface="Cambria Math"/>
                              <a:ea typeface="Cambria Math"/>
                            </a:rPr>
                            <m:t>𝜋</m:t>
                          </m:r>
                        </m:sup>
                        <m:e>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func>
                            <m:funcPr>
                              <m:ctrlPr>
                                <a:rPr lang="en-US" sz="2200" b="0" i="1" smtClean="0">
                                  <a:latin typeface="Cambria Math" panose="02040503050406030204" pitchFamily="18" charset="0"/>
                                </a:rPr>
                              </m:ctrlPr>
                            </m:funcPr>
                            <m:fName>
                              <m:r>
                                <m:rPr>
                                  <m:sty m:val="p"/>
                                </m:rPr>
                                <a:rPr lang="en-US" sz="2200" b="0" i="0" smtClean="0">
                                  <a:latin typeface="Cambria Math"/>
                                </a:rPr>
                                <m:t>sin</m:t>
                              </m:r>
                            </m:fName>
                            <m:e>
                              <m:d>
                                <m:dPr>
                                  <m:ctrlPr>
                                    <a:rPr lang="en-US" sz="2200" b="0" i="1" smtClean="0">
                                      <a:latin typeface="Cambria Math" panose="02040503050406030204" pitchFamily="18" charset="0"/>
                                    </a:rPr>
                                  </m:ctrlPr>
                                </m:dPr>
                                <m:e>
                                  <m:r>
                                    <a:rPr lang="en-US" sz="2200" b="0" i="1" smtClean="0">
                                      <a:latin typeface="Cambria Math"/>
                                    </a:rPr>
                                    <m:t>𝑛</m:t>
                                  </m:r>
                                  <m:r>
                                    <a:rPr lang="en-US" sz="2200" b="0" i="1" smtClean="0">
                                      <a:latin typeface="Cambria Math" panose="02040503050406030204" pitchFamily="18" charset="0"/>
                                      <a:ea typeface="Cambria Math"/>
                                    </a:rPr>
                                    <m:t>𝑥</m:t>
                                  </m:r>
                                </m:e>
                              </m:d>
                            </m:e>
                          </m:func>
                          <m:r>
                            <a:rPr lang="en-US" sz="2200" b="0" i="1" smtClean="0">
                              <a:latin typeface="Cambria Math"/>
                              <a:ea typeface="Cambria Math"/>
                            </a:rPr>
                            <m:t>𝑑</m:t>
                          </m:r>
                          <m:r>
                            <a:rPr lang="en-US" sz="2200" b="0" i="1" smtClean="0">
                              <a:latin typeface="Cambria Math" panose="02040503050406030204" pitchFamily="18" charset="0"/>
                              <a:ea typeface="Cambria Math"/>
                            </a:rPr>
                            <m:t>𝑥</m:t>
                          </m:r>
                          <m:r>
                            <a:rPr lang="en-US" sz="2200" b="0" i="1" smtClean="0">
                              <a:ln>
                                <a:solidFill>
                                  <a:srgbClr val="FF0000"/>
                                </a:solidFill>
                              </a:ln>
                              <a:latin typeface="Cambria Math" panose="02040503050406030204" pitchFamily="18" charset="0"/>
                              <a:ea typeface="Cambria Math"/>
                            </a:rPr>
                            <m:t>=</m:t>
                          </m:r>
                          <m:f>
                            <m:fPr>
                              <m:ctrlPr>
                                <a:rPr lang="en-US" sz="2200" b="0" i="1" smtClean="0">
                                  <a:ln>
                                    <a:solidFill>
                                      <a:srgbClr val="FF0000"/>
                                    </a:solidFill>
                                  </a:ln>
                                  <a:latin typeface="Cambria Math" panose="02040503050406030204" pitchFamily="18" charset="0"/>
                                  <a:ea typeface="Cambria Math"/>
                                </a:rPr>
                              </m:ctrlPr>
                            </m:fPr>
                            <m:num>
                              <m:r>
                                <a:rPr lang="en-US" sz="2200" b="0" i="1" smtClean="0">
                                  <a:ln>
                                    <a:solidFill>
                                      <a:srgbClr val="FF0000"/>
                                    </a:solidFill>
                                  </a:ln>
                                  <a:latin typeface="Cambria Math" panose="02040503050406030204" pitchFamily="18" charset="0"/>
                                  <a:ea typeface="Cambria Math"/>
                                </a:rPr>
                                <m:t>2</m:t>
                              </m:r>
                              <m:r>
                                <a:rPr lang="en-US" sz="2200" b="0" i="1" smtClean="0">
                                  <a:ln>
                                    <a:solidFill>
                                      <a:srgbClr val="FF0000"/>
                                    </a:solidFill>
                                  </a:ln>
                                  <a:latin typeface="Cambria Math" panose="02040503050406030204" pitchFamily="18" charset="0"/>
                                  <a:ea typeface="Cambria Math"/>
                                </a:rPr>
                                <m:t>𝑘</m:t>
                              </m:r>
                            </m:num>
                            <m:den>
                              <m:r>
                                <a:rPr lang="en-US" sz="2200" b="0" i="1" smtClean="0">
                                  <a:ln>
                                    <a:solidFill>
                                      <a:srgbClr val="FF0000"/>
                                    </a:solidFill>
                                  </a:ln>
                                  <a:latin typeface="Cambria Math" panose="02040503050406030204" pitchFamily="18" charset="0"/>
                                  <a:ea typeface="Cambria Math"/>
                                </a:rPr>
                                <m:t>𝑛</m:t>
                              </m:r>
                              <m:r>
                                <a:rPr lang="en-US" sz="2200" b="0" i="1" smtClean="0">
                                  <a:ln>
                                    <a:solidFill>
                                      <a:srgbClr val="FF0000"/>
                                    </a:solidFill>
                                  </a:ln>
                                  <a:latin typeface="Cambria Math" panose="02040503050406030204" pitchFamily="18" charset="0"/>
                                  <a:ea typeface="Cambria Math" panose="02040503050406030204" pitchFamily="18" charset="0"/>
                                </a:rPr>
                                <m:t>𝜋</m:t>
                              </m:r>
                            </m:den>
                          </m:f>
                          <m:r>
                            <a:rPr lang="en-US" sz="2200" b="0" i="1" smtClean="0">
                              <a:ln>
                                <a:solidFill>
                                  <a:srgbClr val="FF0000"/>
                                </a:solidFill>
                              </a:ln>
                              <a:latin typeface="Cambria Math" panose="02040503050406030204" pitchFamily="18" charset="0"/>
                              <a:ea typeface="Cambria Math"/>
                            </a:rPr>
                            <m:t>(1−</m:t>
                          </m:r>
                          <m:r>
                            <a:rPr lang="en-US" sz="2200" b="0" i="1" smtClean="0">
                              <a:ln>
                                <a:solidFill>
                                  <a:srgbClr val="FF0000"/>
                                </a:solidFill>
                              </a:ln>
                              <a:latin typeface="Cambria Math" panose="02040503050406030204" pitchFamily="18" charset="0"/>
                              <a:ea typeface="Cambria Math"/>
                            </a:rPr>
                            <m:t>𝑐𝑜𝑠𝑛</m:t>
                          </m:r>
                          <m:r>
                            <a:rPr lang="en-US" sz="2200" b="0" i="1" smtClean="0">
                              <a:ln>
                                <a:solidFill>
                                  <a:srgbClr val="FF0000"/>
                                </a:solidFill>
                              </a:ln>
                              <a:latin typeface="Cambria Math" panose="02040503050406030204" pitchFamily="18" charset="0"/>
                              <a:ea typeface="Cambria Math" panose="02040503050406030204" pitchFamily="18" charset="0"/>
                            </a:rPr>
                            <m:t>𝜋</m:t>
                          </m:r>
                          <m:r>
                            <a:rPr lang="en-US" sz="2200" b="0" i="1" smtClean="0">
                              <a:ln>
                                <a:solidFill>
                                  <a:srgbClr val="FF0000"/>
                                </a:solidFill>
                              </a:ln>
                              <a:latin typeface="Cambria Math" panose="02040503050406030204" pitchFamily="18" charset="0"/>
                              <a:ea typeface="Cambria Math"/>
                            </a:rPr>
                            <m:t>)</m:t>
                          </m:r>
                        </m:e>
                      </m:nary>
                    </m:oMath>
                  </m:oMathPara>
                </a14:m>
                <a:endParaRPr lang="en-US" sz="2200" dirty="0"/>
              </a:p>
            </p:txBody>
          </p:sp>
        </mc:Choice>
        <mc:Fallback xmlns="">
          <p:sp>
            <p:nvSpPr>
              <p:cNvPr id="10" name="Rectangle 9"/>
              <p:cNvSpPr>
                <a:spLocks noRot="1" noChangeAspect="1" noMove="1" noResize="1" noEditPoints="1" noAdjustHandles="1" noChangeArrowheads="1" noChangeShapeType="1" noTextEdit="1"/>
              </p:cNvSpPr>
              <p:nvPr/>
            </p:nvSpPr>
            <p:spPr>
              <a:xfrm>
                <a:off x="1600200" y="1279531"/>
                <a:ext cx="5584542" cy="1082669"/>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2438400" y="2455000"/>
                <a:ext cx="2843022" cy="11732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𝑏</m:t>
                          </m:r>
                        </m:e>
                        <m:sub>
                          <m:r>
                            <a:rPr lang="en-US" sz="2200" i="1">
                              <a:latin typeface="Cambria Math"/>
                            </a:rPr>
                            <m:t>𝑛</m:t>
                          </m:r>
                        </m:sub>
                      </m:sSub>
                      <m:r>
                        <a:rPr lang="en-US" sz="2200" b="0" i="1" smtClean="0">
                          <a:latin typeface="Cambria Math"/>
                        </a:rPr>
                        <m:t>=</m:t>
                      </m:r>
                      <m:d>
                        <m:dPr>
                          <m:begChr m:val="{"/>
                          <m:endChr m:val=""/>
                          <m:ctrlPr>
                            <a:rPr lang="en-US" sz="2200" b="0" i="1" smtClean="0">
                              <a:latin typeface="Cambria Math" panose="02040503050406030204" pitchFamily="18" charset="0"/>
                            </a:rPr>
                          </m:ctrlPr>
                        </m:dPr>
                        <m:e>
                          <m:m>
                            <m:mPr>
                              <m:mcs>
                                <m:mc>
                                  <m:mcPr>
                                    <m:count m:val="1"/>
                                    <m:mcJc m:val="center"/>
                                  </m:mcPr>
                                </m:mc>
                              </m:mcs>
                              <m:ctrlPr>
                                <a:rPr lang="en-US" sz="2200" b="0" i="1" smtClean="0">
                                  <a:latin typeface="Cambria Math" panose="02040503050406030204" pitchFamily="18" charset="0"/>
                                </a:rPr>
                              </m:ctrlPr>
                            </m:mPr>
                            <m:mr>
                              <m:e>
                                <m:r>
                                  <m:rPr>
                                    <m:brk m:alnAt="7"/>
                                  </m:rPr>
                                  <a:rPr lang="en-US" sz="2200" b="0" i="1" smtClean="0">
                                    <a:latin typeface="Cambria Math" panose="02040503050406030204" pitchFamily="18" charset="0"/>
                                  </a:rPr>
                                  <m:t>0</m:t>
                                </m:r>
                                <m:r>
                                  <a:rPr lang="en-US" sz="2200" b="0" i="1" smtClean="0">
                                    <a:latin typeface="Cambria Math" panose="02040503050406030204" pitchFamily="18" charset="0"/>
                                  </a:rPr>
                                  <m:t>,    </m:t>
                                </m:r>
                                <m:r>
                                  <a:rPr lang="en-US" sz="2200" b="0" i="1" smtClean="0">
                                    <a:latin typeface="Cambria Math" panose="02040503050406030204" pitchFamily="18" charset="0"/>
                                  </a:rPr>
                                  <m:t>𝑛</m:t>
                                </m:r>
                                <m:r>
                                  <a:rPr lang="en-US" sz="2200" b="0" i="1" smtClean="0">
                                    <a:latin typeface="Cambria Math" panose="02040503050406030204" pitchFamily="18" charset="0"/>
                                  </a:rPr>
                                  <m:t> </m:t>
                                </m:r>
                                <m:r>
                                  <a:rPr lang="en-US" sz="2200" b="0" i="1" smtClean="0">
                                    <a:latin typeface="Cambria Math" panose="02040503050406030204" pitchFamily="18" charset="0"/>
                                  </a:rPr>
                                  <m:t>𝐸𝑣𝑒𝑛</m:t>
                                </m:r>
                              </m:e>
                            </m:mr>
                            <m:mr>
                              <m:e>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4</m:t>
                                    </m:r>
                                    <m:r>
                                      <a:rPr lang="en-US" sz="2200" b="0" i="1" smtClean="0">
                                        <a:latin typeface="Cambria Math" panose="02040503050406030204" pitchFamily="18" charset="0"/>
                                      </a:rPr>
                                      <m:t>𝑘</m:t>
                                    </m:r>
                                  </m:num>
                                  <m:den>
                                    <m:r>
                                      <a:rPr lang="en-US" sz="2200" b="0" i="1" smtClean="0">
                                        <a:latin typeface="Cambria Math" panose="02040503050406030204" pitchFamily="18" charset="0"/>
                                      </a:rPr>
                                      <m:t>𝑛</m:t>
                                    </m:r>
                                    <m:r>
                                      <a:rPr lang="en-US" sz="2200" b="0" i="1" smtClean="0">
                                        <a:latin typeface="Cambria Math" panose="02040503050406030204" pitchFamily="18" charset="0"/>
                                        <a:ea typeface="Cambria Math" panose="02040503050406030204" pitchFamily="18" charset="0"/>
                                      </a:rPr>
                                      <m:t>𝜋</m:t>
                                    </m:r>
                                  </m:den>
                                </m:f>
                                <m:r>
                                  <a:rPr lang="en-US" sz="2200" b="0" i="1" smtClean="0">
                                    <a:latin typeface="Cambria Math" panose="02040503050406030204" pitchFamily="18" charset="0"/>
                                  </a:rPr>
                                  <m:t>,  </m:t>
                                </m:r>
                                <m:r>
                                  <a:rPr lang="en-US" sz="2200" b="0" i="1" smtClean="0">
                                    <a:latin typeface="Cambria Math" panose="02040503050406030204" pitchFamily="18" charset="0"/>
                                  </a:rPr>
                                  <m:t>𝑛</m:t>
                                </m:r>
                                <m:r>
                                  <a:rPr lang="en-US" sz="2200" b="0" i="1" smtClean="0">
                                    <a:latin typeface="Cambria Math" panose="02040503050406030204" pitchFamily="18" charset="0"/>
                                  </a:rPr>
                                  <m:t> </m:t>
                                </m:r>
                                <m:r>
                                  <a:rPr lang="en-US" sz="2200" b="0" i="1" smtClean="0">
                                    <a:latin typeface="Cambria Math" panose="02040503050406030204" pitchFamily="18" charset="0"/>
                                  </a:rPr>
                                  <m:t>𝑂𝑑𝑑</m:t>
                                </m:r>
                              </m:e>
                            </m:mr>
                          </m:m>
                        </m:e>
                      </m:d>
                    </m:oMath>
                  </m:oMathPara>
                </a14:m>
                <a:endParaRPr lang="en-US" sz="2200" dirty="0"/>
              </a:p>
            </p:txBody>
          </p:sp>
        </mc:Choice>
        <mc:Fallback xmlns="">
          <p:sp>
            <p:nvSpPr>
              <p:cNvPr id="11" name="Rectangle 10"/>
              <p:cNvSpPr>
                <a:spLocks noRot="1" noChangeAspect="1" noMove="1" noResize="1" noEditPoints="1" noAdjustHandles="1" noChangeArrowheads="1" noChangeShapeType="1" noTextEdit="1"/>
              </p:cNvSpPr>
              <p:nvPr/>
            </p:nvSpPr>
            <p:spPr>
              <a:xfrm>
                <a:off x="2438400" y="2455000"/>
                <a:ext cx="2843022" cy="1173206"/>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981200" y="4191000"/>
                <a:ext cx="5458867" cy="10154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r>
                        <a:rPr lang="en-US" sz="2200" b="0" i="1" smtClean="0">
                          <a:latin typeface="Cambria Math"/>
                        </a:rPr>
                        <m:t>=</m:t>
                      </m:r>
                      <m:f>
                        <m:fPr>
                          <m:ctrlPr>
                            <a:rPr lang="en-US" sz="2200" b="0" i="1" smtClean="0">
                              <a:latin typeface="Cambria Math" panose="02040503050406030204" pitchFamily="18" charset="0"/>
                            </a:rPr>
                          </m:ctrlPr>
                        </m:fPr>
                        <m:num>
                          <m:sSub>
                            <m:sSubPr>
                              <m:ctrlPr>
                                <a:rPr lang="en-US" sz="2200" i="1">
                                  <a:latin typeface="Cambria Math" panose="02040503050406030204" pitchFamily="18" charset="0"/>
                                </a:rPr>
                              </m:ctrlPr>
                            </m:sSubPr>
                            <m:e>
                              <m:r>
                                <a:rPr lang="en-US" sz="2200" b="0" i="1" smtClean="0">
                                  <a:latin typeface="Cambria Math" panose="02040503050406030204" pitchFamily="18" charset="0"/>
                                </a:rPr>
                                <m:t>𝑎</m:t>
                              </m:r>
                            </m:e>
                            <m:sub>
                              <m:r>
                                <a:rPr lang="en-US" sz="2200" i="1">
                                  <a:latin typeface="Cambria Math"/>
                                </a:rPr>
                                <m:t>𝑜</m:t>
                              </m:r>
                            </m:sub>
                          </m:sSub>
                        </m:num>
                        <m:den>
                          <m:r>
                            <a:rPr lang="en-US" sz="2200" b="0" i="1" smtClean="0">
                              <a:latin typeface="Cambria Math" panose="02040503050406030204" pitchFamily="18" charset="0"/>
                            </a:rPr>
                            <m:t>2</m:t>
                          </m:r>
                        </m:den>
                      </m:f>
                      <m:r>
                        <a:rPr lang="en-US" sz="2200" b="0" i="1" smtClean="0">
                          <a:latin typeface="Cambria Math"/>
                        </a:rPr>
                        <m:t>+</m:t>
                      </m:r>
                      <m:nary>
                        <m:naryPr>
                          <m:chr m:val="∑"/>
                          <m:ctrlPr>
                            <a:rPr lang="en-US" sz="2200" b="0" i="1" smtClean="0">
                              <a:latin typeface="Cambria Math" panose="02040503050406030204" pitchFamily="18" charset="0"/>
                            </a:rPr>
                          </m:ctrlPr>
                        </m:naryPr>
                        <m:sub>
                          <m:r>
                            <m:rPr>
                              <m:brk m:alnAt="23"/>
                            </m:rPr>
                            <a:rPr lang="en-US" sz="2200" b="0" i="1" smtClean="0">
                              <a:latin typeface="Cambria Math"/>
                            </a:rPr>
                            <m:t>𝑛</m:t>
                          </m:r>
                          <m:r>
                            <a:rPr lang="en-US" sz="2200" b="0" i="1" smtClean="0">
                              <a:latin typeface="Cambria Math"/>
                            </a:rPr>
                            <m:t>=1</m:t>
                          </m:r>
                        </m:sub>
                        <m:sup>
                          <m:r>
                            <a:rPr lang="en-US" sz="2200" b="0" i="1" smtClean="0">
                              <a:latin typeface="Cambria Math"/>
                              <a:ea typeface="Cambria Math"/>
                            </a:rPr>
                            <m:t>∞</m:t>
                          </m:r>
                        </m:sup>
                        <m:e>
                          <m:d>
                            <m:dPr>
                              <m:begChr m:val="["/>
                              <m:endChr m:val="]"/>
                              <m:ctrlPr>
                                <a:rPr lang="en-US" sz="2200" b="0" i="1" smtClean="0">
                                  <a:latin typeface="Cambria Math" panose="02040503050406030204" pitchFamily="18" charset="0"/>
                                </a:rPr>
                              </m:ctrlPr>
                            </m:dPr>
                            <m:e>
                              <m:sSub>
                                <m:sSubPr>
                                  <m:ctrlPr>
                                    <a:rPr lang="en-US" sz="2200" i="1">
                                      <a:latin typeface="Cambria Math" panose="02040503050406030204" pitchFamily="18" charset="0"/>
                                    </a:rPr>
                                  </m:ctrlPr>
                                </m:sSubPr>
                                <m:e>
                                  <m:r>
                                    <a:rPr lang="en-US" sz="2200" b="0" i="1" smtClean="0">
                                      <a:latin typeface="Cambria Math" panose="02040503050406030204" pitchFamily="18" charset="0"/>
                                    </a:rPr>
                                    <m:t>𝑎</m:t>
                                  </m:r>
                                </m:e>
                                <m:sub>
                                  <m:r>
                                    <a:rPr lang="en-US" sz="2200" i="1">
                                      <a:latin typeface="Cambria Math"/>
                                    </a:rPr>
                                    <m:t>𝑛</m:t>
                                  </m:r>
                                </m:sub>
                              </m:sSub>
                              <m:func>
                                <m:funcPr>
                                  <m:ctrlPr>
                                    <a:rPr lang="en-US" sz="2200" i="1">
                                      <a:latin typeface="Cambria Math" panose="02040503050406030204" pitchFamily="18" charset="0"/>
                                    </a:rPr>
                                  </m:ctrlPr>
                                </m:funcPr>
                                <m:fName>
                                  <m:r>
                                    <m:rPr>
                                      <m:sty m:val="p"/>
                                    </m:rPr>
                                    <a:rPr lang="en-US" sz="2200">
                                      <a:latin typeface="Cambria Math"/>
                                    </a:rPr>
                                    <m:t>cos</m:t>
                                  </m:r>
                                </m:fName>
                                <m:e>
                                  <m:d>
                                    <m:dPr>
                                      <m:ctrlPr>
                                        <a:rPr lang="en-US" sz="2200" i="1">
                                          <a:latin typeface="Cambria Math" panose="02040503050406030204" pitchFamily="18" charset="0"/>
                                        </a:rPr>
                                      </m:ctrlPr>
                                    </m:dPr>
                                    <m:e>
                                      <m:r>
                                        <a:rPr lang="en-US" sz="2200" i="1">
                                          <a:latin typeface="Cambria Math"/>
                                        </a:rPr>
                                        <m:t>𝑛</m:t>
                                      </m:r>
                                      <m:r>
                                        <a:rPr lang="en-US" sz="2200" b="0" i="1" smtClean="0">
                                          <a:latin typeface="Cambria Math" panose="02040503050406030204" pitchFamily="18" charset="0"/>
                                          <a:ea typeface="Cambria Math"/>
                                        </a:rPr>
                                        <m:t>𝑥</m:t>
                                      </m:r>
                                    </m:e>
                                  </m:d>
                                </m:e>
                              </m:func>
                              <m:r>
                                <a:rPr lang="en-US" sz="2200" i="1">
                                  <a:latin typeface="Cambria Math"/>
                                </a:rPr>
                                <m:t>+</m:t>
                              </m:r>
                              <m:sSub>
                                <m:sSubPr>
                                  <m:ctrlPr>
                                    <a:rPr lang="en-US" sz="2200" i="1">
                                      <a:latin typeface="Cambria Math" panose="02040503050406030204" pitchFamily="18" charset="0"/>
                                    </a:rPr>
                                  </m:ctrlPr>
                                </m:sSubPr>
                                <m:e>
                                  <m:r>
                                    <a:rPr lang="en-US" sz="2200" b="0" i="1" smtClean="0">
                                      <a:latin typeface="Cambria Math" panose="02040503050406030204" pitchFamily="18" charset="0"/>
                                    </a:rPr>
                                    <m:t>𝑏</m:t>
                                  </m:r>
                                </m:e>
                                <m:sub>
                                  <m:r>
                                    <a:rPr lang="en-US" sz="2200" i="1">
                                      <a:latin typeface="Cambria Math"/>
                                    </a:rPr>
                                    <m:t>𝑛</m:t>
                                  </m:r>
                                </m:sub>
                              </m:sSub>
                              <m:func>
                                <m:funcPr>
                                  <m:ctrlPr>
                                    <a:rPr lang="en-US" sz="2200" i="1">
                                      <a:latin typeface="Cambria Math" panose="02040503050406030204" pitchFamily="18" charset="0"/>
                                    </a:rPr>
                                  </m:ctrlPr>
                                </m:funcPr>
                                <m:fName>
                                  <m:r>
                                    <m:rPr>
                                      <m:sty m:val="p"/>
                                    </m:rPr>
                                    <a:rPr lang="en-US" sz="2200">
                                      <a:latin typeface="Cambria Math"/>
                                    </a:rPr>
                                    <m:t>sin</m:t>
                                  </m:r>
                                </m:fName>
                                <m:e>
                                  <m:d>
                                    <m:dPr>
                                      <m:ctrlPr>
                                        <a:rPr lang="en-US" sz="2200" i="1">
                                          <a:latin typeface="Cambria Math" panose="02040503050406030204" pitchFamily="18" charset="0"/>
                                        </a:rPr>
                                      </m:ctrlPr>
                                    </m:dPr>
                                    <m:e>
                                      <m:r>
                                        <a:rPr lang="en-US" sz="2200" i="1">
                                          <a:latin typeface="Cambria Math"/>
                                        </a:rPr>
                                        <m:t>𝑛</m:t>
                                      </m:r>
                                      <m:r>
                                        <a:rPr lang="en-US" sz="2200" b="0" i="1" smtClean="0">
                                          <a:latin typeface="Cambria Math" panose="02040503050406030204" pitchFamily="18" charset="0"/>
                                          <a:ea typeface="Cambria Math"/>
                                        </a:rPr>
                                        <m:t>𝑥</m:t>
                                      </m:r>
                                    </m:e>
                                  </m:d>
                                </m:e>
                              </m:func>
                            </m:e>
                          </m:d>
                        </m:e>
                      </m:nary>
                    </m:oMath>
                  </m:oMathPara>
                </a14:m>
                <a:endParaRPr lang="en-US" sz="2200" dirty="0"/>
              </a:p>
            </p:txBody>
          </p:sp>
        </mc:Choice>
        <mc:Fallback xmlns="">
          <p:sp>
            <p:nvSpPr>
              <p:cNvPr id="13" name="TextBox 12"/>
              <p:cNvSpPr txBox="1">
                <a:spLocks noRot="1" noChangeAspect="1" noMove="1" noResize="1" noEditPoints="1" noAdjustHandles="1" noChangeArrowheads="1" noChangeShapeType="1" noTextEdit="1"/>
              </p:cNvSpPr>
              <p:nvPr/>
            </p:nvSpPr>
            <p:spPr>
              <a:xfrm>
                <a:off x="1981200" y="4191000"/>
                <a:ext cx="5458867" cy="1015471"/>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2002809" y="5436658"/>
                <a:ext cx="5401543" cy="7442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𝑓</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𝑥</m:t>
                          </m:r>
                        </m:e>
                      </m:d>
                      <m:r>
                        <a:rPr lang="en-US" sz="2200" b="0" i="1" smtClean="0">
                          <a:latin typeface="Cambria Math"/>
                        </a:rPr>
                        <m:t>=</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4</m:t>
                          </m:r>
                          <m:r>
                            <a:rPr lang="en-US" sz="2200" b="0" i="1" smtClean="0">
                              <a:latin typeface="Cambria Math" panose="02040503050406030204" pitchFamily="18" charset="0"/>
                            </a:rPr>
                            <m:t>𝑘</m:t>
                          </m:r>
                        </m:num>
                        <m:den>
                          <m:r>
                            <a:rPr lang="en-US" sz="2200" b="0" i="1" smtClean="0">
                              <a:latin typeface="Cambria Math" panose="02040503050406030204" pitchFamily="18" charset="0"/>
                            </a:rPr>
                            <m:t>𝑛</m:t>
                          </m:r>
                          <m:r>
                            <a:rPr lang="en-US" sz="2200" b="0" i="1" smtClean="0">
                              <a:latin typeface="Cambria Math" panose="02040503050406030204" pitchFamily="18" charset="0"/>
                              <a:ea typeface="Cambria Math" panose="02040503050406030204" pitchFamily="18" charset="0"/>
                            </a:rPr>
                            <m:t>𝜋</m:t>
                          </m:r>
                        </m:den>
                      </m:f>
                      <m:d>
                        <m:dPr>
                          <m:begChr m:val="["/>
                          <m:endChr m:val="]"/>
                          <m:ctrlPr>
                            <a:rPr lang="en-US" sz="2200" b="0" i="1" smtClean="0">
                              <a:latin typeface="Cambria Math" panose="02040503050406030204" pitchFamily="18" charset="0"/>
                            </a:rPr>
                          </m:ctrlPr>
                        </m:dPr>
                        <m:e>
                          <m:r>
                            <a:rPr lang="en-US" sz="2200" b="0" i="1" smtClean="0">
                              <a:latin typeface="Cambria Math" panose="02040503050406030204" pitchFamily="18" charset="0"/>
                            </a:rPr>
                            <m:t>𝑠𝑖𝑛𝑥</m:t>
                          </m:r>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1</m:t>
                              </m:r>
                            </m:num>
                            <m:den>
                              <m:r>
                                <a:rPr lang="en-US" sz="2200" b="0" i="1" smtClean="0">
                                  <a:latin typeface="Cambria Math" panose="02040503050406030204" pitchFamily="18" charset="0"/>
                                </a:rPr>
                                <m:t>3</m:t>
                              </m:r>
                            </m:den>
                          </m:f>
                          <m:r>
                            <a:rPr lang="en-US" sz="2200" i="1">
                              <a:latin typeface="Cambria Math" panose="02040503050406030204" pitchFamily="18" charset="0"/>
                            </a:rPr>
                            <m:t>𝑠𝑖𝑛</m:t>
                          </m:r>
                          <m:r>
                            <a:rPr lang="en-US" sz="2200" b="0" i="1" smtClean="0">
                              <a:latin typeface="Cambria Math" panose="02040503050406030204" pitchFamily="18" charset="0"/>
                            </a:rPr>
                            <m:t>3</m:t>
                          </m:r>
                          <m:r>
                            <a:rPr lang="en-US" sz="2200" i="1">
                              <a:latin typeface="Cambria Math" panose="02040503050406030204" pitchFamily="18" charset="0"/>
                            </a:rPr>
                            <m:t>𝑥</m:t>
                          </m:r>
                          <m:r>
                            <a:rPr lang="en-US" sz="2200" b="0" i="1" smtClean="0">
                              <a:latin typeface="Cambria Math" panose="02040503050406030204" pitchFamily="18" charset="0"/>
                            </a:rPr>
                            <m:t>+</m:t>
                          </m:r>
                          <m:f>
                            <m:fPr>
                              <m:ctrlPr>
                                <a:rPr lang="en-US" sz="2200" i="1">
                                  <a:latin typeface="Cambria Math" panose="02040503050406030204" pitchFamily="18" charset="0"/>
                                </a:rPr>
                              </m:ctrlPr>
                            </m:fPr>
                            <m:num>
                              <m:r>
                                <a:rPr lang="en-US" sz="2200" i="1">
                                  <a:latin typeface="Cambria Math" panose="02040503050406030204" pitchFamily="18" charset="0"/>
                                </a:rPr>
                                <m:t>1</m:t>
                              </m:r>
                            </m:num>
                            <m:den>
                              <m:r>
                                <a:rPr lang="en-US" sz="2200" b="0" i="1" smtClean="0">
                                  <a:latin typeface="Cambria Math" panose="02040503050406030204" pitchFamily="18" charset="0"/>
                                </a:rPr>
                                <m:t>5</m:t>
                              </m:r>
                            </m:den>
                          </m:f>
                          <m:r>
                            <a:rPr lang="en-US" sz="2200" i="1">
                              <a:latin typeface="Cambria Math" panose="02040503050406030204" pitchFamily="18" charset="0"/>
                            </a:rPr>
                            <m:t>𝑠𝑖𝑛</m:t>
                          </m:r>
                          <m:r>
                            <a:rPr lang="en-US" sz="2200" b="0" i="1" smtClean="0">
                              <a:latin typeface="Cambria Math" panose="02040503050406030204" pitchFamily="18" charset="0"/>
                            </a:rPr>
                            <m:t>5</m:t>
                          </m:r>
                          <m:r>
                            <a:rPr lang="en-US" sz="2200" i="1">
                              <a:latin typeface="Cambria Math" panose="02040503050406030204" pitchFamily="18" charset="0"/>
                            </a:rPr>
                            <m:t>𝑥</m:t>
                          </m:r>
                          <m:r>
                            <a:rPr lang="en-US" sz="2200" b="0" i="1" smtClean="0">
                              <a:latin typeface="Cambria Math" panose="02040503050406030204" pitchFamily="18" charset="0"/>
                            </a:rPr>
                            <m:t>+…</m:t>
                          </m:r>
                        </m:e>
                      </m:d>
                    </m:oMath>
                  </m:oMathPara>
                </a14:m>
                <a:endParaRPr lang="en-US" sz="2200" dirty="0"/>
              </a:p>
            </p:txBody>
          </p:sp>
        </mc:Choice>
        <mc:Fallback xmlns="">
          <p:sp>
            <p:nvSpPr>
              <p:cNvPr id="14" name="TextBox 13"/>
              <p:cNvSpPr txBox="1">
                <a:spLocks noRot="1" noChangeAspect="1" noMove="1" noResize="1" noEditPoints="1" noAdjustHandles="1" noChangeArrowheads="1" noChangeShapeType="1" noTextEdit="1"/>
              </p:cNvSpPr>
              <p:nvPr/>
            </p:nvSpPr>
            <p:spPr>
              <a:xfrm>
                <a:off x="2002809" y="5436658"/>
                <a:ext cx="5401543" cy="744243"/>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542791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Fourier Series of Rectangular Wave</a:t>
            </a:r>
            <a:endParaRPr lang="en-US" sz="4000"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56</a:t>
            </a:fld>
            <a:endParaRPr lang="en-GB"/>
          </a:p>
        </p:txBody>
      </p:sp>
      <p:pic>
        <p:nvPicPr>
          <p:cNvPr id="5" name="Picture 4"/>
          <p:cNvPicPr>
            <a:picLocks noChangeAspect="1"/>
          </p:cNvPicPr>
          <p:nvPr/>
        </p:nvPicPr>
        <p:blipFill>
          <a:blip r:embed="rId2"/>
          <a:stretch>
            <a:fillRect/>
          </a:stretch>
        </p:blipFill>
        <p:spPr>
          <a:xfrm>
            <a:off x="979100" y="1186850"/>
            <a:ext cx="7185799" cy="5534625"/>
          </a:xfrm>
          <a:prstGeom prst="rect">
            <a:avLst/>
          </a:prstGeom>
        </p:spPr>
      </p:pic>
    </p:spTree>
    <p:extLst>
      <p:ext uri="{BB962C8B-B14F-4D97-AF65-F5344CB8AC3E}">
        <p14:creationId xmlns:p14="http://schemas.microsoft.com/office/powerpoint/2010/main" val="10650749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4000" dirty="0" smtClean="0"/>
              <a:t>Fourier Series of Triangular Wave</a:t>
            </a:r>
            <a:endParaRPr lang="en-US" sz="4000"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57</a:t>
            </a:fld>
            <a:endParaRPr lang="en-GB"/>
          </a:p>
        </p:txBody>
      </p:sp>
      <p:pic>
        <p:nvPicPr>
          <p:cNvPr id="5" name="Picture 4"/>
          <p:cNvPicPr>
            <a:picLocks noChangeAspect="1"/>
          </p:cNvPicPr>
          <p:nvPr/>
        </p:nvPicPr>
        <p:blipFill>
          <a:blip r:embed="rId2"/>
          <a:stretch>
            <a:fillRect/>
          </a:stretch>
        </p:blipFill>
        <p:spPr>
          <a:xfrm>
            <a:off x="1682087" y="975269"/>
            <a:ext cx="5937913" cy="4335067"/>
          </a:xfrm>
          <a:prstGeom prst="rect">
            <a:avLst/>
          </a:prstGeom>
        </p:spPr>
      </p:pic>
      <p:pic>
        <p:nvPicPr>
          <p:cNvPr id="7" name="Picture 6"/>
          <p:cNvPicPr>
            <a:picLocks noChangeAspect="1"/>
          </p:cNvPicPr>
          <p:nvPr/>
        </p:nvPicPr>
        <p:blipFill>
          <a:blip r:embed="rId3"/>
          <a:stretch>
            <a:fillRect/>
          </a:stretch>
        </p:blipFill>
        <p:spPr>
          <a:xfrm>
            <a:off x="2438400" y="5335357"/>
            <a:ext cx="3263719" cy="1191281"/>
          </a:xfrm>
          <a:prstGeom prst="rect">
            <a:avLst/>
          </a:prstGeom>
        </p:spPr>
      </p:pic>
    </p:spTree>
    <p:extLst>
      <p:ext uri="{BB962C8B-B14F-4D97-AF65-F5344CB8AC3E}">
        <p14:creationId xmlns:p14="http://schemas.microsoft.com/office/powerpoint/2010/main" val="5989673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4000" dirty="0" smtClean="0"/>
              <a:t>Fourier Series of Triangular Wave</a:t>
            </a:r>
            <a:endParaRPr lang="en-US" sz="4000"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58</a:t>
            </a:fld>
            <a:endParaRPr lang="en-GB"/>
          </a:p>
        </p:txBody>
      </p:sp>
      <p:pic>
        <p:nvPicPr>
          <p:cNvPr id="7" name="Picture 6"/>
          <p:cNvPicPr>
            <a:picLocks noChangeAspect="1"/>
          </p:cNvPicPr>
          <p:nvPr/>
        </p:nvPicPr>
        <p:blipFill>
          <a:blip r:embed="rId2"/>
          <a:stretch>
            <a:fillRect/>
          </a:stretch>
        </p:blipFill>
        <p:spPr>
          <a:xfrm>
            <a:off x="2667000" y="1219200"/>
            <a:ext cx="3263719" cy="1191281"/>
          </a:xfrm>
          <a:prstGeom prst="rect">
            <a:avLst/>
          </a:prstGeom>
        </p:spPr>
      </p:pic>
      <p:pic>
        <p:nvPicPr>
          <p:cNvPr id="6" name="Picture 5"/>
          <p:cNvPicPr>
            <a:picLocks noChangeAspect="1"/>
          </p:cNvPicPr>
          <p:nvPr/>
        </p:nvPicPr>
        <p:blipFill>
          <a:blip r:embed="rId3"/>
          <a:stretch>
            <a:fillRect/>
          </a:stretch>
        </p:blipFill>
        <p:spPr>
          <a:xfrm>
            <a:off x="1676400" y="3048000"/>
            <a:ext cx="6487620" cy="3227326"/>
          </a:xfrm>
          <a:prstGeom prst="rect">
            <a:avLst/>
          </a:prstGeom>
        </p:spPr>
      </p:pic>
    </p:spTree>
    <p:extLst>
      <p:ext uri="{BB962C8B-B14F-4D97-AF65-F5344CB8AC3E}">
        <p14:creationId xmlns:p14="http://schemas.microsoft.com/office/powerpoint/2010/main" val="172217989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4000" dirty="0" smtClean="0"/>
              <a:t>Fourier Series of Triangular Wave</a:t>
            </a:r>
            <a:endParaRPr lang="en-US" sz="4000"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59</a:t>
            </a:fld>
            <a:endParaRPr lang="en-GB"/>
          </a:p>
        </p:txBody>
      </p:sp>
      <p:pic>
        <p:nvPicPr>
          <p:cNvPr id="7" name="Picture 6"/>
          <p:cNvPicPr>
            <a:picLocks noChangeAspect="1"/>
          </p:cNvPicPr>
          <p:nvPr/>
        </p:nvPicPr>
        <p:blipFill>
          <a:blip r:embed="rId2"/>
          <a:stretch>
            <a:fillRect/>
          </a:stretch>
        </p:blipFill>
        <p:spPr>
          <a:xfrm>
            <a:off x="5715000" y="1027105"/>
            <a:ext cx="3263719" cy="1191281"/>
          </a:xfrm>
          <a:prstGeom prst="rect">
            <a:avLst/>
          </a:prstGeom>
        </p:spPr>
      </p:pic>
      <p:pic>
        <p:nvPicPr>
          <p:cNvPr id="3" name="Picture 2"/>
          <p:cNvPicPr>
            <a:picLocks noChangeAspect="1"/>
          </p:cNvPicPr>
          <p:nvPr/>
        </p:nvPicPr>
        <p:blipFill>
          <a:blip r:embed="rId3"/>
          <a:stretch>
            <a:fillRect/>
          </a:stretch>
        </p:blipFill>
        <p:spPr>
          <a:xfrm>
            <a:off x="0" y="1256250"/>
            <a:ext cx="5475796" cy="5601750"/>
          </a:xfrm>
          <a:prstGeom prst="rect">
            <a:avLst/>
          </a:prstGeom>
        </p:spPr>
      </p:pic>
    </p:spTree>
    <p:extLst>
      <p:ext uri="{BB962C8B-B14F-4D97-AF65-F5344CB8AC3E}">
        <p14:creationId xmlns:p14="http://schemas.microsoft.com/office/powerpoint/2010/main" val="2566635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8038"/>
          </a:xfrm>
        </p:spPr>
        <p:txBody>
          <a:bodyPr/>
          <a:lstStyle/>
          <a:p>
            <a:r>
              <a:rPr lang="en-GB" dirty="0" smtClean="0"/>
              <a:t>Syllabus </a:t>
            </a:r>
            <a:endParaRPr lang="en-US" dirty="0"/>
          </a:p>
        </p:txBody>
      </p:sp>
      <p:sp>
        <p:nvSpPr>
          <p:cNvPr id="3" name="Content Placeholder 2"/>
          <p:cNvSpPr>
            <a:spLocks noGrp="1"/>
          </p:cNvSpPr>
          <p:nvPr>
            <p:ph idx="1"/>
          </p:nvPr>
        </p:nvSpPr>
        <p:spPr>
          <a:xfrm>
            <a:off x="304800" y="1066800"/>
            <a:ext cx="8534400" cy="5410200"/>
          </a:xfrm>
        </p:spPr>
        <p:txBody>
          <a:bodyPr>
            <a:noAutofit/>
          </a:bodyPr>
          <a:lstStyle/>
          <a:p>
            <a:pPr marL="0" indent="0">
              <a:buNone/>
            </a:pPr>
            <a:r>
              <a:rPr lang="en-US" sz="2400" b="1" i="1" dirty="0" smtClean="0"/>
              <a:t>Introduction</a:t>
            </a:r>
            <a:r>
              <a:rPr lang="en-US" sz="2400" b="1" i="1" dirty="0"/>
              <a:t>: </a:t>
            </a:r>
            <a:r>
              <a:rPr lang="en-US" sz="2400" dirty="0"/>
              <a:t>Block diagram of a communication system, modes of communication, transmission methods, bandwidth, signal-to-noise ratio</a:t>
            </a:r>
          </a:p>
          <a:p>
            <a:pPr marL="0" indent="0">
              <a:buNone/>
            </a:pPr>
            <a:r>
              <a:rPr lang="en-US" sz="2400" b="1" i="1" dirty="0"/>
              <a:t>Amplitude Modulation: </a:t>
            </a:r>
            <a:r>
              <a:rPr lang="en-US" sz="2400" dirty="0"/>
              <a:t>Double Sideband Suppressed Carrier (DSB-SC) System, Double Sideband Large Carrier (DSB-LC) System, Single Sideband(SSB) System, Vestigial  Sideband (VSB) System.</a:t>
            </a:r>
          </a:p>
          <a:p>
            <a:pPr marL="0" indent="0">
              <a:buNone/>
            </a:pPr>
            <a:r>
              <a:rPr lang="en-US" sz="2400" b="1" i="1" dirty="0"/>
              <a:t>Angle Modulation: </a:t>
            </a:r>
            <a:r>
              <a:rPr lang="en-US" sz="2400" dirty="0"/>
              <a:t>Basic concepts of frequency and phase modulation, narrowband and wideband frequency modulation, Spectra and bandwidth of frequency modulated systems, Power in FM systems, demodulation of angle modulated systems.</a:t>
            </a:r>
          </a:p>
          <a:p>
            <a:pPr marL="0" indent="0">
              <a:buNone/>
            </a:pPr>
            <a:r>
              <a:rPr lang="en-US" sz="2400" b="1" i="1" dirty="0"/>
              <a:t>Pulse Modulation: </a:t>
            </a:r>
            <a:r>
              <a:rPr lang="en-US" sz="2400" dirty="0"/>
              <a:t>Pulse Amplitude Modulation (PAM), Pulse Width Modulation (PWM), Pulse Position Modulation (PPM), Pulse Code Modulation (PCM), Laws of </a:t>
            </a:r>
            <a:r>
              <a:rPr lang="en-US" sz="2400" dirty="0" err="1"/>
              <a:t>Companding</a:t>
            </a:r>
            <a:r>
              <a:rPr lang="en-US" sz="2400" dirty="0"/>
              <a:t>, Line Codes, Differential PCM, Delta Modulation</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1FAB5964-07F9-4DAB-8E4E-7164B6CF2328}" type="slidenum">
              <a:rPr lang="en-US" smtClean="0"/>
              <a:pPr/>
              <a:t>6</a:t>
            </a:fld>
            <a:endParaRPr lang="en-US" dirty="0"/>
          </a:p>
        </p:txBody>
      </p:sp>
    </p:spTree>
    <p:extLst>
      <p:ext uri="{BB962C8B-B14F-4D97-AF65-F5344CB8AC3E}">
        <p14:creationId xmlns:p14="http://schemas.microsoft.com/office/powerpoint/2010/main" val="25678813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4000" dirty="0" smtClean="0"/>
              <a:t>Fourier Series of Triangular Wave</a:t>
            </a:r>
            <a:endParaRPr lang="en-US" sz="4000"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60</a:t>
            </a:fld>
            <a:endParaRPr lang="en-GB"/>
          </a:p>
        </p:txBody>
      </p:sp>
      <p:pic>
        <p:nvPicPr>
          <p:cNvPr id="7" name="Picture 6"/>
          <p:cNvPicPr>
            <a:picLocks noChangeAspect="1"/>
          </p:cNvPicPr>
          <p:nvPr/>
        </p:nvPicPr>
        <p:blipFill>
          <a:blip r:embed="rId2"/>
          <a:stretch>
            <a:fillRect/>
          </a:stretch>
        </p:blipFill>
        <p:spPr>
          <a:xfrm>
            <a:off x="5715000" y="1027105"/>
            <a:ext cx="3263719" cy="1191281"/>
          </a:xfrm>
          <a:prstGeom prst="rect">
            <a:avLst/>
          </a:prstGeom>
        </p:spPr>
      </p:pic>
      <p:pic>
        <p:nvPicPr>
          <p:cNvPr id="5" name="Picture 4"/>
          <p:cNvPicPr>
            <a:picLocks noChangeAspect="1"/>
          </p:cNvPicPr>
          <p:nvPr/>
        </p:nvPicPr>
        <p:blipFill>
          <a:blip r:embed="rId3"/>
          <a:stretch>
            <a:fillRect/>
          </a:stretch>
        </p:blipFill>
        <p:spPr>
          <a:xfrm>
            <a:off x="420522" y="2300929"/>
            <a:ext cx="5294478" cy="2082469"/>
          </a:xfrm>
          <a:prstGeom prst="rect">
            <a:avLst/>
          </a:prstGeom>
        </p:spPr>
      </p:pic>
    </p:spTree>
    <p:extLst>
      <p:ext uri="{BB962C8B-B14F-4D97-AF65-F5344CB8AC3E}">
        <p14:creationId xmlns:p14="http://schemas.microsoft.com/office/powerpoint/2010/main" val="1659224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4000" dirty="0" smtClean="0"/>
              <a:t>Fourier Series of Triangular Wave</a:t>
            </a:r>
            <a:endParaRPr lang="en-US" sz="4000"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61</a:t>
            </a:fld>
            <a:endParaRPr lang="en-GB"/>
          </a:p>
        </p:txBody>
      </p:sp>
      <p:pic>
        <p:nvPicPr>
          <p:cNvPr id="7" name="Picture 6"/>
          <p:cNvPicPr>
            <a:picLocks noChangeAspect="1"/>
          </p:cNvPicPr>
          <p:nvPr/>
        </p:nvPicPr>
        <p:blipFill>
          <a:blip r:embed="rId2"/>
          <a:stretch>
            <a:fillRect/>
          </a:stretch>
        </p:blipFill>
        <p:spPr>
          <a:xfrm>
            <a:off x="2940140" y="1295400"/>
            <a:ext cx="3263719" cy="1191281"/>
          </a:xfrm>
          <a:prstGeom prst="rect">
            <a:avLst/>
          </a:prstGeom>
        </p:spPr>
      </p:pic>
      <p:pic>
        <p:nvPicPr>
          <p:cNvPr id="3" name="Picture 2"/>
          <p:cNvPicPr>
            <a:picLocks noChangeAspect="1"/>
          </p:cNvPicPr>
          <p:nvPr/>
        </p:nvPicPr>
        <p:blipFill>
          <a:blip r:embed="rId3"/>
          <a:stretch>
            <a:fillRect/>
          </a:stretch>
        </p:blipFill>
        <p:spPr>
          <a:xfrm>
            <a:off x="1066800" y="3739325"/>
            <a:ext cx="6949008" cy="2579494"/>
          </a:xfrm>
          <a:prstGeom prst="rect">
            <a:avLst/>
          </a:prstGeom>
        </p:spPr>
      </p:pic>
    </p:spTree>
    <p:extLst>
      <p:ext uri="{BB962C8B-B14F-4D97-AF65-F5344CB8AC3E}">
        <p14:creationId xmlns:p14="http://schemas.microsoft.com/office/powerpoint/2010/main" val="29319958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4000" dirty="0" smtClean="0"/>
              <a:t>Fourier Series of Triangular Wave</a:t>
            </a:r>
            <a:endParaRPr lang="en-US" sz="4000" dirty="0"/>
          </a:p>
        </p:txBody>
      </p:sp>
      <p:sp>
        <p:nvSpPr>
          <p:cNvPr id="4" name="Slide Number Placeholder 3"/>
          <p:cNvSpPr>
            <a:spLocks noGrp="1"/>
          </p:cNvSpPr>
          <p:nvPr>
            <p:ph type="sldNum" sz="quarter" idx="12"/>
          </p:nvPr>
        </p:nvSpPr>
        <p:spPr/>
        <p:txBody>
          <a:bodyPr/>
          <a:lstStyle/>
          <a:p>
            <a:fld id="{7A0D5CAB-8BF0-4EA3-BAE4-9835C852A49B}" type="slidenum">
              <a:rPr lang="en-GB" smtClean="0"/>
              <a:pPr/>
              <a:t>62</a:t>
            </a:fld>
            <a:endParaRPr lang="en-GB"/>
          </a:p>
        </p:txBody>
      </p:sp>
      <p:pic>
        <p:nvPicPr>
          <p:cNvPr id="6" name="Picture 5"/>
          <p:cNvPicPr>
            <a:picLocks noChangeAspect="1"/>
          </p:cNvPicPr>
          <p:nvPr/>
        </p:nvPicPr>
        <p:blipFill>
          <a:blip r:embed="rId2"/>
          <a:stretch>
            <a:fillRect/>
          </a:stretch>
        </p:blipFill>
        <p:spPr>
          <a:xfrm>
            <a:off x="609600" y="1351176"/>
            <a:ext cx="7881398" cy="5502275"/>
          </a:xfrm>
          <a:prstGeom prst="rect">
            <a:avLst/>
          </a:prstGeom>
        </p:spPr>
      </p:pic>
    </p:spTree>
    <p:extLst>
      <p:ext uri="{BB962C8B-B14F-4D97-AF65-F5344CB8AC3E}">
        <p14:creationId xmlns:p14="http://schemas.microsoft.com/office/powerpoint/2010/main" val="29326901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 </a:t>
            </a:r>
            <a:endParaRPr lang="en-US" dirty="0"/>
          </a:p>
        </p:txBody>
      </p:sp>
      <p:sp>
        <p:nvSpPr>
          <p:cNvPr id="3" name="Content Placeholder 2"/>
          <p:cNvSpPr>
            <a:spLocks noGrp="1"/>
          </p:cNvSpPr>
          <p:nvPr>
            <p:ph idx="1"/>
          </p:nvPr>
        </p:nvSpPr>
        <p:spPr/>
        <p:txBody>
          <a:bodyPr/>
          <a:lstStyle/>
          <a:p>
            <a:r>
              <a:rPr lang="en-US" dirty="0" smtClean="0"/>
              <a:t>Dr. </a:t>
            </a:r>
            <a:r>
              <a:rPr lang="en-US" dirty="0" err="1" smtClean="0"/>
              <a:t>Faheem</a:t>
            </a:r>
            <a:r>
              <a:rPr lang="en-US" dirty="0" smtClean="0"/>
              <a:t> Aziz </a:t>
            </a:r>
          </a:p>
          <a:p>
            <a:r>
              <a:rPr lang="en-US" dirty="0" smtClean="0"/>
              <a:t>Engr. Syed M. </a:t>
            </a:r>
            <a:r>
              <a:rPr lang="en-US" dirty="0" err="1" smtClean="0"/>
              <a:t>Zafi</a:t>
            </a:r>
            <a:r>
              <a:rPr lang="en-US" dirty="0" smtClean="0"/>
              <a:t> Shah</a:t>
            </a:r>
          </a:p>
          <a:p>
            <a:r>
              <a:rPr lang="en-US" dirty="0" smtClean="0"/>
              <a:t>Engr. </a:t>
            </a:r>
            <a:r>
              <a:rPr lang="en-US" dirty="0" err="1" smtClean="0"/>
              <a:t>Umair</a:t>
            </a:r>
            <a:r>
              <a:rPr lang="en-US" dirty="0" smtClean="0"/>
              <a:t> </a:t>
            </a:r>
            <a:r>
              <a:rPr lang="en-US" dirty="0" err="1" smtClean="0"/>
              <a:t>Mujtaba</a:t>
            </a:r>
            <a:r>
              <a:rPr lang="en-US" dirty="0" smtClean="0"/>
              <a:t> </a:t>
            </a:r>
            <a:r>
              <a:rPr lang="en-US" dirty="0" err="1" smtClean="0"/>
              <a:t>Qureshi</a:t>
            </a:r>
            <a:endParaRPr lang="en-US" dirty="0" smtClean="0"/>
          </a:p>
        </p:txBody>
      </p:sp>
      <p:sp>
        <p:nvSpPr>
          <p:cNvPr id="4" name="Slide Number Placeholder 3"/>
          <p:cNvSpPr>
            <a:spLocks noGrp="1"/>
          </p:cNvSpPr>
          <p:nvPr>
            <p:ph type="sldNum" sz="quarter" idx="12"/>
          </p:nvPr>
        </p:nvSpPr>
        <p:spPr/>
        <p:txBody>
          <a:bodyPr/>
          <a:lstStyle/>
          <a:p>
            <a:fld id="{1FAB5964-07F9-4DAB-8E4E-7164B6CF2328}" type="slidenum">
              <a:rPr lang="en-US" smtClean="0"/>
              <a:pPr/>
              <a:t>63</a:t>
            </a:fld>
            <a:endParaRPr lang="en-US" dirty="0"/>
          </a:p>
        </p:txBody>
      </p:sp>
    </p:spTree>
    <p:extLst>
      <p:ext uri="{BB962C8B-B14F-4D97-AF65-F5344CB8AC3E}">
        <p14:creationId xmlns:p14="http://schemas.microsoft.com/office/powerpoint/2010/main" val="71911326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End of Lecture-1</a:t>
            </a:r>
            <a:endParaRPr lang="en-GB" dirty="0"/>
          </a:p>
        </p:txBody>
      </p:sp>
      <p:sp>
        <p:nvSpPr>
          <p:cNvPr id="5" name="Text Placeholder 4"/>
          <p:cNvSpPr>
            <a:spLocks noGrp="1"/>
          </p:cNvSpPr>
          <p:nvPr>
            <p:ph type="body" idx="1"/>
          </p:nvPr>
        </p:nvSpPr>
        <p:spPr/>
        <p:txBody>
          <a:bodyPr/>
          <a:lstStyle/>
          <a:p>
            <a:r>
              <a:rPr lang="en-GB" dirty="0" smtClean="0"/>
              <a:t>To download this lecture visit</a:t>
            </a:r>
          </a:p>
          <a:p>
            <a:r>
              <a:rPr lang="en-GB" dirty="0" smtClean="0">
                <a:solidFill>
                  <a:schemeClr val="accent1">
                    <a:lumMod val="75000"/>
                  </a:schemeClr>
                </a:solidFill>
                <a:hlinkClick r:id="rId2"/>
              </a:rPr>
              <a:t>http://imtiazhussainkalwar.weebly.com/</a:t>
            </a:r>
            <a:endParaRPr lang="en-GB" dirty="0" smtClean="0"/>
          </a:p>
        </p:txBody>
      </p:sp>
      <p:sp>
        <p:nvSpPr>
          <p:cNvPr id="2" name="Slide Number Placeholder 1"/>
          <p:cNvSpPr>
            <a:spLocks noGrp="1"/>
          </p:cNvSpPr>
          <p:nvPr>
            <p:ph type="sldNum" sz="quarter" idx="12"/>
          </p:nvPr>
        </p:nvSpPr>
        <p:spPr/>
        <p:txBody>
          <a:bodyPr/>
          <a:lstStyle/>
          <a:p>
            <a:fld id="{7A0D5CAB-8BF0-4EA3-BAE4-9835C852A49B}" type="slidenum">
              <a:rPr lang="en-GB" smtClean="0"/>
              <a:pPr/>
              <a:t>64</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8038"/>
          </a:xfrm>
        </p:spPr>
        <p:txBody>
          <a:bodyPr/>
          <a:lstStyle/>
          <a:p>
            <a:r>
              <a:rPr lang="en-GB" dirty="0" smtClean="0"/>
              <a:t>Syllabus </a:t>
            </a:r>
            <a:endParaRPr lang="en-US" dirty="0"/>
          </a:p>
        </p:txBody>
      </p:sp>
      <p:sp>
        <p:nvSpPr>
          <p:cNvPr id="3" name="Content Placeholder 2"/>
          <p:cNvSpPr>
            <a:spLocks noGrp="1"/>
          </p:cNvSpPr>
          <p:nvPr>
            <p:ph idx="1"/>
          </p:nvPr>
        </p:nvSpPr>
        <p:spPr>
          <a:xfrm>
            <a:off x="304800" y="1066800"/>
            <a:ext cx="8534400" cy="5410200"/>
          </a:xfrm>
        </p:spPr>
        <p:txBody>
          <a:bodyPr>
            <a:noAutofit/>
          </a:bodyPr>
          <a:lstStyle/>
          <a:p>
            <a:pPr marL="0" indent="0">
              <a:buNone/>
            </a:pPr>
            <a:r>
              <a:rPr lang="en-US" sz="2400" b="1" i="1" dirty="0" smtClean="0"/>
              <a:t>Multiplexing</a:t>
            </a:r>
            <a:r>
              <a:rPr lang="en-US" sz="2400" b="1" i="1" dirty="0"/>
              <a:t>: </a:t>
            </a:r>
            <a:r>
              <a:rPr lang="en-US" sz="2400" dirty="0"/>
              <a:t>Frequency Division Multiplexing, Time Division Multiplexing, Wavelength Division Multiplexing, an introduction to orthogonal frequency division multiplexing.</a:t>
            </a:r>
          </a:p>
          <a:p>
            <a:pPr marL="0" indent="0">
              <a:buNone/>
            </a:pPr>
            <a:r>
              <a:rPr lang="en-US" sz="2400" b="1" i="1" dirty="0"/>
              <a:t>Digital Modulation: </a:t>
            </a:r>
            <a:r>
              <a:rPr lang="en-US" sz="2400" dirty="0"/>
              <a:t>Amplitude Shift Keying, Frequency Shift Keying, Phase Shift Keying, Quadrature Amplitude Modulation.</a:t>
            </a:r>
          </a:p>
          <a:p>
            <a:pPr marL="0" indent="0">
              <a:buNone/>
            </a:pPr>
            <a:r>
              <a:rPr lang="en-US" sz="2400" b="1" i="1" dirty="0"/>
              <a:t>Spread Spectrum Techniques: </a:t>
            </a:r>
            <a:r>
              <a:rPr lang="en-US" sz="2400" dirty="0"/>
              <a:t>Pseudo binary codes, Direct Sequence spread Spectrum, Frequency hop Spread Spectrum, An introduction to multiple access techniques.</a:t>
            </a:r>
          </a:p>
          <a:p>
            <a:pPr marL="0" indent="0">
              <a:buNone/>
            </a:pPr>
            <a:r>
              <a:rPr lang="en-US" sz="2400" b="1" i="1" dirty="0"/>
              <a:t>Modems: </a:t>
            </a:r>
            <a:r>
              <a:rPr lang="en-US" sz="2400" dirty="0"/>
              <a:t>Classification, Dial-up modems, Digital Subscriber Line (DSL) modems, Cable modems</a:t>
            </a:r>
            <a:r>
              <a:rPr lang="en-US" sz="2400" dirty="0" smtClean="0"/>
              <a:t>.</a:t>
            </a:r>
          </a:p>
          <a:p>
            <a:pPr marL="0" indent="0">
              <a:buNone/>
            </a:pPr>
            <a:r>
              <a:rPr lang="en-US" sz="2400" b="1" i="1" dirty="0"/>
              <a:t>Information Theory: </a:t>
            </a:r>
            <a:r>
              <a:rPr lang="en-US" sz="2400" dirty="0"/>
              <a:t>Information content of a message, entropy and entropy rate,  Channel Capacity, Hartley-</a:t>
            </a:r>
            <a:r>
              <a:rPr lang="en-US" sz="2400" dirty="0" err="1"/>
              <a:t>Shanon</a:t>
            </a:r>
            <a:r>
              <a:rPr lang="en-US" sz="2400" dirty="0"/>
              <a:t> Theorem, </a:t>
            </a:r>
            <a:r>
              <a:rPr lang="en-US" sz="2400" dirty="0" err="1"/>
              <a:t>Huffmann</a:t>
            </a:r>
            <a:r>
              <a:rPr lang="en-US" sz="2400" dirty="0"/>
              <a:t> coding</a:t>
            </a:r>
            <a:r>
              <a:rPr lang="en-US" sz="2400" dirty="0" smtClean="0"/>
              <a:t>.</a:t>
            </a:r>
            <a:endParaRPr lang="en-US" sz="2400" b="1" u="sng" dirty="0"/>
          </a:p>
        </p:txBody>
      </p:sp>
      <p:sp>
        <p:nvSpPr>
          <p:cNvPr id="4" name="Slide Number Placeholder 3"/>
          <p:cNvSpPr>
            <a:spLocks noGrp="1"/>
          </p:cNvSpPr>
          <p:nvPr>
            <p:ph type="sldNum" sz="quarter" idx="12"/>
          </p:nvPr>
        </p:nvSpPr>
        <p:spPr/>
        <p:txBody>
          <a:bodyPr/>
          <a:lstStyle/>
          <a:p>
            <a:fld id="{1FAB5964-07F9-4DAB-8E4E-7164B6CF2328}" type="slidenum">
              <a:rPr lang="en-US" smtClean="0"/>
              <a:pPr/>
              <a:t>7</a:t>
            </a:fld>
            <a:endParaRPr lang="en-US" dirty="0"/>
          </a:p>
        </p:txBody>
      </p:sp>
    </p:spTree>
    <p:extLst>
      <p:ext uri="{BB962C8B-B14F-4D97-AF65-F5344CB8AC3E}">
        <p14:creationId xmlns:p14="http://schemas.microsoft.com/office/powerpoint/2010/main" val="755413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8038"/>
          </a:xfrm>
        </p:spPr>
        <p:txBody>
          <a:bodyPr/>
          <a:lstStyle/>
          <a:p>
            <a:r>
              <a:rPr lang="en-GB" dirty="0" smtClean="0"/>
              <a:t>Syllabus </a:t>
            </a:r>
            <a:endParaRPr lang="en-US" dirty="0"/>
          </a:p>
        </p:txBody>
      </p:sp>
      <p:sp>
        <p:nvSpPr>
          <p:cNvPr id="3" name="Content Placeholder 2"/>
          <p:cNvSpPr>
            <a:spLocks noGrp="1"/>
          </p:cNvSpPr>
          <p:nvPr>
            <p:ph idx="1"/>
          </p:nvPr>
        </p:nvSpPr>
        <p:spPr>
          <a:xfrm>
            <a:off x="304800" y="1066800"/>
            <a:ext cx="8534400" cy="5410200"/>
          </a:xfrm>
        </p:spPr>
        <p:txBody>
          <a:bodyPr>
            <a:noAutofit/>
          </a:bodyPr>
          <a:lstStyle/>
          <a:p>
            <a:r>
              <a:rPr lang="en-US" sz="2400" b="1" u="sng" dirty="0" smtClean="0"/>
              <a:t>Recommended Books:</a:t>
            </a:r>
            <a:endParaRPr lang="en-US" sz="2400" dirty="0" smtClean="0"/>
          </a:p>
          <a:p>
            <a:pPr marL="0" lvl="0" indent="0">
              <a:buNone/>
            </a:pPr>
            <a:r>
              <a:rPr lang="en-US" sz="2400" dirty="0"/>
              <a:t>B.P </a:t>
            </a:r>
            <a:r>
              <a:rPr lang="en-US" sz="2400" dirty="0" err="1"/>
              <a:t>Lathi</a:t>
            </a:r>
            <a:r>
              <a:rPr lang="en-US" sz="2400" dirty="0"/>
              <a:t>, "Modern Analogue and Digital Communication", Latest Edition, Oxford University Press.</a:t>
            </a:r>
          </a:p>
          <a:p>
            <a:pPr marL="0" lvl="0" indent="0">
              <a:buNone/>
            </a:pPr>
            <a:r>
              <a:rPr lang="en-US" sz="2400" dirty="0" err="1"/>
              <a:t>Timosi</a:t>
            </a:r>
            <a:r>
              <a:rPr lang="en-US" sz="2400" dirty="0"/>
              <a:t> W., "Electronic Communication Systems", Latest Edition, Pearson Education.</a:t>
            </a:r>
          </a:p>
          <a:p>
            <a:pPr marL="0" indent="0">
              <a:buNone/>
            </a:pPr>
            <a:r>
              <a:rPr lang="en-US" sz="2400" dirty="0"/>
              <a:t>Haykin, S.; “Communication Systems”,  Latest Edition, John Wiley &amp; Sons.</a:t>
            </a:r>
            <a:endParaRPr lang="en-US" sz="2400" dirty="0" smtClean="0"/>
          </a:p>
        </p:txBody>
      </p:sp>
      <p:sp>
        <p:nvSpPr>
          <p:cNvPr id="4" name="Slide Number Placeholder 3"/>
          <p:cNvSpPr>
            <a:spLocks noGrp="1"/>
          </p:cNvSpPr>
          <p:nvPr>
            <p:ph type="sldNum" sz="quarter" idx="12"/>
          </p:nvPr>
        </p:nvSpPr>
        <p:spPr/>
        <p:txBody>
          <a:bodyPr/>
          <a:lstStyle/>
          <a:p>
            <a:fld id="{1FAB5964-07F9-4DAB-8E4E-7164B6CF2328}" type="slidenum">
              <a:rPr lang="en-US" smtClean="0"/>
              <a:pPr/>
              <a:t>8</a:t>
            </a:fld>
            <a:endParaRPr lang="en-US" dirty="0"/>
          </a:p>
        </p:txBody>
      </p:sp>
    </p:spTree>
    <p:extLst>
      <p:ext uri="{BB962C8B-B14F-4D97-AF65-F5344CB8AC3E}">
        <p14:creationId xmlns:p14="http://schemas.microsoft.com/office/powerpoint/2010/main" val="496510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Telecommunication</a:t>
            </a:r>
            <a:endParaRPr lang="en-GB"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normAutofit/>
          </a:bodyPr>
          <a:lstStyle/>
          <a:p>
            <a:r>
              <a:rPr lang="en-US" dirty="0" smtClean="0"/>
              <a:t>Telecommunication aka Communication</a:t>
            </a:r>
          </a:p>
          <a:p>
            <a:pPr lvl="1"/>
            <a:r>
              <a:rPr lang="en-US" dirty="0" smtClean="0"/>
              <a:t>What is it?</a:t>
            </a:r>
          </a:p>
          <a:p>
            <a:pPr lvl="2"/>
            <a:r>
              <a:rPr lang="en-US" dirty="0" smtClean="0">
                <a:solidFill>
                  <a:srgbClr val="FF0000"/>
                </a:solidFill>
              </a:rPr>
              <a:t>Process by which information is exchanged</a:t>
            </a:r>
          </a:p>
          <a:p>
            <a:pPr lvl="2"/>
            <a:r>
              <a:rPr lang="en-US" dirty="0" smtClean="0">
                <a:solidFill>
                  <a:srgbClr val="FF0000"/>
                </a:solidFill>
              </a:rPr>
              <a:t>The word Telecommunication is merger of two words Tele + communications, which means communication at distance! </a:t>
            </a:r>
            <a:endParaRPr lang="en-US" dirty="0" smtClean="0"/>
          </a:p>
          <a:p>
            <a:pPr lvl="1"/>
            <a:r>
              <a:rPr lang="en-US" dirty="0" smtClean="0"/>
              <a:t>What are the forms of communication?</a:t>
            </a:r>
          </a:p>
          <a:p>
            <a:pPr lvl="2"/>
            <a:r>
              <a:rPr lang="en-US" dirty="0" smtClean="0"/>
              <a:t>Audio, visual, audio/visual, radio, electrical signal over copper etc.</a:t>
            </a:r>
          </a:p>
          <a:p>
            <a:pPr lvl="1"/>
            <a:endParaRPr lang="en-US" dirty="0" smtClean="0"/>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4102761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4913</TotalTime>
  <Words>2198</Words>
  <Application>Microsoft Office PowerPoint</Application>
  <PresentationFormat>On-screen Show (4:3)</PresentationFormat>
  <Paragraphs>487</Paragraphs>
  <Slides>64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1" baseType="lpstr">
      <vt:lpstr>Arial</vt:lpstr>
      <vt:lpstr>Calibri</vt:lpstr>
      <vt:lpstr>Cambria Math</vt:lpstr>
      <vt:lpstr>Times New Roman</vt:lpstr>
      <vt:lpstr>Wingdings</vt:lpstr>
      <vt:lpstr>Office Theme</vt:lpstr>
      <vt:lpstr>Equation</vt:lpstr>
      <vt:lpstr>Communication Systems (EE-341)</vt:lpstr>
      <vt:lpstr>My Introduction</vt:lpstr>
      <vt:lpstr>My Introduction</vt:lpstr>
      <vt:lpstr>My Introduction</vt:lpstr>
      <vt:lpstr>Objectives of this Course</vt:lpstr>
      <vt:lpstr>Syllabus </vt:lpstr>
      <vt:lpstr>Syllabus </vt:lpstr>
      <vt:lpstr>Syllabus </vt:lpstr>
      <vt:lpstr>Telecommunication</vt:lpstr>
      <vt:lpstr>Basic Elements of a Communication System</vt:lpstr>
      <vt:lpstr>Basic Elements of a Communication System</vt:lpstr>
      <vt:lpstr>Classification of Communication systems</vt:lpstr>
      <vt:lpstr>How do we communicate these days…</vt:lpstr>
      <vt:lpstr>History of “Electronic” Communications</vt:lpstr>
      <vt:lpstr>History of “Electronic” Communications</vt:lpstr>
      <vt:lpstr>History of “Electronic” Communications-3</vt:lpstr>
      <vt:lpstr>Transmission Modes - Modes of Communications</vt:lpstr>
      <vt:lpstr>Communication Tasks</vt:lpstr>
      <vt:lpstr>Communication Tasks</vt:lpstr>
      <vt:lpstr>Communication Tasks</vt:lpstr>
      <vt:lpstr>The Electromagnetic Theory </vt:lpstr>
      <vt:lpstr>PowerPoint Presentation</vt:lpstr>
      <vt:lpstr>PowerPoint Presentation</vt:lpstr>
      <vt:lpstr>Signals-Basics</vt:lpstr>
      <vt:lpstr>Signals-Basics</vt:lpstr>
      <vt:lpstr>Signals-Basics</vt:lpstr>
      <vt:lpstr>Some key terms</vt:lpstr>
      <vt:lpstr>Signals-Basics</vt:lpstr>
      <vt:lpstr>Analogue and Digital Signals</vt:lpstr>
      <vt:lpstr>Analogue and Digital Signals</vt:lpstr>
      <vt:lpstr>System-Basics</vt:lpstr>
      <vt:lpstr>Sine and Cosine signal</vt:lpstr>
      <vt:lpstr>Some important terms</vt:lpstr>
      <vt:lpstr>Some important terms</vt:lpstr>
      <vt:lpstr>Some important terms</vt:lpstr>
      <vt:lpstr>Some important terms</vt:lpstr>
      <vt:lpstr>Find the amplitude, freq &amp; phase of the following signals</vt:lpstr>
      <vt:lpstr>Noise</vt:lpstr>
      <vt:lpstr>Time-domain &amp; frequency-domain plots</vt:lpstr>
      <vt:lpstr>Example-1</vt:lpstr>
      <vt:lpstr>Example-2</vt:lpstr>
      <vt:lpstr>Example-3</vt:lpstr>
      <vt:lpstr>Example-4</vt:lpstr>
      <vt:lpstr>Signals and Spectra</vt:lpstr>
      <vt:lpstr>Signals and Spectra</vt:lpstr>
      <vt:lpstr>Spectrum &amp; Bandwidth</vt:lpstr>
      <vt:lpstr>Spectrum &amp; Bandwidth</vt:lpstr>
      <vt:lpstr>Spectrum of Pure Sine wave</vt:lpstr>
      <vt:lpstr>Signals and Spectra</vt:lpstr>
      <vt:lpstr>Signals and Spectra</vt:lpstr>
      <vt:lpstr>Signals and Spectra</vt:lpstr>
      <vt:lpstr>Fourier Series</vt:lpstr>
      <vt:lpstr>Fourier Series of Rectangular Wave</vt:lpstr>
      <vt:lpstr>Fourier Series of Rectangular Wave</vt:lpstr>
      <vt:lpstr>Fourier Series of Rectangular Wave</vt:lpstr>
      <vt:lpstr>Fourier Series of Rectangular Wave</vt:lpstr>
      <vt:lpstr>Fourier Series of Triangular Wave</vt:lpstr>
      <vt:lpstr>Fourier Series of Triangular Wave</vt:lpstr>
      <vt:lpstr>Fourier Series of Triangular Wave</vt:lpstr>
      <vt:lpstr>Fourier Series of Triangular Wave</vt:lpstr>
      <vt:lpstr>Fourier Series of Triangular Wave</vt:lpstr>
      <vt:lpstr>Fourier Series of Triangular Wave</vt:lpstr>
      <vt:lpstr>Acknowledgements </vt:lpstr>
      <vt:lpstr>End of Lecture-1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Imtiaz Hussain</dc:creator>
  <cp:lastModifiedBy>Dr. Imtiaz</cp:lastModifiedBy>
  <cp:revision>910</cp:revision>
  <dcterms:created xsi:type="dcterms:W3CDTF">2012-07-01T09:15:58Z</dcterms:created>
  <dcterms:modified xsi:type="dcterms:W3CDTF">2017-09-08T05:59:00Z</dcterms:modified>
</cp:coreProperties>
</file>