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354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2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322" autoAdjust="0"/>
  </p:normalViewPr>
  <p:slideViewPr>
    <p:cSldViewPr>
      <p:cViewPr>
        <p:scale>
          <a:sx n="70" d="100"/>
          <a:sy n="70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6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faculty.m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Control Systems (CS)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884042" y="3717032"/>
            <a:ext cx="585631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Associate Professor</a:t>
            </a:r>
          </a:p>
          <a:p>
            <a:pPr algn="ctr"/>
            <a:r>
              <a:rPr lang="en-GB" sz="1600" dirty="0" smtClean="0"/>
              <a:t>Mehran University of Engineering &amp; Technology Jamshoro, Pakistan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imtiaz.hussain@faculty.muet.edu.pk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71600" y="2420888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Lecture-17</a:t>
            </a:r>
            <a:endParaRPr lang="en-GB" sz="2400" dirty="0"/>
          </a:p>
          <a:p>
            <a:pPr algn="ctr"/>
            <a:r>
              <a:rPr lang="en-GB" sz="2400" dirty="0"/>
              <a:t>Routh-Herwitz Stability Criterion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26"/>
            <a:ext cx="1193597" cy="1207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84565" y="0"/>
            <a:ext cx="7959435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688964"/>
            <a:ext cx="9144000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0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08720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Third-Order System.</a:t>
            </a:r>
          </a:p>
          <a:p>
            <a:endParaRPr lang="en-GB" dirty="0" smtClean="0"/>
          </a:p>
          <a:p>
            <a:r>
              <a:rPr lang="en-GB" dirty="0" smtClean="0"/>
              <a:t>The characteristic polynomial of a third order system is given below</a:t>
            </a:r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array is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Where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requirement for a stable third order system is that the coefficients be positive and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condition when                     results in a marginally stability case (recognized as Case-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GB" dirty="0" smtClean="0"/>
              <a:t> because there is a zero in the first column) and one pair of roots lies on the imaginary axis in the s-plane.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842" y="1916832"/>
            <a:ext cx="3043286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20888"/>
            <a:ext cx="167791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77072"/>
            <a:ext cx="4072152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373216"/>
            <a:ext cx="1134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661248"/>
            <a:ext cx="1148211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5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76398"/>
            <a:ext cx="2926080" cy="405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237386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table of the given system is computed and shown is the table below; 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76800"/>
            <a:ext cx="2926080" cy="213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24887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Since there is </a:t>
            </a:r>
            <a:r>
              <a:rPr lang="en-GB" dirty="0" smtClean="0">
                <a:solidFill>
                  <a:srgbClr val="FF0000"/>
                </a:solidFill>
              </a:rPr>
              <a:t>no changes of the sign </a:t>
            </a:r>
            <a:r>
              <a:rPr lang="en-GB" dirty="0" smtClean="0"/>
              <a:t>in the first column of the </a:t>
            </a:r>
            <a:r>
              <a:rPr lang="en-GB" dirty="0" err="1" smtClean="0"/>
              <a:t>Routh</a:t>
            </a:r>
            <a:r>
              <a:rPr lang="en-GB" dirty="0" smtClean="0"/>
              <a:t> table, it means that all the roots of the characteristic equation have negative real parts and </a:t>
            </a:r>
            <a:r>
              <a:rPr lang="en-GB" dirty="0" smtClean="0">
                <a:solidFill>
                  <a:srgbClr val="FF0000"/>
                </a:solidFill>
              </a:rPr>
              <a:t>hence this system is stable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9552" y="838453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Example-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: </a:t>
            </a:r>
            <a:r>
              <a:rPr lang="en-GB" dirty="0"/>
              <a:t>Find the stability of the continues system having </a:t>
            </a:r>
            <a:r>
              <a:rPr lang="en-GB" dirty="0" smtClean="0"/>
              <a:t>the characteristic </a:t>
            </a:r>
            <a:r>
              <a:rPr lang="en-GB" dirty="0"/>
              <a:t>equation of </a:t>
            </a:r>
          </a:p>
        </p:txBody>
      </p:sp>
    </p:spTree>
    <p:extLst>
      <p:ext uri="{BB962C8B-B14F-4D97-AF65-F5344CB8AC3E}">
        <p14:creationId xmlns:p14="http://schemas.microsoft.com/office/powerpoint/2010/main" val="41500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908720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Example-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: 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/>
              <a:t>Find </a:t>
            </a:r>
            <a:r>
              <a:rPr lang="en-GB" dirty="0"/>
              <a:t>the stability of the continues system having the </a:t>
            </a:r>
            <a:r>
              <a:rPr lang="en-GB" dirty="0" smtClean="0"/>
              <a:t>characteristic polynomial of a third order system is given below</a:t>
            </a:r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array is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Because </a:t>
            </a:r>
            <a:r>
              <a:rPr lang="en-GB" dirty="0" smtClean="0">
                <a:solidFill>
                  <a:srgbClr val="FF0000"/>
                </a:solidFill>
              </a:rPr>
              <a:t>TWO changes in sign </a:t>
            </a:r>
            <a:r>
              <a:rPr lang="en-GB" dirty="0" smtClean="0"/>
              <a:t>appear in the first column, we find that two roots of the characteristic equation lie in the right hand side of the s-plane. </a:t>
            </a:r>
            <a:r>
              <a:rPr lang="en-GB" dirty="0" smtClean="0">
                <a:solidFill>
                  <a:srgbClr val="FF0000"/>
                </a:solidFill>
              </a:rPr>
              <a:t>Hence the system is unstable</a:t>
            </a:r>
            <a:r>
              <a:rPr lang="en-GB" dirty="0" smtClean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268" y="1916828"/>
            <a:ext cx="2743200" cy="3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4200"/>
            <a:ext cx="2743200" cy="196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6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28799"/>
            <a:ext cx="3017520" cy="40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2514600"/>
            <a:ext cx="8316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table of the given system is computed and shown is the table below;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926080" cy="219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9532" y="5230941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For system stability, it is necessary that the conditions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8 – k &gt;0</a:t>
            </a:r>
            <a:r>
              <a:rPr lang="en-GB" dirty="0" smtClean="0"/>
              <a:t>,  and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 + k &gt; 0, must </a:t>
            </a:r>
            <a:r>
              <a:rPr lang="en-GB" dirty="0" smtClean="0"/>
              <a:t>be satisfied. Hence the rang of values of a system parameter k must be lies between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-1 </a:t>
            </a:r>
            <a:r>
              <a:rPr lang="en-GB" dirty="0" smtClean="0"/>
              <a:t>and 8 (i.e.,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-1 &lt; k &lt; 8</a:t>
            </a:r>
            <a:r>
              <a:rPr lang="en-GB" dirty="0" smtClean="0"/>
              <a:t>).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04056" y="908720"/>
            <a:ext cx="7956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Example-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b="1" dirty="0" smtClean="0">
                <a:solidFill>
                  <a:srgbClr val="FF0000"/>
                </a:solidFill>
              </a:rPr>
              <a:t>: </a:t>
            </a:r>
            <a:r>
              <a:rPr lang="en-GB" dirty="0"/>
              <a:t>Determine a rang of values of a system parameter K for which the system is stable.</a:t>
            </a:r>
          </a:p>
        </p:txBody>
      </p:sp>
    </p:spTree>
    <p:extLst>
      <p:ext uri="{BB962C8B-B14F-4D97-AF65-F5344CB8AC3E}">
        <p14:creationId xmlns:p14="http://schemas.microsoft.com/office/powerpoint/2010/main" val="371561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Example-4: </a:t>
            </a:r>
            <a:r>
              <a:rPr lang="en-GB" dirty="0" smtClean="0"/>
              <a:t>Find the stability of the system shown below using </a:t>
            </a:r>
            <a:r>
              <a:rPr lang="en-GB" dirty="0" err="1" smtClean="0"/>
              <a:t>Routh</a:t>
            </a:r>
            <a:r>
              <a:rPr lang="en-GB" dirty="0" smtClean="0"/>
              <a:t> criterion.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close loop transfer function is shown in the figure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table of the system is shown in the table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Because </a:t>
            </a:r>
            <a:r>
              <a:rPr lang="en-GB" dirty="0">
                <a:solidFill>
                  <a:srgbClr val="FF0000"/>
                </a:solidFill>
              </a:rPr>
              <a:t>TWO changes in sign </a:t>
            </a:r>
            <a:r>
              <a:rPr lang="en-GB" dirty="0"/>
              <a:t>appear in the first column, we find that two roots of the characteristic equation lie in the right hand side of the s-plane. </a:t>
            </a:r>
            <a:r>
              <a:rPr lang="en-GB" dirty="0">
                <a:solidFill>
                  <a:srgbClr val="FF0000"/>
                </a:solidFill>
              </a:rPr>
              <a:t>Hence the system is unstable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35711"/>
            <a:ext cx="5029200" cy="1150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362200"/>
            <a:ext cx="3200400" cy="71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90534"/>
            <a:ext cx="7315200" cy="237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49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43891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Example-5: </a:t>
            </a:r>
            <a:r>
              <a:rPr lang="en-GB" sz="2000" dirty="0">
                <a:latin typeface="+mn-lt"/>
              </a:rPr>
              <a:t>Find the stability of the system shown below using </a:t>
            </a:r>
            <a:r>
              <a:rPr lang="en-GB" sz="2000" dirty="0" err="1">
                <a:latin typeface="+mn-lt"/>
              </a:rPr>
              <a:t>Routh</a:t>
            </a:r>
            <a:r>
              <a:rPr lang="en-GB" sz="2000" dirty="0">
                <a:latin typeface="+mn-lt"/>
              </a:rPr>
              <a:t> criterion</a:t>
            </a:r>
            <a:r>
              <a:rPr lang="en-GB" sz="2000" dirty="0" smtClean="0">
                <a:latin typeface="+mn-lt"/>
              </a:rPr>
              <a:t>.</a:t>
            </a:r>
            <a:r>
              <a:rPr lang="en-US" sz="2000" dirty="0" smtClean="0">
                <a:latin typeface="+mn-lt"/>
              </a:rPr>
              <a:t> </a:t>
            </a:r>
            <a:endParaRPr lang="en-US" sz="2000" dirty="0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71587"/>
            <a:ext cx="2862946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895" y="2667000"/>
            <a:ext cx="454250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04800" y="5997714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Times New Roman"/>
              </a:rPr>
              <a:t>System is unstable </a:t>
            </a:r>
            <a:r>
              <a:rPr lang="en-US" sz="2000" dirty="0" smtClean="0">
                <a:latin typeface="Times New Roman"/>
              </a:rPr>
              <a:t>because </a:t>
            </a:r>
            <a:r>
              <a:rPr lang="en-US" sz="2000" dirty="0">
                <a:latin typeface="Times New Roman"/>
              </a:rPr>
              <a:t>there are </a:t>
            </a:r>
            <a:r>
              <a:rPr lang="en-US" sz="2000" dirty="0">
                <a:solidFill>
                  <a:srgbClr val="FF0000"/>
                </a:solidFill>
                <a:latin typeface="Times New Roman"/>
              </a:rPr>
              <a:t>two sign changes </a:t>
            </a:r>
            <a:r>
              <a:rPr lang="en-US" sz="2000" dirty="0">
                <a:latin typeface="Times New Roman"/>
              </a:rPr>
              <a:t>in the first column of the </a:t>
            </a:r>
            <a:r>
              <a:rPr lang="en-US" sz="2000" dirty="0" err="1" smtClean="0">
                <a:latin typeface="Times New Roman"/>
              </a:rPr>
              <a:t>Routh’s</a:t>
            </a:r>
            <a:r>
              <a:rPr lang="en-US" sz="2000" dirty="0" smtClean="0">
                <a:latin typeface="Times New Roman"/>
              </a:rPr>
              <a:t> table</a:t>
            </a:r>
            <a:r>
              <a:rPr lang="en-US" sz="2000" dirty="0">
                <a:latin typeface="Times New Roman"/>
              </a:rPr>
              <a:t>.</a:t>
            </a:r>
            <a:r>
              <a:rPr lang="en-US" sz="2000" dirty="0" smtClean="0">
                <a:latin typeface="Times New Roman"/>
              </a:rPr>
              <a:t> Hence the </a:t>
            </a:r>
            <a:r>
              <a:rPr lang="en-US" sz="2000" dirty="0">
                <a:latin typeface="Times New Roman"/>
              </a:rPr>
              <a:t>equation has two roots o</a:t>
            </a:r>
            <a:r>
              <a:rPr lang="en-US" sz="2000" dirty="0" smtClean="0">
                <a:latin typeface="Times New Roman"/>
              </a:rPr>
              <a:t>n the </a:t>
            </a:r>
            <a:r>
              <a:rPr lang="en-US" sz="2000" dirty="0">
                <a:latin typeface="Times New Roman"/>
              </a:rPr>
              <a:t>right half of the s</a:t>
            </a:r>
            <a:r>
              <a:rPr lang="en-US" sz="2000" dirty="0" smtClean="0">
                <a:latin typeface="Times New Roman"/>
              </a:rPr>
              <a:t>-plane</a:t>
            </a:r>
            <a:r>
              <a:rPr lang="en-US" sz="2000" dirty="0">
                <a:latin typeface="Times New Roman"/>
              </a:rPr>
              <a:t>.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04800" y="1916668"/>
            <a:ext cx="3698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The </a:t>
            </a:r>
            <a:r>
              <a:rPr lang="en-GB" dirty="0" err="1"/>
              <a:t>Routh</a:t>
            </a:r>
            <a:r>
              <a:rPr lang="en-GB" dirty="0"/>
              <a:t> table of the system 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3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Case-II: </a:t>
            </a:r>
            <a:r>
              <a:rPr lang="en-GB" sz="4000" dirty="0"/>
              <a:t>A Zero Only in the First Column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33400" y="2133600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accent2"/>
                </a:solidFill>
              </a:rPr>
              <a:t>There are TWO methods in case-II</a:t>
            </a:r>
            <a:r>
              <a:rPr lang="en-GB" sz="2400" dirty="0" smtClean="0">
                <a:solidFill>
                  <a:schemeClr val="accent2"/>
                </a:solidFill>
              </a:rPr>
              <a:t>.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886670"/>
            <a:ext cx="687483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Stability </a:t>
            </a:r>
            <a:r>
              <a:rPr lang="en-GB" sz="2400" dirty="0"/>
              <a:t>via Epsilon Method. </a:t>
            </a:r>
            <a:endParaRPr lang="en-GB" sz="24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Stability </a:t>
            </a:r>
            <a:r>
              <a:rPr lang="en-GB" sz="2400" dirty="0"/>
              <a:t>via Reverse Coefficients (Phillips, 1991).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120"/>
            <a:ext cx="8305800" cy="708688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Case-II: </a:t>
            </a:r>
            <a:r>
              <a:rPr lang="en-GB" sz="4000" dirty="0"/>
              <a:t>Stability via Epsilon Method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2136339"/>
            <a:ext cx="86868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200" dirty="0"/>
              <a:t>If the first element of a row is zero, division by zero would be required to form </a:t>
            </a:r>
            <a:r>
              <a:rPr lang="en-GB" sz="2200" dirty="0" smtClean="0"/>
              <a:t>the next </a:t>
            </a:r>
            <a:r>
              <a:rPr lang="en-GB" sz="2200" dirty="0"/>
              <a:t>row. </a:t>
            </a:r>
            <a:endParaRPr lang="en-GB" sz="22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200" dirty="0" smtClean="0"/>
              <a:t>To </a:t>
            </a:r>
            <a:r>
              <a:rPr lang="en-GB" sz="2200" dirty="0"/>
              <a:t>avoid this phenomenon, an </a:t>
            </a:r>
            <a:r>
              <a:rPr lang="en-GB" sz="2200" b="1" i="1" dirty="0">
                <a:solidFill>
                  <a:srgbClr val="FF0000"/>
                </a:solidFill>
              </a:rPr>
              <a:t>epsilon, </a:t>
            </a:r>
            <a:r>
              <a:rPr lang="el-GR" sz="2200" b="1" i="1" dirty="0" smtClean="0">
                <a:solidFill>
                  <a:srgbClr val="FF0000"/>
                </a:solidFill>
              </a:rPr>
              <a:t>ε</a:t>
            </a:r>
            <a:r>
              <a:rPr lang="en-GB" sz="2200" b="1" dirty="0" smtClean="0">
                <a:solidFill>
                  <a:srgbClr val="FF0000"/>
                </a:solidFill>
              </a:rPr>
              <a:t>, </a:t>
            </a:r>
            <a:r>
              <a:rPr lang="en-GB" sz="2200" dirty="0" smtClean="0"/>
              <a:t>(a small positive number) is </a:t>
            </a:r>
            <a:r>
              <a:rPr lang="en-GB" sz="2200" dirty="0"/>
              <a:t>assigned to replace the zero </a:t>
            </a:r>
            <a:r>
              <a:rPr lang="en-GB" sz="2200" dirty="0" smtClean="0"/>
              <a:t>in the </a:t>
            </a:r>
            <a:r>
              <a:rPr lang="en-GB" sz="2200" dirty="0"/>
              <a:t>first column. </a:t>
            </a:r>
            <a:endParaRPr lang="en-GB" sz="22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200" dirty="0" smtClean="0"/>
              <a:t>The </a:t>
            </a:r>
            <a:r>
              <a:rPr lang="en-GB" sz="2200" dirty="0"/>
              <a:t>value </a:t>
            </a:r>
            <a:r>
              <a:rPr lang="el-GR" sz="2200" dirty="0" smtClean="0"/>
              <a:t>ε</a:t>
            </a:r>
            <a:r>
              <a:rPr lang="en-GB" sz="2200" dirty="0" smtClean="0"/>
              <a:t> </a:t>
            </a:r>
            <a:r>
              <a:rPr lang="en-GB" sz="2200" dirty="0"/>
              <a:t>is then allowed to approach zero from either </a:t>
            </a:r>
            <a:r>
              <a:rPr lang="en-GB" sz="2200" dirty="0" smtClean="0"/>
              <a:t>the positive </a:t>
            </a:r>
            <a:r>
              <a:rPr lang="en-GB" sz="2200" dirty="0"/>
              <a:t>or the negative side, after which the signs of the entries in the first </a:t>
            </a:r>
            <a:r>
              <a:rPr lang="en-GB" sz="2200" dirty="0" smtClean="0"/>
              <a:t>column can </a:t>
            </a:r>
            <a:r>
              <a:rPr lang="en-GB" sz="2200" dirty="0"/>
              <a:t>be determined.</a:t>
            </a:r>
          </a:p>
        </p:txBody>
      </p:sp>
    </p:spTree>
    <p:extLst>
      <p:ext uri="{BB962C8B-B14F-4D97-AF65-F5344CB8AC3E}">
        <p14:creationId xmlns:p14="http://schemas.microsoft.com/office/powerpoint/2010/main" val="31976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Case-II: </a:t>
            </a:r>
            <a:r>
              <a:rPr lang="en-GB" sz="4000" dirty="0" smtClean="0"/>
              <a:t>Stability </a:t>
            </a:r>
            <a:r>
              <a:rPr lang="en-GB" sz="4000" dirty="0"/>
              <a:t>via Epsilon </a:t>
            </a:r>
            <a:r>
              <a:rPr lang="en-GB" sz="4000" dirty="0" smtClean="0"/>
              <a:t>Method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304800" y="1556792"/>
            <a:ext cx="8708346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Example-6: </a:t>
            </a:r>
            <a:r>
              <a:rPr lang="en-GB" dirty="0" smtClean="0"/>
              <a:t> </a:t>
            </a:r>
            <a:r>
              <a:rPr lang="en-GB" sz="1600" dirty="0" smtClean="0"/>
              <a:t>Determine </a:t>
            </a:r>
            <a:r>
              <a:rPr lang="en-GB" sz="1600" dirty="0"/>
              <a:t>the stability of </a:t>
            </a:r>
            <a:r>
              <a:rPr lang="en-GB" sz="1600" dirty="0" smtClean="0"/>
              <a:t>the system having a characteristic equation given below;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The </a:t>
            </a:r>
            <a:r>
              <a:rPr lang="en-GB" sz="1600" dirty="0" err="1" smtClean="0"/>
              <a:t>Routh</a:t>
            </a:r>
            <a:r>
              <a:rPr lang="en-GB" sz="1600" dirty="0" smtClean="0"/>
              <a:t> array is shown in the table;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Where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There are </a:t>
            </a:r>
            <a:r>
              <a:rPr lang="en-GB" sz="1600" dirty="0" smtClean="0">
                <a:solidFill>
                  <a:srgbClr val="FF0000"/>
                </a:solidFill>
              </a:rPr>
              <a:t>TWO sign changes </a:t>
            </a:r>
            <a:r>
              <a:rPr lang="en-GB" sz="1600" dirty="0" smtClean="0"/>
              <a:t>due to the large negative number in the first column, </a:t>
            </a:r>
          </a:p>
          <a:p>
            <a:r>
              <a:rPr lang="en-GB" sz="1600" dirty="0" smtClean="0"/>
              <a:t>Therefore the </a:t>
            </a:r>
            <a:r>
              <a:rPr lang="en-GB" sz="1600" dirty="0" smtClean="0">
                <a:solidFill>
                  <a:srgbClr val="FF0000"/>
                </a:solidFill>
              </a:rPr>
              <a:t>system is unstable</a:t>
            </a:r>
            <a:r>
              <a:rPr lang="en-GB" sz="1600" dirty="0" smtClean="0"/>
              <a:t>, and two roots of the equation lie in the right half of the s-plane.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988840"/>
            <a:ext cx="4114800" cy="31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16826"/>
            <a:ext cx="2468880" cy="228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5043"/>
            <a:ext cx="5029200" cy="608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996400"/>
            <a:ext cx="126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93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602704"/>
          </a:xfrm>
        </p:spPr>
        <p:txBody>
          <a:bodyPr>
            <a:normAutofit/>
          </a:bodyPr>
          <a:lstStyle/>
          <a:p>
            <a:pPr algn="ctr"/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Example-7: </a:t>
            </a:r>
            <a:r>
              <a:rPr lang="en-GB" sz="1800" dirty="0" smtClean="0">
                <a:latin typeface="+mn-lt"/>
              </a:rPr>
              <a:t>Determine the range of parameter </a:t>
            </a:r>
            <a:r>
              <a:rPr lang="en-GB" sz="1800" i="1" dirty="0" smtClean="0">
                <a:latin typeface="+mn-lt"/>
              </a:rPr>
              <a:t>K</a:t>
            </a:r>
            <a:r>
              <a:rPr lang="en-GB" sz="1800" dirty="0" smtClean="0">
                <a:latin typeface="+mn-lt"/>
              </a:rPr>
              <a:t> for which the system is unstable.</a:t>
            </a:r>
            <a:endParaRPr lang="en-GB" sz="18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0"/>
            <a:ext cx="3383280" cy="35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05740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array of the above characteristic equation is shown below;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Where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Therefore, for any value of </a:t>
            </a:r>
            <a:r>
              <a:rPr lang="en-GB" i="1" dirty="0" smtClean="0"/>
              <a:t>K </a:t>
            </a:r>
            <a:r>
              <a:rPr lang="en-GB" dirty="0" smtClean="0"/>
              <a:t>greater than zero, the system is unstable.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Also, because the last term in the first column is equal to K, a negative value of K will result in an unstable system.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Consequently, </a:t>
            </a:r>
            <a:r>
              <a:rPr lang="en-GB" dirty="0" smtClean="0">
                <a:solidFill>
                  <a:srgbClr val="FF0000"/>
                </a:solidFill>
              </a:rPr>
              <a:t>the system is unstable for all values of gain K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2514600"/>
            <a:ext cx="2377440" cy="1946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724400"/>
            <a:ext cx="2286000" cy="649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2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err="1"/>
              <a:t>Routh</a:t>
            </a:r>
            <a:r>
              <a:rPr lang="en-GB" b="1" dirty="0"/>
              <a:t>-Hurwitz Stability Criterion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4"/>
            <a:ext cx="8001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600" dirty="0">
                <a:latin typeface="Times New Roman"/>
              </a:rPr>
              <a:t>It is a method for determining continuous system </a:t>
            </a:r>
            <a:r>
              <a:rPr lang="en-GB" sz="2600" dirty="0" smtClean="0">
                <a:latin typeface="Times New Roman"/>
              </a:rPr>
              <a:t>stability.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600" dirty="0" smtClean="0">
              <a:latin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</a:rPr>
              <a:t>The </a:t>
            </a:r>
            <a:r>
              <a:rPr lang="en-US" sz="2600" dirty="0" err="1">
                <a:latin typeface="Times New Roman"/>
              </a:rPr>
              <a:t>Routh</a:t>
            </a:r>
            <a:r>
              <a:rPr lang="en-US" sz="2600" dirty="0">
                <a:latin typeface="Times New Roman"/>
              </a:rPr>
              <a:t>-Hurwitz criterion states that </a:t>
            </a:r>
            <a:r>
              <a:rPr lang="en-US" sz="2600" dirty="0" smtClean="0">
                <a:latin typeface="Times New Roman"/>
              </a:rPr>
              <a:t>“the </a:t>
            </a:r>
            <a:r>
              <a:rPr lang="en-US" sz="2600" dirty="0">
                <a:latin typeface="Times New Roman"/>
              </a:rPr>
              <a:t>number of roots of the characteristic equation with positive real parts is equal to the number of changes in sign of the first column of the </a:t>
            </a:r>
            <a:r>
              <a:rPr lang="en-US" sz="2600" dirty="0" err="1">
                <a:latin typeface="Times New Roman"/>
              </a:rPr>
              <a:t>Routh</a:t>
            </a:r>
            <a:r>
              <a:rPr lang="en-US" sz="2600" dirty="0">
                <a:latin typeface="Times New Roman"/>
              </a:rPr>
              <a:t> </a:t>
            </a:r>
            <a:r>
              <a:rPr lang="en-US" sz="2600" dirty="0" smtClean="0">
                <a:latin typeface="Times New Roman"/>
              </a:rPr>
              <a:t>array”.</a:t>
            </a:r>
            <a:endParaRPr lang="en-US" sz="2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497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32263"/>
            <a:ext cx="3931920" cy="64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305800" cy="432048"/>
          </a:xfrm>
        </p:spPr>
        <p:txBody>
          <a:bodyPr>
            <a:normAutofit/>
          </a:bodyPr>
          <a:lstStyle/>
          <a:p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Example-8: </a:t>
            </a:r>
            <a:r>
              <a:rPr lang="en-GB" sz="1800" dirty="0">
                <a:latin typeface="+mn-lt"/>
              </a:rPr>
              <a:t>Determine the stability of the </a:t>
            </a:r>
            <a:r>
              <a:rPr lang="en-GB" sz="1800" dirty="0" smtClean="0">
                <a:latin typeface="+mn-lt"/>
              </a:rPr>
              <a:t>of the closed-loop transfer function</a:t>
            </a:r>
            <a:r>
              <a:rPr lang="en-GB" sz="1800" dirty="0" smtClean="0"/>
              <a:t>;</a:t>
            </a:r>
            <a:endParaRPr lang="en-GB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12720"/>
            <a:ext cx="3474720" cy="2274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800" y="2349158"/>
            <a:ext cx="5376671" cy="2637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7504" y="1752600"/>
            <a:ext cx="34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Table-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sz="1600" b="1" dirty="0" smtClean="0">
                <a:solidFill>
                  <a:srgbClr val="FF0000"/>
                </a:solidFill>
              </a:rPr>
              <a:t>: </a:t>
            </a:r>
            <a:r>
              <a:rPr lang="en-GB" sz="1600" dirty="0" smtClean="0"/>
              <a:t>The complete </a:t>
            </a:r>
            <a:r>
              <a:rPr lang="en-GB" sz="1600" dirty="0" err="1" smtClean="0"/>
              <a:t>Routh</a:t>
            </a:r>
            <a:r>
              <a:rPr lang="en-GB" sz="1600" dirty="0" smtClean="0"/>
              <a:t> </a:t>
            </a:r>
            <a:r>
              <a:rPr lang="en-GB" sz="1600" dirty="0"/>
              <a:t>table </a:t>
            </a:r>
            <a:r>
              <a:rPr lang="en-GB" sz="1600" dirty="0" smtClean="0"/>
              <a:t>is formed by using the </a:t>
            </a:r>
            <a:r>
              <a:rPr lang="en-GB" sz="1600" dirty="0"/>
              <a:t>denominator </a:t>
            </a:r>
            <a:r>
              <a:rPr lang="en-GB" sz="1600" dirty="0" smtClean="0"/>
              <a:t>of the characteristic equation T(s).</a:t>
            </a:r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179512" y="4987042"/>
            <a:ext cx="8466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zero appears only in the first column (the s3 row).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Next </a:t>
            </a:r>
            <a:r>
              <a:rPr lang="en-GB" dirty="0"/>
              <a:t>replace the zero </a:t>
            </a:r>
            <a:r>
              <a:rPr lang="en-GB" dirty="0" smtClean="0"/>
              <a:t>by a </a:t>
            </a:r>
            <a:r>
              <a:rPr lang="en-GB" dirty="0"/>
              <a:t>small number, </a:t>
            </a:r>
            <a:r>
              <a:rPr lang="el-GR" dirty="0" smtClean="0"/>
              <a:t>ε</a:t>
            </a:r>
            <a:r>
              <a:rPr lang="en-GB" dirty="0" smtClean="0"/>
              <a:t>, </a:t>
            </a:r>
            <a:r>
              <a:rPr lang="en-GB" dirty="0"/>
              <a:t>and complete the table.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Assume </a:t>
            </a:r>
            <a:r>
              <a:rPr lang="en-GB" dirty="0"/>
              <a:t>a sign, positive or negative, for the quantity </a:t>
            </a:r>
            <a:r>
              <a:rPr lang="el-GR" dirty="0" smtClean="0"/>
              <a:t>ε</a:t>
            </a:r>
            <a:r>
              <a:rPr lang="en-GB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When quantity </a:t>
            </a:r>
            <a:r>
              <a:rPr lang="el-GR" dirty="0" smtClean="0"/>
              <a:t>ε</a:t>
            </a:r>
            <a:r>
              <a:rPr lang="en-GB" dirty="0" smtClean="0"/>
              <a:t> is either positive or negative, in both cases the sign in the first column of </a:t>
            </a:r>
            <a:r>
              <a:rPr lang="en-GB" dirty="0" err="1" smtClean="0"/>
              <a:t>Routh</a:t>
            </a:r>
            <a:r>
              <a:rPr lang="en-GB" dirty="0" smtClean="0"/>
              <a:t> table is changes twice.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Hence, </a:t>
            </a:r>
            <a:r>
              <a:rPr lang="en-GB" b="1" dirty="0" smtClean="0">
                <a:solidFill>
                  <a:srgbClr val="FF0000"/>
                </a:solidFill>
              </a:rPr>
              <a:t>the </a:t>
            </a:r>
            <a:r>
              <a:rPr lang="en-GB" b="1" dirty="0">
                <a:solidFill>
                  <a:srgbClr val="FF0000"/>
                </a:solidFill>
              </a:rPr>
              <a:t>system is unstable and has two poles in the right half-plane</a:t>
            </a:r>
            <a:r>
              <a:rPr lang="en-GB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654152" y="1764105"/>
            <a:ext cx="5279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Table-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1600" b="1" dirty="0" smtClean="0"/>
              <a:t>:  </a:t>
            </a:r>
            <a:r>
              <a:rPr lang="en-GB" sz="1600" dirty="0"/>
              <a:t>shows the </a:t>
            </a:r>
            <a:r>
              <a:rPr lang="en-GB" sz="1600" dirty="0" smtClean="0"/>
              <a:t>first column </a:t>
            </a:r>
            <a:r>
              <a:rPr lang="en-GB" sz="1600" dirty="0"/>
              <a:t>of </a:t>
            </a:r>
            <a:r>
              <a:rPr lang="en-GB" sz="1600" dirty="0" smtClean="0"/>
              <a:t>Table-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GB" sz="1600" dirty="0"/>
              <a:t>along with the resulting signs for choices of </a:t>
            </a:r>
            <a:r>
              <a:rPr lang="el-GR" sz="1600" dirty="0" smtClean="0"/>
              <a:t>ε</a:t>
            </a:r>
            <a:r>
              <a:rPr lang="en-GB" sz="1600" dirty="0" smtClean="0"/>
              <a:t> </a:t>
            </a:r>
            <a:r>
              <a:rPr lang="en-GB" sz="1600" dirty="0"/>
              <a:t>positive </a:t>
            </a:r>
            <a:r>
              <a:rPr lang="en-GB" sz="1600" dirty="0" smtClean="0"/>
              <a:t>and </a:t>
            </a:r>
            <a:r>
              <a:rPr lang="el-GR" sz="1600" dirty="0" smtClean="0"/>
              <a:t>ε</a:t>
            </a:r>
            <a:r>
              <a:rPr lang="en-GB" sz="1600" dirty="0" smtClean="0"/>
              <a:t> </a:t>
            </a:r>
            <a:r>
              <a:rPr lang="en-GB" sz="1600" dirty="0"/>
              <a:t>negative.</a:t>
            </a:r>
          </a:p>
        </p:txBody>
      </p:sp>
    </p:spTree>
    <p:extLst>
      <p:ext uri="{BB962C8B-B14F-4D97-AF65-F5344CB8AC3E}">
        <p14:creationId xmlns:p14="http://schemas.microsoft.com/office/powerpoint/2010/main" val="26979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305800" cy="578328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Case-II: </a:t>
            </a:r>
            <a:r>
              <a:rPr lang="en-GB" sz="2800" dirty="0"/>
              <a:t>Stability via Reverse </a:t>
            </a:r>
            <a:r>
              <a:rPr lang="en-GB" sz="2800" dirty="0" smtClean="0"/>
              <a:t>Coefficients </a:t>
            </a:r>
            <a:r>
              <a:rPr lang="en-GB" sz="2800" dirty="0"/>
              <a:t>(Phillips, 1991).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484784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polynomial that has the reciprocal roots of </a:t>
            </a:r>
            <a:r>
              <a:rPr lang="en-GB" dirty="0" smtClean="0"/>
              <a:t>the original </a:t>
            </a:r>
            <a:r>
              <a:rPr lang="en-GB" dirty="0"/>
              <a:t>polynomial has its roots distributed the same—right half-plane, left </a:t>
            </a:r>
            <a:r>
              <a:rPr lang="en-GB" dirty="0" smtClean="0"/>
              <a:t>half plane, or </a:t>
            </a:r>
            <a:r>
              <a:rPr lang="en-GB" dirty="0"/>
              <a:t>imaginary axis—because taking the reciprocal of the root value does </a:t>
            </a:r>
            <a:r>
              <a:rPr lang="en-GB" dirty="0" smtClean="0"/>
              <a:t>not move </a:t>
            </a:r>
            <a:r>
              <a:rPr lang="en-GB" dirty="0"/>
              <a:t>it to another region.</a:t>
            </a:r>
            <a:endParaRPr lang="en-GB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If </a:t>
            </a:r>
            <a:r>
              <a:rPr lang="en-GB" dirty="0"/>
              <a:t>we can find the polynomial that has the </a:t>
            </a:r>
            <a:r>
              <a:rPr lang="en-GB" dirty="0" smtClean="0"/>
              <a:t>reciprocal roots </a:t>
            </a:r>
            <a:r>
              <a:rPr lang="en-GB" dirty="0"/>
              <a:t>of the original, it is possible that the </a:t>
            </a:r>
            <a:r>
              <a:rPr lang="en-GB" dirty="0" err="1"/>
              <a:t>Routh</a:t>
            </a:r>
            <a:r>
              <a:rPr lang="en-GB" dirty="0"/>
              <a:t> table for the new polynomial </a:t>
            </a:r>
            <a:r>
              <a:rPr lang="en-GB" dirty="0" smtClean="0"/>
              <a:t>will not </a:t>
            </a:r>
            <a:r>
              <a:rPr lang="en-GB" dirty="0"/>
              <a:t>have a zero in the first column. </a:t>
            </a:r>
            <a:endParaRPr lang="en-GB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polynomial with reciprocal roots is a polynomial with the </a:t>
            </a:r>
            <a:r>
              <a:rPr lang="en-GB" dirty="0" smtClean="0"/>
              <a:t>coefficients written </a:t>
            </a:r>
            <a:r>
              <a:rPr lang="en-GB" dirty="0"/>
              <a:t>in reverse order.</a:t>
            </a:r>
            <a:endParaRPr lang="en-GB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method is usually computationally </a:t>
            </a:r>
            <a:r>
              <a:rPr lang="en-GB" dirty="0" smtClean="0"/>
              <a:t>easier than </a:t>
            </a:r>
            <a:r>
              <a:rPr lang="en-GB" dirty="0"/>
              <a:t>the epsilon </a:t>
            </a:r>
            <a:r>
              <a:rPr lang="en-GB" dirty="0" smtClean="0"/>
              <a:t>method.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3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5400"/>
            <a:ext cx="34884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680" y="509432"/>
            <a:ext cx="8305800" cy="938368"/>
          </a:xfrm>
        </p:spPr>
        <p:txBody>
          <a:bodyPr>
            <a:normAutofit fontScale="90000"/>
          </a:bodyPr>
          <a:lstStyle/>
          <a:p>
            <a:pPr algn="just"/>
            <a:r>
              <a:rPr lang="en-GB" sz="2800" b="1" dirty="0" smtClean="0">
                <a:solidFill>
                  <a:srgbClr val="FF0000"/>
                </a:solidFill>
              </a:rPr>
              <a:t>Example-9: </a:t>
            </a:r>
            <a:r>
              <a:rPr lang="en-GB" sz="2800" dirty="0" smtClean="0"/>
              <a:t>Repeated example-8: </a:t>
            </a:r>
            <a:r>
              <a:rPr lang="en-GB" sz="2800" dirty="0"/>
              <a:t>Determine the stability of the </a:t>
            </a:r>
            <a:r>
              <a:rPr lang="en-GB" sz="2800" dirty="0" smtClean="0"/>
              <a:t>closed-loop </a:t>
            </a:r>
            <a:r>
              <a:rPr lang="en-GB" sz="2800" dirty="0"/>
              <a:t>transfer function;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67000"/>
            <a:ext cx="3792858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2048470"/>
            <a:ext cx="8456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First write a polynomial that has the reciprocal roots of the </a:t>
            </a:r>
            <a:r>
              <a:rPr lang="en-GB" dirty="0" smtClean="0"/>
              <a:t>denominator of </a:t>
            </a:r>
            <a:r>
              <a:rPr lang="en-GB" i="1" dirty="0" smtClean="0"/>
              <a:t>T(s).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polynomial is formed by writing </a:t>
            </a:r>
            <a:r>
              <a:rPr lang="en-GB" dirty="0" smtClean="0"/>
              <a:t>the denominator </a:t>
            </a:r>
            <a:r>
              <a:rPr lang="en-GB" dirty="0"/>
              <a:t>of </a:t>
            </a:r>
            <a:r>
              <a:rPr lang="en-GB" i="1" dirty="0" smtClean="0"/>
              <a:t>T(s) </a:t>
            </a:r>
            <a:r>
              <a:rPr lang="en-GB" dirty="0"/>
              <a:t>in reverse order. Hence,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3242007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 err="1"/>
              <a:t>Routh</a:t>
            </a:r>
            <a:r>
              <a:rPr lang="en-GB" dirty="0"/>
              <a:t> table </a:t>
            </a:r>
            <a:r>
              <a:rPr lang="en-GB" dirty="0" smtClean="0"/>
              <a:t>is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b="1" dirty="0" smtClean="0"/>
              <a:t>Since </a:t>
            </a:r>
            <a:r>
              <a:rPr lang="en-GB" b="1" dirty="0"/>
              <a:t>there are </a:t>
            </a:r>
            <a:r>
              <a:rPr lang="en-GB" b="1" dirty="0" smtClean="0">
                <a:solidFill>
                  <a:srgbClr val="FF0000"/>
                </a:solidFill>
              </a:rPr>
              <a:t>TWO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sign </a:t>
            </a:r>
            <a:r>
              <a:rPr lang="en-GB" b="1" dirty="0">
                <a:solidFill>
                  <a:srgbClr val="FF0000"/>
                </a:solidFill>
              </a:rPr>
              <a:t>changes</a:t>
            </a:r>
            <a:r>
              <a:rPr lang="en-GB" b="1" dirty="0"/>
              <a:t>, the </a:t>
            </a:r>
            <a:r>
              <a:rPr lang="en-GB" b="1" dirty="0">
                <a:solidFill>
                  <a:srgbClr val="FF0000"/>
                </a:solidFill>
              </a:rPr>
              <a:t>system is unstable</a:t>
            </a:r>
            <a:r>
              <a:rPr lang="en-GB" b="1" dirty="0"/>
              <a:t> and has </a:t>
            </a:r>
            <a:r>
              <a:rPr lang="en-GB" b="1" dirty="0" smtClean="0">
                <a:solidFill>
                  <a:srgbClr val="FF0000"/>
                </a:solidFill>
              </a:rPr>
              <a:t>TWO </a:t>
            </a:r>
            <a:r>
              <a:rPr lang="en-GB" b="1" dirty="0">
                <a:solidFill>
                  <a:srgbClr val="FF0000"/>
                </a:solidFill>
              </a:rPr>
              <a:t>right-half-plane poles</a:t>
            </a:r>
            <a:r>
              <a:rPr lang="en-GB" dirty="0"/>
              <a:t>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is </a:t>
            </a:r>
            <a:r>
              <a:rPr lang="en-GB" dirty="0" smtClean="0"/>
              <a:t>the same </a:t>
            </a:r>
            <a:r>
              <a:rPr lang="en-GB" dirty="0"/>
              <a:t>as the result obtained in </a:t>
            </a:r>
            <a:r>
              <a:rPr lang="en-GB" dirty="0" smtClean="0"/>
              <a:t>the previous Example.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Notice </a:t>
            </a:r>
            <a:r>
              <a:rPr lang="en-GB" dirty="0"/>
              <a:t>that </a:t>
            </a:r>
            <a:r>
              <a:rPr lang="en-GB" dirty="0" smtClean="0"/>
              <a:t>Table </a:t>
            </a:r>
            <a:r>
              <a:rPr lang="en-GB" dirty="0"/>
              <a:t>does not have </a:t>
            </a:r>
            <a:r>
              <a:rPr lang="en-GB" dirty="0" smtClean="0"/>
              <a:t>a zero </a:t>
            </a:r>
            <a:r>
              <a:rPr lang="en-GB" dirty="0"/>
              <a:t>in the first column.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8" y="3124200"/>
            <a:ext cx="4274215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40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938368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</a:rPr>
              <a:t>Case-III: </a:t>
            </a:r>
            <a:r>
              <a:rPr lang="en-GB" sz="4800" dirty="0"/>
              <a:t>Entire Row is </a:t>
            </a:r>
            <a:r>
              <a:rPr lang="en-GB" sz="4800" dirty="0" smtClean="0"/>
              <a:t>Zero.</a:t>
            </a:r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2400" y="1828800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/>
              <a:t>Sometimes while making a </a:t>
            </a:r>
            <a:r>
              <a:rPr lang="en-GB" sz="2000" dirty="0" err="1"/>
              <a:t>Routh</a:t>
            </a:r>
            <a:r>
              <a:rPr lang="en-GB" sz="2000" dirty="0"/>
              <a:t> table, </a:t>
            </a:r>
            <a:r>
              <a:rPr lang="en-GB" sz="2000" dirty="0" smtClean="0"/>
              <a:t>we find </a:t>
            </a:r>
            <a:r>
              <a:rPr lang="en-GB" sz="2000" dirty="0"/>
              <a:t>that </a:t>
            </a:r>
            <a:r>
              <a:rPr lang="en-GB" sz="2000" dirty="0">
                <a:solidFill>
                  <a:srgbClr val="FF0000"/>
                </a:solidFill>
              </a:rPr>
              <a:t>an entire row consists of </a:t>
            </a:r>
            <a:r>
              <a:rPr lang="en-GB" sz="2000" dirty="0" smtClean="0">
                <a:solidFill>
                  <a:srgbClr val="FF0000"/>
                </a:solidFill>
              </a:rPr>
              <a:t>zeros</a:t>
            </a:r>
            <a:r>
              <a:rPr lang="en-GB" sz="2000" dirty="0" smtClean="0"/>
              <a:t>.</a:t>
            </a:r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This happen because </a:t>
            </a:r>
            <a:r>
              <a:rPr lang="en-GB" sz="2000" dirty="0"/>
              <a:t>there is an even polynomial that is </a:t>
            </a:r>
            <a:r>
              <a:rPr lang="en-GB" sz="2000" dirty="0" smtClean="0"/>
              <a:t>a factor </a:t>
            </a:r>
            <a:r>
              <a:rPr lang="en-GB" sz="2000" dirty="0"/>
              <a:t>of the original polynomial. </a:t>
            </a:r>
            <a:endParaRPr lang="en-GB" sz="2000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This </a:t>
            </a:r>
            <a:r>
              <a:rPr lang="en-GB" sz="2000" dirty="0"/>
              <a:t>case must be handled differently from the </a:t>
            </a:r>
            <a:r>
              <a:rPr lang="en-GB" sz="2000" dirty="0" smtClean="0"/>
              <a:t>case of </a:t>
            </a:r>
            <a:r>
              <a:rPr lang="en-GB" sz="2000" dirty="0"/>
              <a:t>a zero in only the first column of a row.</a:t>
            </a:r>
          </a:p>
        </p:txBody>
      </p:sp>
    </p:spTree>
    <p:extLst>
      <p:ext uri="{BB962C8B-B14F-4D97-AF65-F5344CB8AC3E}">
        <p14:creationId xmlns:p14="http://schemas.microsoft.com/office/powerpoint/2010/main" val="8490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Example-10: </a:t>
            </a:r>
            <a:r>
              <a:rPr lang="en-GB" sz="2800" dirty="0"/>
              <a:t>Determine the stability of the </a:t>
            </a:r>
            <a:r>
              <a:rPr lang="en-GB" sz="2800" dirty="0" smtClean="0"/>
              <a:t>system.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" y="914400"/>
            <a:ext cx="91439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characteristic equation q(s) of the system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Where </a:t>
            </a:r>
            <a:r>
              <a:rPr lang="en-US" b="1" i="1" dirty="0" smtClean="0"/>
              <a:t>K</a:t>
            </a:r>
            <a:r>
              <a:rPr lang="en-US" dirty="0" smtClean="0"/>
              <a:t> is an adjustable loop gain. The </a:t>
            </a:r>
            <a:r>
              <a:rPr lang="en-US" dirty="0" err="1" smtClean="0"/>
              <a:t>Routh</a:t>
            </a:r>
            <a:r>
              <a:rPr lang="en-US" dirty="0" smtClean="0"/>
              <a:t> array is then;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For a stable system, the value of </a:t>
            </a:r>
            <a:r>
              <a:rPr lang="en-US" b="1" i="1" dirty="0" smtClean="0"/>
              <a:t>K</a:t>
            </a:r>
            <a:r>
              <a:rPr lang="en-US" dirty="0" smtClean="0"/>
              <a:t> must be;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When </a:t>
            </a:r>
            <a:r>
              <a:rPr lang="en-US" b="1" i="1" dirty="0" smtClean="0"/>
              <a:t>K</a:t>
            </a:r>
            <a:r>
              <a:rPr lang="en-US" dirty="0" smtClean="0"/>
              <a:t> = 8, the two roots exist on the </a:t>
            </a:r>
            <a:r>
              <a:rPr lang="en-US" i="1" dirty="0" smtClean="0"/>
              <a:t>j</a:t>
            </a:r>
            <a:r>
              <a:rPr lang="el-GR" dirty="0" smtClean="0"/>
              <a:t>ω</a:t>
            </a:r>
            <a:r>
              <a:rPr lang="en-US" dirty="0" smtClean="0"/>
              <a:t> axis and the system will be marginally stable.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Also, </a:t>
            </a:r>
            <a:r>
              <a:rPr lang="en-US" b="1" dirty="0" smtClean="0">
                <a:solidFill>
                  <a:srgbClr val="FF0000"/>
                </a:solidFill>
              </a:rPr>
              <a:t>when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 = 8, we obtain a row of zeros (case-III).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auxiliary polynomial, </a:t>
            </a:r>
            <a:r>
              <a:rPr lang="en-US" b="1" i="1" dirty="0">
                <a:solidFill>
                  <a:srgbClr val="FF0000"/>
                </a:solidFill>
              </a:rPr>
              <a:t>U(s)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dirty="0"/>
              <a:t>is the equation of the row preceding the row of Zeros.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i="1" dirty="0"/>
              <a:t>U(s)</a:t>
            </a:r>
            <a:r>
              <a:rPr lang="en-US" dirty="0"/>
              <a:t> in this case, obtained from the </a:t>
            </a:r>
            <a:r>
              <a:rPr lang="en-US" b="1" dirty="0"/>
              <a:t>s</a:t>
            </a:r>
            <a:r>
              <a:rPr lang="en-US" b="1" baseline="30000" dirty="0"/>
              <a:t>2</a:t>
            </a:r>
            <a:r>
              <a:rPr lang="en-US" dirty="0"/>
              <a:t> row.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order of the auxiliary polynomial is </a:t>
            </a:r>
            <a:r>
              <a:rPr lang="en-US" b="1" dirty="0">
                <a:solidFill>
                  <a:srgbClr val="FF0000"/>
                </a:solidFill>
              </a:rPr>
              <a:t>always even</a:t>
            </a:r>
            <a:r>
              <a:rPr lang="en-US" dirty="0"/>
              <a:t> </a:t>
            </a:r>
            <a:r>
              <a:rPr lang="en-US" dirty="0" smtClean="0"/>
              <a:t>and indicates </a:t>
            </a:r>
            <a:r>
              <a:rPr lang="en-US" dirty="0"/>
              <a:t>the number of </a:t>
            </a:r>
            <a:r>
              <a:rPr lang="en-US" b="1" dirty="0">
                <a:solidFill>
                  <a:srgbClr val="FF0000"/>
                </a:solidFill>
              </a:rPr>
              <a:t>symmetrical root pairs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0600"/>
            <a:ext cx="27813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040" y="1872026"/>
            <a:ext cx="2194560" cy="178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12382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2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4488"/>
            <a:ext cx="2590800" cy="362712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>Example-10: continue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1" y="762000"/>
            <a:ext cx="868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auxiliary polynomial, </a:t>
            </a:r>
            <a:r>
              <a:rPr lang="en-US" b="1" i="1" dirty="0"/>
              <a:t>U(s</a:t>
            </a:r>
            <a:r>
              <a:rPr lang="en-US" b="1" i="1" dirty="0" smtClean="0"/>
              <a:t>)</a:t>
            </a:r>
            <a:r>
              <a:rPr lang="en-US" dirty="0" smtClean="0"/>
              <a:t>, can be obtain as;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To show that the </a:t>
            </a:r>
            <a:r>
              <a:rPr lang="en-US" dirty="0"/>
              <a:t>auxiliary polynomial, </a:t>
            </a:r>
            <a:r>
              <a:rPr lang="en-US" b="1" i="1" dirty="0"/>
              <a:t>U(s)</a:t>
            </a:r>
            <a:r>
              <a:rPr lang="en-US" dirty="0"/>
              <a:t>, </a:t>
            </a:r>
            <a:r>
              <a:rPr lang="en-US" dirty="0" smtClean="0"/>
              <a:t>is indeed a factor of the characteristic polynomial, q(s), we divide q(s) by U(s) to obtain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When </a:t>
            </a:r>
            <a:r>
              <a:rPr lang="en-US" b="1" i="1" dirty="0" smtClean="0"/>
              <a:t>K</a:t>
            </a:r>
            <a:r>
              <a:rPr lang="en-US" dirty="0" smtClean="0"/>
              <a:t> </a:t>
            </a:r>
            <a:r>
              <a:rPr lang="en-US" b="1" dirty="0" smtClean="0"/>
              <a:t>= 8</a:t>
            </a:r>
            <a:r>
              <a:rPr lang="en-US" dirty="0" smtClean="0"/>
              <a:t>, the factors of the </a:t>
            </a:r>
            <a:r>
              <a:rPr lang="en-US" dirty="0"/>
              <a:t>characteristic polynomial, q(s</a:t>
            </a:r>
            <a:r>
              <a:rPr lang="en-US" dirty="0" smtClean="0"/>
              <a:t>), are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5905500" y="990600"/>
            <a:ext cx="2705100" cy="1543050"/>
            <a:chOff x="3600450" y="4229100"/>
            <a:chExt cx="2705100" cy="154305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0" y="4229100"/>
              <a:ext cx="19431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4572000"/>
              <a:ext cx="1123950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0050" y="4953000"/>
              <a:ext cx="1276350" cy="390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5334000"/>
              <a:ext cx="21145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76091"/>
            <a:ext cx="3017520" cy="176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6315075"/>
            <a:ext cx="32289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228600"/>
            <a:ext cx="27813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6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6488"/>
            <a:ext cx="8839200" cy="743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Case-IV: </a:t>
            </a:r>
            <a:r>
              <a:rPr lang="en-US" sz="3200" b="1" dirty="0"/>
              <a:t>Repeated roots of the characteristic equation on the </a:t>
            </a:r>
            <a:r>
              <a:rPr lang="en-US" sz="3200" i="1" dirty="0" smtClean="0"/>
              <a:t>j</a:t>
            </a:r>
            <a:r>
              <a:rPr lang="el-GR" sz="3200" b="1" dirty="0" smtClean="0"/>
              <a:t>ω</a:t>
            </a:r>
            <a:r>
              <a:rPr lang="en-US" sz="3200" b="1" dirty="0" smtClean="0"/>
              <a:t>-axis</a:t>
            </a:r>
            <a:r>
              <a:rPr lang="en-US" sz="3200" b="1" dirty="0"/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7526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If the </a:t>
            </a:r>
            <a:r>
              <a:rPr lang="en-US" b="1" i="1" dirty="0" smtClean="0">
                <a:solidFill>
                  <a:srgbClr val="FF0000"/>
                </a:solidFill>
              </a:rPr>
              <a:t>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US" b="1" dirty="0" smtClean="0">
                <a:solidFill>
                  <a:srgbClr val="FF0000"/>
                </a:solidFill>
              </a:rPr>
              <a:t>-axis </a:t>
            </a:r>
            <a:r>
              <a:rPr lang="en-US" b="1" dirty="0">
                <a:solidFill>
                  <a:srgbClr val="FF0000"/>
                </a:solidFill>
              </a:rPr>
              <a:t>roots are repeated</a:t>
            </a:r>
            <a:r>
              <a:rPr lang="en-US" dirty="0"/>
              <a:t>, the system response will be </a:t>
            </a:r>
            <a:r>
              <a:rPr lang="en-US" b="1" dirty="0" smtClean="0">
                <a:solidFill>
                  <a:srgbClr val="FF0000"/>
                </a:solidFill>
              </a:rPr>
              <a:t>unstable</a:t>
            </a:r>
            <a:r>
              <a:rPr lang="en-US" dirty="0" smtClean="0"/>
              <a:t> with </a:t>
            </a:r>
            <a:r>
              <a:rPr lang="en-US" dirty="0"/>
              <a:t>a form </a:t>
            </a:r>
            <a:r>
              <a:rPr lang="en-US" i="1" dirty="0" err="1" smtClean="0"/>
              <a:t>t</a:t>
            </a:r>
            <a:r>
              <a:rPr lang="en-US" dirty="0" err="1" smtClean="0"/>
              <a:t>sin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</a:t>
            </a:r>
            <a:r>
              <a:rPr lang="en-US" dirty="0"/>
              <a:t>+ </a:t>
            </a:r>
            <a:r>
              <a:rPr lang="en-US" i="1" dirty="0"/>
              <a:t>Ф</a:t>
            </a:r>
            <a:r>
              <a:rPr lang="en-US" i="1" dirty="0" smtClean="0"/>
              <a:t>). </a:t>
            </a:r>
            <a:r>
              <a:rPr lang="en-US" dirty="0"/>
              <a:t>The </a:t>
            </a:r>
            <a:r>
              <a:rPr lang="en-US" dirty="0" err="1"/>
              <a:t>Routh</a:t>
            </a:r>
            <a:r>
              <a:rPr lang="en-US" dirty="0"/>
              <a:t>-Hurwitz criteria will not reveal this form </a:t>
            </a:r>
            <a:r>
              <a:rPr lang="en-US" dirty="0" smtClean="0"/>
              <a:t>of instability.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895600"/>
            <a:ext cx="85946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Example-11: </a:t>
            </a:r>
            <a:r>
              <a:rPr lang="en-US" dirty="0" smtClean="0"/>
              <a:t>Determine the stability of the system with the characteristic equation of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Routh</a:t>
            </a:r>
            <a:r>
              <a:rPr lang="en-US" dirty="0" smtClean="0"/>
              <a:t> array is;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87245"/>
            <a:ext cx="4206240" cy="322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45769"/>
            <a:ext cx="2743200" cy="1855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5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2438400" cy="362712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>Example-11:Continue.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 the Auxiliary polynomial, </a:t>
            </a:r>
            <a:r>
              <a:rPr lang="en-US" b="1" i="1" dirty="0" smtClean="0"/>
              <a:t>U(s)</a:t>
            </a:r>
            <a:r>
              <a:rPr lang="en-US" dirty="0" smtClean="0"/>
              <a:t>, is;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indicates that </a:t>
            </a:r>
            <a:r>
              <a:rPr lang="en-US" b="1" dirty="0" smtClean="0">
                <a:solidFill>
                  <a:srgbClr val="FF0000"/>
                </a:solidFill>
              </a:rPr>
              <a:t>TWO roots are on the imaginary </a:t>
            </a:r>
            <a:r>
              <a:rPr lang="en-US" b="1" i="1" dirty="0" smtClean="0">
                <a:solidFill>
                  <a:srgbClr val="FF0000"/>
                </a:solidFill>
              </a:rPr>
              <a:t>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US" b="1" dirty="0" smtClean="0">
                <a:solidFill>
                  <a:srgbClr val="FF0000"/>
                </a:solidFill>
              </a:rPr>
              <a:t>-axis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To examine the remaining roots, we divide the characteristic equation, </a:t>
            </a:r>
            <a:r>
              <a:rPr lang="en-US" b="1" i="1" dirty="0" smtClean="0"/>
              <a:t>q(s)</a:t>
            </a:r>
            <a:r>
              <a:rPr lang="en-US" dirty="0" smtClean="0"/>
              <a:t>, by the auxiliary polynomial, </a:t>
            </a:r>
            <a:r>
              <a:rPr lang="en-US" b="1" i="1" dirty="0" smtClean="0"/>
              <a:t>U(s), </a:t>
            </a:r>
            <a:r>
              <a:rPr lang="en-US" dirty="0" smtClean="0"/>
              <a:t>to obtain;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Establishing a </a:t>
            </a:r>
            <a:r>
              <a:rPr lang="en-US" dirty="0" err="1" smtClean="0"/>
              <a:t>Routh</a:t>
            </a:r>
            <a:r>
              <a:rPr lang="en-US" dirty="0" smtClean="0"/>
              <a:t> table for this equation, we have;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changes in sign in the first column indicate the presence of </a:t>
            </a:r>
            <a:r>
              <a:rPr lang="en-US" b="1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roots in the right-hand plane, and the </a:t>
            </a:r>
            <a:r>
              <a:rPr lang="en-US" b="1" dirty="0" smtClean="0">
                <a:solidFill>
                  <a:srgbClr val="FF0000"/>
                </a:solidFill>
              </a:rPr>
              <a:t>system is unstable</a:t>
            </a:r>
            <a:r>
              <a:rPr lang="en-US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There are  </a:t>
            </a:r>
            <a:r>
              <a:rPr lang="en-US" b="1" dirty="0" smtClean="0">
                <a:solidFill>
                  <a:srgbClr val="FF0000"/>
                </a:solidFill>
              </a:rPr>
              <a:t>THREE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roots of eq. (a). The  </a:t>
            </a:r>
            <a:r>
              <a:rPr lang="en-US" b="1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root in left-hand side is s = - 3.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roots in the right-hand plane are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943600" cy="407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400800"/>
            <a:ext cx="15621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971800"/>
            <a:ext cx="27051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69829"/>
            <a:ext cx="1920240" cy="141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7086600" y="3267075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0" y="30480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Skill Assessment # 3: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536" y="2276872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b="1" dirty="0" smtClean="0">
                <a:solidFill>
                  <a:srgbClr val="FF0000"/>
                </a:solidFill>
              </a:rPr>
              <a:t>Problem: </a:t>
            </a:r>
            <a:r>
              <a:rPr lang="en-GB" sz="2000" dirty="0" smtClean="0"/>
              <a:t>Make </a:t>
            </a:r>
            <a:r>
              <a:rPr lang="en-GB" sz="2000" dirty="0"/>
              <a:t>a </a:t>
            </a:r>
            <a:r>
              <a:rPr lang="en-GB" sz="2000" dirty="0" err="1"/>
              <a:t>Routh</a:t>
            </a:r>
            <a:r>
              <a:rPr lang="en-GB" sz="2000" dirty="0"/>
              <a:t> table and tell how many roots of the </a:t>
            </a:r>
            <a:r>
              <a:rPr lang="en-GB" sz="2000" dirty="0" smtClean="0"/>
              <a:t>following polynomial </a:t>
            </a:r>
            <a:r>
              <a:rPr lang="en-GB" sz="2000" dirty="0"/>
              <a:t>are in the right half-plane and in the left half-plane.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20" y="4201888"/>
            <a:ext cx="6583680" cy="52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70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Answer of the Skill </a:t>
            </a:r>
            <a:r>
              <a:rPr lang="en-GB" sz="4000" dirty="0"/>
              <a:t>Assessment </a:t>
            </a:r>
            <a:r>
              <a:rPr lang="en-GB" sz="4000" dirty="0" smtClean="0"/>
              <a:t># 3: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611560" y="2348880"/>
            <a:ext cx="7922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Four </a:t>
            </a:r>
            <a:r>
              <a:rPr lang="en-GB" sz="2400" b="1" dirty="0" smtClean="0">
                <a:solidFill>
                  <a:srgbClr val="FF0000"/>
                </a:solidFill>
              </a:rPr>
              <a:t>roots </a:t>
            </a:r>
            <a:r>
              <a:rPr lang="en-GB" sz="2400" dirty="0" smtClean="0"/>
              <a:t>of the characteristic equation lie in </a:t>
            </a:r>
            <a:r>
              <a:rPr lang="en-GB" sz="2400" dirty="0"/>
              <a:t>the right half-plane (</a:t>
            </a:r>
            <a:r>
              <a:rPr lang="en-GB" sz="2400" dirty="0" err="1"/>
              <a:t>rhp</a:t>
            </a:r>
            <a:r>
              <a:rPr lang="en-GB" sz="2400" dirty="0"/>
              <a:t>), </a:t>
            </a:r>
            <a:r>
              <a:rPr lang="en-GB" sz="2400" dirty="0" smtClean="0"/>
              <a:t>and </a:t>
            </a:r>
            <a:r>
              <a:rPr lang="en-GB" sz="2400" b="1" dirty="0" smtClean="0">
                <a:solidFill>
                  <a:srgbClr val="FF0000"/>
                </a:solidFill>
              </a:rPr>
              <a:t>three roots </a:t>
            </a:r>
            <a:r>
              <a:rPr lang="en-GB" sz="2400" dirty="0" smtClean="0"/>
              <a:t>lie of the characteristic equation in </a:t>
            </a:r>
            <a:r>
              <a:rPr lang="en-GB" sz="2400" dirty="0"/>
              <a:t>the left half-plane (</a:t>
            </a:r>
            <a:r>
              <a:rPr lang="en-GB" sz="2400" dirty="0" err="1"/>
              <a:t>lhp</a:t>
            </a:r>
            <a:r>
              <a:rPr lang="en-GB" sz="2400" dirty="0" smtClean="0"/>
              <a:t>). Therefore the </a:t>
            </a:r>
            <a:r>
              <a:rPr lang="en-GB" sz="2400" b="1" dirty="0" smtClean="0">
                <a:solidFill>
                  <a:srgbClr val="FF0000"/>
                </a:solidFill>
              </a:rPr>
              <a:t>system is unstable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471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852704"/>
          </a:xfrm>
        </p:spPr>
        <p:txBody>
          <a:bodyPr>
            <a:normAutofit/>
          </a:bodyPr>
          <a:lstStyle/>
          <a:p>
            <a:pPr algn="ctr"/>
            <a:r>
              <a:rPr lang="en-GB" b="1" dirty="0" err="1"/>
              <a:t>Routh</a:t>
            </a:r>
            <a:r>
              <a:rPr lang="en-GB" b="1" dirty="0"/>
              <a:t>-Hurwitz Stability Criterion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7544" y="1556792"/>
            <a:ext cx="8208912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>
                <a:latin typeface="Times New Roman"/>
              </a:rPr>
              <a:t>This method yields stability information without the need to solve for the closed-loop system poles. </a:t>
            </a:r>
          </a:p>
          <a:p>
            <a:pPr algn="just"/>
            <a:r>
              <a:rPr lang="en-US" sz="2400" dirty="0" smtClean="0">
                <a:latin typeface="Times New Roman"/>
              </a:rPr>
              <a:t>Using this method, we can tell how many closed-loop system poles are in the left half-plane, in the right half-plane, and on the </a:t>
            </a:r>
            <a:r>
              <a:rPr lang="en-US" sz="2400" dirty="0" err="1" smtClean="0">
                <a:latin typeface="Times New Roman"/>
              </a:rPr>
              <a:t>jw</a:t>
            </a:r>
            <a:r>
              <a:rPr lang="en-US" sz="2400" dirty="0" smtClean="0">
                <a:latin typeface="Times New Roman"/>
              </a:rPr>
              <a:t>-axis.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(Notice that we say how many, not where.)</a:t>
            </a:r>
          </a:p>
          <a:p>
            <a:pPr marL="0" indent="0" algn="just">
              <a:buFont typeface="Wingdings 2"/>
              <a:buNone/>
            </a:pPr>
            <a:endParaRPr lang="en-US" sz="2400" dirty="0" smtClean="0">
              <a:latin typeface="Times New Roman"/>
            </a:endParaRPr>
          </a:p>
          <a:p>
            <a:pPr algn="just"/>
            <a:r>
              <a:rPr lang="en-US" sz="2400" dirty="0" smtClean="0">
                <a:latin typeface="Times New Roman"/>
              </a:rPr>
              <a:t>The method requires two steps: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/>
              </a:rPr>
              <a:t>Generate a data table called a </a:t>
            </a:r>
            <a:r>
              <a:rPr lang="en-US" sz="2400" dirty="0" err="1" smtClean="0">
                <a:latin typeface="Times New Roman"/>
              </a:rPr>
              <a:t>Routh</a:t>
            </a:r>
            <a:r>
              <a:rPr lang="en-US" sz="2400" dirty="0" smtClean="0">
                <a:latin typeface="Times New Roman"/>
              </a:rPr>
              <a:t> table.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/>
              </a:rPr>
              <a:t>interpret the </a:t>
            </a:r>
            <a:r>
              <a:rPr lang="en-US" sz="2400" dirty="0" err="1" smtClean="0">
                <a:latin typeface="Times New Roman"/>
              </a:rPr>
              <a:t>Routh</a:t>
            </a:r>
            <a:r>
              <a:rPr lang="en-US" sz="2400" dirty="0" smtClean="0">
                <a:latin typeface="Times New Roman"/>
              </a:rPr>
              <a:t> table to tell how many closed-loop system poles are in the LHP, the RHP, and on </a:t>
            </a:r>
            <a:r>
              <a:rPr lang="en-US" sz="2400" i="1" dirty="0" smtClean="0">
                <a:latin typeface="Times New Roman"/>
              </a:rPr>
              <a:t>the </a:t>
            </a:r>
            <a:r>
              <a:rPr lang="en-US" sz="2400" i="1" dirty="0" err="1" smtClean="0">
                <a:latin typeface="Times New Roman"/>
              </a:rPr>
              <a:t>jw</a:t>
            </a:r>
            <a:r>
              <a:rPr lang="en-US" sz="2400" i="1" dirty="0" smtClean="0">
                <a:latin typeface="Times New Roman"/>
              </a:rPr>
              <a:t>-axis.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5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</a:t>
            </a:r>
            <a:r>
              <a:rPr lang="en-GB" dirty="0" smtClean="0"/>
              <a:t>Lecture-17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3058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err="1" smtClean="0"/>
              <a:t>Routh</a:t>
            </a:r>
            <a:r>
              <a:rPr lang="en-GB" b="1" dirty="0" smtClean="0"/>
              <a:t>-Hurwitz Stability Criterion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657831"/>
            <a:ext cx="89289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characteristic equation of the n</a:t>
            </a:r>
            <a:r>
              <a:rPr lang="en-GB" baseline="30000" dirty="0" smtClean="0"/>
              <a:t>th</a:t>
            </a:r>
            <a:r>
              <a:rPr lang="en-GB" dirty="0" smtClean="0"/>
              <a:t> order continuous system can be written as: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 The stability criterion is applied using a </a:t>
            </a:r>
            <a:r>
              <a:rPr lang="en-GB" dirty="0" err="1" smtClean="0"/>
              <a:t>Routh</a:t>
            </a:r>
            <a:r>
              <a:rPr lang="en-GB" dirty="0" smtClean="0"/>
              <a:t> table which is defined as;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Where                             a re coefficients of the characteristic equation.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3533625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216" y="3141160"/>
            <a:ext cx="3542400" cy="17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570" y="5517376"/>
            <a:ext cx="5233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13208"/>
            <a:ext cx="157371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9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718513"/>
            <a:ext cx="835292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/>
              <a:t>First label the rows with powers of s from </a:t>
            </a:r>
            <a:r>
              <a:rPr lang="en-GB" dirty="0" smtClean="0"/>
              <a:t>highest power of s down </a:t>
            </a:r>
            <a:r>
              <a:rPr lang="en-GB" dirty="0"/>
              <a:t>to </a:t>
            </a:r>
            <a:r>
              <a:rPr lang="en-GB" dirty="0" smtClean="0"/>
              <a:t>lowest power of s in </a:t>
            </a:r>
            <a:r>
              <a:rPr lang="en-GB" dirty="0"/>
              <a:t>a </a:t>
            </a:r>
            <a:r>
              <a:rPr lang="en-GB" dirty="0" smtClean="0"/>
              <a:t>vertical column.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/>
              <a:t>Next form the first row of the </a:t>
            </a:r>
            <a:r>
              <a:rPr lang="en-GB" dirty="0" err="1" smtClean="0"/>
              <a:t>Routh</a:t>
            </a:r>
            <a:r>
              <a:rPr lang="en-GB" dirty="0" smtClean="0"/>
              <a:t> table</a:t>
            </a:r>
            <a:r>
              <a:rPr lang="en-GB" dirty="0"/>
              <a:t>, using </a:t>
            </a:r>
            <a:r>
              <a:rPr lang="en-GB" dirty="0" smtClean="0"/>
              <a:t>the coefficients </a:t>
            </a:r>
            <a:r>
              <a:rPr lang="en-GB" dirty="0"/>
              <a:t>of the denominator of the closed-loop transfer </a:t>
            </a:r>
            <a:r>
              <a:rPr lang="en-GB" dirty="0" smtClean="0"/>
              <a:t>function (characteristic equation).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/>
              <a:t>Start </a:t>
            </a:r>
            <a:r>
              <a:rPr lang="en-GB" dirty="0" smtClean="0"/>
              <a:t>with the </a:t>
            </a:r>
            <a:r>
              <a:rPr lang="en-GB" dirty="0"/>
              <a:t>coefficient of the highest power and skip every other power of s. </a:t>
            </a:r>
            <a:endParaRPr lang="en-GB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Now </a:t>
            </a:r>
            <a:r>
              <a:rPr lang="en-GB" dirty="0"/>
              <a:t>form </a:t>
            </a:r>
            <a:r>
              <a:rPr lang="en-GB" dirty="0" smtClean="0"/>
              <a:t>the second </a:t>
            </a:r>
            <a:r>
              <a:rPr lang="en-GB" dirty="0"/>
              <a:t>row with the coefficients of the denominator skipped in the previous step</a:t>
            </a:r>
            <a:r>
              <a:rPr lang="en-GB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The table is continued horizontally and vertically until zeros are obtained.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/>
              <a:t>For convenience, </a:t>
            </a:r>
            <a:r>
              <a:rPr lang="en-GB" dirty="0" smtClean="0"/>
              <a:t>any row can be multiplied or divide by a positive constant before the next row is computed without changing </a:t>
            </a:r>
            <a:r>
              <a:rPr lang="en-GB" dirty="0"/>
              <a:t>the values of the rows </a:t>
            </a:r>
            <a:r>
              <a:rPr lang="en-GB" dirty="0" smtClean="0"/>
              <a:t>below and disturbing the properties of the </a:t>
            </a:r>
            <a:r>
              <a:rPr lang="en-GB" dirty="0" err="1" smtClean="0"/>
              <a:t>Routh</a:t>
            </a:r>
            <a:r>
              <a:rPr lang="en-GB" dirty="0" smtClean="0"/>
              <a:t> table.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5232" y="764704"/>
            <a:ext cx="8219256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/>
              <a:t>Generating a Basic </a:t>
            </a:r>
            <a:r>
              <a:rPr lang="en-GB" sz="3600" b="1" dirty="0" err="1" smtClean="0"/>
              <a:t>Routh</a:t>
            </a:r>
            <a:r>
              <a:rPr lang="en-GB" sz="3600" b="1" dirty="0" smtClean="0"/>
              <a:t> Table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7458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 err="1" smtClean="0"/>
              <a:t>Routh’s</a:t>
            </a:r>
            <a:r>
              <a:rPr lang="en-GB" sz="4000" b="1" dirty="0" smtClean="0"/>
              <a:t> Stability Condition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251520" y="1844824"/>
            <a:ext cx="849694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/>
              <a:t>If the closed-loop transfer function has all poles in the left half of the </a:t>
            </a:r>
            <a:r>
              <a:rPr lang="en-GB" sz="2000" dirty="0" smtClean="0"/>
              <a:t>s-plane, the </a:t>
            </a:r>
            <a:r>
              <a:rPr lang="en-GB" sz="2000" dirty="0"/>
              <a:t>system is stable. Thus, a system is stable if there are no sign changes in the </a:t>
            </a:r>
            <a:r>
              <a:rPr lang="en-GB" sz="2000" dirty="0" smtClean="0"/>
              <a:t>first column </a:t>
            </a:r>
            <a:r>
              <a:rPr lang="en-GB" sz="2000" dirty="0"/>
              <a:t>of the </a:t>
            </a:r>
            <a:r>
              <a:rPr lang="en-GB" sz="2000" dirty="0" err="1"/>
              <a:t>Routh</a:t>
            </a:r>
            <a:r>
              <a:rPr lang="en-GB" sz="2000" dirty="0"/>
              <a:t> table</a:t>
            </a:r>
            <a:r>
              <a:rPr lang="en-GB" sz="20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/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 err="1"/>
              <a:t>Routh</a:t>
            </a:r>
            <a:r>
              <a:rPr lang="en-GB" sz="2000" dirty="0"/>
              <a:t>-Hurwitz criterion </a:t>
            </a:r>
            <a:r>
              <a:rPr lang="en-GB" sz="2000" dirty="0" smtClean="0"/>
              <a:t>declares that the number </a:t>
            </a:r>
            <a:r>
              <a:rPr lang="en-GB" sz="2000" dirty="0"/>
              <a:t>of roots of </a:t>
            </a:r>
            <a:r>
              <a:rPr lang="en-GB" sz="2000" dirty="0" smtClean="0"/>
              <a:t>the polynomial </a:t>
            </a:r>
            <a:r>
              <a:rPr lang="en-GB" sz="2000" dirty="0"/>
              <a:t>that are </a:t>
            </a:r>
            <a:r>
              <a:rPr lang="en-GB" sz="2000" dirty="0" smtClean="0"/>
              <a:t>lies in </a:t>
            </a:r>
            <a:r>
              <a:rPr lang="en-GB" sz="2000" dirty="0"/>
              <a:t>the right half-plane is equal </a:t>
            </a:r>
            <a:r>
              <a:rPr lang="en-GB" sz="2000" dirty="0" smtClean="0"/>
              <a:t>to the </a:t>
            </a:r>
            <a:r>
              <a:rPr lang="en-GB" sz="2000" dirty="0"/>
              <a:t>number of sign changes in the first column</a:t>
            </a:r>
            <a:r>
              <a:rPr lang="en-GB" sz="2000" dirty="0" smtClean="0"/>
              <a:t>. Hence the </a:t>
            </a:r>
            <a:r>
              <a:rPr lang="en-GB" sz="2000" dirty="0"/>
              <a:t>system is unstable </a:t>
            </a:r>
            <a:r>
              <a:rPr lang="en-GB" sz="2000" dirty="0" smtClean="0"/>
              <a:t>if the poles lies on the right hand side of the s-plane.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991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058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 smtClean="0"/>
              <a:t>Example: Generating </a:t>
            </a:r>
            <a:r>
              <a:rPr lang="en-GB" sz="3200" b="1" dirty="0"/>
              <a:t>a basic </a:t>
            </a:r>
            <a:r>
              <a:rPr lang="en-GB" sz="3200" b="1" dirty="0" err="1"/>
              <a:t>Routh</a:t>
            </a:r>
            <a:r>
              <a:rPr lang="en-GB" sz="3200" b="1" dirty="0"/>
              <a:t> </a:t>
            </a:r>
            <a:r>
              <a:rPr lang="en-GB" sz="3200" b="1" dirty="0" smtClean="0"/>
              <a:t>Table.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09" y="1196752"/>
            <a:ext cx="423511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7544" y="21328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Only the first 2 rows of the array are obtained from the characteristic eq. the remaining are calculated as follows;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811" y="2855168"/>
            <a:ext cx="59785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59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Four Special Cases or Configurations in the First Column Array of the </a:t>
            </a:r>
            <a:r>
              <a:rPr lang="en-GB" sz="3600" dirty="0" err="1" smtClean="0"/>
              <a:t>Routh’s</a:t>
            </a:r>
            <a:r>
              <a:rPr lang="en-GB" sz="3600" dirty="0" smtClean="0"/>
              <a:t> Table: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276872"/>
            <a:ext cx="822764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Case-I: </a:t>
            </a:r>
            <a:r>
              <a:rPr lang="en-GB" sz="2000" dirty="0" smtClean="0"/>
              <a:t>No element in the first column is zero.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Case-II: </a:t>
            </a:r>
            <a:r>
              <a:rPr lang="en-GB" sz="2000" dirty="0" smtClean="0"/>
              <a:t>A zero in the first column but some other elements of the row containing the zero in the first column are nonzero.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Case-III: </a:t>
            </a:r>
            <a:r>
              <a:rPr lang="en-GB" sz="2000" dirty="0" smtClean="0"/>
              <a:t>A zero in the first column and the other elements of the row containing the zero are also zero.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Case-IV:</a:t>
            </a:r>
            <a:r>
              <a:rPr lang="en-GB" sz="2000" dirty="0" smtClean="0"/>
              <a:t> As in the third case but with repeated roots on the </a:t>
            </a:r>
            <a:r>
              <a:rPr lang="en-GB" sz="2000" i="1" dirty="0" err="1" smtClean="0"/>
              <a:t>j</a:t>
            </a:r>
            <a:r>
              <a:rPr lang="en-GB" sz="2000" i="1" dirty="0" err="1" smtClean="0">
                <a:latin typeface="Onyx"/>
              </a:rPr>
              <a:t>w</a:t>
            </a:r>
            <a:r>
              <a:rPr lang="en-GB" sz="2000" i="1" dirty="0" smtClean="0">
                <a:latin typeface="Onyx"/>
              </a:rPr>
              <a:t> </a:t>
            </a:r>
            <a:r>
              <a:rPr lang="en-GB" sz="2000" dirty="0" smtClean="0"/>
              <a:t>-axis.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351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19256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Case-I: </a:t>
            </a:r>
            <a:r>
              <a:rPr lang="en-GB" sz="3600" dirty="0" smtClean="0"/>
              <a:t>No </a:t>
            </a:r>
            <a:r>
              <a:rPr lang="en-GB" sz="3600" dirty="0"/>
              <a:t>element in the first column is zero</a:t>
            </a:r>
            <a:r>
              <a:rPr lang="en-GB" sz="3600" dirty="0" smtClean="0"/>
              <a:t>.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Second-Order System.</a:t>
            </a:r>
          </a:p>
          <a:p>
            <a:endParaRPr lang="en-GB" dirty="0" smtClean="0"/>
          </a:p>
          <a:p>
            <a:r>
              <a:rPr lang="en-GB" dirty="0" smtClean="0"/>
              <a:t>The characteristic polynomial of a second order system is given below</a:t>
            </a:r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err="1" smtClean="0"/>
              <a:t>Routh</a:t>
            </a:r>
            <a:r>
              <a:rPr lang="en-GB" dirty="0" smtClean="0"/>
              <a:t> array is written as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Where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requirement for a stable second order system is simply that all the coefficient be positive  or  all the coefficient s be negative.</a:t>
            </a:r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2896"/>
            <a:ext cx="252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3212976"/>
            <a:ext cx="1727141" cy="11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4869160"/>
            <a:ext cx="4274287" cy="7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0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25 Steady State Err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25 Steady State Error</Template>
  <TotalTime>6</TotalTime>
  <Words>2184</Words>
  <Application>Microsoft Office PowerPoint</Application>
  <PresentationFormat>On-screen Show (4:3)</PresentationFormat>
  <Paragraphs>272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lecture 25 Steady State Error</vt:lpstr>
      <vt:lpstr>Control Systems (CS)</vt:lpstr>
      <vt:lpstr>Routh-Hurwitz Stability Criterion</vt:lpstr>
      <vt:lpstr>Routh-Hurwitz Stability Criterion</vt:lpstr>
      <vt:lpstr>Routh-Hurwitz Stability Criterion</vt:lpstr>
      <vt:lpstr>Generating a Basic Routh Table</vt:lpstr>
      <vt:lpstr>Routh’s Stability Condition</vt:lpstr>
      <vt:lpstr>Example: Generating a basic Routh Table.</vt:lpstr>
      <vt:lpstr>Four Special Cases or Configurations in the First Column Array of the Routh’s Table:</vt:lpstr>
      <vt:lpstr>Case-I: No element in the first column is zero.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Example-5: Find the stability of the system shown below using Routh criterion. </vt:lpstr>
      <vt:lpstr>Case-II: A Zero Only in the First Column </vt:lpstr>
      <vt:lpstr>Case-II: Stability via Epsilon Method</vt:lpstr>
      <vt:lpstr>Case-II: Stability via Epsilon Method</vt:lpstr>
      <vt:lpstr>Example-7: Determine the range of parameter K for which the system is unstable.</vt:lpstr>
      <vt:lpstr>Example-8: Determine the stability of the of the closed-loop transfer function;</vt:lpstr>
      <vt:lpstr>Case-II: Stability via Reverse Coefficients (Phillips, 1991).</vt:lpstr>
      <vt:lpstr>Example-9: Repeated example-8: Determine the stability of the closed-loop transfer function;</vt:lpstr>
      <vt:lpstr>Case-III: Entire Row is Zero.</vt:lpstr>
      <vt:lpstr>Example-10: Determine the stability of the system.</vt:lpstr>
      <vt:lpstr>Example-10: continue.</vt:lpstr>
      <vt:lpstr>Case-IV: Repeated roots of the characteristic equation on the jω-axis.</vt:lpstr>
      <vt:lpstr>Example-11:Continue.</vt:lpstr>
      <vt:lpstr>Skill Assessment # 3:</vt:lpstr>
      <vt:lpstr>Answer of the Skill Assessment # 3:</vt:lpstr>
      <vt:lpstr>End of Lecture-17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Control Systems (FCS)</dc:title>
  <dc:creator>Imtiaz Hussain</dc:creator>
  <cp:lastModifiedBy>Dr. Imtiaz</cp:lastModifiedBy>
  <cp:revision>5</cp:revision>
  <dcterms:created xsi:type="dcterms:W3CDTF">2013-03-17T17:15:39Z</dcterms:created>
  <dcterms:modified xsi:type="dcterms:W3CDTF">2015-09-07T09:12:45Z</dcterms:modified>
</cp:coreProperties>
</file>