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496" r:id="rId2"/>
    <p:sldId id="425" r:id="rId3"/>
    <p:sldId id="507" r:id="rId4"/>
    <p:sldId id="506" r:id="rId5"/>
    <p:sldId id="508" r:id="rId6"/>
    <p:sldId id="509" r:id="rId7"/>
    <p:sldId id="511" r:id="rId8"/>
    <p:sldId id="531" r:id="rId9"/>
    <p:sldId id="532" r:id="rId10"/>
    <p:sldId id="533" r:id="rId11"/>
    <p:sldId id="534" r:id="rId12"/>
    <p:sldId id="510" r:id="rId13"/>
    <p:sldId id="512" r:id="rId14"/>
    <p:sldId id="556" r:id="rId15"/>
    <p:sldId id="557" r:id="rId16"/>
    <p:sldId id="558" r:id="rId17"/>
    <p:sldId id="513" r:id="rId18"/>
    <p:sldId id="514" r:id="rId19"/>
    <p:sldId id="515" r:id="rId20"/>
    <p:sldId id="516" r:id="rId21"/>
    <p:sldId id="559" r:id="rId22"/>
    <p:sldId id="539" r:id="rId23"/>
    <p:sldId id="544" r:id="rId24"/>
    <p:sldId id="545" r:id="rId25"/>
    <p:sldId id="538" r:id="rId26"/>
    <p:sldId id="543" r:id="rId27"/>
    <p:sldId id="546" r:id="rId28"/>
    <p:sldId id="547" r:id="rId29"/>
    <p:sldId id="540" r:id="rId30"/>
    <p:sldId id="541" r:id="rId31"/>
    <p:sldId id="542" r:id="rId32"/>
    <p:sldId id="548" r:id="rId33"/>
    <p:sldId id="537" r:id="rId34"/>
    <p:sldId id="549" r:id="rId35"/>
    <p:sldId id="517" r:id="rId36"/>
    <p:sldId id="535" r:id="rId37"/>
    <p:sldId id="536" r:id="rId38"/>
    <p:sldId id="550" r:id="rId39"/>
    <p:sldId id="551" r:id="rId40"/>
    <p:sldId id="555" r:id="rId41"/>
    <p:sldId id="518" r:id="rId42"/>
    <p:sldId id="519" r:id="rId43"/>
    <p:sldId id="520" r:id="rId44"/>
    <p:sldId id="522" r:id="rId45"/>
    <p:sldId id="521" r:id="rId46"/>
    <p:sldId id="560" r:id="rId47"/>
    <p:sldId id="561" r:id="rId48"/>
    <p:sldId id="562" r:id="rId49"/>
    <p:sldId id="526" r:id="rId50"/>
    <p:sldId id="527" r:id="rId51"/>
    <p:sldId id="528" r:id="rId52"/>
    <p:sldId id="529" r:id="rId53"/>
    <p:sldId id="553" r:id="rId54"/>
    <p:sldId id="554" r:id="rId55"/>
    <p:sldId id="530" r:id="rId56"/>
    <p:sldId id="523" r:id="rId57"/>
    <p:sldId id="524" r:id="rId58"/>
    <p:sldId id="552" r:id="rId59"/>
    <p:sldId id="32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22" autoAdjust="0"/>
  </p:normalViewPr>
  <p:slideViewPr>
    <p:cSldViewPr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Helvetica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09/02/2017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mtiaz.hussain@faculty.muet.edu.pk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0.wm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10.wmf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35.png"/><Relationship Id="rId12" Type="http://schemas.openxmlformats.org/officeDocument/2006/relationships/image" Target="../media/image160.png"/><Relationship Id="rId1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90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6.png"/><Relationship Id="rId1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7" Type="http://schemas.openxmlformats.org/officeDocument/2006/relationships/image" Target="../media/image3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7" Type="http://schemas.openxmlformats.org/officeDocument/2006/relationships/image" Target="../media/image42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91.png"/><Relationship Id="rId7" Type="http://schemas.openxmlformats.org/officeDocument/2006/relationships/image" Target="../media/image43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1.png"/><Relationship Id="rId10" Type="http://schemas.openxmlformats.org/officeDocument/2006/relationships/image" Target="../media/image46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91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7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91.png"/><Relationship Id="rId7" Type="http://schemas.openxmlformats.org/officeDocument/2006/relationships/image" Target="../media/image55.png"/><Relationship Id="rId12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7.png"/><Relationship Id="rId5" Type="http://schemas.openxmlformats.org/officeDocument/2006/relationships/image" Target="../media/image54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1.png"/><Relationship Id="rId3" Type="http://schemas.openxmlformats.org/officeDocument/2006/relationships/image" Target="../media/image391.png"/><Relationship Id="rId7" Type="http://schemas.openxmlformats.org/officeDocument/2006/relationships/image" Target="../media/image500.png"/><Relationship Id="rId12" Type="http://schemas.openxmlformats.org/officeDocument/2006/relationships/image" Target="../media/image5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image" Target="../media/image471.png"/><Relationship Id="rId5" Type="http://schemas.openxmlformats.org/officeDocument/2006/relationships/image" Target="../media/image411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1.png"/><Relationship Id="rId3" Type="http://schemas.openxmlformats.org/officeDocument/2006/relationships/image" Target="../media/image391.png"/><Relationship Id="rId7" Type="http://schemas.openxmlformats.org/officeDocument/2006/relationships/image" Target="../media/image540.png"/><Relationship Id="rId12" Type="http://schemas.openxmlformats.org/officeDocument/2006/relationships/image" Target="../media/image55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471.png"/><Relationship Id="rId5" Type="http://schemas.openxmlformats.org/officeDocument/2006/relationships/image" Target="../media/image411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00.png"/><Relationship Id="rId3" Type="http://schemas.openxmlformats.org/officeDocument/2006/relationships/image" Target="../media/image391.png"/><Relationship Id="rId7" Type="http://schemas.openxmlformats.org/officeDocument/2006/relationships/image" Target="../media/image580.png"/><Relationship Id="rId12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471.png"/><Relationship Id="rId5" Type="http://schemas.openxmlformats.org/officeDocument/2006/relationships/image" Target="../media/image411.png"/><Relationship Id="rId15" Type="http://schemas.openxmlformats.org/officeDocument/2006/relationships/image" Target="../media/image620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Relationship Id="rId1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7.png"/><Relationship Id="rId3" Type="http://schemas.openxmlformats.org/officeDocument/2006/relationships/image" Target="../media/image391.png"/><Relationship Id="rId1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471.png"/><Relationship Id="rId5" Type="http://schemas.openxmlformats.org/officeDocument/2006/relationships/image" Target="../media/image640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71.png"/><Relationship Id="rId4" Type="http://schemas.openxmlformats.org/officeDocument/2006/relationships/image" Target="../media/image30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1.png"/><Relationship Id="rId7" Type="http://schemas.openxmlformats.org/officeDocument/2006/relationships/image" Target="../media/image38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1.png"/><Relationship Id="rId9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83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8.wmf"/><Relationship Id="rId4" Type="http://schemas.openxmlformats.org/officeDocument/2006/relationships/image" Target="../media/image840.png"/><Relationship Id="rId9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hyperlink" Target="../Laplace%20Z%20Table.pd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Digital </a:t>
            </a:r>
            <a:r>
              <a:rPr lang="en-US" b="1" dirty="0"/>
              <a:t>Control </a:t>
            </a:r>
            <a:r>
              <a:rPr lang="en-US" b="1" dirty="0" smtClean="0"/>
              <a:t>Systems (DCS)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73446" y="2581453"/>
            <a:ext cx="4997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Lecture-17-18-19</a:t>
            </a:r>
            <a:endParaRPr lang="en-GB" sz="2400" dirty="0" smtClean="0"/>
          </a:p>
          <a:p>
            <a:pPr algn="ctr"/>
            <a:r>
              <a:rPr lang="en-GB" sz="2400" dirty="0" smtClean="0"/>
              <a:t>Introduction to Digital Control Systems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84042" y="3717032"/>
            <a:ext cx="5856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</a:t>
            </a:r>
          </a:p>
          <a:p>
            <a:pPr algn="ctr"/>
            <a:r>
              <a:rPr lang="en-GB" sz="1600" dirty="0" smtClean="0"/>
              <a:t>Mehran University of Engineering &amp; Technology Jamshoro,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4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Differential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48" y="990600"/>
            <a:ext cx="9093444" cy="4525963"/>
          </a:xfrm>
        </p:spPr>
        <p:txBody>
          <a:bodyPr>
            <a:normAutofit/>
          </a:bodyPr>
          <a:lstStyle/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Rearranging above equation in following form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8400" y="990600"/>
                <a:ext cx="428514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90600"/>
                <a:ext cx="4285147" cy="786241"/>
              </a:xfrm>
              <a:prstGeom prst="rect">
                <a:avLst/>
              </a:prstGeom>
              <a:blipFill rotWithShape="1">
                <a:blip r:embed="rId3"/>
                <a:stretch>
                  <a:fillRect r="-2418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6" name="Group 3085"/>
          <p:cNvGrpSpPr/>
          <p:nvPr/>
        </p:nvGrpSpPr>
        <p:grpSpPr>
          <a:xfrm>
            <a:off x="1371600" y="2819400"/>
            <a:ext cx="6016045" cy="2848735"/>
            <a:chOff x="232355" y="3247265"/>
            <a:chExt cx="6016045" cy="284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200400" y="3276600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276600"/>
                  <a:ext cx="914400" cy="838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724400" y="3276600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276600"/>
                  <a:ext cx="914400" cy="838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914400" y="33528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352800"/>
                  <a:ext cx="762000" cy="6858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176954" y="4548554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954" y="4548554"/>
                  <a:ext cx="762000" cy="6858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49969" y="54102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969" y="5410200"/>
                  <a:ext cx="762000" cy="6858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1981200" y="34671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3" idx="3"/>
              <a:endCxn id="9" idx="1"/>
            </p:cNvCxnSpPr>
            <p:nvPr/>
          </p:nvCxnSpPr>
          <p:spPr>
            <a:xfrm>
              <a:off x="4114800" y="36957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  <a:endCxn id="7" idx="2"/>
            </p:cNvCxnSpPr>
            <p:nvPr/>
          </p:nvCxnSpPr>
          <p:spPr>
            <a:xfrm>
              <a:off x="1676400" y="36957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3" idx="1"/>
            </p:cNvCxnSpPr>
            <p:nvPr/>
          </p:nvCxnSpPr>
          <p:spPr>
            <a:xfrm>
              <a:off x="2438400" y="36957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45477" y="36957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638800" y="3710354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33708" y="3282434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708" y="3282434"/>
                  <a:ext cx="3713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459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197866" y="3270738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866" y="3270738"/>
                  <a:ext cx="37138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57908" y="324726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908" y="3247265"/>
                  <a:ext cx="3713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2131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3938954" y="4903177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397157" y="3686908"/>
              <a:ext cx="0" cy="120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2297723" y="3912580"/>
              <a:ext cx="182880" cy="9905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468880" y="4914900"/>
              <a:ext cx="731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Straight Connector 3074"/>
            <p:cNvCxnSpPr/>
            <p:nvPr/>
          </p:nvCxnSpPr>
          <p:spPr>
            <a:xfrm>
              <a:off x="5943600" y="3710354"/>
              <a:ext cx="0" cy="204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Straight Arrow Connector 3076"/>
            <p:cNvCxnSpPr>
              <a:endCxn id="13" idx="3"/>
            </p:cNvCxnSpPr>
            <p:nvPr/>
          </p:nvCxnSpPr>
          <p:spPr>
            <a:xfrm flipH="1">
              <a:off x="4911969" y="5753100"/>
              <a:ext cx="10316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Arrow Connector 3081"/>
            <p:cNvCxnSpPr/>
            <p:nvPr/>
          </p:nvCxnSpPr>
          <p:spPr>
            <a:xfrm flipV="1">
              <a:off x="2162908" y="3924300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/>
            <p:cNvCxnSpPr>
              <a:stCxn id="13" idx="1"/>
            </p:cNvCxnSpPr>
            <p:nvPr/>
          </p:nvCxnSpPr>
          <p:spPr>
            <a:xfrm flipH="1">
              <a:off x="2162908" y="5753100"/>
              <a:ext cx="19870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32355" y="3329353"/>
                  <a:ext cx="6770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55" y="3329353"/>
                  <a:ext cx="67704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108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2745987"/>
                    </p:ext>
                  </p:extLst>
                </p:nvPr>
              </p:nvGraphicFramePr>
              <p:xfrm>
                <a:off x="2063750" y="3571685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90" name="Equation" r:id="rId12" imgW="291960" imgH="253800" progId="Equation.3">
                        <p:embed/>
                      </p:oleObj>
                    </mc:Choice>
                    <mc:Fallback>
                      <p:oleObj name="Equation" r:id="rId12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63750" y="3571685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2745987"/>
                    </p:ext>
                  </p:extLst>
                </p:nvPr>
              </p:nvGraphicFramePr>
              <p:xfrm>
                <a:off x="2063750" y="3571685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4" name="Equation" r:id="rId14" imgW="291960" imgH="253800" progId="Equation.3">
                        <p:embed/>
                      </p:oleObj>
                    </mc:Choice>
                    <mc:Fallback>
                      <p:oleObj name="Equation" r:id="rId14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63750" y="3571685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557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Difference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48" y="990600"/>
            <a:ext cx="9093444" cy="4525963"/>
          </a:xfrm>
        </p:spPr>
        <p:txBody>
          <a:bodyPr>
            <a:normAutofit/>
          </a:bodyPr>
          <a:lstStyle/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7445" y="1295400"/>
                <a:ext cx="5733429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+2)=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+1)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445" y="1295400"/>
                <a:ext cx="5733429" cy="786241"/>
              </a:xfrm>
              <a:prstGeom prst="rect">
                <a:avLst/>
              </a:prstGeom>
              <a:blipFill rotWithShape="1">
                <a:blip r:embed="rId3"/>
                <a:stretch>
                  <a:fillRect r="-850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14400" y="2848735"/>
            <a:ext cx="6966260" cy="2819400"/>
            <a:chOff x="1066800" y="2848735"/>
            <a:chExt cx="6966260" cy="281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339645" y="2848735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645" y="2848735"/>
                  <a:ext cx="914400" cy="838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302438" y="2848735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438" y="2848735"/>
                  <a:ext cx="914400" cy="838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48845" y="2924935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845" y="2924935"/>
                  <a:ext cx="762000" cy="6858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316199" y="4120689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199" y="4120689"/>
                  <a:ext cx="762000" cy="6858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289214" y="4982335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214" y="4982335"/>
                  <a:ext cx="762000" cy="6858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2815645" y="3039235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3" idx="3"/>
              <a:endCxn id="9" idx="1"/>
            </p:cNvCxnSpPr>
            <p:nvPr/>
          </p:nvCxnSpPr>
          <p:spPr>
            <a:xfrm>
              <a:off x="5254045" y="3267835"/>
              <a:ext cx="10483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  <a:endCxn id="7" idx="2"/>
            </p:cNvCxnSpPr>
            <p:nvPr/>
          </p:nvCxnSpPr>
          <p:spPr>
            <a:xfrm>
              <a:off x="2510845" y="3267835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3" idx="1"/>
            </p:cNvCxnSpPr>
            <p:nvPr/>
          </p:nvCxnSpPr>
          <p:spPr>
            <a:xfrm>
              <a:off x="3272845" y="3267835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79922" y="3267835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16838" y="3282489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76600" y="2913129"/>
                  <a:ext cx="1101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2913129"/>
                  <a:ext cx="1101071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335946" y="2854569"/>
                  <a:ext cx="6971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946" y="2854569"/>
                  <a:ext cx="69711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130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5078199" y="4475312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536402" y="3259043"/>
              <a:ext cx="0" cy="120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7" idx="5"/>
            </p:cNvCxnSpPr>
            <p:nvPr/>
          </p:nvCxnSpPr>
          <p:spPr>
            <a:xfrm flipH="1" flipV="1">
              <a:off x="3205890" y="3429480"/>
              <a:ext cx="413959" cy="10458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608125" y="4487035"/>
              <a:ext cx="731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Straight Connector 3074"/>
            <p:cNvCxnSpPr/>
            <p:nvPr/>
          </p:nvCxnSpPr>
          <p:spPr>
            <a:xfrm>
              <a:off x="7521638" y="3282489"/>
              <a:ext cx="0" cy="204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Straight Arrow Connector 3076"/>
            <p:cNvCxnSpPr>
              <a:endCxn id="13" idx="3"/>
            </p:cNvCxnSpPr>
            <p:nvPr/>
          </p:nvCxnSpPr>
          <p:spPr>
            <a:xfrm flipH="1">
              <a:off x="6051214" y="5325235"/>
              <a:ext cx="14704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Arrow Connector 3081"/>
            <p:cNvCxnSpPr>
              <a:endCxn id="7" idx="4"/>
            </p:cNvCxnSpPr>
            <p:nvPr/>
          </p:nvCxnSpPr>
          <p:spPr>
            <a:xfrm flipV="1">
              <a:off x="3044245" y="3496435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/>
            <p:cNvCxnSpPr>
              <a:stCxn id="13" idx="1"/>
            </p:cNvCxnSpPr>
            <p:nvPr/>
          </p:nvCxnSpPr>
          <p:spPr>
            <a:xfrm flipH="1">
              <a:off x="3044245" y="5325235"/>
              <a:ext cx="22449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066800" y="2901488"/>
                  <a:ext cx="7134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2901488"/>
                  <a:ext cx="71340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1025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903579"/>
                    </p:ext>
                  </p:extLst>
                </p:nvPr>
              </p:nvGraphicFramePr>
              <p:xfrm>
                <a:off x="2898195" y="3143820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13" name="Equation" r:id="rId12" imgW="291960" imgH="253800" progId="Equation.3">
                        <p:embed/>
                      </p:oleObj>
                    </mc:Choice>
                    <mc:Fallback>
                      <p:oleObj name="Equation" r:id="rId12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98195" y="3143820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903579"/>
                    </p:ext>
                  </p:extLst>
                </p:nvPr>
              </p:nvGraphicFramePr>
              <p:xfrm>
                <a:off x="2898195" y="3143820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7" name="Equation" r:id="rId14" imgW="291960" imgH="253800" progId="Equation.3">
                        <p:embed/>
                      </p:oleObj>
                    </mc:Choice>
                    <mc:Fallback>
                      <p:oleObj name="Equation" r:id="rId14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98195" y="3143820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255589" y="2883903"/>
                  <a:ext cx="10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589" y="2883903"/>
                  <a:ext cx="10225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011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67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Difference equations arise in problems where the independent variable, usually time</a:t>
                </a:r>
                <a:r>
                  <a:rPr lang="en-US" sz="2800" dirty="0"/>
                  <a:t>, is assumed to have a discrete set of possible values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Where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800" dirty="0" smtClean="0"/>
                  <a:t>,…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,… are constant.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forcing function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  <a:blipFill rotWithShape="1">
                <a:blip r:embed="rId2"/>
                <a:stretch>
                  <a:fillRect l="-1203" t="-1213" r="-233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743200"/>
                <a:ext cx="8534400" cy="76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0"/>
                <a:ext cx="8534400" cy="761619"/>
              </a:xfrm>
              <a:prstGeom prst="rect">
                <a:avLst/>
              </a:prstGeom>
              <a:blipFill rotWithShape="1">
                <a:blip r:embed="rId3"/>
                <a:stretch>
                  <a:fillRect r="-1643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/>
                  <a:t>Example-1:</a:t>
                </a:r>
                <a:r>
                  <a:rPr lang="en-US" sz="2600" dirty="0"/>
                  <a:t> For each of the following difference equations, determine the  (a) order of the equation. Is the equation (b) linear, (c) time invariant, or (d) homogeneous?</a:t>
                </a:r>
              </a:p>
              <a:p>
                <a:pPr marL="0" indent="0" algn="just">
                  <a:buNone/>
                </a:pPr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+0.8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+0.07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sin</m:t>
                    </m:r>
                    <m:r>
                      <a:rPr lang="en-US" sz="2200" b="0" i="1" smtClean="0">
                        <a:latin typeface="Cambria Math"/>
                      </a:rPr>
                      <m:t>⁡(0.4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+0.</m:t>
                    </m:r>
                    <m:r>
                      <a:rPr lang="en-US" sz="2200" b="0" i="1" smtClean="0">
                        <a:latin typeface="Cambria Math"/>
                      </a:rPr>
                      <m:t>3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−0.1</m:t>
                    </m:r>
                    <m:sSup>
                      <m:sSup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600" b="0" dirty="0" smtClean="0"/>
              </a:p>
              <a:p>
                <a:pPr marL="514350" indent="-514350" algn="just">
                  <a:buFont typeface="+mj-lt"/>
                  <a:buAutoNum type="arabicPeriod"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  <a:blipFill rotWithShape="1">
                <a:blip r:embed="rId2"/>
                <a:stretch>
                  <a:fillRect l="-1203" t="-1078" r="-2123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 smtClean="0"/>
                  <a:t>Example-1:</a:t>
                </a:r>
                <a:r>
                  <a:rPr lang="en-US" sz="2600" dirty="0" smtClean="0"/>
                  <a:t> For each of the following difference equations, determine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 (a) order </a:t>
                </a:r>
                <a:r>
                  <a:rPr lang="en-US" sz="2600" dirty="0"/>
                  <a:t>of the equation. Is </a:t>
                </a:r>
                <a:r>
                  <a:rPr lang="en-US" sz="2600" dirty="0" smtClean="0"/>
                  <a:t>the equation (b) </a:t>
                </a:r>
                <a:r>
                  <a:rPr lang="en-US" sz="2600" dirty="0"/>
                  <a:t>linear, </a:t>
                </a:r>
                <a:r>
                  <a:rPr lang="en-US" sz="2600" dirty="0" smtClean="0"/>
                  <a:t>(c) </a:t>
                </a:r>
                <a:r>
                  <a:rPr lang="en-US" sz="2600" dirty="0"/>
                  <a:t>time invariant, or </a:t>
                </a:r>
                <a:r>
                  <a:rPr lang="en-US" sz="2600" dirty="0" smtClean="0"/>
                  <a:t>(d) homogeneous?</a:t>
                </a:r>
              </a:p>
              <a:p>
                <a:pPr algn="just"/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+0.8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+0.07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400" b="0" dirty="0" smtClean="0"/>
              </a:p>
              <a:p>
                <a:pPr marL="1774825" indent="-1311275" algn="just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Solution:  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equation is second order.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All </a:t>
                </a:r>
                <a:r>
                  <a:rPr lang="en-US" sz="2400" dirty="0"/>
                  <a:t>terms enter the equation </a:t>
                </a:r>
                <a:r>
                  <a:rPr lang="en-US" sz="2400" dirty="0" smtClean="0"/>
                  <a:t>linearly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All the terms if the equation have constant coefficients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Therefore the equation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therefore </a:t>
                </a:r>
                <a:r>
                  <a:rPr lang="en-US" sz="2400" dirty="0"/>
                  <a:t>LTI.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 </a:t>
                </a:r>
                <a:r>
                  <a:rPr lang="en-US" sz="2400" dirty="0"/>
                  <a:t>forcing function appears in the equation</a:t>
                </a:r>
                <a:r>
                  <a:rPr lang="en-US" sz="2400" dirty="0" smtClean="0"/>
                  <a:t>, so </a:t>
                </a:r>
                <a:r>
                  <a:rPr lang="en-US" sz="2400" dirty="0"/>
                  <a:t>it is nonhomogeneous.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  <a:blipFill rotWithShape="1">
                <a:blip r:embed="rId2"/>
                <a:stretch>
                  <a:fillRect l="-920" t="-2235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 smtClean="0"/>
                  <a:t>Example-1:</a:t>
                </a:r>
                <a:r>
                  <a:rPr lang="en-US" sz="2600" dirty="0" smtClean="0"/>
                  <a:t> For each of the following difference equations, determine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 (a) order </a:t>
                </a:r>
                <a:r>
                  <a:rPr lang="en-US" sz="2600" dirty="0"/>
                  <a:t>of the equation. Is </a:t>
                </a:r>
                <a:r>
                  <a:rPr lang="en-US" sz="2600" dirty="0" smtClean="0"/>
                  <a:t>the equation (b) </a:t>
                </a:r>
                <a:r>
                  <a:rPr lang="en-US" sz="2600" dirty="0"/>
                  <a:t>linear, </a:t>
                </a:r>
                <a:r>
                  <a:rPr lang="en-US" sz="2600" dirty="0" smtClean="0"/>
                  <a:t>(c) </a:t>
                </a:r>
                <a:r>
                  <a:rPr lang="en-US" sz="2600" dirty="0"/>
                  <a:t>time invariant, or </a:t>
                </a:r>
                <a:r>
                  <a:rPr lang="en-US" sz="2600" dirty="0" smtClean="0"/>
                  <a:t>(d) homogeneous?</a:t>
                </a:r>
              </a:p>
              <a:p>
                <a:pPr algn="just"/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sin</m:t>
                    </m:r>
                    <m:r>
                      <a:rPr lang="en-US" sz="2200" i="1">
                        <a:latin typeface="Cambria Math"/>
                      </a:rPr>
                      <m:t>⁡(0.4</m:t>
                    </m:r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+0.3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400" b="0" dirty="0" smtClean="0"/>
              </a:p>
              <a:p>
                <a:pPr marL="1774825" indent="-1311275" algn="just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Solution:  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equation is </a:t>
                </a:r>
                <a:r>
                  <a:rPr lang="en-US" sz="2400" dirty="0" smtClean="0"/>
                  <a:t>4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order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All </a:t>
                </a:r>
                <a:r>
                  <a:rPr lang="en-US" sz="2400" dirty="0"/>
                  <a:t>terms </a:t>
                </a:r>
                <a:r>
                  <a:rPr lang="en-US" sz="2400" dirty="0" smtClean="0"/>
                  <a:t>are linear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second coefficient is time dependent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There is no forcing </a:t>
                </a:r>
                <a:r>
                  <a:rPr lang="en-US" sz="2400" dirty="0"/>
                  <a:t>function </a:t>
                </a:r>
                <a:r>
                  <a:rPr lang="en-US" sz="2400" dirty="0" smtClean="0"/>
                  <a:t>therefore the equation is homogeneous</a:t>
                </a:r>
                <a:r>
                  <a:rPr lang="en-US" sz="2400" dirty="0"/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  <a:blipFill rotWithShape="1">
                <a:blip r:embed="rId2"/>
                <a:stretch>
                  <a:fillRect l="-920" t="-1647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 smtClean="0"/>
                  <a:t>Example-1:</a:t>
                </a:r>
                <a:r>
                  <a:rPr lang="en-US" sz="2600" dirty="0" smtClean="0"/>
                  <a:t> For each of the following difference equations, determine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 (a) order </a:t>
                </a:r>
                <a:r>
                  <a:rPr lang="en-US" sz="2600" dirty="0"/>
                  <a:t>of the equation. Is </a:t>
                </a:r>
                <a:r>
                  <a:rPr lang="en-US" sz="2600" dirty="0" smtClean="0"/>
                  <a:t>the equation (b) </a:t>
                </a:r>
                <a:r>
                  <a:rPr lang="en-US" sz="2600" dirty="0"/>
                  <a:t>linear, </a:t>
                </a:r>
                <a:r>
                  <a:rPr lang="en-US" sz="2600" dirty="0" smtClean="0"/>
                  <a:t>(c) </a:t>
                </a:r>
                <a:r>
                  <a:rPr lang="en-US" sz="2600" dirty="0"/>
                  <a:t>time invariant, or </a:t>
                </a:r>
                <a:r>
                  <a:rPr lang="en-US" sz="2600" dirty="0" smtClean="0"/>
                  <a:t>(d) homogeneous?</a:t>
                </a:r>
              </a:p>
              <a:p>
                <a:pPr algn="just"/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=−0.1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400" b="0" dirty="0" smtClean="0"/>
              </a:p>
              <a:p>
                <a:pPr marL="1774825" indent="-1311275" algn="just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Solution:  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equation is </a:t>
                </a:r>
                <a:r>
                  <a:rPr lang="en-US" sz="2400" dirty="0" smtClean="0"/>
                  <a:t>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order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Nonlinear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Time invariant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Homogeneous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  <a:blipFill rotWithShape="1">
                <a:blip r:embed="rId2"/>
                <a:stretch>
                  <a:fillRect l="-1062" t="-1765" r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/>
              <a:t>Difference equations can be solved using classical methods analogous to </a:t>
            </a:r>
            <a:r>
              <a:rPr lang="en-US" sz="2600" dirty="0" smtClean="0"/>
              <a:t>those available </a:t>
            </a:r>
            <a:r>
              <a:rPr lang="en-US" sz="2600" dirty="0"/>
              <a:t>for differential equations.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Alternatively</a:t>
            </a:r>
            <a:r>
              <a:rPr lang="en-US" sz="2600" dirty="0"/>
              <a:t>, </a:t>
            </a:r>
            <a:r>
              <a:rPr lang="en-US" sz="2600" i="1" dirty="0"/>
              <a:t>z</a:t>
            </a:r>
            <a:r>
              <a:rPr lang="en-US" sz="2600" dirty="0"/>
              <a:t>-transforms provide a </a:t>
            </a:r>
            <a:r>
              <a:rPr lang="en-US" sz="2600" dirty="0" smtClean="0"/>
              <a:t>convenient approach </a:t>
            </a:r>
            <a:r>
              <a:rPr lang="en-US" sz="2600" dirty="0"/>
              <a:t>for solving LTI </a:t>
            </a:r>
            <a:r>
              <a:rPr lang="en-US" sz="2600" dirty="0" smtClean="0"/>
              <a:t>equations.</a:t>
            </a:r>
          </a:p>
          <a:p>
            <a:pPr marL="0" indent="0" algn="just">
              <a:buNone/>
            </a:pPr>
            <a:endParaRPr lang="en-US" sz="2600" dirty="0" smtClean="0"/>
          </a:p>
          <a:p>
            <a:pPr algn="just"/>
            <a:r>
              <a:rPr lang="en-US" sz="2800" dirty="0"/>
              <a:t>The </a:t>
            </a:r>
            <a:r>
              <a:rPr lang="en-US" sz="2800" i="1" dirty="0"/>
              <a:t>z</a:t>
            </a:r>
            <a:r>
              <a:rPr lang="en-US" sz="2800" dirty="0"/>
              <a:t>-transform is an important tool in the analysis and design of </a:t>
            </a:r>
            <a:r>
              <a:rPr lang="en-US" sz="2800" dirty="0" smtClean="0"/>
              <a:t>discrete-time systems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simplifies the solution of discrete-time problems by converting </a:t>
            </a:r>
            <a:r>
              <a:rPr lang="en-US" sz="2800" dirty="0" smtClean="0"/>
              <a:t>LTI difference </a:t>
            </a:r>
            <a:r>
              <a:rPr lang="en-US" sz="2800" dirty="0"/>
              <a:t>equations to algebraic equations and convolution to multiplication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Thus, it plays a role similar to that served by Laplace transforms in </a:t>
            </a:r>
            <a:r>
              <a:rPr lang="en-US" sz="2800" dirty="0" smtClean="0"/>
              <a:t>continuous-time problems</a:t>
            </a:r>
            <a:r>
              <a:rPr lang="en-US" sz="2800" dirty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Z-Transform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638800"/>
          </a:xfrm>
        </p:spPr>
        <p:txBody>
          <a:bodyPr>
            <a:normAutofit/>
          </a:bodyPr>
          <a:lstStyle/>
          <a:p>
            <a:r>
              <a:rPr lang="en-US" dirty="0"/>
              <a:t>Given the causal sequence {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k</a:t>
            </a:r>
            <a:r>
              <a:rPr lang="en-US" dirty="0" smtClean="0"/>
              <a:t>}, </a:t>
            </a:r>
            <a:r>
              <a:rPr lang="en-US" dirty="0"/>
              <a:t>its </a:t>
            </a:r>
            <a:r>
              <a:rPr lang="en-US" i="1" dirty="0"/>
              <a:t>z</a:t>
            </a:r>
            <a:r>
              <a:rPr lang="en-US" dirty="0"/>
              <a:t>-transform </a:t>
            </a:r>
            <a:r>
              <a:rPr lang="en-US" dirty="0" smtClean="0"/>
              <a:t>is defined 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/>
              <a:t>The variable </a:t>
            </a:r>
            <a:r>
              <a:rPr lang="en-US" i="1" dirty="0"/>
              <a:t>z </a:t>
            </a:r>
            <a:r>
              <a:rPr lang="en-US" baseline="30000" dirty="0"/>
              <a:t>−1</a:t>
            </a:r>
            <a:r>
              <a:rPr lang="en-US" dirty="0"/>
              <a:t> in the </a:t>
            </a:r>
            <a:r>
              <a:rPr lang="en-US" dirty="0" smtClean="0"/>
              <a:t>above </a:t>
            </a:r>
            <a:r>
              <a:rPr lang="en-US" dirty="0"/>
              <a:t>equation can be regarded as a time </a:t>
            </a:r>
            <a:r>
              <a:rPr lang="en-US" dirty="0" smtClean="0"/>
              <a:t>delay operator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2502071"/>
                <a:ext cx="5092741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02071"/>
                <a:ext cx="5092741" cy="468205"/>
              </a:xfrm>
              <a:prstGeom prst="rect">
                <a:avLst/>
              </a:prstGeom>
              <a:blipFill rotWithShape="1">
                <a:blip r:embed="rId2"/>
                <a:stretch>
                  <a:fillRect t="-9091" r="-203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505200"/>
                <a:ext cx="2583848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200"/>
                <a:ext cx="2583848" cy="1099660"/>
              </a:xfrm>
              <a:prstGeom prst="rect">
                <a:avLst/>
              </a:prstGeom>
              <a:blipFill rotWithShape="1">
                <a:blip r:embed="rId3"/>
                <a:stretch>
                  <a:fillRect r="-4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Example-2</a:t>
            </a:r>
            <a:r>
              <a:rPr lang="en-US" dirty="0" smtClean="0"/>
              <a:t>: Obtain </a:t>
            </a:r>
            <a:r>
              <a:rPr lang="en-US" dirty="0"/>
              <a:t>the </a:t>
            </a:r>
            <a:r>
              <a:rPr lang="en-US" i="1" dirty="0"/>
              <a:t>z</a:t>
            </a:r>
            <a:r>
              <a:rPr lang="en-US" dirty="0"/>
              <a:t>-transform of the sequence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14444"/>
              </p:ext>
            </p:extLst>
          </p:nvPr>
        </p:nvGraphicFramePr>
        <p:xfrm>
          <a:off x="1671637" y="3276600"/>
          <a:ext cx="6024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3" imgW="1968480" imgH="253800" progId="Equation.3">
                  <p:embed/>
                </p:oleObj>
              </mc:Choice>
              <mc:Fallback>
                <p:oleObj name="Equation" r:id="rId3" imgW="19684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1637" y="3276600"/>
                        <a:ext cx="6024563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6035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Difference Equations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Review of Z-Transform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Inverse Z-transform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Relations between s-plane and z-plane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Solution of difference Equations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 between Laplace Transform and Z-Transform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Given the impulse train representation of a discrete-time </a:t>
            </a:r>
            <a:r>
              <a:rPr lang="en-US" sz="2600" dirty="0" smtClean="0"/>
              <a:t>signal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40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0110" y="4495800"/>
                <a:ext cx="78986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10" y="4495800"/>
                <a:ext cx="7898637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571" r="-849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310" y="5257800"/>
                <a:ext cx="3178178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310" y="5257800"/>
                <a:ext cx="3178178" cy="1015727"/>
              </a:xfrm>
              <a:prstGeom prst="rect">
                <a:avLst/>
              </a:prstGeom>
              <a:blipFill rotWithShape="1">
                <a:blip r:embed="rId4"/>
                <a:stretch>
                  <a:fillRect r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447800" y="1558718"/>
            <a:ext cx="5967416" cy="2393444"/>
            <a:chOff x="4674650" y="2057400"/>
            <a:chExt cx="4088350" cy="186004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409484"/>
                    </p:ext>
                  </p:extLst>
                </p:nvPr>
              </p:nvGraphicFramePr>
              <p:xfrm>
                <a:off x="5029200" y="2133600"/>
                <a:ext cx="3733800" cy="16637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352" name="Image" r:id="rId5" imgW="2926829" imgH="1304657" progId="Photoshop.Image.5">
                        <p:embed/>
                      </p:oleObj>
                    </mc:Choice>
                    <mc:Fallback>
                      <p:oleObj name="Image" r:id="rId5" imgW="2926829" imgH="1304657" progId="Photoshop.Image.5">
                        <p:embed/>
                        <p:pic>
                          <p:nvPicPr>
                            <p:cNvPr id="0" name="Object 20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29200" y="2133600"/>
                              <a:ext cx="3733800" cy="16637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409484"/>
                    </p:ext>
                  </p:extLst>
                </p:nvPr>
              </p:nvGraphicFramePr>
              <p:xfrm>
                <a:off x="5029200" y="2133600"/>
                <a:ext cx="3733800" cy="16637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6" name="Image" r:id="rId10" imgW="2926829" imgH="1304657" progId="Photoshop.Image.5">
                        <p:embed/>
                      </p:oleObj>
                    </mc:Choice>
                    <mc:Fallback>
                      <p:oleObj name="Image" r:id="rId10" imgW="2926829" imgH="1304657" progId="Photoshop.Image.5">
                        <p:embed/>
                        <p:pic>
                          <p:nvPicPr>
                            <p:cNvPr id="0" name="Object 20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29200" y="2133600"/>
                              <a:ext cx="3733800" cy="16637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74650" y="2057400"/>
                  <a:ext cx="58375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650" y="2057400"/>
                  <a:ext cx="583750" cy="3231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774" r="-7292" b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68206" y="3170569"/>
                  <a:ext cx="58375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206" y="3170569"/>
                  <a:ext cx="583750" cy="3231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3774" r="-8333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30453" y="3587719"/>
                  <a:ext cx="61722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453" y="3587719"/>
                  <a:ext cx="617220" cy="3231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3774" r="-7921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68484" y="3594279"/>
                  <a:ext cx="695832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484" y="3594279"/>
                  <a:ext cx="695832" cy="3231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3774" r="-6140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680566" y="3196327"/>
                  <a:ext cx="659091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566" y="3196327"/>
                  <a:ext cx="659091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3774" r="-6481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756042" y="2086715"/>
                  <a:ext cx="659091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042" y="2086715"/>
                  <a:ext cx="659091" cy="3231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3774" r="-11111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 between Laplace Transform and Z-Transform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 Laplace Transform of above equation is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12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And the Z-transform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is given as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Comparing (A) and (B) yields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432" y="914400"/>
                <a:ext cx="78986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32" y="914400"/>
                <a:ext cx="7898637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451" r="-84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4661" y="1981200"/>
                <a:ext cx="5938164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𝑠𝑇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𝑠𝑇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𝑠𝑇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61" y="1981200"/>
                <a:ext cx="5938164" cy="436979"/>
              </a:xfrm>
              <a:prstGeom prst="rect">
                <a:avLst/>
              </a:prstGeom>
              <a:blipFill rotWithShape="1">
                <a:blip r:embed="rId4"/>
                <a:stretch>
                  <a:fillRect t="-6944" r="-1335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0" y="2514600"/>
                <a:ext cx="4873577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𝑘𝑠𝑇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                           (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14600"/>
                <a:ext cx="4873577" cy="1015727"/>
              </a:xfrm>
              <a:prstGeom prst="rect">
                <a:avLst/>
              </a:prstGeom>
              <a:blipFill rotWithShape="1">
                <a:blip r:embed="rId5"/>
                <a:stretch>
                  <a:fillRect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588" y="5702489"/>
                <a:ext cx="1161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𝑠𝑇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88" y="5702489"/>
                <a:ext cx="1161728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8947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75528" y="4038600"/>
                <a:ext cx="5017527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  (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28" y="4038600"/>
                <a:ext cx="5017527" cy="1099660"/>
              </a:xfrm>
              <a:prstGeom prst="rect">
                <a:avLst/>
              </a:prstGeom>
              <a:blipFill rotWithShape="1">
                <a:blip r:embed="rId7"/>
                <a:stretch>
                  <a:fillRect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3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3600" dirty="0" smtClean="0"/>
              </a:p>
              <a:p>
                <a:pPr algn="just"/>
                <a:endParaRPr lang="en-US" sz="36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600" dirty="0" smtClean="0"/>
                  <a:t>. 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600" dirty="0"/>
                  <a:t> in polar coordinates is given by</a:t>
                </a:r>
              </a:p>
              <a:p>
                <a:pPr algn="just"/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51047" y="2952010"/>
                <a:ext cx="1930208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47" y="2952010"/>
                <a:ext cx="1930208" cy="476990"/>
              </a:xfrm>
              <a:prstGeom prst="rect">
                <a:avLst/>
              </a:prstGeom>
              <a:blipFill rotWithShape="1">
                <a:blip r:embed="rId3"/>
                <a:stretch>
                  <a:fillRect t="-6329" r="-6013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5458" y="4572000"/>
                <a:ext cx="1951560" cy="50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58" y="4572000"/>
                <a:ext cx="1951560" cy="506101"/>
              </a:xfrm>
              <a:prstGeom prst="rect">
                <a:avLst/>
              </a:prstGeom>
              <a:blipFill rotWithShape="1">
                <a:blip r:embed="rId4"/>
                <a:stretch>
                  <a:fillRect t="-2410" r="-625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579126" y="52578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85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85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45864" y="1295400"/>
                <a:ext cx="1428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𝑠𝑇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64" y="1295400"/>
                <a:ext cx="1428211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r="-1106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We will discuss following cases to map given points on s-plane to z-plane. 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FF0000"/>
                    </a:solidFill>
                  </a:rPr>
                  <a:t>Case-1: </a:t>
                </a:r>
                <a:r>
                  <a:rPr lang="en-US" sz="2200" dirty="0" smtClean="0"/>
                  <a:t>Real pole in s-plane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00B050"/>
                    </a:solidFill>
                  </a:rPr>
                  <a:t>Case-2: </a:t>
                </a:r>
                <a:r>
                  <a:rPr lang="en-US" sz="2200" dirty="0" smtClean="0"/>
                  <a:t>Imaginary Pole in s-plane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0070C0"/>
                    </a:solidFill>
                  </a:rPr>
                  <a:t>Case-3:</a:t>
                </a:r>
                <a:r>
                  <a:rPr lang="en-US" sz="2200" b="1" dirty="0" smtClean="0"/>
                  <a:t> </a:t>
                </a:r>
                <a:r>
                  <a:rPr lang="en-US" sz="2200" dirty="0" smtClean="0"/>
                  <a:t>Complex Poles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𝑗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algn="just"/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 r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15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0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40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03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64" y="6139576"/>
                <a:ext cx="120597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60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02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94" y="6159706"/>
                <a:ext cx="120597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60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ltiply 32"/>
          <p:cNvSpPr/>
          <p:nvPr/>
        </p:nvSpPr>
        <p:spPr>
          <a:xfrm>
            <a:off x="1675867" y="4793557"/>
            <a:ext cx="298963" cy="331834"/>
          </a:xfrm>
          <a:prstGeom prst="mathMultiply">
            <a:avLst>
              <a:gd name="adj1" fmla="val 2015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2065660" y="4081425"/>
            <a:ext cx="298963" cy="331834"/>
          </a:xfrm>
          <a:prstGeom prst="mathMultiply">
            <a:avLst>
              <a:gd name="adj1" fmla="val 2015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917318" y="3915508"/>
            <a:ext cx="298963" cy="331834"/>
          </a:xfrm>
          <a:prstGeom prst="mathMultiply">
            <a:avLst>
              <a:gd name="adj1" fmla="val 20157"/>
            </a:avLst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b="1" dirty="0" smtClean="0"/>
                  <a:t>Case-1: </a:t>
                </a:r>
                <a:r>
                  <a:rPr lang="en-US" sz="2600" dirty="0" smtClean="0"/>
                  <a:t>Real pole in s-plane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𝑠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We know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Therefore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096503" y="25908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85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85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658801"/>
                <a:ext cx="1500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58801"/>
                <a:ext cx="150060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81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000" y="4658801"/>
                <a:ext cx="1180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58801"/>
                <a:ext cx="1180003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108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3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526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52663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4400" t="-7692" r="-760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073399" y="841531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939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93957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59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168170" y="4214446"/>
                <a:ext cx="779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70" y="4214446"/>
                <a:ext cx="77931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93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1883965" y="4548609"/>
            <a:ext cx="366915" cy="33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45845" y="4974253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45" y="4974253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4817003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950013" y="4757775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/>
                  <a:t>Case-1: </a:t>
                </a:r>
                <a:r>
                  <a:rPr lang="en-US" dirty="0"/>
                  <a:t>Real pole in 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70" t="-8333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6318343" y="4921500"/>
            <a:ext cx="731520" cy="0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794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=−∞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79433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741" t="-7692" r="-612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5603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30009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300095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467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blipFill rotWithShape="1">
                <a:blip r:embed="rId6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9545" y="5046080"/>
                <a:ext cx="606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5" y="5046080"/>
                <a:ext cx="6062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3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24600" y="4880469"/>
                <a:ext cx="324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880469"/>
                <a:ext cx="324127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304800" y="4793557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172773" y="4757775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/>
                  <a:t>Case-1: </a:t>
                </a:r>
                <a:r>
                  <a:rPr lang="en-US" dirty="0"/>
                  <a:t>Real pole in 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70" t="-8333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201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Consider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201863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323" t="-7692" r="-543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5603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67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6761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94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blipFill rotWithShape="1">
                <a:blip r:embed="rId6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3702" y="5046080"/>
                <a:ext cx="544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2" y="5046080"/>
                <a:ext cx="54457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44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072637" y="4793557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600067" y="4757775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/>
                  <a:t>Case-1: </a:t>
                </a:r>
                <a:r>
                  <a:rPr lang="en-US" dirty="0"/>
                  <a:t>Real pole in 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70" t="-8333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66692" y="4865077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692" y="4865077"/>
                <a:ext cx="324128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1320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b="1" dirty="0" smtClean="0"/>
                  <a:t>Case-2: </a:t>
                </a:r>
                <a:r>
                  <a:rPr lang="en-US" sz="2600" dirty="0" smtClean="0"/>
                  <a:t>Imaginary pole in s-plane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𝑠</m:t>
                    </m:r>
                    <m:r>
                      <a:rPr lang="en-US" sz="2600" i="1">
                        <a:latin typeface="Cambria Math"/>
                      </a:rPr>
                      <m:t>=±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We know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Therefore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096503" y="25908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85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85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658801"/>
                <a:ext cx="1172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58801"/>
                <a:ext cx="117282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98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000" y="4658801"/>
                <a:ext cx="1651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58801"/>
                <a:ext cx="165160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7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1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9618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Consider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96188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427" t="-7692" r="-591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6365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422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42237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85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74830" y="4241425"/>
                <a:ext cx="906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830" y="4241425"/>
                <a:ext cx="9062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805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4267200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828691" y="4343400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324079" y="4509317"/>
            <a:ext cx="602986" cy="4143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61105" y="4671572"/>
                <a:ext cx="4659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05" y="4671572"/>
                <a:ext cx="465960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921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Case-2: </a:t>
                </a:r>
                <a:r>
                  <a:rPr lang="en-US" dirty="0" smtClean="0"/>
                  <a:t>Imaginary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253" t="-8333" r="-1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3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019800" cy="4525963"/>
          </a:xfrm>
        </p:spPr>
        <p:txBody>
          <a:bodyPr/>
          <a:lstStyle/>
          <a:p>
            <a:pPr algn="just"/>
            <a:r>
              <a:rPr lang="en-US" dirty="0"/>
              <a:t>M.S. </a:t>
            </a:r>
            <a:r>
              <a:rPr lang="en-US" dirty="0" err="1"/>
              <a:t>Fadali</a:t>
            </a:r>
            <a:r>
              <a:rPr lang="en-US" dirty="0"/>
              <a:t>, “Digital Control Engineering – Analysis and Design”, Elsevier, 2009. ISBN: </a:t>
            </a:r>
            <a:r>
              <a:rPr lang="en-US" dirty="0" smtClean="0"/>
              <a:t>13</a:t>
            </a:r>
            <a:r>
              <a:rPr lang="en-US" dirty="0"/>
              <a:t>: 978-0-12-374498-2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628900" cy="3245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4440296" cy="333022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76800" y="5547212"/>
            <a:ext cx="4114800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Professor of Electrical Engineering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Area of Specialization: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Control Systems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860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86089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607" t="-7692" r="-590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7127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27938" y="5345668"/>
                <a:ext cx="1079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38" y="5345668"/>
                <a:ext cx="107933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73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5383166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816968" y="5207320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49382" y="4897269"/>
                <a:ext cx="6006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82" y="4897269"/>
                <a:ext cx="600614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714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endCxn id="49" idx="3"/>
          </p:cNvCxnSpPr>
          <p:nvPr/>
        </p:nvCxnSpPr>
        <p:spPr>
          <a:xfrm>
            <a:off x="6324079" y="4923692"/>
            <a:ext cx="640080" cy="457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Case-2: </a:t>
                </a:r>
                <a:r>
                  <a:rPr lang="en-US" dirty="0" smtClean="0"/>
                  <a:t>Imaginary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253" t="-8333" r="-1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7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932837" cy="502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932837" cy="502573"/>
              </a:xfrm>
              <a:prstGeom prst="rect">
                <a:avLst/>
              </a:prstGeom>
              <a:blipFill rotWithShape="1">
                <a:blip r:embed="rId2"/>
                <a:stretch>
                  <a:fillRect l="-3470" r="-2524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6365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428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42866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854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16215" y="5416476"/>
                <a:ext cx="708271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15" y="5416476"/>
                <a:ext cx="708271" cy="564898"/>
              </a:xfrm>
              <a:prstGeom prst="rect">
                <a:avLst/>
              </a:prstGeom>
              <a:blipFill rotWithShape="1">
                <a:blip r:embed="rId7"/>
                <a:stretch>
                  <a:fillRect r="-10256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2000" r="-92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5535566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5398553" y="4767154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endCxn id="34" idx="2"/>
          </p:cNvCxnSpPr>
          <p:nvPr/>
        </p:nvCxnSpPr>
        <p:spPr>
          <a:xfrm flipH="1">
            <a:off x="5556738" y="4923693"/>
            <a:ext cx="767341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85495" y="4624661"/>
                <a:ext cx="3343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95" y="4624661"/>
                <a:ext cx="334387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71792" y="2617835"/>
                <a:ext cx="1304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92" y="2617835"/>
                <a:ext cx="1304588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10526" r="-93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ltiply 34"/>
          <p:cNvSpPr/>
          <p:nvPr/>
        </p:nvSpPr>
        <p:spPr>
          <a:xfrm>
            <a:off x="1675867" y="3989914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927938" y="3873382"/>
                <a:ext cx="535146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38" y="3873382"/>
                <a:ext cx="535146" cy="564898"/>
              </a:xfrm>
              <a:prstGeom prst="rect">
                <a:avLst/>
              </a:prstGeom>
              <a:blipFill rotWithShape="1">
                <a:blip r:embed="rId15"/>
                <a:stretch>
                  <a:fillRect r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Case-2: </a:t>
                </a:r>
                <a:r>
                  <a:rPr lang="en-US" dirty="0" smtClean="0"/>
                  <a:t>Imaginary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253" t="-8333" r="-1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Conformal Mapping between s-plane to z-plane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890"/>
            <a:ext cx="5140325" cy="4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667000"/>
            <a:ext cx="40036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04800" y="1120914"/>
                <a:ext cx="8534400" cy="13209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400" dirty="0" smtClean="0"/>
                  <a:t>Anything in the Alias/Overlay region in the S-Plane will be overlaid on the Z-Plane along with the contents of the strip between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𝑗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/>
                  <a:t>.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120914"/>
                <a:ext cx="8534400" cy="1320939"/>
              </a:xfrm>
              <a:prstGeom prst="rect">
                <a:avLst/>
              </a:prstGeom>
              <a:blipFill rotWithShape="1">
                <a:blip r:embed="rId4"/>
                <a:stretch>
                  <a:fillRect l="-929" t="-3687" r="-1929" b="-36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Conformal Mapping between s-plane to z-plane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74821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667000"/>
            <a:ext cx="40036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838200"/>
            <a:ext cx="876300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In </a:t>
            </a:r>
            <a:r>
              <a:rPr lang="en-US" sz="2200" dirty="0"/>
              <a:t>order to avoid aliasing, there must be nothing in this region, i.e. there must be no signals present with radian frequencies higher than </a:t>
            </a:r>
            <a:r>
              <a:rPr lang="en-US" sz="2200" dirty="0">
                <a:latin typeface="Symbol" pitchFamily="18" charset="2"/>
              </a:rPr>
              <a:t>w = p</a:t>
            </a:r>
            <a:r>
              <a:rPr lang="en-US" sz="2200" dirty="0"/>
              <a:t>/T, or cyclic frequencies higher than f = 1/2T. </a:t>
            </a:r>
            <a:endParaRPr lang="en-US" sz="2200" dirty="0" smtClean="0"/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Stated </a:t>
            </a:r>
            <a:r>
              <a:rPr lang="en-US" sz="2200" dirty="0"/>
              <a:t>another way, the sampling frequency must be at least twice the highest frequency present (Nyquist rate).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6365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1500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150060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85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=±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2000" r="-92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990600" y="5535566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477000" y="4406083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324080" y="4572000"/>
            <a:ext cx="305320" cy="35169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ultiply 34"/>
          <p:cNvSpPr/>
          <p:nvPr/>
        </p:nvSpPr>
        <p:spPr>
          <a:xfrm>
            <a:off x="990600" y="3989914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-27911" y="1075965"/>
                <a:ext cx="4609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Case-3: </a:t>
                </a:r>
                <a:r>
                  <a:rPr lang="en-US" dirty="0" smtClean="0"/>
                  <a:t>Complex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11" y="1075965"/>
                <a:ext cx="460933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05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Multiply 43"/>
          <p:cNvSpPr/>
          <p:nvPr/>
        </p:nvSpPr>
        <p:spPr>
          <a:xfrm>
            <a:off x="6509251" y="5145117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30462" y="4935414"/>
            <a:ext cx="305320" cy="35169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4979"/>
          <a:stretch/>
        </p:blipFill>
        <p:spPr bwMode="auto">
          <a:xfrm>
            <a:off x="118317" y="1752600"/>
            <a:ext cx="902568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6200" y="152400"/>
            <a:ext cx="8458200" cy="1905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</a:rPr>
              <a:t>Mapping </a:t>
            </a:r>
            <a:r>
              <a:rPr lang="en-US" sz="3800" dirty="0">
                <a:latin typeface="Arial" pitchFamily="34" charset="0"/>
              </a:rPr>
              <a:t>regions of  the </a:t>
            </a:r>
            <a:r>
              <a:rPr lang="en-US" sz="3800" i="1" dirty="0">
                <a:latin typeface="Arial" pitchFamily="34" charset="0"/>
              </a:rPr>
              <a:t>s</a:t>
            </a:r>
            <a:r>
              <a:rPr lang="en-US" sz="3800" dirty="0">
                <a:latin typeface="Arial" pitchFamily="34" charset="0"/>
              </a:rPr>
              <a:t>-plane onto the </a:t>
            </a:r>
            <a:r>
              <a:rPr lang="en-US" sz="3800" i="1" dirty="0">
                <a:latin typeface="Arial" pitchFamily="34" charset="0"/>
              </a:rPr>
              <a:t>z</a:t>
            </a:r>
            <a:r>
              <a:rPr lang="en-US" sz="3800" dirty="0"/>
              <a:t>-plane</a:t>
            </a:r>
            <a:endParaRPr lang="en-US" sz="3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6200" y="152400"/>
            <a:ext cx="8458200" cy="1905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</a:rPr>
              <a:t>Mapping </a:t>
            </a:r>
            <a:r>
              <a:rPr lang="en-US" sz="3800" dirty="0">
                <a:latin typeface="Arial" pitchFamily="34" charset="0"/>
              </a:rPr>
              <a:t>regions of  the </a:t>
            </a:r>
            <a:r>
              <a:rPr lang="en-US" sz="3800" i="1" dirty="0">
                <a:latin typeface="Arial" pitchFamily="34" charset="0"/>
              </a:rPr>
              <a:t>s</a:t>
            </a:r>
            <a:r>
              <a:rPr lang="en-US" sz="3800" dirty="0">
                <a:latin typeface="Arial" pitchFamily="34" charset="0"/>
              </a:rPr>
              <a:t>-plane onto the </a:t>
            </a:r>
            <a:r>
              <a:rPr lang="en-US" sz="3800" i="1" dirty="0">
                <a:latin typeface="Arial" pitchFamily="34" charset="0"/>
              </a:rPr>
              <a:t>z</a:t>
            </a:r>
            <a:r>
              <a:rPr lang="en-US" sz="3800" dirty="0"/>
              <a:t>-plane</a:t>
            </a:r>
            <a:endParaRPr lang="en-US" sz="3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4" y="2057400"/>
            <a:ext cx="8306660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6200" y="152400"/>
            <a:ext cx="8458200" cy="1905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</a:rPr>
              <a:t>Mapping </a:t>
            </a:r>
            <a:r>
              <a:rPr lang="en-US" sz="3800" dirty="0">
                <a:latin typeface="Arial" pitchFamily="34" charset="0"/>
              </a:rPr>
              <a:t>regions of  the </a:t>
            </a:r>
            <a:r>
              <a:rPr lang="en-US" sz="3800" i="1" dirty="0">
                <a:latin typeface="Arial" pitchFamily="34" charset="0"/>
              </a:rPr>
              <a:t>s</a:t>
            </a:r>
            <a:r>
              <a:rPr lang="en-US" sz="3800" dirty="0">
                <a:latin typeface="Arial" pitchFamily="34" charset="0"/>
              </a:rPr>
              <a:t>-plane onto the </a:t>
            </a:r>
            <a:r>
              <a:rPr lang="en-US" sz="3800" i="1" dirty="0">
                <a:latin typeface="Arial" pitchFamily="34" charset="0"/>
              </a:rPr>
              <a:t>z</a:t>
            </a:r>
            <a:r>
              <a:rPr lang="en-US" sz="3800" dirty="0"/>
              <a:t>-plane</a:t>
            </a:r>
            <a:endParaRPr lang="en-US" sz="3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892"/>
            <a:ext cx="90164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8864"/>
            <a:ext cx="8534399" cy="666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686800" cy="691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6388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Digital control offers distinct advantages over analog control that explain </a:t>
            </a:r>
            <a:r>
              <a:rPr lang="en-US" sz="2800" dirty="0" smtClean="0"/>
              <a:t>its popularity.</a:t>
            </a:r>
          </a:p>
          <a:p>
            <a:pPr algn="just"/>
            <a:r>
              <a:rPr lang="en-US" sz="2800" b="1" dirty="0"/>
              <a:t>Accuracy: </a:t>
            </a:r>
            <a:r>
              <a:rPr lang="en-US" sz="2800" dirty="0"/>
              <a:t>Digital signals are more accurate than their analogue counterparts. </a:t>
            </a:r>
          </a:p>
          <a:p>
            <a:pPr algn="just"/>
            <a:r>
              <a:rPr lang="en-US" sz="2800" b="1" dirty="0" smtClean="0"/>
              <a:t>Implementation </a:t>
            </a:r>
            <a:r>
              <a:rPr lang="en-US" sz="2800" b="1" dirty="0"/>
              <a:t>Errors: </a:t>
            </a:r>
            <a:r>
              <a:rPr lang="en-US" sz="2800" dirty="0"/>
              <a:t>Implementation errors are negligible. </a:t>
            </a:r>
          </a:p>
          <a:p>
            <a:pPr algn="just"/>
            <a:r>
              <a:rPr lang="en-US" sz="2800" b="1" dirty="0" smtClean="0"/>
              <a:t>Flexibility</a:t>
            </a:r>
            <a:r>
              <a:rPr lang="en-US" sz="2800" b="1" dirty="0"/>
              <a:t>: </a:t>
            </a:r>
            <a:r>
              <a:rPr lang="en-US" sz="2800" dirty="0"/>
              <a:t>Modification of a digital controller is possible without complete replacement. </a:t>
            </a:r>
          </a:p>
          <a:p>
            <a:pPr algn="just"/>
            <a:r>
              <a:rPr lang="en-US" sz="2800" b="1" dirty="0" smtClean="0"/>
              <a:t>Speed</a:t>
            </a:r>
            <a:r>
              <a:rPr lang="en-US" sz="2800" b="1" dirty="0"/>
              <a:t>: </a:t>
            </a:r>
            <a:r>
              <a:rPr lang="en-US" sz="2800" dirty="0"/>
              <a:t>Digital computers may yield superior performance at very fast speeds </a:t>
            </a:r>
          </a:p>
          <a:p>
            <a:pPr algn="just"/>
            <a:r>
              <a:rPr lang="en-US" sz="2800" b="1" dirty="0" smtClean="0"/>
              <a:t>Cost</a:t>
            </a:r>
            <a:r>
              <a:rPr lang="en-US" sz="2800" b="1" dirty="0"/>
              <a:t>: </a:t>
            </a:r>
            <a:r>
              <a:rPr lang="en-US" sz="2800" dirty="0"/>
              <a:t>Digital controllers are more economical than </a:t>
            </a:r>
            <a:r>
              <a:rPr lang="en-US" sz="2800" dirty="0" smtClean="0"/>
              <a:t>analogue </a:t>
            </a:r>
            <a:r>
              <a:rPr lang="en-US" sz="2800" dirty="0"/>
              <a:t>controllers.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525963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/>
                  <a:t>Map following s-plane poles onto z-plane assume (T=1). Also comment on the nature of step response in each case. </a:t>
                </a:r>
              </a:p>
              <a:p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=−3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=±4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=±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=−10±5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525963"/>
              </a:xfrm>
              <a:blipFill rotWithShape="1">
                <a:blip r:embed="rId2"/>
                <a:stretch>
                  <a:fillRect l="-1517" t="-2830" r="-2828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following identities are used repeatedly to derive </a:t>
            </a:r>
            <a:r>
              <a:rPr lang="en-US" sz="2600" dirty="0" smtClean="0"/>
              <a:t>several important results.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1800" y="2514600"/>
                <a:ext cx="4356642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,           </m:t>
                      </m:r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14600"/>
                <a:ext cx="4356642" cy="1015727"/>
              </a:xfrm>
              <a:prstGeom prst="rect">
                <a:avLst/>
              </a:prstGeom>
              <a:blipFill rotWithShape="1">
                <a:blip r:embed="rId2"/>
                <a:stretch>
                  <a:fillRect r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4215" y="4325405"/>
                <a:ext cx="4119140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,   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15" y="4325405"/>
                <a:ext cx="4119140" cy="1015727"/>
              </a:xfrm>
              <a:prstGeom prst="rect">
                <a:avLst/>
              </a:prstGeom>
              <a:blipFill rotWithShape="1">
                <a:blip r:embed="rId3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6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Unit Impulse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Z-transform of the signal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780329"/>
                <a:ext cx="3494546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≠0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780329"/>
                <a:ext cx="3494546" cy="804131"/>
              </a:xfrm>
              <a:prstGeom prst="rect">
                <a:avLst/>
              </a:prstGeom>
              <a:blipFill rotWithShape="1">
                <a:blip r:embed="rId2"/>
                <a:stretch>
                  <a:fillRect r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85340" y="4704040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40" y="4704040"/>
                <a:ext cx="161614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981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59" y="2133600"/>
            <a:ext cx="3431589" cy="167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Sampled Step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or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Z-transform of the signal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blipFill rotWithShape="1">
                <a:blip r:embed="rId2"/>
                <a:stretch>
                  <a:fillRect r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4495800"/>
                <a:ext cx="7343934" cy="118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95800"/>
                <a:ext cx="7343934" cy="1184940"/>
              </a:xfrm>
              <a:prstGeom prst="rect">
                <a:avLst/>
              </a:prstGeom>
              <a:blipFill rotWithShape="1">
                <a:blip r:embed="rId3"/>
                <a:stretch>
                  <a:fillRect r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3385" y="3276600"/>
                <a:ext cx="4109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1, 1, 1,1, …</m:t>
                        </m:r>
                      </m:e>
                    </m:d>
                  </m:oMath>
                </a14:m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3276600"/>
                <a:ext cx="410965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296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47" y="2157114"/>
            <a:ext cx="3799304" cy="18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400" y="5863808"/>
                <a:ext cx="6466578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863808"/>
                <a:ext cx="6466578" cy="787716"/>
              </a:xfrm>
              <a:prstGeom prst="rect">
                <a:avLst/>
              </a:prstGeom>
              <a:blipFill rotWithShape="1">
                <a:blip r:embed="rId6"/>
                <a:stretch>
                  <a:fillRect r="-1321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Sampled </a:t>
            </a:r>
            <a:r>
              <a:rPr lang="en-US" sz="2600" dirty="0"/>
              <a:t>R</a:t>
            </a:r>
            <a:r>
              <a:rPr lang="en-US" sz="2600" dirty="0" smtClean="0"/>
              <a:t>amp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Z-transform of the signal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blipFill rotWithShape="1">
                <a:blip r:embed="rId2"/>
                <a:stretch>
                  <a:fillRect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9324" y="4267200"/>
                <a:ext cx="3101042" cy="1002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24" y="4267200"/>
                <a:ext cx="3101042" cy="1002006"/>
              </a:xfrm>
              <a:prstGeom prst="rect">
                <a:avLst/>
              </a:prstGeom>
              <a:blipFill rotWithShape="1">
                <a:blip r:embed="rId3"/>
                <a:stretch>
                  <a:fillRect r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105400" y="1828800"/>
            <a:ext cx="3598361" cy="2057455"/>
            <a:chOff x="5105400" y="1828800"/>
            <a:chExt cx="3598361" cy="205745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791200" y="1905000"/>
              <a:ext cx="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05400" y="3505200"/>
              <a:ext cx="32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768926" y="344892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400800" y="3048000"/>
              <a:ext cx="0" cy="4454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356252" y="30327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039708" y="2508739"/>
              <a:ext cx="0" cy="1005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995160" y="247356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7816948" y="1863970"/>
              <a:ext cx="0" cy="1645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772400" y="1828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114605" y="1861011"/>
                  <a:ext cx="6765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05" y="1861011"/>
                  <a:ext cx="67659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171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332827" y="3309983"/>
                  <a:ext cx="370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2827" y="3309983"/>
                  <a:ext cx="37093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620020" y="3513965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020" y="3513965"/>
                  <a:ext cx="36580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219069" y="3505200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069" y="3505200"/>
                  <a:ext cx="36580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856805" y="3505200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805" y="3505200"/>
                  <a:ext cx="36580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634045" y="3516923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045" y="3516923"/>
                  <a:ext cx="36580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01865" y="2516944"/>
                  <a:ext cx="7665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1865" y="2516944"/>
                  <a:ext cx="766557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0526" r="-1507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1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Sampled Parabolic Signal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Then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1752600"/>
                <a:ext cx="3667863" cy="829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752600"/>
                <a:ext cx="3667863" cy="829779"/>
              </a:xfrm>
              <a:prstGeom prst="rect">
                <a:avLst/>
              </a:prstGeom>
              <a:blipFill rotWithShape="1">
                <a:blip r:embed="rId2"/>
                <a:stretch>
                  <a:fillRect r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079" y="3810000"/>
                <a:ext cx="8985921" cy="118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𝑎𝑧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𝑎𝑧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9" y="3810000"/>
                <a:ext cx="8985921" cy="1184940"/>
              </a:xfrm>
              <a:prstGeom prst="rect">
                <a:avLst/>
              </a:prstGeom>
              <a:blipFill rotWithShape="1">
                <a:blip r:embed="rId3"/>
                <a:stretch>
                  <a:fillRect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5479" y="5562600"/>
                <a:ext cx="6551537" cy="79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79" y="5562600"/>
                <a:ext cx="6551537" cy="790345"/>
              </a:xfrm>
              <a:prstGeom prst="rect">
                <a:avLst/>
              </a:prstGeom>
              <a:blipFill rotWithShape="1">
                <a:blip r:embed="rId4"/>
                <a:stretch>
                  <a:fillRect r="-316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1" y="1219200"/>
            <a:ext cx="4153805" cy="20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Find the z-transform of following causal sequences.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3999" y="3048000"/>
                <a:ext cx="7163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+4×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           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=0,1,2,…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3048000"/>
                <a:ext cx="716324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8549" y="4191000"/>
                <a:ext cx="4164794" cy="75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 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=2,3,…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49" y="4191000"/>
                <a:ext cx="4164794" cy="754630"/>
              </a:xfrm>
              <a:prstGeom prst="rect">
                <a:avLst/>
              </a:prstGeom>
              <a:blipFill rotWithShape="1">
                <a:blip r:embed="rId3"/>
                <a:stretch>
                  <a:fillRect r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5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Find the z-transform of following causal sequences.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3125" y="2277069"/>
                <a:ext cx="6951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+4×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          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=0,1,2,…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25" y="2277069"/>
                <a:ext cx="695119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5" t="-10667" r="-184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2971800"/>
            <a:ext cx="405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Solution: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Using Linearity Property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3581400"/>
                <a:ext cx="43587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b="0" i="1" smtClean="0">
                          <a:latin typeface="Cambria Math"/>
                        </a:rPr>
                        <m:t>{2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+4×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81400"/>
                <a:ext cx="435875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237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41478" y="4267200"/>
                <a:ext cx="4820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𝒵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+4×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8" y="4267200"/>
                <a:ext cx="482080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0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7636" y="4876800"/>
                <a:ext cx="3015826" cy="719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636" y="4876800"/>
                <a:ext cx="3015826" cy="719941"/>
              </a:xfrm>
              <a:prstGeom prst="rect">
                <a:avLst/>
              </a:prstGeom>
              <a:blipFill rotWithShape="1">
                <a:blip r:embed="rId5"/>
                <a:stretch>
                  <a:fillRect r="-383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5774" y="5753606"/>
                <a:ext cx="212340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74" y="5753606"/>
                <a:ext cx="2123402" cy="783804"/>
              </a:xfrm>
              <a:prstGeom prst="rect">
                <a:avLst/>
              </a:prstGeom>
              <a:blipFill rotWithShape="1">
                <a:blip r:embed="rId6"/>
                <a:stretch>
                  <a:fillRect r="-5444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8735885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Find the z-transform of following causal sequences.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2209800"/>
                <a:ext cx="4233723" cy="75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           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=2,3,…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0,           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09800"/>
                <a:ext cx="4233723" cy="754630"/>
              </a:xfrm>
              <a:prstGeom prst="rect">
                <a:avLst/>
              </a:prstGeom>
              <a:blipFill rotWithShape="1">
                <a:blip r:embed="rId2"/>
                <a:stretch>
                  <a:fillRect r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9"/>
          <a:stretch/>
        </p:blipFill>
        <p:spPr bwMode="auto">
          <a:xfrm>
            <a:off x="152400" y="3962400"/>
            <a:ext cx="8086725" cy="62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1" y="3017138"/>
            <a:ext cx="8610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Solution: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The given sequence is a sampled step starting at k-2 rather than k=0 (i.e. it is delayed by two sampling periods). Using the delay property, we have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76336" y="4584013"/>
                <a:ext cx="33907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b="0" i="1" smtClean="0">
                          <a:latin typeface="Cambria Math"/>
                        </a:rPr>
                        <m:t>{4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36" y="4584013"/>
                <a:ext cx="339073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41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58791" y="5312433"/>
                <a:ext cx="3571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{1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91" y="5312433"/>
                <a:ext cx="357181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30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36045" y="5780922"/>
                <a:ext cx="4274440" cy="850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45" y="5780922"/>
                <a:ext cx="4274440" cy="850361"/>
              </a:xfrm>
              <a:prstGeom prst="rect">
                <a:avLst/>
              </a:prstGeom>
              <a:blipFill rotWithShape="1">
                <a:blip r:embed="rId6"/>
                <a:stretch>
                  <a:fillRect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000" b="1" dirty="0" smtClean="0"/>
              <a:t>Long Division: </a:t>
            </a:r>
            <a:r>
              <a:rPr lang="en-US" sz="3000" dirty="0"/>
              <a:t>We first use long division to obtain as many terms as </a:t>
            </a:r>
            <a:r>
              <a:rPr lang="en-US" sz="3000" dirty="0" smtClean="0"/>
              <a:t>desired of </a:t>
            </a:r>
            <a:r>
              <a:rPr lang="en-US" sz="3000" dirty="0"/>
              <a:t>the </a:t>
            </a:r>
            <a:r>
              <a:rPr lang="en-US" sz="3000" i="1" dirty="0"/>
              <a:t>z</a:t>
            </a:r>
            <a:r>
              <a:rPr lang="en-US" sz="3000" dirty="0"/>
              <a:t>-transform </a:t>
            </a:r>
            <a:r>
              <a:rPr lang="en-US" sz="3000" dirty="0" smtClean="0"/>
              <a:t>expansion.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000" b="1" dirty="0" smtClean="0"/>
              <a:t>Partial Fraction: </a:t>
            </a:r>
            <a:r>
              <a:rPr lang="en-US" sz="3000" dirty="0"/>
              <a:t>This method is almost identical to that used in inverting Laplace transforms</a:t>
            </a:r>
            <a:r>
              <a:rPr lang="en-US" sz="3000" dirty="0" smtClean="0"/>
              <a:t>. However</a:t>
            </a:r>
            <a:r>
              <a:rPr lang="en-US" sz="3000" dirty="0"/>
              <a:t>, because most </a:t>
            </a:r>
            <a:r>
              <a:rPr lang="en-US" sz="3000" i="1" dirty="0"/>
              <a:t>z</a:t>
            </a:r>
            <a:r>
              <a:rPr lang="en-US" sz="3000" dirty="0"/>
              <a:t>-functions have the term </a:t>
            </a:r>
            <a:r>
              <a:rPr lang="en-US" sz="3000" i="1" dirty="0"/>
              <a:t>z </a:t>
            </a:r>
            <a:r>
              <a:rPr lang="en-US" sz="3000" dirty="0"/>
              <a:t>in their numerator, it is </a:t>
            </a:r>
            <a:r>
              <a:rPr lang="en-US" sz="3000" dirty="0" smtClean="0"/>
              <a:t>often convenient </a:t>
            </a:r>
            <a:r>
              <a:rPr lang="en-US" sz="3000" dirty="0"/>
              <a:t>to expand </a:t>
            </a:r>
            <a:r>
              <a:rPr lang="en-US" sz="3000" i="1" dirty="0"/>
              <a:t>F</a:t>
            </a:r>
            <a:r>
              <a:rPr lang="en-US" sz="3000" dirty="0"/>
              <a:t>(</a:t>
            </a:r>
            <a:r>
              <a:rPr lang="en-US" sz="3000" i="1" dirty="0"/>
              <a:t>z</a:t>
            </a:r>
            <a:r>
              <a:rPr lang="en-US" sz="3000" dirty="0"/>
              <a:t>)/</a:t>
            </a:r>
            <a:r>
              <a:rPr lang="en-US" sz="3000" i="1" dirty="0"/>
              <a:t>z </a:t>
            </a:r>
            <a:r>
              <a:rPr lang="en-US" sz="3000" dirty="0"/>
              <a:t>rather than </a:t>
            </a:r>
            <a:r>
              <a:rPr lang="en-US" sz="3000" i="1" dirty="0"/>
              <a:t>F</a:t>
            </a:r>
            <a:r>
              <a:rPr lang="en-US" sz="3000" dirty="0"/>
              <a:t>(</a:t>
            </a:r>
            <a:r>
              <a:rPr lang="en-US" sz="3000" i="1" dirty="0"/>
              <a:t>z</a:t>
            </a:r>
            <a:r>
              <a:rPr lang="en-US" sz="30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Digital Control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724900" cy="27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Example-4: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r>
              <a:rPr lang="en-US" i="1" dirty="0"/>
              <a:t>1. Long </a:t>
            </a:r>
            <a:r>
              <a:rPr lang="en-US" i="1" dirty="0" smtClean="0"/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666763"/>
                <a:ext cx="3261021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666763"/>
                <a:ext cx="3261021" cy="792396"/>
              </a:xfrm>
              <a:prstGeom prst="rect">
                <a:avLst/>
              </a:prstGeom>
              <a:blipFill rotWithShape="1">
                <a:blip r:embed="rId2"/>
                <a:stretch>
                  <a:fillRect r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1</a:t>
            </a:r>
            <a:r>
              <a:rPr lang="en-US" i="1" dirty="0"/>
              <a:t>. Long </a:t>
            </a:r>
            <a:r>
              <a:rPr lang="en-US" i="1" dirty="0" smtClean="0"/>
              <a:t>Division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Thus</a:t>
            </a:r>
          </a:p>
          <a:p>
            <a:endParaRPr lang="en-US" i="1" dirty="0"/>
          </a:p>
          <a:p>
            <a:r>
              <a:rPr lang="en-US" i="1" dirty="0" smtClean="0"/>
              <a:t>Inverse z-transform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0" y="914400"/>
                <a:ext cx="3261021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14400"/>
                <a:ext cx="3261021" cy="792396"/>
              </a:xfrm>
              <a:prstGeom prst="rect">
                <a:avLst/>
              </a:prstGeom>
              <a:blipFill rotWithShape="1">
                <a:blip r:embed="rId2"/>
                <a:stretch>
                  <a:fillRect r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61997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3881" y="4648200"/>
                <a:ext cx="5545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=0+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+0.8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−0.26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81" y="4648200"/>
                <a:ext cx="554542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187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3881" y="5874913"/>
                <a:ext cx="6112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1,  </m:t>
                          </m:r>
                          <m:r>
                            <a:rPr lang="en-US" sz="2400" i="1">
                              <a:latin typeface="Cambria Math"/>
                            </a:rPr>
                            <m:t>0.8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−</m:t>
                          </m:r>
                          <m:r>
                            <a:rPr lang="en-US" sz="2400" i="1">
                              <a:latin typeface="Cambria Math"/>
                            </a:rPr>
                            <m:t>0.26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400" i="1">
                              <a:latin typeface="Cambria Math"/>
                            </a:rPr>
                            <m:t>…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81" y="5874913"/>
                <a:ext cx="611257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49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Example-5: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r>
              <a:rPr lang="en-US" i="1" dirty="0" smtClean="0"/>
              <a:t>2. 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666763"/>
                <a:ext cx="3430939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+0.02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666763"/>
                <a:ext cx="3430939" cy="792396"/>
              </a:xfrm>
              <a:prstGeom prst="rect">
                <a:avLst/>
              </a:prstGeom>
              <a:blipFill rotWithShape="1">
                <a:blip r:embed="rId2"/>
                <a:stretch>
                  <a:fillRect r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6128" y="4572000"/>
                <a:ext cx="3841757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+0.02)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28" y="4572000"/>
                <a:ext cx="3841757" cy="874598"/>
              </a:xfrm>
              <a:prstGeom prst="rect">
                <a:avLst/>
              </a:prstGeom>
              <a:blipFill rotWithShape="1">
                <a:blip r:embed="rId3"/>
                <a:stretch>
                  <a:fillRect r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6128" y="5697940"/>
                <a:ext cx="4764509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+0.02)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28" y="5697940"/>
                <a:ext cx="4764509" cy="874598"/>
              </a:xfrm>
              <a:prstGeom prst="rect">
                <a:avLst/>
              </a:prstGeom>
              <a:blipFill rotWithShape="1">
                <a:blip r:embed="rId4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995145"/>
                <a:ext cx="3904210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995145"/>
                <a:ext cx="3904210" cy="874598"/>
              </a:xfrm>
              <a:prstGeom prst="rect">
                <a:avLst/>
              </a:prstGeom>
              <a:blipFill rotWithShape="1">
                <a:blip r:embed="rId3"/>
                <a:stretch>
                  <a:fillRect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2336042"/>
                <a:ext cx="4039375" cy="81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36042"/>
                <a:ext cx="4039375" cy="815288"/>
              </a:xfrm>
              <a:prstGeom prst="rect">
                <a:avLst/>
              </a:prstGeom>
              <a:blipFill rotWithShape="1">
                <a:blip r:embed="rId4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06549"/>
              </p:ext>
            </p:extLst>
          </p:nvPr>
        </p:nvGraphicFramePr>
        <p:xfrm>
          <a:off x="2180705" y="3581400"/>
          <a:ext cx="472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1" name="Equation" r:id="rId5" imgW="2755800" imgH="444240" progId="Equation.3">
                  <p:embed/>
                </p:oleObj>
              </mc:Choice>
              <mc:Fallback>
                <p:oleObj name="Equation" r:id="rId5" imgW="2755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0705" y="3581400"/>
                        <a:ext cx="4724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46147"/>
              </p:ext>
            </p:extLst>
          </p:nvPr>
        </p:nvGraphicFramePr>
        <p:xfrm>
          <a:off x="283878" y="4648200"/>
          <a:ext cx="88407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" name="Equation" r:id="rId7" imgW="5155920" imgH="469800" progId="Equation.3">
                  <p:embed/>
                </p:oleObj>
              </mc:Choice>
              <mc:Fallback>
                <p:oleObj name="Equation" r:id="rId7" imgW="515592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78" y="4648200"/>
                        <a:ext cx="88407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63289"/>
              </p:ext>
            </p:extLst>
          </p:nvPr>
        </p:nvGraphicFramePr>
        <p:xfrm>
          <a:off x="328613" y="5791200"/>
          <a:ext cx="87741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" name="Equation" r:id="rId9" imgW="5117760" imgH="469800" progId="Equation.3">
                  <p:embed/>
                </p:oleObj>
              </mc:Choice>
              <mc:Fallback>
                <p:oleObj name="Equation" r:id="rId9" imgW="511776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5791200"/>
                        <a:ext cx="87741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4600" y="1219200"/>
                <a:ext cx="4180632" cy="824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19200"/>
                <a:ext cx="4180632" cy="824265"/>
              </a:xfrm>
              <a:prstGeom prst="rect">
                <a:avLst/>
              </a:prstGeom>
              <a:blipFill rotWithShape="1">
                <a:blip r:embed="rId2"/>
                <a:stretch>
                  <a:fillRect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2221736"/>
                <a:ext cx="4180632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=50−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21736"/>
                <a:ext cx="4180632" cy="792396"/>
              </a:xfrm>
              <a:prstGeom prst="rect">
                <a:avLst/>
              </a:prstGeom>
              <a:blipFill rotWithShape="1">
                <a:blip r:embed="rId3"/>
                <a:stretch>
                  <a:fillRect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" y="3338141"/>
            <a:ext cx="6400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Taking inverse z-transform (using </a:t>
            </a:r>
            <a:r>
              <a:rPr lang="en-US" sz="2200" dirty="0" smtClean="0">
                <a:hlinkClick r:id="rId4" action="ppaction://hlinkfile"/>
              </a:rPr>
              <a:t>z-transform table</a:t>
            </a:r>
            <a:r>
              <a:rPr lang="en-US" sz="2200" dirty="0" smtClean="0"/>
              <a:t>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8171" y="4085355"/>
                <a:ext cx="5253489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=50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−90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−0.1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+40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−0.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71" y="4085355"/>
                <a:ext cx="5253489" cy="436979"/>
              </a:xfrm>
              <a:prstGeom prst="rect">
                <a:avLst/>
              </a:prstGeom>
              <a:blipFill rotWithShape="1">
                <a:blip r:embed="rId5"/>
                <a:stretch>
                  <a:fillRect t="-6944" r="-1626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Example-6: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r>
              <a:rPr lang="en-US" i="1" dirty="0" smtClean="0"/>
              <a:t>2. 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666763"/>
                <a:ext cx="4800866" cy="78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+0.3)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666763"/>
                <a:ext cx="4800866" cy="787844"/>
              </a:xfrm>
              <a:prstGeom prst="rect">
                <a:avLst/>
              </a:prstGeom>
              <a:blipFill rotWithShape="1">
                <a:blip r:embed="rId2"/>
                <a:stretch>
                  <a:fillRect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Z-transform solution of Difference Equations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/>
              <a:t>By a process analogous to Laplace transform solution of differential equations, </a:t>
            </a:r>
            <a:r>
              <a:rPr lang="en-US" sz="2600" dirty="0" smtClean="0"/>
              <a:t>one can </a:t>
            </a:r>
            <a:r>
              <a:rPr lang="en-US" sz="2600" dirty="0"/>
              <a:t>easily solve linear difference equations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200" dirty="0"/>
              <a:t>The equations are first </a:t>
            </a:r>
            <a:r>
              <a:rPr lang="en-US" sz="2200" dirty="0" smtClean="0"/>
              <a:t>transformed to </a:t>
            </a:r>
            <a:r>
              <a:rPr lang="en-US" sz="2200" dirty="0"/>
              <a:t>the </a:t>
            </a:r>
            <a:r>
              <a:rPr lang="en-US" sz="2200" i="1" dirty="0"/>
              <a:t>z</a:t>
            </a:r>
            <a:r>
              <a:rPr lang="en-US" sz="2200" dirty="0"/>
              <a:t>-domain (i.e., both the right- and left-hand side of the equation are </a:t>
            </a:r>
            <a:r>
              <a:rPr lang="en-US" sz="2200" i="1" dirty="0" smtClean="0"/>
              <a:t>z-</a:t>
            </a:r>
            <a:r>
              <a:rPr lang="en-US" sz="2200" dirty="0" smtClean="0"/>
              <a:t>transformed) .</a:t>
            </a:r>
          </a:p>
          <a:p>
            <a:pPr marL="914400" lvl="1" indent="-514350" algn="just">
              <a:buFont typeface="+mj-lt"/>
              <a:buAutoNum type="arabicPeriod"/>
            </a:pPr>
            <a:endParaRPr lang="en-US" sz="2200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200" dirty="0" smtClean="0"/>
              <a:t>Then </a:t>
            </a:r>
            <a:r>
              <a:rPr lang="en-US" sz="2200" dirty="0"/>
              <a:t>the variable of interest is </a:t>
            </a:r>
            <a:r>
              <a:rPr lang="en-US" sz="2200" dirty="0" smtClean="0"/>
              <a:t>solved.</a:t>
            </a:r>
          </a:p>
          <a:p>
            <a:pPr marL="914400" lvl="1" indent="-514350" algn="just">
              <a:buFont typeface="+mj-lt"/>
              <a:buAutoNum type="arabicPeriod"/>
            </a:pPr>
            <a:endParaRPr lang="en-US" sz="2200" dirty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200" dirty="0" smtClean="0"/>
              <a:t>Finally inverse z-transformed is computed.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Autofit/>
          </a:bodyPr>
          <a:lstStyle/>
          <a:p>
            <a:r>
              <a:rPr lang="en-US" sz="3300" dirty="0" smtClean="0"/>
              <a:t>Z-transform solution of Difference Equations</a:t>
            </a:r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85" y="11430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Example-7: Solve the linear difference equation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With initial conditions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=1,  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1. Taking z-transform of given equation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2. Solve for X(z)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85" y="1143000"/>
                <a:ext cx="8229600" cy="4953000"/>
              </a:xfrm>
              <a:blipFill rotWithShape="1">
                <a:blip r:embed="rId2"/>
                <a:stretch>
                  <a:fillRect l="-1037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1676400"/>
                <a:ext cx="48978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=1(</m:t>
                      </m:r>
                      <m:r>
                        <a:rPr lang="en-US" sz="2200" b="0" i="1" smtClean="0"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676400"/>
                <a:ext cx="4897816" cy="726161"/>
              </a:xfrm>
              <a:prstGeom prst="rect">
                <a:avLst/>
              </a:prstGeom>
              <a:blipFill rotWithShape="1">
                <a:blip r:embed="rId3"/>
                <a:stretch>
                  <a:fillRect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33205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Solution</a:t>
            </a:r>
            <a:endParaRPr lang="en-US" b="1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0755" y="4495800"/>
                <a:ext cx="6817123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𝑧𝑋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55" y="4495800"/>
                <a:ext cx="6817123" cy="726161"/>
              </a:xfrm>
              <a:prstGeom prst="rect">
                <a:avLst/>
              </a:prstGeom>
              <a:blipFill rotWithShape="1">
                <a:blip r:embed="rId4"/>
                <a:stretch>
                  <a:fillRect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8776" y="5797865"/>
                <a:ext cx="5564024" cy="75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]</m:t>
                      </m:r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+(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76" y="5797865"/>
                <a:ext cx="5564024" cy="7553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2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Autofit/>
          </a:bodyPr>
          <a:lstStyle/>
          <a:p>
            <a:r>
              <a:rPr lang="en-US" sz="3300" dirty="0" smtClean="0"/>
              <a:t>Z-transform solution of Difference Equations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5" y="11430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Then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3. Inverse z-transform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000" y="762000"/>
                <a:ext cx="5564024" cy="75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]</m:t>
                      </m:r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+(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2000"/>
                <a:ext cx="5564024" cy="755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1776046"/>
                <a:ext cx="5324535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[1+(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6046"/>
                <a:ext cx="5324535" cy="697307"/>
              </a:xfrm>
              <a:prstGeom prst="rect">
                <a:avLst/>
              </a:prstGeom>
              <a:blipFill rotWithShape="1">
                <a:blip r:embed="rId3"/>
                <a:stretch>
                  <a:fillRect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3646093"/>
                <a:ext cx="5597814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46093"/>
                <a:ext cx="5597814" cy="697307"/>
              </a:xfrm>
              <a:prstGeom prst="rect">
                <a:avLst/>
              </a:prstGeom>
              <a:blipFill rotWithShape="1">
                <a:blip r:embed="rId4"/>
                <a:stretch>
                  <a:fillRect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86334" y="4557762"/>
                <a:ext cx="3357266" cy="776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−0.5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34" y="4557762"/>
                <a:ext cx="3357266" cy="776238"/>
              </a:xfrm>
              <a:prstGeom prst="rect">
                <a:avLst/>
              </a:prstGeom>
              <a:blipFill rotWithShape="1">
                <a:blip r:embed="rId5"/>
                <a:stretch>
                  <a:fillRect r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66108" y="5659021"/>
                <a:ext cx="2572692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</a:rPr>
                        <m:t>)=2</m:t>
                      </m:r>
                      <m:r>
                        <a:rPr lang="en-US" sz="2200" b="0" i="1" smtClean="0"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(0.5)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08" y="5659021"/>
                <a:ext cx="2572692" cy="436979"/>
              </a:xfrm>
              <a:prstGeom prst="rect">
                <a:avLst/>
              </a:prstGeom>
              <a:blipFill rotWithShape="1">
                <a:blip r:embed="rId6"/>
                <a:stretch>
                  <a:fillRect t="-6944" r="-3791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4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</a:t>
            </a:r>
            <a:r>
              <a:rPr lang="en-GB" dirty="0" smtClean="0"/>
              <a:t>Lectures-17-18-19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Digital control Systems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541806" cy="35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700609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43000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Closed-Loop Drug Delivery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Digital control Systems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1512332"/>
            <a:ext cx="245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Aircraft Turbojet Engine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1317" b="50000"/>
          <a:stretch/>
        </p:blipFill>
        <p:spPr bwMode="auto">
          <a:xfrm>
            <a:off x="4953000" y="914400"/>
            <a:ext cx="3427230" cy="26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6" b="4028"/>
          <a:stretch/>
        </p:blipFill>
        <p:spPr bwMode="auto">
          <a:xfrm>
            <a:off x="609600" y="3962400"/>
            <a:ext cx="7324725" cy="25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96338" cy="4114800"/>
          </a:xfrm>
        </p:spPr>
        <p:txBody>
          <a:bodyPr/>
          <a:lstStyle/>
          <a:p>
            <a:pPr algn="just"/>
            <a:r>
              <a:rPr lang="en-US" dirty="0" smtClean="0"/>
              <a:t>A difference equation expresses the change in some variable as a result of a </a:t>
            </a:r>
            <a:r>
              <a:rPr lang="en-US" i="1" dirty="0" smtClean="0">
                <a:solidFill>
                  <a:schemeClr val="tx2"/>
                </a:solidFill>
              </a:rPr>
              <a:t>finite</a:t>
            </a:r>
            <a:r>
              <a:rPr lang="en-US" dirty="0" smtClean="0"/>
              <a:t> change in another variable.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differential equation expresses the change in some variable as a result of an </a:t>
            </a:r>
            <a:r>
              <a:rPr lang="en-US" i="1" dirty="0" smtClean="0">
                <a:solidFill>
                  <a:schemeClr val="tx2"/>
                </a:solidFill>
              </a:rPr>
              <a:t>infinitesimal</a:t>
            </a:r>
            <a:r>
              <a:rPr lang="en-US" dirty="0" smtClean="0"/>
              <a:t> change in another variable.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Difference Equation </a:t>
            </a:r>
            <a:r>
              <a:rPr lang="en-US" sz="3600" dirty="0" err="1" smtClean="0"/>
              <a:t>vs</a:t>
            </a:r>
            <a:r>
              <a:rPr lang="en-US" sz="3600" dirty="0" smtClean="0"/>
              <a:t> Differential Equation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24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Differential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48" y="990600"/>
            <a:ext cx="909344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Following figure shows </a:t>
            </a:r>
            <a:r>
              <a:rPr lang="en-US" sz="2400" dirty="0"/>
              <a:t>a mass-spring-damper-system. </a:t>
            </a:r>
            <a:r>
              <a:rPr lang="en-US" sz="2400" dirty="0" smtClean="0"/>
              <a:t>Where y </a:t>
            </a:r>
            <a:r>
              <a:rPr lang="en-US" sz="2400" dirty="0"/>
              <a:t>is </a:t>
            </a:r>
            <a:r>
              <a:rPr lang="en-US" sz="2400" dirty="0" smtClean="0"/>
              <a:t>position, F </a:t>
            </a:r>
            <a:r>
              <a:rPr lang="en-US" sz="2400" dirty="0"/>
              <a:t>is </a:t>
            </a:r>
            <a:r>
              <a:rPr lang="en-US" sz="2400" dirty="0" smtClean="0"/>
              <a:t>applied force </a:t>
            </a:r>
            <a:r>
              <a:rPr lang="en-US" sz="2400" dirty="0"/>
              <a:t>D is damping </a:t>
            </a:r>
            <a:r>
              <a:rPr lang="en-US" sz="2400" dirty="0" smtClean="0"/>
              <a:t>constant and </a:t>
            </a:r>
            <a:r>
              <a:rPr lang="en-US" sz="2400" dirty="0"/>
              <a:t>K is spring constant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Rearranging above equation in following form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548921" cy="20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4191000"/>
                <a:ext cx="4356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𝐾𝑦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91000"/>
                <a:ext cx="4356385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237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5486399"/>
                <a:ext cx="428514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6399"/>
                <a:ext cx="4285147" cy="786241"/>
              </a:xfrm>
              <a:prstGeom prst="rect">
                <a:avLst/>
              </a:prstGeom>
              <a:blipFill rotWithShape="1">
                <a:blip r:embed="rId4"/>
                <a:stretch>
                  <a:fillRect r="-2418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4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6-17 Design of Control Systems in State Sp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lecture16-17 Design of Control Systems in State Space</Template>
  <TotalTime>955</TotalTime>
  <Words>3721</Words>
  <Application>Microsoft Office PowerPoint</Application>
  <PresentationFormat>On-screen Show (4:3)</PresentationFormat>
  <Paragraphs>534</Paragraphs>
  <Slides>59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lecture16-17 Design of Control Systems in State Space</vt:lpstr>
      <vt:lpstr>Equation</vt:lpstr>
      <vt:lpstr>Image</vt:lpstr>
      <vt:lpstr>Digital Control Systems (DCS)</vt:lpstr>
      <vt:lpstr>Lecture Outline</vt:lpstr>
      <vt:lpstr>Recommended Book</vt:lpstr>
      <vt:lpstr>Introduction</vt:lpstr>
      <vt:lpstr>Structure of a Digital Control System</vt:lpstr>
      <vt:lpstr>Examples of Digital control Systems</vt:lpstr>
      <vt:lpstr>Examples of Digital control Systems</vt:lpstr>
      <vt:lpstr>Difference Equation vs Differential Equation</vt:lpstr>
      <vt:lpstr>Differential Equation</vt:lpstr>
      <vt:lpstr>Differential Equation</vt:lpstr>
      <vt:lpstr>Difference Equation</vt:lpstr>
      <vt:lpstr>Difference Equations</vt:lpstr>
      <vt:lpstr>Difference Equations</vt:lpstr>
      <vt:lpstr>Difference Equations</vt:lpstr>
      <vt:lpstr>Difference Equations</vt:lpstr>
      <vt:lpstr>Difference Equations</vt:lpstr>
      <vt:lpstr>Z-Transform</vt:lpstr>
      <vt:lpstr>Z-Transform</vt:lpstr>
      <vt:lpstr>Z-Transform</vt:lpstr>
      <vt:lpstr>Relation between Laplace Transform and Z-Transform</vt:lpstr>
      <vt:lpstr>Relation between Laplace Transform and Z-Transform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Mapping regions of  the s-plane onto the z-plane</vt:lpstr>
      <vt:lpstr>Mapping regions of  the s-plane onto the z-plane</vt:lpstr>
      <vt:lpstr>Mapping regions of  the s-plane onto the z-plane</vt:lpstr>
      <vt:lpstr>PowerPoint Presentation</vt:lpstr>
      <vt:lpstr>PowerPoint Presentation</vt:lpstr>
      <vt:lpstr>Example-3</vt:lpstr>
      <vt:lpstr>z-Transforms of Standard Discrete-Time Signals</vt:lpstr>
      <vt:lpstr>z-Transforms of Standard Discrete-Time Signals</vt:lpstr>
      <vt:lpstr>z-Transforms of Standard Discrete-Time Signals</vt:lpstr>
      <vt:lpstr>z-Transforms of Standard Discrete-Time Signals</vt:lpstr>
      <vt:lpstr>z-Transforms of Standard Discrete-Time Signals</vt:lpstr>
      <vt:lpstr>Exercise</vt:lpstr>
      <vt:lpstr>Exercise</vt:lpstr>
      <vt:lpstr>Exercise</vt:lpstr>
      <vt:lpstr>Inverse Z-transform</vt:lpstr>
      <vt:lpstr>Inverse Z-transform</vt:lpstr>
      <vt:lpstr>Inverse Z-transform</vt:lpstr>
      <vt:lpstr>Inverse Z-transform</vt:lpstr>
      <vt:lpstr>Inverse Z-transform</vt:lpstr>
      <vt:lpstr>Inverse Z-transform</vt:lpstr>
      <vt:lpstr>Inverse Z-transform</vt:lpstr>
      <vt:lpstr>Z-transform solution of Difference Equations</vt:lpstr>
      <vt:lpstr>Z-transform solution of Difference Equations</vt:lpstr>
      <vt:lpstr>Z-transform solution of Difference Equations</vt:lpstr>
      <vt:lpstr>End of Lectures-17-18-19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DR.Imtiaz</cp:lastModifiedBy>
  <cp:revision>318</cp:revision>
  <dcterms:created xsi:type="dcterms:W3CDTF">2014-09-02T15:44:21Z</dcterms:created>
  <dcterms:modified xsi:type="dcterms:W3CDTF">2017-02-09T04:29:33Z</dcterms:modified>
</cp:coreProperties>
</file>