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handoutMasterIdLst>
    <p:handoutMasterId r:id="rId68"/>
  </p:handoutMasterIdLst>
  <p:sldIdLst>
    <p:sldId id="445" r:id="rId2"/>
    <p:sldId id="326" r:id="rId3"/>
    <p:sldId id="327" r:id="rId4"/>
    <p:sldId id="383" r:id="rId5"/>
    <p:sldId id="371" r:id="rId6"/>
    <p:sldId id="373" r:id="rId7"/>
    <p:sldId id="372" r:id="rId8"/>
    <p:sldId id="374" r:id="rId9"/>
    <p:sldId id="375" r:id="rId10"/>
    <p:sldId id="376" r:id="rId11"/>
    <p:sldId id="378" r:id="rId12"/>
    <p:sldId id="381" r:id="rId13"/>
    <p:sldId id="382" r:id="rId14"/>
    <p:sldId id="379" r:id="rId15"/>
    <p:sldId id="380" r:id="rId16"/>
    <p:sldId id="386" r:id="rId17"/>
    <p:sldId id="384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1" r:id="rId29"/>
    <p:sldId id="416" r:id="rId30"/>
    <p:sldId id="402" r:id="rId31"/>
    <p:sldId id="403" r:id="rId32"/>
    <p:sldId id="404" r:id="rId33"/>
    <p:sldId id="405" r:id="rId34"/>
    <p:sldId id="408" r:id="rId35"/>
    <p:sldId id="407" r:id="rId36"/>
    <p:sldId id="409" r:id="rId37"/>
    <p:sldId id="446" r:id="rId38"/>
    <p:sldId id="410" r:id="rId39"/>
    <p:sldId id="411" r:id="rId40"/>
    <p:sldId id="426" r:id="rId41"/>
    <p:sldId id="425" r:id="rId42"/>
    <p:sldId id="424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42" r:id="rId56"/>
    <p:sldId id="443" r:id="rId57"/>
    <p:sldId id="444" r:id="rId58"/>
    <p:sldId id="447" r:id="rId59"/>
    <p:sldId id="448" r:id="rId60"/>
    <p:sldId id="406" r:id="rId61"/>
    <p:sldId id="440" r:id="rId62"/>
    <p:sldId id="441" r:id="rId63"/>
    <p:sldId id="449" r:id="rId64"/>
    <p:sldId id="450" r:id="rId65"/>
    <p:sldId id="32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22" autoAdjust="0"/>
  </p:normalViewPr>
  <p:slideViewPr>
    <p:cSldViewPr>
      <p:cViewPr>
        <p:scale>
          <a:sx n="70" d="100"/>
          <a:sy n="70" d="100"/>
        </p:scale>
        <p:origin x="-10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3.wmf"/><Relationship Id="rId1" Type="http://schemas.openxmlformats.org/officeDocument/2006/relationships/image" Target="../media/image71.wmf"/><Relationship Id="rId5" Type="http://schemas.openxmlformats.org/officeDocument/2006/relationships/image" Target="../media/image72.wmf"/><Relationship Id="rId4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4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8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99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0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70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3FF3-FD52-44E5-81EE-8BC57CB94E9A}" type="datetime1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6A03-3FEB-48CB-895B-145A009546CD}" type="datetime1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4D2D-886B-45DF-87F1-64B74D5546AD}" type="datetime1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6778-EC5D-4347-8E11-29EFECF9D380}" type="datetime1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AD36-39C9-43FB-B5C8-27492E679401}" type="datetime1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C30F-CDA3-416D-AD31-13A237AD46B2}" type="datetime1">
              <a:rPr lang="en-GB" smtClean="0"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2AFB-5EE1-4ED4-8D55-5AC61DCD900D}" type="datetime1">
              <a:rPr lang="en-GB" smtClean="0"/>
              <a:t>02/09/2015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52B-ACF0-4FCB-AB0A-B00D9B76C843}" type="datetime1">
              <a:rPr lang="en-GB" smtClean="0"/>
              <a:t>02/09/2015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AB57-21F3-4C8F-AEEC-727F29B6ABCB}" type="datetime1">
              <a:rPr lang="en-GB" smtClean="0"/>
              <a:t>02/09/2015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32D7-0361-48BA-A56B-7DF5E76EA8B6}" type="datetime1">
              <a:rPr lang="en-GB" smtClean="0"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5C0D-DE57-4D4D-9A2F-DDEBF718A623}" type="datetime1">
              <a:rPr lang="en-GB" smtClean="0"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0EE1-4743-40E4-8545-B39BA7142D33}" type="datetime1">
              <a:rPr lang="en-GB" smtClean="0"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emf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8.png"/><Relationship Id="rId4" Type="http://schemas.openxmlformats.org/officeDocument/2006/relationships/image" Target="../media/image6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82.wmf"/><Relationship Id="rId3" Type="http://schemas.openxmlformats.org/officeDocument/2006/relationships/oleObject" Target="../embeddings/oleObject78.bin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81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78.wmf"/><Relationship Id="rId9" Type="http://schemas.openxmlformats.org/officeDocument/2006/relationships/image" Target="../media/image8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00.wmf"/><Relationship Id="rId3" Type="http://schemas.openxmlformats.org/officeDocument/2006/relationships/image" Target="../media/image96.png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99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4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03.wmf"/><Relationship Id="rId3" Type="http://schemas.openxmlformats.org/officeDocument/2006/relationships/oleObject" Target="../embeddings/oleObject98.bin"/><Relationship Id="rId7" Type="http://schemas.openxmlformats.org/officeDocument/2006/relationships/image" Target="../media/image105.png"/><Relationship Id="rId12" Type="http://schemas.openxmlformats.org/officeDocument/2006/relationships/image" Target="../media/image108.png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2.wmf"/><Relationship Id="rId20" Type="http://schemas.openxmlformats.org/officeDocument/2006/relationships/image" Target="../media/image104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0.wmf"/><Relationship Id="rId11" Type="http://schemas.openxmlformats.org/officeDocument/2006/relationships/image" Target="../media/image107.png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104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84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12.wmf"/><Relationship Id="rId3" Type="http://schemas.openxmlformats.org/officeDocument/2006/relationships/oleObject" Target="../embeddings/oleObject105.bin"/><Relationship Id="rId7" Type="http://schemas.openxmlformats.org/officeDocument/2006/relationships/image" Target="../media/image108.png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1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9.wmf"/><Relationship Id="rId11" Type="http://schemas.openxmlformats.org/officeDocument/2006/relationships/image" Target="../media/image111.wmf"/><Relationship Id="rId5" Type="http://schemas.openxmlformats.org/officeDocument/2006/relationships/oleObject" Target="../embeddings/oleObject106.bin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108.bin"/><Relationship Id="rId4" Type="http://schemas.openxmlformats.org/officeDocument/2006/relationships/image" Target="../media/image99.wmf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1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18.wmf"/><Relationship Id="rId3" Type="http://schemas.openxmlformats.org/officeDocument/2006/relationships/image" Target="../media/image108.png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8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7.wmf"/><Relationship Id="rId5" Type="http://schemas.openxmlformats.org/officeDocument/2006/relationships/image" Target="../media/image110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1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3.png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1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29.png"/><Relationship Id="rId4" Type="http://schemas.openxmlformats.org/officeDocument/2006/relationships/image" Target="../media/image1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49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5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Control Systems (CS)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84042" y="3717032"/>
            <a:ext cx="5856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Professor</a:t>
            </a:r>
          </a:p>
          <a:p>
            <a:pPr algn="ctr"/>
            <a:r>
              <a:rPr lang="en-GB" sz="1600" dirty="0" smtClean="0"/>
              <a:t>Mehran University of Engineering &amp; Technology Jamshoro, Pakistan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Lecture-14-15</a:t>
            </a:r>
            <a:endParaRPr lang="en-GB" sz="2400" dirty="0"/>
          </a:p>
          <a:p>
            <a:pPr algn="ctr"/>
            <a:r>
              <a:rPr lang="en-GB" sz="2400" dirty="0"/>
              <a:t> Time Domain Analysis of </a:t>
            </a:r>
            <a:r>
              <a:rPr lang="en-GB" sz="2400" dirty="0" smtClean="0"/>
              <a:t>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Order Systems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1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Time-Domain Specification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3528" y="869811"/>
            <a:ext cx="8179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0&lt;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  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&lt;1 </a:t>
            </a:r>
            <a:r>
              <a:rPr lang="en-US" sz="2400" dirty="0"/>
              <a:t>and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&gt; 0</a:t>
            </a:r>
            <a:r>
              <a:rPr lang="en-US" sz="2400" dirty="0"/>
              <a:t>, </a:t>
            </a:r>
            <a:r>
              <a:rPr lang="en-US" sz="2400" dirty="0" smtClean="0"/>
              <a:t>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 system’s response </a:t>
            </a:r>
            <a:r>
              <a:rPr lang="en-US" sz="2400" dirty="0"/>
              <a:t>due to a unit step </a:t>
            </a:r>
            <a:r>
              <a:rPr lang="en-US" sz="2400" dirty="0" smtClean="0"/>
              <a:t>input looks like</a:t>
            </a:r>
            <a:endParaRPr lang="en-MY" sz="2400" dirty="0"/>
          </a:p>
        </p:txBody>
      </p:sp>
      <p:graphicFrame>
        <p:nvGraphicFramePr>
          <p:cNvPr id="269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05293"/>
              </p:ext>
            </p:extLst>
          </p:nvPr>
        </p:nvGraphicFramePr>
        <p:xfrm>
          <a:off x="1185891" y="908720"/>
          <a:ext cx="289765" cy="40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1"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91" y="908720"/>
                        <a:ext cx="289765" cy="407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16832"/>
            <a:ext cx="7776864" cy="48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Time-Domain Specification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3528" y="869811"/>
            <a:ext cx="817929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600" dirty="0" smtClean="0"/>
              <a:t>The delay (</a:t>
            </a:r>
            <a:r>
              <a:rPr lang="en-GB" sz="2600" i="1" dirty="0" smtClean="0">
                <a:solidFill>
                  <a:srgbClr val="FF0000"/>
                </a:solidFill>
              </a:rPr>
              <a:t>t</a:t>
            </a:r>
            <a:r>
              <a:rPr lang="en-GB" sz="2600" i="1" baseline="-25000" dirty="0" smtClean="0">
                <a:solidFill>
                  <a:srgbClr val="FF0000"/>
                </a:solidFill>
              </a:rPr>
              <a:t>d</a:t>
            </a:r>
            <a:r>
              <a:rPr lang="en-GB" sz="2600" dirty="0" smtClean="0"/>
              <a:t>) time is the time required for the response to reach half the final value the very first time.</a:t>
            </a:r>
          </a:p>
          <a:p>
            <a:pPr algn="just"/>
            <a:endParaRPr lang="en-GB" sz="2400" dirty="0" smtClean="0"/>
          </a:p>
          <a:p>
            <a:endParaRPr lang="en-GB" sz="2400" dirty="0" smtClean="0"/>
          </a:p>
          <a:p>
            <a:endParaRPr lang="en-MY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9817"/>
            <a:ext cx="7776864" cy="48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03648" y="5585984"/>
            <a:ext cx="3744416" cy="128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458240" y="2505633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812360" y="2869441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63688" y="2392681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563888" y="2213833"/>
            <a:ext cx="21602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961680" y="3445505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411760" y="3473936"/>
            <a:ext cx="476760" cy="2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671304" y="3507633"/>
            <a:ext cx="47676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339368" y="2776249"/>
            <a:ext cx="936104" cy="980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5400000">
            <a:off x="2375756" y="3642941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5400000">
            <a:off x="2653944" y="2927785"/>
            <a:ext cx="468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5400000">
            <a:off x="796592" y="6089969"/>
            <a:ext cx="129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Time-Domain Specification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788398"/>
            <a:ext cx="2133600" cy="365125"/>
          </a:xfrm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79512" y="544612"/>
            <a:ext cx="81792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200" dirty="0" smtClean="0"/>
              <a:t>The rise time is the time required for the response to rise from 10% to 90%, 5% to 95%, or 0% to 100% of its final value. 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n-GB" sz="1000" dirty="0" smtClean="0"/>
          </a:p>
          <a:p>
            <a:pPr marL="177800" indent="-177800" algn="just">
              <a:buFont typeface="Arial" pitchFamily="34" charset="0"/>
              <a:buChar char="•"/>
            </a:pPr>
            <a:r>
              <a:rPr lang="en-GB" sz="2200" dirty="0" smtClean="0"/>
              <a:t>For underdamped second order systems, the 0% to 100% rise time is normally used. For overdamped systems, the 10% to 90% rise time is commonly used.</a:t>
            </a:r>
          </a:p>
          <a:p>
            <a:endParaRPr lang="en-MY" sz="24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788398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8F24C-94B3-46D8-9CDA-FE81998887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01865"/>
            <a:ext cx="7776864" cy="48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55776" y="6018032"/>
            <a:ext cx="2592288" cy="128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58240" y="2937681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12360" y="3301489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63688" y="2824729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63888" y="2645881"/>
            <a:ext cx="21602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61680" y="3877553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727088" y="3905984"/>
            <a:ext cx="476760" cy="2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71304" y="3939681"/>
            <a:ext cx="47676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339368" y="3208297"/>
            <a:ext cx="936104" cy="980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5400000">
            <a:off x="2375756" y="4074989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5400000">
            <a:off x="2653944" y="3359833"/>
            <a:ext cx="468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5400000">
            <a:off x="796592" y="6522017"/>
            <a:ext cx="129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403648" y="6507928"/>
            <a:ext cx="1359768" cy="642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Time-Domain Specification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3528" y="869811"/>
            <a:ext cx="8179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2400" dirty="0" smtClean="0"/>
              <a:t>The peak time is the time required for the response to reach the first peak of the overshoot.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81192" y="627537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8F24C-94B3-46D8-9CDA-FE81998887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481192" y="627537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8F24C-94B3-46D8-9CDA-FE81998887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776864" cy="48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59832" y="5505007"/>
            <a:ext cx="2016224" cy="128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0352" y="2788464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91880" y="2132856"/>
            <a:ext cx="21602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89672" y="3364528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599296" y="3426656"/>
            <a:ext cx="47676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67360" y="2695272"/>
            <a:ext cx="936104" cy="980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5400000">
            <a:off x="724584" y="6008992"/>
            <a:ext cx="129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304344" y="6367519"/>
            <a:ext cx="2016224" cy="435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Time-Domain Specification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3528" y="869811"/>
            <a:ext cx="81792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The maximum overshoot is the maximum peak value of the response curve measured from unity. If the final steady-state value of the response differs from unity, then it is common to use the maximum percent overshoot. It is defined by</a:t>
            </a:r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The amount of the maximum (percent) overshoot directly indicates the relative stability of the system.</a:t>
            </a:r>
          </a:p>
          <a:p>
            <a:endParaRPr lang="en-MY" sz="2400" dirty="0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47664" y="3068960"/>
            <a:ext cx="5953472" cy="7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Time-Domain Specification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251520" y="836712"/>
            <a:ext cx="8179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400" dirty="0" smtClean="0"/>
              <a:t>The settling time is the time required for the response curve to reach and stay within a range about the final value of size specified by absolute percentage of the final value (usually 2% or 5%).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52" y="2310840"/>
            <a:ext cx="7272808" cy="45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grpSp>
        <p:nvGrpSpPr>
          <p:cNvPr id="3" name="Group 10"/>
          <p:cNvGrpSpPr/>
          <p:nvPr/>
        </p:nvGrpSpPr>
        <p:grpSpPr>
          <a:xfrm>
            <a:off x="4101770" y="2319660"/>
            <a:ext cx="5006734" cy="3485604"/>
            <a:chOff x="4140472" y="1904428"/>
            <a:chExt cx="5006734" cy="348560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99496" y="2258032"/>
              <a:ext cx="0" cy="3132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4536" y="190442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51520" y="1167135"/>
            <a:ext cx="8179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400" dirty="0" smtClean="0"/>
              <a:t>Natural Undamped Frequency. </a:t>
            </a:r>
          </a:p>
        </p:txBody>
      </p:sp>
      <p:grpSp>
        <p:nvGrpSpPr>
          <p:cNvPr id="11" name="Group 25"/>
          <p:cNvGrpSpPr/>
          <p:nvPr/>
        </p:nvGrpSpPr>
        <p:grpSpPr>
          <a:xfrm>
            <a:off x="5171592" y="3267568"/>
            <a:ext cx="144017" cy="145470"/>
            <a:chOff x="3203847" y="4809330"/>
            <a:chExt cx="144017" cy="14547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25"/>
          <p:cNvGrpSpPr/>
          <p:nvPr/>
        </p:nvGrpSpPr>
        <p:grpSpPr>
          <a:xfrm>
            <a:off x="5117000" y="5011722"/>
            <a:ext cx="144017" cy="145470"/>
            <a:chOff x="3203847" y="4809330"/>
            <a:chExt cx="144017" cy="14547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5148064" y="4180144"/>
            <a:ext cx="0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V="1">
            <a:off x="6372200" y="3253920"/>
            <a:ext cx="0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51520" y="2636912"/>
            <a:ext cx="6120680" cy="1579136"/>
            <a:chOff x="251520" y="2636912"/>
            <a:chExt cx="6120680" cy="1579136"/>
          </a:xfrm>
        </p:grpSpPr>
        <p:grpSp>
          <p:nvGrpSpPr>
            <p:cNvPr id="29" name="Group 28"/>
            <p:cNvGrpSpPr/>
            <p:nvPr/>
          </p:nvGrpSpPr>
          <p:grpSpPr>
            <a:xfrm>
              <a:off x="5220072" y="3316048"/>
              <a:ext cx="1152128" cy="900000"/>
              <a:chOff x="3275856" y="3316048"/>
              <a:chExt cx="1152128" cy="900000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3275856" y="3316048"/>
                <a:ext cx="1152128" cy="900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8" name="Object 27"/>
              <p:cNvGraphicFramePr>
                <a:graphicFrameLocks noChangeAspect="1"/>
              </p:cNvGraphicFramePr>
              <p:nvPr/>
            </p:nvGraphicFramePr>
            <p:xfrm>
              <a:off x="3779912" y="3390328"/>
              <a:ext cx="372132" cy="398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1416" name="Equation" r:id="rId4" imgW="177480" imgH="190440" progId="Equation.3">
                      <p:embed/>
                    </p:oleObj>
                  </mc:Choice>
                  <mc:Fallback>
                    <p:oleObj name="Equation" r:id="rId4" imgW="177480" imgH="1904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9912" y="3390328"/>
                            <a:ext cx="372132" cy="3987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251520" y="2636912"/>
              <a:ext cx="3816424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3050" indent="-273050" algn="just">
                <a:buFont typeface="Arial" pitchFamily="34" charset="0"/>
                <a:buChar char="•"/>
              </a:pPr>
              <a:r>
                <a:rPr lang="en-GB" sz="2200" dirty="0" smtClean="0"/>
                <a:t>Distance from the origin of s-plane to pole is natural undamped frequency in </a:t>
              </a:r>
              <a:r>
                <a:rPr lang="en-GB" sz="2200" dirty="0" err="1" smtClean="0"/>
                <a:t>rad</a:t>
              </a:r>
              <a:r>
                <a:rPr lang="en-GB" sz="2200" dirty="0" smtClean="0"/>
                <a:t>/sec.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grpSp>
        <p:nvGrpSpPr>
          <p:cNvPr id="7" name="Group 10"/>
          <p:cNvGrpSpPr/>
          <p:nvPr/>
        </p:nvGrpSpPr>
        <p:grpSpPr>
          <a:xfrm>
            <a:off x="2157554" y="2967732"/>
            <a:ext cx="5006734" cy="3485604"/>
            <a:chOff x="4140472" y="1904428"/>
            <a:chExt cx="5006734" cy="348560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99496" y="2258032"/>
              <a:ext cx="0" cy="3132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4536" y="190442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51520" y="1167135"/>
            <a:ext cx="81792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200" dirty="0" smtClean="0"/>
              <a:t>Let us draw a circle of radius 3 in s-plane.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221264" y="3645024"/>
            <a:ext cx="2369558" cy="2380032"/>
            <a:chOff x="3221264" y="2996952"/>
            <a:chExt cx="2369558" cy="2380032"/>
          </a:xfrm>
        </p:grpSpPr>
        <p:sp>
          <p:nvSpPr>
            <p:cNvPr id="25" name="Oval 24"/>
            <p:cNvSpPr/>
            <p:nvPr/>
          </p:nvSpPr>
          <p:spPr>
            <a:xfrm>
              <a:off x="3532824" y="3308512"/>
              <a:ext cx="1800000" cy="180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73392" y="299695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3</a:t>
              </a:r>
              <a:endParaRPr lang="en-GB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21264" y="3937412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-3</a:t>
              </a:r>
              <a:endParaRPr lang="en-GB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52208" y="503843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-3</a:t>
              </a:r>
              <a:endParaRPr lang="en-GB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1960" y="394670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3</a:t>
              </a:r>
              <a:endParaRPr lang="en-GB" sz="1600" dirty="0"/>
            </a:p>
          </p:txBody>
        </p:sp>
      </p:grpSp>
      <p:grpSp>
        <p:nvGrpSpPr>
          <p:cNvPr id="32" name="Group 21"/>
          <p:cNvGrpSpPr/>
          <p:nvPr/>
        </p:nvGrpSpPr>
        <p:grpSpPr>
          <a:xfrm>
            <a:off x="3838272" y="4077072"/>
            <a:ext cx="144017" cy="145470"/>
            <a:chOff x="3203847" y="4809330"/>
            <a:chExt cx="144017" cy="145470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21"/>
          <p:cNvGrpSpPr/>
          <p:nvPr/>
        </p:nvGrpSpPr>
        <p:grpSpPr>
          <a:xfrm>
            <a:off x="5058639" y="4229472"/>
            <a:ext cx="144017" cy="145470"/>
            <a:chOff x="3203847" y="4809330"/>
            <a:chExt cx="144017" cy="14547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21"/>
          <p:cNvGrpSpPr/>
          <p:nvPr/>
        </p:nvGrpSpPr>
        <p:grpSpPr>
          <a:xfrm>
            <a:off x="4945688" y="5471066"/>
            <a:ext cx="144017" cy="145470"/>
            <a:chOff x="3203847" y="4809330"/>
            <a:chExt cx="144017" cy="145470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21"/>
          <p:cNvGrpSpPr/>
          <p:nvPr/>
        </p:nvGrpSpPr>
        <p:grpSpPr>
          <a:xfrm>
            <a:off x="3635896" y="5299754"/>
            <a:ext cx="144017" cy="145470"/>
            <a:chOff x="3203847" y="4809330"/>
            <a:chExt cx="144017" cy="145470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251520" y="1772816"/>
            <a:ext cx="81792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200" dirty="0" smtClean="0"/>
              <a:t>If a pole is located anywhere on the circumference of the circle the natural undamped frequency would be </a:t>
            </a:r>
            <a:r>
              <a:rPr lang="en-GB" sz="2200" i="1" dirty="0" smtClean="0">
                <a:solidFill>
                  <a:srgbClr val="FF0000"/>
                </a:solidFill>
              </a:rPr>
              <a:t>3 </a:t>
            </a:r>
            <a:r>
              <a:rPr lang="en-GB" sz="2200" i="1" dirty="0" err="1" smtClean="0">
                <a:solidFill>
                  <a:srgbClr val="FF0000"/>
                </a:solidFill>
              </a:rPr>
              <a:t>rad</a:t>
            </a:r>
            <a:r>
              <a:rPr lang="en-GB" sz="2200" i="1" dirty="0" smtClean="0">
                <a:solidFill>
                  <a:srgbClr val="FF0000"/>
                </a:solidFill>
              </a:rPr>
              <a:t>/sec</a:t>
            </a:r>
            <a:r>
              <a:rPr lang="en-GB" sz="2200" dirty="0" smtClean="0"/>
              <a:t>.</a:t>
            </a:r>
          </a:p>
        </p:txBody>
      </p:sp>
      <p:grpSp>
        <p:nvGrpSpPr>
          <p:cNvPr id="45" name="Group 21"/>
          <p:cNvGrpSpPr/>
          <p:nvPr/>
        </p:nvGrpSpPr>
        <p:grpSpPr>
          <a:xfrm>
            <a:off x="3464584" y="4795698"/>
            <a:ext cx="144017" cy="145470"/>
            <a:chOff x="3203847" y="4809330"/>
            <a:chExt cx="144017" cy="1454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21"/>
          <p:cNvGrpSpPr/>
          <p:nvPr/>
        </p:nvGrpSpPr>
        <p:grpSpPr>
          <a:xfrm>
            <a:off x="4355975" y="3888344"/>
            <a:ext cx="144017" cy="145470"/>
            <a:chOff x="3203847" y="4809330"/>
            <a:chExt cx="144017" cy="14547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grpSp>
        <p:nvGrpSpPr>
          <p:cNvPr id="3" name="Group 10"/>
          <p:cNvGrpSpPr/>
          <p:nvPr/>
        </p:nvGrpSpPr>
        <p:grpSpPr>
          <a:xfrm>
            <a:off x="2641986" y="2387948"/>
            <a:ext cx="3949086" cy="3849364"/>
            <a:chOff x="4624904" y="1727004"/>
            <a:chExt cx="3949086" cy="384936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99496" y="2012368"/>
              <a:ext cx="0" cy="3564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442904" y="1971040"/>
              <a:ext cx="0" cy="3636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265892" y="361396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4536" y="1727004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51520" y="1167135"/>
            <a:ext cx="8179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400" dirty="0" smtClean="0"/>
              <a:t>Therefore the s-plane is divided into Constant Natural Undamped Frequency (</a:t>
            </a:r>
            <a:r>
              <a:rPr lang="el-GR" sz="2400" b="1" dirty="0" smtClean="0">
                <a:solidFill>
                  <a:srgbClr val="FF0000"/>
                </a:solidFill>
              </a:rPr>
              <a:t>ω</a:t>
            </a:r>
            <a:r>
              <a:rPr lang="en-GB" sz="2400" b="1" baseline="-25000" dirty="0" smtClean="0">
                <a:solidFill>
                  <a:srgbClr val="FF0000"/>
                </a:solidFill>
              </a:rPr>
              <a:t>n</a:t>
            </a:r>
            <a:r>
              <a:rPr lang="en-GB" sz="2400" dirty="0" smtClean="0"/>
              <a:t>) Circles. </a:t>
            </a:r>
          </a:p>
        </p:txBody>
      </p:sp>
      <p:sp>
        <p:nvSpPr>
          <p:cNvPr id="25" name="Oval 24"/>
          <p:cNvSpPr/>
          <p:nvPr/>
        </p:nvSpPr>
        <p:spPr>
          <a:xfrm>
            <a:off x="3532824" y="3554224"/>
            <a:ext cx="1800000" cy="1800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256672" y="4279840"/>
            <a:ext cx="360000" cy="360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89944" y="3924992"/>
            <a:ext cx="1080000" cy="1080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166600" y="3188000"/>
            <a:ext cx="2520000" cy="2520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773080" y="2821776"/>
            <a:ext cx="3240000" cy="3240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grpSp>
        <p:nvGrpSpPr>
          <p:cNvPr id="3" name="Group 10"/>
          <p:cNvGrpSpPr/>
          <p:nvPr/>
        </p:nvGrpSpPr>
        <p:grpSpPr>
          <a:xfrm>
            <a:off x="4101770" y="2319660"/>
            <a:ext cx="5006734" cy="3485604"/>
            <a:chOff x="4140472" y="1904428"/>
            <a:chExt cx="5006734" cy="348560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99496" y="2258032"/>
              <a:ext cx="0" cy="3132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4536" y="190442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51520" y="1167135"/>
            <a:ext cx="8179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400" dirty="0" smtClean="0"/>
              <a:t>Damping ratio. 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5171592" y="3267568"/>
            <a:ext cx="144017" cy="145470"/>
            <a:chOff x="3203847" y="4809330"/>
            <a:chExt cx="144017" cy="14547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25"/>
          <p:cNvGrpSpPr/>
          <p:nvPr/>
        </p:nvGrpSpPr>
        <p:grpSpPr>
          <a:xfrm>
            <a:off x="5117000" y="5011722"/>
            <a:ext cx="144017" cy="145470"/>
            <a:chOff x="3203847" y="4809330"/>
            <a:chExt cx="144017" cy="14547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5148064" y="4180144"/>
            <a:ext cx="0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V="1">
            <a:off x="6372200" y="3253920"/>
            <a:ext cx="0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220072" y="3316048"/>
            <a:ext cx="1152128" cy="90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6"/>
          <p:cNvGrpSpPr/>
          <p:nvPr/>
        </p:nvGrpSpPr>
        <p:grpSpPr>
          <a:xfrm>
            <a:off x="251520" y="2204864"/>
            <a:ext cx="6103848" cy="2448272"/>
            <a:chOff x="251520" y="2204864"/>
            <a:chExt cx="6103848" cy="2448272"/>
          </a:xfrm>
        </p:grpSpPr>
        <p:grpSp>
          <p:nvGrpSpPr>
            <p:cNvPr id="9" name="Group 34"/>
            <p:cNvGrpSpPr/>
            <p:nvPr/>
          </p:nvGrpSpPr>
          <p:grpSpPr>
            <a:xfrm>
              <a:off x="251520" y="2204864"/>
              <a:ext cx="6103848" cy="2233368"/>
              <a:chOff x="251520" y="2204864"/>
              <a:chExt cx="6103848" cy="2233368"/>
            </a:xfrm>
          </p:grpSpPr>
          <p:sp>
            <p:nvSpPr>
              <p:cNvPr id="32" name="TextBox 7"/>
              <p:cNvSpPr txBox="1">
                <a:spLocks noChangeArrowheads="1"/>
              </p:cNvSpPr>
              <p:nvPr/>
            </p:nvSpPr>
            <p:spPr bwMode="auto">
              <a:xfrm>
                <a:off x="251520" y="2204864"/>
                <a:ext cx="3816424" cy="14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73050" indent="-273050" algn="just">
                  <a:buFont typeface="Arial" pitchFamily="34" charset="0"/>
                  <a:buChar char="•"/>
                </a:pPr>
                <a:r>
                  <a:rPr lang="en-GB" sz="2200" dirty="0" smtClean="0"/>
                  <a:t>Cosine of the angle between vector connecting origin and pole and –</a:t>
                </a:r>
                <a:r>
                  <a:rPr lang="en-GB" sz="2200" dirty="0" err="1" smtClean="0"/>
                  <a:t>ve</a:t>
                </a:r>
                <a:r>
                  <a:rPr lang="en-GB" sz="2200" dirty="0" smtClean="0"/>
                  <a:t> real axis yields damping ratio.</a:t>
                </a:r>
              </a:p>
            </p:txBody>
          </p:sp>
          <p:sp>
            <p:nvSpPr>
              <p:cNvPr id="33" name="Arc 32"/>
              <p:cNvSpPr/>
              <p:nvPr/>
            </p:nvSpPr>
            <p:spPr>
              <a:xfrm rot="8829187" flipV="1">
                <a:off x="5800973" y="3790160"/>
                <a:ext cx="554395" cy="648072"/>
              </a:xfrm>
              <a:prstGeom prst="arc">
                <a:avLst>
                  <a:gd name="adj1" fmla="val 16200000"/>
                  <a:gd name="adj2" fmla="val 20630307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/>
            </p:nvGraphicFramePr>
            <p:xfrm>
              <a:off x="5520512" y="3815004"/>
              <a:ext cx="238125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567" name="Equation" r:id="rId4" imgW="114120" imgH="152280" progId="Equation.3">
                      <p:embed/>
                    </p:oleObj>
                  </mc:Choice>
                  <mc:Fallback>
                    <p:oleObj name="Equation" r:id="rId4" imgW="114120" imgH="1522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20512" y="3815004"/>
                            <a:ext cx="238125" cy="317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1259632" y="4221088"/>
            <a:ext cx="1298000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68" name="Equation" r:id="rId6" imgW="533160" imgH="177480" progId="Equation.3">
                    <p:embed/>
                  </p:oleObj>
                </mc:Choice>
                <mc:Fallback>
                  <p:oleObj name="Equation" r:id="rId6" imgW="53316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4221088"/>
                          <a:ext cx="1298000" cy="43204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en-GB" b="1" dirty="0" smtClean="0"/>
              <a:t>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4" y="1052736"/>
            <a:ext cx="8856984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400" dirty="0" smtClean="0"/>
              <a:t>We have already discussed the affect of location of  poles and zeros on the transient response of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order systems. 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Compared to the simplicity of a first-order system, a second-order system exhibits a wide range of responses that must be analyzed and described.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Varying a first-order system's parameter (T, K) simply changes the speed and offset of the response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Whereas, changes in the parameters of a second-order system can change the </a:t>
            </a:r>
            <a:r>
              <a:rPr lang="en-GB" sz="2400" i="1" dirty="0" smtClean="0"/>
              <a:t>form of </a:t>
            </a:r>
            <a:r>
              <a:rPr lang="en-GB" sz="2400" dirty="0" smtClean="0"/>
              <a:t>the response.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US" sz="2400" dirty="0" smtClean="0">
                <a:cs typeface="Arial" charset="0"/>
              </a:rPr>
              <a:t>A second-order system can display characteristics much like a first-order system or, depending on component values, display damped or </a:t>
            </a:r>
            <a:r>
              <a:rPr lang="en-US" sz="2400" i="1" dirty="0" smtClean="0">
                <a:solidFill>
                  <a:schemeClr val="tx2"/>
                </a:solidFill>
                <a:cs typeface="Arial" charset="0"/>
              </a:rPr>
              <a:t>pure oscillations</a:t>
            </a:r>
            <a:r>
              <a:rPr lang="en-US" sz="2400" dirty="0" smtClean="0">
                <a:cs typeface="Arial" charset="0"/>
              </a:rPr>
              <a:t> for its </a:t>
            </a:r>
            <a:r>
              <a:rPr lang="en-US" sz="2400" i="1" dirty="0" smtClean="0">
                <a:cs typeface="Arial" charset="0"/>
              </a:rPr>
              <a:t>transient response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algn="just"/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grpSp>
        <p:nvGrpSpPr>
          <p:cNvPr id="3" name="Group 10"/>
          <p:cNvGrpSpPr/>
          <p:nvPr/>
        </p:nvGrpSpPr>
        <p:grpSpPr>
          <a:xfrm>
            <a:off x="1979712" y="2247652"/>
            <a:ext cx="5006734" cy="3485604"/>
            <a:chOff x="4140472" y="1904428"/>
            <a:chExt cx="5006734" cy="348560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99496" y="2258032"/>
              <a:ext cx="0" cy="3132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4536" y="190442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51520" y="1167135"/>
            <a:ext cx="8179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400" dirty="0" smtClean="0"/>
              <a:t>For Underdamped system                            therefore, 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3049534" y="3195560"/>
            <a:ext cx="144017" cy="145470"/>
            <a:chOff x="3203847" y="4809330"/>
            <a:chExt cx="144017" cy="14547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25"/>
          <p:cNvGrpSpPr/>
          <p:nvPr/>
        </p:nvGrpSpPr>
        <p:grpSpPr>
          <a:xfrm>
            <a:off x="2994942" y="4939714"/>
            <a:ext cx="144017" cy="145470"/>
            <a:chOff x="3203847" y="4809330"/>
            <a:chExt cx="144017" cy="14547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3026006" y="4108136"/>
            <a:ext cx="0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V="1">
            <a:off x="4250142" y="3181912"/>
            <a:ext cx="0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917950" y="1151886"/>
          <a:ext cx="16970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0" name="Equation" r:id="rId4" imgW="685800" imgH="190440" progId="Equation.3">
                  <p:embed/>
                </p:oleObj>
              </mc:Choice>
              <mc:Fallback>
                <p:oleObj name="Equation" r:id="rId4" imgW="68580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1151886"/>
                        <a:ext cx="169703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7161213" y="1212850"/>
          <a:ext cx="12573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1" name="Equation" r:id="rId6" imgW="507960" imgH="177480" progId="Equation.3">
                  <p:embed/>
                </p:oleObj>
              </mc:Choice>
              <mc:Fallback>
                <p:oleObj name="Equation" r:id="rId6" imgW="50796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1212850"/>
                        <a:ext cx="12573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grpSp>
        <p:nvGrpSpPr>
          <p:cNvPr id="3" name="Group 10"/>
          <p:cNvGrpSpPr/>
          <p:nvPr/>
        </p:nvGrpSpPr>
        <p:grpSpPr>
          <a:xfrm>
            <a:off x="1979712" y="2247652"/>
            <a:ext cx="5006734" cy="3485604"/>
            <a:chOff x="4140472" y="1904428"/>
            <a:chExt cx="5006734" cy="348560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99496" y="2258032"/>
              <a:ext cx="0" cy="3132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4536" y="190442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51520" y="1167135"/>
            <a:ext cx="8179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400" dirty="0" smtClean="0"/>
              <a:t>For Undamped system                  therefore, 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4180896" y="3332040"/>
            <a:ext cx="144017" cy="145470"/>
            <a:chOff x="3203847" y="4809330"/>
            <a:chExt cx="144017" cy="14547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25"/>
          <p:cNvGrpSpPr/>
          <p:nvPr/>
        </p:nvGrpSpPr>
        <p:grpSpPr>
          <a:xfrm>
            <a:off x="4182318" y="4748642"/>
            <a:ext cx="144017" cy="145470"/>
            <a:chOff x="3203847" y="4809330"/>
            <a:chExt cx="144017" cy="14547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522730" y="1156031"/>
          <a:ext cx="10668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4" name="Equation" r:id="rId4" imgW="431640" imgH="190440" progId="Equation.3">
                  <p:embed/>
                </p:oleObj>
              </mc:Choice>
              <mc:Fallback>
                <p:oleObj name="Equation" r:id="rId4" imgW="43164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730" y="1156031"/>
                        <a:ext cx="10668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5914678" y="1212850"/>
          <a:ext cx="8175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5" name="Equation" r:id="rId6" imgW="330120" imgH="177480" progId="Equation.3">
                  <p:embed/>
                </p:oleObj>
              </mc:Choice>
              <mc:Fallback>
                <p:oleObj name="Equation" r:id="rId6" imgW="3301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678" y="1212850"/>
                        <a:ext cx="81756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grpSp>
        <p:nvGrpSpPr>
          <p:cNvPr id="3" name="Group 10"/>
          <p:cNvGrpSpPr/>
          <p:nvPr/>
        </p:nvGrpSpPr>
        <p:grpSpPr>
          <a:xfrm>
            <a:off x="1979712" y="2247652"/>
            <a:ext cx="5006734" cy="3485604"/>
            <a:chOff x="4140472" y="1904428"/>
            <a:chExt cx="5006734" cy="348560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99496" y="2258032"/>
              <a:ext cx="0" cy="3132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4536" y="190442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51520" y="1167135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GB" sz="2400" dirty="0" smtClean="0"/>
              <a:t>For overdamped and critically damped systems                  therefore, 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2339752" y="4077072"/>
            <a:ext cx="144017" cy="145470"/>
            <a:chOff x="3203847" y="4809330"/>
            <a:chExt cx="144017" cy="14547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25"/>
          <p:cNvGrpSpPr/>
          <p:nvPr/>
        </p:nvGrpSpPr>
        <p:grpSpPr>
          <a:xfrm>
            <a:off x="3419872" y="4077072"/>
            <a:ext cx="144017" cy="145470"/>
            <a:chOff x="3203847" y="4809330"/>
            <a:chExt cx="144017" cy="14547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588224" y="1124744"/>
          <a:ext cx="9096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8" name="Equation" r:id="rId4" imgW="368280" imgH="190440" progId="Equation.3">
                  <p:embed/>
                </p:oleObj>
              </mc:Choice>
              <mc:Fallback>
                <p:oleObj name="Equation" r:id="rId4" imgW="3682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124744"/>
                        <a:ext cx="90963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1979712" y="1628800"/>
          <a:ext cx="8175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9" name="Equation" r:id="rId6" imgW="330120" imgH="177480" progId="Equation.3">
                  <p:embed/>
                </p:oleObj>
              </mc:Choice>
              <mc:Fallback>
                <p:oleObj name="Equation" r:id="rId6" imgW="3301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28800"/>
                        <a:ext cx="81756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grpSp>
        <p:nvGrpSpPr>
          <p:cNvPr id="3" name="Group 10"/>
          <p:cNvGrpSpPr/>
          <p:nvPr/>
        </p:nvGrpSpPr>
        <p:grpSpPr>
          <a:xfrm>
            <a:off x="1979712" y="2247652"/>
            <a:ext cx="5006734" cy="3485604"/>
            <a:chOff x="4140472" y="1904428"/>
            <a:chExt cx="5006734" cy="348560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99496" y="2258032"/>
              <a:ext cx="0" cy="3132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4536" y="190442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51520" y="1167135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GB" sz="2400" dirty="0" smtClean="0"/>
              <a:t>Draw a vector connecting </a:t>
            </a:r>
            <a:r>
              <a:rPr lang="en-GB" sz="2400" dirty="0" smtClean="0">
                <a:solidFill>
                  <a:srgbClr val="FF0000"/>
                </a:solidFill>
              </a:rPr>
              <a:t>origin</a:t>
            </a:r>
            <a:r>
              <a:rPr lang="en-GB" sz="2400" dirty="0" smtClean="0"/>
              <a:t> of s-plane and some point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27784" y="256490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2898408" y="2812000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2946880" y="2852936"/>
            <a:ext cx="1386841" cy="1534937"/>
            <a:chOff x="2946880" y="2852936"/>
            <a:chExt cx="1386841" cy="1534937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2946880" y="2852936"/>
              <a:ext cx="1296144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8829187" flipV="1">
              <a:off x="3779326" y="3739801"/>
              <a:ext cx="554395" cy="648072"/>
            </a:xfrm>
            <a:prstGeom prst="arc">
              <a:avLst>
                <a:gd name="adj1" fmla="val 16200000"/>
                <a:gd name="adj2" fmla="val 20630307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3275856" y="3664921"/>
            <a:ext cx="449262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64" name="Equation" r:id="rId4" imgW="215640" imgH="190440" progId="Equation.3">
                    <p:embed/>
                  </p:oleObj>
                </mc:Choice>
                <mc:Fallback>
                  <p:oleObj name="Equation" r:id="rId4" imgW="215640" imgH="1904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856" y="3664921"/>
                          <a:ext cx="449262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57200" y="5084763"/>
          <a:ext cx="262731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65" name="Equation" r:id="rId6" imgW="1079280" imgH="215640" progId="Equation.3">
                  <p:embed/>
                </p:oleObj>
              </mc:Choice>
              <mc:Fallback>
                <p:oleObj name="Equation" r:id="rId6" imgW="107928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84763"/>
                        <a:ext cx="262731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25"/>
          <p:cNvGrpSpPr/>
          <p:nvPr/>
        </p:nvGrpSpPr>
        <p:grpSpPr>
          <a:xfrm>
            <a:off x="3968640" y="3859594"/>
            <a:ext cx="144017" cy="145470"/>
            <a:chOff x="3203847" y="4809330"/>
            <a:chExt cx="144017" cy="145470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25"/>
          <p:cNvGrpSpPr/>
          <p:nvPr/>
        </p:nvGrpSpPr>
        <p:grpSpPr>
          <a:xfrm>
            <a:off x="3649544" y="3559368"/>
            <a:ext cx="144017" cy="145470"/>
            <a:chOff x="3203847" y="4809330"/>
            <a:chExt cx="144017" cy="145470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25"/>
          <p:cNvGrpSpPr/>
          <p:nvPr/>
        </p:nvGrpSpPr>
        <p:grpSpPr>
          <a:xfrm>
            <a:off x="3392576" y="3294864"/>
            <a:ext cx="144017" cy="145470"/>
            <a:chOff x="3203847" y="4809330"/>
            <a:chExt cx="144017" cy="14547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oup 25"/>
          <p:cNvGrpSpPr/>
          <p:nvPr/>
        </p:nvGrpSpPr>
        <p:grpSpPr>
          <a:xfrm>
            <a:off x="3104543" y="2996952"/>
            <a:ext cx="144017" cy="145470"/>
            <a:chOff x="3203847" y="4809330"/>
            <a:chExt cx="144017" cy="14547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grpSp>
        <p:nvGrpSpPr>
          <p:cNvPr id="3" name="Group 10"/>
          <p:cNvGrpSpPr/>
          <p:nvPr/>
        </p:nvGrpSpPr>
        <p:grpSpPr>
          <a:xfrm>
            <a:off x="1979712" y="2247652"/>
            <a:ext cx="5006734" cy="3485604"/>
            <a:chOff x="4140472" y="1904428"/>
            <a:chExt cx="5006734" cy="348560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399496" y="2258032"/>
              <a:ext cx="0" cy="3132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4536" y="190442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51520" y="1167135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GB" sz="2400" dirty="0" smtClean="0"/>
              <a:t>Therefore, s-plane is divided into sections of constant damping ratio lines.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923928" y="2852936"/>
            <a:ext cx="315328" cy="127872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347864" y="3068960"/>
            <a:ext cx="898928" cy="107635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635896" y="2852936"/>
            <a:ext cx="579832" cy="129614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3059832" y="3284984"/>
            <a:ext cx="1193072" cy="86409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915816" y="3573016"/>
            <a:ext cx="1296144" cy="57606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871104" y="3933056"/>
            <a:ext cx="1395448" cy="20237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56"/>
            <a:ext cx="8229600" cy="75725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Example-2</a:t>
            </a:r>
            <a:endParaRPr lang="en-GB" sz="4000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6512" y="764704"/>
            <a:ext cx="87910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200" dirty="0" smtClean="0"/>
              <a:t>Determine the natural frequency and damping ratio of the poles from the following </a:t>
            </a:r>
            <a:r>
              <a:rPr lang="en-GB" sz="2200" dirty="0" err="1" smtClean="0"/>
              <a:t>pz</a:t>
            </a:r>
            <a:r>
              <a:rPr lang="en-GB" sz="2200" dirty="0" smtClean="0"/>
              <a:t>-map.</a:t>
            </a:r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 cstate="print"/>
          <a:srcRect l="10850" t="11349" r="8151" b="6880"/>
          <a:stretch>
            <a:fillRect/>
          </a:stretch>
        </p:blipFill>
        <p:spPr bwMode="auto">
          <a:xfrm>
            <a:off x="1465776" y="1607616"/>
            <a:ext cx="6696744" cy="50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56"/>
            <a:ext cx="8229600" cy="75725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Example-3</a:t>
            </a:r>
            <a:endParaRPr lang="en-GB" sz="4000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6512" y="1470843"/>
            <a:ext cx="41764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200" dirty="0" smtClean="0"/>
              <a:t>Determine the natural frequency and damping ratio of the poles from the given </a:t>
            </a:r>
            <a:r>
              <a:rPr lang="en-GB" sz="2200" dirty="0" err="1" smtClean="0"/>
              <a:t>pz</a:t>
            </a:r>
            <a:r>
              <a:rPr lang="en-GB" sz="2200" dirty="0" smtClean="0"/>
              <a:t>-map.</a:t>
            </a:r>
          </a:p>
          <a:p>
            <a:pPr marL="273050" indent="-273050" algn="just">
              <a:buFont typeface="Arial" pitchFamily="34" charset="0"/>
              <a:buChar char="•"/>
            </a:pPr>
            <a:endParaRPr lang="en-GB" sz="2200" dirty="0" smtClean="0"/>
          </a:p>
          <a:p>
            <a:pPr marL="273050" indent="-273050" algn="just">
              <a:buFont typeface="Arial" pitchFamily="34" charset="0"/>
              <a:buChar char="•"/>
            </a:pPr>
            <a:r>
              <a:rPr lang="en-GB" sz="2200" dirty="0" smtClean="0"/>
              <a:t>Also determine the transfer function of the system and state whether system is underdamped, overdamped, undamped or critically damped.</a:t>
            </a: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 cstate="print"/>
          <a:srcRect l="12150" t="10800" r="37901" b="6401"/>
          <a:stretch>
            <a:fillRect/>
          </a:stretch>
        </p:blipFill>
        <p:spPr bwMode="auto">
          <a:xfrm>
            <a:off x="4486344" y="1212010"/>
            <a:ext cx="4464496" cy="55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56"/>
            <a:ext cx="8229600" cy="75725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Example-4</a:t>
            </a:r>
            <a:endParaRPr lang="en-GB" sz="4000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6512" y="1124744"/>
            <a:ext cx="51125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The natural frequency of closed loop poles of 2</a:t>
            </a:r>
            <a:r>
              <a:rPr lang="en-GB" sz="2500" baseline="30000" dirty="0" smtClean="0"/>
              <a:t>nd</a:t>
            </a:r>
            <a:r>
              <a:rPr lang="en-GB" sz="2500" dirty="0" smtClean="0"/>
              <a:t> order system is </a:t>
            </a:r>
            <a:r>
              <a:rPr lang="en-GB" sz="2500" dirty="0" smtClean="0">
                <a:solidFill>
                  <a:srgbClr val="FF0000"/>
                </a:solidFill>
              </a:rPr>
              <a:t>2 rad/sec</a:t>
            </a:r>
            <a:r>
              <a:rPr lang="en-GB" sz="2500" dirty="0" smtClean="0"/>
              <a:t> and damping ratio is </a:t>
            </a:r>
            <a:r>
              <a:rPr lang="en-GB" sz="2500" dirty="0" smtClean="0">
                <a:solidFill>
                  <a:srgbClr val="FF0000"/>
                </a:solidFill>
              </a:rPr>
              <a:t>0.5</a:t>
            </a:r>
            <a:r>
              <a:rPr lang="en-GB" sz="2500" dirty="0" smtClean="0"/>
              <a:t>.</a:t>
            </a:r>
          </a:p>
          <a:p>
            <a:pPr marL="273050" indent="-273050" algn="just">
              <a:buFont typeface="Arial" pitchFamily="34" charset="0"/>
              <a:buChar char="•"/>
            </a:pPr>
            <a:endParaRPr lang="en-GB" sz="2500" dirty="0" smtClean="0"/>
          </a:p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Determine the location of closed loop poles so that the damping ratio remains same but the natural undamped frequency is doubled.</a:t>
            </a:r>
          </a:p>
        </p:txBody>
      </p:sp>
      <p:graphicFrame>
        <p:nvGraphicFramePr>
          <p:cNvPr id="283650" name="Object 1"/>
          <p:cNvGraphicFramePr>
            <a:graphicFrameLocks noChangeAspect="1"/>
          </p:cNvGraphicFramePr>
          <p:nvPr/>
        </p:nvGraphicFramePr>
        <p:xfrm>
          <a:off x="179512" y="4797152"/>
          <a:ext cx="4810905" cy="986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04" name="Equation" r:id="rId4" imgW="2044440" imgH="419040" progId="Equation.3">
                  <p:embed/>
                </p:oleObj>
              </mc:Choice>
              <mc:Fallback>
                <p:oleObj name="Equation" r:id="rId4" imgW="204444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797152"/>
                        <a:ext cx="4810905" cy="9862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6" cstate="print"/>
          <a:srcRect l="11262" t="10272" r="32426" b="5501"/>
          <a:stretch>
            <a:fillRect/>
          </a:stretch>
        </p:blipFill>
        <p:spPr bwMode="auto">
          <a:xfrm>
            <a:off x="5148064" y="1556792"/>
            <a:ext cx="3816424" cy="39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56"/>
            <a:ext cx="8229600" cy="75725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Example-4</a:t>
            </a:r>
            <a:endParaRPr lang="en-GB" sz="4000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180528" y="814353"/>
            <a:ext cx="9180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000" dirty="0" smtClean="0"/>
              <a:t>Determine the location of closed loop poles so that the damping ratio remains same but the natural undamped frequency is doubled.</a:t>
            </a:r>
          </a:p>
        </p:txBody>
      </p:sp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3" cstate="print"/>
          <a:srcRect l="11989" t="10877" r="38738" b="6950"/>
          <a:stretch>
            <a:fillRect/>
          </a:stretch>
        </p:blipFill>
        <p:spPr bwMode="auto">
          <a:xfrm>
            <a:off x="2267744" y="1700808"/>
            <a:ext cx="4392488" cy="50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40966"/>
          </a:xfrm>
        </p:spPr>
        <p:txBody>
          <a:bodyPr/>
          <a:lstStyle/>
          <a:p>
            <a:r>
              <a:rPr lang="en-GB" dirty="0" smtClean="0"/>
              <a:t>S-Plane</a:t>
            </a:r>
            <a:endParaRPr lang="en-GB" dirty="0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58578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31056" y="4396168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0" y="4437112"/>
          <a:ext cx="2381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23" name="Equation" r:id="rId4" imgW="114120" imgH="152280" progId="Equation.3">
                  <p:embed/>
                </p:oleObj>
              </mc:Choice>
              <mc:Fallback>
                <p:oleObj name="Equation" r:id="rId4" imgW="114120" imgH="152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37112"/>
                        <a:ext cx="23812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03848" y="5517232"/>
            <a:ext cx="180020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91680" y="3140968"/>
            <a:ext cx="2232248" cy="170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81504" y="2495240"/>
            <a:ext cx="2232248" cy="170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295848" y="6180288"/>
            <a:ext cx="1292376" cy="34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0516" name="Object 5"/>
          <p:cNvGraphicFramePr>
            <a:graphicFrameLocks noChangeAspect="1"/>
          </p:cNvGraphicFramePr>
          <p:nvPr/>
        </p:nvGraphicFramePr>
        <p:xfrm>
          <a:off x="251520" y="908720"/>
          <a:ext cx="262572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24" name="Equation" r:id="rId6" imgW="1054080" imgH="520560" progId="Equation.3">
                  <p:embed/>
                </p:oleObj>
              </mc:Choice>
              <mc:Fallback>
                <p:oleObj name="Equation" r:id="rId6" imgW="105408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08720"/>
                        <a:ext cx="2625725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692696"/>
            <a:ext cx="8964488" cy="576064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cs typeface="Arial" charset="0"/>
              </a:rPr>
              <a:t>A general second-order system is characterized by the following transfer function.</a:t>
            </a:r>
            <a:endParaRPr lang="en-US" sz="2600" dirty="0" smtClean="0">
              <a:cs typeface="Arial" charset="0"/>
            </a:endParaRPr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536831"/>
              </p:ext>
            </p:extLst>
          </p:nvPr>
        </p:nvGraphicFramePr>
        <p:xfrm>
          <a:off x="395536" y="2636912"/>
          <a:ext cx="35607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0" name="Equation" r:id="rId3" imgW="1320480" imgH="419040" progId="Equation.3">
                  <p:embed/>
                </p:oleObj>
              </mc:Choice>
              <mc:Fallback>
                <p:oleObj name="Equation" r:id="rId3" imgW="132048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36912"/>
                        <a:ext cx="3560763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060848"/>
            <a:ext cx="4781724" cy="19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3648" y="4589835"/>
            <a:ext cx="741682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smtClean="0">
                <a:solidFill>
                  <a:srgbClr val="CC0000"/>
                </a:solidFill>
                <a:cs typeface="Arial" charset="0"/>
              </a:rPr>
              <a:t>un-damped natural frequency</a:t>
            </a:r>
            <a:r>
              <a:rPr lang="en-US" sz="2400" b="1" smtClean="0">
                <a:cs typeface="Arial" charset="0"/>
              </a:rPr>
              <a:t> </a:t>
            </a:r>
            <a:r>
              <a:rPr lang="en-US" sz="2400" smtClean="0">
                <a:cs typeface="Arial" charset="0"/>
              </a:rPr>
              <a:t>of the second order system, which is the frequency of oscillation of the system without damping.</a:t>
            </a:r>
            <a:endParaRPr lang="en-US" sz="2400" dirty="0"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4509120"/>
            <a:ext cx="1193072" cy="512763"/>
            <a:chOff x="179512" y="1980133"/>
            <a:chExt cx="1193072" cy="512763"/>
          </a:xfrm>
        </p:grpSpPr>
        <p:graphicFrame>
          <p:nvGraphicFramePr>
            <p:cNvPr id="9" name="Object 1"/>
            <p:cNvGraphicFramePr>
              <a:graphicFrameLocks noChangeAspect="1"/>
            </p:cNvGraphicFramePr>
            <p:nvPr/>
          </p:nvGraphicFramePr>
          <p:xfrm>
            <a:off x="179512" y="1980133"/>
            <a:ext cx="479425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851" name="Equation" r:id="rId6" imgW="177480" imgH="190440" progId="Equation.3">
                    <p:embed/>
                  </p:oleObj>
                </mc:Choice>
                <mc:Fallback>
                  <p:oleObj name="Equation" r:id="rId6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1980133"/>
                          <a:ext cx="479425" cy="512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>
              <a:off x="724512" y="2290520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403648" y="5813971"/>
            <a:ext cx="741682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algn="just">
              <a:spcBef>
                <a:spcPct val="20000"/>
              </a:spcBef>
            </a:pPr>
            <a:r>
              <a:rPr lang="en-US" sz="2400" dirty="0" smtClean="0">
                <a:solidFill>
                  <a:srgbClr val="CC0000"/>
                </a:solidFill>
                <a:cs typeface="Arial" charset="0"/>
              </a:rPr>
              <a:t>damping ratio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of the second order system, which is a measure of the degree of resistance to change in the system output.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57689"/>
              </p:ext>
            </p:extLst>
          </p:nvPr>
        </p:nvGraphicFramePr>
        <p:xfrm>
          <a:off x="247650" y="5748437"/>
          <a:ext cx="3413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2" name="Equation" r:id="rId8" imgW="126720" imgH="177480" progId="Equation.3">
                  <p:embed/>
                </p:oleObj>
              </mc:Choice>
              <mc:Fallback>
                <p:oleObj name="Equation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748437"/>
                        <a:ext cx="34131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724512" y="6043643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24"/>
            <a:ext cx="8229600" cy="94096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86723" name="Object 1"/>
          <p:cNvGraphicFramePr>
            <a:graphicFrameLocks noChangeAspect="1"/>
          </p:cNvGraphicFramePr>
          <p:nvPr/>
        </p:nvGraphicFramePr>
        <p:xfrm>
          <a:off x="2071836" y="4509120"/>
          <a:ext cx="55245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5" name="Equation" r:id="rId3" imgW="2349360" imgH="393480" progId="Equation.3">
                  <p:embed/>
                </p:oleObj>
              </mc:Choice>
              <mc:Fallback>
                <p:oleObj name="Equation" r:id="rId3" imgW="23493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836" y="4509120"/>
                        <a:ext cx="55245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-36512" y="2447890"/>
            <a:ext cx="89289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The partial fraction expansion of above equation is given as</a:t>
            </a:r>
          </a:p>
        </p:txBody>
      </p:sp>
      <p:graphicFrame>
        <p:nvGraphicFramePr>
          <p:cNvPr id="286724" name="Object 4"/>
          <p:cNvGraphicFramePr>
            <a:graphicFrameLocks noChangeAspect="1"/>
          </p:cNvGraphicFramePr>
          <p:nvPr/>
        </p:nvGraphicFramePr>
        <p:xfrm>
          <a:off x="2915816" y="3140968"/>
          <a:ext cx="35242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6" name="Equation" r:id="rId5" imgW="1498320" imgH="393480" progId="Equation.3">
                  <p:embed/>
                </p:oleObj>
              </mc:Choice>
              <mc:Fallback>
                <p:oleObj name="Equation" r:id="rId5" imgW="14983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140968"/>
                        <a:ext cx="3524250" cy="92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431654" y="4810800"/>
            <a:ext cx="5600622" cy="1021277"/>
            <a:chOff x="123506" y="4594776"/>
            <a:chExt cx="5600622" cy="1021277"/>
          </a:xfrm>
        </p:grpSpPr>
        <p:grpSp>
          <p:nvGrpSpPr>
            <p:cNvPr id="4" name="Group 10"/>
            <p:cNvGrpSpPr/>
            <p:nvPr/>
          </p:nvGrpSpPr>
          <p:grpSpPr>
            <a:xfrm>
              <a:off x="1501254" y="4594776"/>
              <a:ext cx="4222874" cy="1021277"/>
              <a:chOff x="1501254" y="4594776"/>
              <a:chExt cx="4222874" cy="102127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059832" y="4594776"/>
                <a:ext cx="2664296" cy="72008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501254" y="5254388"/>
                <a:ext cx="1937982" cy="361665"/>
              </a:xfrm>
              <a:custGeom>
                <a:avLst/>
                <a:gdLst>
                  <a:gd name="connsiteX0" fmla="*/ 1937982 w 1937982"/>
                  <a:gd name="connsiteY0" fmla="*/ 0 h 361665"/>
                  <a:gd name="connsiteX1" fmla="*/ 1801504 w 1937982"/>
                  <a:gd name="connsiteY1" fmla="*/ 109182 h 361665"/>
                  <a:gd name="connsiteX2" fmla="*/ 1528549 w 1937982"/>
                  <a:gd name="connsiteY2" fmla="*/ 232012 h 361665"/>
                  <a:gd name="connsiteX3" fmla="*/ 491319 w 1937982"/>
                  <a:gd name="connsiteY3" fmla="*/ 327546 h 361665"/>
                  <a:gd name="connsiteX4" fmla="*/ 0 w 1937982"/>
                  <a:gd name="connsiteY4" fmla="*/ 27296 h 3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7982" h="361665">
                    <a:moveTo>
                      <a:pt x="1937982" y="0"/>
                    </a:moveTo>
                    <a:cubicBezTo>
                      <a:pt x="1903862" y="35256"/>
                      <a:pt x="1869743" y="70513"/>
                      <a:pt x="1801504" y="109182"/>
                    </a:cubicBezTo>
                    <a:cubicBezTo>
                      <a:pt x="1733265" y="147851"/>
                      <a:pt x="1746913" y="195618"/>
                      <a:pt x="1528549" y="232012"/>
                    </a:cubicBezTo>
                    <a:cubicBezTo>
                      <a:pt x="1310185" y="268406"/>
                      <a:pt x="746077" y="361665"/>
                      <a:pt x="491319" y="327546"/>
                    </a:cubicBezTo>
                    <a:cubicBezTo>
                      <a:pt x="236561" y="293427"/>
                      <a:pt x="118280" y="160361"/>
                      <a:pt x="0" y="27296"/>
                    </a:cubicBezTo>
                  </a:path>
                </a:pathLst>
              </a:cu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aphicFrame>
          <p:nvGraphicFramePr>
            <p:cNvPr id="286726" name="Object 6"/>
            <p:cNvGraphicFramePr>
              <a:graphicFrameLocks noChangeAspect="1"/>
            </p:cNvGraphicFramePr>
            <p:nvPr/>
          </p:nvGraphicFramePr>
          <p:xfrm>
            <a:off x="123506" y="4725144"/>
            <a:ext cx="1400155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127" name="Equation" r:id="rId7" imgW="634680" imgH="228600" progId="Equation.3">
                    <p:embed/>
                  </p:oleObj>
                </mc:Choice>
                <mc:Fallback>
                  <p:oleObj name="Equation" r:id="rId7" imgW="63468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06" y="4725144"/>
                          <a:ext cx="1400155" cy="504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5940152" y="4038472"/>
            <a:ext cx="3038997" cy="1437816"/>
            <a:chOff x="5940152" y="4038472"/>
            <a:chExt cx="3038997" cy="1437816"/>
          </a:xfrm>
        </p:grpSpPr>
        <p:graphicFrame>
          <p:nvGraphicFramePr>
            <p:cNvPr id="287751" name="Object 7"/>
            <p:cNvGraphicFramePr>
              <a:graphicFrameLocks noChangeAspect="1"/>
            </p:cNvGraphicFramePr>
            <p:nvPr/>
          </p:nvGraphicFramePr>
          <p:xfrm>
            <a:off x="7740352" y="4038472"/>
            <a:ext cx="1238797" cy="467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128" name="Equation" r:id="rId9" imgW="571320" imgH="215640" progId="Equation.3">
                    <p:embed/>
                  </p:oleObj>
                </mc:Choice>
                <mc:Fallback>
                  <p:oleObj name="Equation" r:id="rId9" imgW="57132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0352" y="4038472"/>
                          <a:ext cx="1238797" cy="467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5940152" y="4922256"/>
              <a:ext cx="1800200" cy="554032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79224" y="4503761"/>
              <a:ext cx="464024" cy="864359"/>
            </a:xfrm>
            <a:custGeom>
              <a:avLst/>
              <a:gdLst>
                <a:gd name="connsiteX0" fmla="*/ 0 w 464024"/>
                <a:gd name="connsiteY0" fmla="*/ 818866 h 864359"/>
                <a:gd name="connsiteX1" fmla="*/ 218364 w 464024"/>
                <a:gd name="connsiteY1" fmla="*/ 832514 h 864359"/>
                <a:gd name="connsiteX2" fmla="*/ 313898 w 464024"/>
                <a:gd name="connsiteY2" fmla="*/ 627797 h 864359"/>
                <a:gd name="connsiteX3" fmla="*/ 464024 w 464024"/>
                <a:gd name="connsiteY3" fmla="*/ 0 h 864359"/>
                <a:gd name="connsiteX4" fmla="*/ 464024 w 464024"/>
                <a:gd name="connsiteY4" fmla="*/ 0 h 86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4" h="864359">
                  <a:moveTo>
                    <a:pt x="0" y="818866"/>
                  </a:moveTo>
                  <a:cubicBezTo>
                    <a:pt x="83024" y="841612"/>
                    <a:pt x="166048" y="864359"/>
                    <a:pt x="218364" y="832514"/>
                  </a:cubicBezTo>
                  <a:cubicBezTo>
                    <a:pt x="270680" y="800669"/>
                    <a:pt x="272955" y="766549"/>
                    <a:pt x="313898" y="627797"/>
                  </a:cubicBezTo>
                  <a:cubicBezTo>
                    <a:pt x="354841" y="489045"/>
                    <a:pt x="464024" y="0"/>
                    <a:pt x="464024" y="0"/>
                  </a:cubicBezTo>
                  <a:lnTo>
                    <a:pt x="464024" y="0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3021013" y="5676900"/>
          <a:ext cx="4330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9" name="Equation" r:id="rId11" imgW="1841400" imgH="406080" progId="Equation.3">
                  <p:embed/>
                </p:oleObj>
              </mc:Choice>
              <mc:Fallback>
                <p:oleObj name="Equation" r:id="rId11" imgW="1841400" imgH="4060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5676900"/>
                        <a:ext cx="43307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3" name="Object 1"/>
          <p:cNvGraphicFramePr>
            <a:graphicFrameLocks noChangeAspect="1"/>
          </p:cNvGraphicFramePr>
          <p:nvPr/>
        </p:nvGraphicFramePr>
        <p:xfrm>
          <a:off x="193675" y="1196975"/>
          <a:ext cx="31051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0" name="Equation" r:id="rId13" imgW="1320480" imgH="419040" progId="Equation.3">
                  <p:embed/>
                </p:oleObj>
              </mc:Choice>
              <mc:Fallback>
                <p:oleObj name="Equation" r:id="rId13" imgW="132048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196975"/>
                        <a:ext cx="3105150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491880" y="1268760"/>
            <a:ext cx="5361087" cy="985837"/>
            <a:chOff x="3491880" y="1268760"/>
            <a:chExt cx="5361087" cy="985837"/>
          </a:xfrm>
        </p:grpSpPr>
        <p:graphicFrame>
          <p:nvGraphicFramePr>
            <p:cNvPr id="286722" name="Object 1"/>
            <p:cNvGraphicFramePr>
              <a:graphicFrameLocks noChangeAspect="1"/>
            </p:cNvGraphicFramePr>
            <p:nvPr/>
          </p:nvGraphicFramePr>
          <p:xfrm>
            <a:off x="5508104" y="1268760"/>
            <a:ext cx="3344863" cy="985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131" name="Equation" r:id="rId15" imgW="1422360" imgH="419040" progId="Equation.3">
                    <p:embed/>
                  </p:oleObj>
                </mc:Choice>
                <mc:Fallback>
                  <p:oleObj name="Equation" r:id="rId15" imgW="1422360" imgH="41904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4" y="1268760"/>
                          <a:ext cx="3344863" cy="985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>
              <a:off x="3491880" y="1714456"/>
              <a:ext cx="18722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29784" y="1352072"/>
              <a:ext cx="1573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Step Response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24"/>
            <a:ext cx="8229600" cy="94096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-36512" y="2132856"/>
            <a:ext cx="89289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Above equation can be written as </a:t>
            </a:r>
          </a:p>
        </p:txBody>
      </p:sp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2486025" y="1125538"/>
          <a:ext cx="4330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92" name="Equation" r:id="rId3" imgW="1841400" imgH="406080" progId="Equation.3">
                  <p:embed/>
                </p:oleObj>
              </mc:Choice>
              <mc:Fallback>
                <p:oleObj name="Equation" r:id="rId3" imgW="184140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1125538"/>
                        <a:ext cx="43307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7" name="Object 8"/>
          <p:cNvGraphicFramePr>
            <a:graphicFrameLocks noChangeAspect="1"/>
          </p:cNvGraphicFramePr>
          <p:nvPr/>
        </p:nvGraphicFramePr>
        <p:xfrm>
          <a:off x="2990850" y="2781300"/>
          <a:ext cx="34353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93" name="Equation" r:id="rId5" imgW="1460160" imgH="406080" progId="Equation.3">
                  <p:embed/>
                </p:oleObj>
              </mc:Choice>
              <mc:Fallback>
                <p:oleObj name="Equation" r:id="rId5" imgW="1460160" imgH="406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2781300"/>
                        <a:ext cx="343535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8" name="Object 8"/>
          <p:cNvGraphicFramePr>
            <a:graphicFrameLocks noChangeAspect="1"/>
          </p:cNvGraphicFramePr>
          <p:nvPr/>
        </p:nvGraphicFramePr>
        <p:xfrm>
          <a:off x="1485401" y="3648792"/>
          <a:ext cx="1845047" cy="54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94" name="Equation" r:id="rId7" imgW="901440" imgH="266400" progId="Equation.3">
                  <p:embed/>
                </p:oleObj>
              </mc:Choice>
              <mc:Fallback>
                <p:oleObj name="Equation" r:id="rId7" imgW="901440" imgH="266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01" y="3648792"/>
                        <a:ext cx="1845047" cy="545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-36512" y="3717032"/>
            <a:ext cx="89289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Where                            , is the frequency of transient oscillations and is called </a:t>
            </a:r>
            <a:r>
              <a:rPr lang="en-GB" sz="2500" dirty="0" smtClean="0">
                <a:solidFill>
                  <a:srgbClr val="FF0000"/>
                </a:solidFill>
              </a:rPr>
              <a:t>damped natural frequency</a:t>
            </a:r>
            <a:r>
              <a:rPr lang="en-GB" sz="2500" dirty="0" smtClean="0"/>
              <a:t>.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-36512" y="4725144"/>
            <a:ext cx="89289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500" dirty="0" smtClean="0"/>
              <a:t>The inverse Laplace transform of above equation can be obtained easily if </a:t>
            </a:r>
            <a:r>
              <a:rPr lang="en-GB" sz="2500" dirty="0" smtClean="0">
                <a:solidFill>
                  <a:srgbClr val="FF0000"/>
                </a:solidFill>
              </a:rPr>
              <a:t>C(s)</a:t>
            </a:r>
            <a:r>
              <a:rPr lang="en-GB" sz="2500" dirty="0" smtClean="0"/>
              <a:t> is written in the following form:</a:t>
            </a:r>
          </a:p>
        </p:txBody>
      </p:sp>
      <p:graphicFrame>
        <p:nvGraphicFramePr>
          <p:cNvPr id="288779" name="Object 11"/>
          <p:cNvGraphicFramePr>
            <a:graphicFrameLocks noChangeAspect="1"/>
          </p:cNvGraphicFramePr>
          <p:nvPr/>
        </p:nvGraphicFramePr>
        <p:xfrm>
          <a:off x="1941513" y="5661025"/>
          <a:ext cx="56769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95" name="Equation" r:id="rId9" imgW="2412720" imgH="406080" progId="Equation.3">
                  <p:embed/>
                </p:oleObj>
              </mc:Choice>
              <mc:Fallback>
                <p:oleObj name="Equation" r:id="rId9" imgW="2412720" imgH="4060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5661025"/>
                        <a:ext cx="56769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24"/>
            <a:ext cx="8229600" cy="94096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88779" name="Object 11"/>
          <p:cNvGraphicFramePr>
            <a:graphicFrameLocks noChangeAspect="1"/>
          </p:cNvGraphicFramePr>
          <p:nvPr/>
        </p:nvGraphicFramePr>
        <p:xfrm>
          <a:off x="2071688" y="1125538"/>
          <a:ext cx="56769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3" name="Equation" r:id="rId3" imgW="2412720" imgH="406080" progId="Equation.3">
                  <p:embed/>
                </p:oleObj>
              </mc:Choice>
              <mc:Fallback>
                <p:oleObj name="Equation" r:id="rId3" imgW="2412720" imgH="4060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125538"/>
                        <a:ext cx="56769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8" name="Object 11"/>
          <p:cNvGraphicFramePr>
            <a:graphicFrameLocks noChangeAspect="1"/>
          </p:cNvGraphicFramePr>
          <p:nvPr/>
        </p:nvGraphicFramePr>
        <p:xfrm>
          <a:off x="1693863" y="2349500"/>
          <a:ext cx="61849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4" name="Equation" r:id="rId5" imgW="2628720" imgH="634680" progId="Equation.3">
                  <p:embed/>
                </p:oleObj>
              </mc:Choice>
              <mc:Fallback>
                <p:oleObj name="Equation" r:id="rId5" imgW="2628720" imgH="634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349500"/>
                        <a:ext cx="6184900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1555750" y="4149725"/>
          <a:ext cx="675163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5" name="Equation" r:id="rId7" imgW="2869920" imgH="431640" progId="Equation.3">
                  <p:embed/>
                </p:oleObj>
              </mc:Choice>
              <mc:Fallback>
                <p:oleObj name="Equation" r:id="rId7" imgW="286992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149725"/>
                        <a:ext cx="6751638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1973263" y="5367338"/>
          <a:ext cx="59150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6" name="Equation" r:id="rId9" imgW="2514600" imgH="431640" progId="Equation.3">
                  <p:embed/>
                </p:oleObj>
              </mc:Choice>
              <mc:Fallback>
                <p:oleObj name="Equation" r:id="rId9" imgW="251460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367338"/>
                        <a:ext cx="5915025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24"/>
            <a:ext cx="8229600" cy="94096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1835696" y="1196752"/>
          <a:ext cx="59150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91" name="Equation" r:id="rId3" imgW="2514600" imgH="431640" progId="Equation.3">
                  <p:embed/>
                </p:oleObj>
              </mc:Choice>
              <mc:Fallback>
                <p:oleObj name="Equation" r:id="rId3" imgW="25146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96752"/>
                        <a:ext cx="5915025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2051720" y="2421062"/>
          <a:ext cx="53768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92" name="Equation" r:id="rId5" imgW="2286000" imgH="520560" progId="Equation.3">
                  <p:embed/>
                </p:oleObj>
              </mc:Choice>
              <mc:Fallback>
                <p:oleObj name="Equation" r:id="rId5" imgW="228600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421062"/>
                        <a:ext cx="53768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3" name="Object 7"/>
          <p:cNvGraphicFramePr>
            <a:graphicFrameLocks noChangeAspect="1"/>
          </p:cNvGraphicFramePr>
          <p:nvPr/>
        </p:nvGraphicFramePr>
        <p:xfrm>
          <a:off x="3347863" y="4293096"/>
          <a:ext cx="233235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93" name="Equation" r:id="rId7" imgW="901440" imgH="444240" progId="Equation.3">
                  <p:embed/>
                </p:oleObj>
              </mc:Choice>
              <mc:Fallback>
                <p:oleObj name="Equation" r:id="rId7" imgW="90144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3" y="4293096"/>
                        <a:ext cx="2332357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0" y="3933056"/>
            <a:ext cx="89289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500" dirty="0" smtClean="0"/>
              <a:t>When</a:t>
            </a:r>
          </a:p>
        </p:txBody>
      </p:sp>
      <p:graphicFrame>
        <p:nvGraphicFramePr>
          <p:cNvPr id="290824" name="Object 8"/>
          <p:cNvGraphicFramePr>
            <a:graphicFrameLocks noChangeAspect="1"/>
          </p:cNvGraphicFramePr>
          <p:nvPr/>
        </p:nvGraphicFramePr>
        <p:xfrm>
          <a:off x="1187624" y="4005064"/>
          <a:ext cx="6762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94" name="Equation" r:id="rId9" imgW="330120" imgH="177480" progId="Equation.3">
                  <p:embed/>
                </p:oleObj>
              </mc:Choice>
              <mc:Fallback>
                <p:oleObj name="Equation" r:id="rId9" imgW="33012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005064"/>
                        <a:ext cx="6762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5" name="Object 9"/>
          <p:cNvGraphicFramePr>
            <a:graphicFrameLocks noChangeAspect="1"/>
          </p:cNvGraphicFramePr>
          <p:nvPr/>
        </p:nvGraphicFramePr>
        <p:xfrm>
          <a:off x="2987824" y="5733256"/>
          <a:ext cx="2860119" cy="63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95" name="Equation" r:id="rId11" imgW="914400" imgH="203040" progId="Equation.3">
                  <p:embed/>
                </p:oleObj>
              </mc:Choice>
              <mc:Fallback>
                <p:oleObj name="Equation" r:id="rId11" imgW="91440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733256"/>
                        <a:ext cx="2860119" cy="635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1835696" y="836712"/>
          <a:ext cx="53768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8" name="Equation" r:id="rId3" imgW="2286000" imgH="520560" progId="Equation.3">
                  <p:embed/>
                </p:oleObj>
              </mc:Choice>
              <mc:Fallback>
                <p:oleObj name="Equation" r:id="rId3" imgW="228600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836712"/>
                        <a:ext cx="53768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4" name="Object 8"/>
          <p:cNvGraphicFramePr>
            <a:graphicFrameLocks noChangeAspect="1"/>
          </p:cNvGraphicFramePr>
          <p:nvPr/>
        </p:nvGraphicFramePr>
        <p:xfrm>
          <a:off x="265113" y="2205038"/>
          <a:ext cx="4619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9" name="Equation" r:id="rId5" imgW="1981080" imgH="190440" progId="Equation.3">
                  <p:embed/>
                </p:oleObj>
              </mc:Choice>
              <mc:Fallback>
                <p:oleObj name="Equation" r:id="rId5" imgW="198108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205038"/>
                        <a:ext cx="46196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7" cstate="print"/>
          <a:srcRect l="6475" t="4109" r="7727" b="5501"/>
          <a:stretch>
            <a:fillRect/>
          </a:stretch>
        </p:blipFill>
        <p:spPr bwMode="auto">
          <a:xfrm>
            <a:off x="1933576" y="2681624"/>
            <a:ext cx="5040560" cy="41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1835696" y="836712"/>
          <a:ext cx="53768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76" name="Equation" r:id="rId3" imgW="2286000" imgH="520560" progId="Equation.3">
                  <p:embed/>
                </p:oleObj>
              </mc:Choice>
              <mc:Fallback>
                <p:oleObj name="Equation" r:id="rId3" imgW="228600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836712"/>
                        <a:ext cx="53768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4" name="Object 8"/>
          <p:cNvGraphicFramePr>
            <a:graphicFrameLocks noChangeAspect="1"/>
          </p:cNvGraphicFramePr>
          <p:nvPr/>
        </p:nvGraphicFramePr>
        <p:xfrm>
          <a:off x="251520" y="2204864"/>
          <a:ext cx="46497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77" name="Equation" r:id="rId5" imgW="1993680" imgH="190440" progId="Equation.3">
                  <p:embed/>
                </p:oleObj>
              </mc:Choice>
              <mc:Fallback>
                <p:oleObj name="Equation" r:id="rId5" imgW="199368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04864"/>
                        <a:ext cx="46497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2872" name="Picture 8"/>
          <p:cNvPicPr>
            <a:picLocks noChangeAspect="1" noChangeArrowheads="1"/>
          </p:cNvPicPr>
          <p:nvPr/>
        </p:nvPicPr>
        <p:blipFill>
          <a:blip r:embed="rId7" cstate="print"/>
          <a:srcRect l="6475" t="4228" r="7727" b="5382"/>
          <a:stretch>
            <a:fillRect/>
          </a:stretch>
        </p:blipFill>
        <p:spPr bwMode="auto">
          <a:xfrm>
            <a:off x="1979712" y="2708920"/>
            <a:ext cx="499775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1835696" y="836712"/>
          <a:ext cx="53768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22" name="Equation" r:id="rId3" imgW="2286000" imgH="520560" progId="Equation.3">
                  <p:embed/>
                </p:oleObj>
              </mc:Choice>
              <mc:Fallback>
                <p:oleObj name="Equation" r:id="rId3" imgW="228600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836712"/>
                        <a:ext cx="53768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4" name="Object 8"/>
          <p:cNvGraphicFramePr>
            <a:graphicFrameLocks noChangeAspect="1"/>
          </p:cNvGraphicFramePr>
          <p:nvPr/>
        </p:nvGraphicFramePr>
        <p:xfrm>
          <a:off x="251520" y="2204864"/>
          <a:ext cx="46497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23" name="Equation" r:id="rId5" imgW="1993680" imgH="190440" progId="Equation.3">
                  <p:embed/>
                </p:oleObj>
              </mc:Choice>
              <mc:Fallback>
                <p:oleObj name="Equation" r:id="rId5" imgW="199368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04864"/>
                        <a:ext cx="46497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7" cstate="print"/>
          <a:srcRect l="6475" t="4109" r="7727" b="5501"/>
          <a:stretch>
            <a:fillRect/>
          </a:stretch>
        </p:blipFill>
        <p:spPr bwMode="auto">
          <a:xfrm>
            <a:off x="1941111" y="2667976"/>
            <a:ext cx="499775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1835696" y="836712"/>
          <a:ext cx="53768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3" name="Equation" r:id="rId3" imgW="2286000" imgH="520560" progId="Equation.3">
                  <p:embed/>
                </p:oleObj>
              </mc:Choice>
              <mc:Fallback>
                <p:oleObj name="Equation" r:id="rId3" imgW="22860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836712"/>
                        <a:ext cx="5376863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00" y="2060848"/>
            <a:ext cx="5791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2" cstate="print"/>
          <a:srcRect l="8151" t="4921" r="8151" b="5080"/>
          <a:stretch>
            <a:fillRect/>
          </a:stretch>
        </p:blipFill>
        <p:spPr bwMode="auto">
          <a:xfrm>
            <a:off x="971600" y="867775"/>
            <a:ext cx="7344816" cy="59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 cstate="print"/>
          <a:srcRect l="8151" t="4921" r="6801" b="5080"/>
          <a:stretch>
            <a:fillRect/>
          </a:stretch>
        </p:blipFill>
        <p:spPr bwMode="auto">
          <a:xfrm>
            <a:off x="971600" y="836711"/>
            <a:ext cx="7560840" cy="60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err="1" smtClean="0"/>
              <a:t>Example#1</a:t>
            </a:r>
            <a:endParaRPr lang="en-GB" sz="3800" b="1" dirty="0"/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3347864" y="1844824"/>
          <a:ext cx="2448272" cy="87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72" name="Equation" r:id="rId3" imgW="1028520" imgH="368280" progId="Equation.3">
                  <p:embed/>
                </p:oleObj>
              </mc:Choice>
              <mc:Fallback>
                <p:oleObj name="Equation" r:id="rId3" imgW="1028520" imgH="3682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844824"/>
                        <a:ext cx="2448272" cy="875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864096"/>
          </a:xfrm>
        </p:spPr>
        <p:txBody>
          <a:bodyPr>
            <a:normAutofit/>
          </a:bodyPr>
          <a:lstStyle/>
          <a:p>
            <a:pPr marL="273050" indent="-273050" algn="just"/>
            <a:r>
              <a:rPr lang="en-US" sz="2400" dirty="0" smtClean="0">
                <a:cs typeface="Arial" charset="0"/>
              </a:rPr>
              <a:t>Determine the un-damped natural frequency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and damping ratio of the following second order system.</a:t>
            </a:r>
          </a:p>
        </p:txBody>
      </p:sp>
      <p:graphicFrame>
        <p:nvGraphicFramePr>
          <p:cNvPr id="270342" name="Object 6"/>
          <p:cNvGraphicFramePr>
            <a:graphicFrameLocks noChangeAspect="1"/>
          </p:cNvGraphicFramePr>
          <p:nvPr/>
        </p:nvGraphicFramePr>
        <p:xfrm>
          <a:off x="251520" y="4941168"/>
          <a:ext cx="10969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73" name="Equation" r:id="rId5" imgW="406080" imgH="215640" progId="Equation.3">
                  <p:embed/>
                </p:oleObj>
              </mc:Choice>
              <mc:Fallback>
                <p:oleObj name="Equation" r:id="rId5" imgW="4060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941168"/>
                        <a:ext cx="1096963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51520" y="2924944"/>
            <a:ext cx="8568952" cy="1929258"/>
            <a:chOff x="251520" y="2924944"/>
            <a:chExt cx="8568952" cy="1929258"/>
          </a:xfrm>
        </p:grpSpPr>
        <p:graphicFrame>
          <p:nvGraphicFramePr>
            <p:cNvPr id="270341" name="Object 1"/>
            <p:cNvGraphicFramePr>
              <a:graphicFrameLocks noChangeAspect="1"/>
            </p:cNvGraphicFramePr>
            <p:nvPr/>
          </p:nvGraphicFramePr>
          <p:xfrm>
            <a:off x="3347864" y="3861048"/>
            <a:ext cx="3128714" cy="993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774" name="Equation" r:id="rId7" imgW="1320480" imgH="419040" progId="Equation.3">
                    <p:embed/>
                  </p:oleObj>
                </mc:Choice>
                <mc:Fallback>
                  <p:oleObj name="Equation" r:id="rId7" imgW="1320480" imgH="419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3861048"/>
                          <a:ext cx="3128714" cy="993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251520" y="2924944"/>
              <a:ext cx="8568952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73050" marR="0" lvl="0" indent="-27305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Compare the numerator and denominator of the given transfer function with the general 2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nd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 order transfer function.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graphicFrame>
        <p:nvGraphicFramePr>
          <p:cNvPr id="270343" name="Object 7"/>
          <p:cNvGraphicFramePr>
            <a:graphicFrameLocks noChangeAspect="1"/>
          </p:cNvGraphicFramePr>
          <p:nvPr/>
        </p:nvGraphicFramePr>
        <p:xfrm>
          <a:off x="1691680" y="5013176"/>
          <a:ext cx="28082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75" name="Equation" r:id="rId9" imgW="1041120" imgH="190440" progId="Equation.3">
                  <p:embed/>
                </p:oleObj>
              </mc:Choice>
              <mc:Fallback>
                <p:oleObj name="Equation" r:id="rId9" imgW="104112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013176"/>
                        <a:ext cx="28082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8"/>
          <p:cNvGraphicFramePr>
            <a:graphicFrameLocks noChangeAspect="1"/>
          </p:cNvGraphicFramePr>
          <p:nvPr/>
        </p:nvGraphicFramePr>
        <p:xfrm>
          <a:off x="6261100" y="5229200"/>
          <a:ext cx="2155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76" name="Equation" r:id="rId11" imgW="799920" imgH="190440" progId="Equation.3">
                  <p:embed/>
                </p:oleObj>
              </mc:Choice>
              <mc:Fallback>
                <p:oleObj name="Equation" r:id="rId11" imgW="79992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5229200"/>
                        <a:ext cx="21558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9"/>
          <p:cNvGraphicFramePr>
            <a:graphicFrameLocks noChangeAspect="1"/>
          </p:cNvGraphicFramePr>
          <p:nvPr/>
        </p:nvGraphicFramePr>
        <p:xfrm>
          <a:off x="977255" y="5949280"/>
          <a:ext cx="43148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77" name="Equation" r:id="rId13" imgW="1600200" imgH="215640" progId="Equation.3">
                  <p:embed/>
                </p:oleObj>
              </mc:Choice>
              <mc:Fallback>
                <p:oleObj name="Equation" r:id="rId13" imgW="160020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55" y="5949280"/>
                        <a:ext cx="431482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043608" y="5877272"/>
            <a:ext cx="3024336" cy="648072"/>
            <a:chOff x="1043608" y="5877272"/>
            <a:chExt cx="3024336" cy="648072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043608" y="5877272"/>
              <a:ext cx="36004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707904" y="5949280"/>
              <a:ext cx="36004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4932040" y="5949280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915816" y="6021288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0346" name="Object 10"/>
          <p:cNvGraphicFramePr>
            <a:graphicFrameLocks noChangeAspect="1"/>
          </p:cNvGraphicFramePr>
          <p:nvPr/>
        </p:nvGraphicFramePr>
        <p:xfrm>
          <a:off x="6228184" y="6261943"/>
          <a:ext cx="1574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78" name="Equation" r:id="rId15" imgW="583920" imgH="177480" progId="Equation.3">
                  <p:embed/>
                </p:oleObj>
              </mc:Choice>
              <mc:Fallback>
                <p:oleObj name="Equation" r:id="rId15" imgW="58392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6261943"/>
                        <a:ext cx="15748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7" name="Object 11"/>
          <p:cNvGraphicFramePr>
            <a:graphicFrameLocks noChangeAspect="1"/>
          </p:cNvGraphicFramePr>
          <p:nvPr/>
        </p:nvGraphicFramePr>
        <p:xfrm>
          <a:off x="6228184" y="5722962"/>
          <a:ext cx="16081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79" name="Equation" r:id="rId17" imgW="596880" imgH="190440" progId="Equation.3">
                  <p:embed/>
                </p:oleObj>
              </mc:Choice>
              <mc:Fallback>
                <p:oleObj name="Equation" r:id="rId17" imgW="596880" imgH="1904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722962"/>
                        <a:ext cx="160813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600" dirty="0" smtClean="0"/>
              <a:t>Time Domain Specifications</a:t>
            </a:r>
            <a:endParaRPr lang="en-GB" sz="3600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755576" y="3933056"/>
          <a:ext cx="2265753" cy="108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84" name="Equation" r:id="rId3" imgW="799920" imgH="380880" progId="Equation.3">
                  <p:embed/>
                </p:oleObj>
              </mc:Choice>
              <mc:Fallback>
                <p:oleObj name="Equation" r:id="rId3" imgW="799920" imgH="380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933056"/>
                        <a:ext cx="2265753" cy="108076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19" name="Object 3"/>
          <p:cNvGraphicFramePr>
            <a:graphicFrameLocks noChangeAspect="1"/>
          </p:cNvGraphicFramePr>
          <p:nvPr/>
        </p:nvGraphicFramePr>
        <p:xfrm>
          <a:off x="683568" y="5157192"/>
          <a:ext cx="2265362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85" name="Equation" r:id="rId5" imgW="799920" imgH="380880" progId="Equation.3">
                  <p:embed/>
                </p:oleObj>
              </mc:Choice>
              <mc:Fallback>
                <p:oleObj name="Equation" r:id="rId5" imgW="79992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157192"/>
                        <a:ext cx="2265362" cy="1081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FF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5076056" y="4797152"/>
          <a:ext cx="3148013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86" name="Equation" r:id="rId7" imgW="1091880" imgH="406080" progId="Equation.3">
                  <p:embed/>
                </p:oleObj>
              </mc:Choice>
              <mc:Fallback>
                <p:oleObj name="Equation" r:id="rId7" imgW="109188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797152"/>
                        <a:ext cx="3148013" cy="1173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5240659" y="1482725"/>
          <a:ext cx="35798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87" name="Equation" r:id="rId9" imgW="1206360" imgH="431640" progId="Equation.3">
                  <p:embed/>
                </p:oleObj>
              </mc:Choice>
              <mc:Fallback>
                <p:oleObj name="Equation" r:id="rId9" imgW="1206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659" y="1482725"/>
                        <a:ext cx="3579813" cy="1285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291529" y="1547813"/>
          <a:ext cx="4208463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88" name="Equation" r:id="rId11" imgW="1307880" imgH="431640" progId="Equation.3">
                  <p:embed/>
                </p:oleObj>
              </mc:Choice>
              <mc:Fallback>
                <p:oleObj name="Equation" r:id="rId11" imgW="13078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29" y="1547813"/>
                        <a:ext cx="4208463" cy="1387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50847" y="1124744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Rise Time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6518" y="1124744"/>
            <a:ext cx="1281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Peak Time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501008"/>
            <a:ext cx="211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Settling Time (2%)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6269250"/>
            <a:ext cx="211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Settling Time (4%)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5201" y="4325034"/>
            <a:ext cx="2441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Maximum Overshoot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19261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Consider the system shown in following figure, where damping ratio is </a:t>
            </a:r>
            <a:r>
              <a:rPr lang="en-GB" sz="2600" dirty="0" smtClean="0">
                <a:solidFill>
                  <a:srgbClr val="FF0000"/>
                </a:solidFill>
              </a:rPr>
              <a:t>0.6</a:t>
            </a:r>
            <a:r>
              <a:rPr lang="en-GB" sz="2600" dirty="0" smtClean="0"/>
              <a:t> and natural undamped frequency is </a:t>
            </a:r>
            <a:r>
              <a:rPr lang="en-GB" sz="2600" dirty="0" smtClean="0">
                <a:solidFill>
                  <a:srgbClr val="FF0000"/>
                </a:solidFill>
              </a:rPr>
              <a:t>5 rad/sec</a:t>
            </a:r>
            <a:r>
              <a:rPr lang="en-GB" sz="2600" dirty="0" smtClean="0"/>
              <a:t>. Obtain the rise time </a:t>
            </a:r>
            <a:r>
              <a:rPr lang="en-GB" sz="2600" dirty="0" err="1" smtClean="0">
                <a:solidFill>
                  <a:srgbClr val="FF0000"/>
                </a:solidFill>
              </a:rPr>
              <a:t>t</a:t>
            </a:r>
            <a:r>
              <a:rPr lang="en-GB" sz="2600" baseline="-25000" dirty="0" err="1" smtClean="0">
                <a:solidFill>
                  <a:srgbClr val="FF0000"/>
                </a:solidFill>
              </a:rPr>
              <a:t>r</a:t>
            </a:r>
            <a:r>
              <a:rPr lang="en-GB" sz="2600" dirty="0" smtClean="0"/>
              <a:t>, peak time </a:t>
            </a:r>
            <a:r>
              <a:rPr lang="en-GB" sz="2600" dirty="0" err="1" smtClean="0">
                <a:solidFill>
                  <a:srgbClr val="FF0000"/>
                </a:solidFill>
              </a:rPr>
              <a:t>t</a:t>
            </a:r>
            <a:r>
              <a:rPr lang="en-GB" sz="2600" baseline="-25000" dirty="0" err="1" smtClean="0">
                <a:solidFill>
                  <a:srgbClr val="FF0000"/>
                </a:solidFill>
              </a:rPr>
              <a:t>p</a:t>
            </a:r>
            <a:r>
              <a:rPr lang="en-GB" sz="2600" dirty="0" smtClean="0"/>
              <a:t>, maximum overshoot </a:t>
            </a:r>
            <a:r>
              <a:rPr lang="en-GB" sz="2600" dirty="0" smtClean="0">
                <a:solidFill>
                  <a:srgbClr val="FF0000"/>
                </a:solidFill>
              </a:rPr>
              <a:t>M</a:t>
            </a:r>
            <a:r>
              <a:rPr lang="en-GB" sz="2600" baseline="-25000" dirty="0" smtClean="0">
                <a:solidFill>
                  <a:srgbClr val="FF0000"/>
                </a:solidFill>
              </a:rPr>
              <a:t>p</a:t>
            </a:r>
            <a:r>
              <a:rPr lang="en-GB" sz="2600" dirty="0" smtClean="0"/>
              <a:t>, and settling time 2% and 5% criterion </a:t>
            </a:r>
            <a:r>
              <a:rPr lang="en-GB" sz="2600" dirty="0" err="1" smtClean="0">
                <a:solidFill>
                  <a:srgbClr val="FF0000"/>
                </a:solidFill>
              </a:rPr>
              <a:t>t</a:t>
            </a:r>
            <a:r>
              <a:rPr lang="en-GB" sz="2600" baseline="-25000" dirty="0" err="1" smtClean="0">
                <a:solidFill>
                  <a:srgbClr val="FF0000"/>
                </a:solidFill>
              </a:rPr>
              <a:t>s</a:t>
            </a:r>
            <a:r>
              <a:rPr lang="en-GB" sz="2600" dirty="0" smtClean="0"/>
              <a:t> when the system is subjected to a unit-step input.</a:t>
            </a:r>
            <a:endParaRPr lang="en-GB" sz="2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64583"/>
            <a:ext cx="5141764" cy="214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Example#5</a:t>
            </a:r>
            <a:endParaRPr lang="en-GB" sz="3600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1154119" y="4221088"/>
          <a:ext cx="2265753" cy="108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38" name="Equation" r:id="rId3" imgW="799920" imgH="380880" progId="Equation.3">
                  <p:embed/>
                </p:oleObj>
              </mc:Choice>
              <mc:Fallback>
                <p:oleObj name="Equation" r:id="rId3" imgW="799920" imgH="380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9" y="4221088"/>
                        <a:ext cx="2265753" cy="108076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5076056" y="4293096"/>
          <a:ext cx="3148013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39" name="Equation" r:id="rId5" imgW="1091880" imgH="406080" progId="Equation.3">
                  <p:embed/>
                </p:oleObj>
              </mc:Choice>
              <mc:Fallback>
                <p:oleObj name="Equation" r:id="rId5" imgW="109188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293096"/>
                        <a:ext cx="3148013" cy="1173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6313488" y="1557338"/>
          <a:ext cx="143192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40" name="Equation" r:id="rId7" imgW="482400" imgH="380880" progId="Equation.3">
                  <p:embed/>
                </p:oleObj>
              </mc:Choice>
              <mc:Fallback>
                <p:oleObj name="Equation" r:id="rId7" imgW="48240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488" y="1557338"/>
                        <a:ext cx="1431925" cy="1135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1455738" y="1628775"/>
          <a:ext cx="18796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41" name="Equation" r:id="rId9" imgW="583920" imgH="380880" progId="Equation.3">
                  <p:embed/>
                </p:oleObj>
              </mc:Choice>
              <mc:Fallback>
                <p:oleObj name="Equation" r:id="rId9" imgW="583920" imgH="380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1628775"/>
                        <a:ext cx="1879600" cy="1223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50847" y="1124744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Rise Time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6518" y="1124744"/>
            <a:ext cx="1281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Peak Time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6729" y="3717032"/>
            <a:ext cx="211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Settling Time (2%)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5201" y="3717032"/>
            <a:ext cx="2441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Maximum Overshoot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1226518" y="5373216"/>
          <a:ext cx="2265362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42" name="Equation" r:id="rId11" imgW="799920" imgH="380880" progId="Equation.3">
                  <p:embed/>
                </p:oleObj>
              </mc:Choice>
              <mc:Fallback>
                <p:oleObj name="Equation" r:id="rId11" imgW="79992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518" y="5373216"/>
                        <a:ext cx="2265362" cy="1081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FF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59632" y="6413266"/>
            <a:ext cx="211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Settling Time (4%)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Example#5</a:t>
            </a:r>
            <a:endParaRPr lang="en-GB" sz="3600" dirty="0"/>
          </a:p>
        </p:txBody>
      </p:sp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395536" y="1628775"/>
          <a:ext cx="18796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12" name="Equation" r:id="rId3" imgW="583920" imgH="380880" progId="Equation.3">
                  <p:embed/>
                </p:oleObj>
              </mc:Choice>
              <mc:Fallback>
                <p:oleObj name="Equation" r:id="rId3" imgW="583920" imgH="380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28775"/>
                        <a:ext cx="1879600" cy="1223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1124744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Rise Time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07358" y="1484784"/>
            <a:ext cx="4729138" cy="3937104"/>
            <a:chOff x="4211960" y="1484784"/>
            <a:chExt cx="4729138" cy="3937104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1484784"/>
              <a:ext cx="4729138" cy="3937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57856" y="3545720"/>
            <a:ext cx="238125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413" name="Equation" r:id="rId6" imgW="114120" imgH="152280" progId="Equation.3">
                    <p:embed/>
                  </p:oleObj>
                </mc:Choice>
                <mc:Fallback>
                  <p:oleObj name="Equation" r:id="rId6" imgW="114120" imgH="1522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7856" y="3545720"/>
                          <a:ext cx="238125" cy="3600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7144" name="Object 7"/>
          <p:cNvGraphicFramePr>
            <a:graphicFrameLocks noChangeAspect="1"/>
          </p:cNvGraphicFramePr>
          <p:nvPr/>
        </p:nvGraphicFramePr>
        <p:xfrm>
          <a:off x="467544" y="3212976"/>
          <a:ext cx="1986037" cy="99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14" name="Equation" r:id="rId8" imgW="863280" imgH="431640" progId="Equation.3">
                  <p:embed/>
                </p:oleObj>
              </mc:Choice>
              <mc:Fallback>
                <p:oleObj name="Equation" r:id="rId8" imgW="86328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212976"/>
                        <a:ext cx="1986037" cy="991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95536" y="4437112"/>
          <a:ext cx="381158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15" name="Equation" r:id="rId10" imgW="1828800" imgH="444240" progId="Equation.3">
                  <p:embed/>
                </p:oleObj>
              </mc:Choice>
              <mc:Fallback>
                <p:oleObj name="Equation" r:id="rId10" imgW="1828800" imgH="444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437112"/>
                        <a:ext cx="3811588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6" name="Object 7"/>
          <p:cNvGraphicFramePr>
            <a:graphicFrameLocks noChangeAspect="1"/>
          </p:cNvGraphicFramePr>
          <p:nvPr/>
        </p:nvGraphicFramePr>
        <p:xfrm>
          <a:off x="395536" y="5661248"/>
          <a:ext cx="30956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16" name="Equation" r:id="rId12" imgW="1346040" imgH="406080" progId="Equation.3">
                  <p:embed/>
                </p:oleObj>
              </mc:Choice>
              <mc:Fallback>
                <p:oleObj name="Equation" r:id="rId12" imgW="1346040" imgH="406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661248"/>
                        <a:ext cx="30956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Example#5</a:t>
            </a:r>
            <a:endParaRPr lang="en-GB" sz="3600" dirty="0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6262688" y="1700213"/>
          <a:ext cx="14763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8" name="Equation" r:id="rId3" imgW="520560" imgH="380880" progId="Equation.3">
                  <p:embed/>
                </p:oleObj>
              </mc:Choice>
              <mc:Fallback>
                <p:oleObj name="Equation" r:id="rId3" imgW="520560" imgH="380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1700213"/>
                        <a:ext cx="1476375" cy="1081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395536" y="1772816"/>
          <a:ext cx="143192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9" name="Equation" r:id="rId5" imgW="482400" imgH="380880" progId="Equation.3">
                  <p:embed/>
                </p:oleObj>
              </mc:Choice>
              <mc:Fallback>
                <p:oleObj name="Equation" r:id="rId5" imgW="482400" imgH="380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72816"/>
                        <a:ext cx="1431925" cy="1135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1560" y="1124744"/>
            <a:ext cx="1281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Peak Time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1268760"/>
            <a:ext cx="211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Settling Time (2%)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3671888" y="4437063"/>
          <a:ext cx="14747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0" name="Equation" r:id="rId7" imgW="520560" imgH="380880" progId="Equation.3">
                  <p:embed/>
                </p:oleObj>
              </mc:Choice>
              <mc:Fallback>
                <p:oleObj name="Equation" r:id="rId7" imgW="52056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4437063"/>
                        <a:ext cx="1474787" cy="1081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FF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88808" y="3997528"/>
            <a:ext cx="211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Settling Time (4%)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48167" name="Object 7"/>
          <p:cNvGraphicFramePr>
            <a:graphicFrameLocks noChangeAspect="1"/>
          </p:cNvGraphicFramePr>
          <p:nvPr/>
        </p:nvGraphicFramePr>
        <p:xfrm>
          <a:off x="179512" y="3212976"/>
          <a:ext cx="2984624" cy="94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1" name="Equation" r:id="rId9" imgW="1091880" imgH="342720" progId="Equation.3">
                  <p:embed/>
                </p:oleObj>
              </mc:Choice>
              <mc:Fallback>
                <p:oleObj name="Equation" r:id="rId9" imgW="109188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212976"/>
                        <a:ext cx="2984624" cy="940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8" name="Object 2"/>
          <p:cNvGraphicFramePr>
            <a:graphicFrameLocks noChangeAspect="1"/>
          </p:cNvGraphicFramePr>
          <p:nvPr/>
        </p:nvGraphicFramePr>
        <p:xfrm>
          <a:off x="5741988" y="2997200"/>
          <a:ext cx="269716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2" name="Equation" r:id="rId11" imgW="1041120" imgH="355320" progId="Equation.3">
                  <p:embed/>
                </p:oleObj>
              </mc:Choice>
              <mc:Fallback>
                <p:oleObj name="Equation" r:id="rId11" imgW="1041120" imgH="3553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2997200"/>
                        <a:ext cx="2697162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9" name="Object 3"/>
          <p:cNvGraphicFramePr>
            <a:graphicFrameLocks noChangeAspect="1"/>
          </p:cNvGraphicFramePr>
          <p:nvPr/>
        </p:nvGraphicFramePr>
        <p:xfrm>
          <a:off x="3168650" y="5695950"/>
          <a:ext cx="248126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3" name="Equation" r:id="rId13" imgW="876240" imgH="355320" progId="Equation.3">
                  <p:embed/>
                </p:oleObj>
              </mc:Choice>
              <mc:Fallback>
                <p:oleObj name="Equation" r:id="rId13" imgW="876240" imgH="3553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695950"/>
                        <a:ext cx="2481263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Example#5</a:t>
            </a:r>
            <a:endParaRPr lang="en-GB" sz="3600" dirty="0"/>
          </a:p>
        </p:txBody>
      </p:sp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2879700" y="1484784"/>
          <a:ext cx="3148013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5" name="Equation" r:id="rId3" imgW="1091880" imgH="406080" progId="Equation.3">
                  <p:embed/>
                </p:oleObj>
              </mc:Choice>
              <mc:Fallback>
                <p:oleObj name="Equation" r:id="rId3" imgW="1091880" imgH="406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00" y="1484784"/>
                        <a:ext cx="3148013" cy="1173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51708" y="980728"/>
            <a:ext cx="2441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Maximum Overshoot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49190" name="Object 3"/>
          <p:cNvGraphicFramePr>
            <a:graphicFrameLocks noChangeAspect="1"/>
          </p:cNvGraphicFramePr>
          <p:nvPr/>
        </p:nvGraphicFramePr>
        <p:xfrm>
          <a:off x="2678980" y="3086100"/>
          <a:ext cx="34051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6" name="Equation" r:id="rId5" imgW="1180800" imgH="393480" progId="Equation.3">
                  <p:embed/>
                </p:oleObj>
              </mc:Choice>
              <mc:Fallback>
                <p:oleObj name="Equation" r:id="rId5" imgW="11808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980" y="3086100"/>
                        <a:ext cx="3405188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1" name="Object 3"/>
          <p:cNvGraphicFramePr>
            <a:graphicFrameLocks noChangeAspect="1"/>
          </p:cNvGraphicFramePr>
          <p:nvPr/>
        </p:nvGraphicFramePr>
        <p:xfrm>
          <a:off x="3118718" y="4764088"/>
          <a:ext cx="27828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7" name="Equation" r:id="rId7" imgW="965160" imgH="215640" progId="Equation.3">
                  <p:embed/>
                </p:oleObj>
              </mc:Choice>
              <mc:Fallback>
                <p:oleObj name="Equation" r:id="rId7" imgW="96516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718" y="4764088"/>
                        <a:ext cx="278288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2" name="Object 3"/>
          <p:cNvGraphicFramePr>
            <a:graphicFrameLocks noChangeAspect="1"/>
          </p:cNvGraphicFramePr>
          <p:nvPr/>
        </p:nvGraphicFramePr>
        <p:xfrm>
          <a:off x="3480668" y="5805488"/>
          <a:ext cx="18669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8" name="Equation" r:id="rId9" imgW="647640" imgH="215640" progId="Equation.3">
                  <p:embed/>
                </p:oleObj>
              </mc:Choice>
              <mc:Fallback>
                <p:oleObj name="Equation" r:id="rId9" imgW="64764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668" y="5805488"/>
                        <a:ext cx="186690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Example#5</a:t>
            </a:r>
            <a:endParaRPr lang="en-GB" sz="3600" dirty="0"/>
          </a:p>
        </p:txBody>
      </p:sp>
      <p:pic>
        <p:nvPicPr>
          <p:cNvPr id="350214" name="Picture 6"/>
          <p:cNvPicPr>
            <a:picLocks noChangeAspect="1" noChangeArrowheads="1"/>
          </p:cNvPicPr>
          <p:nvPr/>
        </p:nvPicPr>
        <p:blipFill>
          <a:blip r:embed="rId2" cstate="print"/>
          <a:srcRect l="7962" t="6635" r="7437" b="3124"/>
          <a:stretch>
            <a:fillRect/>
          </a:stretch>
        </p:blipFill>
        <p:spPr bwMode="auto">
          <a:xfrm>
            <a:off x="827584" y="620687"/>
            <a:ext cx="7704856" cy="61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19261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For the system shown in Figure-(a), determine the values of gain </a:t>
            </a:r>
            <a:r>
              <a:rPr lang="en-GB" sz="2400" dirty="0" smtClean="0">
                <a:solidFill>
                  <a:srgbClr val="FF0000"/>
                </a:solidFill>
              </a:rPr>
              <a:t>K</a:t>
            </a:r>
            <a:r>
              <a:rPr lang="en-GB" sz="2400" dirty="0" smtClean="0"/>
              <a:t> and velocity-feedback constant </a:t>
            </a:r>
            <a:r>
              <a:rPr lang="en-GB" sz="2400" dirty="0" err="1" smtClean="0">
                <a:solidFill>
                  <a:srgbClr val="FF0000"/>
                </a:solidFill>
              </a:rPr>
              <a:t>K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h</a:t>
            </a:r>
            <a:r>
              <a:rPr lang="en-GB" sz="2400" dirty="0" smtClean="0"/>
              <a:t> so that the maximum overshoot in the unit-step response is </a:t>
            </a:r>
            <a:r>
              <a:rPr lang="en-GB" sz="2400" dirty="0" smtClean="0">
                <a:solidFill>
                  <a:srgbClr val="FF0000"/>
                </a:solidFill>
              </a:rPr>
              <a:t>0.2</a:t>
            </a:r>
            <a:r>
              <a:rPr lang="en-GB" sz="2400" dirty="0" smtClean="0"/>
              <a:t> and the peak time is </a:t>
            </a:r>
            <a:r>
              <a:rPr lang="en-GB" sz="2400" dirty="0" smtClean="0">
                <a:solidFill>
                  <a:srgbClr val="FF0000"/>
                </a:solidFill>
              </a:rPr>
              <a:t>1 sec</a:t>
            </a:r>
            <a:r>
              <a:rPr lang="en-GB" sz="2400" dirty="0" smtClean="0"/>
              <a:t>. With these values of </a:t>
            </a:r>
            <a:r>
              <a:rPr lang="en-GB" sz="2400" dirty="0" smtClean="0">
                <a:solidFill>
                  <a:srgbClr val="FF0000"/>
                </a:solidFill>
              </a:rPr>
              <a:t>K</a:t>
            </a:r>
            <a:r>
              <a:rPr lang="en-GB" sz="2400" dirty="0" smtClean="0"/>
              <a:t> and </a:t>
            </a:r>
            <a:r>
              <a:rPr lang="en-GB" sz="2400" dirty="0" err="1" smtClean="0">
                <a:solidFill>
                  <a:srgbClr val="FF0000"/>
                </a:solidFill>
              </a:rPr>
              <a:t>K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h</a:t>
            </a:r>
            <a:r>
              <a:rPr lang="en-GB" sz="2400" dirty="0" smtClean="0"/>
              <a:t>, obtain the rise time and settling time. Assume that </a:t>
            </a:r>
            <a:r>
              <a:rPr lang="en-GB" sz="2400" dirty="0" smtClean="0">
                <a:solidFill>
                  <a:srgbClr val="FF0000"/>
                </a:solidFill>
              </a:rPr>
              <a:t>J=1 kg-</a:t>
            </a:r>
            <a:r>
              <a:rPr lang="en-GB" sz="2400" dirty="0" err="1" smtClean="0">
                <a:solidFill>
                  <a:srgbClr val="FF0000"/>
                </a:solidFill>
              </a:rPr>
              <a:t>m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2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FF0000"/>
                </a:solidFill>
              </a:rPr>
              <a:t>B=1 N-m/rad/sec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7251097" cy="26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Example#6</a:t>
            </a:r>
            <a:endParaRPr lang="en-GB" dirty="0"/>
          </a:p>
        </p:txBody>
      </p:sp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37938"/>
            <a:ext cx="6891057" cy="247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01008"/>
            <a:ext cx="6579493" cy="22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504" y="5834702"/>
            <a:ext cx="43243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Example#6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43243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23528" y="2204864"/>
            <a:ext cx="5994722" cy="1503164"/>
            <a:chOff x="323528" y="2276872"/>
            <a:chExt cx="5994722" cy="1503164"/>
          </a:xfrm>
        </p:grpSpPr>
        <p:graphicFrame>
          <p:nvGraphicFramePr>
            <p:cNvPr id="376834" name="Object 2"/>
            <p:cNvGraphicFramePr>
              <a:graphicFrameLocks noChangeAspect="1"/>
            </p:cNvGraphicFramePr>
            <p:nvPr/>
          </p:nvGraphicFramePr>
          <p:xfrm>
            <a:off x="323528" y="2276872"/>
            <a:ext cx="5940426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104" name="Equation" r:id="rId4" imgW="2527200" imgH="215640" progId="Equation.3">
                    <p:embed/>
                  </p:oleObj>
                </mc:Choice>
                <mc:Fallback>
                  <p:oleObj name="Equation" r:id="rId4" imgW="252720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2276872"/>
                          <a:ext cx="5940426" cy="506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6835" name="Object 3"/>
            <p:cNvGraphicFramePr>
              <a:graphicFrameLocks noChangeAspect="1"/>
            </p:cNvGraphicFramePr>
            <p:nvPr/>
          </p:nvGraphicFramePr>
          <p:xfrm>
            <a:off x="2763838" y="2852936"/>
            <a:ext cx="3554412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105" name="Equation" r:id="rId6" imgW="1511280" imgH="393480" progId="Equation.3">
                    <p:embed/>
                  </p:oleObj>
                </mc:Choice>
                <mc:Fallback>
                  <p:oleObj name="Equation" r:id="rId6" imgW="15112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3838" y="2852936"/>
                          <a:ext cx="3554412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3059832" y="4437112"/>
          <a:ext cx="31051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06" name="Equation" r:id="rId8" imgW="1320480" imgH="419040" progId="Equation.3">
                  <p:embed/>
                </p:oleObj>
              </mc:Choice>
              <mc:Fallback>
                <p:oleObj name="Equation" r:id="rId8" imgW="13204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437112"/>
                        <a:ext cx="3105150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-36512" y="3744034"/>
            <a:ext cx="89289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Comparing above </a:t>
            </a:r>
            <a:r>
              <a:rPr lang="en-GB" sz="2500" dirty="0" err="1" smtClean="0"/>
              <a:t>T.F</a:t>
            </a:r>
            <a:r>
              <a:rPr lang="en-GB" sz="2500" dirty="0" smtClean="0"/>
              <a:t> with general 2</a:t>
            </a:r>
            <a:r>
              <a:rPr lang="en-GB" sz="2500" baseline="30000" dirty="0" smtClean="0"/>
              <a:t>nd</a:t>
            </a:r>
            <a:r>
              <a:rPr lang="en-GB" sz="2500" dirty="0" smtClean="0"/>
              <a:t> order </a:t>
            </a:r>
            <a:r>
              <a:rPr lang="en-GB" sz="2500" dirty="0" err="1" smtClean="0"/>
              <a:t>T.F</a:t>
            </a:r>
            <a:r>
              <a:rPr lang="en-GB" sz="2500" dirty="0" smtClean="0"/>
              <a:t> </a:t>
            </a:r>
          </a:p>
        </p:txBody>
      </p:sp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2843808" y="5949280"/>
          <a:ext cx="12541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07" name="Equation" r:id="rId10" imgW="533160" imgH="228600" progId="Equation.3">
                  <p:embed/>
                </p:oleObj>
              </mc:Choice>
              <mc:Fallback>
                <p:oleObj name="Equation" r:id="rId10" imgW="5331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949280"/>
                        <a:ext cx="125412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4788024" y="5733256"/>
          <a:ext cx="18827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08" name="Equation" r:id="rId12" imgW="799920" imgH="380880" progId="Equation.3">
                  <p:embed/>
                </p:oleObj>
              </mc:Choice>
              <mc:Fallback>
                <p:oleObj name="Equation" r:id="rId12" imgW="79992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733256"/>
                        <a:ext cx="18827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3059832" y="1268760"/>
          <a:ext cx="35607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4" name="Equation" r:id="rId3" imgW="1320480" imgH="419040" progId="Equation.3">
                  <p:embed/>
                </p:oleObj>
              </mc:Choice>
              <mc:Fallback>
                <p:oleObj name="Equation" r:id="rId3" imgW="132048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268760"/>
                        <a:ext cx="3560763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2780928"/>
            <a:ext cx="74168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Two poles of the system are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2987824" y="4149080"/>
          <a:ext cx="28416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5" name="Equation" r:id="rId5" imgW="1054080" imgH="520560" progId="Equation.3">
                  <p:embed/>
                </p:oleObj>
              </mc:Choice>
              <mc:Fallback>
                <p:oleObj name="Equation" r:id="rId5" imgW="1054080" imgH="520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149080"/>
                        <a:ext cx="2841625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Example#6</a:t>
            </a:r>
            <a:endParaRPr lang="en-GB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0" y="2015842"/>
            <a:ext cx="4211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000" dirty="0" smtClean="0"/>
              <a:t>Maximum overshoot is </a:t>
            </a:r>
            <a:r>
              <a:rPr lang="en-GB" sz="2000" dirty="0" smtClean="0">
                <a:solidFill>
                  <a:srgbClr val="FF0000"/>
                </a:solidFill>
              </a:rPr>
              <a:t>0.2</a:t>
            </a:r>
            <a:r>
              <a:rPr lang="en-GB" sz="2000" dirty="0" smtClean="0"/>
              <a:t>. </a:t>
            </a:r>
          </a:p>
        </p:txBody>
      </p:sp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1907704" y="1196752"/>
          <a:ext cx="12541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40" name="Equation" r:id="rId3" imgW="533160" imgH="228600" progId="Equation.3">
                  <p:embed/>
                </p:oleObj>
              </mc:Choice>
              <mc:Fallback>
                <p:oleObj name="Equation" r:id="rId3" imgW="5331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96752"/>
                        <a:ext cx="125412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4644008" y="980728"/>
          <a:ext cx="18827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41" name="Equation" r:id="rId5" imgW="799920" imgH="380880" progId="Equation.3">
                  <p:embed/>
                </p:oleObj>
              </mc:Choice>
              <mc:Fallback>
                <p:oleObj name="Equation" r:id="rId5" imgW="79992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980728"/>
                        <a:ext cx="18827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19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02566"/>
            <a:ext cx="2519164" cy="5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477763"/>
            <a:ext cx="2538214" cy="5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1961" name="Object 5"/>
          <p:cNvGraphicFramePr>
            <a:graphicFrameLocks noChangeAspect="1"/>
          </p:cNvGraphicFramePr>
          <p:nvPr/>
        </p:nvGraphicFramePr>
        <p:xfrm>
          <a:off x="395536" y="4077072"/>
          <a:ext cx="27479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42" name="Equation" r:id="rId9" imgW="1168200" imgH="380880" progId="Equation.3">
                  <p:embed/>
                </p:oleObj>
              </mc:Choice>
              <mc:Fallback>
                <p:oleObj name="Equation" r:id="rId9" imgW="116820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077072"/>
                        <a:ext cx="2747962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196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067270"/>
            <a:ext cx="2249066" cy="84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6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6021288"/>
            <a:ext cx="206053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283968" y="2020778"/>
            <a:ext cx="4211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000" dirty="0" smtClean="0"/>
              <a:t>The peak time is </a:t>
            </a:r>
            <a:r>
              <a:rPr lang="en-GB" sz="2000" dirty="0" smtClean="0">
                <a:solidFill>
                  <a:srgbClr val="FF0000"/>
                </a:solidFill>
              </a:rPr>
              <a:t>1 sec</a:t>
            </a:r>
            <a:endParaRPr lang="en-GB" sz="2000" dirty="0" smtClean="0"/>
          </a:p>
        </p:txBody>
      </p:sp>
      <p:graphicFrame>
        <p:nvGraphicFramePr>
          <p:cNvPr id="381964" name="Object 12"/>
          <p:cNvGraphicFramePr>
            <a:graphicFrameLocks noChangeAspect="1"/>
          </p:cNvGraphicFramePr>
          <p:nvPr/>
        </p:nvGraphicFramePr>
        <p:xfrm>
          <a:off x="5508104" y="2492896"/>
          <a:ext cx="1287909" cy="1020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43" name="Equation" r:id="rId13" imgW="482400" imgH="380880" progId="Equation.3">
                  <p:embed/>
                </p:oleObj>
              </mc:Choice>
              <mc:Fallback>
                <p:oleObj name="Equation" r:id="rId13" imgW="482400" imgH="3808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492896"/>
                        <a:ext cx="1287909" cy="1020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5" name="Object 13"/>
          <p:cNvGraphicFramePr>
            <a:graphicFrameLocks noChangeAspect="1"/>
          </p:cNvGraphicFramePr>
          <p:nvPr/>
        </p:nvGraphicFramePr>
        <p:xfrm>
          <a:off x="5080000" y="4652963"/>
          <a:ext cx="23526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44" name="Equation" r:id="rId15" imgW="977760" imgH="406080" progId="Equation.3">
                  <p:embed/>
                </p:oleObj>
              </mc:Choice>
              <mc:Fallback>
                <p:oleObj name="Equation" r:id="rId15" imgW="977760" imgH="4060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4652963"/>
                        <a:ext cx="2352675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6" name="Object 14"/>
          <p:cNvGraphicFramePr>
            <a:graphicFrameLocks noChangeAspect="1"/>
          </p:cNvGraphicFramePr>
          <p:nvPr/>
        </p:nvGraphicFramePr>
        <p:xfrm>
          <a:off x="5220072" y="3464545"/>
          <a:ext cx="19573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45" name="Equation" r:id="rId17" imgW="812520" imgH="431640" progId="Equation.3">
                  <p:embed/>
                </p:oleObj>
              </mc:Choice>
              <mc:Fallback>
                <p:oleObj name="Equation" r:id="rId17" imgW="81252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464545"/>
                        <a:ext cx="1957387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8" name="Object 16"/>
          <p:cNvGraphicFramePr>
            <a:graphicFrameLocks noChangeAspect="1"/>
          </p:cNvGraphicFramePr>
          <p:nvPr/>
        </p:nvGraphicFramePr>
        <p:xfrm>
          <a:off x="5602288" y="5849938"/>
          <a:ext cx="13446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46" name="Equation" r:id="rId19" imgW="558720" imgH="190440" progId="Equation.3">
                  <p:embed/>
                </p:oleObj>
              </mc:Choice>
              <mc:Fallback>
                <p:oleObj name="Equation" r:id="rId19" imgW="558720" imgH="1904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5849938"/>
                        <a:ext cx="134461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Example#6</a:t>
            </a:r>
            <a:endParaRPr lang="en-GB" dirty="0"/>
          </a:p>
        </p:txBody>
      </p:sp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1191592" y="2506216"/>
          <a:ext cx="12541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1" name="Equation" r:id="rId3" imgW="533160" imgH="228600" progId="Equation.3">
                  <p:embed/>
                </p:oleObj>
              </mc:Choice>
              <mc:Fallback>
                <p:oleObj name="Equation" r:id="rId3" imgW="5331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592" y="2506216"/>
                        <a:ext cx="125412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4287936" y="2434208"/>
          <a:ext cx="18827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2" name="Equation" r:id="rId5" imgW="799920" imgH="380880" progId="Equation.3">
                  <p:embed/>
                </p:oleObj>
              </mc:Choice>
              <mc:Fallback>
                <p:oleObj name="Equation" r:id="rId5" imgW="79992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936" y="2434208"/>
                        <a:ext cx="18827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196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196752"/>
            <a:ext cx="1412466" cy="4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1968" name="Object 16"/>
          <p:cNvGraphicFramePr>
            <a:graphicFrameLocks noChangeAspect="1"/>
          </p:cNvGraphicFramePr>
          <p:nvPr/>
        </p:nvGraphicFramePr>
        <p:xfrm>
          <a:off x="4355976" y="1124744"/>
          <a:ext cx="13446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3" name="Equation" r:id="rId8" imgW="558720" imgH="190440" progId="Equation.3">
                  <p:embed/>
                </p:oleObj>
              </mc:Choice>
              <mc:Fallback>
                <p:oleObj name="Equation" r:id="rId8" imgW="558720" imgH="1904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124744"/>
                        <a:ext cx="134461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5"/>
          <p:cNvGraphicFramePr>
            <a:graphicFrameLocks noChangeAspect="1"/>
          </p:cNvGraphicFramePr>
          <p:nvPr/>
        </p:nvGraphicFramePr>
        <p:xfrm>
          <a:off x="1119584" y="3370312"/>
          <a:ext cx="14319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4" name="Equation" r:id="rId10" imgW="609480" imgH="203040" progId="Equation.3">
                  <p:embed/>
                </p:oleObj>
              </mc:Choice>
              <mc:Fallback>
                <p:oleObj name="Equation" r:id="rId10" imgW="6094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584" y="3370312"/>
                        <a:ext cx="14319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6" name="Object 5"/>
          <p:cNvGraphicFramePr>
            <a:graphicFrameLocks noChangeAspect="1"/>
          </p:cNvGraphicFramePr>
          <p:nvPr/>
        </p:nvGraphicFramePr>
        <p:xfrm>
          <a:off x="1119336" y="4097437"/>
          <a:ext cx="13716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5" name="Equation" r:id="rId12" imgW="583920" imgH="571320" progId="Equation.3">
                  <p:embed/>
                </p:oleObj>
              </mc:Choice>
              <mc:Fallback>
                <p:oleObj name="Equation" r:id="rId12" imgW="583920" imgH="5713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336" y="4097437"/>
                        <a:ext cx="1371600" cy="134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7" name="Object 6"/>
          <p:cNvGraphicFramePr>
            <a:graphicFrameLocks noChangeAspect="1"/>
          </p:cNvGraphicFramePr>
          <p:nvPr/>
        </p:nvGraphicFramePr>
        <p:xfrm>
          <a:off x="3860948" y="3441799"/>
          <a:ext cx="37353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6" name="Equation" r:id="rId14" imgW="1587240" imgH="228600" progId="Equation.3">
                  <p:embed/>
                </p:oleObj>
              </mc:Choice>
              <mc:Fallback>
                <p:oleObj name="Equation" r:id="rId14" imgW="158724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948" y="3441799"/>
                        <a:ext cx="373538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9" name="Object 13"/>
          <p:cNvGraphicFramePr>
            <a:graphicFrameLocks noChangeAspect="1"/>
          </p:cNvGraphicFramePr>
          <p:nvPr/>
        </p:nvGraphicFramePr>
        <p:xfrm>
          <a:off x="5121423" y="4278412"/>
          <a:ext cx="14938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7" name="Equation" r:id="rId16" imgW="634680" imgH="190440" progId="Equation.3">
                  <p:embed/>
                </p:oleObj>
              </mc:Choice>
              <mc:Fallback>
                <p:oleObj name="Equation" r:id="rId16" imgW="634680" imgH="1904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423" y="4278412"/>
                        <a:ext cx="149383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Example#6</a:t>
            </a:r>
            <a:endParaRPr lang="en-GB" dirty="0"/>
          </a:p>
        </p:txBody>
      </p:sp>
      <p:pic>
        <p:nvPicPr>
          <p:cNvPr id="3819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1412466" cy="4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1968" name="Object 16"/>
          <p:cNvGraphicFramePr>
            <a:graphicFrameLocks noChangeAspect="1"/>
          </p:cNvGraphicFramePr>
          <p:nvPr/>
        </p:nvGraphicFramePr>
        <p:xfrm>
          <a:off x="7236296" y="836712"/>
          <a:ext cx="13446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86" name="Equation" r:id="rId4" imgW="558720" imgH="190440" progId="Equation.3">
                  <p:embed/>
                </p:oleObj>
              </mc:Choice>
              <mc:Fallback>
                <p:oleObj name="Equation" r:id="rId4" imgW="558720" imgH="1904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836712"/>
                        <a:ext cx="134461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2"/>
          <p:cNvGraphicFramePr>
            <a:graphicFrameLocks noChangeAspect="1"/>
          </p:cNvGraphicFramePr>
          <p:nvPr/>
        </p:nvGraphicFramePr>
        <p:xfrm>
          <a:off x="6119813" y="2060575"/>
          <a:ext cx="1473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87" name="Equation" r:id="rId6" imgW="520560" imgH="380880" progId="Equation.3">
                  <p:embed/>
                </p:oleObj>
              </mc:Choice>
              <mc:Fallback>
                <p:oleObj name="Equation" r:id="rId6" imgW="520560" imgH="380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2060575"/>
                        <a:ext cx="1473200" cy="1079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0" name="Object 3"/>
          <p:cNvGraphicFramePr>
            <a:graphicFrameLocks noChangeAspect="1"/>
          </p:cNvGraphicFramePr>
          <p:nvPr/>
        </p:nvGraphicFramePr>
        <p:xfrm>
          <a:off x="3635896" y="4653136"/>
          <a:ext cx="14747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88" name="Equation" r:id="rId8" imgW="520560" imgH="380880" progId="Equation.3">
                  <p:embed/>
                </p:oleObj>
              </mc:Choice>
              <mc:Fallback>
                <p:oleObj name="Equation" r:id="rId8" imgW="52056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653136"/>
                        <a:ext cx="1474787" cy="1081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FF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1" name="Object 11"/>
          <p:cNvGraphicFramePr>
            <a:graphicFrameLocks noChangeAspect="1"/>
          </p:cNvGraphicFramePr>
          <p:nvPr/>
        </p:nvGraphicFramePr>
        <p:xfrm>
          <a:off x="539552" y="2204864"/>
          <a:ext cx="2181937" cy="108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89" name="Equation" r:id="rId10" imgW="863280" imgH="431640" progId="Equation.3">
                  <p:embed/>
                </p:oleObj>
              </mc:Choice>
              <mc:Fallback>
                <p:oleObj name="Equation" r:id="rId10" imgW="86328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204864"/>
                        <a:ext cx="2181937" cy="108909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2" name="Object 12"/>
          <p:cNvGraphicFramePr>
            <a:graphicFrameLocks noChangeAspect="1"/>
          </p:cNvGraphicFramePr>
          <p:nvPr/>
        </p:nvGraphicFramePr>
        <p:xfrm>
          <a:off x="899592" y="3573016"/>
          <a:ext cx="14112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90" name="Equation" r:id="rId12" imgW="558720" imgH="190440" progId="Equation.3">
                  <p:embed/>
                </p:oleObj>
              </mc:Choice>
              <mc:Fallback>
                <p:oleObj name="Equation" r:id="rId12" imgW="558720" imgH="1904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73016"/>
                        <a:ext cx="1411287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3" name="Object 2"/>
          <p:cNvGraphicFramePr>
            <a:graphicFrameLocks noChangeAspect="1"/>
          </p:cNvGraphicFramePr>
          <p:nvPr/>
        </p:nvGraphicFramePr>
        <p:xfrm>
          <a:off x="6102350" y="3482975"/>
          <a:ext cx="15811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91" name="Equation" r:id="rId14" imgW="558720" imgH="190440" progId="Equation.3">
                  <p:embed/>
                </p:oleObj>
              </mc:Choice>
              <mc:Fallback>
                <p:oleObj name="Equation" r:id="rId14" imgW="558720" imgH="1904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3482975"/>
                        <a:ext cx="158115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14" name="Object 2"/>
          <p:cNvGraphicFramePr>
            <a:graphicFrameLocks noChangeAspect="1"/>
          </p:cNvGraphicFramePr>
          <p:nvPr/>
        </p:nvGraphicFramePr>
        <p:xfrm>
          <a:off x="3563888" y="5949280"/>
          <a:ext cx="15811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92" name="Equation" r:id="rId16" imgW="558720" imgH="190440" progId="Equation.3">
                  <p:embed/>
                </p:oleObj>
              </mc:Choice>
              <mc:Fallback>
                <p:oleObj name="Equation" r:id="rId16" imgW="558720" imgH="1904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949280"/>
                        <a:ext cx="158115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7504" y="105273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When the system shown in Figure(a) is subjected to a unit-step input, the system output responds as shown in Figure(b). Determine the values of </a:t>
            </a:r>
            <a:r>
              <a:rPr lang="en-GB" sz="2400" i="1" dirty="0" smtClean="0">
                <a:solidFill>
                  <a:srgbClr val="FF0000"/>
                </a:solidFill>
              </a:rPr>
              <a:t>a</a:t>
            </a:r>
            <a:r>
              <a:rPr lang="en-GB" sz="2400" dirty="0" smtClean="0"/>
              <a:t> and </a:t>
            </a:r>
            <a:r>
              <a:rPr lang="en-GB" sz="2400" i="1" dirty="0" smtClean="0">
                <a:solidFill>
                  <a:srgbClr val="FF0000"/>
                </a:solidFill>
              </a:rPr>
              <a:t>c</a:t>
            </a:r>
            <a:r>
              <a:rPr lang="en-GB" sz="2400" dirty="0" smtClean="0"/>
              <a:t> from the response curve.</a:t>
            </a:r>
            <a:endParaRPr lang="en-GB" sz="2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496" y="3212976"/>
            <a:ext cx="4622478" cy="1801365"/>
            <a:chOff x="4211960" y="3284984"/>
            <a:chExt cx="4622478" cy="1801365"/>
          </a:xfrm>
        </p:grpSpPr>
        <p:pic>
          <p:nvPicPr>
            <p:cNvPr id="38503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289006"/>
              <a:ext cx="4622478" cy="179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85036" name="Object 3"/>
            <p:cNvGraphicFramePr>
              <a:graphicFrameLocks noChangeAspect="1"/>
            </p:cNvGraphicFramePr>
            <p:nvPr/>
          </p:nvGraphicFramePr>
          <p:xfrm>
            <a:off x="6152408" y="3284984"/>
            <a:ext cx="1096734" cy="68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90" name="Equation" r:id="rId4" imgW="495000" imgH="355320" progId="Equation.3">
                    <p:embed/>
                  </p:oleObj>
                </mc:Choice>
                <mc:Fallback>
                  <p:oleObj name="Equation" r:id="rId4" imgW="495000" imgH="35532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2408" y="3284984"/>
                          <a:ext cx="1096734" cy="6843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85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5620" y="2653258"/>
            <a:ext cx="4172884" cy="27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smtClean="0"/>
              <a:t>Example#8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7504" y="1052736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Figure (a) shows a mechanical vibratory system. When </a:t>
            </a:r>
            <a:r>
              <a:rPr lang="en-GB" sz="2400" dirty="0" smtClean="0">
                <a:solidFill>
                  <a:srgbClr val="FF0000"/>
                </a:solidFill>
              </a:rPr>
              <a:t>2 lb </a:t>
            </a:r>
            <a:r>
              <a:rPr lang="en-GB" sz="2400" dirty="0" smtClean="0"/>
              <a:t>of force (step input) is applied to the system, the mass oscillates, as shown in Figure (b). Determine </a:t>
            </a:r>
            <a:r>
              <a:rPr lang="en-GB" sz="2400" dirty="0" smtClean="0">
                <a:solidFill>
                  <a:srgbClr val="FF0000"/>
                </a:solidFill>
              </a:rPr>
              <a:t>m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FF0000"/>
                </a:solidFill>
              </a:rPr>
              <a:t>b</a:t>
            </a:r>
            <a:r>
              <a:rPr lang="en-GB" sz="2400" dirty="0" smtClean="0"/>
              <a:t>, and </a:t>
            </a:r>
            <a:r>
              <a:rPr lang="en-GB" sz="2400" dirty="0" smtClean="0">
                <a:solidFill>
                  <a:srgbClr val="FF0000"/>
                </a:solidFill>
              </a:rPr>
              <a:t>k</a:t>
            </a:r>
            <a:r>
              <a:rPr lang="en-GB" sz="2400" dirty="0" smtClean="0"/>
              <a:t> of the system from this response curve.</a:t>
            </a:r>
            <a:endParaRPr lang="en-GB" sz="2200" dirty="0"/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2227511" cy="32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4393704" cy="357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Example#9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7504" y="105273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Given the system shown in following figure, find </a:t>
            </a:r>
            <a:r>
              <a:rPr lang="en-GB" sz="2400" i="1" dirty="0" smtClean="0">
                <a:solidFill>
                  <a:srgbClr val="FF0000"/>
                </a:solidFill>
              </a:rPr>
              <a:t>J</a:t>
            </a:r>
            <a:r>
              <a:rPr lang="en-GB" sz="2400" i="1" dirty="0" smtClean="0"/>
              <a:t> and </a:t>
            </a:r>
            <a:r>
              <a:rPr lang="en-GB" sz="2400" i="1" dirty="0" smtClean="0">
                <a:solidFill>
                  <a:srgbClr val="FF0000"/>
                </a:solidFill>
              </a:rPr>
              <a:t>D</a:t>
            </a:r>
            <a:r>
              <a:rPr lang="en-GB" sz="2400" i="1" dirty="0" smtClean="0"/>
              <a:t> to yield 20% </a:t>
            </a:r>
            <a:r>
              <a:rPr lang="en-GB" sz="2400" dirty="0" smtClean="0"/>
              <a:t>overshoot and a settling time of </a:t>
            </a:r>
            <a:r>
              <a:rPr lang="en-GB" sz="2400" dirty="0" smtClean="0">
                <a:solidFill>
                  <a:srgbClr val="FF0000"/>
                </a:solidFill>
              </a:rPr>
              <a:t>2</a:t>
            </a:r>
            <a:r>
              <a:rPr lang="en-GB" sz="2400" dirty="0" smtClean="0"/>
              <a:t> seconds for a step input of torque </a:t>
            </a:r>
            <a:r>
              <a:rPr lang="en-GB" sz="2400" i="1" dirty="0" smtClean="0"/>
              <a:t>T(t).</a:t>
            </a:r>
            <a:endParaRPr lang="en-GB" sz="2200" dirty="0"/>
          </a:p>
        </p:txBody>
      </p:sp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941167"/>
            <a:ext cx="1224136" cy="74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733256"/>
            <a:ext cx="18326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5" name="Picture 7"/>
          <p:cNvPicPr>
            <a:picLocks noChangeAspect="1" noChangeArrowheads="1"/>
          </p:cNvPicPr>
          <p:nvPr/>
        </p:nvPicPr>
        <p:blipFill>
          <a:blip r:embed="rId4" cstate="print"/>
          <a:srcRect r="37681"/>
          <a:stretch>
            <a:fillRect/>
          </a:stretch>
        </p:blipFill>
        <p:spPr bwMode="auto">
          <a:xfrm>
            <a:off x="6084168" y="3717032"/>
            <a:ext cx="1224136" cy="82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81128"/>
            <a:ext cx="212799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55</a:t>
            </a:fld>
            <a:endParaRPr lang="en-GB"/>
          </a:p>
        </p:txBody>
      </p:sp>
      <p:pic>
        <p:nvPicPr>
          <p:cNvPr id="403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46" y="1916832"/>
            <a:ext cx="6818536" cy="164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46" y="3559511"/>
            <a:ext cx="27241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Example#9</a:t>
            </a:r>
            <a:endParaRPr lang="en-GB" dirty="0"/>
          </a:p>
        </p:txBody>
      </p:sp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1224136" cy="74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579777" cy="47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0888"/>
            <a:ext cx="202367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5324323" y="908720"/>
            <a:ext cx="1407917" cy="877744"/>
            <a:chOff x="4572000" y="908720"/>
            <a:chExt cx="1407917" cy="877744"/>
          </a:xfrm>
        </p:grpSpPr>
        <p:pic>
          <p:nvPicPr>
            <p:cNvPr id="42189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r="72929"/>
            <a:stretch>
              <a:fillRect/>
            </a:stretch>
          </p:blipFill>
          <p:spPr bwMode="auto">
            <a:xfrm>
              <a:off x="4572000" y="908720"/>
              <a:ext cx="57606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60909"/>
            <a:stretch>
              <a:fillRect/>
            </a:stretch>
          </p:blipFill>
          <p:spPr bwMode="auto">
            <a:xfrm>
              <a:off x="5148064" y="922368"/>
              <a:ext cx="831853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6" cstate="print"/>
          <a:srcRect r="80268"/>
          <a:stretch>
            <a:fillRect/>
          </a:stretch>
        </p:blipFill>
        <p:spPr bwMode="auto">
          <a:xfrm>
            <a:off x="251520" y="3645024"/>
            <a:ext cx="115212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73996"/>
          <a:stretch>
            <a:fillRect/>
          </a:stretch>
        </p:blipFill>
        <p:spPr bwMode="auto">
          <a:xfrm>
            <a:off x="2339752" y="3789040"/>
            <a:ext cx="151834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080" y="5085184"/>
            <a:ext cx="5776080" cy="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1856" y="5661248"/>
            <a:ext cx="2188397" cy="44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err="1" smtClean="0"/>
              <a:t>Example#9</a:t>
            </a:r>
            <a:endParaRPr lang="en-GB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4634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1291132" cy="72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2193881" cy="3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n-GB" dirty="0" smtClean="0"/>
              <a:t>Example #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628800"/>
            <a:ext cx="4320481" cy="4968552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Ships at sea </a:t>
            </a:r>
            <a:r>
              <a:rPr lang="en-US" sz="2600" dirty="0" smtClean="0"/>
              <a:t>undergo motion </a:t>
            </a:r>
            <a:r>
              <a:rPr lang="en-US" sz="2600" dirty="0"/>
              <a:t>about their roll axis, as shown in </a:t>
            </a:r>
            <a:r>
              <a:rPr lang="en-US" sz="2600" dirty="0" smtClean="0"/>
              <a:t>Figure. Fins called </a:t>
            </a:r>
            <a:r>
              <a:rPr lang="en-US" sz="2600" dirty="0"/>
              <a:t>stabilizers are used to reduce this rolling motion. </a:t>
            </a:r>
            <a:r>
              <a:rPr lang="en-US" sz="2600" dirty="0" smtClean="0"/>
              <a:t>The stabilizers </a:t>
            </a:r>
            <a:r>
              <a:rPr lang="en-US" sz="2600" dirty="0"/>
              <a:t>can be positioned by a closed-loop roll </a:t>
            </a:r>
            <a:r>
              <a:rPr lang="en-US" sz="2600" dirty="0" smtClean="0"/>
              <a:t>control system </a:t>
            </a:r>
            <a:r>
              <a:rPr lang="en-US" sz="2600" dirty="0"/>
              <a:t>that consists of components, such as fin </a:t>
            </a:r>
            <a:r>
              <a:rPr lang="en-US" sz="2600" dirty="0" smtClean="0"/>
              <a:t>actuators and </a:t>
            </a:r>
            <a:r>
              <a:rPr lang="en-US" sz="2600" dirty="0"/>
              <a:t>sensors, as well as the ship’s roll dynamics.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58</a:t>
            </a:fld>
            <a:endParaRPr lang="en-GB"/>
          </a:p>
        </p:txBody>
      </p:sp>
      <p:pic>
        <p:nvPicPr>
          <p:cNvPr id="404484" name="Picture 4" descr="http://www.pinfabb.com/sites/default/files/images/energy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46" y="1340768"/>
            <a:ext cx="4410374" cy="44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en-GB" dirty="0" smtClean="0"/>
              <a:t>Example # 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764704"/>
                <a:ext cx="9001000" cy="609329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Assume the roll dynamics, which relates the roll-angle output,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to a disturbance-torque input, T</a:t>
                </a:r>
                <a:r>
                  <a:rPr lang="en-US" sz="2400" baseline="-25000" dirty="0"/>
                  <a:t>D</a:t>
                </a:r>
                <a:r>
                  <a:rPr lang="en-US" sz="2400" dirty="0"/>
                  <a:t>(s), </a:t>
                </a:r>
                <a:r>
                  <a:rPr lang="en-US" sz="2400" dirty="0" smtClean="0"/>
                  <a:t>is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/>
                  <a:t>Do the following:</a:t>
                </a:r>
              </a:p>
              <a:p>
                <a:pPr marL="457200" indent="-115888">
                  <a:buFont typeface="+mj-lt"/>
                  <a:buAutoNum type="alphaLcParenR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Find the natural frequency, damping ratio, peak time, settling time, rise time</a:t>
                </a:r>
                <a:r>
                  <a:rPr lang="en-US" sz="2400" dirty="0" smtClean="0"/>
                  <a:t>, and </a:t>
                </a:r>
                <a:r>
                  <a:rPr lang="en-US" sz="2400" dirty="0"/>
                  <a:t>percent overshoot.</a:t>
                </a:r>
              </a:p>
              <a:p>
                <a:pPr marL="457200" indent="-115888">
                  <a:buFont typeface="+mj-lt"/>
                  <a:buAutoNum type="alphaLcParenR"/>
                </a:pPr>
                <a:r>
                  <a:rPr lang="en-US" sz="2400" dirty="0" smtClean="0"/>
                  <a:t> </a:t>
                </a:r>
                <a:r>
                  <a:rPr lang="en-US" sz="2400" dirty="0"/>
                  <a:t>Find the analytical expression for the output response to a unit step </a:t>
                </a:r>
                <a:r>
                  <a:rPr lang="en-US" sz="2400" dirty="0" smtClean="0"/>
                  <a:t>input.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764704"/>
                <a:ext cx="9001000" cy="6093296"/>
              </a:xfrm>
              <a:blipFill rotWithShape="1">
                <a:blip r:embed="rId2"/>
                <a:stretch>
                  <a:fillRect l="-949" t="-800" r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606247" cy="258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183636" cy="8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7687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cs typeface="Arial" charset="0"/>
              </a:rPr>
              <a:t>According the value of        , a second-order system can be set into one of the four categories:</a:t>
            </a:r>
            <a:endParaRPr kumimoji="0" lang="en-US" sz="23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3203848" y="908720"/>
          <a:ext cx="2625601" cy="129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4" name="Equation" r:id="rId3" imgW="1054080" imgH="520560" progId="Equation.3">
                  <p:embed/>
                </p:oleObj>
              </mc:Choice>
              <mc:Fallback>
                <p:oleObj name="Equation" r:id="rId3" imgW="105408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908720"/>
                        <a:ext cx="2625601" cy="1296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5"/>
          <p:cNvGraphicFramePr>
            <a:graphicFrameLocks noChangeAspect="1"/>
          </p:cNvGraphicFramePr>
          <p:nvPr/>
        </p:nvGraphicFramePr>
        <p:xfrm>
          <a:off x="3347864" y="2276872"/>
          <a:ext cx="3413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5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276872"/>
                        <a:ext cx="3413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23528" y="3121208"/>
            <a:ext cx="8424936" cy="479425"/>
            <a:chOff x="323528" y="3121208"/>
            <a:chExt cx="8424936" cy="479425"/>
          </a:xfrm>
        </p:grpSpPr>
        <p:sp>
          <p:nvSpPr>
            <p:cNvPr id="8" name="Rectangle 7"/>
            <p:cNvSpPr/>
            <p:nvPr/>
          </p:nvSpPr>
          <p:spPr>
            <a:xfrm>
              <a:off x="323528" y="3140968"/>
              <a:ext cx="84249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273050" algn="just">
                <a:buAutoNum type="arabicPeriod"/>
              </a:pPr>
              <a:r>
                <a:rPr lang="en-US" sz="2200" i="1" dirty="0" smtClean="0">
                  <a:solidFill>
                    <a:srgbClr val="CC0000"/>
                  </a:solidFill>
                  <a:cs typeface="Arial" charset="0"/>
                </a:rPr>
                <a:t>Overdamped</a:t>
              </a:r>
              <a:r>
                <a:rPr lang="en-US" sz="2200" dirty="0" smtClean="0">
                  <a:solidFill>
                    <a:srgbClr val="CC0000"/>
                  </a:solidFill>
                  <a:cs typeface="Arial" charset="0"/>
                </a:rPr>
                <a:t> </a:t>
              </a:r>
              <a:r>
                <a:rPr lang="en-US" sz="2200" dirty="0" smtClean="0">
                  <a:cs typeface="Arial" charset="0"/>
                </a:rPr>
                <a:t>- when the system has two real distinct poles (       &gt;1).</a:t>
              </a:r>
            </a:p>
          </p:txBody>
        </p:sp>
        <p:graphicFrame>
          <p:nvGraphicFramePr>
            <p:cNvPr id="265222" name="Object 6"/>
            <p:cNvGraphicFramePr>
              <a:graphicFrameLocks noChangeAspect="1"/>
            </p:cNvGraphicFramePr>
            <p:nvPr/>
          </p:nvGraphicFramePr>
          <p:xfrm>
            <a:off x="7452320" y="3121208"/>
            <a:ext cx="341312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06" name="Equation" r:id="rId7" imgW="126720" imgH="177480" progId="Equation.3">
                    <p:embed/>
                  </p:oleObj>
                </mc:Choice>
                <mc:Fallback>
                  <p:oleObj name="Equation" r:id="rId7" imgW="126720" imgH="177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2320" y="3121208"/>
                          <a:ext cx="341312" cy="479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195736" y="3857868"/>
            <a:ext cx="5056654" cy="2811492"/>
            <a:chOff x="2195736" y="3857868"/>
            <a:chExt cx="5056654" cy="2811492"/>
          </a:xfrm>
        </p:grpSpPr>
        <p:grpSp>
          <p:nvGrpSpPr>
            <p:cNvPr id="11" name="Group 10"/>
            <p:cNvGrpSpPr/>
            <p:nvPr/>
          </p:nvGrpSpPr>
          <p:grpSpPr>
            <a:xfrm>
              <a:off x="2195736" y="3857868"/>
              <a:ext cx="5056654" cy="2811492"/>
              <a:chOff x="4090552" y="2109148"/>
              <a:chExt cx="5056654" cy="2811492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6399496" y="2544640"/>
                <a:ext cx="0" cy="2376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6480472" y="1449040"/>
                <a:ext cx="0" cy="4680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575142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031344" y="3751864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31126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535400" y="3851168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-a</a:t>
                </a:r>
                <a:endParaRPr lang="en-GB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01672" y="387469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-b</a:t>
                </a:r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90552" y="3874696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-c</a:t>
                </a:r>
                <a:endParaRPr lang="en-GB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839108" y="362760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δ</a:t>
                </a:r>
                <a:endParaRPr lang="en-GB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28184" y="2109148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j</a:t>
                </a:r>
                <a:r>
                  <a:rPr lang="el-GR" b="1" dirty="0" smtClean="0"/>
                  <a:t>ω</a:t>
                </a:r>
                <a:endParaRPr lang="en-GB" b="1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779912" y="5472520"/>
              <a:ext cx="144017" cy="145470"/>
              <a:chOff x="3203847" y="4809330"/>
              <a:chExt cx="144017" cy="14547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077248" y="5486168"/>
              <a:ext cx="144017" cy="145470"/>
              <a:chOff x="3203847" y="4809330"/>
              <a:chExt cx="144017" cy="14547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1824"/>
            <a:ext cx="8435280" cy="94096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Step Response of critically damped System (         )</a:t>
            </a:r>
            <a:endParaRPr lang="en-GB" sz="32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-36512" y="2447890"/>
            <a:ext cx="89289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The partial fraction expansion of above equation is given as</a:t>
            </a:r>
          </a:p>
        </p:txBody>
      </p:sp>
      <p:graphicFrame>
        <p:nvGraphicFramePr>
          <p:cNvPr id="287753" name="Object 1"/>
          <p:cNvGraphicFramePr>
            <a:graphicFrameLocks noChangeAspect="1"/>
          </p:cNvGraphicFramePr>
          <p:nvPr/>
        </p:nvGraphicFramePr>
        <p:xfrm>
          <a:off x="641350" y="1182688"/>
          <a:ext cx="2209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25" name="Equation" r:id="rId3" imgW="939600" imgH="431640" progId="Equation.3">
                  <p:embed/>
                </p:oleObj>
              </mc:Choice>
              <mc:Fallback>
                <p:oleObj name="Equation" r:id="rId3" imgW="93960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182688"/>
                        <a:ext cx="22098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2"/>
          <p:cNvGrpSpPr/>
          <p:nvPr/>
        </p:nvGrpSpPr>
        <p:grpSpPr>
          <a:xfrm>
            <a:off x="3491880" y="1254125"/>
            <a:ext cx="4837733" cy="1016000"/>
            <a:chOff x="3491880" y="1254125"/>
            <a:chExt cx="4837733" cy="1016000"/>
          </a:xfrm>
        </p:grpSpPr>
        <p:graphicFrame>
          <p:nvGraphicFramePr>
            <p:cNvPr id="286722" name="Object 1"/>
            <p:cNvGraphicFramePr>
              <a:graphicFrameLocks noChangeAspect="1"/>
            </p:cNvGraphicFramePr>
            <p:nvPr/>
          </p:nvGraphicFramePr>
          <p:xfrm>
            <a:off x="6030913" y="1254125"/>
            <a:ext cx="22987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226" name="Equation" r:id="rId5" imgW="977760" imgH="431640" progId="Equation.3">
                    <p:embed/>
                  </p:oleObj>
                </mc:Choice>
                <mc:Fallback>
                  <p:oleObj name="Equation" r:id="rId5" imgW="977760" imgH="43164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0913" y="1254125"/>
                          <a:ext cx="2298700" cy="101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>
              <a:off x="3491880" y="1714456"/>
              <a:ext cx="18722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29784" y="1352072"/>
              <a:ext cx="1573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Step Response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3" name="Object 1"/>
          <p:cNvGraphicFramePr>
            <a:graphicFrameLocks noChangeAspect="1"/>
          </p:cNvGraphicFramePr>
          <p:nvPr/>
        </p:nvGraphicFramePr>
        <p:xfrm>
          <a:off x="2195736" y="2996952"/>
          <a:ext cx="456723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27" name="Equation" r:id="rId7" imgW="1942920" imgH="431640" progId="Equation.3">
                  <p:embed/>
                </p:oleObj>
              </mc:Choice>
              <mc:Fallback>
                <p:oleObj name="Equation" r:id="rId7" imgW="194292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96952"/>
                        <a:ext cx="4567238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50" name="Object 10"/>
          <p:cNvGraphicFramePr>
            <a:graphicFrameLocks noChangeAspect="1"/>
          </p:cNvGraphicFramePr>
          <p:nvPr/>
        </p:nvGraphicFramePr>
        <p:xfrm>
          <a:off x="2771800" y="4149080"/>
          <a:ext cx="373221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28" name="Equation" r:id="rId9" imgW="1587240" imgH="406080" progId="Equation.3">
                  <p:embed/>
                </p:oleObj>
              </mc:Choice>
              <mc:Fallback>
                <p:oleObj name="Equation" r:id="rId9" imgW="1587240" imgH="406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149080"/>
                        <a:ext cx="3732213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51" name="Object 11"/>
          <p:cNvGraphicFramePr>
            <a:graphicFrameLocks noChangeAspect="1"/>
          </p:cNvGraphicFramePr>
          <p:nvPr/>
        </p:nvGraphicFramePr>
        <p:xfrm>
          <a:off x="3273425" y="5229225"/>
          <a:ext cx="31654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29" name="Equation" r:id="rId11" imgW="1346040" imgH="228600" progId="Equation.3">
                  <p:embed/>
                </p:oleObj>
              </mc:Choice>
              <mc:Fallback>
                <p:oleObj name="Equation" r:id="rId11" imgW="134604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5229225"/>
                        <a:ext cx="31654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52" name="Object 12"/>
          <p:cNvGraphicFramePr>
            <a:graphicFrameLocks noChangeAspect="1"/>
          </p:cNvGraphicFramePr>
          <p:nvPr/>
        </p:nvGraphicFramePr>
        <p:xfrm>
          <a:off x="3419872" y="6092825"/>
          <a:ext cx="2836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30" name="Equation" r:id="rId13" imgW="1206360" imgH="228600" progId="Equation.3">
                  <p:embed/>
                </p:oleObj>
              </mc:Choice>
              <mc:Fallback>
                <p:oleObj name="Equation" r:id="rId13" imgW="120636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6092825"/>
                        <a:ext cx="2836863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53" name="Object 13"/>
          <p:cNvGraphicFramePr>
            <a:graphicFrameLocks noChangeAspect="1"/>
          </p:cNvGraphicFramePr>
          <p:nvPr/>
        </p:nvGraphicFramePr>
        <p:xfrm>
          <a:off x="7695640" y="445608"/>
          <a:ext cx="6508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31" name="Equation" r:id="rId15" imgW="317160" imgH="177480" progId="Equation.3">
                  <p:embed/>
                </p:oleObj>
              </mc:Choice>
              <mc:Fallback>
                <p:oleObj name="Equation" r:id="rId15" imgW="317160" imgH="177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640" y="445608"/>
                        <a:ext cx="6508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4BDDC-7F15-4CB8-8869-BA2C6D2471A7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014CA6-D20E-49D0-A61A-FD9556442346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304800" y="1066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400" u="sng" dirty="0">
                <a:cs typeface="Arial" charset="0"/>
              </a:rPr>
              <a:t>Example </a:t>
            </a:r>
            <a:r>
              <a:rPr lang="en-US" sz="2400" u="sng" dirty="0" smtClean="0">
                <a:cs typeface="Arial" charset="0"/>
              </a:rPr>
              <a:t>11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>
                <a:cs typeface="Arial" charset="0"/>
              </a:rPr>
              <a:t>Describe the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nature</a:t>
            </a:r>
            <a:r>
              <a:rPr lang="en-US" sz="2400" dirty="0">
                <a:cs typeface="Arial" charset="0"/>
              </a:rPr>
              <a:t> of the second-order system response via the value of the damping ratio for the systems with transfer function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8"/>
          </a:xfrm>
          <a:noFill/>
        </p:spPr>
        <p:txBody>
          <a:bodyPr anchor="ctr" anchorCtr="1"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Second – Order System</a:t>
            </a:r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2157413" y="2514600"/>
          <a:ext cx="31003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2" name="Equation" r:id="rId4" imgW="1396800" imgH="431640" progId="Equation.3">
                  <p:embed/>
                </p:oleObj>
              </mc:Choice>
              <mc:Fallback>
                <p:oleObj name="Equation" r:id="rId4" imgW="13968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514600"/>
                        <a:ext cx="31003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2193925" y="3733800"/>
          <a:ext cx="30813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3" name="Equation" r:id="rId6" imgW="1434960" imgH="431640" progId="Equation.3">
                  <p:embed/>
                </p:oleObj>
              </mc:Choice>
              <mc:Fallback>
                <p:oleObj name="Equation" r:id="rId6" imgW="14349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3733800"/>
                        <a:ext cx="3081338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25604" name="Object 9"/>
          <p:cNvGraphicFramePr>
            <a:graphicFrameLocks noChangeAspect="1"/>
          </p:cNvGraphicFramePr>
          <p:nvPr/>
        </p:nvGraphicFramePr>
        <p:xfrm>
          <a:off x="2146300" y="5105400"/>
          <a:ext cx="3111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4" name="Equation" r:id="rId8" imgW="1422360" imgH="431640" progId="Equation.3">
                  <p:embed/>
                </p:oleObj>
              </mc:Choice>
              <mc:Fallback>
                <p:oleObj name="Equation" r:id="rId8" imgW="142236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105400"/>
                        <a:ext cx="31115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096000" y="3886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them as your own revision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smtClean="0"/>
              <a:t>Example-12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4752528" cy="521234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For each of the transfer </a:t>
            </a:r>
            <a:r>
              <a:rPr lang="en-US" sz="2600" dirty="0" smtClean="0"/>
              <a:t>functions find the </a:t>
            </a:r>
            <a:r>
              <a:rPr lang="en-US" sz="2600" dirty="0"/>
              <a:t>locations of the poles and zeros, plot them on </a:t>
            </a:r>
            <a:r>
              <a:rPr lang="en-US" sz="2600" dirty="0" smtClean="0"/>
              <a:t>the s-plane</a:t>
            </a:r>
            <a:r>
              <a:rPr lang="en-US" sz="2600" dirty="0"/>
              <a:t>, and then write an expression for the </a:t>
            </a:r>
            <a:r>
              <a:rPr lang="en-US" sz="2600" dirty="0" smtClean="0"/>
              <a:t>general form </a:t>
            </a:r>
            <a:r>
              <a:rPr lang="en-US" sz="2600" dirty="0"/>
              <a:t>of the step response without solving for </a:t>
            </a:r>
            <a:r>
              <a:rPr lang="en-US" sz="2600" dirty="0" smtClean="0"/>
              <a:t>the inverse </a:t>
            </a:r>
            <a:r>
              <a:rPr lang="en-US" sz="2600" dirty="0"/>
              <a:t>Laplace transform. State the nature of </a:t>
            </a:r>
            <a:r>
              <a:rPr lang="en-US" sz="2600" dirty="0" smtClean="0"/>
              <a:t>each response </a:t>
            </a:r>
            <a:r>
              <a:rPr lang="en-US" sz="2600" dirty="0"/>
              <a:t>(</a:t>
            </a:r>
            <a:r>
              <a:rPr lang="en-US" sz="2600" dirty="0" err="1"/>
              <a:t>overdamped</a:t>
            </a:r>
            <a:r>
              <a:rPr lang="en-US" sz="2600" dirty="0"/>
              <a:t>, </a:t>
            </a:r>
            <a:r>
              <a:rPr lang="en-US" sz="2600" dirty="0" err="1"/>
              <a:t>underdamped</a:t>
            </a:r>
            <a:r>
              <a:rPr lang="en-US" sz="2600" dirty="0"/>
              <a:t>, and so 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63</a:t>
            </a:fld>
            <a:endParaRPr lang="en-GB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67" y="908720"/>
            <a:ext cx="3971181" cy="564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5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dirty="0" smtClean="0"/>
              <a:t>Example-13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8712968" cy="4525963"/>
          </a:xfrm>
        </p:spPr>
        <p:txBody>
          <a:bodyPr>
            <a:normAutofit/>
          </a:bodyPr>
          <a:lstStyle/>
          <a:p>
            <a:r>
              <a:rPr lang="en-US" sz="2500" dirty="0"/>
              <a:t>Solve for x(t) in the system shown in Figure </a:t>
            </a:r>
            <a:r>
              <a:rPr lang="en-US" sz="2500" dirty="0" smtClean="0"/>
              <a:t>if f(t</a:t>
            </a:r>
            <a:r>
              <a:rPr lang="en-US" sz="2500" dirty="0"/>
              <a:t>) is a unit step.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64</a:t>
            </a:fld>
            <a:endParaRPr lang="en-GB"/>
          </a:p>
        </p:txBody>
      </p:sp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763866" cy="194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3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Lectures-14-15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7687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cs typeface="Arial" charset="0"/>
              </a:rPr>
              <a:t>According the value of        , a second-order system can be set into one of the four categories:</a:t>
            </a:r>
            <a:endParaRPr kumimoji="0" lang="en-US" sz="23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3203848" y="908720"/>
          <a:ext cx="2625601" cy="129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83" name="Equation" r:id="rId3" imgW="1054080" imgH="520560" progId="Equation.3">
                  <p:embed/>
                </p:oleObj>
              </mc:Choice>
              <mc:Fallback>
                <p:oleObj name="Equation" r:id="rId3" imgW="105408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908720"/>
                        <a:ext cx="2625601" cy="1296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5"/>
          <p:cNvGraphicFramePr>
            <a:graphicFrameLocks noChangeAspect="1"/>
          </p:cNvGraphicFramePr>
          <p:nvPr/>
        </p:nvGraphicFramePr>
        <p:xfrm>
          <a:off x="3347864" y="2276872"/>
          <a:ext cx="3413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84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276872"/>
                        <a:ext cx="3413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23528" y="3284984"/>
            <a:ext cx="8424936" cy="421065"/>
            <a:chOff x="323528" y="3284984"/>
            <a:chExt cx="8424936" cy="421065"/>
          </a:xfrm>
        </p:grpSpPr>
        <p:sp>
          <p:nvSpPr>
            <p:cNvPr id="8" name="Rectangle 7"/>
            <p:cNvSpPr/>
            <p:nvPr/>
          </p:nvSpPr>
          <p:spPr>
            <a:xfrm>
              <a:off x="323528" y="3284984"/>
              <a:ext cx="84249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cs typeface="Arial" charset="0"/>
                </a:rPr>
                <a:t>2. </a:t>
              </a:r>
              <a:r>
                <a:rPr lang="en-US" sz="2000" i="1" dirty="0" err="1" smtClean="0">
                  <a:solidFill>
                    <a:srgbClr val="CC0000"/>
                  </a:solidFill>
                  <a:cs typeface="Arial" charset="0"/>
                </a:rPr>
                <a:t>Underdamped</a:t>
              </a:r>
              <a:r>
                <a:rPr lang="en-US" sz="2000" dirty="0" smtClean="0">
                  <a:solidFill>
                    <a:srgbClr val="FFFF66"/>
                  </a:solidFill>
                  <a:cs typeface="Arial" charset="0"/>
                </a:rPr>
                <a:t> </a:t>
              </a:r>
              <a:r>
                <a:rPr lang="en-US" sz="2000" dirty="0" smtClean="0">
                  <a:cs typeface="Arial" charset="0"/>
                </a:rPr>
                <a:t>- when the system has two complex conjugate poles (0 &lt;     &lt;1)</a:t>
              </a:r>
            </a:p>
          </p:txBody>
        </p:sp>
        <p:graphicFrame>
          <p:nvGraphicFramePr>
            <p:cNvPr id="265223" name="Object 7"/>
            <p:cNvGraphicFramePr>
              <a:graphicFrameLocks noChangeAspect="1"/>
            </p:cNvGraphicFramePr>
            <p:nvPr/>
          </p:nvGraphicFramePr>
          <p:xfrm>
            <a:off x="7956376" y="3298632"/>
            <a:ext cx="290048" cy="407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385" name="Equation" r:id="rId7" imgW="126720" imgH="177480" progId="Equation.3">
                    <p:embed/>
                  </p:oleObj>
                </mc:Choice>
                <mc:Fallback>
                  <p:oleObj name="Equation" r:id="rId7" imgW="12672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6376" y="3298632"/>
                          <a:ext cx="290048" cy="407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2195736" y="3857868"/>
            <a:ext cx="5056654" cy="2811492"/>
            <a:chOff x="2195736" y="3857868"/>
            <a:chExt cx="5056654" cy="2811492"/>
          </a:xfrm>
        </p:grpSpPr>
        <p:grpSp>
          <p:nvGrpSpPr>
            <p:cNvPr id="15" name="Group 10"/>
            <p:cNvGrpSpPr/>
            <p:nvPr/>
          </p:nvGrpSpPr>
          <p:grpSpPr>
            <a:xfrm>
              <a:off x="2195736" y="3857868"/>
              <a:ext cx="5056654" cy="2811492"/>
              <a:chOff x="4090552" y="2109148"/>
              <a:chExt cx="5056654" cy="2811492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6399496" y="2544640"/>
                <a:ext cx="0" cy="2376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6480472" y="1449040"/>
                <a:ext cx="0" cy="4680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75142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031344" y="3751864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31126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535400" y="3851168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-a</a:t>
                </a:r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01672" y="387469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-b</a:t>
                </a:r>
                <a:endParaRPr lang="en-GB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90552" y="3874696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-c</a:t>
                </a:r>
                <a:endParaRPr lang="en-GB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839108" y="362760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δ</a:t>
                </a:r>
                <a:endParaRPr lang="en-GB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228184" y="2109148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j</a:t>
                </a:r>
                <a:r>
                  <a:rPr lang="el-GR" b="1" dirty="0" smtClean="0"/>
                  <a:t>ω</a:t>
                </a:r>
                <a:endParaRPr lang="en-GB" b="1" dirty="0"/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3059832" y="4579674"/>
              <a:ext cx="144017" cy="145470"/>
              <a:chOff x="3203847" y="4809330"/>
              <a:chExt cx="144017" cy="14547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5"/>
            <p:cNvGrpSpPr/>
            <p:nvPr/>
          </p:nvGrpSpPr>
          <p:grpSpPr>
            <a:xfrm>
              <a:off x="3059832" y="6307866"/>
              <a:ext cx="144017" cy="145470"/>
              <a:chOff x="3203847" y="4809330"/>
              <a:chExt cx="144017" cy="14547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7687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cs typeface="Arial" charset="0"/>
              </a:rPr>
              <a:t>According the value of        , a second-order system can be set into one of the four categories:</a:t>
            </a:r>
            <a:endParaRPr kumimoji="0" lang="en-US" sz="23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3203848" y="908720"/>
          <a:ext cx="2625601" cy="129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8" name="Equation" r:id="rId3" imgW="1054080" imgH="520560" progId="Equation.3">
                  <p:embed/>
                </p:oleObj>
              </mc:Choice>
              <mc:Fallback>
                <p:oleObj name="Equation" r:id="rId3" imgW="105408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908720"/>
                        <a:ext cx="2625601" cy="1296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5"/>
          <p:cNvGraphicFramePr>
            <a:graphicFrameLocks noChangeAspect="1"/>
          </p:cNvGraphicFramePr>
          <p:nvPr/>
        </p:nvGraphicFramePr>
        <p:xfrm>
          <a:off x="3347864" y="2276872"/>
          <a:ext cx="3413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9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276872"/>
                        <a:ext cx="3413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23528" y="3284984"/>
            <a:ext cx="8424936" cy="479425"/>
            <a:chOff x="323528" y="3284984"/>
            <a:chExt cx="8424936" cy="479425"/>
          </a:xfrm>
        </p:grpSpPr>
        <p:sp>
          <p:nvSpPr>
            <p:cNvPr id="8" name="Rectangle 7"/>
            <p:cNvSpPr/>
            <p:nvPr/>
          </p:nvSpPr>
          <p:spPr>
            <a:xfrm>
              <a:off x="323528" y="3284984"/>
              <a:ext cx="84249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200" dirty="0" smtClean="0">
                  <a:cs typeface="Arial" charset="0"/>
                </a:rPr>
                <a:t>3. </a:t>
              </a:r>
              <a:r>
                <a:rPr lang="en-US" sz="2200" i="1" dirty="0" smtClean="0">
                  <a:solidFill>
                    <a:srgbClr val="CC0000"/>
                  </a:solidFill>
                  <a:cs typeface="Arial" charset="0"/>
                </a:rPr>
                <a:t>Undamped</a:t>
              </a:r>
              <a:r>
                <a:rPr lang="en-US" sz="2200" dirty="0" smtClean="0">
                  <a:cs typeface="Arial" charset="0"/>
                </a:rPr>
                <a:t> - when the system has two imaginary poles (       = 0). </a:t>
              </a:r>
            </a:p>
          </p:txBody>
        </p:sp>
        <p:graphicFrame>
          <p:nvGraphicFramePr>
            <p:cNvPr id="265222" name="Object 6"/>
            <p:cNvGraphicFramePr>
              <a:graphicFrameLocks noChangeAspect="1"/>
            </p:cNvGraphicFramePr>
            <p:nvPr/>
          </p:nvGraphicFramePr>
          <p:xfrm>
            <a:off x="7092280" y="3284984"/>
            <a:ext cx="341312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430" name="Equation" r:id="rId7" imgW="126720" imgH="177480" progId="Equation.3">
                    <p:embed/>
                  </p:oleObj>
                </mc:Choice>
                <mc:Fallback>
                  <p:oleObj name="Equation" r:id="rId7" imgW="126720" imgH="177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0" y="3284984"/>
                          <a:ext cx="341312" cy="479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2195736" y="3857868"/>
            <a:ext cx="5056654" cy="2811492"/>
            <a:chOff x="2195736" y="3857868"/>
            <a:chExt cx="5056654" cy="2811492"/>
          </a:xfrm>
        </p:grpSpPr>
        <p:grpSp>
          <p:nvGrpSpPr>
            <p:cNvPr id="12" name="Group 10"/>
            <p:cNvGrpSpPr/>
            <p:nvPr/>
          </p:nvGrpSpPr>
          <p:grpSpPr>
            <a:xfrm>
              <a:off x="2195736" y="3857868"/>
              <a:ext cx="5056654" cy="2811492"/>
              <a:chOff x="4090552" y="2109148"/>
              <a:chExt cx="5056654" cy="2811492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6399496" y="2544640"/>
                <a:ext cx="0" cy="2376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6480472" y="1449040"/>
                <a:ext cx="0" cy="4680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575142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5031344" y="3751864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31126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535400" y="3851168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-a</a:t>
                </a:r>
                <a:endParaRPr lang="en-GB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01672" y="387469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-b</a:t>
                </a:r>
                <a:endParaRPr lang="en-GB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090552" y="3874696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-c</a:t>
                </a:r>
                <a:endParaRPr lang="en-GB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839108" y="362760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δ</a:t>
                </a:r>
                <a:endParaRPr lang="en-GB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228184" y="2109148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j</a:t>
                </a:r>
                <a:r>
                  <a:rPr lang="el-GR" b="1" dirty="0" smtClean="0"/>
                  <a:t>ω</a:t>
                </a:r>
                <a:endParaRPr lang="en-GB" b="1" dirty="0"/>
              </a:p>
            </p:txBody>
          </p:sp>
        </p:grpSp>
        <p:grpSp>
          <p:nvGrpSpPr>
            <p:cNvPr id="13" name="Group 21"/>
            <p:cNvGrpSpPr/>
            <p:nvPr/>
          </p:nvGrpSpPr>
          <p:grpSpPr>
            <a:xfrm>
              <a:off x="4441632" y="4735528"/>
              <a:ext cx="144017" cy="145470"/>
              <a:chOff x="3203847" y="4809330"/>
              <a:chExt cx="144017" cy="14547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5"/>
            <p:cNvGrpSpPr/>
            <p:nvPr/>
          </p:nvGrpSpPr>
          <p:grpSpPr>
            <a:xfrm>
              <a:off x="4441632" y="6019834"/>
              <a:ext cx="144017" cy="145470"/>
              <a:chOff x="3203847" y="4809330"/>
              <a:chExt cx="144017" cy="14547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7687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cs typeface="Arial" charset="0"/>
              </a:rPr>
              <a:t>According the value of        , a second-order system can be set into one of the four categories:</a:t>
            </a:r>
            <a:endParaRPr kumimoji="0" lang="en-US" sz="23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3203848" y="908720"/>
          <a:ext cx="2625601" cy="129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53" name="Equation" r:id="rId3" imgW="1054080" imgH="520560" progId="Equation.3">
                  <p:embed/>
                </p:oleObj>
              </mc:Choice>
              <mc:Fallback>
                <p:oleObj name="Equation" r:id="rId3" imgW="1054080" imgH="520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908720"/>
                        <a:ext cx="2625601" cy="1296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5"/>
          <p:cNvGraphicFramePr>
            <a:graphicFrameLocks noChangeAspect="1"/>
          </p:cNvGraphicFramePr>
          <p:nvPr/>
        </p:nvGraphicFramePr>
        <p:xfrm>
          <a:off x="3347864" y="2276872"/>
          <a:ext cx="3413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54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276872"/>
                        <a:ext cx="3413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23528" y="3284984"/>
            <a:ext cx="8424936" cy="452129"/>
            <a:chOff x="323528" y="3284984"/>
            <a:chExt cx="8424936" cy="452129"/>
          </a:xfrm>
        </p:grpSpPr>
        <p:sp>
          <p:nvSpPr>
            <p:cNvPr id="8" name="Rectangle 7"/>
            <p:cNvSpPr/>
            <p:nvPr/>
          </p:nvSpPr>
          <p:spPr>
            <a:xfrm>
              <a:off x="323528" y="3284984"/>
              <a:ext cx="84249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200" dirty="0" smtClean="0">
                  <a:cs typeface="Arial" charset="0"/>
                </a:rPr>
                <a:t>4. </a:t>
              </a:r>
              <a:r>
                <a:rPr lang="en-US" sz="2000" i="1" dirty="0" smtClean="0">
                  <a:solidFill>
                    <a:srgbClr val="CC0000"/>
                  </a:solidFill>
                  <a:cs typeface="Arial" charset="0"/>
                </a:rPr>
                <a:t>Critically damped</a:t>
              </a:r>
              <a:r>
                <a:rPr lang="en-US" sz="2000" dirty="0" smtClean="0">
                  <a:cs typeface="Arial" charset="0"/>
                </a:rPr>
                <a:t> - when the system has two real but equal poles (     = 1).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265223" name="Object 7"/>
            <p:cNvGraphicFramePr>
              <a:graphicFrameLocks noChangeAspect="1"/>
            </p:cNvGraphicFramePr>
            <p:nvPr/>
          </p:nvGraphicFramePr>
          <p:xfrm>
            <a:off x="7480056" y="3329696"/>
            <a:ext cx="290048" cy="407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55" name="Equation" r:id="rId7" imgW="126720" imgH="177480" progId="Equation.3">
                    <p:embed/>
                  </p:oleObj>
                </mc:Choice>
                <mc:Fallback>
                  <p:oleObj name="Equation" r:id="rId7" imgW="126720" imgH="177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0056" y="3329696"/>
                          <a:ext cx="290048" cy="407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0"/>
          <p:cNvGrpSpPr/>
          <p:nvPr/>
        </p:nvGrpSpPr>
        <p:grpSpPr>
          <a:xfrm>
            <a:off x="2195736" y="3857868"/>
            <a:ext cx="5056654" cy="2811492"/>
            <a:chOff x="4090552" y="2109148"/>
            <a:chExt cx="5056654" cy="281149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99496" y="2544640"/>
              <a:ext cx="0" cy="2376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51424" y="3748096"/>
              <a:ext cx="0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031344" y="3751864"/>
              <a:ext cx="0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311264" y="3748096"/>
              <a:ext cx="0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535400" y="38511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-a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01672" y="387469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-b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90552" y="3874696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-c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210914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3779912" y="5472520"/>
            <a:ext cx="144017" cy="145470"/>
            <a:chOff x="3203847" y="4809330"/>
            <a:chExt cx="144017" cy="14547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25"/>
          <p:cNvGrpSpPr/>
          <p:nvPr/>
        </p:nvGrpSpPr>
        <p:grpSpPr>
          <a:xfrm>
            <a:off x="3820855" y="5486168"/>
            <a:ext cx="144017" cy="145470"/>
            <a:chOff x="3203847" y="4809330"/>
            <a:chExt cx="144017" cy="145470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5524</TotalTime>
  <Words>1749</Words>
  <Application>Microsoft Office PowerPoint</Application>
  <PresentationFormat>On-screen Show (4:3)</PresentationFormat>
  <Paragraphs>303</Paragraphs>
  <Slides>65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Equation</vt:lpstr>
      <vt:lpstr>Control Systems (CS)</vt:lpstr>
      <vt:lpstr>Introduction</vt:lpstr>
      <vt:lpstr>Introduction</vt:lpstr>
      <vt:lpstr>Example#1</vt:lpstr>
      <vt:lpstr>Introduction</vt:lpstr>
      <vt:lpstr>Introduction</vt:lpstr>
      <vt:lpstr>Introduction</vt:lpstr>
      <vt:lpstr>Introduction</vt:lpstr>
      <vt:lpstr>Introduction</vt:lpstr>
      <vt:lpstr>Time-Domain Specification</vt:lpstr>
      <vt:lpstr>Time-Domain Specification</vt:lpstr>
      <vt:lpstr>Time-Domain Specification</vt:lpstr>
      <vt:lpstr>Time-Domain Specification</vt:lpstr>
      <vt:lpstr>Time-Domain Specification</vt:lpstr>
      <vt:lpstr>Time-Domain Specification</vt:lpstr>
      <vt:lpstr>S-Plane</vt:lpstr>
      <vt:lpstr>S-Plane</vt:lpstr>
      <vt:lpstr>S-Plane</vt:lpstr>
      <vt:lpstr>S-Plane</vt:lpstr>
      <vt:lpstr>S-Plane</vt:lpstr>
      <vt:lpstr>S-Plane</vt:lpstr>
      <vt:lpstr>S-Plane</vt:lpstr>
      <vt:lpstr>S-Plane</vt:lpstr>
      <vt:lpstr>S-Plane</vt:lpstr>
      <vt:lpstr>Example-2</vt:lpstr>
      <vt:lpstr>Example-3</vt:lpstr>
      <vt:lpstr>Example-4</vt:lpstr>
      <vt:lpstr>Example-4</vt:lpstr>
      <vt:lpstr>S-Plane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Time Domain Specifications</vt:lpstr>
      <vt:lpstr>Example#5</vt:lpstr>
      <vt:lpstr>Example#5</vt:lpstr>
      <vt:lpstr>Example#5</vt:lpstr>
      <vt:lpstr>Example#5</vt:lpstr>
      <vt:lpstr>Example#5</vt:lpstr>
      <vt:lpstr>Example#5</vt:lpstr>
      <vt:lpstr>Example#6</vt:lpstr>
      <vt:lpstr>Example#6</vt:lpstr>
      <vt:lpstr>Example#6</vt:lpstr>
      <vt:lpstr>Example#6</vt:lpstr>
      <vt:lpstr>Example#6</vt:lpstr>
      <vt:lpstr>Example#6</vt:lpstr>
      <vt:lpstr>Example#7</vt:lpstr>
      <vt:lpstr>Example#8</vt:lpstr>
      <vt:lpstr>Example#9</vt:lpstr>
      <vt:lpstr>Example#9</vt:lpstr>
      <vt:lpstr>Example#9</vt:lpstr>
      <vt:lpstr>Example # 10</vt:lpstr>
      <vt:lpstr>Example # 10</vt:lpstr>
      <vt:lpstr>Step Response of critically damped System (         )</vt:lpstr>
      <vt:lpstr>PowerPoint Presentation</vt:lpstr>
      <vt:lpstr>Second – Order System</vt:lpstr>
      <vt:lpstr>Example-12</vt:lpstr>
      <vt:lpstr>Example-13</vt:lpstr>
      <vt:lpstr>End of Lectures-14-15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Imtiaz Hussain</dc:creator>
  <cp:lastModifiedBy>DR. Imtiaz</cp:lastModifiedBy>
  <cp:revision>1069</cp:revision>
  <dcterms:created xsi:type="dcterms:W3CDTF">2012-07-01T09:15:58Z</dcterms:created>
  <dcterms:modified xsi:type="dcterms:W3CDTF">2015-09-02T14:53:34Z</dcterms:modified>
</cp:coreProperties>
</file>