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95" r:id="rId3"/>
    <p:sldId id="259" r:id="rId4"/>
    <p:sldId id="260" r:id="rId5"/>
    <p:sldId id="264" r:id="rId6"/>
    <p:sldId id="296" r:id="rId7"/>
    <p:sldId id="298" r:id="rId8"/>
    <p:sldId id="299" r:id="rId9"/>
    <p:sldId id="300" r:id="rId10"/>
    <p:sldId id="297" r:id="rId11"/>
    <p:sldId id="265" r:id="rId12"/>
    <p:sldId id="266" r:id="rId13"/>
    <p:sldId id="267" r:id="rId14"/>
    <p:sldId id="268" r:id="rId15"/>
    <p:sldId id="269" r:id="rId16"/>
    <p:sldId id="270" r:id="rId17"/>
    <p:sldId id="271" r:id="rId18"/>
    <p:sldId id="272" r:id="rId19"/>
    <p:sldId id="301" r:id="rId20"/>
    <p:sldId id="30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5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B1FE8-5E65-477A-BE01-8384EB056CCB}" type="datetimeFigureOut">
              <a:rPr lang="en-GB" smtClean="0"/>
              <a:pPr/>
              <a:t>02/04/2013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20569-4616-4F17-BB23-B9AECC7DB79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FD328ED9-05BC-43A7-8E11-B09A27024C1E}"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Thyristor.sv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imtiazhussainkalwar.weebly.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000250"/>
          </a:xfrm>
        </p:spPr>
        <p:txBody>
          <a:bodyPr>
            <a:noAutofit/>
          </a:bodyPr>
          <a:lstStyle/>
          <a:p>
            <a:r>
              <a:rPr lang="en-GB" sz="5000" dirty="0" smtClean="0"/>
              <a:t>Instrumentation </a:t>
            </a:r>
            <a:br>
              <a:rPr lang="en-GB" sz="5000" dirty="0" smtClean="0"/>
            </a:br>
            <a:r>
              <a:rPr lang="en-GB" sz="5000" dirty="0" smtClean="0"/>
              <a:t>&amp; </a:t>
            </a:r>
            <a:br>
              <a:rPr lang="en-GB" sz="5000" dirty="0" smtClean="0"/>
            </a:br>
            <a:r>
              <a:rPr lang="en-GB" sz="5000" dirty="0" smtClean="0"/>
              <a:t>Power Electronics</a:t>
            </a:r>
            <a:endParaRPr lang="en-GB" sz="5000" dirty="0"/>
          </a:p>
        </p:txBody>
      </p:sp>
      <p:sp>
        <p:nvSpPr>
          <p:cNvPr id="3" name="Subtitle 2"/>
          <p:cNvSpPr>
            <a:spLocks noGrp="1"/>
          </p:cNvSpPr>
          <p:nvPr>
            <p:ph type="subTitle" idx="1"/>
          </p:nvPr>
        </p:nvSpPr>
        <p:spPr/>
        <p:txBody>
          <a:bodyPr/>
          <a:lstStyle/>
          <a:p>
            <a:r>
              <a:rPr lang="en-GB" dirty="0" smtClean="0"/>
              <a:t>Lecture 13 &amp; 14</a:t>
            </a:r>
          </a:p>
          <a:p>
            <a:r>
              <a:rPr lang="en-GB" dirty="0" smtClean="0"/>
              <a:t>Thyristors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3-Phase Controlled Rectifier</a:t>
            </a:r>
            <a:endParaRPr lang="en-GB" dirty="0"/>
          </a:p>
        </p:txBody>
      </p:sp>
      <p:pic>
        <p:nvPicPr>
          <p:cNvPr id="1026" name="Picture 2" descr="http://services.eng.uts.edu.au/~venkat/pe_html/ch05s1/ph3fcb_a.gif"/>
          <p:cNvPicPr>
            <a:picLocks noChangeAspect="1" noChangeArrowheads="1"/>
          </p:cNvPicPr>
          <p:nvPr/>
        </p:nvPicPr>
        <p:blipFill>
          <a:blip r:embed="rId2" cstate="print"/>
          <a:srcRect l="11815"/>
          <a:stretch>
            <a:fillRect/>
          </a:stretch>
        </p:blipFill>
        <p:spPr bwMode="auto">
          <a:xfrm>
            <a:off x="1013274" y="1916832"/>
            <a:ext cx="7735190" cy="33863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636587"/>
          </a:xfrm>
          <a:noFill/>
        </p:spPr>
        <p:txBody>
          <a:bodyPr/>
          <a:lstStyle/>
          <a:p>
            <a:pPr eaLnBrk="1" hangingPunct="1"/>
            <a:r>
              <a:rPr lang="en-US" sz="3200" b="1" dirty="0" smtClean="0"/>
              <a:t>Thyristor turn-ON methods</a:t>
            </a:r>
          </a:p>
        </p:txBody>
      </p:sp>
      <p:sp>
        <p:nvSpPr>
          <p:cNvPr id="14339" name="Rectangle 3"/>
          <p:cNvSpPr>
            <a:spLocks noGrp="1" noChangeArrowheads="1"/>
          </p:cNvSpPr>
          <p:nvPr>
            <p:ph idx="1"/>
          </p:nvPr>
        </p:nvSpPr>
        <p:spPr>
          <a:xfrm>
            <a:off x="228600" y="1236811"/>
            <a:ext cx="8686800" cy="5216525"/>
          </a:xfrm>
        </p:spPr>
        <p:txBody>
          <a:bodyPr/>
          <a:lstStyle/>
          <a:p>
            <a:pPr marL="571500" indent="-571500" algn="just" eaLnBrk="1" hangingPunct="1"/>
            <a:r>
              <a:rPr lang="en-US" sz="2600" dirty="0" smtClean="0"/>
              <a:t>Thyristor turning ON is also known as </a:t>
            </a:r>
            <a:r>
              <a:rPr lang="en-US" sz="2600" dirty="0" smtClean="0">
                <a:solidFill>
                  <a:srgbClr val="3333FF"/>
                </a:solidFill>
              </a:rPr>
              <a:t>Triggering</a:t>
            </a:r>
            <a:r>
              <a:rPr lang="en-US" sz="2600" dirty="0" smtClean="0"/>
              <a:t>. </a:t>
            </a:r>
          </a:p>
          <a:p>
            <a:pPr marL="571500" indent="-571500" algn="just" eaLnBrk="1" hangingPunct="1"/>
            <a:endParaRPr lang="en-US" sz="2600" dirty="0" smtClean="0"/>
          </a:p>
          <a:p>
            <a:pPr marL="571500" indent="-571500" algn="just" eaLnBrk="1" hangingPunct="1"/>
            <a:r>
              <a:rPr lang="en-US" sz="2600" dirty="0" smtClean="0"/>
              <a:t>With anode is positive with respect to cathode, a thyristor can be turned ON by any one of the following techniques :</a:t>
            </a:r>
          </a:p>
          <a:p>
            <a:pPr marL="571500" indent="-571500" algn="just" eaLnBrk="1" hangingPunct="1"/>
            <a:endParaRPr lang="en-US" sz="2600" dirty="0" smtClean="0"/>
          </a:p>
          <a:p>
            <a:pPr marL="839788" lvl="1" indent="-495300" algn="just" eaLnBrk="1" hangingPunct="1"/>
            <a:r>
              <a:rPr lang="en-US" sz="2600" dirty="0" smtClean="0">
                <a:solidFill>
                  <a:srgbClr val="3333FF"/>
                </a:solidFill>
              </a:rPr>
              <a:t>Forward voltage triggering          </a:t>
            </a:r>
          </a:p>
          <a:p>
            <a:pPr marL="839788" lvl="1" indent="-495300" algn="just" eaLnBrk="1" hangingPunct="1"/>
            <a:r>
              <a:rPr lang="en-US" sz="2600" dirty="0" smtClean="0">
                <a:solidFill>
                  <a:srgbClr val="3333FF"/>
                </a:solidFill>
              </a:rPr>
              <a:t>Gate triggering</a:t>
            </a:r>
          </a:p>
          <a:p>
            <a:pPr marL="839788" lvl="1" indent="-495300" algn="just" eaLnBrk="1" hangingPunct="1"/>
            <a:r>
              <a:rPr lang="en-US" sz="2600" dirty="0" err="1" smtClean="0">
                <a:solidFill>
                  <a:srgbClr val="3333FF"/>
                </a:solidFill>
              </a:rPr>
              <a:t>dv</a:t>
            </a:r>
            <a:r>
              <a:rPr lang="en-US" sz="2600" dirty="0" smtClean="0">
                <a:solidFill>
                  <a:srgbClr val="3333FF"/>
                </a:solidFill>
              </a:rPr>
              <a:t>/</a:t>
            </a:r>
            <a:r>
              <a:rPr lang="en-US" sz="2600" dirty="0" err="1" smtClean="0">
                <a:solidFill>
                  <a:srgbClr val="3333FF"/>
                </a:solidFill>
              </a:rPr>
              <a:t>dt</a:t>
            </a:r>
            <a:r>
              <a:rPr lang="en-US" sz="2600" dirty="0" smtClean="0">
                <a:solidFill>
                  <a:srgbClr val="3333FF"/>
                </a:solidFill>
              </a:rPr>
              <a:t> triggering</a:t>
            </a:r>
          </a:p>
          <a:p>
            <a:pPr marL="839788" lvl="1" indent="-495300" algn="just" eaLnBrk="1" hangingPunct="1"/>
            <a:r>
              <a:rPr lang="en-US" sz="2600" dirty="0" smtClean="0">
                <a:solidFill>
                  <a:srgbClr val="3333FF"/>
                </a:solidFill>
              </a:rPr>
              <a:t>Temperature triggering</a:t>
            </a:r>
          </a:p>
          <a:p>
            <a:pPr marL="839788" lvl="1" indent="-495300" algn="just" eaLnBrk="1" hangingPunct="1"/>
            <a:r>
              <a:rPr lang="en-US" sz="2600" dirty="0" smtClean="0">
                <a:solidFill>
                  <a:srgbClr val="3333FF"/>
                </a:solidFill>
              </a:rPr>
              <a:t>Light triggering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4624"/>
            <a:ext cx="8229600" cy="636587"/>
          </a:xfrm>
          <a:noFill/>
        </p:spPr>
        <p:txBody>
          <a:bodyPr>
            <a:normAutofit fontScale="90000"/>
          </a:bodyPr>
          <a:lstStyle/>
          <a:p>
            <a:pPr eaLnBrk="1" hangingPunct="1"/>
            <a:r>
              <a:rPr lang="en-US" sz="3600" b="1" dirty="0" smtClean="0"/>
              <a:t>Forward Voltage Triggering</a:t>
            </a:r>
          </a:p>
        </p:txBody>
      </p:sp>
      <p:sp>
        <p:nvSpPr>
          <p:cNvPr id="15363" name="Rectangle 3"/>
          <p:cNvSpPr>
            <a:spLocks noGrp="1" noChangeArrowheads="1"/>
          </p:cNvSpPr>
          <p:nvPr>
            <p:ph idx="1"/>
          </p:nvPr>
        </p:nvSpPr>
        <p:spPr>
          <a:xfrm>
            <a:off x="228600" y="836712"/>
            <a:ext cx="8686800" cy="5792688"/>
          </a:xfrm>
        </p:spPr>
        <p:txBody>
          <a:bodyPr>
            <a:normAutofit/>
          </a:bodyPr>
          <a:lstStyle/>
          <a:p>
            <a:pPr algn="just" eaLnBrk="1" hangingPunct="1">
              <a:lnSpc>
                <a:spcPct val="80000"/>
              </a:lnSpc>
            </a:pPr>
            <a:r>
              <a:rPr lang="en-US" sz="2600" dirty="0" smtClean="0"/>
              <a:t>When </a:t>
            </a:r>
            <a:r>
              <a:rPr lang="en-US" sz="2600" dirty="0" err="1" smtClean="0"/>
              <a:t>breakover</a:t>
            </a:r>
            <a:r>
              <a:rPr lang="en-US" sz="2600" dirty="0" smtClean="0"/>
              <a:t> voltage (</a:t>
            </a:r>
            <a:r>
              <a:rPr lang="en-US" sz="2600" dirty="0" err="1" smtClean="0"/>
              <a:t>VBO</a:t>
            </a:r>
            <a:r>
              <a:rPr lang="en-US" sz="2600" dirty="0" smtClean="0"/>
              <a:t>) across a thyristor is exceeded  than the rated maximum voltage of the device,  thyristor turns ON. </a:t>
            </a:r>
          </a:p>
          <a:p>
            <a:pPr algn="just" eaLnBrk="1" hangingPunct="1">
              <a:lnSpc>
                <a:spcPct val="80000"/>
              </a:lnSpc>
            </a:pPr>
            <a:endParaRPr lang="en-US" sz="2600" dirty="0" smtClean="0"/>
          </a:p>
          <a:p>
            <a:pPr algn="just" eaLnBrk="1" hangingPunct="1">
              <a:lnSpc>
                <a:spcPct val="80000"/>
              </a:lnSpc>
            </a:pPr>
            <a:r>
              <a:rPr lang="en-US" sz="2600" dirty="0" smtClean="0"/>
              <a:t>At the </a:t>
            </a:r>
            <a:r>
              <a:rPr lang="en-US" sz="2600" dirty="0" err="1" smtClean="0"/>
              <a:t>breakover</a:t>
            </a:r>
            <a:r>
              <a:rPr lang="en-US" sz="2600" dirty="0" smtClean="0"/>
              <a:t> voltage the value of the thyristor anode current is called the </a:t>
            </a:r>
            <a:r>
              <a:rPr lang="en-US" sz="2600" dirty="0" smtClean="0">
                <a:solidFill>
                  <a:srgbClr val="3333FF"/>
                </a:solidFill>
              </a:rPr>
              <a:t>latching current (IL) </a:t>
            </a:r>
            <a:r>
              <a:rPr lang="en-US" sz="2600" dirty="0" smtClean="0"/>
              <a:t>. </a:t>
            </a:r>
          </a:p>
          <a:p>
            <a:pPr algn="just" eaLnBrk="1" hangingPunct="1">
              <a:lnSpc>
                <a:spcPct val="80000"/>
              </a:lnSpc>
            </a:pPr>
            <a:endParaRPr lang="en-US" sz="2600" dirty="0" smtClean="0"/>
          </a:p>
          <a:p>
            <a:pPr algn="just" eaLnBrk="1" hangingPunct="1">
              <a:lnSpc>
                <a:spcPct val="80000"/>
              </a:lnSpc>
            </a:pPr>
            <a:r>
              <a:rPr lang="en-US" sz="2600" dirty="0" err="1" smtClean="0"/>
              <a:t>Breakover</a:t>
            </a:r>
            <a:r>
              <a:rPr lang="en-US" sz="2600" dirty="0" smtClean="0"/>
              <a:t> voltage triggering is not normally used as a triggering method, and most circuit designs attempt to avoid its occurrence.</a:t>
            </a:r>
          </a:p>
          <a:p>
            <a:pPr algn="just" eaLnBrk="1" hangingPunct="1">
              <a:lnSpc>
                <a:spcPct val="80000"/>
              </a:lnSpc>
            </a:pPr>
            <a:endParaRPr lang="en-US" sz="2600" dirty="0" smtClean="0"/>
          </a:p>
          <a:p>
            <a:pPr algn="just" eaLnBrk="1" hangingPunct="1">
              <a:lnSpc>
                <a:spcPct val="80000"/>
              </a:lnSpc>
            </a:pPr>
            <a:r>
              <a:rPr lang="en-US" sz="2600" dirty="0" smtClean="0"/>
              <a:t>When a thyristor is triggered by exceeding </a:t>
            </a:r>
            <a:r>
              <a:rPr lang="en-US" sz="2600" dirty="0" err="1" smtClean="0"/>
              <a:t>VBO</a:t>
            </a:r>
            <a:r>
              <a:rPr lang="en-US" sz="2600" dirty="0" smtClean="0"/>
              <a:t>, the fall time of the forward voltage is quite low (about 1/20th of the time taken when the thyristor is gate-triggered).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152400"/>
            <a:ext cx="8229600" cy="533400"/>
          </a:xfrm>
          <a:noFill/>
        </p:spPr>
        <p:txBody>
          <a:bodyPr>
            <a:normAutofit fontScale="90000"/>
          </a:bodyPr>
          <a:lstStyle/>
          <a:p>
            <a:pPr eaLnBrk="1" hangingPunct="1"/>
            <a:r>
              <a:rPr lang="en-US" sz="3600" b="1" dirty="0" smtClean="0"/>
              <a:t>Gate Triggering</a:t>
            </a:r>
            <a:endParaRPr lang="en-US" sz="4000" dirty="0" smtClean="0"/>
          </a:p>
        </p:txBody>
      </p:sp>
      <p:sp>
        <p:nvSpPr>
          <p:cNvPr id="16387" name="Rectangle 3"/>
          <p:cNvSpPr>
            <a:spLocks noGrp="1" noChangeArrowheads="1"/>
          </p:cNvSpPr>
          <p:nvPr>
            <p:ph idx="1"/>
          </p:nvPr>
        </p:nvSpPr>
        <p:spPr>
          <a:xfrm>
            <a:off x="152400" y="685800"/>
            <a:ext cx="8839200" cy="6019800"/>
          </a:xfrm>
        </p:spPr>
        <p:txBody>
          <a:bodyPr>
            <a:normAutofit/>
          </a:bodyPr>
          <a:lstStyle/>
          <a:p>
            <a:pPr algn="just" eaLnBrk="1" hangingPunct="1">
              <a:lnSpc>
                <a:spcPct val="80000"/>
              </a:lnSpc>
            </a:pPr>
            <a:r>
              <a:rPr lang="en-US" sz="2800" dirty="0" smtClean="0"/>
              <a:t>Turning ON of </a:t>
            </a:r>
            <a:r>
              <a:rPr lang="en-US" sz="2800" dirty="0" err="1" smtClean="0"/>
              <a:t>thyristors</a:t>
            </a:r>
            <a:r>
              <a:rPr lang="en-US" sz="2800" dirty="0" smtClean="0"/>
              <a:t> by gate triggering is simple and efficient method of firing the forward biased </a:t>
            </a:r>
            <a:r>
              <a:rPr lang="en-US" sz="2800" dirty="0" err="1" smtClean="0"/>
              <a:t>SCRs</a:t>
            </a:r>
            <a:r>
              <a:rPr lang="en-US" sz="2800" dirty="0" smtClean="0"/>
              <a:t>. </a:t>
            </a:r>
            <a:endParaRPr lang="en-US" sz="2800" dirty="0" smtClean="0"/>
          </a:p>
          <a:p>
            <a:pPr algn="just" eaLnBrk="1" hangingPunct="1">
              <a:lnSpc>
                <a:spcPct val="80000"/>
              </a:lnSpc>
            </a:pPr>
            <a:endParaRPr lang="en-US" sz="2800" dirty="0" smtClean="0"/>
          </a:p>
          <a:p>
            <a:pPr algn="just" eaLnBrk="1" hangingPunct="1">
              <a:lnSpc>
                <a:spcPct val="80000"/>
              </a:lnSpc>
            </a:pPr>
            <a:r>
              <a:rPr lang="en-US" sz="2800" dirty="0" smtClean="0"/>
              <a:t>In </a:t>
            </a:r>
            <a:r>
              <a:rPr lang="en-US" sz="2800" b="1" dirty="0" smtClean="0">
                <a:solidFill>
                  <a:srgbClr val="00B050"/>
                </a:solidFill>
              </a:rPr>
              <a:t>Gate Triggering</a:t>
            </a:r>
            <a:r>
              <a:rPr lang="en-US" sz="2800" dirty="0" smtClean="0">
                <a:solidFill>
                  <a:srgbClr val="00B050"/>
                </a:solidFill>
              </a:rPr>
              <a:t>, </a:t>
            </a:r>
            <a:r>
              <a:rPr lang="en-US" sz="2800" dirty="0" smtClean="0"/>
              <a:t>thyristor with forward </a:t>
            </a:r>
            <a:r>
              <a:rPr lang="en-US" sz="2800" dirty="0" err="1" smtClean="0"/>
              <a:t>breakover</a:t>
            </a:r>
            <a:r>
              <a:rPr lang="en-US" sz="2800" dirty="0" smtClean="0"/>
              <a:t> voltage (</a:t>
            </a:r>
            <a:r>
              <a:rPr lang="en-US" sz="2800" dirty="0" err="1" smtClean="0"/>
              <a:t>VBO</a:t>
            </a:r>
            <a:r>
              <a:rPr lang="en-US" sz="2800" dirty="0" smtClean="0"/>
              <a:t>), higher than the normal working voltage is chosen. </a:t>
            </a:r>
            <a:endParaRPr lang="en-US" sz="2800" dirty="0" smtClean="0"/>
          </a:p>
          <a:p>
            <a:pPr algn="just" eaLnBrk="1" hangingPunct="1">
              <a:lnSpc>
                <a:spcPct val="80000"/>
              </a:lnSpc>
            </a:pPr>
            <a:endParaRPr lang="en-US" sz="2800" dirty="0" smtClean="0"/>
          </a:p>
          <a:p>
            <a:pPr algn="just" eaLnBrk="1" hangingPunct="1">
              <a:lnSpc>
                <a:spcPct val="80000"/>
              </a:lnSpc>
            </a:pPr>
            <a:r>
              <a:rPr lang="en-US" sz="2800" dirty="0" smtClean="0"/>
              <a:t>Whenever </a:t>
            </a:r>
            <a:r>
              <a:rPr lang="en-US" sz="2800" dirty="0" err="1" smtClean="0"/>
              <a:t>thyristor’s</a:t>
            </a:r>
            <a:r>
              <a:rPr lang="en-US" sz="2800" dirty="0" smtClean="0"/>
              <a:t> turn-ON is required, a positive gate voltage b/w gate and cathode is applied. </a:t>
            </a:r>
            <a:endParaRPr lang="en-US" sz="2800" dirty="0" smtClean="0"/>
          </a:p>
          <a:p>
            <a:pPr algn="just" eaLnBrk="1" hangingPunct="1">
              <a:lnSpc>
                <a:spcPct val="80000"/>
              </a:lnSpc>
            </a:pPr>
            <a:endParaRPr lang="en-US" sz="2800" dirty="0" smtClean="0"/>
          </a:p>
          <a:p>
            <a:pPr algn="just" eaLnBrk="1" hangingPunct="1">
              <a:lnSpc>
                <a:spcPct val="80000"/>
              </a:lnSpc>
            </a:pPr>
            <a:r>
              <a:rPr lang="en-US" sz="2800" dirty="0" smtClean="0"/>
              <a:t>Forward </a:t>
            </a:r>
            <a:r>
              <a:rPr lang="en-US" sz="2800" dirty="0" smtClean="0"/>
              <a:t>voltage at which device switches to on-state depends upon the magnitude of gate current. </a:t>
            </a:r>
          </a:p>
          <a:p>
            <a:pPr lvl="1" algn="just" eaLnBrk="1" hangingPunct="1">
              <a:lnSpc>
                <a:spcPct val="80000"/>
              </a:lnSpc>
            </a:pPr>
            <a:r>
              <a:rPr lang="en-US" dirty="0" smtClean="0"/>
              <a:t>Higher the gate current, lower is the forward </a:t>
            </a:r>
            <a:r>
              <a:rPr lang="en-US" dirty="0" err="1" smtClean="0"/>
              <a:t>breakover</a:t>
            </a:r>
            <a:r>
              <a:rPr lang="en-US" dirty="0" smtClean="0"/>
              <a:t> voltage </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636587"/>
          </a:xfrm>
          <a:solidFill>
            <a:schemeClr val="bg1"/>
          </a:solidFill>
        </p:spPr>
        <p:txBody>
          <a:bodyPr>
            <a:normAutofit fontScale="90000"/>
          </a:bodyPr>
          <a:lstStyle/>
          <a:p>
            <a:pPr eaLnBrk="1" hangingPunct="1"/>
            <a:r>
              <a:rPr lang="en-US" sz="4000" b="1" smtClean="0"/>
              <a:t>dv/dt triggering</a:t>
            </a:r>
          </a:p>
        </p:txBody>
      </p:sp>
      <p:sp>
        <p:nvSpPr>
          <p:cNvPr id="17411" name="Rectangle 3"/>
          <p:cNvSpPr>
            <a:spLocks noGrp="1" noChangeArrowheads="1"/>
          </p:cNvSpPr>
          <p:nvPr>
            <p:ph idx="1"/>
          </p:nvPr>
        </p:nvSpPr>
        <p:spPr>
          <a:xfrm>
            <a:off x="152400" y="914400"/>
            <a:ext cx="8839200" cy="5715000"/>
          </a:xfrm>
        </p:spPr>
        <p:txBody>
          <a:bodyPr>
            <a:normAutofit lnSpcReduction="10000"/>
          </a:bodyPr>
          <a:lstStyle/>
          <a:p>
            <a:pPr algn="just" eaLnBrk="1" hangingPunct="1">
              <a:lnSpc>
                <a:spcPct val="90000"/>
              </a:lnSpc>
            </a:pPr>
            <a:r>
              <a:rPr lang="en-US" sz="2400" smtClean="0"/>
              <a:t>With forward voltage across anode &amp; cathode of a thyristor, two outer junctions (A &amp; C) are forward biased but the inner junction (J2) is reverse biased. </a:t>
            </a:r>
          </a:p>
          <a:p>
            <a:pPr algn="just" eaLnBrk="1" hangingPunct="1">
              <a:lnSpc>
                <a:spcPct val="90000"/>
              </a:lnSpc>
            </a:pPr>
            <a:r>
              <a:rPr lang="en-US" sz="2400" smtClean="0"/>
              <a:t>The reversed biased junction </a:t>
            </a:r>
            <a:r>
              <a:rPr lang="en-US" sz="2400" smtClean="0">
                <a:solidFill>
                  <a:srgbClr val="00B050"/>
                </a:solidFill>
              </a:rPr>
              <a:t>J2 behaves like a capacitor </a:t>
            </a:r>
            <a:r>
              <a:rPr lang="en-US" sz="2400" smtClean="0"/>
              <a:t>because of the space-charge present there.</a:t>
            </a:r>
          </a:p>
          <a:p>
            <a:pPr algn="just" eaLnBrk="1" hangingPunct="1">
              <a:lnSpc>
                <a:spcPct val="90000"/>
              </a:lnSpc>
            </a:pPr>
            <a:r>
              <a:rPr lang="en-US" sz="2400" smtClean="0"/>
              <a:t>As p-n junction has capacitance, so larger the junction area the larger the capacitance. </a:t>
            </a:r>
          </a:p>
          <a:p>
            <a:pPr algn="just" eaLnBrk="1" hangingPunct="1">
              <a:lnSpc>
                <a:spcPct val="90000"/>
              </a:lnSpc>
            </a:pPr>
            <a:r>
              <a:rPr lang="en-US" sz="2400" smtClean="0"/>
              <a:t>If a voltage ramp is applied across the anode-to-cathode, a current will flow in the device to charge the device capacitance according to the relation:</a:t>
            </a:r>
          </a:p>
          <a:p>
            <a:pPr algn="just" eaLnBrk="1" hangingPunct="1">
              <a:lnSpc>
                <a:spcPct val="90000"/>
              </a:lnSpc>
            </a:pPr>
            <a:endParaRPr lang="en-US" sz="2200" smtClean="0"/>
          </a:p>
          <a:p>
            <a:pPr algn="just" eaLnBrk="1" hangingPunct="1">
              <a:lnSpc>
                <a:spcPct val="90000"/>
              </a:lnSpc>
            </a:pPr>
            <a:endParaRPr lang="en-US" sz="2200" smtClean="0"/>
          </a:p>
          <a:p>
            <a:pPr algn="just" eaLnBrk="1" hangingPunct="1">
              <a:lnSpc>
                <a:spcPct val="90000"/>
              </a:lnSpc>
            </a:pPr>
            <a:r>
              <a:rPr lang="en-US" sz="2400" smtClean="0"/>
              <a:t>If the charging current becomes large enough, density of moving current carriers in the device induces switch-on.</a:t>
            </a:r>
          </a:p>
          <a:p>
            <a:pPr algn="just" eaLnBrk="1" hangingPunct="1">
              <a:lnSpc>
                <a:spcPct val="90000"/>
              </a:lnSpc>
            </a:pPr>
            <a:r>
              <a:rPr lang="en-US" sz="2400" smtClean="0"/>
              <a:t>This method of triggering is not desirable because high charging current (Ic)  may damage the thyristor.</a:t>
            </a:r>
          </a:p>
          <a:p>
            <a:pPr algn="just" eaLnBrk="1" hangingPunct="1">
              <a:lnSpc>
                <a:spcPct val="90000"/>
              </a:lnSpc>
            </a:pPr>
            <a:endParaRPr lang="en-US" sz="2000" smtClean="0"/>
          </a:p>
        </p:txBody>
      </p:sp>
      <p:pic>
        <p:nvPicPr>
          <p:cNvPr id="17412" name="Picture 4"/>
          <p:cNvPicPr>
            <a:picLocks noChangeAspect="1" noChangeArrowheads="1"/>
          </p:cNvPicPr>
          <p:nvPr/>
        </p:nvPicPr>
        <p:blipFill>
          <a:blip r:embed="rId2" cstate="print">
            <a:lum bright="-20000" contrast="40000"/>
          </a:blip>
          <a:srcRect l="5000" t="10001" r="20000" b="10001"/>
          <a:stretch>
            <a:fillRect/>
          </a:stretch>
        </p:blipFill>
        <p:spPr bwMode="auto">
          <a:xfrm>
            <a:off x="3779912" y="4005064"/>
            <a:ext cx="1625352"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636587"/>
          </a:xfrm>
          <a:solidFill>
            <a:schemeClr val="bg1"/>
          </a:solidFill>
        </p:spPr>
        <p:txBody>
          <a:bodyPr>
            <a:normAutofit fontScale="90000"/>
          </a:bodyPr>
          <a:lstStyle/>
          <a:p>
            <a:pPr eaLnBrk="1" hangingPunct="1"/>
            <a:r>
              <a:rPr lang="en-US" sz="4000" b="1" smtClean="0"/>
              <a:t>Temperature Triggering</a:t>
            </a:r>
            <a:endParaRPr lang="en-US" sz="5400" smtClean="0"/>
          </a:p>
        </p:txBody>
      </p:sp>
      <p:sp>
        <p:nvSpPr>
          <p:cNvPr id="18435" name="Rectangle 3"/>
          <p:cNvSpPr>
            <a:spLocks noGrp="1" noChangeArrowheads="1"/>
          </p:cNvSpPr>
          <p:nvPr>
            <p:ph idx="1"/>
          </p:nvPr>
        </p:nvSpPr>
        <p:spPr>
          <a:xfrm>
            <a:off x="228600" y="990600"/>
            <a:ext cx="8686800" cy="5562600"/>
          </a:xfrm>
        </p:spPr>
        <p:txBody>
          <a:bodyPr/>
          <a:lstStyle/>
          <a:p>
            <a:pPr algn="just" eaLnBrk="1" hangingPunct="1"/>
            <a:r>
              <a:rPr lang="en-US" sz="2600" smtClean="0"/>
              <a:t>During forward blocking, most of the applied voltage appears across reverse biased junction J2. </a:t>
            </a:r>
          </a:p>
          <a:p>
            <a:pPr algn="just" eaLnBrk="1" hangingPunct="1"/>
            <a:r>
              <a:rPr lang="en-US" sz="2600" smtClean="0"/>
              <a:t>This voltage across junction J2 associated with leakage current may raise the temperature of this junction. </a:t>
            </a:r>
          </a:p>
          <a:p>
            <a:pPr algn="just" eaLnBrk="1" hangingPunct="1"/>
            <a:r>
              <a:rPr lang="en-US" sz="2600" smtClean="0"/>
              <a:t>With increase in temperature, leakage current through junction J2 further increases. </a:t>
            </a:r>
          </a:p>
          <a:p>
            <a:pPr algn="just" eaLnBrk="1" hangingPunct="1"/>
            <a:r>
              <a:rPr lang="en-US" sz="2600" smtClean="0"/>
              <a:t>This cumulative process may turn on the SCR at some high temperature. </a:t>
            </a:r>
          </a:p>
          <a:p>
            <a:pPr algn="just" eaLnBrk="1" hangingPunct="1"/>
            <a:r>
              <a:rPr lang="en-US" sz="2600" smtClean="0"/>
              <a:t>High temperature triggering may cause </a:t>
            </a:r>
            <a:r>
              <a:rPr lang="en-US" sz="2600" smtClean="0">
                <a:solidFill>
                  <a:srgbClr val="3333FF"/>
                </a:solidFill>
              </a:rPr>
              <a:t>Thermal runaway</a:t>
            </a:r>
            <a:r>
              <a:rPr lang="en-US" sz="2600" smtClean="0"/>
              <a:t> and is generally avoided.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636588"/>
          </a:xfrm>
          <a:solidFill>
            <a:schemeClr val="bg1"/>
          </a:solidFill>
        </p:spPr>
        <p:txBody>
          <a:bodyPr/>
          <a:lstStyle/>
          <a:p>
            <a:pPr eaLnBrk="1" hangingPunct="1"/>
            <a:r>
              <a:rPr lang="en-US" sz="3200" b="1" smtClean="0"/>
              <a:t>Light Triggering</a:t>
            </a:r>
            <a:endParaRPr lang="en-US" smtClean="0"/>
          </a:p>
        </p:txBody>
      </p:sp>
      <p:sp>
        <p:nvSpPr>
          <p:cNvPr id="19459" name="Rectangle 3"/>
          <p:cNvSpPr>
            <a:spLocks noGrp="1" noChangeArrowheads="1"/>
          </p:cNvSpPr>
          <p:nvPr>
            <p:ph idx="1"/>
          </p:nvPr>
        </p:nvSpPr>
        <p:spPr>
          <a:xfrm>
            <a:off x="152400" y="914400"/>
            <a:ext cx="7162800" cy="5791200"/>
          </a:xfrm>
        </p:spPr>
        <p:txBody>
          <a:bodyPr/>
          <a:lstStyle/>
          <a:p>
            <a:pPr algn="just" eaLnBrk="1" hangingPunct="1">
              <a:lnSpc>
                <a:spcPct val="80000"/>
              </a:lnSpc>
            </a:pPr>
            <a:r>
              <a:rPr lang="en-US" sz="2400" smtClean="0"/>
              <a:t>In this method light particles (</a:t>
            </a:r>
            <a:r>
              <a:rPr lang="en-US" sz="2400" smtClean="0">
                <a:solidFill>
                  <a:srgbClr val="3333FF"/>
                </a:solidFill>
              </a:rPr>
              <a:t>photons</a:t>
            </a:r>
            <a:r>
              <a:rPr lang="en-US" sz="2400" smtClean="0"/>
              <a:t>) are made to strike the reverse biased junction, which causes an increase in the number of electron hole pairs and triggering of the thyristor. </a:t>
            </a:r>
          </a:p>
          <a:p>
            <a:pPr algn="just" eaLnBrk="1" hangingPunct="1">
              <a:lnSpc>
                <a:spcPct val="80000"/>
              </a:lnSpc>
            </a:pPr>
            <a:r>
              <a:rPr lang="en-US" sz="2400" smtClean="0"/>
              <a:t>For light-triggered SCRs, a slot (niche) is made in the inner p-layer.  </a:t>
            </a:r>
          </a:p>
          <a:p>
            <a:pPr algn="just" eaLnBrk="1" hangingPunct="1">
              <a:lnSpc>
                <a:spcPct val="80000"/>
              </a:lnSpc>
            </a:pPr>
            <a:r>
              <a:rPr lang="en-US" sz="2400" smtClean="0"/>
              <a:t>When it is irradiated, free charge carriers are generated just like when gate signal is applied b/w gate and cathode. </a:t>
            </a:r>
          </a:p>
          <a:p>
            <a:pPr algn="just" eaLnBrk="1" hangingPunct="1">
              <a:lnSpc>
                <a:spcPct val="80000"/>
              </a:lnSpc>
            </a:pPr>
            <a:r>
              <a:rPr lang="en-US" sz="2400" smtClean="0"/>
              <a:t>Pulse light of appropriate wavelength is guided by optical fibers for irradiation. </a:t>
            </a:r>
          </a:p>
          <a:p>
            <a:pPr algn="just" eaLnBrk="1" hangingPunct="1">
              <a:lnSpc>
                <a:spcPct val="80000"/>
              </a:lnSpc>
            </a:pPr>
            <a:r>
              <a:rPr lang="en-US" sz="2400" smtClean="0"/>
              <a:t>If the intensity of this light thrown on the recess exceeds a certain value, forward-biased SCR is turned on. Such a thyristor is known as light-activated SCR (LASCR).</a:t>
            </a:r>
          </a:p>
          <a:p>
            <a:pPr algn="just" eaLnBrk="1" hangingPunct="1">
              <a:lnSpc>
                <a:spcPct val="80000"/>
              </a:lnSpc>
            </a:pPr>
            <a:r>
              <a:rPr lang="en-US" sz="2400" smtClean="0"/>
              <a:t>Light-triggered thyristors is mostly used in high-voltage direct current (HVDC) transmission systems. </a:t>
            </a:r>
          </a:p>
        </p:txBody>
      </p:sp>
      <p:pic>
        <p:nvPicPr>
          <p:cNvPr id="19460" name="Picture 4" descr="lascr"/>
          <p:cNvPicPr>
            <a:picLocks noChangeAspect="1" noChangeArrowheads="1"/>
          </p:cNvPicPr>
          <p:nvPr/>
        </p:nvPicPr>
        <p:blipFill>
          <a:blip r:embed="rId2" cstate="print">
            <a:lum bright="-20000" contrast="40000"/>
          </a:blip>
          <a:srcRect l="14696" t="12424" r="61868" b="14250"/>
          <a:stretch>
            <a:fillRect/>
          </a:stretch>
        </p:blipFill>
        <p:spPr bwMode="auto">
          <a:xfrm>
            <a:off x="7315200" y="1143000"/>
            <a:ext cx="1681163" cy="3414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560387"/>
          </a:xfrm>
          <a:solidFill>
            <a:schemeClr val="bg1"/>
          </a:solidFill>
        </p:spPr>
        <p:txBody>
          <a:bodyPr>
            <a:normAutofit fontScale="90000"/>
          </a:bodyPr>
          <a:lstStyle/>
          <a:p>
            <a:pPr eaLnBrk="1" hangingPunct="1"/>
            <a:r>
              <a:rPr lang="en-US" sz="3200" b="1" dirty="0" smtClean="0"/>
              <a:t>Thyristor Gate Control Methods</a:t>
            </a:r>
          </a:p>
        </p:txBody>
      </p:sp>
      <p:sp>
        <p:nvSpPr>
          <p:cNvPr id="20483" name="Rectangle 3"/>
          <p:cNvSpPr>
            <a:spLocks noGrp="1" noChangeArrowheads="1"/>
          </p:cNvSpPr>
          <p:nvPr>
            <p:ph idx="1"/>
          </p:nvPr>
        </p:nvSpPr>
        <p:spPr>
          <a:xfrm>
            <a:off x="228600" y="914400"/>
            <a:ext cx="8686800" cy="5715000"/>
          </a:xfrm>
        </p:spPr>
        <p:txBody>
          <a:bodyPr/>
          <a:lstStyle/>
          <a:p>
            <a:pPr algn="just" eaLnBrk="1" hangingPunct="1">
              <a:lnSpc>
                <a:spcPct val="90000"/>
              </a:lnSpc>
            </a:pPr>
            <a:r>
              <a:rPr lang="en-US" sz="2700" smtClean="0"/>
              <a:t>An easy method to switch ON a SCR into conduction is to apply a proper positive signal to the gate. </a:t>
            </a:r>
          </a:p>
          <a:p>
            <a:pPr algn="just" eaLnBrk="1" hangingPunct="1">
              <a:lnSpc>
                <a:spcPct val="90000"/>
              </a:lnSpc>
            </a:pPr>
            <a:r>
              <a:rPr lang="en-US" sz="2700" smtClean="0"/>
              <a:t>This signal should be applied when the thyristor is forward biased and should be removed after the device has been switched ON.</a:t>
            </a:r>
          </a:p>
          <a:p>
            <a:pPr algn="just" eaLnBrk="1" hangingPunct="1">
              <a:lnSpc>
                <a:spcPct val="90000"/>
              </a:lnSpc>
            </a:pPr>
            <a:r>
              <a:rPr lang="en-US" sz="2700" smtClean="0"/>
              <a:t>Thyristor turn ON time should be in range of </a:t>
            </a:r>
            <a:r>
              <a:rPr lang="en-US" sz="2700" smtClean="0">
                <a:solidFill>
                  <a:srgbClr val="3333FF"/>
                </a:solidFill>
              </a:rPr>
              <a:t>1-4 micro seconds</a:t>
            </a:r>
            <a:r>
              <a:rPr lang="en-US" sz="2700" smtClean="0"/>
              <a:t>, while turn-OFF time must be between </a:t>
            </a:r>
            <a:r>
              <a:rPr lang="en-US" sz="2700" smtClean="0">
                <a:solidFill>
                  <a:srgbClr val="3333FF"/>
                </a:solidFill>
              </a:rPr>
              <a:t>8-50 micro seconds</a:t>
            </a:r>
            <a:r>
              <a:rPr lang="en-US" sz="2700" smtClean="0"/>
              <a:t>. </a:t>
            </a:r>
          </a:p>
          <a:p>
            <a:pPr algn="just" eaLnBrk="1" hangingPunct="1">
              <a:lnSpc>
                <a:spcPct val="90000"/>
              </a:lnSpc>
            </a:pPr>
            <a:r>
              <a:rPr lang="en-US" sz="2700" smtClean="0"/>
              <a:t>Thyristor  gate signal can be  of three varieties. </a:t>
            </a:r>
          </a:p>
          <a:p>
            <a:pPr lvl="1" algn="just" eaLnBrk="1" hangingPunct="1">
              <a:lnSpc>
                <a:spcPct val="90000"/>
              </a:lnSpc>
            </a:pPr>
            <a:r>
              <a:rPr lang="en-US" sz="2700" b="1" smtClean="0">
                <a:solidFill>
                  <a:srgbClr val="3333FF"/>
                </a:solidFill>
              </a:rPr>
              <a:t>D.C Gate signal</a:t>
            </a:r>
          </a:p>
          <a:p>
            <a:pPr lvl="1" algn="just" eaLnBrk="1" hangingPunct="1">
              <a:lnSpc>
                <a:spcPct val="90000"/>
              </a:lnSpc>
            </a:pPr>
            <a:r>
              <a:rPr lang="en-US" sz="2700" b="1" smtClean="0">
                <a:solidFill>
                  <a:srgbClr val="3333FF"/>
                </a:solidFill>
              </a:rPr>
              <a:t>A.c Gate Signal</a:t>
            </a:r>
          </a:p>
          <a:p>
            <a:pPr lvl="1" algn="just" eaLnBrk="1" hangingPunct="1">
              <a:lnSpc>
                <a:spcPct val="90000"/>
              </a:lnSpc>
            </a:pPr>
            <a:r>
              <a:rPr lang="en-US" sz="2700" b="1" smtClean="0">
                <a:solidFill>
                  <a:srgbClr val="3333FF"/>
                </a:solidFill>
              </a:rPr>
              <a:t>Pulse</a:t>
            </a:r>
            <a:endParaRPr lang="en-US" sz="2700" smtClean="0"/>
          </a:p>
          <a:p>
            <a:pPr algn="just"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152400"/>
            <a:ext cx="8229600" cy="636588"/>
          </a:xfrm>
          <a:solidFill>
            <a:schemeClr val="bg1"/>
          </a:solidFill>
        </p:spPr>
        <p:txBody>
          <a:bodyPr>
            <a:normAutofit fontScale="90000"/>
          </a:bodyPr>
          <a:lstStyle/>
          <a:p>
            <a:pPr eaLnBrk="1" hangingPunct="1"/>
            <a:r>
              <a:rPr lang="en-US" sz="4000" b="1" dirty="0" smtClean="0"/>
              <a:t>Thyristor Gate Control Methods</a:t>
            </a:r>
          </a:p>
        </p:txBody>
      </p:sp>
      <p:sp>
        <p:nvSpPr>
          <p:cNvPr id="21507" name="Rectangle 3"/>
          <p:cNvSpPr>
            <a:spLocks noGrp="1" noChangeArrowheads="1"/>
          </p:cNvSpPr>
          <p:nvPr>
            <p:ph idx="1"/>
          </p:nvPr>
        </p:nvSpPr>
        <p:spPr>
          <a:xfrm>
            <a:off x="152400" y="838200"/>
            <a:ext cx="8839200" cy="5867400"/>
          </a:xfrm>
        </p:spPr>
        <p:txBody>
          <a:bodyPr/>
          <a:lstStyle/>
          <a:p>
            <a:pPr algn="just" eaLnBrk="1" hangingPunct="1">
              <a:lnSpc>
                <a:spcPct val="90000"/>
              </a:lnSpc>
              <a:buFont typeface="Wingdings" pitchFamily="2" charset="2"/>
              <a:buNone/>
            </a:pPr>
            <a:r>
              <a:rPr lang="en-US" sz="2200" b="1" smtClean="0">
                <a:solidFill>
                  <a:srgbClr val="3333FF"/>
                </a:solidFill>
              </a:rPr>
              <a:t>D.C Gate signal:</a:t>
            </a:r>
            <a:r>
              <a:rPr lang="en-US" sz="2200" smtClean="0"/>
              <a:t> Application of a d.c gate signal causes the flow of gate current which triggers the SCR.</a:t>
            </a:r>
          </a:p>
          <a:p>
            <a:pPr lvl="1" algn="just" eaLnBrk="1" hangingPunct="1">
              <a:lnSpc>
                <a:spcPct val="90000"/>
              </a:lnSpc>
            </a:pPr>
            <a:r>
              <a:rPr lang="en-US" sz="2200" smtClean="0"/>
              <a:t>Disadvantage is that the gate signal has to be continuously applied, resulting in power loss. </a:t>
            </a:r>
          </a:p>
          <a:p>
            <a:pPr lvl="1" algn="just" eaLnBrk="1" hangingPunct="1">
              <a:lnSpc>
                <a:spcPct val="90000"/>
              </a:lnSpc>
            </a:pPr>
            <a:r>
              <a:rPr lang="en-US" sz="2200" smtClean="0"/>
              <a:t>Gate control circuit is also not isolated from the main power circuit.</a:t>
            </a:r>
          </a:p>
          <a:p>
            <a:pPr algn="just" eaLnBrk="1" hangingPunct="1">
              <a:lnSpc>
                <a:spcPct val="90000"/>
              </a:lnSpc>
              <a:buFont typeface="Wingdings" pitchFamily="2" charset="2"/>
              <a:buNone/>
            </a:pPr>
            <a:r>
              <a:rPr lang="en-US" sz="2200" b="1" smtClean="0">
                <a:solidFill>
                  <a:srgbClr val="3333FF"/>
                </a:solidFill>
              </a:rPr>
              <a:t>A.C Gate Signal:</a:t>
            </a:r>
            <a:r>
              <a:rPr lang="en-US" sz="2200" smtClean="0"/>
              <a:t> In this method a phase - shifted a.c voltage derived from the mains supplies the gate signal. </a:t>
            </a:r>
          </a:p>
          <a:p>
            <a:pPr lvl="1" algn="just" eaLnBrk="1" hangingPunct="1">
              <a:lnSpc>
                <a:spcPct val="90000"/>
              </a:lnSpc>
            </a:pPr>
            <a:r>
              <a:rPr lang="en-US" sz="2200" smtClean="0"/>
              <a:t>Instant of firing can be controlled by </a:t>
            </a:r>
            <a:r>
              <a:rPr lang="en-US" sz="2200" smtClean="0">
                <a:solidFill>
                  <a:srgbClr val="3333FF"/>
                </a:solidFill>
              </a:rPr>
              <a:t>phase angle control</a:t>
            </a:r>
            <a:r>
              <a:rPr lang="en-US" sz="2200" smtClean="0"/>
              <a:t> of the gate signal.</a:t>
            </a:r>
          </a:p>
          <a:p>
            <a:pPr algn="just" eaLnBrk="1" hangingPunct="1">
              <a:lnSpc>
                <a:spcPct val="90000"/>
              </a:lnSpc>
              <a:buFont typeface="Wingdings" pitchFamily="2" charset="2"/>
              <a:buNone/>
            </a:pPr>
            <a:r>
              <a:rPr lang="en-US" sz="2200" b="1" smtClean="0">
                <a:solidFill>
                  <a:srgbClr val="3333FF"/>
                </a:solidFill>
              </a:rPr>
              <a:t>Pulse:</a:t>
            </a:r>
            <a:r>
              <a:rPr lang="en-US" sz="2200" smtClean="0"/>
              <a:t> Here the SCR is triggered by the  application of a positive pulse of correct magnitude. </a:t>
            </a:r>
          </a:p>
          <a:p>
            <a:pPr lvl="1" algn="just" eaLnBrk="1" hangingPunct="1">
              <a:lnSpc>
                <a:spcPct val="90000"/>
              </a:lnSpc>
            </a:pPr>
            <a:r>
              <a:rPr lang="en-US" sz="2200" smtClean="0"/>
              <a:t>For Thyristors it is important to switched ON at proper instants in a certain sequence. </a:t>
            </a:r>
          </a:p>
          <a:p>
            <a:pPr lvl="1" algn="just" eaLnBrk="1" hangingPunct="1">
              <a:lnSpc>
                <a:spcPct val="90000"/>
              </a:lnSpc>
            </a:pPr>
            <a:r>
              <a:rPr lang="en-US" sz="2200" smtClean="0"/>
              <a:t>This can be done by train of the high frequency pulses at proper instants through a logic circuit.    </a:t>
            </a:r>
          </a:p>
          <a:p>
            <a:pPr lvl="1" algn="just" eaLnBrk="1" hangingPunct="1">
              <a:lnSpc>
                <a:spcPct val="90000"/>
              </a:lnSpc>
            </a:pPr>
            <a:r>
              <a:rPr lang="en-US" sz="2200" smtClean="0"/>
              <a:t>A pulse transformer is used for circuit isolation.</a:t>
            </a:r>
          </a:p>
          <a:p>
            <a:pPr lvl="1" algn="just" eaLnBrk="1" hangingPunct="1">
              <a:lnSpc>
                <a:spcPct val="90000"/>
              </a:lnSpc>
            </a:pPr>
            <a:r>
              <a:rPr lang="en-US" sz="2200" smtClean="0"/>
              <a:t>Here, the gate looses are very low because the drive is discontinuous.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Gate Control Circuits</a:t>
            </a:r>
            <a:endParaRPr lang="en-GB" dirty="0"/>
          </a:p>
        </p:txBody>
      </p:sp>
      <p:pic>
        <p:nvPicPr>
          <p:cNvPr id="57346" name="Picture 2" descr="thyristor as a switch"/>
          <p:cNvPicPr>
            <a:picLocks noChangeAspect="1" noChangeArrowheads="1"/>
          </p:cNvPicPr>
          <p:nvPr/>
        </p:nvPicPr>
        <p:blipFill>
          <a:blip r:embed="rId2" cstate="print"/>
          <a:srcRect/>
          <a:stretch>
            <a:fillRect/>
          </a:stretch>
        </p:blipFill>
        <p:spPr bwMode="auto">
          <a:xfrm>
            <a:off x="251520" y="2498636"/>
            <a:ext cx="3646898" cy="2946588"/>
          </a:xfrm>
          <a:prstGeom prst="rect">
            <a:avLst/>
          </a:prstGeom>
          <a:noFill/>
        </p:spPr>
      </p:pic>
      <p:pic>
        <p:nvPicPr>
          <p:cNvPr id="57348" name="Picture 4" descr="thyristor switching circuit"/>
          <p:cNvPicPr>
            <a:picLocks noChangeAspect="1" noChangeArrowheads="1"/>
          </p:cNvPicPr>
          <p:nvPr/>
        </p:nvPicPr>
        <p:blipFill>
          <a:blip r:embed="rId3" cstate="print"/>
          <a:srcRect/>
          <a:stretch>
            <a:fillRect/>
          </a:stretch>
        </p:blipFill>
        <p:spPr bwMode="auto">
          <a:xfrm>
            <a:off x="4644723" y="2852936"/>
            <a:ext cx="4247757" cy="2592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additive="base">
                                        <p:cTn id="7" dur="500" fill="hold"/>
                                        <p:tgtEl>
                                          <p:spTgt spid="57348"/>
                                        </p:tgtEl>
                                        <p:attrNameLst>
                                          <p:attrName>ppt_x</p:attrName>
                                        </p:attrNameLst>
                                      </p:cBhvr>
                                      <p:tavLst>
                                        <p:tav tm="0">
                                          <p:val>
                                            <p:strVal val="#ppt_x"/>
                                          </p:val>
                                        </p:tav>
                                        <p:tav tm="100000">
                                          <p:val>
                                            <p:strVal val="#ppt_x"/>
                                          </p:val>
                                        </p:tav>
                                      </p:tavLst>
                                    </p:anim>
                                    <p:anim calcmode="lin" valueType="num">
                                      <p:cBhvr additive="base">
                                        <p:cTn id="8" dur="500" fill="hold"/>
                                        <p:tgtEl>
                                          <p:spTgt spid="573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229600" cy="636588"/>
          </a:xfrm>
          <a:noFill/>
          <a:ln>
            <a:noFill/>
          </a:ln>
        </p:spPr>
        <p:txBody>
          <a:bodyPr>
            <a:normAutofit fontScale="90000"/>
          </a:bodyPr>
          <a:lstStyle/>
          <a:p>
            <a:pPr eaLnBrk="1" hangingPunct="1"/>
            <a:r>
              <a:rPr lang="en-US" sz="4800" b="1" dirty="0" smtClean="0"/>
              <a:t>THYRISTOR</a:t>
            </a:r>
            <a:r>
              <a:rPr lang="en-US" sz="3500" b="1" dirty="0" smtClean="0"/>
              <a:t> </a:t>
            </a:r>
          </a:p>
        </p:txBody>
      </p:sp>
      <p:sp>
        <p:nvSpPr>
          <p:cNvPr id="5123" name="Rectangle 3"/>
          <p:cNvSpPr>
            <a:spLocks noGrp="1" noChangeArrowheads="1"/>
          </p:cNvSpPr>
          <p:nvPr>
            <p:ph idx="1"/>
          </p:nvPr>
        </p:nvSpPr>
        <p:spPr>
          <a:xfrm>
            <a:off x="107504" y="1098376"/>
            <a:ext cx="6723856" cy="5715000"/>
          </a:xfrm>
        </p:spPr>
        <p:txBody>
          <a:bodyPr/>
          <a:lstStyle/>
          <a:p>
            <a:pPr algn="just" eaLnBrk="1" hangingPunct="1">
              <a:lnSpc>
                <a:spcPct val="80000"/>
              </a:lnSpc>
            </a:pPr>
            <a:r>
              <a:rPr lang="en-US" sz="2600" dirty="0" smtClean="0"/>
              <a:t>Thyristor, a </a:t>
            </a:r>
            <a:r>
              <a:rPr lang="en-US" sz="2600" dirty="0" smtClean="0">
                <a:solidFill>
                  <a:srgbClr val="3333FF"/>
                </a:solidFill>
              </a:rPr>
              <a:t>three terminal</a:t>
            </a:r>
            <a:r>
              <a:rPr lang="en-US" sz="2600" dirty="0" smtClean="0"/>
              <a:t>,</a:t>
            </a:r>
            <a:r>
              <a:rPr lang="en-US" sz="2600" dirty="0" smtClean="0">
                <a:solidFill>
                  <a:srgbClr val="3333FF"/>
                </a:solidFill>
              </a:rPr>
              <a:t> four layers</a:t>
            </a:r>
            <a:r>
              <a:rPr lang="en-US" sz="2600" dirty="0" smtClean="0"/>
              <a:t> solid state semiconductor device, each layer consisting of alternately N-type or P-type material, </a:t>
            </a:r>
            <a:r>
              <a:rPr lang="en-US" sz="2600" dirty="0" err="1" smtClean="0"/>
              <a:t>i.e</a:t>
            </a:r>
            <a:r>
              <a:rPr lang="en-US" sz="2600" dirty="0" smtClean="0"/>
              <a:t>;</a:t>
            </a:r>
            <a:r>
              <a:rPr lang="en-US" sz="2600" dirty="0" smtClean="0">
                <a:solidFill>
                  <a:srgbClr val="FF0000"/>
                </a:solidFill>
              </a:rPr>
              <a:t> P-N-P-N</a:t>
            </a:r>
            <a:r>
              <a:rPr lang="en-US" sz="2600" dirty="0" smtClean="0"/>
              <a:t>, that can handle </a:t>
            </a:r>
            <a:r>
              <a:rPr lang="en-US" sz="2600" dirty="0" smtClean="0">
                <a:solidFill>
                  <a:srgbClr val="3333FF"/>
                </a:solidFill>
              </a:rPr>
              <a:t>high currents </a:t>
            </a:r>
            <a:r>
              <a:rPr lang="en-US" sz="2600" dirty="0" smtClean="0"/>
              <a:t>and </a:t>
            </a:r>
            <a:r>
              <a:rPr lang="en-US" sz="2600" dirty="0" smtClean="0">
                <a:solidFill>
                  <a:srgbClr val="3333FF"/>
                </a:solidFill>
              </a:rPr>
              <a:t>high voltages, </a:t>
            </a:r>
            <a:r>
              <a:rPr lang="en-US" sz="2600" dirty="0" smtClean="0"/>
              <a:t>with</a:t>
            </a:r>
            <a:r>
              <a:rPr lang="en-US" sz="2600" dirty="0" smtClean="0">
                <a:solidFill>
                  <a:srgbClr val="3333FF"/>
                </a:solidFill>
              </a:rPr>
              <a:t> better switching speed </a:t>
            </a:r>
            <a:r>
              <a:rPr lang="en-US" sz="2600" dirty="0" smtClean="0"/>
              <a:t>and </a:t>
            </a:r>
            <a:r>
              <a:rPr lang="en-US" sz="2600" dirty="0" smtClean="0">
                <a:solidFill>
                  <a:srgbClr val="3333FF"/>
                </a:solidFill>
              </a:rPr>
              <a:t>improved breakdown voltage .</a:t>
            </a:r>
          </a:p>
          <a:p>
            <a:pPr algn="just" eaLnBrk="1" hangingPunct="1">
              <a:lnSpc>
                <a:spcPct val="80000"/>
              </a:lnSpc>
            </a:pPr>
            <a:endParaRPr lang="en-US" sz="2600" dirty="0" smtClean="0">
              <a:solidFill>
                <a:srgbClr val="3333FF"/>
              </a:solidFill>
            </a:endParaRPr>
          </a:p>
          <a:p>
            <a:pPr algn="just">
              <a:lnSpc>
                <a:spcPct val="80000"/>
              </a:lnSpc>
            </a:pPr>
            <a:r>
              <a:rPr lang="en-US" sz="2600" dirty="0" smtClean="0"/>
              <a:t>Name ‘thyristor’, is derived by a combination of the capital letters from </a:t>
            </a:r>
            <a:r>
              <a:rPr lang="en-US" sz="2600" b="1" dirty="0" err="1" smtClean="0">
                <a:solidFill>
                  <a:srgbClr val="3333FF"/>
                </a:solidFill>
              </a:rPr>
              <a:t>THYRatron</a:t>
            </a:r>
            <a:r>
              <a:rPr lang="en-US" sz="2600" dirty="0" smtClean="0"/>
              <a:t> and </a:t>
            </a:r>
            <a:r>
              <a:rPr lang="en-US" sz="2600" b="1" dirty="0" err="1" smtClean="0">
                <a:solidFill>
                  <a:srgbClr val="3333FF"/>
                </a:solidFill>
              </a:rPr>
              <a:t>transISTOR</a:t>
            </a:r>
            <a:r>
              <a:rPr lang="en-US" sz="2600" dirty="0" smtClean="0"/>
              <a:t>.</a:t>
            </a:r>
            <a:endParaRPr lang="en-US" sz="2600" b="1" dirty="0" smtClean="0"/>
          </a:p>
          <a:p>
            <a:pPr algn="just" eaLnBrk="1" hangingPunct="1">
              <a:lnSpc>
                <a:spcPct val="80000"/>
              </a:lnSpc>
            </a:pPr>
            <a:endParaRPr lang="en-US" sz="2600" dirty="0" smtClean="0"/>
          </a:p>
        </p:txBody>
      </p:sp>
      <p:pic>
        <p:nvPicPr>
          <p:cNvPr id="4" name="Picture 3"/>
          <p:cNvPicPr>
            <a:picLocks noChangeAspect="1" noChangeArrowheads="1"/>
          </p:cNvPicPr>
          <p:nvPr/>
        </p:nvPicPr>
        <p:blipFill>
          <a:blip r:embed="rId2" cstate="print">
            <a:lum bright="-20000" contrast="40000"/>
          </a:blip>
          <a:srcRect l="23154" t="2817" r="45346" b="11722"/>
          <a:stretch>
            <a:fillRect/>
          </a:stretch>
        </p:blipFill>
        <p:spPr bwMode="auto">
          <a:xfrm>
            <a:off x="7164288" y="1124744"/>
            <a:ext cx="1800200" cy="4958680"/>
          </a:xfrm>
          <a:prstGeom prst="rect">
            <a:avLst/>
          </a:prstGeom>
          <a:noFill/>
          <a:ln w="9525">
            <a:noFill/>
            <a:miter lim="800000"/>
            <a:headEnd/>
            <a:tailEnd/>
          </a:ln>
        </p:spPr>
      </p:pic>
      <p:grpSp>
        <p:nvGrpSpPr>
          <p:cNvPr id="9" name="Group 8"/>
          <p:cNvGrpSpPr/>
          <p:nvPr/>
        </p:nvGrpSpPr>
        <p:grpSpPr>
          <a:xfrm>
            <a:off x="2627784" y="5229200"/>
            <a:ext cx="3024336" cy="1325426"/>
            <a:chOff x="2627784" y="5229200"/>
            <a:chExt cx="3024336" cy="1325426"/>
          </a:xfrm>
        </p:grpSpPr>
        <p:pic>
          <p:nvPicPr>
            <p:cNvPr id="5" name="Picture 3"/>
            <p:cNvPicPr>
              <a:picLocks noChangeAspect="1" noChangeArrowheads="1"/>
            </p:cNvPicPr>
            <p:nvPr/>
          </p:nvPicPr>
          <p:blipFill>
            <a:blip r:embed="rId2" cstate="print">
              <a:lum bright="-20000" contrast="40000"/>
            </a:blip>
            <a:srcRect t="21262" r="86926" b="26614"/>
            <a:stretch>
              <a:fillRect/>
            </a:stretch>
          </p:blipFill>
          <p:spPr bwMode="auto">
            <a:xfrm rot="16200000">
              <a:off x="3514328" y="4342656"/>
              <a:ext cx="1251248" cy="3024336"/>
            </a:xfrm>
            <a:prstGeom prst="rect">
              <a:avLst/>
            </a:prstGeom>
            <a:noFill/>
            <a:ln w="9525">
              <a:noFill/>
              <a:miter lim="800000"/>
              <a:headEnd/>
              <a:tailEnd/>
            </a:ln>
          </p:spPr>
        </p:pic>
        <p:sp>
          <p:nvSpPr>
            <p:cNvPr id="6" name="TextBox 5"/>
            <p:cNvSpPr txBox="1"/>
            <p:nvPr/>
          </p:nvSpPr>
          <p:spPr>
            <a:xfrm>
              <a:off x="2713837" y="5273498"/>
              <a:ext cx="360040" cy="430887"/>
            </a:xfrm>
            <a:prstGeom prst="rect">
              <a:avLst/>
            </a:prstGeom>
            <a:solidFill>
              <a:schemeClr val="bg1"/>
            </a:solidFill>
          </p:spPr>
          <p:txBody>
            <a:bodyPr wrap="square" rtlCol="0">
              <a:spAutoFit/>
            </a:bodyPr>
            <a:lstStyle/>
            <a:p>
              <a:r>
                <a:rPr lang="en-GB" sz="2200" dirty="0" smtClean="0"/>
                <a:t>A</a:t>
              </a:r>
              <a:endParaRPr lang="en-GB" sz="2200" dirty="0"/>
            </a:p>
          </p:txBody>
        </p:sp>
        <p:sp>
          <p:nvSpPr>
            <p:cNvPr id="7" name="TextBox 6"/>
            <p:cNvSpPr txBox="1"/>
            <p:nvPr/>
          </p:nvSpPr>
          <p:spPr>
            <a:xfrm>
              <a:off x="5048346" y="5259643"/>
              <a:ext cx="360040" cy="430887"/>
            </a:xfrm>
            <a:prstGeom prst="rect">
              <a:avLst/>
            </a:prstGeom>
            <a:solidFill>
              <a:schemeClr val="bg1"/>
            </a:solidFill>
          </p:spPr>
          <p:txBody>
            <a:bodyPr wrap="square" rtlCol="0">
              <a:spAutoFit/>
            </a:bodyPr>
            <a:lstStyle/>
            <a:p>
              <a:r>
                <a:rPr lang="en-GB" sz="2200" dirty="0" smtClean="0"/>
                <a:t>K</a:t>
              </a:r>
              <a:endParaRPr lang="en-GB" sz="2200" dirty="0"/>
            </a:p>
          </p:txBody>
        </p:sp>
        <p:sp>
          <p:nvSpPr>
            <p:cNvPr id="8" name="TextBox 7"/>
            <p:cNvSpPr txBox="1"/>
            <p:nvPr/>
          </p:nvSpPr>
          <p:spPr>
            <a:xfrm>
              <a:off x="4585855" y="6123739"/>
              <a:ext cx="360040" cy="430887"/>
            </a:xfrm>
            <a:prstGeom prst="rect">
              <a:avLst/>
            </a:prstGeom>
            <a:solidFill>
              <a:schemeClr val="bg1"/>
            </a:solidFill>
          </p:spPr>
          <p:txBody>
            <a:bodyPr wrap="square" rtlCol="0">
              <a:spAutoFit/>
            </a:bodyPr>
            <a:lstStyle/>
            <a:p>
              <a:r>
                <a:rPr lang="en-GB" sz="2200" dirty="0" smtClean="0"/>
                <a:t>G</a:t>
              </a:r>
              <a:endParaRPr lang="en-GB" sz="2200"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Gate Control Circuits</a:t>
            </a:r>
            <a:endParaRPr lang="en-GB" dirty="0"/>
          </a:p>
        </p:txBody>
      </p:sp>
      <p:pic>
        <p:nvPicPr>
          <p:cNvPr id="58370" name="Picture 2" descr="thyristor circuit"/>
          <p:cNvPicPr>
            <a:picLocks noChangeAspect="1" noChangeArrowheads="1"/>
          </p:cNvPicPr>
          <p:nvPr/>
        </p:nvPicPr>
        <p:blipFill>
          <a:blip r:embed="rId2" cstate="print"/>
          <a:srcRect/>
          <a:stretch>
            <a:fillRect/>
          </a:stretch>
        </p:blipFill>
        <p:spPr bwMode="auto">
          <a:xfrm>
            <a:off x="144016" y="2564904"/>
            <a:ext cx="3635896" cy="2869052"/>
          </a:xfrm>
          <a:prstGeom prst="rect">
            <a:avLst/>
          </a:prstGeom>
          <a:noFill/>
        </p:spPr>
      </p:pic>
      <p:pic>
        <p:nvPicPr>
          <p:cNvPr id="58372" name="Picture 4" descr="thyristor phase control circuit"/>
          <p:cNvPicPr>
            <a:picLocks noChangeAspect="1" noChangeArrowheads="1"/>
          </p:cNvPicPr>
          <p:nvPr/>
        </p:nvPicPr>
        <p:blipFill>
          <a:blip r:embed="rId3" cstate="print"/>
          <a:srcRect/>
          <a:stretch>
            <a:fillRect/>
          </a:stretch>
        </p:blipFill>
        <p:spPr bwMode="auto">
          <a:xfrm>
            <a:off x="4896137" y="2276872"/>
            <a:ext cx="3996343" cy="31138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additive="base">
                                        <p:cTn id="7" dur="500" fill="hold"/>
                                        <p:tgtEl>
                                          <p:spTgt spid="58372"/>
                                        </p:tgtEl>
                                        <p:attrNameLst>
                                          <p:attrName>ppt_x</p:attrName>
                                        </p:attrNameLst>
                                      </p:cBhvr>
                                      <p:tavLst>
                                        <p:tav tm="0">
                                          <p:val>
                                            <p:strVal val="#ppt_x"/>
                                          </p:val>
                                        </p:tav>
                                        <p:tav tm="100000">
                                          <p:val>
                                            <p:strVal val="#ppt_x"/>
                                          </p:val>
                                        </p:tav>
                                      </p:tavLst>
                                    </p:anim>
                                    <p:anim calcmode="lin" valueType="num">
                                      <p:cBhvr additive="base">
                                        <p:cTn id="8"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28600"/>
            <a:ext cx="8229600" cy="560388"/>
          </a:xfrm>
          <a:solidFill>
            <a:srgbClr val="33CCCC"/>
          </a:solidFill>
        </p:spPr>
        <p:txBody>
          <a:bodyPr>
            <a:normAutofit fontScale="90000"/>
          </a:bodyPr>
          <a:lstStyle/>
          <a:p>
            <a:pPr eaLnBrk="1" hangingPunct="1"/>
            <a:r>
              <a:rPr lang="en-US" sz="4000" b="1" smtClean="0"/>
              <a:t>Thyristor Commutation</a:t>
            </a:r>
          </a:p>
        </p:txBody>
      </p:sp>
      <p:sp>
        <p:nvSpPr>
          <p:cNvPr id="22531" name="Rectangle 3"/>
          <p:cNvSpPr>
            <a:spLocks noGrp="1" noChangeArrowheads="1"/>
          </p:cNvSpPr>
          <p:nvPr>
            <p:ph idx="1"/>
          </p:nvPr>
        </p:nvSpPr>
        <p:spPr>
          <a:xfrm>
            <a:off x="152400" y="838200"/>
            <a:ext cx="8839200" cy="5867400"/>
          </a:xfrm>
        </p:spPr>
        <p:txBody>
          <a:bodyPr>
            <a:normAutofit lnSpcReduction="10000"/>
          </a:bodyPr>
          <a:lstStyle/>
          <a:p>
            <a:pPr eaLnBrk="1" hangingPunct="1">
              <a:lnSpc>
                <a:spcPct val="80000"/>
              </a:lnSpc>
            </a:pPr>
            <a:r>
              <a:rPr lang="en-US" sz="2700" smtClean="0">
                <a:solidFill>
                  <a:srgbClr val="3333FF"/>
                </a:solidFill>
              </a:rPr>
              <a:t>Commutation:</a:t>
            </a:r>
            <a:r>
              <a:rPr lang="en-US" sz="2700" smtClean="0"/>
              <a:t> Process of turning off a conducting thyristor</a:t>
            </a:r>
          </a:p>
          <a:p>
            <a:pPr lvl="1" eaLnBrk="1" hangingPunct="1">
              <a:lnSpc>
                <a:spcPct val="80000"/>
              </a:lnSpc>
            </a:pPr>
            <a:r>
              <a:rPr lang="en-US" sz="2700" smtClean="0"/>
              <a:t>Current Commutation </a:t>
            </a:r>
          </a:p>
          <a:p>
            <a:pPr lvl="1" eaLnBrk="1" hangingPunct="1">
              <a:lnSpc>
                <a:spcPct val="80000"/>
              </a:lnSpc>
            </a:pPr>
            <a:r>
              <a:rPr lang="en-US" sz="2700" smtClean="0"/>
              <a:t>Voltage Commutation</a:t>
            </a:r>
          </a:p>
          <a:p>
            <a:pPr algn="just" eaLnBrk="1" hangingPunct="1">
              <a:lnSpc>
                <a:spcPct val="80000"/>
              </a:lnSpc>
            </a:pPr>
            <a:r>
              <a:rPr lang="en-US" sz="2700" smtClean="0"/>
              <a:t>A thyristor can be turned ON by applying a positive voltage of about a volt or a current of a few tens of milliamps at the gate-cathode terminals. </a:t>
            </a:r>
          </a:p>
          <a:p>
            <a:pPr algn="just" eaLnBrk="1" hangingPunct="1">
              <a:lnSpc>
                <a:spcPct val="80000"/>
              </a:lnSpc>
            </a:pPr>
            <a:r>
              <a:rPr lang="en-US" sz="2700" smtClean="0"/>
              <a:t>But  SCR cannot be turned OFF via the gate terminal. </a:t>
            </a:r>
          </a:p>
          <a:p>
            <a:pPr algn="just" eaLnBrk="1" hangingPunct="1">
              <a:lnSpc>
                <a:spcPct val="80000"/>
              </a:lnSpc>
            </a:pPr>
            <a:r>
              <a:rPr lang="en-US" sz="2700" smtClean="0"/>
              <a:t>It will turn-off only after the anode current is negated either naturally or using forced commutation techniques. </a:t>
            </a:r>
          </a:p>
          <a:p>
            <a:pPr algn="just" eaLnBrk="1" hangingPunct="1">
              <a:lnSpc>
                <a:spcPct val="80000"/>
              </a:lnSpc>
            </a:pPr>
            <a:r>
              <a:rPr lang="en-US" sz="2700" smtClean="0">
                <a:solidFill>
                  <a:srgbClr val="00B050"/>
                </a:solidFill>
              </a:rPr>
              <a:t>These methods of turn-off do not refer to those cases where the anode current is gradually reduced below Holding Current level manually or through a slow process. </a:t>
            </a:r>
          </a:p>
          <a:p>
            <a:pPr algn="just" eaLnBrk="1" hangingPunct="1">
              <a:lnSpc>
                <a:spcPct val="80000"/>
              </a:lnSpc>
            </a:pPr>
            <a:r>
              <a:rPr lang="en-US" sz="2700" smtClean="0"/>
              <a:t>Once the SCR is turned ON, it remains ON even after removal of the gate signal, as long as a minimum current, the Holding Current (IH), is maintained in the main or rectifier circuit.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609600"/>
          </a:xfrm>
          <a:solidFill>
            <a:srgbClr val="33CCCC"/>
          </a:solidFill>
        </p:spPr>
        <p:txBody>
          <a:bodyPr>
            <a:normAutofit fontScale="90000"/>
          </a:bodyPr>
          <a:lstStyle/>
          <a:p>
            <a:pPr eaLnBrk="1" hangingPunct="1"/>
            <a:r>
              <a:rPr lang="en-US" sz="3800" b="1" smtClean="0"/>
              <a:t>Thyristor Turn-off Mechanism </a:t>
            </a:r>
            <a:endParaRPr lang="en-US" sz="3800" smtClean="0"/>
          </a:p>
        </p:txBody>
      </p:sp>
      <p:sp>
        <p:nvSpPr>
          <p:cNvPr id="23555" name="Rectangle 3"/>
          <p:cNvSpPr>
            <a:spLocks noGrp="1" noChangeArrowheads="1"/>
          </p:cNvSpPr>
          <p:nvPr>
            <p:ph idx="1"/>
          </p:nvPr>
        </p:nvSpPr>
        <p:spPr>
          <a:xfrm>
            <a:off x="152400" y="838200"/>
            <a:ext cx="8839200" cy="3810000"/>
          </a:xfrm>
        </p:spPr>
        <p:txBody>
          <a:bodyPr/>
          <a:lstStyle/>
          <a:p>
            <a:pPr algn="just" eaLnBrk="1" hangingPunct="1">
              <a:lnSpc>
                <a:spcPct val="90000"/>
              </a:lnSpc>
            </a:pPr>
            <a:r>
              <a:rPr lang="en-US" sz="2200" smtClean="0"/>
              <a:t>In all practical cases, a negative current flows through the device. </a:t>
            </a:r>
          </a:p>
          <a:p>
            <a:pPr algn="just" eaLnBrk="1" hangingPunct="1">
              <a:lnSpc>
                <a:spcPct val="90000"/>
              </a:lnSpc>
            </a:pPr>
            <a:r>
              <a:rPr lang="en-US" sz="2200" smtClean="0"/>
              <a:t>This current returns to zero only after the reverse recovery time (</a:t>
            </a:r>
            <a:r>
              <a:rPr lang="en-US" sz="2200" i="1" smtClean="0"/>
              <a:t>trr) </a:t>
            </a:r>
            <a:r>
              <a:rPr lang="en-US" sz="2200" smtClean="0"/>
              <a:t>, when the SCR is said to have regained its reverse blocking capability. </a:t>
            </a:r>
          </a:p>
          <a:p>
            <a:pPr algn="just" eaLnBrk="1" hangingPunct="1">
              <a:lnSpc>
                <a:spcPct val="90000"/>
              </a:lnSpc>
            </a:pPr>
            <a:r>
              <a:rPr lang="en-US" sz="2200" smtClean="0"/>
              <a:t>The device can block a forward voltage only after a further </a:t>
            </a:r>
            <a:r>
              <a:rPr lang="en-US" sz="2200" i="1" smtClean="0"/>
              <a:t>tfr</a:t>
            </a:r>
            <a:r>
              <a:rPr lang="en-US" sz="2200" smtClean="0"/>
              <a:t>, the forward recovery time has elapsed. </a:t>
            </a:r>
          </a:p>
          <a:p>
            <a:pPr algn="just" eaLnBrk="1" hangingPunct="1">
              <a:lnSpc>
                <a:spcPct val="90000"/>
              </a:lnSpc>
            </a:pPr>
            <a:r>
              <a:rPr lang="en-US" sz="2200" smtClean="0"/>
              <a:t>Consequently, the SCR must continue to be reverse-biased for a minimum of </a:t>
            </a:r>
            <a:r>
              <a:rPr lang="en-US" sz="2200" i="1" smtClean="0">
                <a:solidFill>
                  <a:srgbClr val="3333FF"/>
                </a:solidFill>
              </a:rPr>
              <a:t>tfr </a:t>
            </a:r>
            <a:r>
              <a:rPr lang="en-US" sz="2200" smtClean="0">
                <a:solidFill>
                  <a:srgbClr val="3333FF"/>
                </a:solidFill>
              </a:rPr>
              <a:t>+ </a:t>
            </a:r>
            <a:r>
              <a:rPr lang="en-US" sz="2200" i="1" smtClean="0">
                <a:solidFill>
                  <a:srgbClr val="3333FF"/>
                </a:solidFill>
              </a:rPr>
              <a:t>trr </a:t>
            </a:r>
            <a:r>
              <a:rPr lang="en-US" sz="2200" smtClean="0">
                <a:solidFill>
                  <a:srgbClr val="3333FF"/>
                </a:solidFill>
              </a:rPr>
              <a:t>= </a:t>
            </a:r>
            <a:r>
              <a:rPr lang="en-US" sz="2200" i="1" smtClean="0">
                <a:solidFill>
                  <a:srgbClr val="3333FF"/>
                </a:solidFill>
              </a:rPr>
              <a:t>tq</a:t>
            </a:r>
            <a:r>
              <a:rPr lang="en-US" sz="2200" smtClean="0"/>
              <a:t>, the rated turn-off time of the device. </a:t>
            </a:r>
          </a:p>
          <a:p>
            <a:pPr algn="just" eaLnBrk="1" hangingPunct="1">
              <a:lnSpc>
                <a:spcPct val="90000"/>
              </a:lnSpc>
            </a:pPr>
            <a:r>
              <a:rPr lang="en-US" sz="2200" smtClean="0"/>
              <a:t>The external circuit must therefore reverse bias the SCR for a time </a:t>
            </a:r>
            <a:r>
              <a:rPr lang="en-US" sz="2200" i="1" smtClean="0">
                <a:solidFill>
                  <a:srgbClr val="3333FF"/>
                </a:solidFill>
              </a:rPr>
              <a:t>toff </a:t>
            </a:r>
            <a:r>
              <a:rPr lang="en-US" sz="2200" smtClean="0">
                <a:solidFill>
                  <a:srgbClr val="3333FF"/>
                </a:solidFill>
              </a:rPr>
              <a:t>&gt; </a:t>
            </a:r>
            <a:r>
              <a:rPr lang="en-US" sz="2200" i="1" smtClean="0">
                <a:solidFill>
                  <a:srgbClr val="3333FF"/>
                </a:solidFill>
              </a:rPr>
              <a:t>tq</a:t>
            </a:r>
            <a:r>
              <a:rPr lang="en-US" sz="2200" smtClean="0">
                <a:solidFill>
                  <a:srgbClr val="3333FF"/>
                </a:solidFill>
              </a:rPr>
              <a:t>. </a:t>
            </a:r>
          </a:p>
          <a:p>
            <a:pPr algn="just" eaLnBrk="1" hangingPunct="1">
              <a:lnSpc>
                <a:spcPct val="90000"/>
              </a:lnSpc>
            </a:pPr>
            <a:r>
              <a:rPr lang="en-US" sz="2200" smtClean="0"/>
              <a:t>Subsequently, the reapplied forward biasing voltage must rise at a dv/dt &lt; dv/dt (reapplied) rated. This dv/dt is less than the static counterpart. </a:t>
            </a:r>
          </a:p>
        </p:txBody>
      </p:sp>
      <p:pic>
        <p:nvPicPr>
          <p:cNvPr id="23556" name="Picture 4"/>
          <p:cNvPicPr>
            <a:picLocks noChangeAspect="1" noChangeArrowheads="1"/>
          </p:cNvPicPr>
          <p:nvPr/>
        </p:nvPicPr>
        <p:blipFill>
          <a:blip r:embed="rId2" cstate="print">
            <a:lum bright="-20000" contrast="40000"/>
          </a:blip>
          <a:srcRect t="8884" r="3473" b="13063"/>
          <a:stretch>
            <a:fillRect/>
          </a:stretch>
        </p:blipFill>
        <p:spPr bwMode="auto">
          <a:xfrm>
            <a:off x="1524000" y="4724400"/>
            <a:ext cx="5108575" cy="1900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636587"/>
          </a:xfrm>
          <a:solidFill>
            <a:srgbClr val="33CCCC"/>
          </a:solidFill>
        </p:spPr>
        <p:txBody>
          <a:bodyPr/>
          <a:lstStyle/>
          <a:p>
            <a:pPr eaLnBrk="1" hangingPunct="1"/>
            <a:r>
              <a:rPr lang="en-US" sz="3200" b="1" smtClean="0"/>
              <a:t>Thyristor Commutation Classification</a:t>
            </a:r>
            <a:endParaRPr lang="en-US" sz="3800" smtClean="0"/>
          </a:p>
        </p:txBody>
      </p:sp>
      <p:sp>
        <p:nvSpPr>
          <p:cNvPr id="24579" name="Rectangle 3"/>
          <p:cNvSpPr>
            <a:spLocks noGrp="1" noChangeArrowheads="1"/>
          </p:cNvSpPr>
          <p:nvPr>
            <p:ph idx="1"/>
          </p:nvPr>
        </p:nvSpPr>
        <p:spPr>
          <a:xfrm>
            <a:off x="457200" y="990600"/>
            <a:ext cx="8229600" cy="5140325"/>
          </a:xfrm>
        </p:spPr>
        <p:txBody>
          <a:bodyPr/>
          <a:lstStyle/>
          <a:p>
            <a:pPr algn="just" eaLnBrk="1" hangingPunct="1">
              <a:spcBef>
                <a:spcPct val="0"/>
              </a:spcBef>
            </a:pPr>
            <a:r>
              <a:rPr lang="en-US" sz="2800" smtClean="0"/>
              <a:t>Commutation can be classified as </a:t>
            </a:r>
          </a:p>
          <a:p>
            <a:pPr lvl="1" algn="just" eaLnBrk="1" hangingPunct="1">
              <a:spcBef>
                <a:spcPct val="0"/>
              </a:spcBef>
            </a:pPr>
            <a:r>
              <a:rPr lang="en-US" smtClean="0"/>
              <a:t>Natural commutation </a:t>
            </a:r>
          </a:p>
          <a:p>
            <a:pPr lvl="1" algn="just" eaLnBrk="1" hangingPunct="1">
              <a:spcBef>
                <a:spcPct val="0"/>
              </a:spcBef>
            </a:pPr>
            <a:r>
              <a:rPr lang="en-US" smtClean="0"/>
              <a:t>Forced commutation </a:t>
            </a:r>
          </a:p>
          <a:p>
            <a:pPr eaLnBrk="1" hangingPunct="1"/>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28600"/>
            <a:ext cx="8458200" cy="712788"/>
          </a:xfrm>
          <a:solidFill>
            <a:srgbClr val="33CCCC"/>
          </a:solidFill>
        </p:spPr>
        <p:txBody>
          <a:bodyPr/>
          <a:lstStyle/>
          <a:p>
            <a:pPr eaLnBrk="1" hangingPunct="1"/>
            <a:r>
              <a:rPr lang="en-US" sz="3400" b="1" smtClean="0"/>
              <a:t>Line Commutation (Natural Commutation)</a:t>
            </a:r>
            <a:r>
              <a:rPr lang="en-US" sz="3800" smtClean="0"/>
              <a:t> </a:t>
            </a:r>
          </a:p>
        </p:txBody>
      </p:sp>
      <p:sp>
        <p:nvSpPr>
          <p:cNvPr id="25603" name="Rectangle 3"/>
          <p:cNvSpPr>
            <a:spLocks noGrp="1" noChangeArrowheads="1"/>
          </p:cNvSpPr>
          <p:nvPr>
            <p:ph idx="1"/>
          </p:nvPr>
        </p:nvSpPr>
        <p:spPr>
          <a:xfrm>
            <a:off x="457200" y="1066800"/>
            <a:ext cx="8229600" cy="5064125"/>
          </a:xfrm>
        </p:spPr>
        <p:txBody>
          <a:bodyPr/>
          <a:lstStyle/>
          <a:p>
            <a:pPr eaLnBrk="1" hangingPunct="1"/>
            <a:r>
              <a:rPr lang="en-US" sz="2800" smtClean="0"/>
              <a:t>Occurs only in AC circuits.</a:t>
            </a:r>
          </a:p>
          <a:p>
            <a:pPr eaLnBrk="1" hangingPunct="1"/>
            <a:r>
              <a:rPr lang="en-US" sz="2800" smtClean="0"/>
              <a:t>Natural Commutation of thyristor takes place in</a:t>
            </a:r>
          </a:p>
          <a:p>
            <a:pPr lvl="1" eaLnBrk="1" hangingPunct="1"/>
            <a:r>
              <a:rPr lang="en-US" b="1" smtClean="0">
                <a:solidFill>
                  <a:srgbClr val="3333FF"/>
                </a:solidFill>
              </a:rPr>
              <a:t>AC Voltage Regulators </a:t>
            </a:r>
          </a:p>
          <a:p>
            <a:pPr lvl="1" eaLnBrk="1" hangingPunct="1"/>
            <a:r>
              <a:rPr lang="en-US" b="1" smtClean="0">
                <a:solidFill>
                  <a:srgbClr val="3333FF"/>
                </a:solidFill>
              </a:rPr>
              <a:t>Phase controlled rectifiers</a:t>
            </a:r>
          </a:p>
          <a:p>
            <a:pPr lvl="1" eaLnBrk="1" hangingPunct="1"/>
            <a:r>
              <a:rPr lang="en-US" b="1" smtClean="0">
                <a:solidFill>
                  <a:srgbClr val="3333FF"/>
                </a:solidFill>
              </a:rPr>
              <a:t>Cycloconverters</a:t>
            </a:r>
          </a:p>
          <a:p>
            <a:pPr eaLnBrk="1" hangingPunct="1"/>
            <a:endParaRPr lang="en-US" sz="2800" smtClean="0">
              <a:solidFill>
                <a:srgbClr val="3333FF"/>
              </a:solidFill>
            </a:endParaRPr>
          </a:p>
          <a:p>
            <a:pPr eaLnBrk="1" hangingPunct="1"/>
            <a:endParaRPr lang="en-US" sz="2800" smtClean="0">
              <a:solidFill>
                <a:srgbClr val="3333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458200" cy="636587"/>
          </a:xfrm>
          <a:solidFill>
            <a:srgbClr val="33CCCC"/>
          </a:solidFill>
        </p:spPr>
        <p:txBody>
          <a:bodyPr/>
          <a:lstStyle/>
          <a:p>
            <a:pPr eaLnBrk="1" hangingPunct="1"/>
            <a:r>
              <a:rPr lang="en-US" sz="2700" b="1" smtClean="0"/>
              <a:t>Thyristor Turn-Off: Line-Commutated Thyristor Circuit</a:t>
            </a:r>
          </a:p>
        </p:txBody>
      </p:sp>
      <p:pic>
        <p:nvPicPr>
          <p:cNvPr id="26627" name="Picture 3"/>
          <p:cNvPicPr>
            <a:picLocks noChangeAspect="1" noChangeArrowheads="1"/>
          </p:cNvPicPr>
          <p:nvPr/>
        </p:nvPicPr>
        <p:blipFill>
          <a:blip r:embed="rId2" cstate="print">
            <a:lum bright="-20000" contrast="40000"/>
          </a:blip>
          <a:srcRect l="36987" t="3564"/>
          <a:stretch>
            <a:fillRect/>
          </a:stretch>
        </p:blipFill>
        <p:spPr bwMode="auto">
          <a:xfrm>
            <a:off x="3124200" y="3657600"/>
            <a:ext cx="5867400" cy="3200400"/>
          </a:xfrm>
          <a:prstGeom prst="rect">
            <a:avLst/>
          </a:prstGeom>
          <a:noFill/>
          <a:ln w="9525">
            <a:noFill/>
            <a:miter lim="800000"/>
            <a:headEnd/>
            <a:tailEnd/>
          </a:ln>
        </p:spPr>
      </p:pic>
      <p:pic>
        <p:nvPicPr>
          <p:cNvPr id="26628" name="Picture 4"/>
          <p:cNvPicPr>
            <a:picLocks noChangeAspect="1" noChangeArrowheads="1"/>
          </p:cNvPicPr>
          <p:nvPr/>
        </p:nvPicPr>
        <p:blipFill>
          <a:blip r:embed="rId2" cstate="print">
            <a:lum bright="-20000" contrast="40000"/>
          </a:blip>
          <a:srcRect t="40996" r="63033"/>
          <a:stretch>
            <a:fillRect/>
          </a:stretch>
        </p:blipFill>
        <p:spPr bwMode="auto">
          <a:xfrm>
            <a:off x="228600" y="1066800"/>
            <a:ext cx="2895600" cy="1677988"/>
          </a:xfrm>
          <a:prstGeom prst="rect">
            <a:avLst/>
          </a:prstGeom>
          <a:noFill/>
          <a:ln w="9525">
            <a:noFill/>
            <a:miter lim="800000"/>
            <a:headEnd/>
            <a:tailEnd/>
          </a:ln>
        </p:spPr>
      </p:pic>
      <p:pic>
        <p:nvPicPr>
          <p:cNvPr id="26629" name="Picture 5"/>
          <p:cNvPicPr>
            <a:picLocks noChangeAspect="1" noChangeArrowheads="1"/>
          </p:cNvPicPr>
          <p:nvPr/>
        </p:nvPicPr>
        <p:blipFill>
          <a:blip r:embed="rId3" cstate="print">
            <a:lum bright="-20000" contrast="40000"/>
          </a:blip>
          <a:srcRect t="5884"/>
          <a:stretch>
            <a:fillRect/>
          </a:stretch>
        </p:blipFill>
        <p:spPr bwMode="auto">
          <a:xfrm>
            <a:off x="3200400" y="990600"/>
            <a:ext cx="57150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229600" cy="560388"/>
          </a:xfrm>
          <a:solidFill>
            <a:srgbClr val="33CCCC"/>
          </a:solidFill>
        </p:spPr>
        <p:txBody>
          <a:bodyPr>
            <a:normAutofit fontScale="90000"/>
          </a:bodyPr>
          <a:lstStyle/>
          <a:p>
            <a:pPr eaLnBrk="1" hangingPunct="1"/>
            <a:r>
              <a:rPr lang="en-US" sz="4000" b="1" smtClean="0"/>
              <a:t>Forced Commutation</a:t>
            </a:r>
            <a:r>
              <a:rPr lang="en-US" sz="4000" smtClean="0"/>
              <a:t> </a:t>
            </a:r>
          </a:p>
        </p:txBody>
      </p:sp>
      <p:sp>
        <p:nvSpPr>
          <p:cNvPr id="27651" name="Rectangle 3"/>
          <p:cNvSpPr>
            <a:spLocks noGrp="1" noChangeArrowheads="1"/>
          </p:cNvSpPr>
          <p:nvPr>
            <p:ph idx="1"/>
          </p:nvPr>
        </p:nvSpPr>
        <p:spPr>
          <a:xfrm>
            <a:off x="152400" y="838200"/>
            <a:ext cx="8839200" cy="5867400"/>
          </a:xfrm>
        </p:spPr>
        <p:txBody>
          <a:bodyPr>
            <a:normAutofit lnSpcReduction="10000"/>
          </a:bodyPr>
          <a:lstStyle/>
          <a:p>
            <a:pPr algn="just" eaLnBrk="1" hangingPunct="1">
              <a:lnSpc>
                <a:spcPct val="80000"/>
              </a:lnSpc>
            </a:pPr>
            <a:r>
              <a:rPr lang="en-US" sz="2000" smtClean="0"/>
              <a:t>Applied to d.c circuits.</a:t>
            </a:r>
          </a:p>
          <a:p>
            <a:pPr algn="just" eaLnBrk="1" hangingPunct="1">
              <a:lnSpc>
                <a:spcPct val="80000"/>
              </a:lnSpc>
            </a:pPr>
            <a:r>
              <a:rPr lang="en-US" sz="2000" smtClean="0"/>
              <a:t>If a thyristor is used in a DC circuit, when first turned on, it will stay on until the current goes to zero. To turn off the thyristor it is possible to use a Forced commutation circuit. The circuit creates a reverse voltage over the thyristor (and a small reverse current) for a short time, but long enough to turn off the thyristor.</a:t>
            </a:r>
          </a:p>
          <a:p>
            <a:pPr algn="just" eaLnBrk="1" hangingPunct="1">
              <a:lnSpc>
                <a:spcPct val="80000"/>
              </a:lnSpc>
            </a:pPr>
            <a:r>
              <a:rPr lang="en-US" sz="2000" smtClean="0"/>
              <a:t>A simple circuit consist of a precharged capacitor and a switch (e.g. another thyristor) parallel to the thyristor. When the switch is closed, the current is supplied by the capacitor for a short while. This cause a reversed voltage over the thyristor, and the thyristor is turned off.</a:t>
            </a:r>
          </a:p>
          <a:p>
            <a:pPr algn="just" eaLnBrk="1" hangingPunct="1">
              <a:lnSpc>
                <a:spcPct val="80000"/>
              </a:lnSpc>
            </a:pPr>
            <a:r>
              <a:rPr lang="en-US" sz="2000" smtClean="0"/>
              <a:t>Commutation is achieved by </a:t>
            </a:r>
            <a:r>
              <a:rPr lang="en-US" sz="2000" smtClean="0">
                <a:solidFill>
                  <a:srgbClr val="3333FF"/>
                </a:solidFill>
              </a:rPr>
              <a:t>reverse biasing thyristor</a:t>
            </a:r>
            <a:r>
              <a:rPr lang="en-US" sz="2000" smtClean="0"/>
              <a:t> or </a:t>
            </a:r>
            <a:r>
              <a:rPr lang="en-US" sz="2000" smtClean="0">
                <a:solidFill>
                  <a:srgbClr val="3333FF"/>
                </a:solidFill>
              </a:rPr>
              <a:t>reducing the thysristor current below the holding current value. </a:t>
            </a:r>
          </a:p>
          <a:p>
            <a:pPr algn="just" eaLnBrk="1" hangingPunct="1">
              <a:lnSpc>
                <a:spcPct val="80000"/>
              </a:lnSpc>
            </a:pPr>
            <a:r>
              <a:rPr lang="en-US" sz="2000" smtClean="0"/>
              <a:t>Commutating elements such as inductor, capacitors are used for commutation purpose.</a:t>
            </a:r>
          </a:p>
          <a:p>
            <a:pPr algn="just" eaLnBrk="1" hangingPunct="1">
              <a:lnSpc>
                <a:spcPct val="80000"/>
              </a:lnSpc>
            </a:pPr>
            <a:r>
              <a:rPr lang="en-US" sz="2000" smtClean="0"/>
              <a:t>Force commutation is applied to choppers and inverters.</a:t>
            </a:r>
          </a:p>
          <a:p>
            <a:pPr algn="just" eaLnBrk="1" hangingPunct="1">
              <a:lnSpc>
                <a:spcPct val="80000"/>
              </a:lnSpc>
            </a:pPr>
            <a:r>
              <a:rPr lang="en-US" sz="2000" b="1" smtClean="0">
                <a:solidFill>
                  <a:srgbClr val="3333FF"/>
                </a:solidFill>
              </a:rPr>
              <a:t>Force Commutation methods</a:t>
            </a:r>
          </a:p>
          <a:p>
            <a:pPr lvl="1" algn="just" eaLnBrk="1" hangingPunct="1">
              <a:lnSpc>
                <a:spcPct val="80000"/>
              </a:lnSpc>
            </a:pPr>
            <a:r>
              <a:rPr lang="en-US" sz="2000" smtClean="0"/>
              <a:t>Class A- Resonant Load</a:t>
            </a:r>
          </a:p>
          <a:p>
            <a:pPr lvl="1" algn="just" eaLnBrk="1" hangingPunct="1">
              <a:lnSpc>
                <a:spcPct val="80000"/>
              </a:lnSpc>
            </a:pPr>
            <a:r>
              <a:rPr lang="en-US" sz="2000" smtClean="0"/>
              <a:t>Class B- Self commutation</a:t>
            </a:r>
          </a:p>
          <a:p>
            <a:pPr lvl="1" algn="just" eaLnBrk="1" hangingPunct="1">
              <a:lnSpc>
                <a:spcPct val="80000"/>
              </a:lnSpc>
            </a:pPr>
            <a:r>
              <a:rPr lang="en-US" sz="2000" smtClean="0"/>
              <a:t>Class C- Auxiliary commutation</a:t>
            </a:r>
          </a:p>
          <a:p>
            <a:pPr lvl="1" algn="just" eaLnBrk="1" hangingPunct="1">
              <a:lnSpc>
                <a:spcPct val="80000"/>
              </a:lnSpc>
            </a:pPr>
            <a:r>
              <a:rPr lang="en-US" sz="2000" smtClean="0"/>
              <a:t>Class D- Complimentary commutation</a:t>
            </a:r>
          </a:p>
          <a:p>
            <a:pPr lvl="1" algn="just" eaLnBrk="1" hangingPunct="1">
              <a:lnSpc>
                <a:spcPct val="80000"/>
              </a:lnSpc>
            </a:pPr>
            <a:r>
              <a:rPr lang="en-US" sz="2000" smtClean="0"/>
              <a:t>Class E- External pulse commutation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28600"/>
            <a:ext cx="8763000" cy="533400"/>
          </a:xfrm>
          <a:solidFill>
            <a:srgbClr val="33CCCC"/>
          </a:solidFill>
        </p:spPr>
        <p:txBody>
          <a:bodyPr/>
          <a:lstStyle/>
          <a:p>
            <a:pPr eaLnBrk="1" hangingPunct="1"/>
            <a:r>
              <a:rPr lang="en-US" sz="2700" b="1" smtClean="0"/>
              <a:t>Thyristor Turn-Off: Forced- Commutated Thyristor Circuit</a:t>
            </a:r>
          </a:p>
        </p:txBody>
      </p:sp>
      <p:pic>
        <p:nvPicPr>
          <p:cNvPr id="28675" name="Picture 3"/>
          <p:cNvPicPr>
            <a:picLocks noChangeAspect="1" noChangeArrowheads="1"/>
          </p:cNvPicPr>
          <p:nvPr/>
        </p:nvPicPr>
        <p:blipFill>
          <a:blip r:embed="rId2" cstate="print">
            <a:lum bright="-20000" contrast="40000"/>
          </a:blip>
          <a:srcRect l="7143" r="4465"/>
          <a:stretch>
            <a:fillRect/>
          </a:stretch>
        </p:blipFill>
        <p:spPr bwMode="auto">
          <a:xfrm>
            <a:off x="228600" y="914400"/>
            <a:ext cx="87630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228600"/>
            <a:ext cx="8229600" cy="609600"/>
          </a:xfrm>
          <a:solidFill>
            <a:srgbClr val="33CCCC"/>
          </a:solidFill>
        </p:spPr>
        <p:txBody>
          <a:bodyPr/>
          <a:lstStyle/>
          <a:p>
            <a:pPr eaLnBrk="1" hangingPunct="1"/>
            <a:r>
              <a:rPr lang="en-US" sz="3200" b="1" smtClean="0"/>
              <a:t>Thyristor Family Members</a:t>
            </a:r>
          </a:p>
        </p:txBody>
      </p:sp>
      <p:sp>
        <p:nvSpPr>
          <p:cNvPr id="37891" name="Rectangle 3"/>
          <p:cNvSpPr>
            <a:spLocks noGrp="1" noChangeArrowheads="1"/>
          </p:cNvSpPr>
          <p:nvPr>
            <p:ph idx="1"/>
          </p:nvPr>
        </p:nvSpPr>
        <p:spPr>
          <a:xfrm>
            <a:off x="228600" y="914400"/>
            <a:ext cx="8686800" cy="5216525"/>
          </a:xfrm>
        </p:spPr>
        <p:txBody>
          <a:bodyPr/>
          <a:lstStyle/>
          <a:p>
            <a:pPr eaLnBrk="1" hangingPunct="1">
              <a:lnSpc>
                <a:spcPct val="80000"/>
              </a:lnSpc>
            </a:pPr>
            <a:r>
              <a:rPr lang="en-US" sz="2400" smtClean="0">
                <a:solidFill>
                  <a:srgbClr val="3333FF"/>
                </a:solidFill>
              </a:rPr>
              <a:t>SCR:</a:t>
            </a:r>
            <a:r>
              <a:rPr lang="en-US" sz="2400" smtClean="0"/>
              <a:t> Silicon Controlled Rectifier </a:t>
            </a:r>
          </a:p>
          <a:p>
            <a:pPr eaLnBrk="1" hangingPunct="1">
              <a:lnSpc>
                <a:spcPct val="80000"/>
              </a:lnSpc>
            </a:pPr>
            <a:r>
              <a:rPr lang="en-US" sz="2400" smtClean="0">
                <a:solidFill>
                  <a:srgbClr val="3333FF"/>
                </a:solidFill>
              </a:rPr>
              <a:t>DIAC:</a:t>
            </a:r>
            <a:r>
              <a:rPr lang="en-US" sz="2400" smtClean="0"/>
              <a:t> Diode on Alternating Current</a:t>
            </a:r>
          </a:p>
          <a:p>
            <a:pPr eaLnBrk="1" hangingPunct="1">
              <a:lnSpc>
                <a:spcPct val="80000"/>
              </a:lnSpc>
            </a:pPr>
            <a:r>
              <a:rPr lang="en-US" sz="2400" smtClean="0">
                <a:solidFill>
                  <a:srgbClr val="3333FF"/>
                </a:solidFill>
              </a:rPr>
              <a:t>TRIAC</a:t>
            </a:r>
            <a:r>
              <a:rPr lang="en-US" sz="2400" smtClean="0"/>
              <a:t> : Triode for Alternating Current</a:t>
            </a:r>
          </a:p>
          <a:p>
            <a:pPr eaLnBrk="1" hangingPunct="1">
              <a:lnSpc>
                <a:spcPct val="80000"/>
              </a:lnSpc>
            </a:pPr>
            <a:r>
              <a:rPr lang="en-US" sz="2400" smtClean="0">
                <a:solidFill>
                  <a:srgbClr val="3333FF"/>
                </a:solidFill>
              </a:rPr>
              <a:t>SCS:</a:t>
            </a:r>
            <a:r>
              <a:rPr lang="en-US" sz="2400" smtClean="0"/>
              <a:t> Silicon Control Switch</a:t>
            </a:r>
          </a:p>
          <a:p>
            <a:pPr eaLnBrk="1" hangingPunct="1">
              <a:lnSpc>
                <a:spcPct val="80000"/>
              </a:lnSpc>
            </a:pPr>
            <a:r>
              <a:rPr lang="en-US" sz="2400" smtClean="0">
                <a:solidFill>
                  <a:srgbClr val="3333FF"/>
                </a:solidFill>
              </a:rPr>
              <a:t>SUS:</a:t>
            </a:r>
            <a:r>
              <a:rPr lang="en-US" sz="2400" smtClean="0"/>
              <a:t> Silicon Unilateral  Switch</a:t>
            </a:r>
            <a:endParaRPr lang="en-US" sz="2400" smtClean="0">
              <a:solidFill>
                <a:srgbClr val="3333FF"/>
              </a:solidFill>
            </a:endParaRPr>
          </a:p>
          <a:p>
            <a:pPr eaLnBrk="1" hangingPunct="1">
              <a:lnSpc>
                <a:spcPct val="80000"/>
              </a:lnSpc>
            </a:pPr>
            <a:r>
              <a:rPr lang="en-US" sz="2400" smtClean="0">
                <a:solidFill>
                  <a:srgbClr val="3333FF"/>
                </a:solidFill>
              </a:rPr>
              <a:t>SBS:</a:t>
            </a:r>
            <a:r>
              <a:rPr lang="en-US" sz="2400" smtClean="0"/>
              <a:t> Silicon Bidirectional Switch</a:t>
            </a:r>
            <a:endParaRPr lang="en-US" sz="2400" smtClean="0">
              <a:solidFill>
                <a:srgbClr val="3333FF"/>
              </a:solidFill>
            </a:endParaRPr>
          </a:p>
          <a:p>
            <a:pPr eaLnBrk="1" hangingPunct="1">
              <a:lnSpc>
                <a:spcPct val="80000"/>
              </a:lnSpc>
            </a:pPr>
            <a:r>
              <a:rPr lang="en-US" sz="2400" smtClean="0">
                <a:solidFill>
                  <a:srgbClr val="3333FF"/>
                </a:solidFill>
              </a:rPr>
              <a:t>SIS: </a:t>
            </a:r>
            <a:r>
              <a:rPr lang="en-US" sz="2400" smtClean="0"/>
              <a:t>Silicon Induction Switch</a:t>
            </a:r>
            <a:endParaRPr lang="en-US" sz="2400" smtClean="0">
              <a:solidFill>
                <a:srgbClr val="3333FF"/>
              </a:solidFill>
            </a:endParaRPr>
          </a:p>
          <a:p>
            <a:pPr eaLnBrk="1" hangingPunct="1">
              <a:lnSpc>
                <a:spcPct val="80000"/>
              </a:lnSpc>
            </a:pPr>
            <a:r>
              <a:rPr lang="en-US" sz="2400" smtClean="0">
                <a:solidFill>
                  <a:srgbClr val="3333FF"/>
                </a:solidFill>
              </a:rPr>
              <a:t>LASCS: </a:t>
            </a:r>
            <a:r>
              <a:rPr lang="en-US" sz="2400" smtClean="0"/>
              <a:t>Light Activated</a:t>
            </a:r>
            <a:r>
              <a:rPr lang="en-US" sz="2400" smtClean="0">
                <a:solidFill>
                  <a:srgbClr val="3333FF"/>
                </a:solidFill>
              </a:rPr>
              <a:t> </a:t>
            </a:r>
            <a:r>
              <a:rPr lang="en-US" sz="2400" smtClean="0"/>
              <a:t>Silicon Control Switch</a:t>
            </a:r>
          </a:p>
          <a:p>
            <a:pPr eaLnBrk="1" hangingPunct="1">
              <a:lnSpc>
                <a:spcPct val="80000"/>
              </a:lnSpc>
            </a:pPr>
            <a:r>
              <a:rPr lang="en-US" sz="2400" smtClean="0">
                <a:solidFill>
                  <a:srgbClr val="3333FF"/>
                </a:solidFill>
              </a:rPr>
              <a:t>LASCR: </a:t>
            </a:r>
            <a:r>
              <a:rPr lang="en-US" sz="2400" smtClean="0"/>
              <a:t>Light Activated</a:t>
            </a:r>
            <a:r>
              <a:rPr lang="en-US" sz="2400" smtClean="0">
                <a:solidFill>
                  <a:srgbClr val="3333FF"/>
                </a:solidFill>
              </a:rPr>
              <a:t> </a:t>
            </a:r>
            <a:r>
              <a:rPr lang="en-US" sz="2400" smtClean="0"/>
              <a:t>Silicon Control Rectifier </a:t>
            </a:r>
          </a:p>
          <a:p>
            <a:pPr eaLnBrk="1" hangingPunct="1">
              <a:lnSpc>
                <a:spcPct val="80000"/>
              </a:lnSpc>
            </a:pPr>
            <a:r>
              <a:rPr lang="en-US" sz="2400" smtClean="0">
                <a:solidFill>
                  <a:srgbClr val="3333FF"/>
                </a:solidFill>
              </a:rPr>
              <a:t>SITh :</a:t>
            </a:r>
            <a:r>
              <a:rPr lang="en-US" sz="2400" smtClean="0"/>
              <a:t> Static Induction Thyristor </a:t>
            </a:r>
          </a:p>
          <a:p>
            <a:pPr eaLnBrk="1" hangingPunct="1">
              <a:lnSpc>
                <a:spcPct val="80000"/>
              </a:lnSpc>
            </a:pPr>
            <a:r>
              <a:rPr lang="en-US" sz="2400" smtClean="0">
                <a:solidFill>
                  <a:srgbClr val="3333FF"/>
                </a:solidFill>
              </a:rPr>
              <a:t>RCT:</a:t>
            </a:r>
            <a:r>
              <a:rPr lang="en-US" sz="2400" smtClean="0"/>
              <a:t> Reverse Conducting Thyristor </a:t>
            </a:r>
          </a:p>
          <a:p>
            <a:pPr eaLnBrk="1" hangingPunct="1">
              <a:lnSpc>
                <a:spcPct val="80000"/>
              </a:lnSpc>
            </a:pPr>
            <a:r>
              <a:rPr lang="en-US" sz="2400" smtClean="0">
                <a:solidFill>
                  <a:srgbClr val="3333FF"/>
                </a:solidFill>
              </a:rPr>
              <a:t>GTO</a:t>
            </a:r>
            <a:r>
              <a:rPr lang="en-US" sz="2400" smtClean="0"/>
              <a:t> : Gate Turn-Off thyristor </a:t>
            </a:r>
          </a:p>
          <a:p>
            <a:pPr eaLnBrk="1" hangingPunct="1">
              <a:lnSpc>
                <a:spcPct val="80000"/>
              </a:lnSpc>
            </a:pPr>
            <a:r>
              <a:rPr lang="en-US" sz="2400" smtClean="0">
                <a:solidFill>
                  <a:srgbClr val="3333FF"/>
                </a:solidFill>
              </a:rPr>
              <a:t>MCT:</a:t>
            </a:r>
            <a:r>
              <a:rPr lang="en-US" sz="2400" smtClean="0"/>
              <a:t> MOSFET Controlled Thyristor</a:t>
            </a:r>
          </a:p>
          <a:p>
            <a:pPr eaLnBrk="1" hangingPunct="1">
              <a:lnSpc>
                <a:spcPct val="80000"/>
              </a:lnSpc>
            </a:pPr>
            <a:r>
              <a:rPr lang="en-US" sz="2400" smtClean="0">
                <a:solidFill>
                  <a:srgbClr val="3333FF"/>
                </a:solidFill>
              </a:rPr>
              <a:t>ETOs:</a:t>
            </a:r>
            <a:r>
              <a:rPr lang="en-US" sz="2400" smtClean="0"/>
              <a:t> Emitter Turn ON thyristor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228600"/>
            <a:ext cx="8229600" cy="533400"/>
          </a:xfrm>
          <a:solidFill>
            <a:srgbClr val="33CCCC"/>
          </a:solidFill>
        </p:spPr>
        <p:txBody>
          <a:bodyPr/>
          <a:lstStyle/>
          <a:p>
            <a:pPr eaLnBrk="1" hangingPunct="1"/>
            <a:r>
              <a:rPr lang="en-US" sz="2800" b="1" smtClean="0"/>
              <a:t>Silicon-Controlled Rectifier (SCR)</a:t>
            </a:r>
            <a:endParaRPr lang="en-US" sz="2800" smtClean="0"/>
          </a:p>
        </p:txBody>
      </p:sp>
      <p:sp>
        <p:nvSpPr>
          <p:cNvPr id="38915" name="Rectangle 3"/>
          <p:cNvSpPr>
            <a:spLocks noGrp="1" noChangeArrowheads="1"/>
          </p:cNvSpPr>
          <p:nvPr>
            <p:ph idx="1"/>
          </p:nvPr>
        </p:nvSpPr>
        <p:spPr>
          <a:xfrm>
            <a:off x="152400" y="838200"/>
            <a:ext cx="8763000" cy="2590800"/>
          </a:xfrm>
        </p:spPr>
        <p:txBody>
          <a:bodyPr/>
          <a:lstStyle/>
          <a:p>
            <a:pPr algn="just" eaLnBrk="1" hangingPunct="1"/>
            <a:r>
              <a:rPr lang="en-US" sz="2000" smtClean="0"/>
              <a:t>SCR is a synonym of thyristor</a:t>
            </a:r>
          </a:p>
          <a:p>
            <a:pPr algn="just" eaLnBrk="1" hangingPunct="1"/>
            <a:r>
              <a:rPr lang="en-US" sz="2000" smtClean="0"/>
              <a:t>SCR is a four-layer </a:t>
            </a:r>
            <a:r>
              <a:rPr lang="en-US" sz="2000" i="1" smtClean="0"/>
              <a:t>pnpn </a:t>
            </a:r>
            <a:r>
              <a:rPr lang="en-US" sz="2000" smtClean="0"/>
              <a:t>device.</a:t>
            </a:r>
          </a:p>
          <a:p>
            <a:pPr lvl="1" algn="just" eaLnBrk="1" hangingPunct="1"/>
            <a:r>
              <a:rPr lang="en-US" sz="2000" smtClean="0"/>
              <a:t>Has 3 terminals: anode, cathode, and gate.</a:t>
            </a:r>
          </a:p>
          <a:p>
            <a:pPr lvl="1" algn="just" eaLnBrk="1" hangingPunct="1"/>
            <a:r>
              <a:rPr lang="en-US" sz="2000" smtClean="0"/>
              <a:t>In off state, it has a very high resistance.</a:t>
            </a:r>
          </a:p>
          <a:p>
            <a:pPr lvl="1" algn="just" eaLnBrk="1" hangingPunct="1"/>
            <a:r>
              <a:rPr lang="en-US" sz="2000" smtClean="0"/>
              <a:t>In on state, there is a small on (forward)  resistance.</a:t>
            </a:r>
          </a:p>
          <a:p>
            <a:pPr algn="just" eaLnBrk="1" hangingPunct="1"/>
            <a:r>
              <a:rPr lang="en-US" sz="2000" smtClean="0">
                <a:solidFill>
                  <a:srgbClr val="3333FF"/>
                </a:solidFill>
              </a:rPr>
              <a:t>Applications:</a:t>
            </a:r>
            <a:r>
              <a:rPr lang="en-US" sz="2000" smtClean="0"/>
              <a:t> motor controls, time-delay circuits, heater controls, phase controls, etc.</a:t>
            </a:r>
          </a:p>
        </p:txBody>
      </p:sp>
      <p:pic>
        <p:nvPicPr>
          <p:cNvPr id="38916" name="Picture 4"/>
          <p:cNvPicPr>
            <a:picLocks noChangeAspect="1" noChangeArrowheads="1"/>
          </p:cNvPicPr>
          <p:nvPr/>
        </p:nvPicPr>
        <p:blipFill>
          <a:blip r:embed="rId2" cstate="print">
            <a:lum bright="-20000" contrast="40000"/>
          </a:blip>
          <a:srcRect/>
          <a:stretch>
            <a:fillRect/>
          </a:stretch>
        </p:blipFill>
        <p:spPr bwMode="auto">
          <a:xfrm>
            <a:off x="304800" y="3429000"/>
            <a:ext cx="84931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52400"/>
            <a:ext cx="8229600" cy="685800"/>
          </a:xfrm>
          <a:noFill/>
        </p:spPr>
        <p:txBody>
          <a:bodyPr>
            <a:normAutofit fontScale="90000"/>
          </a:bodyPr>
          <a:lstStyle/>
          <a:p>
            <a:pPr eaLnBrk="1" hangingPunct="1"/>
            <a:r>
              <a:rPr lang="en-US" sz="4000" b="1" smtClean="0"/>
              <a:t>THYRISTORS</a:t>
            </a:r>
          </a:p>
        </p:txBody>
      </p:sp>
      <p:sp>
        <p:nvSpPr>
          <p:cNvPr id="6147" name="Rectangle 3"/>
          <p:cNvSpPr>
            <a:spLocks noGrp="1" noChangeArrowheads="1"/>
          </p:cNvSpPr>
          <p:nvPr>
            <p:ph idx="1"/>
          </p:nvPr>
        </p:nvSpPr>
        <p:spPr>
          <a:xfrm>
            <a:off x="152400" y="914400"/>
            <a:ext cx="8839200" cy="5791200"/>
          </a:xfrm>
        </p:spPr>
        <p:txBody>
          <a:bodyPr/>
          <a:lstStyle/>
          <a:p>
            <a:pPr algn="just" eaLnBrk="1" hangingPunct="1">
              <a:lnSpc>
                <a:spcPct val="80000"/>
              </a:lnSpc>
            </a:pPr>
            <a:r>
              <a:rPr lang="en-US" sz="2600" dirty="0" smtClean="0"/>
              <a:t>Thyristor </a:t>
            </a:r>
            <a:r>
              <a:rPr lang="en-US" sz="2600" dirty="0" smtClean="0">
                <a:solidFill>
                  <a:srgbClr val="00B050"/>
                </a:solidFill>
              </a:rPr>
              <a:t>can handle high currents and high voltages</a:t>
            </a:r>
            <a:r>
              <a:rPr lang="en-US" sz="2600" dirty="0" smtClean="0"/>
              <a:t>.</a:t>
            </a:r>
          </a:p>
          <a:p>
            <a:pPr algn="just" eaLnBrk="1" hangingPunct="1">
              <a:lnSpc>
                <a:spcPct val="80000"/>
              </a:lnSpc>
            </a:pPr>
            <a:endParaRPr lang="en-US" sz="2600" dirty="0" smtClean="0"/>
          </a:p>
          <a:p>
            <a:pPr algn="just" eaLnBrk="1" hangingPunct="1">
              <a:lnSpc>
                <a:spcPct val="80000"/>
              </a:lnSpc>
            </a:pPr>
            <a:r>
              <a:rPr lang="en-US" sz="2600" dirty="0" smtClean="0"/>
              <a:t>Typical rating are </a:t>
            </a:r>
            <a:r>
              <a:rPr lang="en-US" sz="2600" dirty="0" err="1" smtClean="0">
                <a:solidFill>
                  <a:srgbClr val="3333FF"/>
                </a:solidFill>
              </a:rPr>
              <a:t>1.5kA</a:t>
            </a:r>
            <a:r>
              <a:rPr lang="en-US" sz="2600" dirty="0" smtClean="0">
                <a:solidFill>
                  <a:srgbClr val="3333FF"/>
                </a:solidFill>
              </a:rPr>
              <a:t> </a:t>
            </a:r>
            <a:r>
              <a:rPr lang="en-US" sz="2600" dirty="0" smtClean="0"/>
              <a:t>&amp;</a:t>
            </a:r>
            <a:r>
              <a:rPr lang="en-US" sz="2600" dirty="0" smtClean="0">
                <a:solidFill>
                  <a:srgbClr val="3333FF"/>
                </a:solidFill>
              </a:rPr>
              <a:t> </a:t>
            </a:r>
            <a:r>
              <a:rPr lang="en-US" sz="2600" dirty="0" err="1" smtClean="0">
                <a:solidFill>
                  <a:srgbClr val="3333FF"/>
                </a:solidFill>
              </a:rPr>
              <a:t>10kV</a:t>
            </a:r>
            <a:r>
              <a:rPr lang="en-US" sz="2600" dirty="0" smtClean="0">
                <a:solidFill>
                  <a:srgbClr val="3333FF"/>
                </a:solidFill>
              </a:rPr>
              <a:t> </a:t>
            </a:r>
            <a:r>
              <a:rPr lang="en-US" sz="2600" dirty="0" smtClean="0"/>
              <a:t>which responds to </a:t>
            </a:r>
            <a:r>
              <a:rPr lang="en-US" sz="2600" dirty="0" err="1" smtClean="0">
                <a:solidFill>
                  <a:srgbClr val="3333FF"/>
                </a:solidFill>
              </a:rPr>
              <a:t>15MW</a:t>
            </a:r>
            <a:r>
              <a:rPr lang="en-US" sz="2600" dirty="0" smtClean="0">
                <a:solidFill>
                  <a:srgbClr val="3333FF"/>
                </a:solidFill>
              </a:rPr>
              <a:t> </a:t>
            </a:r>
            <a:r>
              <a:rPr lang="en-US" sz="2600" dirty="0" smtClean="0"/>
              <a:t>power handling capacity.</a:t>
            </a:r>
          </a:p>
          <a:p>
            <a:pPr algn="just" eaLnBrk="1" hangingPunct="1">
              <a:lnSpc>
                <a:spcPct val="80000"/>
              </a:lnSpc>
            </a:pPr>
            <a:endParaRPr lang="en-US" sz="2600" dirty="0" smtClean="0"/>
          </a:p>
          <a:p>
            <a:pPr algn="just" eaLnBrk="1" hangingPunct="1">
              <a:lnSpc>
                <a:spcPct val="80000"/>
              </a:lnSpc>
            </a:pPr>
            <a:r>
              <a:rPr lang="en-US" sz="2600" dirty="0" smtClean="0"/>
              <a:t>This power can be controlled by a gate current of about </a:t>
            </a:r>
            <a:r>
              <a:rPr lang="en-US" sz="2600" dirty="0" err="1" smtClean="0">
                <a:solidFill>
                  <a:srgbClr val="3333FF"/>
                </a:solidFill>
              </a:rPr>
              <a:t>1A</a:t>
            </a:r>
            <a:r>
              <a:rPr lang="en-US" sz="2600" dirty="0" smtClean="0"/>
              <a:t> only.</a:t>
            </a:r>
          </a:p>
          <a:p>
            <a:pPr algn="just" eaLnBrk="1" hangingPunct="1">
              <a:lnSpc>
                <a:spcPct val="80000"/>
              </a:lnSpc>
            </a:pPr>
            <a:endParaRPr lang="en-US" sz="2600" dirty="0" smtClean="0"/>
          </a:p>
          <a:p>
            <a:pPr algn="just" eaLnBrk="1" hangingPunct="1">
              <a:lnSpc>
                <a:spcPct val="80000"/>
              </a:lnSpc>
            </a:pPr>
            <a:r>
              <a:rPr lang="en-US" sz="2600" dirty="0" smtClean="0"/>
              <a:t>Thyristor act as </a:t>
            </a:r>
            <a:r>
              <a:rPr lang="en-US" sz="2600" dirty="0" err="1" smtClean="0">
                <a:solidFill>
                  <a:srgbClr val="3333FF"/>
                </a:solidFill>
              </a:rPr>
              <a:t>bistable</a:t>
            </a:r>
            <a:r>
              <a:rPr lang="en-US" sz="2600" dirty="0" smtClean="0">
                <a:solidFill>
                  <a:srgbClr val="3333FF"/>
                </a:solidFill>
              </a:rPr>
              <a:t> switches.</a:t>
            </a:r>
            <a:endParaRPr lang="en-US" sz="2600" dirty="0" smtClean="0"/>
          </a:p>
          <a:p>
            <a:pPr lvl="1" algn="just" eaLnBrk="1" hangingPunct="1">
              <a:lnSpc>
                <a:spcPct val="80000"/>
              </a:lnSpc>
            </a:pPr>
            <a:r>
              <a:rPr lang="en-US" sz="2600" dirty="0" smtClean="0"/>
              <a:t>It conducts when gate receives a current pulse, and continue to conduct as long as forward biased (till device voltage is not reversed). </a:t>
            </a:r>
          </a:p>
          <a:p>
            <a:pPr lvl="1" algn="just" eaLnBrk="1" hangingPunct="1">
              <a:lnSpc>
                <a:spcPct val="80000"/>
              </a:lnSpc>
            </a:pPr>
            <a:r>
              <a:rPr lang="en-US" sz="2600" dirty="0" smtClean="0"/>
              <a:t>They stay </a:t>
            </a:r>
            <a:r>
              <a:rPr lang="en-US" sz="2600" dirty="0" smtClean="0">
                <a:solidFill>
                  <a:srgbClr val="3333FF"/>
                </a:solidFill>
              </a:rPr>
              <a:t>ON</a:t>
            </a:r>
            <a:r>
              <a:rPr lang="en-US" sz="2600" dirty="0" smtClean="0"/>
              <a:t> once they are triggered, and will go </a:t>
            </a:r>
            <a:r>
              <a:rPr lang="en-US" sz="2600" dirty="0" smtClean="0">
                <a:solidFill>
                  <a:srgbClr val="3333FF"/>
                </a:solidFill>
              </a:rPr>
              <a:t>OFF</a:t>
            </a:r>
            <a:r>
              <a:rPr lang="en-US" sz="2600" dirty="0" smtClean="0"/>
              <a:t> only if current is too low or when triggered off.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458200" cy="560387"/>
          </a:xfrm>
          <a:solidFill>
            <a:srgbClr val="33CCCC"/>
          </a:solidFill>
        </p:spPr>
        <p:txBody>
          <a:bodyPr/>
          <a:lstStyle/>
          <a:p>
            <a:pPr eaLnBrk="1" hangingPunct="1"/>
            <a:r>
              <a:rPr lang="en-US" sz="2800" b="1" smtClean="0"/>
              <a:t>Turning the SCR –ON Method and its Characteristics</a:t>
            </a:r>
          </a:p>
        </p:txBody>
      </p:sp>
      <p:sp>
        <p:nvSpPr>
          <p:cNvPr id="39939" name="Rectangle 3"/>
          <p:cNvSpPr>
            <a:spLocks noGrp="1" noChangeArrowheads="1"/>
          </p:cNvSpPr>
          <p:nvPr>
            <p:ph idx="1"/>
          </p:nvPr>
        </p:nvSpPr>
        <p:spPr>
          <a:xfrm>
            <a:off x="152400" y="914400"/>
            <a:ext cx="4572000" cy="1981200"/>
          </a:xfrm>
        </p:spPr>
        <p:txBody>
          <a:bodyPr/>
          <a:lstStyle/>
          <a:p>
            <a:pPr algn="just" eaLnBrk="1" hangingPunct="1"/>
            <a:r>
              <a:rPr lang="en-US" sz="1800" smtClean="0"/>
              <a:t>The positive pulse of current at the gate turns on Q2 providing a path for IB1.</a:t>
            </a:r>
          </a:p>
          <a:p>
            <a:pPr algn="just" eaLnBrk="1" hangingPunct="1"/>
            <a:r>
              <a:rPr lang="en-US" sz="1800" smtClean="0"/>
              <a:t>Q1 then turns on providing more base current for Q2 even after the trigger is removed.</a:t>
            </a:r>
          </a:p>
          <a:p>
            <a:pPr lvl="1" algn="just" eaLnBrk="1" hangingPunct="1"/>
            <a:r>
              <a:rPr lang="en-US" sz="1800" smtClean="0"/>
              <a:t>Thus, the device stays on (latches).</a:t>
            </a:r>
          </a:p>
        </p:txBody>
      </p:sp>
      <p:pic>
        <p:nvPicPr>
          <p:cNvPr id="39940" name="Picture 4"/>
          <p:cNvPicPr>
            <a:picLocks noChangeAspect="1" noChangeArrowheads="1"/>
          </p:cNvPicPr>
          <p:nvPr/>
        </p:nvPicPr>
        <p:blipFill>
          <a:blip r:embed="rId2" cstate="print">
            <a:lum bright="-20000" contrast="40000"/>
          </a:blip>
          <a:srcRect t="4762"/>
          <a:stretch>
            <a:fillRect/>
          </a:stretch>
        </p:blipFill>
        <p:spPr bwMode="auto">
          <a:xfrm>
            <a:off x="609600" y="2895600"/>
            <a:ext cx="3657600" cy="3048000"/>
          </a:xfrm>
          <a:prstGeom prst="rect">
            <a:avLst/>
          </a:prstGeom>
          <a:noFill/>
          <a:ln w="9525">
            <a:noFill/>
            <a:miter lim="800000"/>
            <a:headEnd/>
            <a:tailEnd/>
          </a:ln>
        </p:spPr>
      </p:pic>
      <p:sp>
        <p:nvSpPr>
          <p:cNvPr id="39941" name="Rectangle 5"/>
          <p:cNvSpPr>
            <a:spLocks noChangeArrowheads="1"/>
          </p:cNvSpPr>
          <p:nvPr/>
        </p:nvSpPr>
        <p:spPr bwMode="auto">
          <a:xfrm>
            <a:off x="4876800" y="838200"/>
            <a:ext cx="4114800" cy="2743200"/>
          </a:xfrm>
          <a:prstGeom prst="rect">
            <a:avLst/>
          </a:prstGeom>
          <a:noFill/>
          <a:ln w="9525">
            <a:noFill/>
            <a:miter lim="800000"/>
            <a:headEnd/>
            <a:tailEnd/>
          </a:ln>
        </p:spPr>
        <p:txBody>
          <a:bodyPr/>
          <a:lstStyle/>
          <a:p>
            <a:pPr marL="342900" indent="-342900" algn="just">
              <a:spcBef>
                <a:spcPct val="20000"/>
              </a:spcBef>
              <a:buClr>
                <a:schemeClr val="accent1"/>
              </a:buClr>
              <a:buSzPct val="65000"/>
              <a:buFont typeface="Wingdings" pitchFamily="2" charset="2"/>
              <a:buChar char="n"/>
            </a:pPr>
            <a:r>
              <a:rPr lang="en-US"/>
              <a:t>The SCR can be turned on by exceeding the forward breakover voltage or by gate current.</a:t>
            </a:r>
          </a:p>
          <a:p>
            <a:pPr marL="342900" indent="-342900" algn="just">
              <a:spcBef>
                <a:spcPct val="20000"/>
              </a:spcBef>
              <a:buClr>
                <a:schemeClr val="accent1"/>
              </a:buClr>
              <a:buSzPct val="65000"/>
              <a:buFont typeface="Wingdings" pitchFamily="2" charset="2"/>
              <a:buChar char="n"/>
            </a:pPr>
            <a:r>
              <a:rPr lang="en-US"/>
              <a:t>Notice that the gate current controls the amount of forward breakover voltage required for turning it on.</a:t>
            </a:r>
          </a:p>
          <a:p>
            <a:pPr marL="342900" indent="-342900" algn="just">
              <a:spcBef>
                <a:spcPct val="20000"/>
              </a:spcBef>
              <a:buClr>
                <a:schemeClr val="accent1"/>
              </a:buClr>
              <a:buSzPct val="65000"/>
              <a:buFont typeface="Wingdings" pitchFamily="2" charset="2"/>
              <a:buChar char="n"/>
            </a:pPr>
            <a:r>
              <a:rPr lang="en-US"/>
              <a:t>VBR(F) decreases as IG is increased.</a:t>
            </a:r>
          </a:p>
        </p:txBody>
      </p:sp>
      <p:pic>
        <p:nvPicPr>
          <p:cNvPr id="39942" name="Picture 6"/>
          <p:cNvPicPr>
            <a:picLocks noChangeAspect="1" noChangeArrowheads="1"/>
          </p:cNvPicPr>
          <p:nvPr/>
        </p:nvPicPr>
        <p:blipFill>
          <a:blip r:embed="rId3" cstate="print">
            <a:lum bright="-20000" contrast="40000"/>
          </a:blip>
          <a:srcRect l="2084" t="4950"/>
          <a:stretch>
            <a:fillRect/>
          </a:stretch>
        </p:blipFill>
        <p:spPr bwMode="auto">
          <a:xfrm>
            <a:off x="4876800" y="3657600"/>
            <a:ext cx="3962400" cy="258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04800"/>
            <a:ext cx="8229600" cy="636588"/>
          </a:xfrm>
          <a:solidFill>
            <a:srgbClr val="33CCCC"/>
          </a:solidFill>
        </p:spPr>
        <p:txBody>
          <a:bodyPr/>
          <a:lstStyle/>
          <a:p>
            <a:pPr eaLnBrk="1" hangingPunct="1"/>
            <a:r>
              <a:rPr lang="en-US" sz="3200" b="1" smtClean="0"/>
              <a:t>Turning SCR Off</a:t>
            </a:r>
            <a:endParaRPr lang="en-US" sz="3200" smtClean="0"/>
          </a:p>
        </p:txBody>
      </p:sp>
      <p:sp>
        <p:nvSpPr>
          <p:cNvPr id="40963" name="Rectangle 3"/>
          <p:cNvSpPr>
            <a:spLocks noGrp="1" noChangeArrowheads="1"/>
          </p:cNvSpPr>
          <p:nvPr>
            <p:ph idx="1"/>
          </p:nvPr>
        </p:nvSpPr>
        <p:spPr>
          <a:xfrm>
            <a:off x="152400" y="914400"/>
            <a:ext cx="8763000" cy="1828800"/>
          </a:xfrm>
        </p:spPr>
        <p:txBody>
          <a:bodyPr/>
          <a:lstStyle/>
          <a:p>
            <a:pPr eaLnBrk="1" hangingPunct="1"/>
            <a:r>
              <a:rPr lang="en-US" sz="2000" smtClean="0"/>
              <a:t>The SCR will conduct as long as forward current exceeds </a:t>
            </a:r>
            <a:r>
              <a:rPr lang="en-US" sz="2000" i="1" smtClean="0"/>
              <a:t>I</a:t>
            </a:r>
            <a:r>
              <a:rPr lang="en-US" sz="2000" smtClean="0"/>
              <a:t>H.</a:t>
            </a:r>
          </a:p>
          <a:p>
            <a:pPr eaLnBrk="1" hangingPunct="1"/>
            <a:r>
              <a:rPr lang="en-US" sz="2000" smtClean="0"/>
              <a:t>There are two ways to drop the SCR out of conduction:</a:t>
            </a:r>
          </a:p>
          <a:p>
            <a:pPr lvl="1" eaLnBrk="1" hangingPunct="1"/>
            <a:r>
              <a:rPr lang="en-US" sz="2000" b="1" i="1" smtClean="0"/>
              <a:t>Anode Current Interruption </a:t>
            </a:r>
          </a:p>
          <a:p>
            <a:pPr lvl="1" eaLnBrk="1" hangingPunct="1"/>
            <a:r>
              <a:rPr lang="en-US" sz="2000" b="1" i="1" smtClean="0"/>
              <a:t>Forced Commutation</a:t>
            </a:r>
            <a:r>
              <a:rPr lang="en-US" sz="2000" smtClean="0"/>
              <a:t>.</a:t>
            </a:r>
          </a:p>
          <a:p>
            <a:pPr eaLnBrk="1" hangingPunct="1"/>
            <a:endParaRPr lang="en-US" sz="2000" smtClean="0"/>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636587"/>
          </a:xfrm>
          <a:solidFill>
            <a:srgbClr val="33CCCC"/>
          </a:solidFill>
        </p:spPr>
        <p:txBody>
          <a:bodyPr/>
          <a:lstStyle/>
          <a:p>
            <a:pPr eaLnBrk="1" hangingPunct="1"/>
            <a:r>
              <a:rPr lang="en-US" sz="3200" b="1" smtClean="0"/>
              <a:t>Turning SCR Off</a:t>
            </a:r>
            <a:r>
              <a:rPr lang="en-US" sz="3200" b="1" i="1" smtClean="0"/>
              <a:t> : </a:t>
            </a:r>
            <a:r>
              <a:rPr lang="en-US" sz="3200" b="1" i="1" smtClean="0">
                <a:solidFill>
                  <a:srgbClr val="3333FF"/>
                </a:solidFill>
              </a:rPr>
              <a:t>Anode Current Interruption</a:t>
            </a:r>
          </a:p>
        </p:txBody>
      </p:sp>
      <p:sp>
        <p:nvSpPr>
          <p:cNvPr id="41987" name="Rectangle 3"/>
          <p:cNvSpPr>
            <a:spLocks noGrp="1" noChangeArrowheads="1"/>
          </p:cNvSpPr>
          <p:nvPr>
            <p:ph idx="1"/>
          </p:nvPr>
        </p:nvSpPr>
        <p:spPr>
          <a:xfrm>
            <a:off x="457200" y="990600"/>
            <a:ext cx="8229600" cy="1219200"/>
          </a:xfrm>
        </p:spPr>
        <p:txBody>
          <a:bodyPr/>
          <a:lstStyle/>
          <a:p>
            <a:pPr eaLnBrk="1" hangingPunct="1"/>
            <a:r>
              <a:rPr lang="en-US" sz="2000" smtClean="0"/>
              <a:t>Anode current can be interrupted by breaking the anode current path , providing a path around the SCR, or dropping the anode voltage to the point that </a:t>
            </a:r>
            <a:r>
              <a:rPr lang="en-US" sz="2000" i="1" smtClean="0"/>
              <a:t>I</a:t>
            </a:r>
            <a:r>
              <a:rPr lang="en-US" sz="2000" smtClean="0"/>
              <a:t>A &lt; </a:t>
            </a:r>
            <a:r>
              <a:rPr lang="en-US" sz="2000" i="1" smtClean="0"/>
              <a:t>I</a:t>
            </a:r>
            <a:r>
              <a:rPr lang="en-US" sz="2000" smtClean="0"/>
              <a:t>H.</a:t>
            </a:r>
            <a:endParaRPr lang="en-US" smtClean="0"/>
          </a:p>
        </p:txBody>
      </p:sp>
      <p:pic>
        <p:nvPicPr>
          <p:cNvPr id="41988" name="Picture 4"/>
          <p:cNvPicPr>
            <a:picLocks noChangeAspect="1" noChangeArrowheads="1"/>
          </p:cNvPicPr>
          <p:nvPr/>
        </p:nvPicPr>
        <p:blipFill>
          <a:blip r:embed="rId2" cstate="print">
            <a:lum bright="-20000" contrast="40000"/>
          </a:blip>
          <a:srcRect/>
          <a:stretch>
            <a:fillRect/>
          </a:stretch>
        </p:blipFill>
        <p:spPr bwMode="auto">
          <a:xfrm>
            <a:off x="1600200" y="2438400"/>
            <a:ext cx="4953000" cy="2814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712787"/>
          </a:xfrm>
          <a:solidFill>
            <a:srgbClr val="33CCCC"/>
          </a:solidFill>
        </p:spPr>
        <p:txBody>
          <a:bodyPr/>
          <a:lstStyle/>
          <a:p>
            <a:pPr eaLnBrk="1" hangingPunct="1"/>
            <a:r>
              <a:rPr lang="en-US" sz="3200" b="1" smtClean="0"/>
              <a:t>Turning The SCR Off: </a:t>
            </a:r>
            <a:r>
              <a:rPr lang="en-US" sz="3200" b="1" smtClean="0">
                <a:solidFill>
                  <a:srgbClr val="3333FF"/>
                </a:solidFill>
              </a:rPr>
              <a:t>Force Commutation</a:t>
            </a:r>
            <a:r>
              <a:rPr lang="en-US" sz="3800" b="1" smtClean="0"/>
              <a:t> </a:t>
            </a:r>
            <a:endParaRPr lang="en-US" sz="3800" smtClean="0"/>
          </a:p>
        </p:txBody>
      </p:sp>
      <p:sp>
        <p:nvSpPr>
          <p:cNvPr id="43011" name="Rectangle 3"/>
          <p:cNvSpPr>
            <a:spLocks noGrp="1" noChangeArrowheads="1"/>
          </p:cNvSpPr>
          <p:nvPr>
            <p:ph idx="1"/>
          </p:nvPr>
        </p:nvSpPr>
        <p:spPr>
          <a:xfrm>
            <a:off x="228600" y="1066800"/>
            <a:ext cx="8686800" cy="1600200"/>
          </a:xfrm>
        </p:spPr>
        <p:txBody>
          <a:bodyPr/>
          <a:lstStyle/>
          <a:p>
            <a:pPr eaLnBrk="1" hangingPunct="1"/>
            <a:r>
              <a:rPr lang="en-US" sz="2000" smtClean="0"/>
              <a:t>Force commutation uses an external circuit to momentarily force current in the opposite direction to forward conduction.</a:t>
            </a:r>
          </a:p>
          <a:p>
            <a:pPr eaLnBrk="1" hangingPunct="1"/>
            <a:r>
              <a:rPr lang="en-US" sz="2000" smtClean="0"/>
              <a:t>SCRs are commonly used in ac circuits, which forces the SCR out of conduction when the ac reverses.</a:t>
            </a:r>
          </a:p>
        </p:txBody>
      </p:sp>
      <p:pic>
        <p:nvPicPr>
          <p:cNvPr id="43012" name="Picture 4"/>
          <p:cNvPicPr>
            <a:picLocks noChangeAspect="1" noChangeArrowheads="1"/>
          </p:cNvPicPr>
          <p:nvPr/>
        </p:nvPicPr>
        <p:blipFill>
          <a:blip r:embed="rId2" cstate="print">
            <a:lum bright="-20000" contrast="40000"/>
          </a:blip>
          <a:srcRect l="8247" t="3047" r="8247" b="4953"/>
          <a:stretch>
            <a:fillRect/>
          </a:stretch>
        </p:blipFill>
        <p:spPr bwMode="auto">
          <a:xfrm>
            <a:off x="2819400" y="2743200"/>
            <a:ext cx="3054350" cy="220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228600"/>
            <a:ext cx="8229600" cy="636588"/>
          </a:xfrm>
          <a:solidFill>
            <a:srgbClr val="33CCCC"/>
          </a:solidFill>
        </p:spPr>
        <p:txBody>
          <a:bodyPr/>
          <a:lstStyle/>
          <a:p>
            <a:pPr eaLnBrk="1" hangingPunct="1"/>
            <a:r>
              <a:rPr lang="en-US" sz="3200" b="1" smtClean="0"/>
              <a:t>SCR Characteristics &amp; Ratings</a:t>
            </a:r>
            <a:endParaRPr lang="en-US" sz="3200" smtClean="0"/>
          </a:p>
        </p:txBody>
      </p:sp>
      <p:sp>
        <p:nvSpPr>
          <p:cNvPr id="44035" name="Rectangle 3"/>
          <p:cNvSpPr>
            <a:spLocks noGrp="1" noChangeArrowheads="1"/>
          </p:cNvSpPr>
          <p:nvPr>
            <p:ph idx="1"/>
          </p:nvPr>
        </p:nvSpPr>
        <p:spPr>
          <a:xfrm>
            <a:off x="228600" y="838200"/>
            <a:ext cx="8686800" cy="2590800"/>
          </a:xfrm>
        </p:spPr>
        <p:txBody>
          <a:bodyPr/>
          <a:lstStyle/>
          <a:p>
            <a:pPr algn="just" eaLnBrk="1" hangingPunct="1"/>
            <a:r>
              <a:rPr lang="en-US" sz="1800" b="1" smtClean="0">
                <a:solidFill>
                  <a:srgbClr val="3333FF"/>
                </a:solidFill>
              </a:rPr>
              <a:t>Forward- breakover voltage, VBR(F):</a:t>
            </a:r>
            <a:r>
              <a:rPr lang="en-US" sz="1800" b="1" smtClean="0"/>
              <a:t> </a:t>
            </a:r>
            <a:r>
              <a:rPr lang="en-US" sz="1800" smtClean="0"/>
              <a:t>voltage at which SCR enters forward-conduction (ON) region.</a:t>
            </a:r>
          </a:p>
          <a:p>
            <a:pPr algn="just" eaLnBrk="1" hangingPunct="1"/>
            <a:r>
              <a:rPr lang="en-US" sz="1800" b="1" smtClean="0">
                <a:solidFill>
                  <a:srgbClr val="3333FF"/>
                </a:solidFill>
              </a:rPr>
              <a:t>Holding current, IH:</a:t>
            </a:r>
            <a:r>
              <a:rPr lang="en-US" sz="1800" b="1" smtClean="0"/>
              <a:t> </a:t>
            </a:r>
            <a:r>
              <a:rPr lang="en-US" sz="1800" smtClean="0"/>
              <a:t>value of anode current for SCR to remain in on region.</a:t>
            </a:r>
          </a:p>
          <a:p>
            <a:pPr algn="just" eaLnBrk="1" hangingPunct="1"/>
            <a:r>
              <a:rPr lang="en-US" sz="1800" b="1" smtClean="0">
                <a:solidFill>
                  <a:srgbClr val="3333FF"/>
                </a:solidFill>
              </a:rPr>
              <a:t>Gate trigger current, IGT:</a:t>
            </a:r>
            <a:r>
              <a:rPr lang="en-US" sz="1800" b="1" smtClean="0"/>
              <a:t> </a:t>
            </a:r>
            <a:r>
              <a:rPr lang="en-US" sz="1800" smtClean="0"/>
              <a:t>value of gate current to switch SCR on.</a:t>
            </a:r>
          </a:p>
          <a:p>
            <a:pPr algn="just" eaLnBrk="1" hangingPunct="1"/>
            <a:r>
              <a:rPr lang="en-US" sz="1800" b="1" smtClean="0">
                <a:solidFill>
                  <a:srgbClr val="3333FF"/>
                </a:solidFill>
              </a:rPr>
              <a:t>Average forward current, IF (avg):</a:t>
            </a:r>
            <a:r>
              <a:rPr lang="en-US" sz="1800" b="1" smtClean="0"/>
              <a:t> </a:t>
            </a:r>
            <a:r>
              <a:rPr lang="en-US" sz="1800" smtClean="0"/>
              <a:t>maximum continuous anode current (dc) that the SCR can withstand.</a:t>
            </a:r>
          </a:p>
          <a:p>
            <a:pPr algn="just" eaLnBrk="1" hangingPunct="1"/>
            <a:r>
              <a:rPr lang="en-US" sz="1800" smtClean="0"/>
              <a:t> </a:t>
            </a:r>
            <a:r>
              <a:rPr lang="en-US" sz="1800" b="1" smtClean="0">
                <a:solidFill>
                  <a:srgbClr val="3333FF"/>
                </a:solidFill>
              </a:rPr>
              <a:t>Reverse-breakdown voltage, VBR(R):</a:t>
            </a:r>
            <a:r>
              <a:rPr lang="en-US" sz="1800" b="1" smtClean="0"/>
              <a:t> </a:t>
            </a:r>
            <a:r>
              <a:rPr lang="en-US" sz="1800" smtClean="0"/>
              <a:t>maximum reverse voltage before SCR breaks into avalanche.</a:t>
            </a:r>
          </a:p>
        </p:txBody>
      </p:sp>
      <p:pic>
        <p:nvPicPr>
          <p:cNvPr id="44036" name="Picture 4"/>
          <p:cNvPicPr>
            <a:picLocks noChangeAspect="1" noChangeArrowheads="1"/>
          </p:cNvPicPr>
          <p:nvPr/>
        </p:nvPicPr>
        <p:blipFill>
          <a:blip r:embed="rId2" cstate="print">
            <a:lum bright="-20000" contrast="40000"/>
          </a:blip>
          <a:srcRect t="10884"/>
          <a:stretch>
            <a:fillRect/>
          </a:stretch>
        </p:blipFill>
        <p:spPr bwMode="auto">
          <a:xfrm>
            <a:off x="1143000" y="3352800"/>
            <a:ext cx="62484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636587"/>
          </a:xfrm>
          <a:solidFill>
            <a:srgbClr val="33CCCC"/>
          </a:solidFill>
        </p:spPr>
        <p:txBody>
          <a:bodyPr/>
          <a:lstStyle/>
          <a:p>
            <a:pPr eaLnBrk="1" hangingPunct="1"/>
            <a:r>
              <a:rPr lang="en-US" sz="3200" b="1" smtClean="0"/>
              <a:t>SCR Applications - </a:t>
            </a:r>
            <a:r>
              <a:rPr lang="en-US" sz="3200" b="1" smtClean="0">
                <a:solidFill>
                  <a:srgbClr val="3333FF"/>
                </a:solidFill>
              </a:rPr>
              <a:t>dc motor control</a:t>
            </a:r>
            <a:r>
              <a:rPr lang="en-US" sz="3500" i="1" smtClean="0"/>
              <a:t>  </a:t>
            </a:r>
          </a:p>
        </p:txBody>
      </p:sp>
      <p:sp>
        <p:nvSpPr>
          <p:cNvPr id="45059" name="Rectangle 3"/>
          <p:cNvSpPr>
            <a:spLocks noGrp="1" noChangeArrowheads="1"/>
          </p:cNvSpPr>
          <p:nvPr>
            <p:ph idx="1"/>
          </p:nvPr>
        </p:nvSpPr>
        <p:spPr>
          <a:xfrm>
            <a:off x="228600" y="914400"/>
            <a:ext cx="5486400" cy="3886200"/>
          </a:xfrm>
        </p:spPr>
        <p:txBody>
          <a:bodyPr/>
          <a:lstStyle/>
          <a:p>
            <a:pPr algn="just" eaLnBrk="1" hangingPunct="1"/>
            <a:r>
              <a:rPr lang="en-US" sz="2000" smtClean="0"/>
              <a:t>SCRs are used in a variety of power control applications.</a:t>
            </a:r>
          </a:p>
          <a:p>
            <a:pPr algn="just" eaLnBrk="1" hangingPunct="1"/>
            <a:r>
              <a:rPr lang="en-US" sz="2000" smtClean="0"/>
              <a:t>One of the most common applications is to use it in </a:t>
            </a:r>
            <a:r>
              <a:rPr lang="en-US" sz="2000" i="1" smtClean="0"/>
              <a:t>ac </a:t>
            </a:r>
            <a:r>
              <a:rPr lang="en-US" sz="2000" smtClean="0"/>
              <a:t>circuits to control a </a:t>
            </a:r>
            <a:r>
              <a:rPr lang="en-US" sz="2000" i="1" smtClean="0"/>
              <a:t>dc motor </a:t>
            </a:r>
            <a:r>
              <a:rPr lang="en-US" sz="2000" smtClean="0"/>
              <a:t>or appliance because the SCR can both rectify and control.</a:t>
            </a:r>
          </a:p>
          <a:p>
            <a:pPr algn="just" eaLnBrk="1" hangingPunct="1"/>
            <a:r>
              <a:rPr lang="en-US" sz="2000" smtClean="0"/>
              <a:t>The SCR is triggered on the positive cycle and turns off on the negative cycle.</a:t>
            </a:r>
          </a:p>
          <a:p>
            <a:pPr algn="just" eaLnBrk="1" hangingPunct="1"/>
            <a:r>
              <a:rPr lang="en-US" sz="2000" smtClean="0"/>
              <a:t>A circuit like this is useful for speed control for fans or power tools and other related applications.</a:t>
            </a:r>
          </a:p>
        </p:txBody>
      </p:sp>
      <p:pic>
        <p:nvPicPr>
          <p:cNvPr id="45060" name="Picture 4"/>
          <p:cNvPicPr>
            <a:picLocks noChangeAspect="1" noChangeArrowheads="1"/>
          </p:cNvPicPr>
          <p:nvPr/>
        </p:nvPicPr>
        <p:blipFill>
          <a:blip r:embed="rId2" cstate="print">
            <a:lum bright="-20000" contrast="40000"/>
          </a:blip>
          <a:srcRect t="6200"/>
          <a:stretch>
            <a:fillRect/>
          </a:stretch>
        </p:blipFill>
        <p:spPr bwMode="auto">
          <a:xfrm>
            <a:off x="5715000" y="1365250"/>
            <a:ext cx="3200400" cy="335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7813"/>
            <a:ext cx="8229600" cy="560387"/>
          </a:xfrm>
          <a:solidFill>
            <a:srgbClr val="33CCCC"/>
          </a:solidFill>
        </p:spPr>
        <p:txBody>
          <a:bodyPr>
            <a:normAutofit fontScale="90000"/>
          </a:bodyPr>
          <a:lstStyle/>
          <a:p>
            <a:pPr eaLnBrk="1" hangingPunct="1"/>
            <a:r>
              <a:rPr lang="en-US" sz="3200" b="1" smtClean="0"/>
              <a:t>SCR Applications- </a:t>
            </a:r>
            <a:r>
              <a:rPr lang="en-US" sz="3500" smtClean="0">
                <a:solidFill>
                  <a:srgbClr val="3333FF"/>
                </a:solidFill>
              </a:rPr>
              <a:t>crowbar circuits</a:t>
            </a:r>
            <a:r>
              <a:rPr lang="en-US" sz="3500" smtClean="0"/>
              <a:t> </a:t>
            </a:r>
          </a:p>
        </p:txBody>
      </p:sp>
      <p:sp>
        <p:nvSpPr>
          <p:cNvPr id="46083" name="Rectangle 3"/>
          <p:cNvSpPr>
            <a:spLocks noGrp="1" noChangeArrowheads="1"/>
          </p:cNvSpPr>
          <p:nvPr>
            <p:ph idx="1"/>
          </p:nvPr>
        </p:nvSpPr>
        <p:spPr>
          <a:xfrm>
            <a:off x="304800" y="838200"/>
            <a:ext cx="4648200" cy="3886200"/>
          </a:xfrm>
        </p:spPr>
        <p:txBody>
          <a:bodyPr/>
          <a:lstStyle/>
          <a:p>
            <a:pPr algn="just" eaLnBrk="1" hangingPunct="1">
              <a:lnSpc>
                <a:spcPct val="90000"/>
              </a:lnSpc>
            </a:pPr>
            <a:r>
              <a:rPr lang="en-US" sz="2000" smtClean="0"/>
              <a:t>Another application for SCRs is in crowbar circuits (which get their name from the idea of putting a crowbar across a voltage source and shorting it out!)</a:t>
            </a:r>
          </a:p>
          <a:p>
            <a:pPr algn="just" eaLnBrk="1" hangingPunct="1">
              <a:lnSpc>
                <a:spcPct val="90000"/>
              </a:lnSpc>
            </a:pPr>
            <a:r>
              <a:rPr lang="en-US" sz="2000" smtClean="0"/>
              <a:t>The purpose of a crowbar circuit is to shut down a power supply in case of over-voltage.</a:t>
            </a:r>
          </a:p>
          <a:p>
            <a:pPr algn="just" eaLnBrk="1" hangingPunct="1">
              <a:lnSpc>
                <a:spcPct val="90000"/>
              </a:lnSpc>
            </a:pPr>
            <a:r>
              <a:rPr lang="en-US" sz="2000" smtClean="0"/>
              <a:t>Once triggered, the SCR latches on.</a:t>
            </a:r>
          </a:p>
          <a:p>
            <a:pPr algn="just" eaLnBrk="1" hangingPunct="1">
              <a:lnSpc>
                <a:spcPct val="90000"/>
              </a:lnSpc>
            </a:pPr>
            <a:r>
              <a:rPr lang="en-US" sz="2000" smtClean="0"/>
              <a:t>The SCR can handle a large current, which causes the fuse (or circuit breaker) to open.</a:t>
            </a:r>
          </a:p>
        </p:txBody>
      </p:sp>
      <p:pic>
        <p:nvPicPr>
          <p:cNvPr id="46084" name="Picture 4"/>
          <p:cNvPicPr>
            <a:picLocks noChangeAspect="1" noChangeArrowheads="1"/>
          </p:cNvPicPr>
          <p:nvPr/>
        </p:nvPicPr>
        <p:blipFill>
          <a:blip r:embed="rId2" cstate="print">
            <a:lum bright="-20000" contrast="40000"/>
          </a:blip>
          <a:srcRect l="1888" r="1888"/>
          <a:stretch>
            <a:fillRect/>
          </a:stretch>
        </p:blipFill>
        <p:spPr bwMode="auto">
          <a:xfrm>
            <a:off x="5029200" y="1143000"/>
            <a:ext cx="38862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228600"/>
            <a:ext cx="8229600" cy="609600"/>
          </a:xfrm>
          <a:solidFill>
            <a:srgbClr val="33CCCC"/>
          </a:solidFill>
        </p:spPr>
        <p:txBody>
          <a:bodyPr/>
          <a:lstStyle/>
          <a:p>
            <a:pPr eaLnBrk="1" hangingPunct="1"/>
            <a:r>
              <a:rPr lang="en-US" sz="3200" b="1" smtClean="0"/>
              <a:t>DIAC (diode for alternating current)</a:t>
            </a:r>
            <a:endParaRPr lang="en-US" sz="3800" smtClean="0"/>
          </a:p>
        </p:txBody>
      </p:sp>
      <p:sp>
        <p:nvSpPr>
          <p:cNvPr id="47107" name="Rectangle 3"/>
          <p:cNvSpPr>
            <a:spLocks noGrp="1" noChangeArrowheads="1"/>
          </p:cNvSpPr>
          <p:nvPr>
            <p:ph idx="1"/>
          </p:nvPr>
        </p:nvSpPr>
        <p:spPr>
          <a:xfrm>
            <a:off x="228600" y="914400"/>
            <a:ext cx="7620000" cy="5216525"/>
          </a:xfrm>
        </p:spPr>
        <p:txBody>
          <a:bodyPr/>
          <a:lstStyle/>
          <a:p>
            <a:pPr algn="just" eaLnBrk="1" hangingPunct="1">
              <a:lnSpc>
                <a:spcPct val="80000"/>
              </a:lnSpc>
            </a:pPr>
            <a:r>
              <a:rPr lang="en-US" sz="1700" smtClean="0"/>
              <a:t>The </a:t>
            </a:r>
            <a:r>
              <a:rPr lang="en-US" sz="1700" b="1" smtClean="0"/>
              <a:t>DIAC </a:t>
            </a:r>
            <a:r>
              <a:rPr lang="en-US" sz="1700" smtClean="0"/>
              <a:t>is a </a:t>
            </a:r>
            <a:r>
              <a:rPr lang="en-US" sz="1700" i="1" smtClean="0">
                <a:solidFill>
                  <a:srgbClr val="3333FF"/>
                </a:solidFill>
              </a:rPr>
              <a:t>five</a:t>
            </a:r>
            <a:r>
              <a:rPr lang="en-US" sz="1700" smtClean="0">
                <a:solidFill>
                  <a:srgbClr val="3333FF"/>
                </a:solidFill>
              </a:rPr>
              <a:t>-layer</a:t>
            </a:r>
            <a:r>
              <a:rPr lang="en-US" sz="1700" smtClean="0"/>
              <a:t> device trigger diode that conducts current only after its breakdown voltage has been exceeded momentarily.</a:t>
            </a:r>
          </a:p>
          <a:p>
            <a:pPr algn="just" eaLnBrk="1" hangingPunct="1">
              <a:lnSpc>
                <a:spcPct val="80000"/>
              </a:lnSpc>
            </a:pPr>
            <a:r>
              <a:rPr lang="en-US" sz="1700" smtClean="0"/>
              <a:t>When this occurs, the resistance of the diode abruptly decreases, leading to a sharp decrease in the voltage drop across the diode and, usually, a sharp increase in current flow through the diode. </a:t>
            </a:r>
          </a:p>
          <a:p>
            <a:pPr algn="just" eaLnBrk="1" hangingPunct="1">
              <a:lnSpc>
                <a:spcPct val="80000"/>
              </a:lnSpc>
            </a:pPr>
            <a:r>
              <a:rPr lang="en-US" sz="1700" smtClean="0"/>
              <a:t>The diode remains "in conduction" until the current flow through it drops below a value characteristic for the device, called the holding current. </a:t>
            </a:r>
          </a:p>
          <a:p>
            <a:pPr algn="just" eaLnBrk="1" hangingPunct="1">
              <a:lnSpc>
                <a:spcPct val="80000"/>
              </a:lnSpc>
            </a:pPr>
            <a:r>
              <a:rPr lang="en-US" sz="1700" smtClean="0"/>
              <a:t>Below this value, the diode switches back to its high-resistance (non-conducting) state. </a:t>
            </a:r>
          </a:p>
          <a:p>
            <a:pPr algn="just" eaLnBrk="1" hangingPunct="1">
              <a:lnSpc>
                <a:spcPct val="80000"/>
              </a:lnSpc>
            </a:pPr>
            <a:r>
              <a:rPr lang="en-US" sz="1700" smtClean="0"/>
              <a:t>This behavior is bidirectional, meaning typically the same for both directions of current flow .</a:t>
            </a:r>
          </a:p>
          <a:p>
            <a:pPr lvl="1" algn="just" eaLnBrk="1" hangingPunct="1">
              <a:lnSpc>
                <a:spcPct val="80000"/>
              </a:lnSpc>
            </a:pPr>
            <a:r>
              <a:rPr lang="en-US" sz="1700" smtClean="0"/>
              <a:t>their terminals are not labeled as </a:t>
            </a:r>
            <a:r>
              <a:rPr lang="en-US" sz="1700" i="1" smtClean="0"/>
              <a:t>anode</a:t>
            </a:r>
            <a:r>
              <a:rPr lang="en-US" sz="1700" smtClean="0"/>
              <a:t> and </a:t>
            </a:r>
            <a:r>
              <a:rPr lang="en-US" sz="1700" i="1" smtClean="0"/>
              <a:t>cathode</a:t>
            </a:r>
            <a:r>
              <a:rPr lang="en-US" sz="1700" smtClean="0"/>
              <a:t> but as A1 and A2 or MT1 ("Main Terminal") and MT2.</a:t>
            </a:r>
          </a:p>
          <a:p>
            <a:pPr algn="just" eaLnBrk="1" hangingPunct="1">
              <a:lnSpc>
                <a:spcPct val="80000"/>
              </a:lnSpc>
            </a:pPr>
            <a:r>
              <a:rPr lang="en-US" sz="1700" smtClean="0"/>
              <a:t>Most DIACs have a breakdown voltage around </a:t>
            </a:r>
            <a:r>
              <a:rPr lang="en-US" sz="1700" smtClean="0">
                <a:solidFill>
                  <a:srgbClr val="3333FF"/>
                </a:solidFill>
              </a:rPr>
              <a:t>30 V</a:t>
            </a:r>
            <a:r>
              <a:rPr lang="en-US" sz="1700" smtClean="0"/>
              <a:t>. </a:t>
            </a:r>
          </a:p>
          <a:p>
            <a:pPr algn="just" eaLnBrk="1" hangingPunct="1">
              <a:lnSpc>
                <a:spcPct val="80000"/>
              </a:lnSpc>
            </a:pPr>
            <a:r>
              <a:rPr lang="en-US" sz="1700" smtClean="0"/>
              <a:t>DIACs have no gate electrode, unlike some other thyristors they are commonly used to trigger, such as TRIACs. </a:t>
            </a:r>
          </a:p>
          <a:p>
            <a:pPr algn="just" eaLnBrk="1" hangingPunct="1">
              <a:lnSpc>
                <a:spcPct val="80000"/>
              </a:lnSpc>
            </a:pPr>
            <a:r>
              <a:rPr lang="en-US" sz="1700" smtClean="0"/>
              <a:t>diac is normally used in ac circuits</a:t>
            </a:r>
          </a:p>
          <a:p>
            <a:pPr algn="just" eaLnBrk="1" hangingPunct="1">
              <a:lnSpc>
                <a:spcPct val="80000"/>
              </a:lnSpc>
            </a:pPr>
            <a:r>
              <a:rPr lang="en-US" sz="1700" smtClean="0"/>
              <a:t>The drawback of the diac is that it cannot be triggered at just any point in the ac power cycle; it triggers at its preset breakover voltage only. If we could add a gate to the diac, we could have variable control of the trigger point, and therefore a greater degree of control over just how much power will be applied to the line-powered device.</a:t>
            </a:r>
          </a:p>
        </p:txBody>
      </p:sp>
      <p:pic>
        <p:nvPicPr>
          <p:cNvPr id="47108" name="Picture 4"/>
          <p:cNvPicPr>
            <a:picLocks noChangeAspect="1" noChangeArrowheads="1"/>
          </p:cNvPicPr>
          <p:nvPr/>
        </p:nvPicPr>
        <p:blipFill>
          <a:blip r:embed="rId2" cstate="print">
            <a:lum bright="-20000" contrast="40000"/>
          </a:blip>
          <a:srcRect l="27429" t="8160" r="-549"/>
          <a:stretch>
            <a:fillRect/>
          </a:stretch>
        </p:blipFill>
        <p:spPr bwMode="auto">
          <a:xfrm>
            <a:off x="7924800" y="1143000"/>
            <a:ext cx="1219200" cy="190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7813"/>
            <a:ext cx="8229600" cy="636587"/>
          </a:xfrm>
          <a:solidFill>
            <a:srgbClr val="33CCCC"/>
          </a:solidFill>
        </p:spPr>
        <p:txBody>
          <a:bodyPr/>
          <a:lstStyle/>
          <a:p>
            <a:pPr eaLnBrk="1" hangingPunct="1"/>
            <a:r>
              <a:rPr lang="en-US" sz="3200" b="1" smtClean="0"/>
              <a:t>DIAC (diode for alternating current)</a:t>
            </a:r>
          </a:p>
        </p:txBody>
      </p:sp>
      <p:pic>
        <p:nvPicPr>
          <p:cNvPr id="48131" name="Picture 3"/>
          <p:cNvPicPr>
            <a:picLocks noGrp="1" noChangeAspect="1" noChangeArrowheads="1"/>
          </p:cNvPicPr>
          <p:nvPr>
            <p:ph idx="1"/>
          </p:nvPr>
        </p:nvPicPr>
        <p:blipFill>
          <a:blip r:embed="rId2" cstate="print">
            <a:lum bright="-20000" contrast="40000"/>
          </a:blip>
          <a:srcRect/>
          <a:stretch>
            <a:fillRect/>
          </a:stretch>
        </p:blipFill>
        <p:spPr>
          <a:xfrm>
            <a:off x="304800" y="1066800"/>
            <a:ext cx="8153400" cy="4987925"/>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7813"/>
            <a:ext cx="8229600" cy="712787"/>
          </a:xfrm>
          <a:solidFill>
            <a:srgbClr val="33CCCC"/>
          </a:solidFill>
        </p:spPr>
        <p:txBody>
          <a:bodyPr/>
          <a:lstStyle/>
          <a:p>
            <a:pPr eaLnBrk="1" hangingPunct="1"/>
            <a:r>
              <a:rPr lang="en-US" sz="3200" b="1" smtClean="0"/>
              <a:t>TRIAC (Triode for Alternating Current)</a:t>
            </a:r>
          </a:p>
        </p:txBody>
      </p:sp>
      <p:sp>
        <p:nvSpPr>
          <p:cNvPr id="49155" name="Rectangle 3"/>
          <p:cNvSpPr>
            <a:spLocks noGrp="1" noChangeArrowheads="1"/>
          </p:cNvSpPr>
          <p:nvPr>
            <p:ph idx="1"/>
          </p:nvPr>
        </p:nvSpPr>
        <p:spPr>
          <a:xfrm>
            <a:off x="228600" y="990600"/>
            <a:ext cx="5562600" cy="5140325"/>
          </a:xfrm>
        </p:spPr>
        <p:txBody>
          <a:bodyPr/>
          <a:lstStyle/>
          <a:p>
            <a:pPr eaLnBrk="1" hangingPunct="1">
              <a:lnSpc>
                <a:spcPct val="80000"/>
              </a:lnSpc>
            </a:pPr>
            <a:r>
              <a:rPr lang="en-US" sz="1500" smtClean="0"/>
              <a:t>Triac is five layer device that is able to pass current bidirectionally and is therefore behaves as an a.c. power control device.</a:t>
            </a:r>
          </a:p>
          <a:p>
            <a:pPr algn="just" eaLnBrk="1" hangingPunct="1">
              <a:lnSpc>
                <a:spcPct val="80000"/>
              </a:lnSpc>
            </a:pPr>
            <a:r>
              <a:rPr lang="en-US" sz="1400" smtClean="0"/>
              <a:t>In </a:t>
            </a:r>
            <a:r>
              <a:rPr lang="en-US" sz="1400" i="1" smtClean="0"/>
              <a:t>triac </a:t>
            </a:r>
            <a:r>
              <a:rPr lang="en-US" sz="1400" smtClean="0"/>
              <a:t>, the main connections are simply named </a:t>
            </a:r>
            <a:r>
              <a:rPr lang="en-US" sz="1400" i="1" smtClean="0"/>
              <a:t>main terminal 1 (MT1)</a:t>
            </a:r>
            <a:r>
              <a:rPr lang="en-US" sz="1400" smtClean="0"/>
              <a:t> and </a:t>
            </a:r>
            <a:r>
              <a:rPr lang="en-US" sz="1400" i="1" smtClean="0"/>
              <a:t>main terminal 2 (MT2)</a:t>
            </a:r>
            <a:r>
              <a:rPr lang="en-US" sz="1400" smtClean="0"/>
              <a:t>. </a:t>
            </a:r>
          </a:p>
          <a:p>
            <a:pPr algn="just" eaLnBrk="1" hangingPunct="1">
              <a:lnSpc>
                <a:spcPct val="80000"/>
              </a:lnSpc>
            </a:pPr>
            <a:r>
              <a:rPr lang="en-US" sz="1400" smtClean="0"/>
              <a:t>The gate designation still applies, and is still used as it was with the SCR.</a:t>
            </a:r>
          </a:p>
          <a:p>
            <a:pPr algn="just" eaLnBrk="1" hangingPunct="1">
              <a:lnSpc>
                <a:spcPct val="80000"/>
              </a:lnSpc>
            </a:pPr>
            <a:r>
              <a:rPr lang="en-US" sz="1400" smtClean="0"/>
              <a:t>The useful feature of the triac is that it not only carries current in either direction, but the gate trigger pulse can be either polarity regardless of the polarity of the main applied voltage. </a:t>
            </a:r>
          </a:p>
          <a:p>
            <a:pPr algn="just" eaLnBrk="1" hangingPunct="1">
              <a:lnSpc>
                <a:spcPct val="80000"/>
              </a:lnSpc>
            </a:pPr>
            <a:r>
              <a:rPr lang="en-US" sz="1400" smtClean="0"/>
              <a:t>The gate can inject either free electrons or holes into the body of the triac to trigger conduction either way. </a:t>
            </a:r>
          </a:p>
          <a:p>
            <a:pPr lvl="1" algn="just" eaLnBrk="1" hangingPunct="1">
              <a:lnSpc>
                <a:spcPct val="80000"/>
              </a:lnSpc>
            </a:pPr>
            <a:r>
              <a:rPr lang="en-US" sz="1200" smtClean="0"/>
              <a:t>So triac is referred to as a "four-quadrant" device.</a:t>
            </a:r>
          </a:p>
          <a:p>
            <a:pPr algn="just" eaLnBrk="1" hangingPunct="1">
              <a:lnSpc>
                <a:spcPct val="80000"/>
              </a:lnSpc>
            </a:pPr>
            <a:r>
              <a:rPr lang="en-US" sz="1400" smtClean="0"/>
              <a:t>Triac is used in an ac environment, so it will always turn off when the applied voltage reaches zero at the end of the current half-cycle. </a:t>
            </a:r>
          </a:p>
          <a:p>
            <a:pPr algn="just" eaLnBrk="1" hangingPunct="1">
              <a:lnSpc>
                <a:spcPct val="80000"/>
              </a:lnSpc>
            </a:pPr>
            <a:r>
              <a:rPr lang="en-US" sz="1400" smtClean="0"/>
              <a:t>If we apply a turn-on pulse at some controllable point after the start of each half cycle, we can directly control what percentage of that half-cycle gets applied to the load, which is typically connected in series with MT2. </a:t>
            </a:r>
          </a:p>
          <a:p>
            <a:pPr algn="just" eaLnBrk="1" hangingPunct="1">
              <a:lnSpc>
                <a:spcPct val="80000"/>
              </a:lnSpc>
            </a:pPr>
            <a:r>
              <a:rPr lang="en-US" sz="1400" smtClean="0"/>
              <a:t>This makes the triac an ideal candidate for light dimmer controls and motor speed controls. This is a common application for triacs. </a:t>
            </a:r>
          </a:p>
          <a:p>
            <a:pPr algn="just" eaLnBrk="1" hangingPunct="1">
              <a:lnSpc>
                <a:spcPct val="80000"/>
              </a:lnSpc>
            </a:pPr>
            <a:endParaRPr lang="en-US" sz="1400" smtClean="0"/>
          </a:p>
        </p:txBody>
      </p:sp>
      <p:pic>
        <p:nvPicPr>
          <p:cNvPr id="49156" name="Picture 4"/>
          <p:cNvPicPr>
            <a:picLocks noChangeAspect="1" noChangeArrowheads="1"/>
          </p:cNvPicPr>
          <p:nvPr/>
        </p:nvPicPr>
        <p:blipFill>
          <a:blip r:embed="rId2" cstate="print">
            <a:lum bright="-20000" contrast="40000"/>
          </a:blip>
          <a:srcRect l="4388" t="3841" r="3841" b="3841"/>
          <a:stretch>
            <a:fillRect/>
          </a:stretch>
        </p:blipFill>
        <p:spPr bwMode="auto">
          <a:xfrm>
            <a:off x="6477000" y="1066800"/>
            <a:ext cx="2216150" cy="1758950"/>
          </a:xfrm>
          <a:prstGeom prst="rect">
            <a:avLst/>
          </a:prstGeom>
          <a:noFill/>
          <a:ln w="9525">
            <a:noFill/>
            <a:miter lim="800000"/>
            <a:headEnd/>
            <a:tailEnd/>
          </a:ln>
        </p:spPr>
      </p:pic>
      <p:pic>
        <p:nvPicPr>
          <p:cNvPr id="49157" name="Picture 5"/>
          <p:cNvPicPr>
            <a:picLocks noChangeAspect="1" noChangeArrowheads="1"/>
          </p:cNvPicPr>
          <p:nvPr/>
        </p:nvPicPr>
        <p:blipFill>
          <a:blip r:embed="rId3" cstate="print">
            <a:lum bright="-20000" contrast="40000"/>
          </a:blip>
          <a:srcRect/>
          <a:stretch>
            <a:fillRect/>
          </a:stretch>
        </p:blipFill>
        <p:spPr bwMode="auto">
          <a:xfrm>
            <a:off x="5943600" y="3276600"/>
            <a:ext cx="301625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534400" cy="609600"/>
          </a:xfrm>
          <a:noFill/>
        </p:spPr>
        <p:txBody>
          <a:bodyPr>
            <a:normAutofit fontScale="90000"/>
          </a:bodyPr>
          <a:lstStyle/>
          <a:p>
            <a:pPr eaLnBrk="1" hangingPunct="1"/>
            <a:r>
              <a:rPr lang="en-US" sz="4000" b="1" dirty="0" smtClean="0"/>
              <a:t>Thyristor Two Transistor Model</a:t>
            </a:r>
          </a:p>
        </p:txBody>
      </p:sp>
      <p:pic>
        <p:nvPicPr>
          <p:cNvPr id="7173" name="Picture 4" descr="Thyristor.svg">
            <a:hlinkClick r:id="rId3"/>
          </p:cNvPr>
          <p:cNvPicPr>
            <a:picLocks noChangeAspect="1" noChangeArrowheads="1"/>
          </p:cNvPicPr>
          <p:nvPr/>
        </p:nvPicPr>
        <p:blipFill>
          <a:blip r:embed="rId4" cstate="print">
            <a:lum bright="-20000" contrast="40000"/>
          </a:blip>
          <a:srcRect/>
          <a:stretch>
            <a:fillRect/>
          </a:stretch>
        </p:blipFill>
        <p:spPr bwMode="auto">
          <a:xfrm>
            <a:off x="971600" y="1556792"/>
            <a:ext cx="7237603" cy="46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7813"/>
            <a:ext cx="8229600" cy="636587"/>
          </a:xfrm>
          <a:solidFill>
            <a:srgbClr val="33CCCC"/>
          </a:solidFill>
        </p:spPr>
        <p:txBody>
          <a:bodyPr>
            <a:normAutofit fontScale="90000"/>
          </a:bodyPr>
          <a:lstStyle/>
          <a:p>
            <a:pPr eaLnBrk="1" hangingPunct="1"/>
            <a:r>
              <a:rPr lang="en-US" sz="3800" b="1" smtClean="0"/>
              <a:t>Triac operation</a:t>
            </a:r>
            <a:endParaRPr lang="en-US" sz="3800" smtClean="0"/>
          </a:p>
        </p:txBody>
      </p:sp>
      <p:sp>
        <p:nvSpPr>
          <p:cNvPr id="50179" name="Rectangle 3"/>
          <p:cNvSpPr>
            <a:spLocks noGrp="1" noChangeArrowheads="1"/>
          </p:cNvSpPr>
          <p:nvPr>
            <p:ph idx="1"/>
          </p:nvPr>
        </p:nvSpPr>
        <p:spPr>
          <a:xfrm>
            <a:off x="457200" y="1066800"/>
            <a:ext cx="8229600" cy="5064125"/>
          </a:xfrm>
        </p:spPr>
        <p:txBody>
          <a:bodyPr/>
          <a:lstStyle/>
          <a:p>
            <a:pPr algn="just" eaLnBrk="1" hangingPunct="1">
              <a:lnSpc>
                <a:spcPct val="90000"/>
              </a:lnSpc>
            </a:pPr>
            <a:r>
              <a:rPr lang="en-US" sz="2000" smtClean="0"/>
              <a:t>The triac can be considered as two thyristors connected in antiparallel as shown in Fig .</a:t>
            </a:r>
          </a:p>
          <a:p>
            <a:pPr algn="just" eaLnBrk="1" hangingPunct="1">
              <a:lnSpc>
                <a:spcPct val="90000"/>
              </a:lnSpc>
            </a:pPr>
            <a:r>
              <a:rPr lang="en-US" sz="2000" smtClean="0"/>
              <a:t>The single gate terminal is common to both thyristors. </a:t>
            </a:r>
          </a:p>
          <a:p>
            <a:pPr algn="just" eaLnBrk="1" hangingPunct="1">
              <a:lnSpc>
                <a:spcPct val="90000"/>
              </a:lnSpc>
            </a:pPr>
            <a:r>
              <a:rPr lang="en-US" sz="2000" smtClean="0"/>
              <a:t>The main terminals MT1 and MT2 are connected to both p and n regions of the device and the current path through the layers of the device depends upon the polarity of the applied voltage between the main terminals.</a:t>
            </a:r>
          </a:p>
          <a:p>
            <a:pPr algn="just" eaLnBrk="1" hangingPunct="1">
              <a:lnSpc>
                <a:spcPct val="90000"/>
              </a:lnSpc>
            </a:pPr>
            <a:r>
              <a:rPr lang="en-US" sz="2000" smtClean="0"/>
              <a:t>The device polarity is usually described with reference to MT1, where the term MT2+ denotes that terminal MT2 is positive with respect to terminal MT1.</a:t>
            </a:r>
          </a:p>
          <a:p>
            <a:pPr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636587"/>
          </a:xfrm>
          <a:solidFill>
            <a:srgbClr val="33CCCC"/>
          </a:solidFill>
        </p:spPr>
        <p:txBody>
          <a:bodyPr>
            <a:normAutofit fontScale="90000"/>
          </a:bodyPr>
          <a:lstStyle/>
          <a:p>
            <a:pPr eaLnBrk="1" hangingPunct="1"/>
            <a:r>
              <a:rPr lang="en-US" sz="3800" b="1" smtClean="0"/>
              <a:t>The Gate Turn-Off Thyristor (GTO)</a:t>
            </a:r>
          </a:p>
        </p:txBody>
      </p:sp>
      <p:pic>
        <p:nvPicPr>
          <p:cNvPr id="51203" name="Picture 3"/>
          <p:cNvPicPr>
            <a:picLocks noGrp="1" noChangeAspect="1" noChangeArrowheads="1"/>
          </p:cNvPicPr>
          <p:nvPr>
            <p:ph idx="1"/>
          </p:nvPr>
        </p:nvPicPr>
        <p:blipFill>
          <a:blip r:embed="rId2" cstate="print"/>
          <a:srcRect/>
          <a:stretch>
            <a:fillRect/>
          </a:stretch>
        </p:blipFill>
        <p:spPr>
          <a:xfrm>
            <a:off x="990600" y="1371600"/>
            <a:ext cx="6604000" cy="4264025"/>
          </a:xfr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7813"/>
            <a:ext cx="8229600" cy="712787"/>
          </a:xfrm>
          <a:solidFill>
            <a:srgbClr val="33CCCC"/>
          </a:solidFill>
        </p:spPr>
        <p:txBody>
          <a:bodyPr/>
          <a:lstStyle/>
          <a:p>
            <a:pPr eaLnBrk="1" hangingPunct="1"/>
            <a:r>
              <a:rPr lang="en-US" sz="3800" b="1" smtClean="0"/>
              <a:t>GTOs Schematic representation </a:t>
            </a:r>
          </a:p>
        </p:txBody>
      </p:sp>
      <p:pic>
        <p:nvPicPr>
          <p:cNvPr id="52227" name="Picture 3"/>
          <p:cNvPicPr>
            <a:picLocks noChangeAspect="1" noChangeArrowheads="1"/>
          </p:cNvPicPr>
          <p:nvPr/>
        </p:nvPicPr>
        <p:blipFill>
          <a:blip r:embed="rId2" cstate="print">
            <a:lum bright="-20000" contrast="40000"/>
          </a:blip>
          <a:srcRect l="70689" r="1833" b="3999"/>
          <a:stretch>
            <a:fillRect/>
          </a:stretch>
        </p:blipFill>
        <p:spPr bwMode="auto">
          <a:xfrm>
            <a:off x="6248400" y="1371600"/>
            <a:ext cx="2286000" cy="3657600"/>
          </a:xfrm>
          <a:prstGeom prst="rect">
            <a:avLst/>
          </a:prstGeom>
          <a:noFill/>
          <a:ln w="9525">
            <a:noFill/>
            <a:miter lim="800000"/>
            <a:headEnd/>
            <a:tailEnd/>
          </a:ln>
        </p:spPr>
      </p:pic>
      <p:pic>
        <p:nvPicPr>
          <p:cNvPr id="52228" name="Picture 4"/>
          <p:cNvPicPr>
            <a:picLocks noChangeAspect="1" noChangeArrowheads="1"/>
          </p:cNvPicPr>
          <p:nvPr/>
        </p:nvPicPr>
        <p:blipFill>
          <a:blip r:embed="rId2" cstate="print">
            <a:lum bright="-20000" contrast="40000"/>
          </a:blip>
          <a:srcRect t="3999" r="76019" b="3999"/>
          <a:stretch>
            <a:fillRect/>
          </a:stretch>
        </p:blipFill>
        <p:spPr bwMode="auto">
          <a:xfrm>
            <a:off x="381000" y="1447800"/>
            <a:ext cx="2286000" cy="3505200"/>
          </a:xfrm>
          <a:prstGeom prst="rect">
            <a:avLst/>
          </a:prstGeom>
          <a:noFill/>
          <a:ln w="9525">
            <a:noFill/>
            <a:miter lim="800000"/>
            <a:headEnd/>
            <a:tailEnd/>
          </a:ln>
        </p:spPr>
      </p:pic>
      <p:pic>
        <p:nvPicPr>
          <p:cNvPr id="52229" name="Picture 5"/>
          <p:cNvPicPr>
            <a:picLocks noChangeAspect="1" noChangeArrowheads="1"/>
          </p:cNvPicPr>
          <p:nvPr/>
        </p:nvPicPr>
        <p:blipFill>
          <a:blip r:embed="rId2" cstate="print">
            <a:lum bright="-20000" contrast="40000"/>
          </a:blip>
          <a:srcRect l="26715" t="3999" r="30232" b="3999"/>
          <a:stretch>
            <a:fillRect/>
          </a:stretch>
        </p:blipFill>
        <p:spPr bwMode="auto">
          <a:xfrm>
            <a:off x="3124200" y="1524000"/>
            <a:ext cx="2895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End of Lectures-13-14</a:t>
            </a:r>
            <a:endParaRPr lang="en-GB" dirty="0"/>
          </a:p>
        </p:txBody>
      </p:sp>
      <p:sp>
        <p:nvSpPr>
          <p:cNvPr id="5" name="Text Placeholder 4"/>
          <p:cNvSpPr>
            <a:spLocks noGrp="1"/>
          </p:cNvSpPr>
          <p:nvPr>
            <p:ph type="body" idx="1"/>
          </p:nvPr>
        </p:nvSpPr>
        <p:spPr/>
        <p:txBody>
          <a:bodyPr/>
          <a:lstStyle/>
          <a:p>
            <a:r>
              <a:rPr lang="en-GB" dirty="0" smtClean="0"/>
              <a:t>To download this lecture visit</a:t>
            </a:r>
          </a:p>
          <a:p>
            <a:r>
              <a:rPr lang="en-GB" dirty="0" smtClean="0">
                <a:solidFill>
                  <a:schemeClr val="accent1">
                    <a:lumMod val="75000"/>
                  </a:schemeClr>
                </a:solidFill>
                <a:hlinkClick r:id="rId2"/>
              </a:rPr>
              <a:t>http://imtiazhussainkalwar.weebly.com/</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326"/>
            <a:ext cx="8229600" cy="533400"/>
          </a:xfrm>
          <a:noFill/>
        </p:spPr>
        <p:txBody>
          <a:bodyPr>
            <a:normAutofit fontScale="90000"/>
          </a:bodyPr>
          <a:lstStyle/>
          <a:p>
            <a:pPr eaLnBrk="1" hangingPunct="1"/>
            <a:r>
              <a:rPr lang="en-US" sz="4000" b="1" dirty="0" smtClean="0"/>
              <a:t>Thyristor Operating modes</a:t>
            </a:r>
          </a:p>
        </p:txBody>
      </p:sp>
      <p:sp>
        <p:nvSpPr>
          <p:cNvPr id="13315" name="Rectangle 3"/>
          <p:cNvSpPr>
            <a:spLocks noGrp="1" noChangeArrowheads="1"/>
          </p:cNvSpPr>
          <p:nvPr>
            <p:ph idx="1"/>
          </p:nvPr>
        </p:nvSpPr>
        <p:spPr>
          <a:xfrm>
            <a:off x="35496" y="762000"/>
            <a:ext cx="3816424" cy="5867400"/>
          </a:xfrm>
        </p:spPr>
        <p:txBody>
          <a:bodyPr/>
          <a:lstStyle/>
          <a:p>
            <a:pPr algn="just" eaLnBrk="1" hangingPunct="1">
              <a:lnSpc>
                <a:spcPct val="90000"/>
              </a:lnSpc>
              <a:buFont typeface="Wingdings" pitchFamily="2" charset="2"/>
              <a:buNone/>
            </a:pPr>
            <a:r>
              <a:rPr lang="en-US" sz="2300" dirty="0" smtClean="0"/>
              <a:t>Thyristors have three modes :</a:t>
            </a:r>
          </a:p>
          <a:p>
            <a:pPr algn="just" eaLnBrk="1" hangingPunct="1">
              <a:lnSpc>
                <a:spcPct val="90000"/>
              </a:lnSpc>
              <a:buFont typeface="Wingdings" pitchFamily="2" charset="2"/>
              <a:buNone/>
            </a:pPr>
            <a:endParaRPr lang="en-US" sz="2300" dirty="0" smtClean="0"/>
          </a:p>
          <a:p>
            <a:pPr algn="just">
              <a:lnSpc>
                <a:spcPct val="90000"/>
              </a:lnSpc>
            </a:pPr>
            <a:r>
              <a:rPr lang="en-US" sz="2300" b="1" dirty="0" smtClean="0">
                <a:solidFill>
                  <a:srgbClr val="3333FF"/>
                </a:solidFill>
              </a:rPr>
              <a:t>Forward blocking mode:</a:t>
            </a:r>
            <a:r>
              <a:rPr lang="en-US" sz="2300" dirty="0" smtClean="0"/>
              <a:t> Only leakage current flows, so thyristor is not conducting.</a:t>
            </a:r>
          </a:p>
          <a:p>
            <a:pPr algn="just">
              <a:lnSpc>
                <a:spcPct val="90000"/>
              </a:lnSpc>
            </a:pPr>
            <a:endParaRPr lang="en-US" sz="1000" dirty="0" smtClean="0"/>
          </a:p>
          <a:p>
            <a:pPr algn="just">
              <a:lnSpc>
                <a:spcPct val="90000"/>
              </a:lnSpc>
            </a:pPr>
            <a:r>
              <a:rPr lang="en-US" sz="2300" b="1" dirty="0" smtClean="0">
                <a:solidFill>
                  <a:srgbClr val="3333FF"/>
                </a:solidFill>
              </a:rPr>
              <a:t>Forward conducting mode:</a:t>
            </a:r>
            <a:r>
              <a:rPr lang="en-US" sz="2300" dirty="0" smtClean="0"/>
              <a:t> large forward current flows through the thyristor.</a:t>
            </a:r>
          </a:p>
          <a:p>
            <a:pPr algn="just">
              <a:lnSpc>
                <a:spcPct val="90000"/>
              </a:lnSpc>
            </a:pPr>
            <a:endParaRPr lang="en-US" sz="1000" dirty="0" smtClean="0"/>
          </a:p>
          <a:p>
            <a:pPr algn="just">
              <a:lnSpc>
                <a:spcPct val="90000"/>
              </a:lnSpc>
            </a:pPr>
            <a:r>
              <a:rPr lang="en-US" sz="2300" b="1" dirty="0" smtClean="0">
                <a:solidFill>
                  <a:srgbClr val="3333FF"/>
                </a:solidFill>
              </a:rPr>
              <a:t>Reverse blocking mode:</a:t>
            </a:r>
            <a:r>
              <a:rPr lang="en-US" sz="2300" dirty="0" smtClean="0">
                <a:solidFill>
                  <a:srgbClr val="3333FF"/>
                </a:solidFill>
              </a:rPr>
              <a:t> </a:t>
            </a:r>
            <a:r>
              <a:rPr lang="en-US" sz="2300" dirty="0" smtClean="0"/>
              <a:t>When cathode voltage is increased to reverse breakdown voltage , Avalanche breakdown occurs and large current flows. </a:t>
            </a:r>
          </a:p>
        </p:txBody>
      </p:sp>
      <p:pic>
        <p:nvPicPr>
          <p:cNvPr id="4" name="Picture 3"/>
          <p:cNvPicPr>
            <a:picLocks noChangeAspect="1" noChangeArrowheads="1"/>
          </p:cNvPicPr>
          <p:nvPr/>
        </p:nvPicPr>
        <p:blipFill>
          <a:blip r:embed="rId2" cstate="print">
            <a:lum bright="-20000" contrast="40000"/>
          </a:blip>
          <a:srcRect l="38356" r="2661" b="10182"/>
          <a:stretch>
            <a:fillRect/>
          </a:stretch>
        </p:blipFill>
        <p:spPr bwMode="auto">
          <a:xfrm>
            <a:off x="3997523" y="2060848"/>
            <a:ext cx="5146477"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1-Phase Half Wave Controlled Rectifier</a:t>
            </a:r>
            <a:endParaRPr lang="en-GB" dirty="0"/>
          </a:p>
        </p:txBody>
      </p:sp>
      <p:pic>
        <p:nvPicPr>
          <p:cNvPr id="2050" name="Picture 2" descr="http://www.circuitstoday.com/wp-content/uploads/2009/09/SCR-Half-wave-rectifier.jpg"/>
          <p:cNvPicPr>
            <a:picLocks noChangeAspect="1" noChangeArrowheads="1"/>
          </p:cNvPicPr>
          <p:nvPr/>
        </p:nvPicPr>
        <p:blipFill>
          <a:blip r:embed="rId2" cstate="print"/>
          <a:srcRect r="5885" b="19263"/>
          <a:stretch>
            <a:fillRect/>
          </a:stretch>
        </p:blipFill>
        <p:spPr bwMode="auto">
          <a:xfrm>
            <a:off x="0" y="1916832"/>
            <a:ext cx="8964488" cy="3960440"/>
          </a:xfrm>
          <a:prstGeom prst="rect">
            <a:avLst/>
          </a:prstGeom>
          <a:noFill/>
        </p:spPr>
      </p:pic>
      <p:grpSp>
        <p:nvGrpSpPr>
          <p:cNvPr id="7" name="Group 6"/>
          <p:cNvGrpSpPr/>
          <p:nvPr/>
        </p:nvGrpSpPr>
        <p:grpSpPr>
          <a:xfrm>
            <a:off x="2430886" y="4077072"/>
            <a:ext cx="1925090" cy="1351559"/>
            <a:chOff x="2430886" y="4077072"/>
            <a:chExt cx="1925090" cy="1351559"/>
          </a:xfrm>
        </p:grpSpPr>
        <p:sp>
          <p:nvSpPr>
            <p:cNvPr id="5" name="Rectangle 4"/>
            <p:cNvSpPr/>
            <p:nvPr/>
          </p:nvSpPr>
          <p:spPr>
            <a:xfrm>
              <a:off x="2915816" y="4077072"/>
              <a:ext cx="1440160"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30886" y="5060207"/>
              <a:ext cx="1440160" cy="3684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1-Phase Full Wave Controlled Rectifier</a:t>
            </a:r>
            <a:endParaRPr lang="en-GB" dirty="0"/>
          </a:p>
        </p:txBody>
      </p:sp>
      <p:pic>
        <p:nvPicPr>
          <p:cNvPr id="54276" name="Picture 4" descr="http://www.circuitstoday.com/wp-content/uploads/2009/09/SCR-Full-Wave-Rectifier.jpg"/>
          <p:cNvPicPr>
            <a:picLocks noChangeAspect="1" noChangeArrowheads="1"/>
          </p:cNvPicPr>
          <p:nvPr/>
        </p:nvPicPr>
        <p:blipFill>
          <a:blip r:embed="rId2" cstate="print"/>
          <a:srcRect b="6550"/>
          <a:stretch>
            <a:fillRect/>
          </a:stretch>
        </p:blipFill>
        <p:spPr bwMode="auto">
          <a:xfrm>
            <a:off x="880070" y="1768046"/>
            <a:ext cx="7364338" cy="4109226"/>
          </a:xfrm>
          <a:prstGeom prst="rect">
            <a:avLst/>
          </a:prstGeom>
          <a:noFill/>
        </p:spPr>
      </p:pic>
      <p:grpSp>
        <p:nvGrpSpPr>
          <p:cNvPr id="8" name="Group 7"/>
          <p:cNvGrpSpPr/>
          <p:nvPr/>
        </p:nvGrpSpPr>
        <p:grpSpPr>
          <a:xfrm>
            <a:off x="3663606" y="1828236"/>
            <a:ext cx="1509430" cy="3691729"/>
            <a:chOff x="3663606" y="1828236"/>
            <a:chExt cx="1509430" cy="3691729"/>
          </a:xfrm>
        </p:grpSpPr>
        <p:sp>
          <p:nvSpPr>
            <p:cNvPr id="6" name="Rectangle 5"/>
            <p:cNvSpPr/>
            <p:nvPr/>
          </p:nvSpPr>
          <p:spPr>
            <a:xfrm>
              <a:off x="3663606" y="1828236"/>
              <a:ext cx="1440160"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732876" y="4655869"/>
              <a:ext cx="1440160"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1-Phase Full Wave Controlled Rectifier</a:t>
            </a:r>
            <a:endParaRPr lang="en-GB" dirty="0"/>
          </a:p>
        </p:txBody>
      </p:sp>
      <p:pic>
        <p:nvPicPr>
          <p:cNvPr id="55298" name="Picture 2" descr="http://sub.allaboutcircuits.com/images/03219.png"/>
          <p:cNvPicPr>
            <a:picLocks noChangeAspect="1" noChangeArrowheads="1"/>
          </p:cNvPicPr>
          <p:nvPr/>
        </p:nvPicPr>
        <p:blipFill>
          <a:blip r:embed="rId2" cstate="print"/>
          <a:srcRect/>
          <a:stretch>
            <a:fillRect/>
          </a:stretch>
        </p:blipFill>
        <p:spPr bwMode="auto">
          <a:xfrm>
            <a:off x="1691680" y="2132856"/>
            <a:ext cx="5904656" cy="37301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1-Phase Full Wave Controlled Rectifier</a:t>
            </a:r>
            <a:endParaRPr lang="en-GB" dirty="0"/>
          </a:p>
        </p:txBody>
      </p:sp>
      <p:pic>
        <p:nvPicPr>
          <p:cNvPr id="56322" name="Picture 2" descr="http://www.engr.siu.edu/staff1/hatz/EE483/LABS/Image25.gif"/>
          <p:cNvPicPr>
            <a:picLocks noChangeAspect="1" noChangeArrowheads="1"/>
          </p:cNvPicPr>
          <p:nvPr/>
        </p:nvPicPr>
        <p:blipFill>
          <a:blip r:embed="rId2" cstate="print"/>
          <a:srcRect/>
          <a:stretch>
            <a:fillRect/>
          </a:stretch>
        </p:blipFill>
        <p:spPr bwMode="auto">
          <a:xfrm>
            <a:off x="1259632" y="1916832"/>
            <a:ext cx="6531549" cy="3240360"/>
          </a:xfrm>
          <a:prstGeom prst="rect">
            <a:avLst/>
          </a:prstGeom>
          <a:noFill/>
        </p:spPr>
      </p:pic>
    </p:spTree>
  </p:cSld>
  <p:clrMapOvr>
    <a:masterClrMapping/>
  </p:clrMapOvr>
</p:sld>
</file>

<file path=ppt/theme/theme1.xml><?xml version="1.0" encoding="utf-8"?>
<a:theme xmlns:a="http://schemas.openxmlformats.org/drawingml/2006/main" name="Lecture 11-12  Introduction to Power Electron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11-12  Introduction to Power Electronics</Template>
  <TotalTime>285</TotalTime>
  <Words>2827</Words>
  <Application>Microsoft Office PowerPoint</Application>
  <PresentationFormat>On-screen Show (4:3)</PresentationFormat>
  <Paragraphs>234</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Lecture 11-12  Introduction to Power Electronics</vt:lpstr>
      <vt:lpstr>Instrumentation  &amp;  Power Electronics</vt:lpstr>
      <vt:lpstr>THYRISTOR </vt:lpstr>
      <vt:lpstr>THYRISTORS</vt:lpstr>
      <vt:lpstr>Thyristor Two Transistor Model</vt:lpstr>
      <vt:lpstr>Thyristor Operating modes</vt:lpstr>
      <vt:lpstr>1-Phase Half Wave Controlled Rectifier</vt:lpstr>
      <vt:lpstr>1-Phase Full Wave Controlled Rectifier</vt:lpstr>
      <vt:lpstr>1-Phase Full Wave Controlled Rectifier</vt:lpstr>
      <vt:lpstr>1-Phase Full Wave Controlled Rectifier</vt:lpstr>
      <vt:lpstr>3-Phase Controlled Rectifier</vt:lpstr>
      <vt:lpstr>Thyristor turn-ON methods</vt:lpstr>
      <vt:lpstr>Forward Voltage Triggering</vt:lpstr>
      <vt:lpstr>Gate Triggering</vt:lpstr>
      <vt:lpstr>dv/dt triggering</vt:lpstr>
      <vt:lpstr>Temperature Triggering</vt:lpstr>
      <vt:lpstr>Light Triggering</vt:lpstr>
      <vt:lpstr>Thyristor Gate Control Methods</vt:lpstr>
      <vt:lpstr>Thyristor Gate Control Methods</vt:lpstr>
      <vt:lpstr>Gate Control Circuits</vt:lpstr>
      <vt:lpstr>Gate Control Circuits</vt:lpstr>
      <vt:lpstr>Thyristor Commutation</vt:lpstr>
      <vt:lpstr>Thyristor Turn-off Mechanism </vt:lpstr>
      <vt:lpstr>Thyristor Commutation Classification</vt:lpstr>
      <vt:lpstr>Line Commutation (Natural Commutation) </vt:lpstr>
      <vt:lpstr>Thyristor Turn-Off: Line-Commutated Thyristor Circuit</vt:lpstr>
      <vt:lpstr>Forced Commutation </vt:lpstr>
      <vt:lpstr>Thyristor Turn-Off: Forced- Commutated Thyristor Circuit</vt:lpstr>
      <vt:lpstr>Thyristor Family Members</vt:lpstr>
      <vt:lpstr>Silicon-Controlled Rectifier (SCR)</vt:lpstr>
      <vt:lpstr>Turning the SCR –ON Method and its Characteristics</vt:lpstr>
      <vt:lpstr>Turning SCR Off</vt:lpstr>
      <vt:lpstr>Turning SCR Off : Anode Current Interruption</vt:lpstr>
      <vt:lpstr>Turning The SCR Off: Force Commutation </vt:lpstr>
      <vt:lpstr>SCR Characteristics &amp; Ratings</vt:lpstr>
      <vt:lpstr>SCR Applications - dc motor control  </vt:lpstr>
      <vt:lpstr>SCR Applications- crowbar circuits </vt:lpstr>
      <vt:lpstr>DIAC (diode for alternating current)</vt:lpstr>
      <vt:lpstr>DIAC (diode for alternating current)</vt:lpstr>
      <vt:lpstr>TRIAC (Triode for Alternating Current)</vt:lpstr>
      <vt:lpstr>Triac operation</vt:lpstr>
      <vt:lpstr>The Gate Turn-Off Thyristor (GTO)</vt:lpstr>
      <vt:lpstr>GTOs Schematic representation </vt:lpstr>
      <vt:lpstr>End of Lectures-13-14</vt:lpstr>
    </vt:vector>
  </TitlesOfParts>
  <Company>University Of Salford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Instrumentation  &amp;  Power Electronics</dc:title>
  <dc:creator>Imtiaz Hussain</dc:creator>
  <cp:lastModifiedBy>Imtiaz Hussain</cp:lastModifiedBy>
  <cp:revision>32</cp:revision>
  <dcterms:created xsi:type="dcterms:W3CDTF">2013-03-26T16:41:06Z</dcterms:created>
  <dcterms:modified xsi:type="dcterms:W3CDTF">2013-04-02T16:56:12Z</dcterms:modified>
</cp:coreProperties>
</file>