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56" r:id="rId2"/>
    <p:sldId id="326" r:id="rId3"/>
    <p:sldId id="327" r:id="rId4"/>
    <p:sldId id="329" r:id="rId5"/>
    <p:sldId id="331" r:id="rId6"/>
    <p:sldId id="332" r:id="rId7"/>
    <p:sldId id="330" r:id="rId8"/>
    <p:sldId id="333" r:id="rId9"/>
    <p:sldId id="334" r:id="rId10"/>
    <p:sldId id="336" r:id="rId11"/>
    <p:sldId id="338" r:id="rId12"/>
    <p:sldId id="339" r:id="rId13"/>
    <p:sldId id="340" r:id="rId14"/>
    <p:sldId id="341" r:id="rId15"/>
    <p:sldId id="32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0788"/>
    <a:srgbClr val="FEF1E6"/>
    <a:srgbClr val="FEF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4.wmf"/><Relationship Id="rId7" Type="http://schemas.openxmlformats.org/officeDocument/2006/relationships/image" Target="../media/image10.wmf"/><Relationship Id="rId2" Type="http://schemas.openxmlformats.org/officeDocument/2006/relationships/image" Target="../media/image3.wmf"/><Relationship Id="rId1" Type="http://schemas.openxmlformats.org/officeDocument/2006/relationships/image" Target="../media/image1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75CD0-BF64-4EDA-A390-EA27F5FF7906}" type="datetimeFigureOut">
              <a:rPr lang="en-GB" smtClean="0"/>
              <a:pPr/>
              <a:t>07/02/2014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C7654-C7C7-4BC9-B3D0-68A06137D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830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F38015-AD98-4867-8B7A-4101F60AD33A}" type="datetimeFigureOut">
              <a:rPr lang="en-GB" smtClean="0"/>
              <a:pPr/>
              <a:t>07/02/2014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B5A4E-08A9-457D-89E6-C51BF6DBFCF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989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5A4E-08A9-457D-89E6-C51BF6DBFCFA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269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5A4E-08A9-457D-89E6-C51BF6DBFCFA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5A4E-08A9-457D-89E6-C51BF6DBFCFA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5A4E-08A9-457D-89E6-C51BF6DBFCFA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5A4E-08A9-457D-89E6-C51BF6DBFCFA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5A4E-08A9-457D-89E6-C51BF6DBFCFA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B5A4E-08A9-457D-89E6-C51BF6DBFCFA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4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07/02/2014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07/02/2014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07/02/2014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07/02/2014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07/02/2014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07/02/2014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4B2AA-1B5A-4DC9-8C33-192C3B350BED}" type="datetimeFigureOut">
              <a:rPr lang="en-GB" smtClean="0"/>
              <a:pPr/>
              <a:t>07/02/2014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mtiaz.hussain@faculty.muet.edu.p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4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6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2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imtiazhussainkalwar.weebly.com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Image:Impulse.png" TargetMode="External"/><Relationship Id="rId4" Type="http://schemas.openxmlformats.org/officeDocument/2006/relationships/hyperlink" Target="http://en.wikipedia.org/wiki/User:Iai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png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10.bin"/><Relationship Id="rId18" Type="http://schemas.openxmlformats.org/officeDocument/2006/relationships/oleObject" Target="../embeddings/oleObject13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8.wmf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.bin"/><Relationship Id="rId20" Type="http://schemas.openxmlformats.org/officeDocument/2006/relationships/oleObject" Target="../embeddings/oleObject14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6.wmf"/><Relationship Id="rId19" Type="http://schemas.openxmlformats.org/officeDocument/2006/relationships/image" Target="../media/image11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Feedback </a:t>
            </a:r>
            <a:r>
              <a:rPr lang="en-US" b="1" dirty="0"/>
              <a:t>Control </a:t>
            </a:r>
            <a:r>
              <a:rPr lang="en-US" b="1" dirty="0" smtClean="0"/>
              <a:t>Systems (FCS)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123728" y="4365104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Dr. Imtiaz Hussain</a:t>
            </a:r>
          </a:p>
          <a:p>
            <a:pPr algn="ctr"/>
            <a:r>
              <a:rPr lang="en-GB" sz="2100" dirty="0" smtClean="0"/>
              <a:t>email: </a:t>
            </a:r>
            <a:r>
              <a:rPr lang="en-GB" sz="21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imtiaz.hussain@faculty.muet.edu.pk</a:t>
            </a:r>
            <a:endParaRPr lang="en-GB" sz="21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2100" dirty="0" smtClean="0"/>
              <a:t>URL :</a:t>
            </a:r>
            <a:r>
              <a:rPr lang="en-GB" sz="2100" dirty="0" smtClean="0">
                <a:solidFill>
                  <a:schemeClr val="accent1">
                    <a:lumMod val="75000"/>
                  </a:schemeClr>
                </a:solidFill>
              </a:rPr>
              <a:t>http://imtiazhussainkalwar.weebly.com/</a:t>
            </a:r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951113" y="2996952"/>
            <a:ext cx="53652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Lecture-12</a:t>
            </a:r>
          </a:p>
          <a:p>
            <a:pPr algn="ctr"/>
            <a:r>
              <a:rPr lang="en-GB" sz="2400" dirty="0" smtClean="0"/>
              <a:t> Time Domain Analysis of Control systems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7749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22114"/>
          </a:xfrm>
        </p:spPr>
        <p:txBody>
          <a:bodyPr>
            <a:normAutofit/>
          </a:bodyPr>
          <a:lstStyle/>
          <a:p>
            <a:r>
              <a:rPr lang="en-GB" sz="4000" dirty="0" smtClean="0"/>
              <a:t>Laplace Transform of Test Signals</a:t>
            </a:r>
            <a:endParaRPr lang="en-GB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r>
              <a:rPr lang="en-GB" sz="3600" dirty="0" smtClean="0"/>
              <a:t>Impulse</a:t>
            </a:r>
          </a:p>
          <a:p>
            <a:endParaRPr lang="en-GB" sz="3600" dirty="0" smtClean="0"/>
          </a:p>
          <a:p>
            <a:endParaRPr lang="en-GB" sz="3600" dirty="0" smtClean="0"/>
          </a:p>
          <a:p>
            <a:endParaRPr lang="en-GB" sz="3600" dirty="0" smtClean="0"/>
          </a:p>
          <a:p>
            <a:r>
              <a:rPr lang="en-GB" sz="3600" dirty="0" smtClean="0"/>
              <a:t>Step</a:t>
            </a:r>
          </a:p>
          <a:p>
            <a:endParaRPr lang="en-GB" sz="3800" dirty="0" smtClean="0"/>
          </a:p>
        </p:txBody>
      </p:sp>
      <p:graphicFrame>
        <p:nvGraphicFramePr>
          <p:cNvPr id="179202" name="Object 2"/>
          <p:cNvGraphicFramePr>
            <a:graphicFrameLocks noChangeAspect="1"/>
          </p:cNvGraphicFramePr>
          <p:nvPr/>
        </p:nvGraphicFramePr>
        <p:xfrm>
          <a:off x="3347864" y="1700808"/>
          <a:ext cx="2583185" cy="932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97" name="Equation" r:id="rId3" imgW="1091880" imgH="393480" progId="Equation.3">
                  <p:embed/>
                </p:oleObj>
              </mc:Choice>
              <mc:Fallback>
                <p:oleObj name="Equation" r:id="rId3" imgW="109188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1700808"/>
                        <a:ext cx="2583185" cy="9321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36" name="Object 2"/>
          <p:cNvGraphicFramePr>
            <a:graphicFrameLocks noChangeAspect="1"/>
          </p:cNvGraphicFramePr>
          <p:nvPr/>
        </p:nvGraphicFramePr>
        <p:xfrm>
          <a:off x="3221038" y="2924175"/>
          <a:ext cx="3062287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98" name="Equation" r:id="rId5" imgW="1015920" imgH="177480" progId="Equation.3">
                  <p:embed/>
                </p:oleObj>
              </mc:Choice>
              <mc:Fallback>
                <p:oleObj name="Equation" r:id="rId5" imgW="1015920" imgH="177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1038" y="2924175"/>
                        <a:ext cx="3062287" cy="538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39" name="Object 15"/>
          <p:cNvGraphicFramePr>
            <a:graphicFrameLocks noChangeAspect="1"/>
          </p:cNvGraphicFramePr>
          <p:nvPr/>
        </p:nvGraphicFramePr>
        <p:xfrm>
          <a:off x="3419872" y="4293096"/>
          <a:ext cx="2690812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99" name="Equation" r:id="rId7" imgW="1079280" imgH="393480" progId="Equation.3">
                  <p:embed/>
                </p:oleObj>
              </mc:Choice>
              <mc:Fallback>
                <p:oleObj name="Equation" r:id="rId7" imgW="1079280" imgH="3934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4293096"/>
                        <a:ext cx="2690812" cy="982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40" name="Object 2"/>
          <p:cNvGraphicFramePr>
            <a:graphicFrameLocks noChangeAspect="1"/>
          </p:cNvGraphicFramePr>
          <p:nvPr/>
        </p:nvGraphicFramePr>
        <p:xfrm>
          <a:off x="3449638" y="5392738"/>
          <a:ext cx="3138487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300" name="Equation" r:id="rId9" imgW="1041120" imgH="355320" progId="Equation.3">
                  <p:embed/>
                </p:oleObj>
              </mc:Choice>
              <mc:Fallback>
                <p:oleObj name="Equation" r:id="rId9" imgW="1041120" imgH="35532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9638" y="5392738"/>
                        <a:ext cx="3138487" cy="1076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22114"/>
          </a:xfrm>
        </p:spPr>
        <p:txBody>
          <a:bodyPr>
            <a:normAutofit/>
          </a:bodyPr>
          <a:lstStyle/>
          <a:p>
            <a:r>
              <a:rPr lang="en-GB" sz="4000" dirty="0" smtClean="0"/>
              <a:t>Laplace Transform of Test Signals</a:t>
            </a:r>
            <a:endParaRPr lang="en-GB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r>
              <a:rPr lang="en-GB" sz="3600" dirty="0" smtClean="0"/>
              <a:t>Ramp</a:t>
            </a:r>
          </a:p>
          <a:p>
            <a:endParaRPr lang="en-GB" sz="3600" dirty="0" smtClean="0"/>
          </a:p>
          <a:p>
            <a:endParaRPr lang="en-GB" sz="3600" dirty="0" smtClean="0"/>
          </a:p>
          <a:p>
            <a:endParaRPr lang="en-GB" sz="3600" dirty="0" smtClean="0"/>
          </a:p>
          <a:p>
            <a:r>
              <a:rPr lang="en-GB" sz="3600" dirty="0" smtClean="0"/>
              <a:t>Parabolic</a:t>
            </a:r>
          </a:p>
          <a:p>
            <a:endParaRPr lang="en-GB" sz="3800" dirty="0" smtClean="0"/>
          </a:p>
        </p:txBody>
      </p:sp>
      <p:graphicFrame>
        <p:nvGraphicFramePr>
          <p:cNvPr id="180236" name="Object 2"/>
          <p:cNvGraphicFramePr>
            <a:graphicFrameLocks noChangeAspect="1"/>
          </p:cNvGraphicFramePr>
          <p:nvPr/>
        </p:nvGraphicFramePr>
        <p:xfrm>
          <a:off x="3144838" y="2636838"/>
          <a:ext cx="3216275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600" name="Equation" r:id="rId3" imgW="1066680" imgH="368280" progId="Equation.3">
                  <p:embed/>
                </p:oleObj>
              </mc:Choice>
              <mc:Fallback>
                <p:oleObj name="Equation" r:id="rId3" imgW="1066680" imgH="3682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4838" y="2636838"/>
                        <a:ext cx="3216275" cy="111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40" name="Object 2"/>
          <p:cNvGraphicFramePr>
            <a:graphicFrameLocks noChangeAspect="1"/>
          </p:cNvGraphicFramePr>
          <p:nvPr/>
        </p:nvGraphicFramePr>
        <p:xfrm>
          <a:off x="3335338" y="5373688"/>
          <a:ext cx="3368675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601" name="Equation" r:id="rId5" imgW="1117440" imgH="368280" progId="Equation.3">
                  <p:embed/>
                </p:oleObj>
              </mc:Choice>
              <mc:Fallback>
                <p:oleObj name="Equation" r:id="rId5" imgW="1117440" imgH="3682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5338" y="5373688"/>
                        <a:ext cx="3368675" cy="1116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3542" name="Object 4"/>
          <p:cNvGraphicFramePr>
            <a:graphicFrameLocks noChangeAspect="1"/>
          </p:cNvGraphicFramePr>
          <p:nvPr/>
        </p:nvGraphicFramePr>
        <p:xfrm>
          <a:off x="3275856" y="1412776"/>
          <a:ext cx="2794000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602" name="Equation" r:id="rId7" imgW="1117440" imgH="393480" progId="Equation.3">
                  <p:embed/>
                </p:oleObj>
              </mc:Choice>
              <mc:Fallback>
                <p:oleObj name="Equation" r:id="rId7" imgW="111744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1412776"/>
                        <a:ext cx="2794000" cy="985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3543" name="Object 5"/>
          <p:cNvGraphicFramePr>
            <a:graphicFrameLocks noChangeAspect="1"/>
          </p:cNvGraphicFramePr>
          <p:nvPr/>
        </p:nvGraphicFramePr>
        <p:xfrm>
          <a:off x="3635896" y="4005064"/>
          <a:ext cx="2992438" cy="143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603" name="Equation" r:id="rId9" imgW="1244520" imgH="596880" progId="Equation.3">
                  <p:embed/>
                </p:oleObj>
              </mc:Choice>
              <mc:Fallback>
                <p:oleObj name="Equation" r:id="rId9" imgW="1244520" imgH="596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4005064"/>
                        <a:ext cx="2992438" cy="1436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94122"/>
          </a:xfrm>
        </p:spPr>
        <p:txBody>
          <a:bodyPr/>
          <a:lstStyle/>
          <a:p>
            <a:r>
              <a:rPr lang="en-GB" dirty="0" smtClean="0"/>
              <a:t>Time Response of Control Systems</a:t>
            </a:r>
            <a:endParaRPr lang="en-GB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38064" y="2420888"/>
            <a:ext cx="7178352" cy="2204996"/>
            <a:chOff x="1138064" y="2420888"/>
            <a:chExt cx="7178352" cy="2204996"/>
          </a:xfrm>
        </p:grpSpPr>
        <p:sp>
          <p:nvSpPr>
            <p:cNvPr id="4" name="Rectangle 3"/>
            <p:cNvSpPr/>
            <p:nvPr/>
          </p:nvSpPr>
          <p:spPr>
            <a:xfrm>
              <a:off x="3442320" y="2897692"/>
              <a:ext cx="2160240" cy="12241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600" dirty="0" smtClean="0"/>
                <a:t>System</a:t>
              </a:r>
              <a:endParaRPr lang="en-GB" sz="2600" dirty="0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2146176" y="3528348"/>
              <a:ext cx="129614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5588912" y="3532116"/>
              <a:ext cx="129614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pic>
          <p:nvPicPr>
            <p:cNvPr id="8" name="Picture 7" descr="download.jpg"/>
            <p:cNvPicPr>
              <a:picLocks noChangeAspect="1"/>
            </p:cNvPicPr>
            <p:nvPr/>
          </p:nvPicPr>
          <p:blipFill>
            <a:blip r:embed="rId2" cstate="print"/>
            <a:srcRect t="52257"/>
            <a:stretch>
              <a:fillRect/>
            </a:stretch>
          </p:blipFill>
          <p:spPr>
            <a:xfrm>
              <a:off x="1210072" y="2490103"/>
              <a:ext cx="1348772" cy="602306"/>
            </a:xfrm>
            <a:prstGeom prst="rect">
              <a:avLst/>
            </a:prstGeom>
          </p:spPr>
        </p:pic>
        <p:pic>
          <p:nvPicPr>
            <p:cNvPr id="10" name="Picture 9" descr="download.jpg"/>
            <p:cNvPicPr>
              <a:picLocks noChangeAspect="1"/>
            </p:cNvPicPr>
            <p:nvPr/>
          </p:nvPicPr>
          <p:blipFill>
            <a:blip r:embed="rId2" cstate="print"/>
            <a:srcRect b="51632"/>
            <a:stretch>
              <a:fillRect/>
            </a:stretch>
          </p:blipFill>
          <p:spPr>
            <a:xfrm>
              <a:off x="6466656" y="2420888"/>
              <a:ext cx="1849760" cy="836844"/>
            </a:xfrm>
            <a:prstGeom prst="rect">
              <a:avLst/>
            </a:prstGeom>
          </p:spPr>
        </p:pic>
        <p:pic>
          <p:nvPicPr>
            <p:cNvPr id="9" name="Picture 8" descr="4_impul.gif"/>
            <p:cNvPicPr>
              <a:picLocks noChangeAspect="1"/>
            </p:cNvPicPr>
            <p:nvPr/>
          </p:nvPicPr>
          <p:blipFill>
            <a:blip r:embed="rId3" cstate="print"/>
            <a:srcRect r="79328" b="66400"/>
            <a:stretch>
              <a:fillRect/>
            </a:stretch>
          </p:blipFill>
          <p:spPr>
            <a:xfrm>
              <a:off x="1138064" y="3401748"/>
              <a:ext cx="819091" cy="936104"/>
            </a:xfrm>
            <a:prstGeom prst="rect">
              <a:avLst/>
            </a:prstGeom>
          </p:spPr>
        </p:pic>
        <p:pic>
          <p:nvPicPr>
            <p:cNvPr id="11" name="Picture 10" descr="4_impul.gif"/>
            <p:cNvPicPr>
              <a:picLocks noChangeAspect="1"/>
            </p:cNvPicPr>
            <p:nvPr/>
          </p:nvPicPr>
          <p:blipFill>
            <a:blip r:embed="rId3" cstate="print"/>
            <a:srcRect l="73827" b="66400"/>
            <a:stretch>
              <a:fillRect/>
            </a:stretch>
          </p:blipFill>
          <p:spPr>
            <a:xfrm>
              <a:off x="6610672" y="3585929"/>
              <a:ext cx="1152128" cy="1039955"/>
            </a:xfrm>
            <a:prstGeom prst="rect">
              <a:avLst/>
            </a:prstGeom>
          </p:spPr>
        </p:pic>
      </p:grpSp>
      <p:sp>
        <p:nvSpPr>
          <p:cNvPr id="12" name="Rectangle 11"/>
          <p:cNvSpPr/>
          <p:nvPr/>
        </p:nvSpPr>
        <p:spPr>
          <a:xfrm>
            <a:off x="251520" y="4828276"/>
            <a:ext cx="8568952" cy="1697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The time response of any system has two components</a:t>
            </a:r>
          </a:p>
          <a:p>
            <a:pPr marL="635000" lvl="1" indent="-1778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Transient response</a:t>
            </a:r>
          </a:p>
          <a:p>
            <a:pPr marL="635000" lvl="1" indent="-1778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Steady-state response. </a:t>
            </a:r>
            <a:endParaRPr lang="en-GB" sz="2400" dirty="0"/>
          </a:p>
        </p:txBody>
      </p:sp>
      <p:sp>
        <p:nvSpPr>
          <p:cNvPr id="13" name="Rectangle 12"/>
          <p:cNvSpPr/>
          <p:nvPr/>
        </p:nvSpPr>
        <p:spPr>
          <a:xfrm>
            <a:off x="395536" y="1124744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algn="just">
              <a:buFont typeface="Arial" pitchFamily="34" charset="0"/>
              <a:buChar char="•"/>
            </a:pPr>
            <a:r>
              <a:rPr lang="en-US" sz="2400" dirty="0" smtClean="0"/>
              <a:t>Time response of a dynamic system </a:t>
            </a:r>
            <a:r>
              <a:rPr lang="en-US" sz="2400" dirty="0" smtClean="0"/>
              <a:t>is response </a:t>
            </a:r>
            <a:r>
              <a:rPr lang="en-US" sz="2400" dirty="0" smtClean="0"/>
              <a:t>to an input expressed as a function of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94122"/>
          </a:xfrm>
        </p:spPr>
        <p:txBody>
          <a:bodyPr/>
          <a:lstStyle/>
          <a:p>
            <a:r>
              <a:rPr lang="en-GB" dirty="0" smtClean="0"/>
              <a:t>Time Response of Control Systems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395536" y="1273984"/>
            <a:ext cx="84969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algn="just">
              <a:buFont typeface="Arial" pitchFamily="34" charset="0"/>
              <a:buChar char="•"/>
            </a:pPr>
            <a:r>
              <a:rPr lang="en-GB" sz="2400" dirty="0" smtClean="0"/>
              <a:t>When the response of the system is changed form rest or equilibrium it takes some time to settle down. </a:t>
            </a:r>
          </a:p>
          <a:p>
            <a:pPr marL="177800" indent="-177800" algn="just">
              <a:buFont typeface="Arial" pitchFamily="34" charset="0"/>
              <a:buChar char="•"/>
            </a:pPr>
            <a:endParaRPr lang="en-GB" sz="2400" dirty="0" smtClean="0"/>
          </a:p>
          <a:p>
            <a:pPr marL="177800" indent="-177800" algn="just">
              <a:buFont typeface="Arial" pitchFamily="34" charset="0"/>
              <a:buChar char="•"/>
            </a:pPr>
            <a:r>
              <a:rPr lang="en-GB" sz="2400" dirty="0" smtClean="0"/>
              <a:t>Transient response is the response of a system from rest or equilibrium to steady state. </a:t>
            </a:r>
            <a:endParaRPr lang="en-US" sz="2400" dirty="0" smtClean="0"/>
          </a:p>
        </p:txBody>
      </p:sp>
      <p:pic>
        <p:nvPicPr>
          <p:cNvPr id="203778" name="Picture 2"/>
          <p:cNvPicPr>
            <a:picLocks noChangeAspect="1" noChangeArrowheads="1"/>
          </p:cNvPicPr>
          <p:nvPr/>
        </p:nvPicPr>
        <p:blipFill>
          <a:blip r:embed="rId2" cstate="print"/>
          <a:srcRect l="11905" t="11739" r="7734"/>
          <a:stretch>
            <a:fillRect/>
          </a:stretch>
        </p:blipFill>
        <p:spPr bwMode="auto">
          <a:xfrm>
            <a:off x="4139952" y="3356992"/>
            <a:ext cx="4968552" cy="345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8" name="Group 17"/>
          <p:cNvGrpSpPr/>
          <p:nvPr/>
        </p:nvGrpSpPr>
        <p:grpSpPr>
          <a:xfrm>
            <a:off x="5868144" y="3414246"/>
            <a:ext cx="2880320" cy="2988000"/>
            <a:chOff x="5652120" y="3456296"/>
            <a:chExt cx="2880320" cy="29880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7870720" y="3456296"/>
              <a:ext cx="0" cy="2988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652120" y="5301208"/>
              <a:ext cx="19949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Transient Response</a:t>
              </a:r>
              <a:endParaRPr lang="en-GB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070775" y="4175788"/>
              <a:ext cx="461665" cy="2205540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GB" dirty="0" smtClean="0"/>
                <a:t>Steady State Response</a:t>
              </a:r>
              <a:endParaRPr lang="en-GB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389242" y="3875564"/>
            <a:ext cx="360669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algn="just">
              <a:buFont typeface="Arial" pitchFamily="34" charset="0"/>
              <a:buChar char="•"/>
            </a:pPr>
            <a:r>
              <a:rPr lang="en-GB" sz="2400" dirty="0" smtClean="0"/>
              <a:t>The response of the system after the transient response is called steady state response. 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94122"/>
          </a:xfrm>
        </p:spPr>
        <p:txBody>
          <a:bodyPr/>
          <a:lstStyle/>
          <a:p>
            <a:r>
              <a:rPr lang="en-GB" dirty="0" smtClean="0"/>
              <a:t>Time Response of Control Systems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323528" y="1362248"/>
            <a:ext cx="84969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177800" algn="just">
              <a:buFont typeface="Arial" pitchFamily="34" charset="0"/>
              <a:buChar char="•"/>
            </a:pPr>
            <a:r>
              <a:rPr lang="en-US" sz="2400" dirty="0" smtClean="0"/>
              <a:t>Transient response </a:t>
            </a:r>
            <a:r>
              <a:rPr lang="en-US" sz="2400" dirty="0" smtClean="0"/>
              <a:t>dependents </a:t>
            </a:r>
            <a:r>
              <a:rPr lang="en-US" sz="2400" dirty="0" smtClean="0"/>
              <a:t>upon the system poles only and not on the type of input. </a:t>
            </a:r>
          </a:p>
          <a:p>
            <a:pPr marL="273050" indent="-177800" algn="just">
              <a:buFont typeface="Arial" pitchFamily="34" charset="0"/>
              <a:buChar char="•"/>
            </a:pPr>
            <a:endParaRPr lang="en-US" sz="2400" dirty="0" smtClean="0"/>
          </a:p>
          <a:p>
            <a:pPr marL="273050" indent="-177800" algn="just">
              <a:buFont typeface="Arial" pitchFamily="34" charset="0"/>
              <a:buChar char="•"/>
            </a:pPr>
            <a:r>
              <a:rPr lang="en-US" sz="2400" dirty="0" smtClean="0"/>
              <a:t>It is therefore sufficient to analyze the transient response using a step input. </a:t>
            </a:r>
          </a:p>
          <a:p>
            <a:pPr marL="273050" indent="-177800" algn="just">
              <a:buFont typeface="Arial" pitchFamily="34" charset="0"/>
              <a:buChar char="•"/>
            </a:pPr>
            <a:endParaRPr lang="en-US" sz="2400" dirty="0" smtClean="0"/>
          </a:p>
          <a:p>
            <a:pPr marL="273050" indent="-177800" algn="just">
              <a:buFont typeface="Arial" pitchFamily="34" charset="0"/>
              <a:buChar char="•"/>
            </a:pPr>
            <a:r>
              <a:rPr lang="en-US" sz="2400" dirty="0" smtClean="0"/>
              <a:t>The steady-state response depends on system dynamics and the input quantity. </a:t>
            </a:r>
          </a:p>
          <a:p>
            <a:pPr marL="273050" indent="-177800" algn="just">
              <a:buFont typeface="Arial" pitchFamily="34" charset="0"/>
              <a:buChar char="•"/>
            </a:pPr>
            <a:endParaRPr lang="en-US" sz="2400" dirty="0" smtClean="0"/>
          </a:p>
          <a:p>
            <a:pPr marL="273050" indent="-177800" algn="just">
              <a:buFont typeface="Arial" pitchFamily="34" charset="0"/>
              <a:buChar char="•"/>
            </a:pPr>
            <a:r>
              <a:rPr lang="en-US" sz="2400" dirty="0" smtClean="0"/>
              <a:t>It is then examined using different test signals by final value theorem.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 of Lecture-12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download this lecture visit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http://imtiazhussainkalwar.weebly.com/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Autofit/>
          </a:bodyPr>
          <a:lstStyle/>
          <a:p>
            <a:r>
              <a:rPr lang="en-GB" sz="3800" b="1" dirty="0" smtClean="0"/>
              <a:t>Introduction</a:t>
            </a:r>
            <a:endParaRPr lang="en-GB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980728"/>
            <a:ext cx="8964488" cy="576064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In time-domain analysis the response of a dynamic system to an input is expressed as a function of time.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dirty="0" smtClean="0"/>
              <a:t>It is possible to compute the time response of a system if the nature of input and the mathematical model of the system are known.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dirty="0" smtClean="0"/>
              <a:t>Usually, the input signals to control systems are not known fully ahead of time. 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dirty="0" smtClean="0"/>
              <a:t>For example, in a radar tracking system, the position and the speed of the target to be tracked may vary in a random fashion.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It is therefore difficult to express the actual input signals mathematically by simple equations. 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Standard Test Signals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The characteristics of actual input signals are a sudden shock, a sudden change, a constant velocity, and constant acceleration.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dynamic behavior of a system is therefore judged and compared under application of standard test signals – an impulse, a step, a constant velocity, and constant acceleration.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 Another standard signal of great importance is a sinusoidal signal.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Standard Test Signals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124744"/>
            <a:ext cx="5400600" cy="504056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Impulse signal</a:t>
            </a:r>
          </a:p>
          <a:p>
            <a:pPr lvl="1" algn="just"/>
            <a:r>
              <a:rPr lang="en-US" dirty="0" smtClean="0"/>
              <a:t>The impulse signal imitate the sudden shock characteristic of actual input signal.    </a:t>
            </a:r>
          </a:p>
          <a:p>
            <a:pPr lvl="1" algn="just"/>
            <a:endParaRPr lang="en-US" dirty="0" smtClean="0"/>
          </a:p>
          <a:p>
            <a:pPr lvl="1" algn="just"/>
            <a:endParaRPr lang="en-US" dirty="0" smtClean="0"/>
          </a:p>
          <a:p>
            <a:pPr lvl="1" algn="just"/>
            <a:endParaRPr lang="en-US" dirty="0" smtClean="0"/>
          </a:p>
          <a:p>
            <a:pPr lvl="1" algn="just"/>
            <a:endParaRPr lang="en-US" dirty="0" smtClean="0"/>
          </a:p>
          <a:p>
            <a:pPr lvl="1" algn="just"/>
            <a:r>
              <a:rPr lang="en-US" dirty="0" smtClean="0"/>
              <a:t>If A=1, the impulse signal is called unit impulse signal.</a:t>
            </a:r>
          </a:p>
          <a:p>
            <a:pPr lvl="1" algn="just"/>
            <a:endParaRPr lang="en-US" dirty="0" smtClean="0"/>
          </a:p>
        </p:txBody>
      </p:sp>
      <p:grpSp>
        <p:nvGrpSpPr>
          <p:cNvPr id="17" name="Group 16"/>
          <p:cNvGrpSpPr/>
          <p:nvPr/>
        </p:nvGrpSpPr>
        <p:grpSpPr>
          <a:xfrm>
            <a:off x="6012160" y="2636912"/>
            <a:ext cx="2874854" cy="2683427"/>
            <a:chOff x="6161642" y="2160566"/>
            <a:chExt cx="2874854" cy="2683427"/>
          </a:xfrm>
        </p:grpSpPr>
        <p:grpSp>
          <p:nvGrpSpPr>
            <p:cNvPr id="14" name="Group 13"/>
            <p:cNvGrpSpPr/>
            <p:nvPr/>
          </p:nvGrpSpPr>
          <p:grpSpPr>
            <a:xfrm>
              <a:off x="6161642" y="2160566"/>
              <a:ext cx="2874854" cy="2683427"/>
              <a:chOff x="4860032" y="2160566"/>
              <a:chExt cx="2874854" cy="2683427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>
                <a:off x="4860032" y="4293096"/>
                <a:ext cx="2664296" cy="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 flipV="1">
                <a:off x="5436096" y="2467729"/>
                <a:ext cx="0" cy="2376264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extBox 7"/>
              <p:cNvSpPr txBox="1"/>
              <p:nvPr/>
            </p:nvSpPr>
            <p:spPr>
              <a:xfrm>
                <a:off x="5189830" y="4234943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0</a:t>
                </a:r>
                <a:endParaRPr lang="en-GB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473276" y="4126836"/>
                <a:ext cx="2616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t</a:t>
                </a:r>
                <a:endParaRPr lang="en-GB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141472" y="2160566"/>
                <a:ext cx="5245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/>
                  <a:t>δ</a:t>
                </a:r>
                <a:r>
                  <a:rPr lang="en-GB" dirty="0" smtClean="0"/>
                  <a:t>(t)</a:t>
                </a:r>
                <a:endParaRPr lang="en-GB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040147" y="3034691"/>
                <a:ext cx="3177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A</a:t>
                </a:r>
                <a:endParaRPr lang="en-GB" dirty="0"/>
              </a:p>
            </p:txBody>
          </p:sp>
        </p:grpSp>
        <p:cxnSp>
          <p:nvCxnSpPr>
            <p:cNvPr id="16" name="Straight Arrow Connector 15"/>
            <p:cNvCxnSpPr/>
            <p:nvPr/>
          </p:nvCxnSpPr>
          <p:spPr>
            <a:xfrm flipV="1">
              <a:off x="6739268" y="3138235"/>
              <a:ext cx="0" cy="116598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899592" y="3645024"/>
          <a:ext cx="2943225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097" name="Equation" r:id="rId4" imgW="1091880" imgH="393480" progId="Equation.3">
                  <p:embed/>
                </p:oleObj>
              </mc:Choice>
              <mc:Fallback>
                <p:oleObj name="Equation" r:id="rId4" imgW="10918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645024"/>
                        <a:ext cx="2943225" cy="1062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Standard Test Signals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908720"/>
            <a:ext cx="5400600" cy="4525963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Impulse signal</a:t>
            </a:r>
          </a:p>
          <a:p>
            <a:pPr lvl="0"/>
            <a:endParaRPr lang="en-US" dirty="0" smtClean="0"/>
          </a:p>
        </p:txBody>
      </p:sp>
      <p:pic>
        <p:nvPicPr>
          <p:cNvPr id="14" name="Picture 13" descr="Impuls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1772816"/>
            <a:ext cx="6516216" cy="4316368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2627784" y="6488668"/>
            <a:ext cx="4884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Source: English Wikipedia. </a:t>
            </a:r>
            <a:r>
              <a:rPr lang="en-GB" dirty="0" smtClean="0">
                <a:hlinkClick r:id="rId4" tooltip="w:User:Iain"/>
              </a:rPr>
              <a:t>Iain</a:t>
            </a:r>
            <a:r>
              <a:rPr lang="en-GB" dirty="0" smtClean="0"/>
              <a:t>. Original image: </a:t>
            </a:r>
            <a:r>
              <a:rPr lang="en-GB" u="sng" dirty="0" smtClean="0">
                <a:hlinkClick r:id="rId5"/>
              </a:rPr>
              <a:t>[1]</a:t>
            </a:r>
            <a:endParaRPr lang="en-GB" dirty="0"/>
          </a:p>
        </p:txBody>
      </p:sp>
      <p:grpSp>
        <p:nvGrpSpPr>
          <p:cNvPr id="23" name="Group 22"/>
          <p:cNvGrpSpPr/>
          <p:nvPr/>
        </p:nvGrpSpPr>
        <p:grpSpPr>
          <a:xfrm>
            <a:off x="1907704" y="1412776"/>
            <a:ext cx="1296144" cy="1080120"/>
            <a:chOff x="1907704" y="1412776"/>
            <a:chExt cx="1296144" cy="1080120"/>
          </a:xfrm>
        </p:grpSpPr>
        <p:sp>
          <p:nvSpPr>
            <p:cNvPr id="17" name="Oval 16"/>
            <p:cNvSpPr/>
            <p:nvPr/>
          </p:nvSpPr>
          <p:spPr>
            <a:xfrm>
              <a:off x="2411760" y="1556792"/>
              <a:ext cx="792088" cy="93610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1907704" y="1412776"/>
              <a:ext cx="360040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Standard Test Signals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4464496" cy="5544616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Step signal</a:t>
            </a:r>
          </a:p>
          <a:p>
            <a:pPr lvl="1" algn="just"/>
            <a:r>
              <a:rPr lang="en-US" dirty="0" smtClean="0"/>
              <a:t>The step signal imitate the sudden change characteristic of actual input signal.</a:t>
            </a:r>
          </a:p>
          <a:p>
            <a:pPr lvl="1" algn="just"/>
            <a:endParaRPr lang="en-US" dirty="0" smtClean="0"/>
          </a:p>
          <a:p>
            <a:pPr lvl="1" algn="just"/>
            <a:endParaRPr lang="en-US" dirty="0" smtClean="0"/>
          </a:p>
          <a:p>
            <a:pPr lvl="1" algn="just"/>
            <a:endParaRPr lang="en-US" dirty="0" smtClean="0"/>
          </a:p>
          <a:p>
            <a:pPr lvl="1" algn="just"/>
            <a:endParaRPr lang="en-US" dirty="0" smtClean="0"/>
          </a:p>
          <a:p>
            <a:pPr lvl="1" algn="just"/>
            <a:r>
              <a:rPr lang="en-US" dirty="0" smtClean="0"/>
              <a:t>If A=1, the step signal is called unit step signal</a:t>
            </a:r>
          </a:p>
        </p:txBody>
      </p:sp>
      <p:graphicFrame>
        <p:nvGraphicFramePr>
          <p:cNvPr id="176130" name="Object 2"/>
          <p:cNvGraphicFramePr>
            <a:graphicFrameLocks noChangeAspect="1"/>
          </p:cNvGraphicFramePr>
          <p:nvPr/>
        </p:nvGraphicFramePr>
        <p:xfrm>
          <a:off x="899592" y="3933056"/>
          <a:ext cx="2906712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69" name="Equation" r:id="rId4" imgW="1079280" imgH="393480" progId="Equation.3">
                  <p:embed/>
                </p:oleObj>
              </mc:Choice>
              <mc:Fallback>
                <p:oleObj name="Equation" r:id="rId4" imgW="107928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933056"/>
                        <a:ext cx="2906712" cy="1062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16"/>
          <p:cNvGrpSpPr/>
          <p:nvPr/>
        </p:nvGrpSpPr>
        <p:grpSpPr>
          <a:xfrm>
            <a:off x="5657586" y="2132856"/>
            <a:ext cx="2874854" cy="2683427"/>
            <a:chOff x="5657586" y="2160566"/>
            <a:chExt cx="2874854" cy="2683427"/>
          </a:xfrm>
        </p:grpSpPr>
        <p:grpSp>
          <p:nvGrpSpPr>
            <p:cNvPr id="6" name="Group 13"/>
            <p:cNvGrpSpPr/>
            <p:nvPr/>
          </p:nvGrpSpPr>
          <p:grpSpPr>
            <a:xfrm>
              <a:off x="5657586" y="2160566"/>
              <a:ext cx="2874854" cy="2683427"/>
              <a:chOff x="4860032" y="2160566"/>
              <a:chExt cx="2874854" cy="2683427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>
                <a:off x="4860032" y="4293096"/>
                <a:ext cx="2664296" cy="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 flipV="1">
                <a:off x="5436096" y="2467729"/>
                <a:ext cx="0" cy="2376264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extBox 7"/>
              <p:cNvSpPr txBox="1"/>
              <p:nvPr/>
            </p:nvSpPr>
            <p:spPr>
              <a:xfrm>
                <a:off x="5189830" y="4234943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0</a:t>
                </a:r>
                <a:endParaRPr lang="en-GB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473276" y="4126836"/>
                <a:ext cx="2616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t</a:t>
                </a:r>
                <a:endParaRPr lang="en-GB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141472" y="2160566"/>
                <a:ext cx="5245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u(t)</a:t>
                </a:r>
                <a:endParaRPr lang="en-GB" dirty="0"/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>
                <a:off x="5436096" y="3140968"/>
                <a:ext cx="1872208" cy="0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5148265" y="2955387"/>
                <a:ext cx="3177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A</a:t>
                </a:r>
                <a:endParaRPr lang="en-GB" dirty="0"/>
              </a:p>
            </p:txBody>
          </p:sp>
        </p:grpSp>
        <p:cxnSp>
          <p:nvCxnSpPr>
            <p:cNvPr id="15" name="Straight Connector 14"/>
            <p:cNvCxnSpPr/>
            <p:nvPr/>
          </p:nvCxnSpPr>
          <p:spPr>
            <a:xfrm flipH="1">
              <a:off x="6241832" y="3153701"/>
              <a:ext cx="0" cy="1153043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868216" y="4293096"/>
              <a:ext cx="360000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Standard Test Signals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4464496" cy="5544616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Ramp signal</a:t>
            </a:r>
          </a:p>
          <a:p>
            <a:pPr lvl="1" algn="just"/>
            <a:r>
              <a:rPr lang="en-US" dirty="0" smtClean="0"/>
              <a:t>The ramp signal imitate the constant velocity characteristic of actual input signal.</a:t>
            </a:r>
          </a:p>
          <a:p>
            <a:pPr lvl="1" algn="just"/>
            <a:endParaRPr lang="en-US" dirty="0" smtClean="0"/>
          </a:p>
          <a:p>
            <a:pPr lvl="1" algn="just"/>
            <a:endParaRPr lang="en-US" dirty="0" smtClean="0"/>
          </a:p>
          <a:p>
            <a:pPr lvl="1" algn="just"/>
            <a:endParaRPr lang="en-US" dirty="0" smtClean="0"/>
          </a:p>
          <a:p>
            <a:pPr lvl="1" algn="just"/>
            <a:endParaRPr lang="en-US" dirty="0" smtClean="0"/>
          </a:p>
          <a:p>
            <a:pPr lvl="1" algn="just"/>
            <a:r>
              <a:rPr lang="en-US" dirty="0" smtClean="0"/>
              <a:t>If </a:t>
            </a:r>
            <a:r>
              <a:rPr lang="en-US" i="1" dirty="0" smtClean="0"/>
              <a:t>A=1</a:t>
            </a:r>
            <a:r>
              <a:rPr lang="en-US" dirty="0" smtClean="0"/>
              <a:t>, the ramp signal is called unit ramp signal</a:t>
            </a:r>
          </a:p>
          <a:p>
            <a:pPr lvl="1" algn="just"/>
            <a:endParaRPr lang="en-US" dirty="0" smtClean="0"/>
          </a:p>
        </p:txBody>
      </p:sp>
      <p:graphicFrame>
        <p:nvGraphicFramePr>
          <p:cNvPr id="176130" name="Object 2"/>
          <p:cNvGraphicFramePr>
            <a:graphicFrameLocks noChangeAspect="1"/>
          </p:cNvGraphicFramePr>
          <p:nvPr/>
        </p:nvGraphicFramePr>
        <p:xfrm>
          <a:off x="887413" y="3789040"/>
          <a:ext cx="3009900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45" name="Equation" r:id="rId4" imgW="1117440" imgH="393480" progId="Equation.3">
                  <p:embed/>
                </p:oleObj>
              </mc:Choice>
              <mc:Fallback>
                <p:oleObj name="Equation" r:id="rId4" imgW="11174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413" y="3789040"/>
                        <a:ext cx="3009900" cy="1062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13"/>
          <p:cNvGrpSpPr/>
          <p:nvPr/>
        </p:nvGrpSpPr>
        <p:grpSpPr>
          <a:xfrm>
            <a:off x="5801602" y="1124744"/>
            <a:ext cx="2874854" cy="2683427"/>
            <a:chOff x="4860032" y="2160566"/>
            <a:chExt cx="2874854" cy="2683427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4860032" y="4293096"/>
              <a:ext cx="2664296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5436096" y="2467729"/>
              <a:ext cx="0" cy="237626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5189830" y="4234943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0</a:t>
              </a:r>
              <a:endParaRPr lang="en-GB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473276" y="4126836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t</a:t>
              </a:r>
              <a:endParaRPr lang="en-GB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141472" y="2160566"/>
              <a:ext cx="4828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r(t)</a:t>
              </a:r>
              <a:endParaRPr lang="en-GB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 flipV="1">
              <a:off x="5434398" y="3168264"/>
              <a:ext cx="1805666" cy="110783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4716016" y="5425479"/>
            <a:ext cx="3168352" cy="1243881"/>
            <a:chOff x="4716016" y="5425479"/>
            <a:chExt cx="3168352" cy="1243881"/>
          </a:xfrm>
        </p:grpSpPr>
        <p:grpSp>
          <p:nvGrpSpPr>
            <p:cNvPr id="23" name="Group 22"/>
            <p:cNvGrpSpPr/>
            <p:nvPr/>
          </p:nvGrpSpPr>
          <p:grpSpPr>
            <a:xfrm>
              <a:off x="6272896" y="5425479"/>
              <a:ext cx="1611472" cy="1243881"/>
              <a:chOff x="6272896" y="5425479"/>
              <a:chExt cx="1611472" cy="1243881"/>
            </a:xfrm>
          </p:grpSpPr>
          <p:pic>
            <p:nvPicPr>
              <p:cNvPr id="19" name="Picture 3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 l="77961" t="59534" r="11408" b="26291"/>
              <a:stretch>
                <a:fillRect/>
              </a:stretch>
            </p:blipFill>
            <p:spPr bwMode="auto">
              <a:xfrm>
                <a:off x="6415405" y="5445224"/>
                <a:ext cx="1468963" cy="1224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" name="TextBox 20"/>
              <p:cNvSpPr txBox="1"/>
              <p:nvPr/>
            </p:nvSpPr>
            <p:spPr>
              <a:xfrm>
                <a:off x="6272896" y="5425479"/>
                <a:ext cx="423514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400" b="1" dirty="0" smtClean="0"/>
                  <a:t>r(t)</a:t>
                </a:r>
                <a:endParaRPr lang="en-GB" sz="1400" b="1" dirty="0"/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4716016" y="6165304"/>
              <a:ext cx="169315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unit ramp signal</a:t>
              </a:r>
              <a:endParaRPr lang="en-GB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788024" y="4005064"/>
            <a:ext cx="3929332" cy="1296144"/>
            <a:chOff x="4788024" y="4005064"/>
            <a:chExt cx="3929332" cy="1296144"/>
          </a:xfrm>
        </p:grpSpPr>
        <p:grpSp>
          <p:nvGrpSpPr>
            <p:cNvPr id="22" name="Group 21"/>
            <p:cNvGrpSpPr/>
            <p:nvPr/>
          </p:nvGrpSpPr>
          <p:grpSpPr>
            <a:xfrm>
              <a:off x="7164288" y="4005064"/>
              <a:ext cx="1553068" cy="1296144"/>
              <a:chOff x="6187284" y="3861048"/>
              <a:chExt cx="1553068" cy="1296144"/>
            </a:xfrm>
          </p:grpSpPr>
          <p:pic>
            <p:nvPicPr>
              <p:cNvPr id="176131" name="Picture 3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 l="60242" t="59534" r="29717" b="26291"/>
              <a:stretch>
                <a:fillRect/>
              </a:stretch>
            </p:blipFill>
            <p:spPr bwMode="auto">
              <a:xfrm>
                <a:off x="6300192" y="3886463"/>
                <a:ext cx="1440160" cy="12707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" name="TextBox 19"/>
              <p:cNvSpPr txBox="1"/>
              <p:nvPr/>
            </p:nvSpPr>
            <p:spPr>
              <a:xfrm>
                <a:off x="6187284" y="3861048"/>
                <a:ext cx="423514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400" b="1" dirty="0" smtClean="0"/>
                  <a:t>r(t)</a:t>
                </a:r>
                <a:endParaRPr lang="en-GB" sz="1400" b="1" dirty="0"/>
              </a:p>
            </p:txBody>
          </p:sp>
        </p:grpSp>
        <p:sp>
          <p:nvSpPr>
            <p:cNvPr id="25" name="Rectangle 24"/>
            <p:cNvSpPr/>
            <p:nvPr/>
          </p:nvSpPr>
          <p:spPr>
            <a:xfrm>
              <a:off x="4788024" y="4581128"/>
              <a:ext cx="247702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ramp signal with slope A</a:t>
              </a:r>
              <a:endParaRPr lang="en-GB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Standard Test Signals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4464496" cy="5544616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 smtClean="0"/>
              <a:t>Parabolic signal</a:t>
            </a:r>
          </a:p>
          <a:p>
            <a:pPr lvl="1" algn="just"/>
            <a:r>
              <a:rPr lang="en-US" dirty="0" smtClean="0"/>
              <a:t>The parabolic signal imitate the constant acceleration characteristic of actual input signal.</a:t>
            </a:r>
          </a:p>
          <a:p>
            <a:pPr lvl="1" algn="just"/>
            <a:endParaRPr lang="en-US" dirty="0" smtClean="0"/>
          </a:p>
          <a:p>
            <a:pPr lvl="1" algn="just"/>
            <a:endParaRPr lang="en-US" dirty="0" smtClean="0"/>
          </a:p>
          <a:p>
            <a:pPr lvl="1" algn="just"/>
            <a:endParaRPr lang="en-US" dirty="0" smtClean="0"/>
          </a:p>
          <a:p>
            <a:pPr lvl="1" algn="just"/>
            <a:endParaRPr lang="en-US" dirty="0" smtClean="0"/>
          </a:p>
          <a:p>
            <a:pPr lvl="1" algn="just"/>
            <a:r>
              <a:rPr lang="en-US" dirty="0" smtClean="0"/>
              <a:t>If </a:t>
            </a:r>
            <a:r>
              <a:rPr lang="en-US" i="1" dirty="0" smtClean="0"/>
              <a:t>A=1</a:t>
            </a:r>
            <a:r>
              <a:rPr lang="en-US" dirty="0" smtClean="0"/>
              <a:t>, the parabolic signal is called unit parabolic signal.</a:t>
            </a:r>
          </a:p>
          <a:p>
            <a:pPr lvl="1" algn="just"/>
            <a:endParaRPr lang="en-US" dirty="0" smtClean="0"/>
          </a:p>
        </p:txBody>
      </p:sp>
      <p:graphicFrame>
        <p:nvGraphicFramePr>
          <p:cNvPr id="176130" name="Object 2"/>
          <p:cNvGraphicFramePr>
            <a:graphicFrameLocks noChangeAspect="1"/>
          </p:cNvGraphicFramePr>
          <p:nvPr/>
        </p:nvGraphicFramePr>
        <p:xfrm>
          <a:off x="715963" y="3516313"/>
          <a:ext cx="3352800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93" name="Equation" r:id="rId4" imgW="1244520" imgH="596880" progId="Equation.3">
                  <p:embed/>
                </p:oleObj>
              </mc:Choice>
              <mc:Fallback>
                <p:oleObj name="Equation" r:id="rId4" imgW="1244520" imgH="5968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963" y="3516313"/>
                        <a:ext cx="3352800" cy="160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3723974" y="-27384"/>
            <a:ext cx="4808466" cy="3699776"/>
            <a:chOff x="3723974" y="180403"/>
            <a:chExt cx="4808466" cy="3699776"/>
          </a:xfrm>
        </p:grpSpPr>
        <p:grpSp>
          <p:nvGrpSpPr>
            <p:cNvPr id="4" name="Group 13"/>
            <p:cNvGrpSpPr/>
            <p:nvPr/>
          </p:nvGrpSpPr>
          <p:grpSpPr>
            <a:xfrm>
              <a:off x="5657586" y="1196752"/>
              <a:ext cx="2874854" cy="2683427"/>
              <a:chOff x="4860032" y="2160566"/>
              <a:chExt cx="2874854" cy="2683427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>
                <a:off x="4860032" y="4293096"/>
                <a:ext cx="2664296" cy="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 flipV="1">
                <a:off x="5436096" y="2467729"/>
                <a:ext cx="0" cy="2376264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extBox 7"/>
              <p:cNvSpPr txBox="1"/>
              <p:nvPr/>
            </p:nvSpPr>
            <p:spPr>
              <a:xfrm>
                <a:off x="5189830" y="4234943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0</a:t>
                </a:r>
                <a:endParaRPr lang="en-GB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473276" y="4126836"/>
                <a:ext cx="2616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t</a:t>
                </a:r>
                <a:endParaRPr lang="en-GB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141472" y="2160566"/>
                <a:ext cx="5245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p(t)</a:t>
                </a:r>
                <a:endParaRPr lang="en-GB" dirty="0"/>
              </a:p>
            </p:txBody>
          </p:sp>
        </p:grpSp>
        <p:sp>
          <p:nvSpPr>
            <p:cNvPr id="16" name="Arc 15"/>
            <p:cNvSpPr/>
            <p:nvPr/>
          </p:nvSpPr>
          <p:spPr>
            <a:xfrm rot="4438560">
              <a:off x="4193859" y="-289482"/>
              <a:ext cx="3202209" cy="4141980"/>
            </a:xfrm>
            <a:prstGeom prst="arc">
              <a:avLst>
                <a:gd name="adj1" fmla="val 17934159"/>
                <a:gd name="adj2" fmla="val 0"/>
              </a:avLst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427984" y="3573016"/>
            <a:ext cx="4286876" cy="1872208"/>
            <a:chOff x="4427984" y="3573016"/>
            <a:chExt cx="4286876" cy="1872208"/>
          </a:xfrm>
        </p:grpSpPr>
        <p:grpSp>
          <p:nvGrpSpPr>
            <p:cNvPr id="20" name="Group 19"/>
            <p:cNvGrpSpPr/>
            <p:nvPr/>
          </p:nvGrpSpPr>
          <p:grpSpPr>
            <a:xfrm>
              <a:off x="4427984" y="3573016"/>
              <a:ext cx="4286876" cy="1872208"/>
              <a:chOff x="4427984" y="3573016"/>
              <a:chExt cx="4286876" cy="1872208"/>
            </a:xfrm>
          </p:grpSpPr>
          <p:pic>
            <p:nvPicPr>
              <p:cNvPr id="178179" name="Picture 3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 l="56990" t="59175" r="27654" b="12476"/>
              <a:stretch>
                <a:fillRect/>
              </a:stretch>
            </p:blipFill>
            <p:spPr bwMode="auto">
              <a:xfrm>
                <a:off x="7092280" y="3573016"/>
                <a:ext cx="1622580" cy="18722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" name="Rectangle 18"/>
              <p:cNvSpPr/>
              <p:nvPr/>
            </p:nvSpPr>
            <p:spPr>
              <a:xfrm>
                <a:off x="4427984" y="4427820"/>
                <a:ext cx="28505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parabolic signal with slope A</a:t>
                </a:r>
                <a:endParaRPr lang="en-GB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6915051" y="3573604"/>
              <a:ext cx="455574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r"/>
              <a:r>
                <a:rPr lang="en-GB" sz="1400" b="1" dirty="0" smtClean="0"/>
                <a:t>p(t)</a:t>
              </a:r>
              <a:endParaRPr lang="en-GB" sz="1400" b="1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062408" y="4931288"/>
            <a:ext cx="3974088" cy="1926712"/>
            <a:chOff x="5062408" y="4931288"/>
            <a:chExt cx="3974088" cy="1926712"/>
          </a:xfrm>
        </p:grpSpPr>
        <p:grpSp>
          <p:nvGrpSpPr>
            <p:cNvPr id="22" name="Group 21"/>
            <p:cNvGrpSpPr/>
            <p:nvPr/>
          </p:nvGrpSpPr>
          <p:grpSpPr>
            <a:xfrm>
              <a:off x="5292080" y="4941168"/>
              <a:ext cx="3744416" cy="1916832"/>
              <a:chOff x="5292080" y="4941168"/>
              <a:chExt cx="3744416" cy="1916832"/>
            </a:xfrm>
          </p:grpSpPr>
          <p:pic>
            <p:nvPicPr>
              <p:cNvPr id="18" name="Picture 3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 l="75890" t="59175" r="9345" b="12476"/>
              <a:stretch>
                <a:fillRect/>
              </a:stretch>
            </p:blipFill>
            <p:spPr bwMode="auto">
              <a:xfrm>
                <a:off x="5292080" y="4941168"/>
                <a:ext cx="1597360" cy="1916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" name="Rectangle 20"/>
              <p:cNvSpPr/>
              <p:nvPr/>
            </p:nvSpPr>
            <p:spPr>
              <a:xfrm>
                <a:off x="6944192" y="6011996"/>
                <a:ext cx="20923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Unit parabolic signal</a:t>
                </a:r>
                <a:endParaRPr lang="en-GB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5062408" y="4931288"/>
              <a:ext cx="455574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r"/>
              <a:r>
                <a:rPr lang="en-GB" sz="1400" b="1" dirty="0" smtClean="0"/>
                <a:t>p(t)</a:t>
              </a:r>
              <a:endParaRPr lang="en-GB" sz="14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22114"/>
          </a:xfrm>
        </p:spPr>
        <p:txBody>
          <a:bodyPr>
            <a:normAutofit/>
          </a:bodyPr>
          <a:lstStyle/>
          <a:p>
            <a:r>
              <a:rPr lang="en-GB" sz="3800" dirty="0" smtClean="0"/>
              <a:t>Relation between standard Test Signals</a:t>
            </a:r>
            <a:endParaRPr lang="en-GB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r>
              <a:rPr lang="en-GB" sz="3600" dirty="0" smtClean="0"/>
              <a:t>Impulse</a:t>
            </a:r>
          </a:p>
          <a:p>
            <a:endParaRPr lang="en-GB" sz="3800" dirty="0" smtClean="0"/>
          </a:p>
          <a:p>
            <a:r>
              <a:rPr lang="en-GB" sz="3600" dirty="0" smtClean="0"/>
              <a:t>Step</a:t>
            </a:r>
          </a:p>
          <a:p>
            <a:endParaRPr lang="en-GB" sz="3800" dirty="0" smtClean="0"/>
          </a:p>
          <a:p>
            <a:r>
              <a:rPr lang="en-GB" sz="3600" dirty="0" smtClean="0"/>
              <a:t>Ramp</a:t>
            </a:r>
          </a:p>
          <a:p>
            <a:endParaRPr lang="en-GB" sz="3800" dirty="0" smtClean="0"/>
          </a:p>
          <a:p>
            <a:r>
              <a:rPr lang="en-GB" sz="3600" dirty="0" smtClean="0"/>
              <a:t>Parabolic</a:t>
            </a:r>
            <a:endParaRPr lang="en-GB" sz="3600" dirty="0"/>
          </a:p>
        </p:txBody>
      </p:sp>
      <p:graphicFrame>
        <p:nvGraphicFramePr>
          <p:cNvPr id="179202" name="Object 2"/>
          <p:cNvGraphicFramePr>
            <a:graphicFrameLocks noChangeAspect="1"/>
          </p:cNvGraphicFramePr>
          <p:nvPr/>
        </p:nvGraphicFramePr>
        <p:xfrm>
          <a:off x="3779912" y="1124744"/>
          <a:ext cx="2583185" cy="932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353" name="Equation" r:id="rId3" imgW="1091880" imgH="393480" progId="Equation.3">
                  <p:embed/>
                </p:oleObj>
              </mc:Choice>
              <mc:Fallback>
                <p:oleObj name="Equation" r:id="rId3" imgW="10918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1124744"/>
                        <a:ext cx="2583185" cy="9321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03" name="Object 2"/>
          <p:cNvGraphicFramePr>
            <a:graphicFrameLocks noChangeAspect="1"/>
          </p:cNvGraphicFramePr>
          <p:nvPr/>
        </p:nvGraphicFramePr>
        <p:xfrm>
          <a:off x="3779912" y="2420888"/>
          <a:ext cx="2690688" cy="983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354" name="Equation" r:id="rId5" imgW="1079280" imgH="393480" progId="Equation.3">
                  <p:embed/>
                </p:oleObj>
              </mc:Choice>
              <mc:Fallback>
                <p:oleObj name="Equation" r:id="rId5" imgW="107928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2420888"/>
                        <a:ext cx="2690688" cy="9831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04" name="Object 4"/>
          <p:cNvGraphicFramePr>
            <a:graphicFrameLocks noChangeAspect="1"/>
          </p:cNvGraphicFramePr>
          <p:nvPr/>
        </p:nvGraphicFramePr>
        <p:xfrm>
          <a:off x="3779912" y="3811339"/>
          <a:ext cx="2793876" cy="9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355" name="Equation" r:id="rId7" imgW="1117440" imgH="393480" progId="Equation.3">
                  <p:embed/>
                </p:oleObj>
              </mc:Choice>
              <mc:Fallback>
                <p:oleObj name="Equation" r:id="rId7" imgW="111744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3811339"/>
                        <a:ext cx="2793876" cy="9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05" name="Object 2"/>
          <p:cNvGraphicFramePr>
            <a:graphicFrameLocks noChangeAspect="1"/>
          </p:cNvGraphicFramePr>
          <p:nvPr/>
        </p:nvGraphicFramePr>
        <p:xfrm>
          <a:off x="3707904" y="5016471"/>
          <a:ext cx="2992760" cy="1436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356" name="Equation" r:id="rId9" imgW="1244520" imgH="596880" progId="Equation.3">
                  <p:embed/>
                </p:oleObj>
              </mc:Choice>
              <mc:Fallback>
                <p:oleObj name="Equation" r:id="rId9" imgW="1244520" imgH="5968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5016471"/>
                        <a:ext cx="2992760" cy="14368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2699792" y="1484785"/>
            <a:ext cx="720080" cy="1368152"/>
            <a:chOff x="2699792" y="1484785"/>
            <a:chExt cx="720080" cy="1368152"/>
          </a:xfrm>
        </p:grpSpPr>
        <p:sp>
          <p:nvSpPr>
            <p:cNvPr id="8" name="Freeform 7"/>
            <p:cNvSpPr/>
            <p:nvPr/>
          </p:nvSpPr>
          <p:spPr>
            <a:xfrm>
              <a:off x="2699792" y="1484785"/>
              <a:ext cx="593677" cy="1368152"/>
            </a:xfrm>
            <a:custGeom>
              <a:avLst/>
              <a:gdLst>
                <a:gd name="connsiteX0" fmla="*/ 593677 w 593677"/>
                <a:gd name="connsiteY0" fmla="*/ 1501253 h 1501253"/>
                <a:gd name="connsiteX1" fmla="*/ 75063 w 593677"/>
                <a:gd name="connsiteY1" fmla="*/ 1078173 h 1501253"/>
                <a:gd name="connsiteX2" fmla="*/ 143301 w 593677"/>
                <a:gd name="connsiteY2" fmla="*/ 477671 h 1501253"/>
                <a:gd name="connsiteX3" fmla="*/ 580030 w 593677"/>
                <a:gd name="connsiteY3" fmla="*/ 0 h 1501253"/>
                <a:gd name="connsiteX4" fmla="*/ 580030 w 593677"/>
                <a:gd name="connsiteY4" fmla="*/ 0 h 1501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3677" h="1501253">
                  <a:moveTo>
                    <a:pt x="593677" y="1501253"/>
                  </a:moveTo>
                  <a:cubicBezTo>
                    <a:pt x="371901" y="1375011"/>
                    <a:pt x="150126" y="1248770"/>
                    <a:pt x="75063" y="1078173"/>
                  </a:cubicBezTo>
                  <a:cubicBezTo>
                    <a:pt x="0" y="907576"/>
                    <a:pt x="59140" y="657366"/>
                    <a:pt x="143301" y="477671"/>
                  </a:cubicBezTo>
                  <a:cubicBezTo>
                    <a:pt x="227462" y="297976"/>
                    <a:pt x="580030" y="0"/>
                    <a:pt x="580030" y="0"/>
                  </a:cubicBezTo>
                  <a:lnTo>
                    <a:pt x="580030" y="0"/>
                  </a:lnTo>
                </a:path>
              </a:pathLst>
            </a:cu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/>
          </p:nvGraphicFramePr>
          <p:xfrm>
            <a:off x="2872879" y="1859782"/>
            <a:ext cx="546993" cy="6331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9357" name="Equation" r:id="rId11" imgW="164880" imgH="190440" progId="Equation.3">
                    <p:embed/>
                  </p:oleObj>
                </mc:Choice>
                <mc:Fallback>
                  <p:oleObj name="Equation" r:id="rId11" imgW="164880" imgH="19044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2879" y="1859782"/>
                          <a:ext cx="546993" cy="63311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" name="Group 21"/>
          <p:cNvGrpSpPr/>
          <p:nvPr/>
        </p:nvGrpSpPr>
        <p:grpSpPr>
          <a:xfrm>
            <a:off x="2699792" y="2924944"/>
            <a:ext cx="762124" cy="1368152"/>
            <a:chOff x="2699792" y="2924944"/>
            <a:chExt cx="762124" cy="1368152"/>
          </a:xfrm>
        </p:grpSpPr>
        <p:sp>
          <p:nvSpPr>
            <p:cNvPr id="9" name="Freeform 8"/>
            <p:cNvSpPr/>
            <p:nvPr/>
          </p:nvSpPr>
          <p:spPr>
            <a:xfrm>
              <a:off x="2699792" y="2924944"/>
              <a:ext cx="593677" cy="1368152"/>
            </a:xfrm>
            <a:custGeom>
              <a:avLst/>
              <a:gdLst>
                <a:gd name="connsiteX0" fmla="*/ 593677 w 593677"/>
                <a:gd name="connsiteY0" fmla="*/ 1501253 h 1501253"/>
                <a:gd name="connsiteX1" fmla="*/ 75063 w 593677"/>
                <a:gd name="connsiteY1" fmla="*/ 1078173 h 1501253"/>
                <a:gd name="connsiteX2" fmla="*/ 143301 w 593677"/>
                <a:gd name="connsiteY2" fmla="*/ 477671 h 1501253"/>
                <a:gd name="connsiteX3" fmla="*/ 580030 w 593677"/>
                <a:gd name="connsiteY3" fmla="*/ 0 h 1501253"/>
                <a:gd name="connsiteX4" fmla="*/ 580030 w 593677"/>
                <a:gd name="connsiteY4" fmla="*/ 0 h 1501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3677" h="1501253">
                  <a:moveTo>
                    <a:pt x="593677" y="1501253"/>
                  </a:moveTo>
                  <a:cubicBezTo>
                    <a:pt x="371901" y="1375011"/>
                    <a:pt x="150126" y="1248770"/>
                    <a:pt x="75063" y="1078173"/>
                  </a:cubicBezTo>
                  <a:cubicBezTo>
                    <a:pt x="0" y="907576"/>
                    <a:pt x="59140" y="657366"/>
                    <a:pt x="143301" y="477671"/>
                  </a:cubicBezTo>
                  <a:cubicBezTo>
                    <a:pt x="227462" y="297976"/>
                    <a:pt x="580030" y="0"/>
                    <a:pt x="580030" y="0"/>
                  </a:cubicBezTo>
                  <a:lnTo>
                    <a:pt x="580030" y="0"/>
                  </a:lnTo>
                </a:path>
              </a:pathLst>
            </a:cu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aphicFrame>
          <p:nvGraphicFramePr>
            <p:cNvPr id="179208" name="Object 8"/>
            <p:cNvGraphicFramePr>
              <a:graphicFrameLocks noChangeAspect="1"/>
            </p:cNvGraphicFramePr>
            <p:nvPr/>
          </p:nvGraphicFramePr>
          <p:xfrm>
            <a:off x="2915816" y="3284984"/>
            <a:ext cx="546100" cy="631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9358" name="Equation" r:id="rId13" imgW="164880" imgH="190440" progId="Equation.3">
                    <p:embed/>
                  </p:oleObj>
                </mc:Choice>
                <mc:Fallback>
                  <p:oleObj name="Equation" r:id="rId13" imgW="164880" imgH="19044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5816" y="3284984"/>
                          <a:ext cx="546100" cy="6318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" name="Group 22"/>
          <p:cNvGrpSpPr/>
          <p:nvPr/>
        </p:nvGrpSpPr>
        <p:grpSpPr>
          <a:xfrm>
            <a:off x="2699792" y="4509120"/>
            <a:ext cx="834132" cy="1368152"/>
            <a:chOff x="2699792" y="4509120"/>
            <a:chExt cx="834132" cy="1368152"/>
          </a:xfrm>
        </p:grpSpPr>
        <p:sp>
          <p:nvSpPr>
            <p:cNvPr id="10" name="Freeform 9"/>
            <p:cNvSpPr/>
            <p:nvPr/>
          </p:nvSpPr>
          <p:spPr>
            <a:xfrm>
              <a:off x="2699792" y="4509120"/>
              <a:ext cx="593677" cy="1368152"/>
            </a:xfrm>
            <a:custGeom>
              <a:avLst/>
              <a:gdLst>
                <a:gd name="connsiteX0" fmla="*/ 593677 w 593677"/>
                <a:gd name="connsiteY0" fmla="*/ 1501253 h 1501253"/>
                <a:gd name="connsiteX1" fmla="*/ 75063 w 593677"/>
                <a:gd name="connsiteY1" fmla="*/ 1078173 h 1501253"/>
                <a:gd name="connsiteX2" fmla="*/ 143301 w 593677"/>
                <a:gd name="connsiteY2" fmla="*/ 477671 h 1501253"/>
                <a:gd name="connsiteX3" fmla="*/ 580030 w 593677"/>
                <a:gd name="connsiteY3" fmla="*/ 0 h 1501253"/>
                <a:gd name="connsiteX4" fmla="*/ 580030 w 593677"/>
                <a:gd name="connsiteY4" fmla="*/ 0 h 1501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3677" h="1501253">
                  <a:moveTo>
                    <a:pt x="593677" y="1501253"/>
                  </a:moveTo>
                  <a:cubicBezTo>
                    <a:pt x="371901" y="1375011"/>
                    <a:pt x="150126" y="1248770"/>
                    <a:pt x="75063" y="1078173"/>
                  </a:cubicBezTo>
                  <a:cubicBezTo>
                    <a:pt x="0" y="907576"/>
                    <a:pt x="59140" y="657366"/>
                    <a:pt x="143301" y="477671"/>
                  </a:cubicBezTo>
                  <a:cubicBezTo>
                    <a:pt x="227462" y="297976"/>
                    <a:pt x="580030" y="0"/>
                    <a:pt x="580030" y="0"/>
                  </a:cubicBezTo>
                  <a:lnTo>
                    <a:pt x="580030" y="0"/>
                  </a:lnTo>
                </a:path>
              </a:pathLst>
            </a:cu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aphicFrame>
          <p:nvGraphicFramePr>
            <p:cNvPr id="179209" name="Object 9"/>
            <p:cNvGraphicFramePr>
              <a:graphicFrameLocks noChangeAspect="1"/>
            </p:cNvGraphicFramePr>
            <p:nvPr/>
          </p:nvGraphicFramePr>
          <p:xfrm>
            <a:off x="2987824" y="4869160"/>
            <a:ext cx="546100" cy="631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9359" name="Equation" r:id="rId15" imgW="164880" imgH="190440" progId="Equation.3">
                    <p:embed/>
                  </p:oleObj>
                </mc:Choice>
                <mc:Fallback>
                  <p:oleObj name="Equation" r:id="rId15" imgW="164880" imgH="19044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87824" y="4869160"/>
                          <a:ext cx="546100" cy="6318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6" name="Group 25"/>
          <p:cNvGrpSpPr/>
          <p:nvPr/>
        </p:nvGrpSpPr>
        <p:grpSpPr>
          <a:xfrm>
            <a:off x="6773726" y="4197488"/>
            <a:ext cx="1110642" cy="1368152"/>
            <a:chOff x="6773726" y="4197488"/>
            <a:chExt cx="1110642" cy="1368152"/>
          </a:xfrm>
        </p:grpSpPr>
        <p:sp>
          <p:nvSpPr>
            <p:cNvPr id="15" name="Freeform 14"/>
            <p:cNvSpPr/>
            <p:nvPr/>
          </p:nvSpPr>
          <p:spPr>
            <a:xfrm rot="10800000">
              <a:off x="6773726" y="4197488"/>
              <a:ext cx="593677" cy="1368152"/>
            </a:xfrm>
            <a:custGeom>
              <a:avLst/>
              <a:gdLst>
                <a:gd name="connsiteX0" fmla="*/ 593677 w 593677"/>
                <a:gd name="connsiteY0" fmla="*/ 1501253 h 1501253"/>
                <a:gd name="connsiteX1" fmla="*/ 75063 w 593677"/>
                <a:gd name="connsiteY1" fmla="*/ 1078173 h 1501253"/>
                <a:gd name="connsiteX2" fmla="*/ 143301 w 593677"/>
                <a:gd name="connsiteY2" fmla="*/ 477671 h 1501253"/>
                <a:gd name="connsiteX3" fmla="*/ 580030 w 593677"/>
                <a:gd name="connsiteY3" fmla="*/ 0 h 1501253"/>
                <a:gd name="connsiteX4" fmla="*/ 580030 w 593677"/>
                <a:gd name="connsiteY4" fmla="*/ 0 h 1501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3677" h="1501253">
                  <a:moveTo>
                    <a:pt x="593677" y="1501253"/>
                  </a:moveTo>
                  <a:cubicBezTo>
                    <a:pt x="371901" y="1375011"/>
                    <a:pt x="150126" y="1248770"/>
                    <a:pt x="75063" y="1078173"/>
                  </a:cubicBezTo>
                  <a:cubicBezTo>
                    <a:pt x="0" y="907576"/>
                    <a:pt x="59140" y="657366"/>
                    <a:pt x="143301" y="477671"/>
                  </a:cubicBezTo>
                  <a:cubicBezTo>
                    <a:pt x="227462" y="297976"/>
                    <a:pt x="580030" y="0"/>
                    <a:pt x="580030" y="0"/>
                  </a:cubicBezTo>
                  <a:lnTo>
                    <a:pt x="580030" y="0"/>
                  </a:lnTo>
                </a:path>
              </a:pathLst>
            </a:cu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aphicFrame>
          <p:nvGraphicFramePr>
            <p:cNvPr id="179210" name="Object 10"/>
            <p:cNvGraphicFramePr>
              <a:graphicFrameLocks noChangeAspect="1"/>
            </p:cNvGraphicFramePr>
            <p:nvPr/>
          </p:nvGraphicFramePr>
          <p:xfrm>
            <a:off x="7389663" y="4293096"/>
            <a:ext cx="494705" cy="9934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9360" name="Equation" r:id="rId16" imgW="177480" imgH="355320" progId="Equation.3">
                    <p:embed/>
                  </p:oleObj>
                </mc:Choice>
                <mc:Fallback>
                  <p:oleObj name="Equation" r:id="rId16" imgW="177480" imgH="35532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89663" y="4293096"/>
                          <a:ext cx="494705" cy="99342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5" name="Group 24"/>
          <p:cNvGrpSpPr/>
          <p:nvPr/>
        </p:nvGrpSpPr>
        <p:grpSpPr>
          <a:xfrm>
            <a:off x="6786635" y="2708920"/>
            <a:ext cx="1116273" cy="1368152"/>
            <a:chOff x="6786635" y="2708920"/>
            <a:chExt cx="1116273" cy="1368152"/>
          </a:xfrm>
        </p:grpSpPr>
        <p:sp>
          <p:nvSpPr>
            <p:cNvPr id="16" name="Freeform 15"/>
            <p:cNvSpPr/>
            <p:nvPr/>
          </p:nvSpPr>
          <p:spPr>
            <a:xfrm rot="10800000">
              <a:off x="6786635" y="2708920"/>
              <a:ext cx="593677" cy="1368152"/>
            </a:xfrm>
            <a:custGeom>
              <a:avLst/>
              <a:gdLst>
                <a:gd name="connsiteX0" fmla="*/ 593677 w 593677"/>
                <a:gd name="connsiteY0" fmla="*/ 1501253 h 1501253"/>
                <a:gd name="connsiteX1" fmla="*/ 75063 w 593677"/>
                <a:gd name="connsiteY1" fmla="*/ 1078173 h 1501253"/>
                <a:gd name="connsiteX2" fmla="*/ 143301 w 593677"/>
                <a:gd name="connsiteY2" fmla="*/ 477671 h 1501253"/>
                <a:gd name="connsiteX3" fmla="*/ 580030 w 593677"/>
                <a:gd name="connsiteY3" fmla="*/ 0 h 1501253"/>
                <a:gd name="connsiteX4" fmla="*/ 580030 w 593677"/>
                <a:gd name="connsiteY4" fmla="*/ 0 h 1501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3677" h="1501253">
                  <a:moveTo>
                    <a:pt x="593677" y="1501253"/>
                  </a:moveTo>
                  <a:cubicBezTo>
                    <a:pt x="371901" y="1375011"/>
                    <a:pt x="150126" y="1248770"/>
                    <a:pt x="75063" y="1078173"/>
                  </a:cubicBezTo>
                  <a:cubicBezTo>
                    <a:pt x="0" y="907576"/>
                    <a:pt x="59140" y="657366"/>
                    <a:pt x="143301" y="477671"/>
                  </a:cubicBezTo>
                  <a:cubicBezTo>
                    <a:pt x="227462" y="297976"/>
                    <a:pt x="580030" y="0"/>
                    <a:pt x="580030" y="0"/>
                  </a:cubicBezTo>
                  <a:lnTo>
                    <a:pt x="580030" y="0"/>
                  </a:lnTo>
                </a:path>
              </a:pathLst>
            </a:cu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aphicFrame>
          <p:nvGraphicFramePr>
            <p:cNvPr id="179211" name="Object 11"/>
            <p:cNvGraphicFramePr>
              <a:graphicFrameLocks noChangeAspect="1"/>
            </p:cNvGraphicFramePr>
            <p:nvPr/>
          </p:nvGraphicFramePr>
          <p:xfrm>
            <a:off x="7407608" y="2808224"/>
            <a:ext cx="495300" cy="993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9361" name="Equation" r:id="rId18" imgW="177480" imgH="355320" progId="Equation.3">
                    <p:embed/>
                  </p:oleObj>
                </mc:Choice>
                <mc:Fallback>
                  <p:oleObj name="Equation" r:id="rId18" imgW="177480" imgH="355320" progId="Equation.3">
                    <p:embed/>
                    <p:pic>
                      <p:nvPicPr>
                        <p:cNvPr id="0" name="Picture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07608" y="2808224"/>
                          <a:ext cx="495300" cy="9937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4" name="Group 23"/>
          <p:cNvGrpSpPr/>
          <p:nvPr/>
        </p:nvGrpSpPr>
        <p:grpSpPr>
          <a:xfrm>
            <a:off x="6732240" y="1268760"/>
            <a:ext cx="1143372" cy="1368152"/>
            <a:chOff x="6732240" y="1268760"/>
            <a:chExt cx="1143372" cy="1368152"/>
          </a:xfrm>
        </p:grpSpPr>
        <p:sp>
          <p:nvSpPr>
            <p:cNvPr id="17" name="Freeform 16"/>
            <p:cNvSpPr/>
            <p:nvPr/>
          </p:nvSpPr>
          <p:spPr>
            <a:xfrm rot="10800000">
              <a:off x="6732240" y="1268760"/>
              <a:ext cx="593677" cy="1368152"/>
            </a:xfrm>
            <a:custGeom>
              <a:avLst/>
              <a:gdLst>
                <a:gd name="connsiteX0" fmla="*/ 593677 w 593677"/>
                <a:gd name="connsiteY0" fmla="*/ 1501253 h 1501253"/>
                <a:gd name="connsiteX1" fmla="*/ 75063 w 593677"/>
                <a:gd name="connsiteY1" fmla="*/ 1078173 h 1501253"/>
                <a:gd name="connsiteX2" fmla="*/ 143301 w 593677"/>
                <a:gd name="connsiteY2" fmla="*/ 477671 h 1501253"/>
                <a:gd name="connsiteX3" fmla="*/ 580030 w 593677"/>
                <a:gd name="connsiteY3" fmla="*/ 0 h 1501253"/>
                <a:gd name="connsiteX4" fmla="*/ 580030 w 593677"/>
                <a:gd name="connsiteY4" fmla="*/ 0 h 1501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3677" h="1501253">
                  <a:moveTo>
                    <a:pt x="593677" y="1501253"/>
                  </a:moveTo>
                  <a:cubicBezTo>
                    <a:pt x="371901" y="1375011"/>
                    <a:pt x="150126" y="1248770"/>
                    <a:pt x="75063" y="1078173"/>
                  </a:cubicBezTo>
                  <a:cubicBezTo>
                    <a:pt x="0" y="907576"/>
                    <a:pt x="59140" y="657366"/>
                    <a:pt x="143301" y="477671"/>
                  </a:cubicBezTo>
                  <a:cubicBezTo>
                    <a:pt x="227462" y="297976"/>
                    <a:pt x="580030" y="0"/>
                    <a:pt x="580030" y="0"/>
                  </a:cubicBezTo>
                  <a:lnTo>
                    <a:pt x="580030" y="0"/>
                  </a:lnTo>
                </a:path>
              </a:pathLst>
            </a:custGeom>
            <a:ln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aphicFrame>
          <p:nvGraphicFramePr>
            <p:cNvPr id="179212" name="Object 12"/>
            <p:cNvGraphicFramePr>
              <a:graphicFrameLocks noChangeAspect="1"/>
            </p:cNvGraphicFramePr>
            <p:nvPr/>
          </p:nvGraphicFramePr>
          <p:xfrm>
            <a:off x="7380312" y="1340768"/>
            <a:ext cx="495300" cy="993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9362" name="Equation" r:id="rId20" imgW="177480" imgH="355320" progId="Equation.3">
                    <p:embed/>
                  </p:oleObj>
                </mc:Choice>
                <mc:Fallback>
                  <p:oleObj name="Equation" r:id="rId20" imgW="177480" imgH="355320" progId="Equation.3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80312" y="1340768"/>
                          <a:ext cx="495300" cy="9937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3102</TotalTime>
  <Words>554</Words>
  <Application>Microsoft Office PowerPoint</Application>
  <PresentationFormat>On-screen Show (4:3)</PresentationFormat>
  <Paragraphs>130</Paragraphs>
  <Slides>15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Feedback Control Systems (FCS)</vt:lpstr>
      <vt:lpstr>Introduction</vt:lpstr>
      <vt:lpstr>Standard Test Signals</vt:lpstr>
      <vt:lpstr>Standard Test Signals</vt:lpstr>
      <vt:lpstr>Standard Test Signals</vt:lpstr>
      <vt:lpstr>Standard Test Signals</vt:lpstr>
      <vt:lpstr>Standard Test Signals</vt:lpstr>
      <vt:lpstr>Standard Test Signals</vt:lpstr>
      <vt:lpstr>Relation between standard Test Signals</vt:lpstr>
      <vt:lpstr>Laplace Transform of Test Signals</vt:lpstr>
      <vt:lpstr>Laplace Transform of Test Signals</vt:lpstr>
      <vt:lpstr>Time Response of Control Systems</vt:lpstr>
      <vt:lpstr>Time Response of Control Systems</vt:lpstr>
      <vt:lpstr>Time Response of Control Systems</vt:lpstr>
      <vt:lpstr>End of Lecture-12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Imtiaz Hussain</dc:creator>
  <cp:lastModifiedBy>Instrument</cp:lastModifiedBy>
  <cp:revision>555</cp:revision>
  <dcterms:created xsi:type="dcterms:W3CDTF">2012-07-01T09:15:58Z</dcterms:created>
  <dcterms:modified xsi:type="dcterms:W3CDTF">2014-02-07T04:50:50Z</dcterms:modified>
</cp:coreProperties>
</file>