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1"/>
  </p:notesMasterIdLst>
  <p:handoutMasterIdLst>
    <p:handoutMasterId r:id="rId42"/>
  </p:handoutMasterIdLst>
  <p:sldIdLst>
    <p:sldId id="372" r:id="rId2"/>
    <p:sldId id="527" r:id="rId3"/>
    <p:sldId id="540" r:id="rId4"/>
    <p:sldId id="528" r:id="rId5"/>
    <p:sldId id="531" r:id="rId6"/>
    <p:sldId id="530" r:id="rId7"/>
    <p:sldId id="537" r:id="rId8"/>
    <p:sldId id="532" r:id="rId9"/>
    <p:sldId id="538" r:id="rId10"/>
    <p:sldId id="539" r:id="rId11"/>
    <p:sldId id="543" r:id="rId12"/>
    <p:sldId id="544" r:id="rId13"/>
    <p:sldId id="545" r:id="rId14"/>
    <p:sldId id="547" r:id="rId15"/>
    <p:sldId id="548" r:id="rId16"/>
    <p:sldId id="549" r:id="rId17"/>
    <p:sldId id="552" r:id="rId18"/>
    <p:sldId id="553" r:id="rId19"/>
    <p:sldId id="554" r:id="rId20"/>
    <p:sldId id="551" r:id="rId21"/>
    <p:sldId id="563" r:id="rId22"/>
    <p:sldId id="546" r:id="rId23"/>
    <p:sldId id="536" r:id="rId24"/>
    <p:sldId id="541" r:id="rId25"/>
    <p:sldId id="542" r:id="rId26"/>
    <p:sldId id="556" r:id="rId27"/>
    <p:sldId id="560" r:id="rId28"/>
    <p:sldId id="557" r:id="rId29"/>
    <p:sldId id="558" r:id="rId30"/>
    <p:sldId id="561" r:id="rId31"/>
    <p:sldId id="559" r:id="rId32"/>
    <p:sldId id="562" r:id="rId33"/>
    <p:sldId id="564" r:id="rId34"/>
    <p:sldId id="565" r:id="rId35"/>
    <p:sldId id="566" r:id="rId36"/>
    <p:sldId id="567" r:id="rId37"/>
    <p:sldId id="568" r:id="rId38"/>
    <p:sldId id="569" r:id="rId39"/>
    <p:sldId id="52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9160" autoAdjust="0"/>
  </p:normalViewPr>
  <p:slideViewPr>
    <p:cSldViewPr>
      <p:cViewPr>
        <p:scale>
          <a:sx n="70" d="100"/>
          <a:sy n="70" d="100"/>
        </p:scale>
        <p:origin x="-13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24/04/2015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6B1A4-3534-4875-B1CA-60596223E4A6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5BD45-B5A0-4654-B232-F8508C108E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7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8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3F22-27F0-4A42-97E1-EBFACD9579DE}" type="datetime1">
              <a:rPr lang="en-GB" smtClean="0"/>
              <a:t>24/04/2015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2986-D802-4F0E-B456-C47A116C4687}" type="datetime1">
              <a:rPr lang="en-GB" smtClean="0"/>
              <a:t>24/04/2015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9823-4765-4526-897F-D6EF7D88C149}" type="datetime1">
              <a:rPr lang="en-GB" smtClean="0"/>
              <a:t>24/04/2015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3DBA-57AF-44A2-B3D4-540B22D03E79}" type="datetime1">
              <a:rPr lang="en-GB" smtClean="0"/>
              <a:t>24/04/2015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962D-69D8-4030-A036-A7F756C06B50}" type="datetime1">
              <a:rPr lang="en-GB" smtClean="0"/>
              <a:t>24/04/2015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2554-2531-4D02-B631-633B6370DD3A}" type="datetime1">
              <a:rPr lang="en-GB" smtClean="0"/>
              <a:t>24/04/2015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2CEE-1C79-4704-A1B4-ED4E538B477E}" type="datetime1">
              <a:rPr lang="en-GB" smtClean="0"/>
              <a:t>24/04/2015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C9DD-4627-44C2-8A7B-463920F1C62C}" type="datetime1">
              <a:rPr lang="en-GB" smtClean="0"/>
              <a:t>24/04/2015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9BF1-8651-4C4E-8487-5BBF3FBAA63E}" type="datetime1">
              <a:rPr lang="en-GB" smtClean="0"/>
              <a:t>24/04/2015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B97-FAC1-4C9A-BFA5-7EBF2394140B}" type="datetime1">
              <a:rPr lang="en-GB" smtClean="0"/>
              <a:t>24/04/2015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2525-EDAC-45B5-9E03-FEB28F7C5AD2}" type="datetime1">
              <a:rPr lang="en-GB" smtClean="0"/>
              <a:t>24/04/2015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31043-7678-4BF9-BBD3-7F531110542E}" type="datetime1">
              <a:rPr lang="en-GB" smtClean="0"/>
              <a:t>24/04/2015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mtiaz.hussain@faculty.muet.edu.p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5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0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0.png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54.png"/><Relationship Id="rId4" Type="http://schemas.microsoft.com/office/2007/relationships/hdphoto" Target="../media/hdphoto5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Power Electronics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3919716"/>
            <a:ext cx="53285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Dr. Imtiaz Hussain</a:t>
            </a:r>
          </a:p>
          <a:p>
            <a:pPr algn="ctr"/>
            <a:r>
              <a:rPr lang="en-GB" sz="1600" dirty="0" smtClean="0"/>
              <a:t>Associate  Professor</a:t>
            </a:r>
          </a:p>
          <a:p>
            <a:pPr algn="ctr"/>
            <a:r>
              <a:rPr lang="en-GB" dirty="0" smtClean="0"/>
              <a:t>email: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imtiaz.hussain@faculty.muet.edu.pk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dirty="0" smtClean="0"/>
              <a:t>URL :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http://imtiazhussainkalwar.weebly.com/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53846" y="2514600"/>
            <a:ext cx="1525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Lecture-11</a:t>
            </a:r>
          </a:p>
          <a:p>
            <a:pPr algn="ctr"/>
            <a:r>
              <a:rPr lang="en-GB" sz="2400" dirty="0" smtClean="0"/>
              <a:t>Inverters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26"/>
            <a:ext cx="1193597" cy="1207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4565" y="0"/>
            <a:ext cx="7959435" cy="11690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688964"/>
            <a:ext cx="9144000" cy="11690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4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Pure Sine Wave Inverters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791200"/>
          </a:xfrm>
        </p:spPr>
        <p:txBody>
          <a:bodyPr>
            <a:normAutofit/>
          </a:bodyPr>
          <a:lstStyle/>
          <a:p>
            <a:pPr lvl="1" algn="just"/>
            <a:r>
              <a:rPr lang="en-US" sz="2400" dirty="0" smtClean="0"/>
              <a:t>A </a:t>
            </a:r>
            <a:r>
              <a:rPr lang="en-US" sz="2400" dirty="0"/>
              <a:t>true </a:t>
            </a:r>
            <a:r>
              <a:rPr lang="en-US" sz="2400" b="1" dirty="0" smtClean="0"/>
              <a:t>sine wave </a:t>
            </a:r>
            <a:r>
              <a:rPr lang="en-US" sz="2400" b="1" dirty="0"/>
              <a:t>inverter</a:t>
            </a:r>
            <a:r>
              <a:rPr lang="en-US" sz="2400" dirty="0"/>
              <a:t> produces output with the lowest total harmonic distortion (normally below 3%). </a:t>
            </a:r>
            <a:endParaRPr lang="en-US" sz="2400" dirty="0" smtClean="0"/>
          </a:p>
          <a:p>
            <a:pPr lvl="1" algn="just"/>
            <a:endParaRPr lang="en-US" sz="2400" dirty="0"/>
          </a:p>
          <a:p>
            <a:pPr lvl="1" algn="just"/>
            <a:r>
              <a:rPr lang="en-US" sz="2400" dirty="0" smtClean="0"/>
              <a:t>It </a:t>
            </a:r>
            <a:r>
              <a:rPr lang="en-US" sz="2400" dirty="0"/>
              <a:t>is the most expensive type of AC source, which is used when there is a need for a sinusoidal output for certain devices, such as medical equipment, laser printers, stereos, etc. </a:t>
            </a:r>
            <a:endParaRPr lang="en-US" sz="2400" dirty="0" smtClean="0"/>
          </a:p>
          <a:p>
            <a:pPr lvl="1" algn="just"/>
            <a:endParaRPr lang="en-US" sz="2400" dirty="0"/>
          </a:p>
          <a:p>
            <a:pPr lvl="1" algn="just"/>
            <a:r>
              <a:rPr lang="en-US" sz="2400" dirty="0" smtClean="0"/>
              <a:t>This type </a:t>
            </a:r>
            <a:r>
              <a:rPr lang="en-US" sz="2400" dirty="0"/>
              <a:t>is also used in grid-connected applications.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33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609600" y="0"/>
            <a:ext cx="77724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dirty="0">
                <a:solidFill>
                  <a:schemeClr val="tx2"/>
                </a:solidFill>
              </a:rPr>
              <a:t>Simple square-wave </a:t>
            </a:r>
            <a:r>
              <a:rPr lang="en-GB" sz="3200" dirty="0" smtClean="0">
                <a:solidFill>
                  <a:schemeClr val="tx2"/>
                </a:solidFill>
              </a:rPr>
              <a:t>inverter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76200" y="742950"/>
            <a:ext cx="77724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 dirty="0"/>
              <a:t>To illustrate the concept of AC waveform generation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"/>
          <a:stretch/>
        </p:blipFill>
        <p:spPr bwMode="auto">
          <a:xfrm>
            <a:off x="1890713" y="1371600"/>
            <a:ext cx="5362575" cy="546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0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8128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dirty="0">
                <a:solidFill>
                  <a:schemeClr val="tx2"/>
                </a:solidFill>
              </a:rPr>
              <a:t>AC Waveform Generation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98" y="693761"/>
            <a:ext cx="64674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3577846"/>
            <a:ext cx="64008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49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52400" y="152400"/>
            <a:ext cx="77724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3200" dirty="0">
                <a:solidFill>
                  <a:schemeClr val="tx2"/>
                </a:solidFill>
              </a:rPr>
              <a:t>AC Waveforms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75237"/>
            <a:ext cx="4492625" cy="666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9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Output </a:t>
            </a:r>
            <a:r>
              <a:rPr lang="en-US" dirty="0"/>
              <a:t>voltage harmonics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Harmonics </a:t>
            </a:r>
            <a:r>
              <a:rPr lang="en-US" sz="2800" dirty="0"/>
              <a:t>may cause degradation of </a:t>
            </a:r>
            <a:r>
              <a:rPr lang="en-US" sz="2800" dirty="0" smtClean="0"/>
              <a:t>equipment (Equipment </a:t>
            </a:r>
            <a:r>
              <a:rPr lang="en-US" sz="2800" dirty="0"/>
              <a:t>need to be “de-rated</a:t>
            </a:r>
            <a:r>
              <a:rPr lang="en-US" sz="2800" dirty="0" smtClean="0"/>
              <a:t>”).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2800" dirty="0" smtClean="0"/>
              <a:t>Total Harmonic Distortion (THD) is a measure to determine the “quality” of a given waveform.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14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19400" y="3581400"/>
                <a:ext cx="3545330" cy="1279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𝑇𝐻𝐷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=2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, </m:t>
                                              </m:r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𝑅𝑀𝑆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𝑅𝑀𝑆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581400"/>
                <a:ext cx="3545330" cy="1279838"/>
              </a:xfrm>
              <a:prstGeom prst="rect">
                <a:avLst/>
              </a:prstGeom>
              <a:blipFill rotWithShape="1">
                <a:blip r:embed="rId2"/>
                <a:stretch>
                  <a:fillRect r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19400" y="5257800"/>
                <a:ext cx="3446713" cy="1279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𝑇𝐻𝐷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=2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, </m:t>
                                              </m:r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𝑅𝑀𝑆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𝑅𝑀𝑆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257800"/>
                <a:ext cx="3446713" cy="1279838"/>
              </a:xfrm>
              <a:prstGeom prst="rect">
                <a:avLst/>
              </a:prstGeom>
              <a:blipFill rotWithShape="1">
                <a:blip r:embed="rId3"/>
                <a:stretch>
                  <a:fillRect r="-3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12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Fourier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4" y="762000"/>
            <a:ext cx="8976815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/>
              <a:t>Study </a:t>
            </a:r>
            <a:r>
              <a:rPr lang="en-US" sz="2600" dirty="0"/>
              <a:t>of harmonics requires understanding of wave shapes. </a:t>
            </a:r>
            <a:endParaRPr lang="en-US" sz="2600" dirty="0" smtClean="0"/>
          </a:p>
          <a:p>
            <a:pPr algn="just"/>
            <a:r>
              <a:rPr lang="en-US" sz="2600" dirty="0" smtClean="0"/>
              <a:t>Fourier </a:t>
            </a:r>
            <a:r>
              <a:rPr lang="en-US" sz="2600" dirty="0"/>
              <a:t>Series is a tool to analyse wave shapes</a:t>
            </a:r>
            <a:r>
              <a:rPr lang="en-US" sz="2600" dirty="0" smtClean="0"/>
              <a:t>.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Where,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15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25221" y="2057400"/>
                <a:ext cx="5285165" cy="1015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20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2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20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221" y="2057400"/>
                <a:ext cx="5285165" cy="1015471"/>
              </a:xfrm>
              <a:prstGeom prst="rect">
                <a:avLst/>
              </a:prstGeom>
              <a:blipFill rotWithShape="1">
                <a:blip r:embed="rId2"/>
                <a:stretch>
                  <a:fillRect r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9651" y="4572000"/>
                <a:ext cx="3380349" cy="1112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51" y="4572000"/>
                <a:ext cx="3380349" cy="1112612"/>
              </a:xfrm>
              <a:prstGeom prst="rect">
                <a:avLst/>
              </a:prstGeom>
              <a:blipFill rotWithShape="1">
                <a:blip r:embed="rId3"/>
                <a:stretch>
                  <a:fillRect r="-2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0342" y="5684612"/>
                <a:ext cx="3328091" cy="1112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42" y="5684612"/>
                <a:ext cx="3328091" cy="1112612"/>
              </a:xfrm>
              <a:prstGeom prst="rect">
                <a:avLst/>
              </a:prstGeom>
              <a:blipFill rotWithShape="1">
                <a:blip r:embed="rId4"/>
                <a:stretch>
                  <a:fillRect r="-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6634" y="3429000"/>
                <a:ext cx="2317173" cy="1112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34" y="3429000"/>
                <a:ext cx="2317173" cy="1112612"/>
              </a:xfrm>
              <a:prstGeom prst="rect">
                <a:avLst/>
              </a:prstGeom>
              <a:blipFill rotWithShape="1">
                <a:blip r:embed="rId5"/>
                <a:stretch>
                  <a:fillRect r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39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Harmonics </a:t>
            </a:r>
            <a:r>
              <a:rPr lang="en-US" dirty="0"/>
              <a:t>of square-wave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512" y="3673214"/>
            <a:ext cx="5276764" cy="318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52800" y="762000"/>
                <a:ext cx="2317173" cy="1112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762000"/>
                <a:ext cx="2317173" cy="1112612"/>
              </a:xfrm>
              <a:prstGeom prst="rect">
                <a:avLst/>
              </a:prstGeom>
              <a:blipFill rotWithShape="1">
                <a:blip r:embed="rId3"/>
                <a:stretch>
                  <a:fillRect r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81535" y="1905000"/>
                <a:ext cx="4111831" cy="11683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2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𝑑𝑐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nary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nary>
                            <m:naryPr>
                              <m:limLoc m:val="undOvr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𝑑𝑐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535" y="1905000"/>
                <a:ext cx="4111831" cy="1168397"/>
              </a:xfrm>
              <a:prstGeom prst="rect">
                <a:avLst/>
              </a:prstGeom>
              <a:blipFill rotWithShape="1">
                <a:blip r:embed="rId4"/>
                <a:stretch>
                  <a:fillRect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962400" y="3276600"/>
                <a:ext cx="106618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276600"/>
                <a:ext cx="1066189" cy="430887"/>
              </a:xfrm>
              <a:prstGeom prst="rect">
                <a:avLst/>
              </a:prstGeom>
              <a:blipFill rotWithShape="1">
                <a:blip r:embed="rId5"/>
                <a:stretch>
                  <a:fillRect t="-8571" r="-9714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95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785883"/>
          </a:xfrm>
        </p:spPr>
        <p:txBody>
          <a:bodyPr>
            <a:normAutofit/>
          </a:bodyPr>
          <a:lstStyle/>
          <a:p>
            <a:r>
              <a:rPr lang="en-US" dirty="0" smtClean="0"/>
              <a:t>Harmonics </a:t>
            </a:r>
            <a:r>
              <a:rPr lang="en-US" dirty="0"/>
              <a:t>of square-wave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18381"/>
            <a:ext cx="4038600" cy="243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95600" y="838200"/>
                <a:ext cx="3380349" cy="1112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838200"/>
                <a:ext cx="3380349" cy="1112612"/>
              </a:xfrm>
              <a:prstGeom prst="rect">
                <a:avLst/>
              </a:prstGeom>
              <a:blipFill rotWithShape="1">
                <a:blip r:embed="rId3"/>
                <a:stretch>
                  <a:fillRect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00200" y="1905000"/>
                <a:ext cx="6102953" cy="11683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2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𝑑𝑐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nary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nary>
                            <m:naryPr>
                              <m:limLoc m:val="undOvr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𝑑𝑐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905000"/>
                <a:ext cx="6102953" cy="1168397"/>
              </a:xfrm>
              <a:prstGeom prst="rect">
                <a:avLst/>
              </a:prstGeom>
              <a:blipFill rotWithShape="1">
                <a:blip r:embed="rId4"/>
                <a:stretch>
                  <a:fillRect r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28800" y="3175003"/>
                <a:ext cx="5755550" cy="11683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2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nary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nary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175003"/>
                <a:ext cx="5755550" cy="1168397"/>
              </a:xfrm>
              <a:prstGeom prst="rect">
                <a:avLst/>
              </a:prstGeom>
              <a:blipFill rotWithShape="1">
                <a:blip r:embed="rId5"/>
                <a:stretch>
                  <a:fillRect r="-1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61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785883"/>
          </a:xfrm>
        </p:spPr>
        <p:txBody>
          <a:bodyPr>
            <a:normAutofit/>
          </a:bodyPr>
          <a:lstStyle/>
          <a:p>
            <a:r>
              <a:rPr lang="en-US" dirty="0" smtClean="0"/>
              <a:t>Harmonics </a:t>
            </a:r>
            <a:r>
              <a:rPr lang="en-US" dirty="0"/>
              <a:t>of square-wave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4038600" cy="243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90800" y="685800"/>
                <a:ext cx="3328091" cy="1112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685800"/>
                <a:ext cx="3328091" cy="1112612"/>
              </a:xfrm>
              <a:prstGeom prst="rect">
                <a:avLst/>
              </a:prstGeom>
              <a:blipFill rotWithShape="1">
                <a:blip r:embed="rId3"/>
                <a:stretch>
                  <a:fillRect r="-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48733" y="1752600"/>
                <a:ext cx="6012223" cy="11683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2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𝑑𝑐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</a:rPr>
                                    <m:t>s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/>
                                    </a:rPr>
                                    <m:t>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nary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nary>
                            <m:naryPr>
                              <m:limLoc m:val="undOvr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𝑑𝑐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</a:rPr>
                                    <m:t>s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/>
                                    </a:rPr>
                                    <m:t>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733" y="1752600"/>
                <a:ext cx="6012223" cy="1168397"/>
              </a:xfrm>
              <a:prstGeom prst="rect">
                <a:avLst/>
              </a:prstGeom>
              <a:blipFill rotWithShape="1">
                <a:blip r:embed="rId4"/>
                <a:stretch>
                  <a:fillRect r="-1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95156" y="4648200"/>
                <a:ext cx="106259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56" y="4648200"/>
                <a:ext cx="1062599" cy="430887"/>
              </a:xfrm>
              <a:prstGeom prst="rect">
                <a:avLst/>
              </a:prstGeom>
              <a:blipFill rotWithShape="1">
                <a:blip r:embed="rId5"/>
                <a:stretch>
                  <a:fillRect t="-8571" r="-9714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52400" y="4202668"/>
            <a:ext cx="22275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When </a:t>
            </a:r>
            <a:r>
              <a:rPr lang="en-US" sz="2200" dirty="0" smtClean="0">
                <a:solidFill>
                  <a:srgbClr val="FF0000"/>
                </a:solidFill>
              </a:rPr>
              <a:t>n</a:t>
            </a:r>
            <a:r>
              <a:rPr lang="en-US" sz="2200" dirty="0" smtClean="0"/>
              <a:t> is even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90600" y="2971800"/>
                <a:ext cx="7757701" cy="11683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2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nary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nary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  <a:ea typeface="Cambria Math"/>
                            </a:rPr>
                            <m:t>cos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⁡(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71800"/>
                <a:ext cx="7757701" cy="1168397"/>
              </a:xfrm>
              <a:prstGeom prst="rect">
                <a:avLst/>
              </a:prstGeom>
              <a:blipFill rotWithShape="1">
                <a:blip r:embed="rId6"/>
                <a:stretch>
                  <a:fillRect r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9600" y="5867400"/>
                <a:ext cx="1455398" cy="727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867400"/>
                <a:ext cx="1455398" cy="727187"/>
              </a:xfrm>
              <a:prstGeom prst="rect">
                <a:avLst/>
              </a:prstGeom>
              <a:blipFill rotWithShape="1">
                <a:blip r:embed="rId7"/>
                <a:stretch>
                  <a:fillRect r="-6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66509" y="5257800"/>
            <a:ext cx="21194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When </a:t>
            </a:r>
            <a:r>
              <a:rPr lang="en-US" sz="2200" dirty="0" smtClean="0">
                <a:solidFill>
                  <a:srgbClr val="FF0000"/>
                </a:solidFill>
              </a:rPr>
              <a:t>n</a:t>
            </a:r>
            <a:r>
              <a:rPr lang="en-US" sz="2200" dirty="0" smtClean="0"/>
              <a:t> is odd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1854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785883"/>
          </a:xfrm>
        </p:spPr>
        <p:txBody>
          <a:bodyPr>
            <a:normAutofit/>
          </a:bodyPr>
          <a:lstStyle/>
          <a:p>
            <a:r>
              <a:rPr lang="en-US" dirty="0" smtClean="0"/>
              <a:t>Harmonics </a:t>
            </a:r>
            <a:r>
              <a:rPr lang="en-US" dirty="0"/>
              <a:t>of square-wave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4038600" cy="243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3413" y="762000"/>
                <a:ext cx="5285165" cy="1015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20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2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20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3" y="762000"/>
                <a:ext cx="5285165" cy="1015471"/>
              </a:xfrm>
              <a:prstGeom prst="rect">
                <a:avLst/>
              </a:prstGeom>
              <a:blipFill rotWithShape="1">
                <a:blip r:embed="rId3"/>
                <a:stretch>
                  <a:fillRect r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1776184"/>
                <a:ext cx="2990178" cy="1015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20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76184"/>
                <a:ext cx="2990178" cy="1015471"/>
              </a:xfrm>
              <a:prstGeom prst="rect">
                <a:avLst/>
              </a:prstGeom>
              <a:blipFill rotWithShape="1">
                <a:blip r:embed="rId4"/>
                <a:stretch>
                  <a:fillRect r="-3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4800" y="3048000"/>
                <a:ext cx="3786165" cy="1041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=1,3,5…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0"/>
                <a:ext cx="3786165" cy="1041375"/>
              </a:xfrm>
              <a:prstGeom prst="rect">
                <a:avLst/>
              </a:prstGeom>
              <a:blipFill rotWithShape="1">
                <a:blip r:embed="rId5"/>
                <a:stretch>
                  <a:fillRect r="-2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53000" y="1955463"/>
                <a:ext cx="3911007" cy="656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/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𝑑𝑐</m:t>
                            </m:r>
                          </m:sub>
                        </m:sSub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0         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/>
                              </a:rPr>
                              <m:t>even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1         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/>
                              </a:rPr>
                              <m:t>odd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955463"/>
                <a:ext cx="3911007" cy="656911"/>
              </a:xfrm>
              <a:prstGeom prst="rect">
                <a:avLst/>
              </a:prstGeom>
              <a:blipFill rotWithShape="1">
                <a:blip r:embed="rId6"/>
                <a:stretch>
                  <a:fillRect l="-2028" r="-2808" b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 descr="FourierSeriesSquareWa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4" y="4419600"/>
            <a:ext cx="345757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56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Converts </a:t>
            </a:r>
            <a:r>
              <a:rPr lang="en-US" sz="2600" dirty="0"/>
              <a:t>DC to AC power by switching the DC input voltage (or current</a:t>
            </a:r>
            <a:r>
              <a:rPr lang="en-US" sz="2600" dirty="0" smtClean="0"/>
              <a:t>) in </a:t>
            </a:r>
            <a:r>
              <a:rPr lang="en-US" sz="2600" dirty="0"/>
              <a:t>a pre-determined sequence so as to generate AC voltage (or current) output</a:t>
            </a:r>
            <a:r>
              <a:rPr lang="en-US" sz="2600" dirty="0" smtClean="0"/>
              <a:t>.</a:t>
            </a:r>
            <a:endParaRPr lang="en-US" sz="2600" dirty="0"/>
          </a:p>
          <a:p>
            <a:pPr algn="just"/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48768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3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785883"/>
          </a:xfrm>
        </p:spPr>
        <p:txBody>
          <a:bodyPr>
            <a:normAutofit/>
          </a:bodyPr>
          <a:lstStyle/>
          <a:p>
            <a:r>
              <a:rPr lang="en-US" dirty="0" smtClean="0"/>
              <a:t>Harmonics </a:t>
            </a:r>
            <a:r>
              <a:rPr lang="en-US" dirty="0"/>
              <a:t>of square-wave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600200"/>
            <a:ext cx="37814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323975"/>
            <a:ext cx="51054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177800" algn="just">
              <a:buFont typeface="Arial" pitchFamily="34" charset="0"/>
              <a:buChar char="•"/>
              <a:tabLst>
                <a:tab pos="287338" algn="l"/>
              </a:tabLst>
            </a:pPr>
            <a:r>
              <a:rPr lang="en-US" sz="2600" dirty="0" smtClean="0"/>
              <a:t>Spectra characteristics</a:t>
            </a:r>
          </a:p>
          <a:p>
            <a:pPr marL="287338" indent="-177800" algn="just">
              <a:buFont typeface="Arial" pitchFamily="34" charset="0"/>
              <a:buChar char="•"/>
              <a:tabLst>
                <a:tab pos="287338" algn="l"/>
              </a:tabLst>
            </a:pPr>
            <a:endParaRPr lang="en-US" sz="1600" dirty="0" smtClean="0"/>
          </a:p>
          <a:p>
            <a:pPr marL="682625" lvl="1" indent="-341313" algn="just">
              <a:buFont typeface="Wingdings" pitchFamily="2" charset="2"/>
              <a:buChar char="§"/>
              <a:tabLst>
                <a:tab pos="287338" algn="l"/>
              </a:tabLst>
            </a:pPr>
            <a:r>
              <a:rPr lang="en-US" sz="2600" dirty="0" smtClean="0"/>
              <a:t>Harmonic </a:t>
            </a:r>
            <a:r>
              <a:rPr lang="en-US" sz="2600" dirty="0"/>
              <a:t>decreases as </a:t>
            </a:r>
            <a:r>
              <a:rPr lang="en-US" sz="2600" dirty="0" smtClean="0">
                <a:solidFill>
                  <a:srgbClr val="FF0000"/>
                </a:solidFill>
              </a:rPr>
              <a:t>n</a:t>
            </a:r>
            <a:r>
              <a:rPr lang="en-US" sz="2600" dirty="0" smtClean="0"/>
              <a:t> increases</a:t>
            </a:r>
            <a:r>
              <a:rPr lang="en-US" sz="2600" dirty="0"/>
              <a:t>. </a:t>
            </a:r>
            <a:endParaRPr lang="en-US" sz="2600" dirty="0" smtClean="0"/>
          </a:p>
          <a:p>
            <a:pPr marL="682625" indent="-341313" algn="just">
              <a:buFont typeface="Wingdings" pitchFamily="2" charset="2"/>
              <a:buChar char="§"/>
              <a:tabLst>
                <a:tab pos="287338" algn="l"/>
              </a:tabLst>
            </a:pPr>
            <a:endParaRPr lang="en-US" sz="1600" dirty="0"/>
          </a:p>
          <a:p>
            <a:pPr marL="682625" lvl="1" indent="-341313" algn="just">
              <a:buFont typeface="Wingdings" pitchFamily="2" charset="2"/>
              <a:buChar char="§"/>
              <a:tabLst>
                <a:tab pos="287338" algn="l"/>
              </a:tabLst>
            </a:pPr>
            <a:r>
              <a:rPr lang="en-US" sz="2600" dirty="0" smtClean="0"/>
              <a:t>It </a:t>
            </a:r>
            <a:r>
              <a:rPr lang="en-US" sz="2600" dirty="0"/>
              <a:t>decreases with a factor of (</a:t>
            </a:r>
            <a:r>
              <a:rPr lang="en-US" sz="2600" dirty="0">
                <a:solidFill>
                  <a:srgbClr val="FF0000"/>
                </a:solidFill>
              </a:rPr>
              <a:t>1/n</a:t>
            </a:r>
            <a:r>
              <a:rPr lang="en-US" sz="2600" dirty="0"/>
              <a:t>). </a:t>
            </a:r>
            <a:endParaRPr lang="en-US" sz="2600" dirty="0" smtClean="0"/>
          </a:p>
          <a:p>
            <a:pPr marL="682625" indent="-341313" algn="just">
              <a:buFont typeface="Wingdings" pitchFamily="2" charset="2"/>
              <a:buChar char="§"/>
              <a:tabLst>
                <a:tab pos="287338" algn="l"/>
              </a:tabLst>
            </a:pPr>
            <a:endParaRPr lang="en-US" sz="1600" dirty="0" smtClean="0"/>
          </a:p>
          <a:p>
            <a:pPr marL="682625" lvl="1" indent="-341313" algn="just">
              <a:buFont typeface="Wingdings" pitchFamily="2" charset="2"/>
              <a:buChar char="§"/>
              <a:tabLst>
                <a:tab pos="287338" algn="l"/>
              </a:tabLst>
            </a:pPr>
            <a:r>
              <a:rPr lang="en-US" sz="2600" dirty="0" smtClean="0"/>
              <a:t>Even </a:t>
            </a:r>
            <a:r>
              <a:rPr lang="en-US" sz="2600" dirty="0"/>
              <a:t>harmonics are </a:t>
            </a:r>
            <a:r>
              <a:rPr lang="en-US" sz="2600" dirty="0" smtClean="0"/>
              <a:t>absent.</a:t>
            </a:r>
          </a:p>
          <a:p>
            <a:pPr marL="682625" indent="-341313" algn="just">
              <a:buFont typeface="Wingdings" pitchFamily="2" charset="2"/>
              <a:buChar char="§"/>
              <a:tabLst>
                <a:tab pos="287338" algn="l"/>
              </a:tabLst>
            </a:pPr>
            <a:endParaRPr lang="en-US" sz="1600" dirty="0" smtClean="0"/>
          </a:p>
          <a:p>
            <a:pPr marL="682625" lvl="1" indent="-341313" algn="just">
              <a:buFont typeface="Wingdings" pitchFamily="2" charset="2"/>
              <a:buChar char="§"/>
              <a:tabLst>
                <a:tab pos="287338" algn="l"/>
              </a:tabLst>
            </a:pPr>
            <a:r>
              <a:rPr lang="en-US" sz="2600" dirty="0" smtClean="0"/>
              <a:t>Nearest </a:t>
            </a:r>
            <a:r>
              <a:rPr lang="en-US" sz="2600" dirty="0"/>
              <a:t>harmonics is the 3rd</a:t>
            </a:r>
            <a:r>
              <a:rPr lang="en-US" sz="2600" dirty="0" smtClean="0"/>
              <a:t>.</a:t>
            </a:r>
          </a:p>
          <a:p>
            <a:pPr marL="682625" indent="-341313" algn="just">
              <a:buFont typeface="Wingdings" pitchFamily="2" charset="2"/>
              <a:buChar char="§"/>
              <a:tabLst>
                <a:tab pos="287338" algn="l"/>
              </a:tabLst>
            </a:pPr>
            <a:endParaRPr lang="en-US" sz="1600" dirty="0" smtClean="0"/>
          </a:p>
          <a:p>
            <a:pPr marL="682625" lvl="1" indent="-341313" algn="just">
              <a:buFont typeface="Wingdings" pitchFamily="2" charset="2"/>
              <a:buChar char="§"/>
              <a:tabLst>
                <a:tab pos="287338" algn="l"/>
              </a:tabLst>
            </a:pPr>
            <a:r>
              <a:rPr lang="en-US" sz="2600" dirty="0" smtClean="0"/>
              <a:t>If </a:t>
            </a:r>
            <a:r>
              <a:rPr lang="en-US" sz="2600" dirty="0"/>
              <a:t>fundamental is 50Hz, then nearest harmonic is 150Hz</a:t>
            </a:r>
            <a:r>
              <a:rPr lang="en-US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1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Harmonics </a:t>
            </a:r>
            <a:r>
              <a:rPr lang="en-US" dirty="0"/>
              <a:t>of square-wave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5122" name="Picture 2" descr="http://sub.allaboutcircuits.com/images/120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3400"/>
            <a:ext cx="5257799" cy="340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ub.allaboutcircuits.com/images/021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2" y="3937987"/>
            <a:ext cx="6053138" cy="292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9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Filtering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135563"/>
          </a:xfrm>
        </p:spPr>
        <p:txBody>
          <a:bodyPr/>
          <a:lstStyle/>
          <a:p>
            <a:pPr algn="just"/>
            <a:r>
              <a:rPr lang="en-US" sz="2600" dirty="0" smtClean="0"/>
              <a:t>Low-pass </a:t>
            </a:r>
            <a:r>
              <a:rPr lang="en-US" sz="2600" dirty="0"/>
              <a:t>filter is normally fitted at the inverter output to reduce the high frequency harmonics.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5564076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1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Topologies of Inverters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51355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Voltage </a:t>
            </a:r>
            <a:r>
              <a:rPr lang="en-US" dirty="0"/>
              <a:t>Source Inverter (VSI</a:t>
            </a:r>
            <a:r>
              <a:rPr lang="en-US" dirty="0" smtClean="0"/>
              <a:t>)</a:t>
            </a:r>
          </a:p>
          <a:p>
            <a:pPr lvl="1" algn="just"/>
            <a:r>
              <a:rPr lang="en-US" sz="2400" dirty="0" smtClean="0"/>
              <a:t>Where </a:t>
            </a:r>
            <a:r>
              <a:rPr lang="en-US" sz="2400" dirty="0"/>
              <a:t>the </a:t>
            </a:r>
            <a:r>
              <a:rPr lang="en-US" sz="2400" dirty="0" smtClean="0"/>
              <a:t>independently controlled </a:t>
            </a:r>
            <a:r>
              <a:rPr lang="en-US" sz="2400" dirty="0"/>
              <a:t>ac output is a voltage waveform.</a:t>
            </a:r>
            <a:endParaRPr lang="en-US" sz="2400" dirty="0" smtClean="0"/>
          </a:p>
          <a:p>
            <a:pPr lvl="1" algn="just"/>
            <a:r>
              <a:rPr lang="en-US" sz="2400" dirty="0" smtClean="0"/>
              <a:t>In </a:t>
            </a:r>
            <a:r>
              <a:rPr lang="en-US" sz="2400" dirty="0"/>
              <a:t>industrial markets, the VSI design has proven to be more efficient, have higher reliability and faster dynamic response, and be capable of running motors without de-rating.</a:t>
            </a:r>
          </a:p>
          <a:p>
            <a:pPr algn="just"/>
            <a:r>
              <a:rPr lang="en-US" dirty="0" smtClean="0"/>
              <a:t>Current </a:t>
            </a:r>
            <a:r>
              <a:rPr lang="en-US" dirty="0"/>
              <a:t>Source Inverter (CSI</a:t>
            </a:r>
            <a:r>
              <a:rPr lang="en-US" dirty="0" smtClean="0"/>
              <a:t>)</a:t>
            </a:r>
          </a:p>
          <a:p>
            <a:pPr lvl="1" algn="just"/>
            <a:r>
              <a:rPr lang="en-US" sz="2400" dirty="0" smtClean="0"/>
              <a:t>Where the </a:t>
            </a:r>
            <a:r>
              <a:rPr lang="en-US" sz="2400" dirty="0"/>
              <a:t>independently controlled ac output is a current waveform</a:t>
            </a:r>
            <a:r>
              <a:rPr lang="en-US" sz="2400" dirty="0" smtClean="0"/>
              <a:t>. </a:t>
            </a:r>
            <a:endParaRPr lang="en-US" sz="2400" dirty="0"/>
          </a:p>
          <a:p>
            <a:pPr lvl="1" algn="just"/>
            <a:r>
              <a:rPr lang="en-US" sz="2400" dirty="0"/>
              <a:t>These structures are still widely used in medium-voltage </a:t>
            </a:r>
            <a:r>
              <a:rPr lang="en-US" sz="2400" dirty="0" smtClean="0"/>
              <a:t>industrial applications</a:t>
            </a:r>
            <a:r>
              <a:rPr lang="en-US" sz="2400" dirty="0"/>
              <a:t>, where high-quality voltage waveforms </a:t>
            </a:r>
            <a:r>
              <a:rPr lang="en-US" sz="2400" dirty="0" smtClean="0"/>
              <a:t>are required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9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868362"/>
              </a:xfrm>
            </p:spPr>
            <p:txBody>
              <a:bodyPr/>
              <a:lstStyle/>
              <a:p>
                <a:r>
                  <a:rPr lang="en-US" dirty="0" smtClean="0"/>
                  <a:t>1-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dirty="0" smtClean="0"/>
                  <a:t> Voltage source Inverters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868362"/>
              </a:xfrm>
              <a:blipFill rotWithShape="1">
                <a:blip r:embed="rId2"/>
                <a:stretch>
                  <a:fillRect t="-8451" b="-27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phase voltage source inverters are of two types.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Single Phase Half Bridge voltage source inverters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Single Phase </a:t>
            </a:r>
            <a:r>
              <a:rPr lang="en-US" dirty="0" smtClean="0"/>
              <a:t>full </a:t>
            </a:r>
            <a:r>
              <a:rPr lang="en-US" dirty="0"/>
              <a:t>Bridge voltage source </a:t>
            </a:r>
            <a:r>
              <a:rPr lang="en-US" dirty="0" smtClean="0"/>
              <a:t>inverters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2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868362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1-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sz="3600" dirty="0" smtClean="0"/>
                  <a:t> Half Bridge VSI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868362"/>
              </a:xfrm>
              <a:blipFill rotWithShape="1">
                <a:blip r:embed="rId2"/>
                <a:stretch>
                  <a:fillRect b="-1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1849"/>
            <a:ext cx="8991298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Figure </a:t>
            </a:r>
            <a:r>
              <a:rPr lang="en-US" sz="2600" dirty="0" smtClean="0"/>
              <a:t>shows </a:t>
            </a:r>
            <a:r>
              <a:rPr lang="en-US" sz="2600" dirty="0"/>
              <a:t>the power topology of a half-bridge VSI</a:t>
            </a:r>
            <a:r>
              <a:rPr lang="en-US" sz="2600" dirty="0" smtClean="0"/>
              <a:t>, where </a:t>
            </a:r>
            <a:r>
              <a:rPr lang="en-US" sz="2600" dirty="0"/>
              <a:t>two large capacitors are required to provide a </a:t>
            </a:r>
            <a:r>
              <a:rPr lang="en-US" sz="2600" dirty="0" smtClean="0"/>
              <a:t>neutral point </a:t>
            </a:r>
            <a:r>
              <a:rPr lang="en-US" sz="2600" i="1" dirty="0"/>
              <a:t>N</a:t>
            </a:r>
            <a:r>
              <a:rPr lang="en-US" sz="2600" dirty="0"/>
              <a:t>, such that each capacitor maintains a </a:t>
            </a:r>
            <a:r>
              <a:rPr lang="en-US" sz="2600" dirty="0" smtClean="0"/>
              <a:t>constant voltage </a:t>
            </a:r>
            <a:r>
              <a:rPr lang="en-US" sz="2600" i="1" dirty="0"/>
              <a:t>v</a:t>
            </a:r>
            <a:r>
              <a:rPr lang="en-US" sz="2600" i="1" baseline="-25000" dirty="0"/>
              <a:t>i</a:t>
            </a:r>
            <a:r>
              <a:rPr lang="en-US" sz="2600" i="1" dirty="0"/>
              <a:t> </a:t>
            </a:r>
            <a:r>
              <a:rPr lang="en-US" sz="2600" dirty="0"/>
              <a:t>/2.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02" y="2895600"/>
            <a:ext cx="3809698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2895600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600" dirty="0"/>
              <a:t>It is clear that </a:t>
            </a:r>
            <a:r>
              <a:rPr lang="en-US" sz="2600" dirty="0" smtClean="0"/>
              <a:t>both switches </a:t>
            </a:r>
            <a:r>
              <a:rPr lang="en-US" sz="2600" i="1" dirty="0"/>
              <a:t>S</a:t>
            </a:r>
            <a:r>
              <a:rPr lang="en-US" sz="2600" dirty="0"/>
              <a:t>+ and </a:t>
            </a:r>
            <a:r>
              <a:rPr lang="en-US" sz="2600" i="1" dirty="0"/>
              <a:t>S</a:t>
            </a:r>
            <a:r>
              <a:rPr lang="en-US" sz="2600" dirty="0"/>
              <a:t>− cannot be on simultaneously because </a:t>
            </a:r>
            <a:r>
              <a:rPr lang="en-US" sz="2600" dirty="0" smtClean="0"/>
              <a:t>a short </a:t>
            </a:r>
            <a:r>
              <a:rPr lang="en-US" sz="2600" dirty="0"/>
              <a:t>circuit across the dc link voltage source </a:t>
            </a:r>
            <a:r>
              <a:rPr lang="en-US" sz="2600" i="1" dirty="0"/>
              <a:t>v</a:t>
            </a:r>
            <a:r>
              <a:rPr lang="en-US" sz="2600" i="1" baseline="-25000" dirty="0"/>
              <a:t>i</a:t>
            </a:r>
            <a:r>
              <a:rPr lang="en-US" sz="2600" i="1" dirty="0"/>
              <a:t> </a:t>
            </a:r>
            <a:r>
              <a:rPr lang="en-US" sz="2600" dirty="0"/>
              <a:t>would </a:t>
            </a:r>
            <a:r>
              <a:rPr lang="en-US" sz="2600" dirty="0" smtClean="0"/>
              <a:t>be produced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185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868362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1-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sz="3600" dirty="0" smtClean="0"/>
                  <a:t> Half Bridge VSI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868362"/>
              </a:xfrm>
              <a:blipFill rotWithShape="1">
                <a:blip r:embed="rId2"/>
                <a:stretch>
                  <a:fillRect b="-1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1849"/>
            <a:ext cx="89916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Figure </a:t>
            </a:r>
            <a:r>
              <a:rPr lang="en-US" sz="2600" dirty="0" smtClean="0"/>
              <a:t>shows </a:t>
            </a:r>
            <a:r>
              <a:rPr lang="en-US" sz="2600" dirty="0"/>
              <a:t>the ideal waveforms associated with </a:t>
            </a:r>
            <a:r>
              <a:rPr lang="en-US" sz="2600" dirty="0" smtClean="0"/>
              <a:t>the half-bridge inverter.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38" y="3069644"/>
            <a:ext cx="3809698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45"/>
          <a:stretch/>
        </p:blipFill>
        <p:spPr bwMode="auto">
          <a:xfrm>
            <a:off x="4042" y="2438400"/>
            <a:ext cx="5253758" cy="161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56" b="4142"/>
          <a:stretch/>
        </p:blipFill>
        <p:spPr bwMode="auto">
          <a:xfrm>
            <a:off x="4042" y="4585648"/>
            <a:ext cx="5253758" cy="174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38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868362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1-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sz="3600" dirty="0" smtClean="0"/>
                  <a:t> Half Bridge VSI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868362"/>
              </a:xfrm>
              <a:blipFill rotWithShape="1">
                <a:blip r:embed="rId2"/>
                <a:stretch>
                  <a:fillRect b="-1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1849"/>
            <a:ext cx="88392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The gating signals for thyristors and resulting output voltage waveforms are shown below.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81"/>
          <a:stretch/>
        </p:blipFill>
        <p:spPr bwMode="auto">
          <a:xfrm rot="60000">
            <a:off x="3993456" y="2865591"/>
            <a:ext cx="5075141" cy="374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52850"/>
            <a:ext cx="37433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248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Note: </a:t>
            </a:r>
            <a:r>
              <a:rPr lang="en-US" dirty="0" smtClean="0"/>
              <a:t>Turn off circuitry for thyristor is not shown for simplicity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746" y="1905000"/>
                <a:ext cx="4012509" cy="1404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/>
                                </a:rPr>
                                <m:t>                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0&lt;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/2</m:t>
                              </m:r>
                              <m:r>
                                <m:rPr>
                                  <m:nor/>
                                </m:rPr>
                                <a:rPr lang="en-US" sz="2200" dirty="0"/>
                                <m:t> 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/>
                                </a:rPr>
                                <m:t>           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/2&lt;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𝑇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6" y="1905000"/>
                <a:ext cx="4012509" cy="1404231"/>
              </a:xfrm>
              <a:prstGeom prst="rect">
                <a:avLst/>
              </a:prstGeom>
              <a:blipFill rotWithShape="1">
                <a:blip r:embed="rId7"/>
                <a:stretch>
                  <a:fillRect r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868362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1-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sz="3600" dirty="0" smtClean="0"/>
                  <a:t> Full Bridge VSI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868362"/>
              </a:xfrm>
              <a:blipFill rotWithShape="1">
                <a:blip r:embed="rId2"/>
                <a:stretch>
                  <a:fillRect b="-1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1849"/>
            <a:ext cx="86868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This inverter is similar to the half-bridge inverter; however</a:t>
            </a:r>
            <a:r>
              <a:rPr lang="en-US" sz="2600" dirty="0" smtClean="0"/>
              <a:t>, a </a:t>
            </a:r>
            <a:r>
              <a:rPr lang="en-US" sz="2600" dirty="0"/>
              <a:t>second leg provides the neutral point to the load.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8686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600" dirty="0"/>
              <a:t>It can be observed that the ac </a:t>
            </a:r>
            <a:r>
              <a:rPr lang="en-US" sz="2600" dirty="0" smtClean="0"/>
              <a:t>output voltage </a:t>
            </a:r>
            <a:r>
              <a:rPr lang="en-US" sz="2600" dirty="0"/>
              <a:t>can take values up to the dc link value </a:t>
            </a:r>
            <a:r>
              <a:rPr lang="en-US" sz="2600" i="1" dirty="0"/>
              <a:t>v</a:t>
            </a:r>
            <a:r>
              <a:rPr lang="en-US" sz="2600" i="1" baseline="-25000" dirty="0"/>
              <a:t>i</a:t>
            </a:r>
            <a:r>
              <a:rPr lang="en-US" sz="2600" dirty="0" smtClean="0"/>
              <a:t>, which </a:t>
            </a:r>
            <a:r>
              <a:rPr lang="en-US" sz="2600" dirty="0"/>
              <a:t>is </a:t>
            </a:r>
            <a:r>
              <a:rPr lang="en-US" sz="2600" dirty="0" smtClean="0"/>
              <a:t>twice that </a:t>
            </a:r>
            <a:r>
              <a:rPr lang="en-US" sz="2600" dirty="0"/>
              <a:t>obtained with half-bridge VSI topologies.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6167437" cy="302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6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868362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1-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sz="3600" dirty="0" smtClean="0"/>
                  <a:t> Full Bridge VSI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868362"/>
              </a:xfrm>
              <a:blipFill rotWithShape="1">
                <a:blip r:embed="rId2"/>
                <a:stretch>
                  <a:fillRect b="-1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1849"/>
            <a:ext cx="89916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Figure </a:t>
            </a:r>
            <a:r>
              <a:rPr lang="en-US" sz="2600" dirty="0" smtClean="0"/>
              <a:t>shows </a:t>
            </a:r>
            <a:r>
              <a:rPr lang="en-US" sz="2600" dirty="0"/>
              <a:t>the ideal waveforms associated with </a:t>
            </a:r>
            <a:r>
              <a:rPr lang="en-US" sz="2600" dirty="0" smtClean="0"/>
              <a:t>the half-bridge inverter.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29</a:t>
            </a:fld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4000" y="1974118"/>
            <a:ext cx="6091958" cy="4710542"/>
            <a:chOff x="1524000" y="1974118"/>
            <a:chExt cx="6091958" cy="4710542"/>
          </a:xfrm>
        </p:grpSpPr>
        <p:sp>
          <p:nvSpPr>
            <p:cNvPr id="7" name="Rectangle 6"/>
            <p:cNvSpPr/>
            <p:nvPr/>
          </p:nvSpPr>
          <p:spPr>
            <a:xfrm>
              <a:off x="2971800" y="4419600"/>
              <a:ext cx="8382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524000" y="1974118"/>
              <a:ext cx="6091958" cy="4710542"/>
              <a:chOff x="1524000" y="1974118"/>
              <a:chExt cx="6091958" cy="4710542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1974118"/>
                <a:ext cx="6091958" cy="47105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4800600" y="2133600"/>
                <a:ext cx="838200" cy="685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4724400" y="2236113"/>
                    <a:ext cx="490839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24400" y="2236113"/>
                    <a:ext cx="490839" cy="43088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8451" r="-19753" b="-267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" name="Rectangle 11"/>
            <p:cNvSpPr/>
            <p:nvPr/>
          </p:nvSpPr>
          <p:spPr>
            <a:xfrm>
              <a:off x="2971800" y="4396854"/>
              <a:ext cx="8382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819400" y="4547056"/>
                  <a:ext cx="490839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4547056"/>
                  <a:ext cx="490839" cy="43088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451" r="-21250" b="-267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161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8197"/>
            <a:ext cx="8229600" cy="1143000"/>
          </a:xfrm>
        </p:spPr>
        <p:txBody>
          <a:bodyPr/>
          <a:lstStyle/>
          <a:p>
            <a:r>
              <a:rPr lang="en-US" dirty="0"/>
              <a:t>Methods of </a:t>
            </a:r>
            <a:r>
              <a:rPr lang="en-US" dirty="0" smtClean="0"/>
              <a:t>Inversion</a:t>
            </a:r>
            <a:endParaRPr lang="en-US" dirty="0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55575" y="13716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Rotary inverters use a DC motor to turn an AC Power generator, the provide a true sine wave output, but are inefficient, and  have a low surge capacity rating</a:t>
            </a:r>
          </a:p>
        </p:txBody>
      </p:sp>
      <p:sp>
        <p:nvSpPr>
          <p:cNvPr id="41988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600200"/>
            <a:ext cx="4038600" cy="45259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/>
              <a:t>Electrical inverters use a combination of ‘chopping’ circuits and transformers to change DC power into AC.  </a:t>
            </a:r>
            <a:endParaRPr lang="en-US" sz="2400" dirty="0" smtClean="0"/>
          </a:p>
          <a:p>
            <a:pPr algn="just">
              <a:lnSpc>
                <a:spcPct val="90000"/>
              </a:lnSpc>
            </a:pPr>
            <a:endParaRPr lang="en-US" sz="2400" dirty="0"/>
          </a:p>
          <a:p>
            <a:pPr algn="just">
              <a:lnSpc>
                <a:spcPct val="90000"/>
              </a:lnSpc>
            </a:pPr>
            <a:r>
              <a:rPr lang="en-US" sz="2400" dirty="0" smtClean="0"/>
              <a:t>They </a:t>
            </a:r>
            <a:r>
              <a:rPr lang="en-US" sz="2400" dirty="0"/>
              <a:t>are much more widely used and are far more efficient and practical.  </a:t>
            </a:r>
            <a:endParaRPr lang="en-US" sz="2400" dirty="0" smtClean="0"/>
          </a:p>
        </p:txBody>
      </p:sp>
      <p:pic>
        <p:nvPicPr>
          <p:cNvPr id="1026" name="Picture 2" descr="http://electrical-contractor.net/PC/AB_RotaryConver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35"/>
          <a:stretch/>
        </p:blipFill>
        <p:spPr bwMode="auto">
          <a:xfrm>
            <a:off x="0" y="3809999"/>
            <a:ext cx="5019214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23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1-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sz="3600" dirty="0" smtClean="0"/>
                  <a:t> Full Bridge VSI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685800"/>
              </a:xfrm>
              <a:blipFill rotWithShape="1">
                <a:blip r:embed="rId2"/>
                <a:stretch>
                  <a:fillRect t="-10714" b="-30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1849"/>
            <a:ext cx="89154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The gating signals for thyristors and resulting output voltage waveforms are shown below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23865"/>
            <a:ext cx="4428722" cy="228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08" y="2562225"/>
            <a:ext cx="4583791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7151" y="2179203"/>
                <a:ext cx="4177105" cy="766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3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latin typeface="Cambria Math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23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3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300" b="0" i="1" smtClean="0">
                                  <a:latin typeface="Cambria Math"/>
                                </a:rPr>
                                <m:t>             </m:t>
                              </m:r>
                              <m:r>
                                <a:rPr lang="en-US" sz="2300" i="1">
                                  <a:latin typeface="Cambria Math"/>
                                </a:rPr>
                                <m:t>0&lt;</m:t>
                              </m:r>
                              <m:r>
                                <a:rPr lang="en-US" sz="23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300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300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300" i="1">
                                  <a:latin typeface="Cambria Math"/>
                                </a:rPr>
                                <m:t>/2</m:t>
                              </m:r>
                              <m:r>
                                <m:rPr>
                                  <m:nor/>
                                </m:rPr>
                                <a:rPr lang="en-US" sz="2300" dirty="0"/>
                                <m:t> </m:t>
                              </m:r>
                            </m:e>
                            <m:e>
                              <m:r>
                                <a:rPr lang="en-US" sz="2300" b="0" i="1" smtClean="0">
                                  <a:latin typeface="Cambria Math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US" sz="23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300" b="0" i="1" smtClean="0">
                                  <a:latin typeface="Cambria Math"/>
                                </a:rPr>
                                <m:t>            </m:t>
                              </m:r>
                              <m:r>
                                <a:rPr lang="en-US" sz="23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300" b="0" i="1" smtClean="0">
                                  <a:latin typeface="Cambria Math"/>
                                </a:rPr>
                                <m:t>/2&lt;</m:t>
                              </m:r>
                              <m:r>
                                <a:rPr lang="en-US" sz="23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300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300" i="1">
                                  <a:latin typeface="Cambria Math"/>
                                </a:rPr>
                                <m:t>𝑇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1" y="2179203"/>
                <a:ext cx="4177105" cy="766044"/>
              </a:xfrm>
              <a:prstGeom prst="rect">
                <a:avLst/>
              </a:prstGeom>
              <a:blipFill rotWithShape="1">
                <a:blip r:embed="rId7"/>
                <a:stretch>
                  <a:fillRect r="-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06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868362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3-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sz="3600" dirty="0" smtClean="0"/>
                  <a:t> Full Bridge VSI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868362"/>
              </a:xfrm>
              <a:blipFill rotWithShape="1">
                <a:blip r:embed="rId2"/>
                <a:stretch>
                  <a:fillRect b="-1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1849"/>
            <a:ext cx="86868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Single-phase VSIs cover low-range power applications </a:t>
            </a:r>
            <a:r>
              <a:rPr lang="en-US" sz="2600" dirty="0" smtClean="0"/>
              <a:t>and three-phase </a:t>
            </a:r>
            <a:r>
              <a:rPr lang="en-US" sz="2600" dirty="0"/>
              <a:t>VSIs cover medium- to high-power applications</a:t>
            </a:r>
            <a:r>
              <a:rPr lang="en-US" sz="2600" dirty="0" smtClean="0"/>
              <a:t>.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2600" dirty="0" smtClean="0"/>
              <a:t> The </a:t>
            </a:r>
            <a:r>
              <a:rPr lang="en-US" sz="2600" dirty="0"/>
              <a:t>main purpose of these topologies is to provide a </a:t>
            </a:r>
            <a:r>
              <a:rPr lang="en-US" sz="2600" dirty="0" smtClean="0"/>
              <a:t>three phase voltage </a:t>
            </a:r>
            <a:r>
              <a:rPr lang="en-US" sz="2600" dirty="0"/>
              <a:t>source, where the amplitude, phase, and </a:t>
            </a:r>
            <a:r>
              <a:rPr lang="en-US" sz="2600" dirty="0" smtClean="0"/>
              <a:t>frequency of </a:t>
            </a:r>
            <a:r>
              <a:rPr lang="en-US" sz="2600" dirty="0"/>
              <a:t>the voltages should always be controllable.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31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50" y="3581400"/>
            <a:ext cx="73152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0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868362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1-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sz="3600" dirty="0" smtClean="0"/>
                  <a:t> VSI using transistors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868362"/>
              </a:xfrm>
              <a:blipFill rotWithShape="1">
                <a:blip r:embed="rId2"/>
                <a:stretch>
                  <a:fillRect b="-1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6637"/>
            <a:ext cx="86868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Single-phase </a:t>
            </a:r>
            <a:r>
              <a:rPr lang="en-US" sz="2600" dirty="0" smtClean="0"/>
              <a:t>half bridge and full bridge voltage source inverters using transistors are shown below.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7000" y="5578475"/>
            <a:ext cx="2133600" cy="365125"/>
          </a:xfrm>
        </p:spPr>
        <p:txBody>
          <a:bodyPr/>
          <a:lstStyle/>
          <a:p>
            <a:fld id="{7A0D5CAB-8BF0-4EA3-BAE4-9835C852A49B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55925"/>
            <a:ext cx="32480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99285"/>
            <a:ext cx="48577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7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4525963"/>
          </a:xfrm>
        </p:spPr>
        <p:txBody>
          <a:bodyPr/>
          <a:lstStyle/>
          <a:p>
            <a:pPr algn="just"/>
            <a:r>
              <a:rPr lang="en-US" sz="2800" dirty="0" smtClean="0"/>
              <a:t>A full bridge single phase voltage source inverter is feeding a square wave signals of 50 Hz as shown in figure below. The DC link signal is 100V. The load is 10 ohm.</a:t>
            </a:r>
          </a:p>
          <a:p>
            <a:r>
              <a:rPr lang="en-US" sz="2800" dirty="0" smtClean="0"/>
              <a:t>Calculate</a:t>
            </a:r>
          </a:p>
          <a:p>
            <a:pPr lvl="1"/>
            <a:r>
              <a:rPr lang="en-US" dirty="0" err="1" smtClean="0"/>
              <a:t>THD</a:t>
            </a:r>
            <a:r>
              <a:rPr lang="en-US" i="1" baseline="-25000" dirty="0" err="1" smtClean="0"/>
              <a:t>v</a:t>
            </a:r>
            <a:endParaRPr lang="en-US" i="1" baseline="-25000" dirty="0" smtClean="0"/>
          </a:p>
          <a:p>
            <a:pPr lvl="1"/>
            <a:r>
              <a:rPr lang="en-US" dirty="0" err="1" smtClean="0"/>
              <a:t>THD</a:t>
            </a:r>
            <a:r>
              <a:rPr lang="en-US" baseline="-25000" dirty="0" err="1" smtClean="0"/>
              <a:t>v</a:t>
            </a:r>
            <a:r>
              <a:rPr lang="en-US" dirty="0" smtClean="0"/>
              <a:t> by first three nonzero harmonics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33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506940" y="4678649"/>
            <a:ext cx="6091958" cy="1874551"/>
            <a:chOff x="1506940" y="4678649"/>
            <a:chExt cx="6091958" cy="187455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05"/>
            <a:stretch/>
          </p:blipFill>
          <p:spPr bwMode="auto">
            <a:xfrm>
              <a:off x="1506940" y="4678649"/>
              <a:ext cx="6091958" cy="1874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631574" y="4993944"/>
              <a:ext cx="6671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100V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0" y="6019800"/>
              <a:ext cx="7377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-100V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725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Example-1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8915400" cy="5867400"/>
              </a:xfrm>
            </p:spPr>
            <p:txBody>
              <a:bodyPr/>
              <a:lstStyle/>
              <a:p>
                <a:pPr algn="just"/>
                <a:r>
                  <a:rPr lang="en-US" sz="2600" dirty="0" smtClean="0"/>
                  <a:t>To calculate the harmonic contents we need to expand the output waveform into Fourier series expansion.  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r>
                  <a:rPr lang="en-US" sz="2600" dirty="0" smtClean="0"/>
                  <a:t>Since output of the inverter is an odd function with zero offset, 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00" dirty="0" smtClean="0"/>
                  <a:t> will be zero.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8915400" cy="5867400"/>
              </a:xfrm>
              <a:blipFill rotWithShape="1">
                <a:blip r:embed="rId2"/>
                <a:stretch>
                  <a:fillRect l="-1025" t="-832" r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34</a:t>
            </a:fld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026895" y="4343400"/>
            <a:ext cx="5059705" cy="2026255"/>
            <a:chOff x="3950092" y="4446528"/>
            <a:chExt cx="4811771" cy="155925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3" r="7170" b="60205"/>
            <a:stretch/>
          </p:blipFill>
          <p:spPr bwMode="auto">
            <a:xfrm>
              <a:off x="3950092" y="4446528"/>
              <a:ext cx="4811771" cy="1559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547838" y="4708791"/>
              <a:ext cx="63301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100V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67464" y="5562101"/>
              <a:ext cx="69447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-100V</a:t>
              </a:r>
              <a:endParaRPr 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33600" y="1905000"/>
                <a:ext cx="4595617" cy="931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00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00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905000"/>
                <a:ext cx="4595617" cy="931537"/>
              </a:xfrm>
              <a:prstGeom prst="rect">
                <a:avLst/>
              </a:prstGeom>
              <a:blipFill rotWithShape="1">
                <a:blip r:embed="rId4"/>
                <a:stretch>
                  <a:fillRect r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6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Example-1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867400"/>
          </a:xfrm>
        </p:spPr>
        <p:txBody>
          <a:bodyPr/>
          <a:lstStyle/>
          <a:p>
            <a:pPr marL="457200" lvl="1" indent="0">
              <a:buNone/>
            </a:pPr>
            <a:endParaRPr lang="en-US" sz="2600" i="1" dirty="0" smtClean="0"/>
          </a:p>
          <a:p>
            <a:pPr lvl="1"/>
            <a:endParaRPr lang="en-US" sz="2600" i="1" dirty="0"/>
          </a:p>
          <a:p>
            <a:pPr algn="just"/>
            <a:r>
              <a:rPr lang="en-US" sz="2600" dirty="0" smtClean="0"/>
              <a:t>Where, </a:t>
            </a:r>
            <a:endParaRPr lang="en-US" sz="2600" dirty="0"/>
          </a:p>
          <a:p>
            <a:pPr algn="just"/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35</a:t>
            </a:fld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4838773" y="3617065"/>
            <a:ext cx="4267200" cy="1559256"/>
            <a:chOff x="3950092" y="4446528"/>
            <a:chExt cx="4811771" cy="155925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3" r="7170" b="60205"/>
            <a:stretch/>
          </p:blipFill>
          <p:spPr bwMode="auto">
            <a:xfrm>
              <a:off x="3950092" y="4446528"/>
              <a:ext cx="4811771" cy="1559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547838" y="4708791"/>
              <a:ext cx="63301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100V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67464" y="5562101"/>
              <a:ext cx="69447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-100V</a:t>
              </a:r>
              <a:endParaRPr 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8600" y="609600"/>
                <a:ext cx="2384179" cy="931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600"/>
                <a:ext cx="2384179" cy="931537"/>
              </a:xfrm>
              <a:prstGeom prst="rect">
                <a:avLst/>
              </a:prstGeom>
              <a:blipFill rotWithShape="1">
                <a:blip r:embed="rId3"/>
                <a:stretch>
                  <a:fillRect r="-3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47050" y="2339294"/>
                <a:ext cx="3441390" cy="1112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50" y="2339294"/>
                <a:ext cx="3441390" cy="1112612"/>
              </a:xfrm>
              <a:prstGeom prst="rect">
                <a:avLst/>
              </a:prstGeom>
              <a:blipFill rotWithShape="1">
                <a:blip r:embed="rId4"/>
                <a:stretch>
                  <a:fillRect r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8600" y="3692413"/>
                <a:ext cx="3106556" cy="727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0         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</a:rPr>
                                <m:t>even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1         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</a:rPr>
                                <m:t>odd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92413"/>
                <a:ext cx="3106556" cy="727187"/>
              </a:xfrm>
              <a:prstGeom prst="rect">
                <a:avLst/>
              </a:prstGeom>
              <a:blipFill rotWithShape="1">
                <a:blip r:embed="rId5"/>
                <a:stretch>
                  <a:fillRect r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4662" y="4719723"/>
                <a:ext cx="3747884" cy="1041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=1,3,5…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62" y="4719723"/>
                <a:ext cx="3747884" cy="1041375"/>
              </a:xfrm>
              <a:prstGeom prst="rect">
                <a:avLst/>
              </a:prstGeom>
              <a:blipFill rotWithShape="1">
                <a:blip r:embed="rId6"/>
                <a:stretch>
                  <a:fillRect r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40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Example-1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867400"/>
          </a:xfrm>
        </p:spPr>
        <p:txBody>
          <a:bodyPr/>
          <a:lstStyle/>
          <a:p>
            <a:r>
              <a:rPr lang="en-US" sz="3000" dirty="0" err="1" smtClean="0"/>
              <a:t>THD</a:t>
            </a:r>
            <a:r>
              <a:rPr lang="en-US" sz="3000" i="1" baseline="-25000" dirty="0" err="1" smtClean="0"/>
              <a:t>v</a:t>
            </a:r>
            <a:r>
              <a:rPr lang="en-US" sz="3000" i="1" baseline="-25000" dirty="0" smtClean="0"/>
              <a:t> </a:t>
            </a:r>
            <a:r>
              <a:rPr lang="en-US" sz="3000" dirty="0" smtClean="0"/>
              <a:t>can be calculated as</a:t>
            </a:r>
          </a:p>
          <a:p>
            <a:endParaRPr lang="en-US" sz="3000" dirty="0"/>
          </a:p>
          <a:p>
            <a:endParaRPr lang="en-US" sz="3400" dirty="0" smtClean="0"/>
          </a:p>
          <a:p>
            <a:r>
              <a:rPr lang="en-US" sz="3000" dirty="0" smtClean="0"/>
              <a:t>Fourier series can be further expanded as</a:t>
            </a:r>
            <a:endParaRPr lang="en-US" sz="3000" dirty="0"/>
          </a:p>
          <a:p>
            <a:endParaRPr lang="en-US" sz="3000" dirty="0" smtClean="0"/>
          </a:p>
          <a:p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  <a:p>
            <a:pPr lvl="1"/>
            <a:endParaRPr lang="en-US" sz="2600" i="1" dirty="0"/>
          </a:p>
          <a:p>
            <a:pPr lvl="1"/>
            <a:endParaRPr lang="en-US" sz="2600" i="1" dirty="0" smtClean="0"/>
          </a:p>
          <a:p>
            <a:pPr lvl="1"/>
            <a:endParaRPr lang="en-US" sz="2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36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90800" y="1424838"/>
                <a:ext cx="3264292" cy="1180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𝑇𝐻𝐷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=2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latin typeface="Cambria Math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200" i="1">
                                                  <a:latin typeface="Cambria Math"/>
                                                </a:rPr>
                                                <m:t>, </m:t>
                                              </m:r>
                                              <m:r>
                                                <a:rPr lang="en-US" sz="2200" i="1">
                                                  <a:latin typeface="Cambria Math"/>
                                                </a:rPr>
                                                <m:t>𝑅𝑀𝑆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𝑅𝑀𝑆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424838"/>
                <a:ext cx="3264292" cy="1180964"/>
              </a:xfrm>
              <a:prstGeom prst="rect">
                <a:avLst/>
              </a:prstGeom>
              <a:blipFill rotWithShape="1">
                <a:blip r:embed="rId2"/>
                <a:stretch>
                  <a:fillRect r="-2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8268" y="3444232"/>
                <a:ext cx="3747884" cy="1041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=1,3,5…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68" y="3444232"/>
                <a:ext cx="3747884" cy="1041375"/>
              </a:xfrm>
              <a:prstGeom prst="rect">
                <a:avLst/>
              </a:prstGeom>
              <a:blipFill rotWithShape="1">
                <a:blip r:embed="rId3"/>
                <a:stretch>
                  <a:fillRect r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200" y="4892032"/>
                <a:ext cx="8989897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400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400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(3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400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400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7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400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9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+…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892032"/>
                <a:ext cx="8989897" cy="670568"/>
              </a:xfrm>
              <a:prstGeom prst="rect">
                <a:avLst/>
              </a:prstGeom>
              <a:blipFill rotWithShape="1">
                <a:blip r:embed="rId4"/>
                <a:stretch>
                  <a:fillRect r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94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Example-1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867400"/>
          </a:xfrm>
        </p:spPr>
        <p:txBody>
          <a:bodyPr/>
          <a:lstStyle/>
          <a:p>
            <a:endParaRPr lang="en-US" sz="3000" dirty="0"/>
          </a:p>
          <a:p>
            <a:endParaRPr lang="en-US" sz="3400" dirty="0" smtClean="0"/>
          </a:p>
          <a:p>
            <a:endParaRPr lang="en-US" sz="3000" dirty="0" smtClean="0"/>
          </a:p>
          <a:p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  <a:p>
            <a:pPr lvl="1"/>
            <a:endParaRPr lang="en-US" sz="2600" i="1" dirty="0"/>
          </a:p>
          <a:p>
            <a:pPr lvl="1"/>
            <a:endParaRPr lang="en-US" sz="2600" i="1" dirty="0" smtClean="0"/>
          </a:p>
          <a:p>
            <a:pPr lvl="1"/>
            <a:endParaRPr lang="en-US" sz="2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37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5800" y="1981200"/>
                <a:ext cx="7528022" cy="1180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𝑇𝐻𝐷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, 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𝑅𝑀𝑆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, 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𝑅𝑀𝑆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7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, 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𝑅𝑀𝑆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9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, 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𝑅𝑀𝑆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atin typeface="Cambria Math"/>
                                </a:rPr>
                                <m:t>+…</m:t>
                              </m:r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𝑅𝑀𝑆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81200"/>
                <a:ext cx="7528022" cy="1180964"/>
              </a:xfrm>
              <a:prstGeom prst="rect">
                <a:avLst/>
              </a:prstGeom>
              <a:blipFill rotWithShape="1">
                <a:blip r:embed="rId2"/>
                <a:stretch>
                  <a:fillRect r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200" y="990600"/>
                <a:ext cx="8989897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400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400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(3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400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400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7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400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9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+…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990600"/>
                <a:ext cx="8989897" cy="670568"/>
              </a:xfrm>
              <a:prstGeom prst="rect">
                <a:avLst/>
              </a:prstGeom>
              <a:blipFill rotWithShape="1">
                <a:blip r:embed="rId3"/>
                <a:stretch>
                  <a:fillRect r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3352800"/>
                <a:ext cx="8736558" cy="1138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𝑇𝐻𝐷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0.707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×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400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0.707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×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400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0.707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×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400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7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0.707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×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400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9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+…</m:t>
                              </m:r>
                            </m:e>
                          </m:rad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0.707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400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52800"/>
                <a:ext cx="8736558" cy="1138517"/>
              </a:xfrm>
              <a:prstGeom prst="rect">
                <a:avLst/>
              </a:prstGeom>
              <a:blipFill rotWithShape="1">
                <a:blip r:embed="rId4"/>
                <a:stretch>
                  <a:fillRect r="-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6196" y="4637116"/>
                <a:ext cx="7078604" cy="100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𝑇𝐻𝐷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9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…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96" y="4637116"/>
                <a:ext cx="7078604" cy="1001684"/>
              </a:xfrm>
              <a:prstGeom prst="rect">
                <a:avLst/>
              </a:prstGeom>
              <a:blipFill rotWithShape="1">
                <a:blip r:embed="rId5"/>
                <a:stretch>
                  <a:fillRect r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95876" y="6076890"/>
                <a:ext cx="16804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𝑇𝐻𝐷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=0.45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876" y="6076890"/>
                <a:ext cx="1680460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r="-5435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50280" y="6076890"/>
                <a:ext cx="17125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𝑇𝐻𝐷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=45%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280" y="6076890"/>
                <a:ext cx="1712520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r="-533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49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8" grpId="0"/>
      <p:bldP spid="9" grpId="0"/>
      <p:bldP spid="11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Example-1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867400"/>
          </a:xfrm>
        </p:spPr>
        <p:txBody>
          <a:bodyPr/>
          <a:lstStyle/>
          <a:p>
            <a:endParaRPr lang="en-US" sz="3000" dirty="0"/>
          </a:p>
          <a:p>
            <a:endParaRPr lang="en-US" sz="3400" dirty="0" smtClean="0"/>
          </a:p>
          <a:p>
            <a:endParaRPr lang="en-US" sz="3000" dirty="0" smtClean="0"/>
          </a:p>
          <a:p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  <a:p>
            <a:pPr lvl="1"/>
            <a:endParaRPr lang="en-US" sz="2600" i="1" dirty="0"/>
          </a:p>
          <a:p>
            <a:pPr lvl="1"/>
            <a:endParaRPr lang="en-US" sz="2600" i="1" dirty="0" smtClean="0"/>
          </a:p>
          <a:p>
            <a:pPr lvl="1"/>
            <a:endParaRPr lang="en-US" sz="2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38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79587" y="1495483"/>
                <a:ext cx="5569923" cy="1180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𝑇𝐻𝐷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, 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𝑅𝑀𝑆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, 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𝑅𝑀𝑆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7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, 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𝑅𝑀𝑆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𝑅𝑀𝑆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87" y="1495483"/>
                <a:ext cx="5569923" cy="1180964"/>
              </a:xfrm>
              <a:prstGeom prst="rect">
                <a:avLst/>
              </a:prstGeom>
              <a:blipFill rotWithShape="1">
                <a:blip r:embed="rId2"/>
                <a:stretch>
                  <a:fillRect r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95876" y="2823883"/>
                <a:ext cx="6466450" cy="1138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𝑇𝐻𝐷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0.707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×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400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0.707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×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400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0.707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×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400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7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0.707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400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876" y="2823883"/>
                <a:ext cx="6466450" cy="1138517"/>
              </a:xfrm>
              <a:prstGeom prst="rect">
                <a:avLst/>
              </a:prstGeom>
              <a:blipFill rotWithShape="1">
                <a:blip r:embed="rId3"/>
                <a:stretch>
                  <a:fillRect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9587" y="3962400"/>
                <a:ext cx="3678315" cy="100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𝑇𝐻𝐷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87" y="3962400"/>
                <a:ext cx="3678315" cy="1001684"/>
              </a:xfrm>
              <a:prstGeom prst="rect">
                <a:avLst/>
              </a:prstGeom>
              <a:blipFill rotWithShape="1">
                <a:blip r:embed="rId4"/>
                <a:stretch>
                  <a:fillRect r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95876" y="5715000"/>
                <a:ext cx="16804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𝑇𝐻𝐷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=0.41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876" y="5715000"/>
                <a:ext cx="1680460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692" r="-5435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50280" y="5715000"/>
                <a:ext cx="17125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𝑇𝐻𝐷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=41%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280" y="5715000"/>
                <a:ext cx="1712520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692" r="-5338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76269" y="990600"/>
            <a:ext cx="5761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/>
              <a:t>THD</a:t>
            </a:r>
            <a:r>
              <a:rPr lang="en-US" sz="2400" baseline="-25000" dirty="0" err="1"/>
              <a:t>v</a:t>
            </a:r>
            <a:r>
              <a:rPr lang="en-US" sz="2400" dirty="0"/>
              <a:t> by first three nonzero harmonics </a:t>
            </a:r>
          </a:p>
        </p:txBody>
      </p:sp>
    </p:spTree>
    <p:extLst>
      <p:ext uri="{BB962C8B-B14F-4D97-AF65-F5344CB8AC3E}">
        <p14:creationId xmlns:p14="http://schemas.microsoft.com/office/powerpoint/2010/main" val="362762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1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Lecture-11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http://imtiazhussainkalwar.weebly.com/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6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TYPICAL APPLICATIONS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4525963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Un-interruptible </a:t>
            </a:r>
            <a:r>
              <a:rPr lang="en-US" sz="2400" dirty="0"/>
              <a:t>power supply (UPS</a:t>
            </a:r>
            <a:r>
              <a:rPr lang="en-US" sz="2400" dirty="0" smtClean="0"/>
              <a:t>) </a:t>
            </a:r>
            <a:endParaRPr lang="en-US" sz="2600" dirty="0"/>
          </a:p>
          <a:p>
            <a:pPr algn="just"/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9458" name="Picture 2" descr="http://upload.wikimedia.org/wikipedia/commons/7/77/Standby_UPS_Diagra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52400" y="1600200"/>
            <a:ext cx="8915400" cy="26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7/77/Standby_UPS_Diagra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52400" y="4228179"/>
            <a:ext cx="8915400" cy="262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39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TYPICAL APPLICATIONS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4525963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Traction</a:t>
            </a:r>
            <a:endParaRPr lang="en-US" sz="2600" dirty="0"/>
          </a:p>
          <a:p>
            <a:pPr algn="just"/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8434" name="Picture 2" descr="http://www2.hesston.edu/Physics/electricloco/eleclocop_files/IMAGE0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459761" cy="402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3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TYPICAL APPLICATIONS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4525963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HVDC (High Voltage Direct Current)</a:t>
            </a:r>
            <a:endParaRPr lang="en-US" sz="2400" dirty="0"/>
          </a:p>
          <a:p>
            <a:pPr algn="just"/>
            <a:endParaRPr lang="en-US" sz="2600" dirty="0"/>
          </a:p>
          <a:p>
            <a:pPr algn="just"/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7410" name="Picture 2" descr="http://www.cleanlineenergy.com/sites/cleanline/media/delivering_ren_energy_gree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991600" cy="426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Inverters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There </a:t>
            </a:r>
            <a:r>
              <a:rPr lang="en-US" sz="2600" dirty="0"/>
              <a:t>are three basic types of dc-ac converters depending on their AC output waveform: </a:t>
            </a:r>
            <a:endParaRPr lang="en-US" sz="2600" dirty="0" smtClean="0"/>
          </a:p>
          <a:p>
            <a:pPr lvl="1" algn="just"/>
            <a:r>
              <a:rPr lang="en-US" sz="2200" dirty="0" smtClean="0"/>
              <a:t>Square wave </a:t>
            </a:r>
            <a:r>
              <a:rPr lang="en-US" sz="2200" dirty="0"/>
              <a:t>Inverters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Modified sine wave </a:t>
            </a:r>
            <a:r>
              <a:rPr lang="en-US" sz="2200" dirty="0"/>
              <a:t>Inverters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Pure </a:t>
            </a:r>
            <a:r>
              <a:rPr lang="en-US" sz="2200" dirty="0"/>
              <a:t>sine </a:t>
            </a:r>
            <a:r>
              <a:rPr lang="en-US" sz="2200" dirty="0" smtClean="0"/>
              <a:t>wave Inverters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026" name="Picture 2" descr="Three types of inverter wavefo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0"/>
            <a:ext cx="4276725" cy="267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5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Square Wave Inverters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791200"/>
          </a:xfrm>
        </p:spPr>
        <p:txBody>
          <a:bodyPr>
            <a:normAutofit/>
          </a:bodyPr>
          <a:lstStyle/>
          <a:p>
            <a:pPr lvl="1" algn="just"/>
            <a:r>
              <a:rPr lang="en-US" sz="2200" dirty="0" smtClean="0"/>
              <a:t>The</a:t>
            </a:r>
            <a:r>
              <a:rPr lang="en-US" sz="2200" dirty="0"/>
              <a:t> </a:t>
            </a:r>
            <a:r>
              <a:rPr lang="en-US" sz="2200" b="1" dirty="0"/>
              <a:t>square wave</a:t>
            </a:r>
            <a:r>
              <a:rPr lang="en-US" sz="2200" dirty="0"/>
              <a:t> is the simplest and cheapest type, but nowadays it is practically not used commercially because of low power quality (THD≈45%). </a:t>
            </a: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2050" name="Picture 2" descr="http://www.pcbdesign007.com/articlefiles/77034-doug%20r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48731"/>
            <a:ext cx="6219825" cy="397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9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Modified Sine wave Inverters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7912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The</a:t>
            </a:r>
            <a:r>
              <a:rPr lang="en-US" sz="2400" dirty="0"/>
              <a:t> </a:t>
            </a:r>
            <a:r>
              <a:rPr lang="en-US" sz="2400" b="1" dirty="0"/>
              <a:t>modified sine wave</a:t>
            </a:r>
            <a:r>
              <a:rPr lang="en-US" sz="2400" dirty="0"/>
              <a:t> topologies </a:t>
            </a:r>
            <a:r>
              <a:rPr lang="en-US" sz="2400" dirty="0" smtClean="0"/>
              <a:t>provide </a:t>
            </a:r>
            <a:r>
              <a:rPr lang="en-US" sz="2400" dirty="0"/>
              <a:t>rectangular pulses with some dead spots between positive and negative half-cycles.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They </a:t>
            </a:r>
            <a:r>
              <a:rPr lang="en-US" sz="2400" dirty="0"/>
              <a:t>are suitable for most electronic loads, although their THD is almost 24%. 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They </a:t>
            </a:r>
            <a:r>
              <a:rPr lang="en-US" sz="2400" dirty="0"/>
              <a:t>are the most </a:t>
            </a:r>
            <a:r>
              <a:rPr lang="en-US" sz="2400" dirty="0" smtClean="0"/>
              <a:t>popular low</a:t>
            </a:r>
            <a:r>
              <a:rPr lang="en-US" sz="2400" b="1" dirty="0" smtClean="0"/>
              <a:t>-cost </a:t>
            </a:r>
            <a:r>
              <a:rPr lang="en-US" sz="2400" b="1" dirty="0"/>
              <a:t>inverters</a:t>
            </a:r>
            <a:r>
              <a:rPr lang="en-US" sz="2400" dirty="0"/>
              <a:t> on the consumer market today,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3074" name="Picture 2" descr="http://www.solar-energy-at-home.com/image-files/pure_sine_wave_inver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67" y="4495800"/>
            <a:ext cx="2838450" cy="22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31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 10 DC to DC Convert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10 DC to DC Converters</Template>
  <TotalTime>1883</TotalTime>
  <Words>2034</Words>
  <Application>Microsoft Office PowerPoint</Application>
  <PresentationFormat>On-screen Show (4:3)</PresentationFormat>
  <Paragraphs>236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Lecture 10 DC to DC Converters</vt:lpstr>
      <vt:lpstr>Power Electronics</vt:lpstr>
      <vt:lpstr>Introduction</vt:lpstr>
      <vt:lpstr>Methods of Inversion</vt:lpstr>
      <vt:lpstr>TYPICAL APPLICATIONS</vt:lpstr>
      <vt:lpstr>TYPICAL APPLICATIONS</vt:lpstr>
      <vt:lpstr>TYPICAL APPLICATIONS</vt:lpstr>
      <vt:lpstr>Types of Inverters</vt:lpstr>
      <vt:lpstr>Square Wave Inverters</vt:lpstr>
      <vt:lpstr>Modified Sine wave Inverters</vt:lpstr>
      <vt:lpstr>Pure Sine Wave Inverters</vt:lpstr>
      <vt:lpstr>PowerPoint Presentation</vt:lpstr>
      <vt:lpstr>PowerPoint Presentation</vt:lpstr>
      <vt:lpstr>PowerPoint Presentation</vt:lpstr>
      <vt:lpstr>Output voltage harmonics</vt:lpstr>
      <vt:lpstr>Fourier Series</vt:lpstr>
      <vt:lpstr>Harmonics of square-wave </vt:lpstr>
      <vt:lpstr>Harmonics of square-wave </vt:lpstr>
      <vt:lpstr>Harmonics of square-wave </vt:lpstr>
      <vt:lpstr>Harmonics of square-wave </vt:lpstr>
      <vt:lpstr>Harmonics of square-wave </vt:lpstr>
      <vt:lpstr>Harmonics of square-wave </vt:lpstr>
      <vt:lpstr>Filtering</vt:lpstr>
      <vt:lpstr>Topologies of Inverters</vt:lpstr>
      <vt:lpstr>1-∅ Voltage source Inverters</vt:lpstr>
      <vt:lpstr>1-∅ Half Bridge VSI</vt:lpstr>
      <vt:lpstr>1-∅ Half Bridge VSI</vt:lpstr>
      <vt:lpstr>1-∅ Half Bridge VSI</vt:lpstr>
      <vt:lpstr>1-∅ Full Bridge VSI</vt:lpstr>
      <vt:lpstr>1-∅ Full Bridge VSI</vt:lpstr>
      <vt:lpstr>1-∅ Full Bridge VSI</vt:lpstr>
      <vt:lpstr>3-∅ Full Bridge VSI</vt:lpstr>
      <vt:lpstr>1-∅ VSI using transistors</vt:lpstr>
      <vt:lpstr>Example-1</vt:lpstr>
      <vt:lpstr>Example-1</vt:lpstr>
      <vt:lpstr>Example-1</vt:lpstr>
      <vt:lpstr>Example-1</vt:lpstr>
      <vt:lpstr>Example-1</vt:lpstr>
      <vt:lpstr>Example-1</vt:lpstr>
      <vt:lpstr>End of Lecture-11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Electronics</dc:title>
  <dc:creator>DR. Imtiaz</dc:creator>
  <cp:lastModifiedBy>Administrator</cp:lastModifiedBy>
  <cp:revision>292</cp:revision>
  <dcterms:created xsi:type="dcterms:W3CDTF">2015-04-15T06:38:11Z</dcterms:created>
  <dcterms:modified xsi:type="dcterms:W3CDTF">2015-04-24T06:03:31Z</dcterms:modified>
</cp:coreProperties>
</file>