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1"/>
  </p:notesMasterIdLst>
  <p:sldIdLst>
    <p:sldId id="297" r:id="rId2"/>
    <p:sldId id="316" r:id="rId3"/>
    <p:sldId id="317" r:id="rId4"/>
    <p:sldId id="318" r:id="rId5"/>
    <p:sldId id="319" r:id="rId6"/>
    <p:sldId id="320" r:id="rId7"/>
    <p:sldId id="321" r:id="rId8"/>
    <p:sldId id="331" r:id="rId9"/>
    <p:sldId id="332" r:id="rId10"/>
    <p:sldId id="333" r:id="rId11"/>
    <p:sldId id="334" r:id="rId12"/>
    <p:sldId id="322" r:id="rId13"/>
    <p:sldId id="323" r:id="rId14"/>
    <p:sldId id="324" r:id="rId15"/>
    <p:sldId id="325" r:id="rId16"/>
    <p:sldId id="326" r:id="rId17"/>
    <p:sldId id="327" r:id="rId18"/>
    <p:sldId id="328" r:id="rId19"/>
    <p:sldId id="33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60573" autoAdjust="0"/>
  </p:normalViewPr>
  <p:slideViewPr>
    <p:cSldViewPr>
      <p:cViewPr varScale="1">
        <p:scale>
          <a:sx n="70" d="100"/>
          <a:sy n="70" d="100"/>
        </p:scale>
        <p:origin x="-130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52970F-F93E-45A5-8F09-B6E1D1A4BA9F}" type="datetimeFigureOut">
              <a:rPr lang="en-US" smtClean="0"/>
              <a:pPr/>
              <a:t>1/7/2014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F2632A-2185-4275-844B-B9FD777631F1}" type="slidenum">
              <a:rPr lang="en-US" smtClean="0"/>
              <a:pPr/>
              <a:t>‹#›</a:t>
            </a:fld>
            <a:endParaRPr lang="en-US"/>
          </a:p>
        </p:txBody>
      </p:sp>
    </p:spTree>
    <p:extLst>
      <p:ext uri="{BB962C8B-B14F-4D97-AF65-F5344CB8AC3E}">
        <p14:creationId xmlns:p14="http://schemas.microsoft.com/office/powerpoint/2010/main" val="962914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1150938" y="692150"/>
            <a:ext cx="4556125" cy="3416300"/>
          </a:xfrm>
          <a:ln/>
        </p:spPr>
      </p:sp>
      <p:sp>
        <p:nvSpPr>
          <p:cNvPr id="6451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latin typeface="Times New Roman" pitchFamily="18" charset="0"/>
            </a:endParaRPr>
          </a:p>
        </p:txBody>
      </p:sp>
      <p:sp>
        <p:nvSpPr>
          <p:cNvPr id="64516"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BF1B187-1AD2-4ACF-BF51-B9FBADF85A9B}"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031"/>
          <p:cNvSpPr>
            <a:spLocks noGrp="1" noChangeArrowheads="1"/>
          </p:cNvSpPr>
          <p:nvPr>
            <p:ph type="sldNum" sz="quarter" idx="5"/>
          </p:nvPr>
        </p:nvSpPr>
        <p:spPr>
          <a:ln/>
        </p:spPr>
        <p:txBody>
          <a:bodyPr/>
          <a:lstStyle/>
          <a:p>
            <a:fld id="{184A14E6-CD28-49E5-938A-414FBCB7BFC2}" type="slidenum">
              <a:rPr lang="en-AU"/>
              <a:pPr/>
              <a:t>14</a:t>
            </a:fld>
            <a:endParaRPr lang="en-AU"/>
          </a:p>
        </p:txBody>
      </p:sp>
      <p:sp>
        <p:nvSpPr>
          <p:cNvPr id="122882" name="Rectangle 2"/>
          <p:cNvSpPr>
            <a:spLocks noChangeArrowheads="1"/>
          </p:cNvSpPr>
          <p:nvPr/>
        </p:nvSpPr>
        <p:spPr bwMode="auto">
          <a:xfrm>
            <a:off x="3884613" y="-28575"/>
            <a:ext cx="2973387" cy="458788"/>
          </a:xfrm>
          <a:prstGeom prst="rect">
            <a:avLst/>
          </a:prstGeom>
          <a:noFill/>
          <a:ln w="12700">
            <a:noFill/>
            <a:miter lim="800000"/>
            <a:headEnd/>
            <a:tailEnd/>
          </a:ln>
          <a:effectLst/>
        </p:spPr>
        <p:txBody>
          <a:bodyPr wrap="none" anchor="ctr"/>
          <a:lstStyle/>
          <a:p>
            <a:endParaRPr lang="en-US"/>
          </a:p>
        </p:txBody>
      </p:sp>
      <p:sp>
        <p:nvSpPr>
          <p:cNvPr id="122883" name="Rectangle 3"/>
          <p:cNvSpPr>
            <a:spLocks noChangeArrowheads="1"/>
          </p:cNvSpPr>
          <p:nvPr/>
        </p:nvSpPr>
        <p:spPr bwMode="auto">
          <a:xfrm>
            <a:off x="0" y="8710613"/>
            <a:ext cx="2970213" cy="460375"/>
          </a:xfrm>
          <a:prstGeom prst="rect">
            <a:avLst/>
          </a:prstGeom>
          <a:noFill/>
          <a:ln w="12700">
            <a:noFill/>
            <a:miter lim="800000"/>
            <a:headEnd/>
            <a:tailEnd/>
          </a:ln>
          <a:effectLst/>
        </p:spPr>
        <p:txBody>
          <a:bodyPr wrap="none" anchor="ctr"/>
          <a:lstStyle/>
          <a:p>
            <a:endParaRPr lang="en-US"/>
          </a:p>
        </p:txBody>
      </p:sp>
      <p:sp>
        <p:nvSpPr>
          <p:cNvPr id="122884" name="Rectangle 4"/>
          <p:cNvSpPr>
            <a:spLocks noChangeArrowheads="1"/>
          </p:cNvSpPr>
          <p:nvPr/>
        </p:nvSpPr>
        <p:spPr bwMode="auto">
          <a:xfrm>
            <a:off x="0" y="-28575"/>
            <a:ext cx="2970213" cy="458788"/>
          </a:xfrm>
          <a:prstGeom prst="rect">
            <a:avLst/>
          </a:prstGeom>
          <a:noFill/>
          <a:ln w="12700">
            <a:noFill/>
            <a:miter lim="800000"/>
            <a:headEnd/>
            <a:tailEnd/>
          </a:ln>
          <a:effectLst/>
        </p:spPr>
        <p:txBody>
          <a:bodyPr wrap="none" anchor="ctr"/>
          <a:lstStyle/>
          <a:p>
            <a:endParaRPr lang="en-US"/>
          </a:p>
        </p:txBody>
      </p:sp>
      <p:sp>
        <p:nvSpPr>
          <p:cNvPr id="122885" name="Rectangle 5"/>
          <p:cNvSpPr>
            <a:spLocks noGrp="1" noChangeArrowheads="1"/>
          </p:cNvSpPr>
          <p:nvPr>
            <p:ph type="body" idx="1"/>
          </p:nvPr>
        </p:nvSpPr>
        <p:spPr bwMode="auto">
          <a:xfrm>
            <a:off x="914400" y="4343400"/>
            <a:ext cx="5029200" cy="4114800"/>
          </a:xfrm>
          <a:prstGeom prst="rect">
            <a:avLst/>
          </a:prstGeom>
          <a:noFill/>
          <a:ln w="12700">
            <a:miter lim="800000"/>
            <a:headEnd/>
            <a:tailEnd/>
          </a:ln>
        </p:spPr>
        <p:txBody>
          <a:bodyPr lIns="95580" tIns="49383" rIns="95580" bIns="49383"/>
          <a:lstStyle/>
          <a:p>
            <a:r>
              <a:rPr lang="en-US"/>
              <a:t>The example shown here shows how the </a:t>
            </a:r>
            <a:r>
              <a:rPr lang="en-US" i="1"/>
              <a:t>Assert</a:t>
            </a:r>
            <a:r>
              <a:rPr lang="en-US"/>
              <a:t> statements are used  to display the current state of an FSM.  Note that these </a:t>
            </a:r>
            <a:r>
              <a:rPr lang="en-US" i="1"/>
              <a:t>Assert</a:t>
            </a:r>
            <a:r>
              <a:rPr lang="en-US"/>
              <a:t> statements are concurrent. </a:t>
            </a:r>
            <a:r>
              <a:rPr lang="en-US" i="1"/>
              <a:t>Asserts</a:t>
            </a:r>
            <a:r>
              <a:rPr lang="en-US"/>
              <a:t> can be concurrent or sequential depending on whether they appear outside or inside VHDL processes, respectively. </a:t>
            </a:r>
            <a:r>
              <a:rPr lang="en-US" i="1"/>
              <a:t>Asserts</a:t>
            </a:r>
            <a:r>
              <a:rPr lang="en-US"/>
              <a:t> can also be put in </a:t>
            </a:r>
            <a:r>
              <a:rPr lang="en-US" i="1"/>
              <a:t>entity</a:t>
            </a:r>
            <a:r>
              <a:rPr lang="en-US"/>
              <a:t> statements. </a:t>
            </a:r>
          </a:p>
        </p:txBody>
      </p:sp>
      <p:sp>
        <p:nvSpPr>
          <p:cNvPr id="122886" name="Rectangle 6"/>
          <p:cNvSpPr>
            <a:spLocks noGrp="1" noRot="1" noChangeAspect="1" noChangeArrowheads="1"/>
          </p:cNvSpPr>
          <p:nvPr>
            <p:ph type="sldImg"/>
          </p:nvPr>
        </p:nvSpPr>
        <p:spPr bwMode="auto">
          <a:xfrm>
            <a:off x="1143000" y="685800"/>
            <a:ext cx="4573588" cy="3429000"/>
          </a:xfrm>
          <a:prstGeom prst="rect">
            <a:avLst/>
          </a:prstGeom>
          <a:noFill/>
          <a:ln w="12700" cap="flat">
            <a:solidFill>
              <a:schemeClr val="tx1"/>
            </a:solidFill>
            <a:miter lim="800000"/>
            <a:headEnd/>
            <a:tailEn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FA92ADAD-2EB1-463D-9A05-D2CEF4B9079A}" type="slidenum">
              <a:rPr lang="en-AU"/>
              <a:pPr/>
              <a:t>15</a:t>
            </a:fld>
            <a:endParaRPr lang="en-AU"/>
          </a:p>
        </p:txBody>
      </p:sp>
      <p:sp>
        <p:nvSpPr>
          <p:cNvPr id="12493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493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AU"/>
              <a:t>One useful method of providing test vectors to a design is to implement a file-based approach. The test vectors would be stored in an external data file and the test bench itself simply reads each vector off the file and applies it to the component under test.</a:t>
            </a:r>
          </a:p>
          <a:p>
            <a:endParaRPr lang="en-AU"/>
          </a:p>
          <a:p>
            <a:r>
              <a:rPr lang="en-AU"/>
              <a:t>This approach lends itself useful for testing very complex designs, where it would be feasible to tinker with the test vectors separate from the test bench itself (this way, all that is needed is to re-run the simulation with the updated data file, as opposed to rewriting the test bench itself)</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E7821C1-E7B7-4385-8E4D-91452B0F7F23}" type="slidenum">
              <a:rPr lang="en-AU"/>
              <a:pPr/>
              <a:t>16</a:t>
            </a:fld>
            <a:endParaRPr lang="en-AU"/>
          </a:p>
        </p:txBody>
      </p:sp>
      <p:sp>
        <p:nvSpPr>
          <p:cNvPr id="12697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69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AU"/>
              <a:t>The alternative approach to writing test vectors is to setup an array of vectors (be it through multidimensional arrays or arrays of records). Each vector contains the input stimulus, and its corresponding expected output. All that remains to be implemented is a test bench process that inputs the input stimuli to the component under test, read the components output, compare it to the expected output, and return feedback to the end result (usually through an assert statement)</a:t>
            </a:r>
          </a:p>
          <a:p>
            <a:endParaRPr lang="en-AU"/>
          </a:p>
          <a:p>
            <a:r>
              <a:rPr lang="en-AU"/>
              <a:t>This approach is useful, generally, for simple component designs (where there are few inputs and few possible outputs), and independently testing sub-components within a design.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5C72B2EE-1B42-46F3-B85B-484CE80708BE}" type="slidenum">
              <a:rPr lang="en-AU"/>
              <a:pPr/>
              <a:t>17</a:t>
            </a:fld>
            <a:endParaRPr lang="en-AU"/>
          </a:p>
        </p:txBody>
      </p:sp>
      <p:sp>
        <p:nvSpPr>
          <p:cNvPr id="12902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902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AU"/>
              <a:t>This test bench example shows how one would implement a test bench in VHDL where mutually exclusive input stimulus exists. In the case above, a clock process is used to generate a common clock signal (independent of any other process within the test bench). The other process tests an example component by providing stimulus to it.</a:t>
            </a:r>
          </a:p>
          <a:p>
            <a:endParaRPr lang="en-AU"/>
          </a:p>
          <a:p>
            <a:r>
              <a:rPr lang="en-AU"/>
              <a:t>This type of test bench approach is useful when testing multiple components within an overall design, or simultaneously testing functional units within the same component (sub-components, independent execution blocks, etc...)</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CD06D54-1168-4209-96F7-4107B01C9525}" type="slidenum">
              <a:rPr lang="en-AU"/>
              <a:pPr/>
              <a:t>18</a:t>
            </a:fld>
            <a:endParaRPr lang="en-AU"/>
          </a:p>
        </p:txBody>
      </p:sp>
      <p:sp>
        <p:nvSpPr>
          <p:cNvPr id="13107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10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AU"/>
              <a:t>An alternate to implementing a full-scale test bench in VHDL is to utilise the in-built testing capabilities available in an EDA. Typically this is done by virtue of a timing editor (to allow the user to directly generate waveforms, suitable for testing a design).</a:t>
            </a:r>
          </a:p>
          <a:p>
            <a:endParaRPr lang="en-AU"/>
          </a:p>
          <a:p>
            <a:r>
              <a:rPr lang="en-AU"/>
              <a:t>The slide above highlights just how functional such in-built testing can be (with the ability to use a myriad of states, data types and signal types)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4F443A6-2C44-4B49-B0AC-CD8B1958C9A2}" type="slidenum">
              <a:rPr lang="en-AU"/>
              <a:pPr/>
              <a:t>2</a:t>
            </a:fld>
            <a:endParaRPr lang="en-AU"/>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r>
              <a:rPr lang="en-AU"/>
              <a:t>Now analyse the behaviour of the code. If sel is '1', f gets a. But what happens when sel is '0'? Well, very simply, nothing! f does not and can not change. When sel is fixed at '0', we can change a as much as we like, f will not be assigned the value of a. If we suppose that an if statement synthesises to a multiplexer, then we must be able to configure the multiplexer such that f only gets the value of a when sel is '1'. This can be achieved by feeding back the multiplexer f output back to the '0' input. in hardware terms this is a transparent latch and this is exactly the hardware synthesized by a synthesis tool given this VHDL code. </a:t>
            </a:r>
          </a:p>
          <a:p>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051EB388-2C22-45AE-81E1-1DABECBB9F44}" type="slidenum">
              <a:rPr lang="en-AU"/>
              <a:pPr/>
              <a:t>3</a:t>
            </a:fld>
            <a:endParaRPr lang="en-AU"/>
          </a:p>
        </p:txBody>
      </p:sp>
      <p:sp>
        <p:nvSpPr>
          <p:cNvPr id="10649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64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AB45E6A4-55DC-47E9-AEF0-3F6A9C5E6F09}" type="slidenum">
              <a:rPr lang="en-AU"/>
              <a:pPr/>
              <a:t>4</a:t>
            </a:fld>
            <a:endParaRPr lang="en-AU"/>
          </a:p>
        </p:txBody>
      </p:sp>
      <p:sp>
        <p:nvSpPr>
          <p:cNvPr id="108546" name="Rectangle 2"/>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The test bench is a self-contained top level component in the system hierarchy. It does not have any I/O pins (i.e. there are no PORT signals in its entity declaration)</a:t>
            </a:r>
          </a:p>
          <a:p>
            <a:r>
              <a:rPr lang="en-US"/>
              <a:t>In addition to instantiating the necessary components necessary to describe the system, a test bench may contain a behavioral VHDL description which may be used to generate stimulus patterns to the system as well as expected results which can then be compared with the outputs of the system’s subcomponents.</a:t>
            </a:r>
          </a:p>
        </p:txBody>
      </p:sp>
      <p:pic>
        <p:nvPicPr>
          <p:cNvPr id="108547" name="Picture 3"/>
          <p:cNvPicPr>
            <a:picLocks noGrp="1" noChangeAspect="1" noChangeArrowheads="1"/>
          </p:cNvPicPr>
          <p:nvPr>
            <p:ph type="sldImg"/>
          </p:nvPr>
        </p:nvPicPr>
        <p:blipFill>
          <a:blip r:embed="rId3"/>
          <a:srcRect/>
          <a:stretch>
            <a:fillRect/>
          </a:stretch>
        </p:blipFill>
        <p:spPr bwMode="auto">
          <a:xfrm>
            <a:off x="1144588" y="673100"/>
            <a:ext cx="4568825" cy="3425825"/>
          </a:xfrm>
          <a:prstGeom prst="rect">
            <a:avLst/>
          </a:prstGeom>
          <a:noFill/>
          <a:ln>
            <a:solidFill>
              <a:srgbClr val="000000"/>
            </a:solidFill>
            <a:miter lim="800000"/>
            <a:headEnd/>
            <a:tailEnd/>
          </a:ln>
        </p:spPr>
      </p:pic>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D3A859E-B655-4FFD-8DE7-2FA2FC7865B2}" type="slidenum">
              <a:rPr lang="en-AU"/>
              <a:pPr/>
              <a:t>5</a:t>
            </a:fld>
            <a:endParaRPr lang="en-AU"/>
          </a:p>
        </p:txBody>
      </p:sp>
      <p:sp>
        <p:nvSpPr>
          <p:cNvPr id="11059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05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AU"/>
              <a:t>This slide, once again, highlights the use of test benches as a “virtual circuit tester”. </a:t>
            </a:r>
          </a:p>
          <a:p>
            <a:r>
              <a:rPr lang="en-AU"/>
              <a:t>The test bench is akin to applying a test circuit to a device to verify its operation (hence the “virtual circuit tester” paradigm).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7DBC3E6B-0679-4AD2-86EF-6B270E0D5D56}" type="slidenum">
              <a:rPr lang="en-AU"/>
              <a:pPr/>
              <a:t>6</a:t>
            </a:fld>
            <a:endParaRPr lang="en-AU"/>
          </a:p>
        </p:txBody>
      </p:sp>
      <p:sp>
        <p:nvSpPr>
          <p:cNvPr id="11469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469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68210720-34A2-4C95-896E-0B074F78C426}" type="slidenum">
              <a:rPr lang="en-AU"/>
              <a:pPr/>
              <a:t>7</a:t>
            </a:fld>
            <a:endParaRPr lang="en-AU"/>
          </a:p>
        </p:txBody>
      </p:sp>
      <p:sp>
        <p:nvSpPr>
          <p:cNvPr id="11673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67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031"/>
          <p:cNvSpPr>
            <a:spLocks noGrp="1" noChangeArrowheads="1"/>
          </p:cNvSpPr>
          <p:nvPr>
            <p:ph type="sldNum" sz="quarter" idx="5"/>
          </p:nvPr>
        </p:nvSpPr>
        <p:spPr>
          <a:ln/>
        </p:spPr>
        <p:txBody>
          <a:bodyPr/>
          <a:lstStyle/>
          <a:p>
            <a:fld id="{F922E5FE-63E0-4A64-99A9-C97CEFABFEB4}" type="slidenum">
              <a:rPr lang="en-AU"/>
              <a:pPr/>
              <a:t>12</a:t>
            </a:fld>
            <a:endParaRPr lang="en-AU"/>
          </a:p>
        </p:txBody>
      </p:sp>
      <p:sp>
        <p:nvSpPr>
          <p:cNvPr id="118786" name="Rectangle 2"/>
          <p:cNvSpPr>
            <a:spLocks noChangeArrowheads="1"/>
          </p:cNvSpPr>
          <p:nvPr/>
        </p:nvSpPr>
        <p:spPr bwMode="auto">
          <a:xfrm>
            <a:off x="3884613" y="-28575"/>
            <a:ext cx="2973387" cy="458788"/>
          </a:xfrm>
          <a:prstGeom prst="rect">
            <a:avLst/>
          </a:prstGeom>
          <a:noFill/>
          <a:ln w="12700">
            <a:noFill/>
            <a:miter lim="800000"/>
            <a:headEnd/>
            <a:tailEnd/>
          </a:ln>
          <a:effectLst/>
        </p:spPr>
        <p:txBody>
          <a:bodyPr wrap="none" anchor="ctr"/>
          <a:lstStyle/>
          <a:p>
            <a:endParaRPr lang="en-US"/>
          </a:p>
        </p:txBody>
      </p:sp>
      <p:sp>
        <p:nvSpPr>
          <p:cNvPr id="118787" name="Rectangle 3"/>
          <p:cNvSpPr>
            <a:spLocks noChangeArrowheads="1"/>
          </p:cNvSpPr>
          <p:nvPr/>
        </p:nvSpPr>
        <p:spPr bwMode="auto">
          <a:xfrm>
            <a:off x="0" y="8710613"/>
            <a:ext cx="2970213" cy="460375"/>
          </a:xfrm>
          <a:prstGeom prst="rect">
            <a:avLst/>
          </a:prstGeom>
          <a:noFill/>
          <a:ln w="12700">
            <a:noFill/>
            <a:miter lim="800000"/>
            <a:headEnd/>
            <a:tailEnd/>
          </a:ln>
          <a:effectLst/>
        </p:spPr>
        <p:txBody>
          <a:bodyPr wrap="none" anchor="ctr"/>
          <a:lstStyle/>
          <a:p>
            <a:endParaRPr lang="en-US"/>
          </a:p>
        </p:txBody>
      </p:sp>
      <p:sp>
        <p:nvSpPr>
          <p:cNvPr id="118788" name="Rectangle 4"/>
          <p:cNvSpPr>
            <a:spLocks noChangeArrowheads="1"/>
          </p:cNvSpPr>
          <p:nvPr/>
        </p:nvSpPr>
        <p:spPr bwMode="auto">
          <a:xfrm>
            <a:off x="0" y="-28575"/>
            <a:ext cx="2970213" cy="458788"/>
          </a:xfrm>
          <a:prstGeom prst="rect">
            <a:avLst/>
          </a:prstGeom>
          <a:noFill/>
          <a:ln w="12700">
            <a:noFill/>
            <a:miter lim="800000"/>
            <a:headEnd/>
            <a:tailEnd/>
          </a:ln>
          <a:effectLst/>
        </p:spPr>
        <p:txBody>
          <a:bodyPr wrap="none" anchor="ctr"/>
          <a:lstStyle/>
          <a:p>
            <a:endParaRPr lang="en-US"/>
          </a:p>
        </p:txBody>
      </p:sp>
      <p:sp>
        <p:nvSpPr>
          <p:cNvPr id="118789" name="Rectangle 5"/>
          <p:cNvSpPr>
            <a:spLocks noGrp="1" noChangeArrowheads="1"/>
          </p:cNvSpPr>
          <p:nvPr>
            <p:ph type="body" idx="1"/>
          </p:nvPr>
        </p:nvSpPr>
        <p:spPr bwMode="auto">
          <a:xfrm>
            <a:off x="914400" y="4343400"/>
            <a:ext cx="5029200" cy="4114800"/>
          </a:xfrm>
          <a:prstGeom prst="rect">
            <a:avLst/>
          </a:prstGeom>
          <a:noFill/>
          <a:ln w="12700">
            <a:miter lim="800000"/>
            <a:headEnd/>
            <a:tailEnd/>
          </a:ln>
        </p:spPr>
        <p:txBody>
          <a:bodyPr lIns="95580" tIns="49383" rIns="95580" bIns="49383"/>
          <a:lstStyle/>
          <a:p>
            <a:r>
              <a:rPr lang="en-US"/>
              <a:t>The </a:t>
            </a:r>
            <a:r>
              <a:rPr lang="en-US" i="1"/>
              <a:t>Assert</a:t>
            </a:r>
            <a:r>
              <a:rPr lang="en-US"/>
              <a:t> statement is used to alert the user of some condition occurring inside the model.  When the condition in the Assert statement is </a:t>
            </a:r>
            <a:r>
              <a:rPr lang="en-US" i="1"/>
              <a:t>False</a:t>
            </a:r>
            <a:r>
              <a:rPr lang="en-US"/>
              <a:t>, the associated text message is displayed on the simulator console. </a:t>
            </a:r>
          </a:p>
          <a:p>
            <a:r>
              <a:rPr lang="en-US"/>
              <a:t>An evaluation of </a:t>
            </a:r>
            <a:r>
              <a:rPr lang="en-US" i="1"/>
              <a:t>False</a:t>
            </a:r>
            <a:r>
              <a:rPr lang="en-US"/>
              <a:t> may be used to halt the simulation, depending on the severity level of the associated </a:t>
            </a:r>
            <a:r>
              <a:rPr lang="en-US" i="1"/>
              <a:t>Assert</a:t>
            </a:r>
            <a:r>
              <a:rPr lang="en-US"/>
              <a:t> statement.</a:t>
            </a:r>
          </a:p>
          <a:p>
            <a:r>
              <a:rPr lang="en-US"/>
              <a:t>The four severity levels, in increasing severity, are listed in this slide. However, the simulator actions associated with each severity level are simulator dependent.  For example, a simulator implementation may use the </a:t>
            </a:r>
            <a:r>
              <a:rPr lang="en-US" i="1"/>
              <a:t>Failure </a:t>
            </a:r>
            <a:r>
              <a:rPr lang="en-US"/>
              <a:t>condition to halt a simulation but continue a simulation under the other assertion conditions.</a:t>
            </a:r>
          </a:p>
        </p:txBody>
      </p:sp>
      <p:sp>
        <p:nvSpPr>
          <p:cNvPr id="118790" name="Rectangle 6"/>
          <p:cNvSpPr>
            <a:spLocks noGrp="1" noRot="1" noChangeAspect="1" noChangeArrowheads="1"/>
          </p:cNvSpPr>
          <p:nvPr>
            <p:ph type="sldImg"/>
          </p:nvPr>
        </p:nvSpPr>
        <p:spPr bwMode="auto">
          <a:xfrm>
            <a:off x="1143000" y="685800"/>
            <a:ext cx="4573588" cy="3429000"/>
          </a:xfrm>
          <a:prstGeom prst="rect">
            <a:avLst/>
          </a:prstGeom>
          <a:noFill/>
          <a:ln w="12700" cap="flat">
            <a:solidFill>
              <a:schemeClr val="tx1"/>
            </a:solidFill>
            <a:miter lim="800000"/>
            <a:headEnd/>
            <a:tailEn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031"/>
          <p:cNvSpPr>
            <a:spLocks noGrp="1" noChangeArrowheads="1"/>
          </p:cNvSpPr>
          <p:nvPr>
            <p:ph type="sldNum" sz="quarter" idx="5"/>
          </p:nvPr>
        </p:nvSpPr>
        <p:spPr>
          <a:ln/>
        </p:spPr>
        <p:txBody>
          <a:bodyPr/>
          <a:lstStyle/>
          <a:p>
            <a:fld id="{A3B738CC-2970-49B2-991D-A739994DA846}" type="slidenum">
              <a:rPr lang="en-AU"/>
              <a:pPr/>
              <a:t>13</a:t>
            </a:fld>
            <a:endParaRPr lang="en-AU"/>
          </a:p>
        </p:txBody>
      </p:sp>
      <p:sp>
        <p:nvSpPr>
          <p:cNvPr id="120834" name="Rectangle 2"/>
          <p:cNvSpPr>
            <a:spLocks noChangeArrowheads="1"/>
          </p:cNvSpPr>
          <p:nvPr/>
        </p:nvSpPr>
        <p:spPr bwMode="auto">
          <a:xfrm>
            <a:off x="3884613" y="-28575"/>
            <a:ext cx="2973387" cy="458788"/>
          </a:xfrm>
          <a:prstGeom prst="rect">
            <a:avLst/>
          </a:prstGeom>
          <a:noFill/>
          <a:ln w="12700">
            <a:noFill/>
            <a:miter lim="800000"/>
            <a:headEnd/>
            <a:tailEnd/>
          </a:ln>
          <a:effectLst/>
        </p:spPr>
        <p:txBody>
          <a:bodyPr wrap="none" anchor="ctr"/>
          <a:lstStyle/>
          <a:p>
            <a:endParaRPr lang="en-US"/>
          </a:p>
        </p:txBody>
      </p:sp>
      <p:sp>
        <p:nvSpPr>
          <p:cNvPr id="120835" name="Rectangle 3"/>
          <p:cNvSpPr>
            <a:spLocks noChangeArrowheads="1"/>
          </p:cNvSpPr>
          <p:nvPr/>
        </p:nvSpPr>
        <p:spPr bwMode="auto">
          <a:xfrm>
            <a:off x="0" y="8710613"/>
            <a:ext cx="2970213" cy="460375"/>
          </a:xfrm>
          <a:prstGeom prst="rect">
            <a:avLst/>
          </a:prstGeom>
          <a:noFill/>
          <a:ln w="12700">
            <a:noFill/>
            <a:miter lim="800000"/>
            <a:headEnd/>
            <a:tailEnd/>
          </a:ln>
          <a:effectLst/>
        </p:spPr>
        <p:txBody>
          <a:bodyPr wrap="none" anchor="ctr"/>
          <a:lstStyle/>
          <a:p>
            <a:endParaRPr lang="en-US"/>
          </a:p>
        </p:txBody>
      </p:sp>
      <p:sp>
        <p:nvSpPr>
          <p:cNvPr id="120836" name="Rectangle 4"/>
          <p:cNvSpPr>
            <a:spLocks noChangeArrowheads="1"/>
          </p:cNvSpPr>
          <p:nvPr/>
        </p:nvSpPr>
        <p:spPr bwMode="auto">
          <a:xfrm>
            <a:off x="0" y="-28575"/>
            <a:ext cx="2970213" cy="458788"/>
          </a:xfrm>
          <a:prstGeom prst="rect">
            <a:avLst/>
          </a:prstGeom>
          <a:noFill/>
          <a:ln w="12700">
            <a:noFill/>
            <a:miter lim="800000"/>
            <a:headEnd/>
            <a:tailEnd/>
          </a:ln>
          <a:effectLst/>
        </p:spPr>
        <p:txBody>
          <a:bodyPr wrap="none" anchor="ctr"/>
          <a:lstStyle/>
          <a:p>
            <a:endParaRPr lang="en-US"/>
          </a:p>
        </p:txBody>
      </p:sp>
      <p:sp>
        <p:nvSpPr>
          <p:cNvPr id="120837" name="Rectangle 5"/>
          <p:cNvSpPr>
            <a:spLocks noGrp="1" noChangeArrowheads="1"/>
          </p:cNvSpPr>
          <p:nvPr>
            <p:ph type="body" idx="1"/>
          </p:nvPr>
        </p:nvSpPr>
        <p:spPr bwMode="auto">
          <a:xfrm>
            <a:off x="914400" y="4343400"/>
            <a:ext cx="5029200" cy="4114800"/>
          </a:xfrm>
          <a:prstGeom prst="rect">
            <a:avLst/>
          </a:prstGeom>
          <a:noFill/>
          <a:ln w="12700">
            <a:miter lim="800000"/>
            <a:headEnd/>
            <a:tailEnd/>
          </a:ln>
        </p:spPr>
        <p:txBody>
          <a:bodyPr lIns="95580" tIns="49383" rIns="95580" bIns="49383"/>
          <a:lstStyle/>
          <a:p>
            <a:r>
              <a:rPr lang="en-US"/>
              <a:t>This slide shows the syntax of the </a:t>
            </a:r>
            <a:r>
              <a:rPr lang="en-US" i="1"/>
              <a:t>Assert</a:t>
            </a:r>
            <a:r>
              <a:rPr lang="en-US"/>
              <a:t> statement.  The </a:t>
            </a:r>
            <a:r>
              <a:rPr lang="en-US" i="1"/>
              <a:t>Assert</a:t>
            </a:r>
            <a:r>
              <a:rPr lang="en-US"/>
              <a:t> statement will trigger when the condition is false.  The </a:t>
            </a:r>
            <a:r>
              <a:rPr lang="en-US" i="1"/>
              <a:t>Report</a:t>
            </a:r>
            <a:r>
              <a:rPr lang="en-US"/>
              <a:t> statement to be displayed is enclosed in quotes.</a:t>
            </a:r>
          </a:p>
          <a:p>
            <a:r>
              <a:rPr lang="en-US"/>
              <a:t>The Set and Reset lines of the S-R flip-flop in this example cannot simultaneously equal one.  Therefore, the </a:t>
            </a:r>
            <a:r>
              <a:rPr lang="en-US" i="1"/>
              <a:t>Assert</a:t>
            </a:r>
            <a:r>
              <a:rPr lang="en-US"/>
              <a:t> statement evaluates to </a:t>
            </a:r>
            <a:r>
              <a:rPr lang="en-US" i="1"/>
              <a:t>False</a:t>
            </a:r>
            <a:r>
              <a:rPr lang="en-US"/>
              <a:t> (most easily described using the </a:t>
            </a:r>
            <a:r>
              <a:rPr lang="en-US" i="1"/>
              <a:t>Not</a:t>
            </a:r>
            <a:r>
              <a:rPr lang="en-US"/>
              <a:t> function) if this situation is observed during simulation.</a:t>
            </a:r>
          </a:p>
        </p:txBody>
      </p:sp>
      <p:sp>
        <p:nvSpPr>
          <p:cNvPr id="120838" name="Rectangle 6"/>
          <p:cNvSpPr>
            <a:spLocks noGrp="1" noRot="1" noChangeAspect="1" noChangeArrowheads="1"/>
          </p:cNvSpPr>
          <p:nvPr>
            <p:ph type="sldImg"/>
          </p:nvPr>
        </p:nvSpPr>
        <p:spPr bwMode="auto">
          <a:xfrm>
            <a:off x="1143000" y="685800"/>
            <a:ext cx="4573588" cy="3429000"/>
          </a:xfrm>
          <a:prstGeom prst="rect">
            <a:avLst/>
          </a:prstGeom>
          <a:noFill/>
          <a:ln w="12700" cap="flat">
            <a:solidFill>
              <a:schemeClr val="tx1"/>
            </a:solidFill>
            <a:miter lim="800000"/>
            <a:headEnd/>
            <a:tailEn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31234D4-B1E5-42F4-98D9-4DF58008F947}" type="datetimeFigureOut">
              <a:rPr lang="en-US" smtClean="0"/>
              <a:pPr/>
              <a:t>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B3804B-7101-4364-8DD6-800B53AA5389}"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1234D4-B1E5-42F4-98D9-4DF58008F947}" type="datetimeFigureOut">
              <a:rPr lang="en-US" smtClean="0"/>
              <a:pPr/>
              <a:t>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B3804B-7101-4364-8DD6-800B53AA538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1234D4-B1E5-42F4-98D9-4DF58008F947}" type="datetimeFigureOut">
              <a:rPr lang="en-US" smtClean="0"/>
              <a:pPr/>
              <a:t>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B3804B-7101-4364-8DD6-800B53AA538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610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981200"/>
            <a:ext cx="42291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86300" y="1981200"/>
            <a:ext cx="4229100" cy="4114800"/>
          </a:xfrm>
        </p:spPr>
        <p:txBody>
          <a:bodyPr/>
          <a:lstStyle/>
          <a:p>
            <a:endParaRPr lang="en-US"/>
          </a:p>
        </p:txBody>
      </p:sp>
      <p:sp>
        <p:nvSpPr>
          <p:cNvPr id="5" name="Date Placeholder 4"/>
          <p:cNvSpPr>
            <a:spLocks noGrp="1"/>
          </p:cNvSpPr>
          <p:nvPr>
            <p:ph type="dt" sz="half" idx="10"/>
          </p:nvPr>
        </p:nvSpPr>
        <p:spPr>
          <a:xfrm>
            <a:off x="304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5814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010400" y="6248400"/>
            <a:ext cx="1905000" cy="457200"/>
          </a:xfrm>
        </p:spPr>
        <p:txBody>
          <a:bodyPr/>
          <a:lstStyle>
            <a:lvl1pPr>
              <a:defRPr/>
            </a:lvl1pPr>
          </a:lstStyle>
          <a:p>
            <a:fld id="{F60B061C-CED4-4F72-B631-31DE3C964BBA}"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610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981200"/>
            <a:ext cx="42291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86300" y="1981200"/>
            <a:ext cx="4229100" cy="4114800"/>
          </a:xfrm>
        </p:spPr>
        <p:txBody>
          <a:bodyPr/>
          <a:lstStyle/>
          <a:p>
            <a:endParaRPr lang="en-US"/>
          </a:p>
        </p:txBody>
      </p:sp>
      <p:sp>
        <p:nvSpPr>
          <p:cNvPr id="5" name="Date Placeholder 4"/>
          <p:cNvSpPr>
            <a:spLocks noGrp="1"/>
          </p:cNvSpPr>
          <p:nvPr>
            <p:ph type="dt" sz="half" idx="10"/>
          </p:nvPr>
        </p:nvSpPr>
        <p:spPr>
          <a:xfrm>
            <a:off x="304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5814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010400" y="6248400"/>
            <a:ext cx="1905000" cy="457200"/>
          </a:xfrm>
        </p:spPr>
        <p:txBody>
          <a:bodyPr/>
          <a:lstStyle>
            <a:lvl1pPr>
              <a:defRPr/>
            </a:lvl1pPr>
          </a:lstStyle>
          <a:p>
            <a:fld id="{023A325B-E7E3-4B54-898C-3D4ECE9F7DB5}"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610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981200"/>
            <a:ext cx="8610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4800" y="4114800"/>
            <a:ext cx="8610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04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5814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010400" y="6248400"/>
            <a:ext cx="1905000" cy="457200"/>
          </a:xfrm>
        </p:spPr>
        <p:txBody>
          <a:bodyPr/>
          <a:lstStyle>
            <a:lvl1pPr>
              <a:defRPr/>
            </a:lvl1pPr>
          </a:lstStyle>
          <a:p>
            <a:fld id="{7FED0C9F-154D-462C-8F90-671C04771DD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1234D4-B1E5-42F4-98D9-4DF58008F947}" type="datetimeFigureOut">
              <a:rPr lang="en-US" smtClean="0"/>
              <a:pPr/>
              <a:t>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B3804B-7101-4364-8DD6-800B53AA538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1234D4-B1E5-42F4-98D9-4DF58008F947}" type="datetimeFigureOut">
              <a:rPr lang="en-US" smtClean="0"/>
              <a:pPr/>
              <a:t>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B3804B-7101-4364-8DD6-800B53AA5389}"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31234D4-B1E5-42F4-98D9-4DF58008F947}" type="datetimeFigureOut">
              <a:rPr lang="en-US" smtClean="0"/>
              <a:pPr/>
              <a:t>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B3804B-7101-4364-8DD6-800B53AA538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31234D4-B1E5-42F4-98D9-4DF58008F947}" type="datetimeFigureOut">
              <a:rPr lang="en-US" smtClean="0"/>
              <a:pPr/>
              <a:t>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B3804B-7101-4364-8DD6-800B53AA5389}"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1234D4-B1E5-42F4-98D9-4DF58008F947}" type="datetimeFigureOut">
              <a:rPr lang="en-US" smtClean="0"/>
              <a:pPr/>
              <a:t>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B3804B-7101-4364-8DD6-800B53AA538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1234D4-B1E5-42F4-98D9-4DF58008F947}" type="datetimeFigureOut">
              <a:rPr lang="en-US" smtClean="0"/>
              <a:pPr/>
              <a:t>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B3804B-7101-4364-8DD6-800B53AA538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1234D4-B1E5-42F4-98D9-4DF58008F947}" type="datetimeFigureOut">
              <a:rPr lang="en-US" smtClean="0"/>
              <a:pPr/>
              <a:t>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B3804B-7101-4364-8DD6-800B53AA5389}"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1234D4-B1E5-42F4-98D9-4DF58008F947}" type="datetimeFigureOut">
              <a:rPr lang="en-US" smtClean="0"/>
              <a:pPr/>
              <a:t>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B3804B-7101-4364-8DD6-800B53AA538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C31234D4-B1E5-42F4-98D9-4DF58008F947}" type="datetimeFigureOut">
              <a:rPr lang="en-US" smtClean="0"/>
              <a:pPr/>
              <a:t>1/7/2014</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62B3804B-7101-4364-8DD6-800B53AA538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4" r:id="rId12"/>
    <p:sldLayoutId id="2147483675" r:id="rId13"/>
    <p:sldLayoutId id="2147483676" r:id="rId14"/>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tayabuddin.memon@faculty.muet.edu.p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algn="ctr" eaLnBrk="1" fontAlgn="auto" hangingPunct="1">
              <a:spcAft>
                <a:spcPts val="0"/>
              </a:spcAft>
              <a:defRPr/>
            </a:pPr>
            <a:r>
              <a:rPr lang="en-US" dirty="0" smtClean="0"/>
              <a:t>FPGA Based System Design</a:t>
            </a:r>
          </a:p>
        </p:txBody>
      </p:sp>
      <p:sp>
        <p:nvSpPr>
          <p:cNvPr id="2051" name="Rectangle 3"/>
          <p:cNvSpPr>
            <a:spLocks noGrp="1" noChangeArrowheads="1"/>
          </p:cNvSpPr>
          <p:nvPr>
            <p:ph type="subTitle" idx="1"/>
          </p:nvPr>
        </p:nvSpPr>
        <p:spPr/>
        <p:txBody>
          <a:bodyPr rtlCol="0">
            <a:normAutofit/>
          </a:bodyPr>
          <a:lstStyle/>
          <a:p>
            <a:pPr eaLnBrk="1" fontAlgn="auto" hangingPunct="1">
              <a:spcAft>
                <a:spcPts val="0"/>
              </a:spcAft>
              <a:buFont typeface="Arial" pitchFamily="34" charset="0"/>
              <a:buNone/>
              <a:defRPr/>
            </a:pPr>
            <a:r>
              <a:rPr lang="en-US" dirty="0" smtClean="0"/>
              <a:t>Dr. Tayab Din Memon </a:t>
            </a:r>
          </a:p>
          <a:p>
            <a:pPr eaLnBrk="1" fontAlgn="auto" hangingPunct="1">
              <a:spcAft>
                <a:spcPts val="0"/>
              </a:spcAft>
              <a:buFont typeface="Arial" pitchFamily="34" charset="0"/>
              <a:buNone/>
              <a:defRPr/>
            </a:pPr>
            <a:r>
              <a:rPr lang="en-US" dirty="0" smtClean="0">
                <a:hlinkClick r:id="rId3"/>
              </a:rPr>
              <a:t>tayabuddin.memon@faculty.muet.edu.pk</a:t>
            </a:r>
            <a:endParaRPr lang="en-US" dirty="0" smtClean="0"/>
          </a:p>
          <a:p>
            <a:pPr eaLnBrk="1" fontAlgn="auto" hangingPunct="1">
              <a:spcAft>
                <a:spcPts val="0"/>
              </a:spcAft>
              <a:buFont typeface="Arial" pitchFamily="34" charset="0"/>
              <a:buNone/>
              <a:defRPr/>
            </a:pPr>
            <a:r>
              <a:rPr lang="en-US" smtClean="0"/>
              <a:t>Lecture 20 &amp; 21 </a:t>
            </a:r>
            <a:endParaRPr lang="en-US" dirty="0" smtClean="0"/>
          </a:p>
        </p:txBody>
      </p:sp>
    </p:spTree>
    <p:extLst>
      <p:ext uri="{BB962C8B-B14F-4D97-AF65-F5344CB8AC3E}">
        <p14:creationId xmlns:p14="http://schemas.microsoft.com/office/powerpoint/2010/main" val="42087585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Separate Clocks Generation.png"/>
          <p:cNvPicPr>
            <a:picLocks noGrp="1" noChangeAspect="1"/>
          </p:cNvPicPr>
          <p:nvPr>
            <p:ph idx="1"/>
          </p:nvPr>
        </p:nvPicPr>
        <p:blipFill>
          <a:blip r:embed="rId2" cstate="print"/>
          <a:srcRect r="83727" b="90848"/>
          <a:stretch>
            <a:fillRect/>
          </a:stretch>
        </p:blipFill>
        <p:spPr>
          <a:xfrm>
            <a:off x="0" y="1447800"/>
            <a:ext cx="5943600" cy="3566159"/>
          </a:xfrm>
        </p:spPr>
      </p:pic>
      <p:pic>
        <p:nvPicPr>
          <p:cNvPr id="8" name="Content Placeholder 3" descr="Untitled.png"/>
          <p:cNvPicPr>
            <a:picLocks noChangeAspect="1"/>
          </p:cNvPicPr>
          <p:nvPr/>
        </p:nvPicPr>
        <p:blipFill>
          <a:blip r:embed="rId3" cstate="print"/>
          <a:srcRect l="1655" t="1164" r="93010" b="90458"/>
          <a:stretch>
            <a:fillRect/>
          </a:stretch>
        </p:blipFill>
        <p:spPr>
          <a:xfrm>
            <a:off x="5943600" y="1295400"/>
            <a:ext cx="2762250" cy="38100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Generation </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493306" y="1828800"/>
            <a:ext cx="8269693" cy="44804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117763"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117764" name="Rectangle 4"/>
          <p:cNvSpPr>
            <a:spLocks noGrp="1" noChangeArrowheads="1"/>
          </p:cNvSpPr>
          <p:nvPr>
            <p:ph type="title"/>
          </p:nvPr>
        </p:nvSpPr>
        <p:spPr/>
        <p:txBody>
          <a:bodyPr/>
          <a:lstStyle/>
          <a:p>
            <a:r>
              <a:rPr lang="en-US"/>
              <a:t>Assert Statement</a:t>
            </a:r>
          </a:p>
        </p:txBody>
      </p:sp>
      <p:sp>
        <p:nvSpPr>
          <p:cNvPr id="117765" name="Rectangle 5"/>
          <p:cNvSpPr>
            <a:spLocks noGrp="1" noChangeArrowheads="1"/>
          </p:cNvSpPr>
          <p:nvPr>
            <p:ph type="body" idx="1"/>
          </p:nvPr>
        </p:nvSpPr>
        <p:spPr>
          <a:xfrm>
            <a:off x="304800" y="1981200"/>
            <a:ext cx="8610600" cy="4343400"/>
          </a:xfrm>
        </p:spPr>
        <p:txBody>
          <a:bodyPr/>
          <a:lstStyle/>
          <a:p>
            <a:pPr>
              <a:lnSpc>
                <a:spcPct val="90000"/>
              </a:lnSpc>
            </a:pPr>
            <a:r>
              <a:rPr lang="en-US"/>
              <a:t>ASSERT statements are used to print messages at the simulation console when specified runtime conditions are met</a:t>
            </a:r>
          </a:p>
          <a:p>
            <a:pPr>
              <a:lnSpc>
                <a:spcPct val="90000"/>
              </a:lnSpc>
            </a:pPr>
            <a:r>
              <a:rPr lang="en-US"/>
              <a:t>ASSERT statements defined one of four severity levels :</a:t>
            </a:r>
          </a:p>
          <a:p>
            <a:pPr lvl="1">
              <a:lnSpc>
                <a:spcPct val="90000"/>
              </a:lnSpc>
            </a:pPr>
            <a:r>
              <a:rPr lang="en-US" sz="2000"/>
              <a:t>Note -- relays information about conditions to the user</a:t>
            </a:r>
          </a:p>
          <a:p>
            <a:pPr lvl="1">
              <a:lnSpc>
                <a:spcPct val="90000"/>
              </a:lnSpc>
            </a:pPr>
            <a:r>
              <a:rPr lang="en-US" sz="2000"/>
              <a:t>Warning -- alerts the user to conditions that are not expected, but not fatal</a:t>
            </a:r>
          </a:p>
          <a:p>
            <a:pPr lvl="1">
              <a:lnSpc>
                <a:spcPct val="90000"/>
              </a:lnSpc>
            </a:pPr>
            <a:r>
              <a:rPr lang="en-US" sz="2000"/>
              <a:t>Error -- relays conditions that will cause the model to work incorrectly</a:t>
            </a:r>
          </a:p>
          <a:p>
            <a:pPr lvl="1">
              <a:lnSpc>
                <a:spcPct val="90000"/>
              </a:lnSpc>
            </a:pPr>
            <a:r>
              <a:rPr lang="en-US" sz="2000"/>
              <a:t>Failure -- alerts the user to conditions that are catastrophic </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119811" name="Rectangle 3"/>
          <p:cNvSpPr>
            <a:spLocks noChangeArrowheads="1"/>
          </p:cNvSpPr>
          <p:nvPr/>
        </p:nvSpPr>
        <p:spPr bwMode="auto">
          <a:xfrm>
            <a:off x="798513" y="3319463"/>
            <a:ext cx="7812087" cy="1524000"/>
          </a:xfrm>
          <a:prstGeom prst="rect">
            <a:avLst/>
          </a:prstGeom>
          <a:noFill/>
          <a:ln w="12700">
            <a:noFill/>
            <a:miter lim="800000"/>
            <a:headEnd/>
            <a:tailEnd/>
          </a:ln>
          <a:effectLst/>
        </p:spPr>
        <p:txBody>
          <a:bodyPr lIns="90488" tIns="44450" rIns="90488" bIns="44450"/>
          <a:lstStyle/>
          <a:p>
            <a:pPr marL="285750" indent="-285750">
              <a:lnSpc>
                <a:spcPct val="90000"/>
              </a:lnSpc>
              <a:spcBef>
                <a:spcPct val="30000"/>
              </a:spcBef>
              <a:buSzPct val="75000"/>
              <a:buFont typeface="ZapfDingbats" pitchFamily="82" charset="2"/>
              <a:buChar char="l"/>
            </a:pPr>
            <a:endParaRPr kumimoji="1" lang="en-US" sz="1800">
              <a:latin typeface="Courier New" pitchFamily="49" charset="0"/>
            </a:endParaRPr>
          </a:p>
        </p:txBody>
      </p:sp>
      <p:sp>
        <p:nvSpPr>
          <p:cNvPr id="119812" name="Rectangle 4"/>
          <p:cNvSpPr>
            <a:spLocks noGrp="1" noChangeArrowheads="1"/>
          </p:cNvSpPr>
          <p:nvPr>
            <p:ph type="title"/>
          </p:nvPr>
        </p:nvSpPr>
        <p:spPr>
          <a:xfrm>
            <a:off x="228600" y="609600"/>
            <a:ext cx="8686800" cy="1143000"/>
          </a:xfrm>
        </p:spPr>
        <p:txBody>
          <a:bodyPr/>
          <a:lstStyle/>
          <a:p>
            <a:r>
              <a:rPr lang="en-US"/>
              <a:t>Assert Statements</a:t>
            </a:r>
          </a:p>
        </p:txBody>
      </p:sp>
      <p:sp>
        <p:nvSpPr>
          <p:cNvPr id="119813" name="Rectangle 5"/>
          <p:cNvSpPr>
            <a:spLocks noGrp="1" noChangeArrowheads="1"/>
          </p:cNvSpPr>
          <p:nvPr>
            <p:ph type="body" idx="1"/>
          </p:nvPr>
        </p:nvSpPr>
        <p:spPr>
          <a:xfrm>
            <a:off x="152400" y="1981200"/>
            <a:ext cx="8763000" cy="4114800"/>
          </a:xfrm>
        </p:spPr>
        <p:txBody>
          <a:bodyPr/>
          <a:lstStyle/>
          <a:p>
            <a:r>
              <a:rPr lang="en-US"/>
              <a:t>Syntax of the Assert statement</a:t>
            </a:r>
          </a:p>
          <a:p>
            <a:pPr lvl="1">
              <a:buFont typeface="Monotype Sorts" pitchFamily="2" charset="2"/>
              <a:buNone/>
            </a:pPr>
            <a:r>
              <a:rPr lang="en-US" sz="1600" b="1">
                <a:latin typeface="Courier New" pitchFamily="49" charset="0"/>
              </a:rPr>
              <a:t>assert</a:t>
            </a:r>
            <a:r>
              <a:rPr lang="en-US" sz="1600">
                <a:latin typeface="Courier New" pitchFamily="49" charset="0"/>
              </a:rPr>
              <a:t> condition</a:t>
            </a:r>
            <a:br>
              <a:rPr lang="en-US" sz="1600">
                <a:latin typeface="Courier New" pitchFamily="49" charset="0"/>
              </a:rPr>
            </a:br>
            <a:r>
              <a:rPr lang="en-US" sz="1600" b="1">
                <a:latin typeface="Courier New" pitchFamily="49" charset="0"/>
              </a:rPr>
              <a:t>report</a:t>
            </a:r>
            <a:r>
              <a:rPr lang="en-US" sz="1600">
                <a:latin typeface="Courier New" pitchFamily="49" charset="0"/>
              </a:rPr>
              <a:t> “violation statement”</a:t>
            </a:r>
            <a:br>
              <a:rPr lang="en-US" sz="1600">
                <a:latin typeface="Courier New" pitchFamily="49" charset="0"/>
              </a:rPr>
            </a:br>
            <a:r>
              <a:rPr lang="en-US" sz="1600" b="1">
                <a:latin typeface="Courier New" pitchFamily="49" charset="0"/>
              </a:rPr>
              <a:t>severity</a:t>
            </a:r>
            <a:r>
              <a:rPr lang="en-US" sz="1600">
                <a:latin typeface="Courier New" pitchFamily="49" charset="0"/>
              </a:rPr>
              <a:t> level;</a:t>
            </a:r>
            <a:endParaRPr lang="en-US"/>
          </a:p>
          <a:p>
            <a:r>
              <a:rPr lang="en-US"/>
              <a:t>When the specified condition is false, the Assert statement triggers and the report is issued</a:t>
            </a:r>
          </a:p>
          <a:p>
            <a:r>
              <a:rPr lang="en-US"/>
              <a:t>The violation statement is enclosed in quotes</a:t>
            </a:r>
          </a:p>
          <a:p>
            <a:pPr lvl="1">
              <a:buFont typeface="Monotype Sorts" pitchFamily="2" charset="2"/>
              <a:buNone/>
            </a:pPr>
            <a:r>
              <a:rPr lang="en-US" sz="1600" b="1">
                <a:latin typeface="Courier New" pitchFamily="49" charset="0"/>
              </a:rPr>
              <a:t>assert not</a:t>
            </a:r>
            <a:r>
              <a:rPr lang="en-US" sz="1600">
                <a:latin typeface="Courier New" pitchFamily="49" charset="0"/>
              </a:rPr>
              <a:t>((s=‘1’) </a:t>
            </a:r>
            <a:r>
              <a:rPr lang="en-US" sz="1600" b="1">
                <a:latin typeface="Courier New" pitchFamily="49" charset="0"/>
              </a:rPr>
              <a:t>and</a:t>
            </a:r>
            <a:r>
              <a:rPr lang="en-US" sz="1600">
                <a:latin typeface="Courier New" pitchFamily="49" charset="0"/>
              </a:rPr>
              <a:t> (r=‘1’))</a:t>
            </a:r>
            <a:br>
              <a:rPr lang="en-US" sz="1600">
                <a:latin typeface="Courier New" pitchFamily="49" charset="0"/>
              </a:rPr>
            </a:br>
            <a:r>
              <a:rPr lang="en-US" sz="1600" b="1">
                <a:latin typeface="Courier New" pitchFamily="49" charset="0"/>
              </a:rPr>
              <a:t>report</a:t>
            </a:r>
            <a:r>
              <a:rPr lang="en-US" sz="1600">
                <a:latin typeface="Courier New" pitchFamily="49" charset="0"/>
              </a:rPr>
              <a:t> “Set and Reset are both 1”</a:t>
            </a:r>
            <a:br>
              <a:rPr lang="en-US" sz="1600">
                <a:latin typeface="Courier New" pitchFamily="49" charset="0"/>
              </a:rPr>
            </a:br>
            <a:r>
              <a:rPr lang="en-US" sz="1600" b="1">
                <a:latin typeface="Courier New" pitchFamily="49" charset="0"/>
              </a:rPr>
              <a:t>severity error</a:t>
            </a:r>
            <a:r>
              <a:rPr lang="en-US" sz="1600">
                <a:latin typeface="Courier New" pitchFamily="49" charset="0"/>
              </a:rPr>
              <a:t>;</a:t>
            </a:r>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body" idx="1"/>
          </p:nvPr>
        </p:nvSpPr>
        <p:spPr>
          <a:xfrm>
            <a:off x="304800" y="1981200"/>
            <a:ext cx="8610600" cy="3657600"/>
          </a:xfrm>
        </p:spPr>
        <p:txBody>
          <a:bodyPr/>
          <a:lstStyle/>
          <a:p>
            <a:r>
              <a:rPr lang="en-US"/>
              <a:t>Assume good = ‘1’, reset = ‘0’</a:t>
            </a:r>
          </a:p>
          <a:p>
            <a:pPr lvl="1">
              <a:buFont typeface="Monotype Sorts" pitchFamily="2" charset="2"/>
              <a:buNone/>
            </a:pPr>
            <a:r>
              <a:rPr lang="en-US" sz="1500" b="1">
                <a:latin typeface="Courier New" pitchFamily="49" charset="0"/>
              </a:rPr>
              <a:t>procedure</a:t>
            </a:r>
            <a:r>
              <a:rPr lang="en-US" sz="1500">
                <a:latin typeface="Courier New" pitchFamily="49" charset="0"/>
              </a:rPr>
              <a:t> display_state (current_state : </a:t>
            </a:r>
            <a:r>
              <a:rPr lang="en-US" sz="1500" b="1">
                <a:latin typeface="Courier New" pitchFamily="49" charset="0"/>
              </a:rPr>
              <a:t>in</a:t>
            </a:r>
            <a:r>
              <a:rPr lang="en-US" sz="1500">
                <a:latin typeface="Courier New" pitchFamily="49" charset="0"/>
              </a:rPr>
              <a:t> state) </a:t>
            </a:r>
            <a:r>
              <a:rPr lang="en-US" sz="1500" b="1">
                <a:latin typeface="Courier New" pitchFamily="49" charset="0"/>
              </a:rPr>
              <a:t>is</a:t>
            </a:r>
            <a:endParaRPr lang="en-US" sz="1500">
              <a:latin typeface="Courier New" pitchFamily="49" charset="0"/>
            </a:endParaRPr>
          </a:p>
          <a:p>
            <a:pPr lvl="1">
              <a:buFont typeface="Monotype Sorts" pitchFamily="2" charset="2"/>
              <a:buNone/>
            </a:pPr>
            <a:r>
              <a:rPr lang="en-US" sz="1500" b="1">
                <a:latin typeface="Courier New" pitchFamily="49" charset="0"/>
              </a:rPr>
              <a:t>begin</a:t>
            </a:r>
            <a:r>
              <a:rPr lang="en-US" sz="1500">
                <a:latin typeface="Courier New" pitchFamily="49" charset="0"/>
              </a:rPr>
              <a:t/>
            </a:r>
            <a:br>
              <a:rPr lang="en-US" sz="1500">
                <a:latin typeface="Courier New" pitchFamily="49" charset="0"/>
              </a:rPr>
            </a:br>
            <a:r>
              <a:rPr lang="en-US" sz="1500" b="1">
                <a:latin typeface="Courier New" pitchFamily="49" charset="0"/>
              </a:rPr>
              <a:t>assert not</a:t>
            </a:r>
            <a:r>
              <a:rPr lang="en-US" sz="1500">
                <a:latin typeface="Courier New" pitchFamily="49" charset="0"/>
              </a:rPr>
              <a:t>(current_state = good)</a:t>
            </a:r>
            <a:br>
              <a:rPr lang="en-US" sz="1500">
                <a:latin typeface="Courier New" pitchFamily="49" charset="0"/>
              </a:rPr>
            </a:br>
            <a:r>
              <a:rPr lang="en-US" sz="1500" b="1">
                <a:latin typeface="Courier New" pitchFamily="49" charset="0"/>
              </a:rPr>
              <a:t>report</a:t>
            </a:r>
            <a:r>
              <a:rPr lang="en-US" sz="1500">
                <a:latin typeface="Courier New" pitchFamily="49" charset="0"/>
              </a:rPr>
              <a:t> “Status of State: good”</a:t>
            </a:r>
            <a:br>
              <a:rPr lang="en-US" sz="1500">
                <a:latin typeface="Courier New" pitchFamily="49" charset="0"/>
              </a:rPr>
            </a:br>
            <a:r>
              <a:rPr lang="en-US" sz="1500">
                <a:latin typeface="Courier New" pitchFamily="49" charset="0"/>
              </a:rPr>
              <a:t>	</a:t>
            </a:r>
            <a:r>
              <a:rPr lang="en-US" sz="1500" b="1">
                <a:latin typeface="Courier New" pitchFamily="49" charset="0"/>
              </a:rPr>
              <a:t>severity note</a:t>
            </a:r>
            <a:r>
              <a:rPr lang="en-US" sz="1500">
                <a:latin typeface="Courier New" pitchFamily="49" charset="0"/>
              </a:rPr>
              <a:t>;</a:t>
            </a:r>
            <a:br>
              <a:rPr lang="en-US" sz="1500">
                <a:latin typeface="Courier New" pitchFamily="49" charset="0"/>
              </a:rPr>
            </a:br>
            <a:r>
              <a:rPr lang="en-US" sz="1500" b="1">
                <a:latin typeface="Courier New" pitchFamily="49" charset="0"/>
              </a:rPr>
              <a:t>assert not</a:t>
            </a:r>
            <a:r>
              <a:rPr lang="en-US" sz="1500">
                <a:latin typeface="Courier New" pitchFamily="49" charset="0"/>
              </a:rPr>
              <a:t>(current_state = reset)</a:t>
            </a:r>
            <a:br>
              <a:rPr lang="en-US" sz="1500">
                <a:latin typeface="Courier New" pitchFamily="49" charset="0"/>
              </a:rPr>
            </a:br>
            <a:r>
              <a:rPr lang="en-US" sz="1500">
                <a:latin typeface="Courier New" pitchFamily="49" charset="0"/>
              </a:rPr>
              <a:t>	</a:t>
            </a:r>
            <a:r>
              <a:rPr lang="en-US" sz="1500" b="1">
                <a:latin typeface="Courier New" pitchFamily="49" charset="0"/>
              </a:rPr>
              <a:t>report</a:t>
            </a:r>
            <a:r>
              <a:rPr lang="en-US" sz="1500">
                <a:latin typeface="Courier New" pitchFamily="49" charset="0"/>
              </a:rPr>
              <a:t> “Status of State: reset”</a:t>
            </a:r>
            <a:br>
              <a:rPr lang="en-US" sz="1500">
                <a:latin typeface="Courier New" pitchFamily="49" charset="0"/>
              </a:rPr>
            </a:br>
            <a:r>
              <a:rPr lang="en-US" sz="1500" b="1">
                <a:latin typeface="Courier New" pitchFamily="49" charset="0"/>
              </a:rPr>
              <a:t>severity warning</a:t>
            </a:r>
            <a:r>
              <a:rPr lang="en-US" sz="1500">
                <a:latin typeface="Courier New" pitchFamily="49" charset="0"/>
              </a:rPr>
              <a:t>;</a:t>
            </a:r>
          </a:p>
          <a:p>
            <a:pPr lvl="1">
              <a:buFont typeface="Monotype Sorts" pitchFamily="2" charset="2"/>
              <a:buNone/>
            </a:pPr>
            <a:r>
              <a:rPr lang="en-US" sz="1500" b="1">
                <a:latin typeface="Courier New" pitchFamily="49" charset="0"/>
              </a:rPr>
              <a:t>end</a:t>
            </a:r>
            <a:r>
              <a:rPr lang="en-US" sz="1500">
                <a:latin typeface="Courier New" pitchFamily="49" charset="0"/>
              </a:rPr>
              <a:t> display_state;</a:t>
            </a:r>
            <a:endParaRPr lang="en-US"/>
          </a:p>
        </p:txBody>
      </p:sp>
      <p:sp>
        <p:nvSpPr>
          <p:cNvPr id="121859" name="Rectangle 3"/>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121860" name="Rectangle 4"/>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121861" name="Rectangle 5"/>
          <p:cNvSpPr>
            <a:spLocks noGrp="1" noChangeArrowheads="1"/>
          </p:cNvSpPr>
          <p:nvPr>
            <p:ph type="title"/>
          </p:nvPr>
        </p:nvSpPr>
        <p:spPr>
          <a:xfrm>
            <a:off x="228600" y="609600"/>
            <a:ext cx="8686800" cy="1143000"/>
          </a:xfrm>
        </p:spPr>
        <p:txBody>
          <a:bodyPr/>
          <a:lstStyle/>
          <a:p>
            <a:r>
              <a:rPr lang="en-US"/>
              <a:t>Assert Statements An Example</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en-AU"/>
              <a:t>Writing Test Vectors</a:t>
            </a:r>
          </a:p>
        </p:txBody>
      </p:sp>
      <p:sp>
        <p:nvSpPr>
          <p:cNvPr id="123907" name="Rectangle 3"/>
          <p:cNvSpPr>
            <a:spLocks noGrp="1" noChangeArrowheads="1"/>
          </p:cNvSpPr>
          <p:nvPr>
            <p:ph type="body" sz="half" idx="1"/>
          </p:nvPr>
        </p:nvSpPr>
        <p:spPr>
          <a:xfrm>
            <a:off x="304800" y="1981200"/>
            <a:ext cx="3505200" cy="4114800"/>
          </a:xfrm>
        </p:spPr>
        <p:txBody>
          <a:bodyPr/>
          <a:lstStyle/>
          <a:p>
            <a:r>
              <a:rPr lang="en-AU" sz="2400"/>
              <a:t>File I/O Approach</a:t>
            </a:r>
          </a:p>
          <a:p>
            <a:pPr lvl="1"/>
            <a:r>
              <a:rPr lang="en-AU" sz="2200"/>
              <a:t>suitable for large vector arrays</a:t>
            </a:r>
          </a:p>
          <a:p>
            <a:pPr lvl="1"/>
            <a:r>
              <a:rPr lang="en-AU" sz="2200"/>
              <a:t>standard procedures for characters, strings and bits</a:t>
            </a:r>
          </a:p>
        </p:txBody>
      </p:sp>
      <p:sp>
        <p:nvSpPr>
          <p:cNvPr id="123908" name="Rectangle 4"/>
          <p:cNvSpPr>
            <a:spLocks noGrp="1" noChangeArrowheads="1"/>
          </p:cNvSpPr>
          <p:nvPr>
            <p:ph type="body" sz="half" idx="2"/>
          </p:nvPr>
        </p:nvSpPr>
        <p:spPr>
          <a:xfrm>
            <a:off x="3962400" y="1981200"/>
            <a:ext cx="4953000" cy="4114800"/>
          </a:xfrm>
        </p:spPr>
        <p:txBody>
          <a:bodyPr/>
          <a:lstStyle/>
          <a:p>
            <a:pPr>
              <a:buFont typeface="Monotype Sorts" pitchFamily="2" charset="2"/>
              <a:buNone/>
            </a:pPr>
            <a:r>
              <a:rPr lang="en-AU" sz="1400" b="1">
                <a:latin typeface="Courier New" pitchFamily="49" charset="0"/>
              </a:rPr>
              <a:t>procedure</a:t>
            </a:r>
            <a:r>
              <a:rPr lang="en-AU" sz="1400">
                <a:latin typeface="Courier New" pitchFamily="49" charset="0"/>
              </a:rPr>
              <a:t> Readline(F:</a:t>
            </a:r>
            <a:r>
              <a:rPr lang="en-AU" sz="1400" b="1">
                <a:latin typeface="Courier New" pitchFamily="49" charset="0"/>
              </a:rPr>
              <a:t>in</a:t>
            </a:r>
            <a:r>
              <a:rPr lang="en-AU" sz="1400">
                <a:latin typeface="Courier New" pitchFamily="49" charset="0"/>
              </a:rPr>
              <a:t> Text; L:</a:t>
            </a:r>
            <a:r>
              <a:rPr lang="en-AU" sz="1400" b="1">
                <a:latin typeface="Courier New" pitchFamily="49" charset="0"/>
              </a:rPr>
              <a:t>out</a:t>
            </a:r>
            <a:r>
              <a:rPr lang="en-AU" sz="1400">
                <a:latin typeface="Courier New" pitchFamily="49" charset="0"/>
              </a:rPr>
              <a:t> Line);</a:t>
            </a:r>
          </a:p>
          <a:p>
            <a:pPr>
              <a:buFont typeface="Monotype Sorts" pitchFamily="2" charset="2"/>
              <a:buNone/>
            </a:pPr>
            <a:r>
              <a:rPr lang="en-AU" sz="1400" b="1">
                <a:latin typeface="Courier New" pitchFamily="49" charset="0"/>
              </a:rPr>
              <a:t>procedure</a:t>
            </a:r>
            <a:r>
              <a:rPr lang="en-AU" sz="1400">
                <a:latin typeface="Courier New" pitchFamily="49" charset="0"/>
              </a:rPr>
              <a:t> Writeline(F:</a:t>
            </a:r>
            <a:r>
              <a:rPr lang="en-AU" sz="1400" b="1">
                <a:latin typeface="Courier New" pitchFamily="49" charset="0"/>
              </a:rPr>
              <a:t>out</a:t>
            </a:r>
            <a:r>
              <a:rPr lang="en-AU" sz="1400">
                <a:latin typeface="Courier New" pitchFamily="49" charset="0"/>
              </a:rPr>
              <a:t> Text; L:</a:t>
            </a:r>
            <a:r>
              <a:rPr lang="en-AU" sz="1400" b="1">
                <a:latin typeface="Courier New" pitchFamily="49" charset="0"/>
              </a:rPr>
              <a:t>in</a:t>
            </a:r>
            <a:r>
              <a:rPr lang="en-AU" sz="1400">
                <a:latin typeface="Courier New" pitchFamily="49" charset="0"/>
              </a:rPr>
              <a:t> Line);</a:t>
            </a:r>
          </a:p>
          <a:p>
            <a:pPr>
              <a:buFont typeface="Monotype Sorts" pitchFamily="2" charset="2"/>
              <a:buNone/>
            </a:pPr>
            <a:r>
              <a:rPr lang="en-AU" sz="1400" b="1">
                <a:latin typeface="Courier New" pitchFamily="49" charset="0"/>
              </a:rPr>
              <a:t>procedure</a:t>
            </a:r>
            <a:r>
              <a:rPr lang="en-AU" sz="1400">
                <a:latin typeface="Courier New" pitchFamily="49" charset="0"/>
              </a:rPr>
              <a:t> Read(L:</a:t>
            </a:r>
            <a:r>
              <a:rPr lang="en-AU" sz="1400" b="1">
                <a:latin typeface="Courier New" pitchFamily="49" charset="0"/>
              </a:rPr>
              <a:t>inout</a:t>
            </a:r>
            <a:r>
              <a:rPr lang="en-AU" sz="1400">
                <a:latin typeface="Courier New" pitchFamily="49" charset="0"/>
              </a:rPr>
              <a:t> Line; Value:</a:t>
            </a:r>
            <a:r>
              <a:rPr lang="en-AU" sz="1400" b="1">
                <a:latin typeface="Courier New" pitchFamily="49" charset="0"/>
              </a:rPr>
              <a:t>out</a:t>
            </a:r>
            <a:r>
              <a:rPr lang="en-AU" sz="1400">
                <a:latin typeface="Courier New" pitchFamily="49" charset="0"/>
              </a:rPr>
              <a:t> std_logic; Good:</a:t>
            </a:r>
            <a:r>
              <a:rPr lang="en-AU" sz="1400" b="1">
                <a:latin typeface="Courier New" pitchFamily="49" charset="0"/>
              </a:rPr>
              <a:t>out</a:t>
            </a:r>
            <a:r>
              <a:rPr lang="en-AU" sz="1400">
                <a:latin typeface="Courier New" pitchFamily="49" charset="0"/>
              </a:rPr>
              <a:t> boolean);</a:t>
            </a:r>
          </a:p>
          <a:p>
            <a:pPr>
              <a:buFont typeface="Monotype Sorts" pitchFamily="2" charset="2"/>
              <a:buNone/>
            </a:pPr>
            <a:r>
              <a:rPr lang="en-AU" sz="1400" b="1">
                <a:latin typeface="Courier New" pitchFamily="49" charset="0"/>
              </a:rPr>
              <a:t>procedure</a:t>
            </a:r>
            <a:r>
              <a:rPr lang="en-AU" sz="1400">
                <a:latin typeface="Courier New" pitchFamily="49" charset="0"/>
              </a:rPr>
              <a:t> Read(L:</a:t>
            </a:r>
            <a:r>
              <a:rPr lang="en-AU" sz="1400" b="1">
                <a:latin typeface="Courier New" pitchFamily="49" charset="0"/>
              </a:rPr>
              <a:t>inout</a:t>
            </a:r>
            <a:r>
              <a:rPr lang="en-AU" sz="1400">
                <a:latin typeface="Courier New" pitchFamily="49" charset="0"/>
              </a:rPr>
              <a:t> Line; Value:</a:t>
            </a:r>
            <a:r>
              <a:rPr lang="en-AU" sz="1400" b="1">
                <a:latin typeface="Courier New" pitchFamily="49" charset="0"/>
              </a:rPr>
              <a:t>out</a:t>
            </a:r>
            <a:r>
              <a:rPr lang="en-AU" sz="1400">
                <a:latin typeface="Courier New" pitchFamily="49" charset="0"/>
              </a:rPr>
              <a:t> std_logic);</a:t>
            </a:r>
          </a:p>
          <a:p>
            <a:pPr>
              <a:buFont typeface="Monotype Sorts" pitchFamily="2" charset="2"/>
              <a:buNone/>
            </a:pPr>
            <a:r>
              <a:rPr lang="en-AU" sz="1400" b="1">
                <a:latin typeface="Courier New" pitchFamily="49" charset="0"/>
              </a:rPr>
              <a:t>procedure</a:t>
            </a:r>
            <a:r>
              <a:rPr lang="en-AU" sz="1400">
                <a:latin typeface="Courier New" pitchFamily="49" charset="0"/>
              </a:rPr>
              <a:t> Read(L:</a:t>
            </a:r>
            <a:r>
              <a:rPr lang="en-AU" sz="1400" b="1">
                <a:latin typeface="Courier New" pitchFamily="49" charset="0"/>
              </a:rPr>
              <a:t>inout</a:t>
            </a:r>
            <a:r>
              <a:rPr lang="en-AU" sz="1400">
                <a:latin typeface="Courier New" pitchFamily="49" charset="0"/>
              </a:rPr>
              <a:t> Line; Value:</a:t>
            </a:r>
            <a:r>
              <a:rPr lang="en-AU" sz="1400" b="1">
                <a:latin typeface="Courier New" pitchFamily="49" charset="0"/>
              </a:rPr>
              <a:t>out</a:t>
            </a:r>
            <a:r>
              <a:rPr lang="en-AU" sz="1400">
                <a:latin typeface="Courier New" pitchFamily="49" charset="0"/>
              </a:rPr>
              <a:t> std_logic_vector; Good:</a:t>
            </a:r>
            <a:r>
              <a:rPr lang="en-AU" sz="1400" b="1">
                <a:latin typeface="Courier New" pitchFamily="49" charset="0"/>
              </a:rPr>
              <a:t>out</a:t>
            </a:r>
            <a:r>
              <a:rPr lang="en-AU" sz="1400">
                <a:latin typeface="Courier New" pitchFamily="49" charset="0"/>
              </a:rPr>
              <a:t> boolean);</a:t>
            </a:r>
          </a:p>
          <a:p>
            <a:pPr>
              <a:buFont typeface="Monotype Sorts" pitchFamily="2" charset="2"/>
              <a:buNone/>
            </a:pPr>
            <a:r>
              <a:rPr lang="en-AU" sz="1400" b="1">
                <a:latin typeface="Courier New" pitchFamily="49" charset="0"/>
              </a:rPr>
              <a:t>procedure</a:t>
            </a:r>
            <a:r>
              <a:rPr lang="en-AU" sz="1400">
                <a:latin typeface="Courier New" pitchFamily="49" charset="0"/>
              </a:rPr>
              <a:t> Read(L:</a:t>
            </a:r>
            <a:r>
              <a:rPr lang="en-AU" sz="1400" b="1">
                <a:latin typeface="Courier New" pitchFamily="49" charset="0"/>
              </a:rPr>
              <a:t>inout</a:t>
            </a:r>
            <a:r>
              <a:rPr lang="en-AU" sz="1400">
                <a:latin typeface="Courier New" pitchFamily="49" charset="0"/>
              </a:rPr>
              <a:t> Line; Value:</a:t>
            </a:r>
            <a:r>
              <a:rPr lang="en-AU" sz="1400" b="1">
                <a:latin typeface="Courier New" pitchFamily="49" charset="0"/>
              </a:rPr>
              <a:t>out</a:t>
            </a:r>
            <a:r>
              <a:rPr lang="en-AU" sz="1400">
                <a:latin typeface="Courier New" pitchFamily="49" charset="0"/>
              </a:rPr>
              <a:t> std_logic_vector);</a:t>
            </a:r>
          </a:p>
          <a:p>
            <a:pPr>
              <a:buFont typeface="Monotype Sorts" pitchFamily="2" charset="2"/>
              <a:buNone/>
            </a:pPr>
            <a:r>
              <a:rPr lang="en-AU" sz="1400" b="1">
                <a:latin typeface="Courier New" pitchFamily="49" charset="0"/>
              </a:rPr>
              <a:t>procedure</a:t>
            </a:r>
            <a:r>
              <a:rPr lang="en-AU" sz="1400">
                <a:latin typeface="Courier New" pitchFamily="49" charset="0"/>
              </a:rPr>
              <a:t> Write(L:</a:t>
            </a:r>
            <a:r>
              <a:rPr lang="en-AU" sz="1400" b="1">
                <a:latin typeface="Courier New" pitchFamily="49" charset="0"/>
              </a:rPr>
              <a:t>inout</a:t>
            </a:r>
            <a:r>
              <a:rPr lang="en-AU" sz="1400">
                <a:latin typeface="Courier New" pitchFamily="49" charset="0"/>
              </a:rPr>
              <a:t> Line; Value:</a:t>
            </a:r>
            <a:r>
              <a:rPr lang="en-AU" sz="1400" b="1">
                <a:latin typeface="Courier New" pitchFamily="49" charset="0"/>
              </a:rPr>
              <a:t>in</a:t>
            </a:r>
            <a:r>
              <a:rPr lang="en-AU" sz="1400">
                <a:latin typeface="Courier New" pitchFamily="49" charset="0"/>
              </a:rPr>
              <a:t> std_logic; Justified:</a:t>
            </a:r>
            <a:r>
              <a:rPr lang="en-AU" sz="1400" b="1">
                <a:latin typeface="Courier New" pitchFamily="49" charset="0"/>
              </a:rPr>
              <a:t>in</a:t>
            </a:r>
            <a:r>
              <a:rPr lang="en-AU" sz="1400">
                <a:latin typeface="Courier New" pitchFamily="49" charset="0"/>
              </a:rPr>
              <a:t> Side := Right; Field:</a:t>
            </a:r>
            <a:r>
              <a:rPr lang="en-AU" sz="1400" b="1">
                <a:latin typeface="Courier New" pitchFamily="49" charset="0"/>
              </a:rPr>
              <a:t>in</a:t>
            </a:r>
            <a:r>
              <a:rPr lang="en-AU" sz="1400">
                <a:latin typeface="Courier New" pitchFamily="49" charset="0"/>
              </a:rPr>
              <a:t> Width :=0);</a:t>
            </a:r>
          </a:p>
          <a:p>
            <a:pPr>
              <a:buFont typeface="Monotype Sorts" pitchFamily="2" charset="2"/>
              <a:buNone/>
            </a:pPr>
            <a:r>
              <a:rPr lang="en-AU" sz="1400" b="1">
                <a:latin typeface="Courier New" pitchFamily="49" charset="0"/>
              </a:rPr>
              <a:t>procedure</a:t>
            </a:r>
            <a:r>
              <a:rPr lang="en-AU" sz="1400">
                <a:latin typeface="Courier New" pitchFamily="49" charset="0"/>
              </a:rPr>
              <a:t> Write(L:</a:t>
            </a:r>
            <a:r>
              <a:rPr lang="en-AU" sz="1400" b="1">
                <a:latin typeface="Courier New" pitchFamily="49" charset="0"/>
              </a:rPr>
              <a:t>inout</a:t>
            </a:r>
            <a:r>
              <a:rPr lang="en-AU" sz="1400">
                <a:latin typeface="Courier New" pitchFamily="49" charset="0"/>
              </a:rPr>
              <a:t> Line; Value:</a:t>
            </a:r>
            <a:r>
              <a:rPr lang="en-AU" sz="1400" b="1">
                <a:latin typeface="Courier New" pitchFamily="49" charset="0"/>
              </a:rPr>
              <a:t>in</a:t>
            </a:r>
            <a:r>
              <a:rPr lang="en-AU" sz="1400">
                <a:latin typeface="Courier New" pitchFamily="49" charset="0"/>
              </a:rPr>
              <a:t> std_logic_vector; Justified:</a:t>
            </a:r>
            <a:r>
              <a:rPr lang="en-AU" sz="1400" b="1">
                <a:latin typeface="Courier New" pitchFamily="49" charset="0"/>
              </a:rPr>
              <a:t>in</a:t>
            </a:r>
            <a:r>
              <a:rPr lang="en-AU" sz="1400">
                <a:latin typeface="Courier New" pitchFamily="49" charset="0"/>
              </a:rPr>
              <a:t> Side := Right; Field:</a:t>
            </a:r>
            <a:r>
              <a:rPr lang="en-AU" sz="1400" b="1">
                <a:latin typeface="Courier New" pitchFamily="49" charset="0"/>
              </a:rPr>
              <a:t>in</a:t>
            </a:r>
            <a:r>
              <a:rPr lang="en-AU" sz="1400">
                <a:latin typeface="Courier New" pitchFamily="49" charset="0"/>
              </a:rPr>
              <a:t> Width :=0);</a:t>
            </a:r>
            <a:endParaRPr lang="en-AU" sz="24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en-AU"/>
              <a:t>Writing Test Vectors</a:t>
            </a:r>
          </a:p>
        </p:txBody>
      </p:sp>
      <p:sp>
        <p:nvSpPr>
          <p:cNvPr id="125955" name="Rectangle 3"/>
          <p:cNvSpPr>
            <a:spLocks noGrp="1" noChangeArrowheads="1"/>
          </p:cNvSpPr>
          <p:nvPr>
            <p:ph type="body" sz="half" idx="1"/>
          </p:nvPr>
        </p:nvSpPr>
        <p:spPr>
          <a:xfrm>
            <a:off x="304800" y="1981200"/>
            <a:ext cx="3048000" cy="4114800"/>
          </a:xfrm>
        </p:spPr>
        <p:txBody>
          <a:bodyPr/>
          <a:lstStyle/>
          <a:p>
            <a:r>
              <a:rPr lang="en-AU" sz="2400"/>
              <a:t>Alternative approach</a:t>
            </a:r>
          </a:p>
          <a:p>
            <a:pPr lvl="1"/>
            <a:r>
              <a:rPr lang="en-AU" sz="2200"/>
              <a:t>create sequence of fixed input and expected output values</a:t>
            </a:r>
          </a:p>
          <a:p>
            <a:pPr lvl="1"/>
            <a:r>
              <a:rPr lang="en-AU" sz="2200"/>
              <a:t>multidimensional arrays/records</a:t>
            </a:r>
          </a:p>
        </p:txBody>
      </p:sp>
      <p:sp>
        <p:nvSpPr>
          <p:cNvPr id="125956" name="Rectangle 4"/>
          <p:cNvSpPr>
            <a:spLocks noGrp="1" noChangeArrowheads="1"/>
          </p:cNvSpPr>
          <p:nvPr>
            <p:ph type="body" sz="half" idx="2"/>
          </p:nvPr>
        </p:nvSpPr>
        <p:spPr>
          <a:xfrm>
            <a:off x="3505200" y="1981200"/>
            <a:ext cx="5410200" cy="4114800"/>
          </a:xfrm>
        </p:spPr>
        <p:txBody>
          <a:bodyPr/>
          <a:lstStyle/>
          <a:p>
            <a:pPr>
              <a:buFont typeface="Monotype Sorts" pitchFamily="2" charset="2"/>
              <a:buNone/>
            </a:pPr>
            <a:r>
              <a:rPr lang="en-AU" sz="1400">
                <a:latin typeface="Courier New" pitchFamily="49" charset="0"/>
              </a:rPr>
              <a:t>-- This constant declaration describes the test vectors to be applied to the design and expected result after a rising clock edge</a:t>
            </a:r>
          </a:p>
          <a:p>
            <a:pPr>
              <a:buFont typeface="Monotype Sorts" pitchFamily="2" charset="2"/>
              <a:buNone/>
            </a:pPr>
            <a:r>
              <a:rPr lang="en-AU" sz="1400" b="1">
                <a:latin typeface="Courier New" pitchFamily="49" charset="0"/>
              </a:rPr>
              <a:t>constant</a:t>
            </a:r>
            <a:r>
              <a:rPr lang="en-AU" sz="1400">
                <a:latin typeface="Courier New" pitchFamily="49" charset="0"/>
              </a:rPr>
              <a:t> test_vectors: test_array := (</a:t>
            </a:r>
          </a:p>
          <a:p>
            <a:pPr>
              <a:buFont typeface="Monotype Sorts" pitchFamily="2" charset="2"/>
              <a:buNone/>
            </a:pPr>
            <a:r>
              <a:rPr lang="en-AU" sz="1400">
                <a:latin typeface="Courier New" pitchFamily="49" charset="0"/>
              </a:rPr>
              <a:t>  -- CE, Set, Din,     CRC_SUM</a:t>
            </a:r>
            <a:br>
              <a:rPr lang="en-AU" sz="1400">
                <a:latin typeface="Courier New" pitchFamily="49" charset="0"/>
              </a:rPr>
            </a:br>
            <a:r>
              <a:rPr lang="en-AU" sz="1400">
                <a:latin typeface="Courier New" pitchFamily="49" charset="0"/>
              </a:rPr>
              <a:t>(‘0’, ‘1’, ‘0’, ‘----------------’), -- reset</a:t>
            </a:r>
            <a:br>
              <a:rPr lang="en-AU" sz="1400">
                <a:latin typeface="Courier New" pitchFamily="49" charset="0"/>
              </a:rPr>
            </a:br>
            <a:r>
              <a:rPr lang="en-AU" sz="1400">
                <a:latin typeface="Courier New" pitchFamily="49" charset="0"/>
              </a:rPr>
              <a:t/>
            </a:r>
            <a:br>
              <a:rPr lang="en-AU" sz="1400">
                <a:latin typeface="Courier New" pitchFamily="49" charset="0"/>
              </a:rPr>
            </a:br>
            <a:r>
              <a:rPr lang="en-AU" sz="1400">
                <a:latin typeface="Courier New" pitchFamily="49" charset="0"/>
              </a:rPr>
              <a:t/>
            </a:r>
            <a:br>
              <a:rPr lang="en-AU" sz="1400">
                <a:latin typeface="Courier New" pitchFamily="49" charset="0"/>
              </a:rPr>
            </a:br>
            <a:r>
              <a:rPr lang="en-AU" sz="1400">
                <a:latin typeface="Courier New" pitchFamily="49" charset="0"/>
              </a:rPr>
              <a:t/>
            </a:r>
            <a:br>
              <a:rPr lang="en-AU" sz="1400">
                <a:latin typeface="Courier New" pitchFamily="49" charset="0"/>
              </a:rPr>
            </a:br>
            <a:r>
              <a:rPr lang="en-AU" sz="1400">
                <a:latin typeface="Courier New" pitchFamily="49" charset="0"/>
              </a:rPr>
              <a:t>(‘1’, ‘0’, ‘0’, ‘----------------’), -- ‘H’</a:t>
            </a:r>
            <a:br>
              <a:rPr lang="en-AU" sz="1400">
                <a:latin typeface="Courier New" pitchFamily="49" charset="0"/>
              </a:rPr>
            </a:br>
            <a:r>
              <a:rPr lang="en-AU" sz="1400">
                <a:latin typeface="Courier New" pitchFamily="49" charset="0"/>
              </a:rPr>
              <a:t>(‘1’, ‘0’, ‘1’, ‘----------------’),</a:t>
            </a:r>
            <a:br>
              <a:rPr lang="en-AU" sz="1400">
                <a:latin typeface="Courier New" pitchFamily="49" charset="0"/>
              </a:rPr>
            </a:br>
            <a:r>
              <a:rPr lang="en-AU" sz="1400">
                <a:latin typeface="Courier New" pitchFamily="49" charset="0"/>
              </a:rPr>
              <a:t>(‘1’, ‘0’, ‘0’, ‘----------------’),</a:t>
            </a:r>
            <a:br>
              <a:rPr lang="en-AU" sz="1400">
                <a:latin typeface="Courier New" pitchFamily="49" charset="0"/>
              </a:rPr>
            </a:br>
            <a:r>
              <a:rPr lang="en-AU" sz="1400">
                <a:latin typeface="Courier New" pitchFamily="49" charset="0"/>
              </a:rPr>
              <a:t>(‘1’, ‘0’, ‘0’, ‘----------------’),</a:t>
            </a:r>
            <a:br>
              <a:rPr lang="en-AU" sz="1400">
                <a:latin typeface="Courier New" pitchFamily="49" charset="0"/>
              </a:rPr>
            </a:br>
            <a:r>
              <a:rPr lang="en-AU" sz="1400">
                <a:latin typeface="Courier New" pitchFamily="49" charset="0"/>
              </a:rPr>
              <a:t>(‘1’, ‘0’, ‘1’, ‘----------------’),</a:t>
            </a:r>
            <a:br>
              <a:rPr lang="en-AU" sz="1400">
                <a:latin typeface="Courier New" pitchFamily="49" charset="0"/>
              </a:rPr>
            </a:br>
            <a:r>
              <a:rPr lang="en-AU" sz="1400">
                <a:latin typeface="Courier New" pitchFamily="49" charset="0"/>
              </a:rPr>
              <a:t>(‘1’, ‘0’, ‘0’, ‘----------------’),</a:t>
            </a:r>
            <a:br>
              <a:rPr lang="en-AU" sz="1400">
                <a:latin typeface="Courier New" pitchFamily="49" charset="0"/>
              </a:rPr>
            </a:br>
            <a:r>
              <a:rPr lang="en-AU" sz="1400">
                <a:latin typeface="Courier New" pitchFamily="49" charset="0"/>
              </a:rPr>
              <a:t>(‘1’, ‘0’, ‘0’, ‘----------------’),</a:t>
            </a:r>
            <a:br>
              <a:rPr lang="en-AU" sz="1400">
                <a:latin typeface="Courier New" pitchFamily="49" charset="0"/>
              </a:rPr>
            </a:br>
            <a:r>
              <a:rPr lang="en-AU" sz="1400">
                <a:latin typeface="Courier New" pitchFamily="49" charset="0"/>
              </a:rPr>
              <a:t>(‘1’, ‘0’, ‘0’, ‘0010100000111100’), -- x283C</a:t>
            </a:r>
            <a:br>
              <a:rPr lang="en-AU" sz="1400">
                <a:latin typeface="Courier New" pitchFamily="49" charset="0"/>
              </a:rPr>
            </a:br>
            <a:r>
              <a:rPr lang="en-AU" sz="1400">
                <a:latin typeface="Courier New" pitchFamily="49" charset="0"/>
              </a:rPr>
              <a:t>etc...</a:t>
            </a:r>
          </a:p>
        </p:txBody>
      </p:sp>
      <p:sp>
        <p:nvSpPr>
          <p:cNvPr id="125957" name="Oval 5"/>
          <p:cNvSpPr>
            <a:spLocks noChangeArrowheads="1"/>
          </p:cNvSpPr>
          <p:nvPr/>
        </p:nvSpPr>
        <p:spPr bwMode="auto">
          <a:xfrm>
            <a:off x="3962400" y="3124200"/>
            <a:ext cx="1524000" cy="304800"/>
          </a:xfrm>
          <a:prstGeom prst="ellipse">
            <a:avLst/>
          </a:prstGeom>
          <a:noFill/>
          <a:ln w="9525">
            <a:solidFill>
              <a:schemeClr val="tx1"/>
            </a:solidFill>
            <a:round/>
            <a:headEnd/>
            <a:tailEnd/>
          </a:ln>
        </p:spPr>
        <p:txBody>
          <a:bodyPr wrap="none" anchor="ctr"/>
          <a:lstStyle/>
          <a:p>
            <a:endParaRPr lang="en-US"/>
          </a:p>
        </p:txBody>
      </p:sp>
      <p:sp>
        <p:nvSpPr>
          <p:cNvPr id="125958" name="Text Box 6"/>
          <p:cNvSpPr txBox="1">
            <a:spLocks noChangeArrowheads="1"/>
          </p:cNvSpPr>
          <p:nvPr/>
        </p:nvSpPr>
        <p:spPr bwMode="auto">
          <a:xfrm>
            <a:off x="3429000" y="3581400"/>
            <a:ext cx="1066800" cy="366713"/>
          </a:xfrm>
          <a:prstGeom prst="rect">
            <a:avLst/>
          </a:prstGeom>
          <a:noFill/>
          <a:ln w="9525">
            <a:noFill/>
            <a:miter lim="800000"/>
            <a:headEnd/>
            <a:tailEnd/>
          </a:ln>
        </p:spPr>
        <p:txBody>
          <a:bodyPr>
            <a:spAutoFit/>
          </a:bodyPr>
          <a:lstStyle/>
          <a:p>
            <a:pPr>
              <a:spcBef>
                <a:spcPct val="50000"/>
              </a:spcBef>
            </a:pPr>
            <a:r>
              <a:rPr lang="en-AU" sz="1800"/>
              <a:t>stimulus</a:t>
            </a:r>
            <a:endParaRPr lang="en-AU"/>
          </a:p>
        </p:txBody>
      </p:sp>
      <p:sp>
        <p:nvSpPr>
          <p:cNvPr id="125959" name="Line 7"/>
          <p:cNvSpPr>
            <a:spLocks noChangeShapeType="1"/>
          </p:cNvSpPr>
          <p:nvPr/>
        </p:nvSpPr>
        <p:spPr bwMode="auto">
          <a:xfrm flipV="1">
            <a:off x="4038600" y="3429000"/>
            <a:ext cx="76200" cy="228600"/>
          </a:xfrm>
          <a:prstGeom prst="line">
            <a:avLst/>
          </a:prstGeom>
          <a:noFill/>
          <a:ln w="9525">
            <a:solidFill>
              <a:schemeClr val="tx1"/>
            </a:solidFill>
            <a:round/>
            <a:headEnd/>
            <a:tailEnd type="triangle" w="med" len="med"/>
          </a:ln>
        </p:spPr>
        <p:txBody>
          <a:bodyPr wrap="none" anchor="ctr"/>
          <a:lstStyle/>
          <a:p>
            <a:endParaRPr lang="en-US"/>
          </a:p>
        </p:txBody>
      </p:sp>
      <p:sp>
        <p:nvSpPr>
          <p:cNvPr id="125960" name="Oval 8"/>
          <p:cNvSpPr>
            <a:spLocks noChangeArrowheads="1"/>
          </p:cNvSpPr>
          <p:nvPr/>
        </p:nvSpPr>
        <p:spPr bwMode="auto">
          <a:xfrm>
            <a:off x="5638800" y="3124200"/>
            <a:ext cx="1905000" cy="304800"/>
          </a:xfrm>
          <a:prstGeom prst="ellipse">
            <a:avLst/>
          </a:prstGeom>
          <a:noFill/>
          <a:ln w="9525">
            <a:solidFill>
              <a:schemeClr val="tx1"/>
            </a:solidFill>
            <a:round/>
            <a:headEnd/>
            <a:tailEnd/>
          </a:ln>
        </p:spPr>
        <p:txBody>
          <a:bodyPr wrap="none" anchor="ctr"/>
          <a:lstStyle/>
          <a:p>
            <a:endParaRPr lang="en-US"/>
          </a:p>
        </p:txBody>
      </p:sp>
      <p:sp>
        <p:nvSpPr>
          <p:cNvPr id="125961" name="Text Box 9"/>
          <p:cNvSpPr txBox="1">
            <a:spLocks noChangeArrowheads="1"/>
          </p:cNvSpPr>
          <p:nvPr/>
        </p:nvSpPr>
        <p:spPr bwMode="auto">
          <a:xfrm>
            <a:off x="6553200" y="3505200"/>
            <a:ext cx="2209800" cy="611188"/>
          </a:xfrm>
          <a:prstGeom prst="rect">
            <a:avLst/>
          </a:prstGeom>
          <a:noFill/>
          <a:ln w="9525">
            <a:noFill/>
            <a:miter lim="800000"/>
            <a:headEnd/>
            <a:tailEnd/>
          </a:ln>
        </p:spPr>
        <p:txBody>
          <a:bodyPr>
            <a:spAutoFit/>
          </a:bodyPr>
          <a:lstStyle/>
          <a:p>
            <a:pPr>
              <a:spcBef>
                <a:spcPct val="50000"/>
              </a:spcBef>
            </a:pPr>
            <a:r>
              <a:rPr lang="en-AU" sz="1800"/>
              <a:t>Expected response</a:t>
            </a:r>
            <a:r>
              <a:rPr lang="en-AU" sz="1600"/>
              <a:t> (don’t cares in this case)</a:t>
            </a:r>
          </a:p>
        </p:txBody>
      </p:sp>
      <p:sp>
        <p:nvSpPr>
          <p:cNvPr id="125962" name="Line 10"/>
          <p:cNvSpPr>
            <a:spLocks noChangeShapeType="1"/>
          </p:cNvSpPr>
          <p:nvPr/>
        </p:nvSpPr>
        <p:spPr bwMode="auto">
          <a:xfrm flipH="1" flipV="1">
            <a:off x="6400800" y="3429000"/>
            <a:ext cx="152400" cy="304800"/>
          </a:xfrm>
          <a:prstGeom prst="line">
            <a:avLst/>
          </a:prstGeom>
          <a:noFill/>
          <a:ln w="9525">
            <a:solidFill>
              <a:schemeClr val="tx1"/>
            </a:solidFill>
            <a:round/>
            <a:headEnd/>
            <a:tailEnd type="triangle" w="med" len="med"/>
          </a:ln>
        </p:spPr>
        <p:txBody>
          <a:bodyPr wrap="none" anchor="ct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body" sz="half" idx="1"/>
          </p:nvPr>
        </p:nvSpPr>
        <p:spPr>
          <a:xfrm>
            <a:off x="304800" y="1981200"/>
            <a:ext cx="4229100" cy="4495800"/>
          </a:xfrm>
        </p:spPr>
        <p:txBody>
          <a:bodyPr/>
          <a:lstStyle/>
          <a:p>
            <a:pPr>
              <a:lnSpc>
                <a:spcPct val="90000"/>
              </a:lnSpc>
            </a:pPr>
            <a:r>
              <a:rPr lang="en-AU" sz="2400"/>
              <a:t>Using loops and multiple processes</a:t>
            </a:r>
          </a:p>
          <a:p>
            <a:pPr lvl="1">
              <a:lnSpc>
                <a:spcPct val="90000"/>
              </a:lnSpc>
            </a:pPr>
            <a:r>
              <a:rPr lang="en-AU"/>
              <a:t>can result in concise descriptions of complex input/output relationships</a:t>
            </a:r>
          </a:p>
          <a:p>
            <a:pPr>
              <a:lnSpc>
                <a:spcPct val="90000"/>
              </a:lnSpc>
              <a:buFont typeface="Monotype Sorts" pitchFamily="2" charset="2"/>
              <a:buNone/>
            </a:pPr>
            <a:r>
              <a:rPr lang="en-AU" sz="1600">
                <a:latin typeface="Courier New" pitchFamily="49" charset="0"/>
              </a:rPr>
              <a:t>Clock1: </a:t>
            </a:r>
            <a:r>
              <a:rPr lang="en-AU" sz="1600" b="1">
                <a:latin typeface="Courier New" pitchFamily="49" charset="0"/>
              </a:rPr>
              <a:t>process</a:t>
            </a:r>
            <a:r>
              <a:rPr lang="en-AU" sz="1600">
                <a:latin typeface="Courier New" pitchFamily="49" charset="0"/>
              </a:rPr>
              <a:t/>
            </a:r>
            <a:br>
              <a:rPr lang="en-AU" sz="1600">
                <a:latin typeface="Courier New" pitchFamily="49" charset="0"/>
              </a:rPr>
            </a:br>
            <a:r>
              <a:rPr lang="en-AU" sz="1600" b="1">
                <a:latin typeface="Courier New" pitchFamily="49" charset="0"/>
              </a:rPr>
              <a:t>variable</a:t>
            </a:r>
            <a:r>
              <a:rPr lang="en-AU" sz="1600">
                <a:latin typeface="Courier New" pitchFamily="49" charset="0"/>
              </a:rPr>
              <a:t> clktemp: std_logic := ‘1’;</a:t>
            </a:r>
          </a:p>
          <a:p>
            <a:pPr>
              <a:lnSpc>
                <a:spcPct val="90000"/>
              </a:lnSpc>
              <a:buFont typeface="Monotype Sorts" pitchFamily="2" charset="2"/>
              <a:buNone/>
            </a:pPr>
            <a:r>
              <a:rPr lang="en-AU" sz="1600" b="1">
                <a:latin typeface="Courier New" pitchFamily="49" charset="0"/>
              </a:rPr>
              <a:t>begin</a:t>
            </a:r>
            <a:r>
              <a:rPr lang="en-AU" sz="1600">
                <a:latin typeface="Courier New" pitchFamily="49" charset="0"/>
              </a:rPr>
              <a:t/>
            </a:r>
            <a:br>
              <a:rPr lang="en-AU" sz="1600">
                <a:latin typeface="Courier New" pitchFamily="49" charset="0"/>
              </a:rPr>
            </a:br>
            <a:r>
              <a:rPr lang="en-AU" sz="1600" b="1">
                <a:latin typeface="Courier New" pitchFamily="49" charset="0"/>
              </a:rPr>
              <a:t>while</a:t>
            </a:r>
            <a:r>
              <a:rPr lang="en-AU" sz="1600">
                <a:latin typeface="Courier New" pitchFamily="49" charset="0"/>
              </a:rPr>
              <a:t> done /= true </a:t>
            </a:r>
            <a:r>
              <a:rPr lang="en-AU" sz="1600" b="1">
                <a:latin typeface="Courier New" pitchFamily="49" charset="0"/>
              </a:rPr>
              <a:t>loop</a:t>
            </a:r>
            <a:r>
              <a:rPr lang="en-AU" sz="1600">
                <a:latin typeface="Courier New" pitchFamily="49" charset="0"/>
              </a:rPr>
              <a:t/>
            </a:r>
            <a:br>
              <a:rPr lang="en-AU" sz="1600">
                <a:latin typeface="Courier New" pitchFamily="49" charset="0"/>
              </a:rPr>
            </a:br>
            <a:r>
              <a:rPr lang="en-AU" sz="1600">
                <a:latin typeface="Courier New" pitchFamily="49" charset="0"/>
              </a:rPr>
              <a:t>	</a:t>
            </a:r>
            <a:r>
              <a:rPr lang="en-AU" sz="1600" b="1">
                <a:latin typeface="Courier New" pitchFamily="49" charset="0"/>
              </a:rPr>
              <a:t>wait for</a:t>
            </a:r>
            <a:r>
              <a:rPr lang="en-AU" sz="1600">
                <a:latin typeface="Courier New" pitchFamily="49" charset="0"/>
              </a:rPr>
              <a:t> PERIOD/2;</a:t>
            </a:r>
            <a:br>
              <a:rPr lang="en-AU" sz="1600">
                <a:latin typeface="Courier New" pitchFamily="49" charset="0"/>
              </a:rPr>
            </a:br>
            <a:r>
              <a:rPr lang="en-AU" sz="1600">
                <a:latin typeface="Courier New" pitchFamily="49" charset="0"/>
              </a:rPr>
              <a:t>	clktemp := </a:t>
            </a:r>
            <a:r>
              <a:rPr lang="en-AU" sz="1600" b="1">
                <a:latin typeface="Courier New" pitchFamily="49" charset="0"/>
              </a:rPr>
              <a:t>not</a:t>
            </a:r>
            <a:r>
              <a:rPr lang="en-AU" sz="1600">
                <a:latin typeface="Courier New" pitchFamily="49" charset="0"/>
              </a:rPr>
              <a:t> clktemp;</a:t>
            </a:r>
            <a:br>
              <a:rPr lang="en-AU" sz="1600">
                <a:latin typeface="Courier New" pitchFamily="49" charset="0"/>
              </a:rPr>
            </a:br>
            <a:r>
              <a:rPr lang="en-AU" sz="1600" b="1">
                <a:latin typeface="Courier New" pitchFamily="49" charset="0"/>
              </a:rPr>
              <a:t>end loop;</a:t>
            </a:r>
            <a:br>
              <a:rPr lang="en-AU" sz="1600" b="1">
                <a:latin typeface="Courier New" pitchFamily="49" charset="0"/>
              </a:rPr>
            </a:br>
            <a:r>
              <a:rPr lang="en-AU" sz="1600" b="1">
                <a:latin typeface="Courier New" pitchFamily="49" charset="0"/>
              </a:rPr>
              <a:t>wait</a:t>
            </a:r>
            <a:r>
              <a:rPr lang="en-AU" sz="1600">
                <a:latin typeface="Courier New" pitchFamily="49" charset="0"/>
              </a:rPr>
              <a:t>;</a:t>
            </a:r>
          </a:p>
          <a:p>
            <a:pPr>
              <a:lnSpc>
                <a:spcPct val="90000"/>
              </a:lnSpc>
              <a:buFont typeface="Monotype Sorts" pitchFamily="2" charset="2"/>
              <a:buNone/>
            </a:pPr>
            <a:r>
              <a:rPr lang="en-AU" sz="1600" b="1">
                <a:latin typeface="Courier New" pitchFamily="49" charset="0"/>
              </a:rPr>
              <a:t>end process</a:t>
            </a:r>
            <a:r>
              <a:rPr lang="en-AU" sz="1600">
                <a:latin typeface="Courier New" pitchFamily="49" charset="0"/>
              </a:rPr>
              <a:t>;</a:t>
            </a:r>
          </a:p>
        </p:txBody>
      </p:sp>
      <p:sp>
        <p:nvSpPr>
          <p:cNvPr id="128003" name="Text Box 3"/>
          <p:cNvSpPr txBox="1">
            <a:spLocks noChangeArrowheads="1"/>
          </p:cNvSpPr>
          <p:nvPr/>
        </p:nvSpPr>
        <p:spPr bwMode="auto">
          <a:xfrm>
            <a:off x="2743200" y="5715000"/>
            <a:ext cx="1981200" cy="925513"/>
          </a:xfrm>
          <a:prstGeom prst="rect">
            <a:avLst/>
          </a:prstGeom>
          <a:noFill/>
          <a:ln w="9525">
            <a:solidFill>
              <a:schemeClr val="tx1"/>
            </a:solidFill>
            <a:miter lim="800000"/>
            <a:headEnd/>
            <a:tailEnd/>
          </a:ln>
        </p:spPr>
        <p:txBody>
          <a:bodyPr>
            <a:spAutoFit/>
          </a:bodyPr>
          <a:lstStyle/>
          <a:p>
            <a:pPr>
              <a:spcBef>
                <a:spcPct val="50000"/>
              </a:spcBef>
            </a:pPr>
            <a:r>
              <a:rPr lang="en-AU" sz="1800"/>
              <a:t>Multiple processes create clocks and input stimulus</a:t>
            </a:r>
            <a:endParaRPr lang="en-AU" sz="1400"/>
          </a:p>
        </p:txBody>
      </p:sp>
      <p:sp>
        <p:nvSpPr>
          <p:cNvPr id="128004" name="Line 4"/>
          <p:cNvSpPr>
            <a:spLocks noChangeShapeType="1"/>
          </p:cNvSpPr>
          <p:nvPr/>
        </p:nvSpPr>
        <p:spPr bwMode="auto">
          <a:xfrm flipH="1" flipV="1">
            <a:off x="1676400" y="4114800"/>
            <a:ext cx="1066800" cy="1600200"/>
          </a:xfrm>
          <a:prstGeom prst="line">
            <a:avLst/>
          </a:prstGeom>
          <a:noFill/>
          <a:ln w="9525">
            <a:solidFill>
              <a:schemeClr val="tx1"/>
            </a:solidFill>
            <a:round/>
            <a:headEnd/>
            <a:tailEnd type="triangle" w="med" len="med"/>
          </a:ln>
        </p:spPr>
        <p:txBody>
          <a:bodyPr wrap="none" anchor="ctr"/>
          <a:lstStyle/>
          <a:p>
            <a:endParaRPr lang="en-US"/>
          </a:p>
        </p:txBody>
      </p:sp>
      <p:sp>
        <p:nvSpPr>
          <p:cNvPr id="128005" name="Line 5"/>
          <p:cNvSpPr>
            <a:spLocks noChangeShapeType="1"/>
          </p:cNvSpPr>
          <p:nvPr/>
        </p:nvSpPr>
        <p:spPr bwMode="auto">
          <a:xfrm flipV="1">
            <a:off x="4724400" y="2209800"/>
            <a:ext cx="1600200" cy="3505200"/>
          </a:xfrm>
          <a:prstGeom prst="line">
            <a:avLst/>
          </a:prstGeom>
          <a:noFill/>
          <a:ln w="9525">
            <a:solidFill>
              <a:schemeClr val="tx1"/>
            </a:solidFill>
            <a:round/>
            <a:headEnd/>
            <a:tailEnd type="triangle" w="med" len="med"/>
          </a:ln>
        </p:spPr>
        <p:txBody>
          <a:bodyPr wrap="none" anchor="ctr"/>
          <a:lstStyle/>
          <a:p>
            <a:endParaRPr lang="en-US"/>
          </a:p>
        </p:txBody>
      </p:sp>
      <p:sp>
        <p:nvSpPr>
          <p:cNvPr id="128006" name="Rectangle 6"/>
          <p:cNvSpPr>
            <a:spLocks noGrp="1" noChangeArrowheads="1"/>
          </p:cNvSpPr>
          <p:nvPr>
            <p:ph type="title"/>
          </p:nvPr>
        </p:nvSpPr>
        <p:spPr/>
        <p:txBody>
          <a:bodyPr/>
          <a:lstStyle/>
          <a:p>
            <a:r>
              <a:rPr lang="en-AU"/>
              <a:t>Creating Test Stimuli</a:t>
            </a:r>
          </a:p>
        </p:txBody>
      </p:sp>
      <p:sp>
        <p:nvSpPr>
          <p:cNvPr id="128007" name="Rectangle 7"/>
          <p:cNvSpPr>
            <a:spLocks noGrp="1" noChangeArrowheads="1"/>
          </p:cNvSpPr>
          <p:nvPr>
            <p:ph type="body" sz="half" idx="2"/>
          </p:nvPr>
        </p:nvSpPr>
        <p:spPr/>
        <p:txBody>
          <a:bodyPr/>
          <a:lstStyle/>
          <a:p>
            <a:pPr>
              <a:lnSpc>
                <a:spcPct val="90000"/>
              </a:lnSpc>
              <a:buFont typeface="Monotype Sorts" pitchFamily="2" charset="2"/>
              <a:buNone/>
            </a:pPr>
            <a:r>
              <a:rPr lang="en-AU" sz="1400">
                <a:latin typeface="Courier New" pitchFamily="49" charset="0"/>
              </a:rPr>
              <a:t>Stimulus1: </a:t>
            </a:r>
            <a:r>
              <a:rPr lang="en-AU" sz="1400" b="1">
                <a:latin typeface="Courier New" pitchFamily="49" charset="0"/>
              </a:rPr>
              <a:t>process</a:t>
            </a:r>
            <a:endParaRPr lang="en-AU" sz="1400">
              <a:latin typeface="Courier New" pitchFamily="49" charset="0"/>
            </a:endParaRPr>
          </a:p>
          <a:p>
            <a:pPr>
              <a:lnSpc>
                <a:spcPct val="90000"/>
              </a:lnSpc>
              <a:buFont typeface="Monotype Sorts" pitchFamily="2" charset="2"/>
              <a:buNone/>
            </a:pPr>
            <a:r>
              <a:rPr lang="en-AU" sz="1400" b="1">
                <a:latin typeface="Courier New" pitchFamily="49" charset="0"/>
              </a:rPr>
              <a:t>begin</a:t>
            </a:r>
            <a:r>
              <a:rPr lang="en-AU" sz="1400">
                <a:latin typeface="Courier New" pitchFamily="49" charset="0"/>
              </a:rPr>
              <a:t/>
            </a:r>
            <a:br>
              <a:rPr lang="en-AU" sz="1400">
                <a:latin typeface="Courier New" pitchFamily="49" charset="0"/>
              </a:rPr>
            </a:br>
            <a:r>
              <a:rPr lang="en-AU" sz="1400">
                <a:latin typeface="Courier New" pitchFamily="49" charset="0"/>
              </a:rPr>
              <a:t>reset &lt;= ‘1’;</a:t>
            </a:r>
            <a:br>
              <a:rPr lang="en-AU" sz="1400">
                <a:latin typeface="Courier New" pitchFamily="49" charset="0"/>
              </a:rPr>
            </a:br>
            <a:r>
              <a:rPr lang="en-AU" sz="1400" b="1">
                <a:latin typeface="Courier New" pitchFamily="49" charset="0"/>
              </a:rPr>
              <a:t>wait</a:t>
            </a:r>
            <a:r>
              <a:rPr lang="en-AU" sz="1400">
                <a:latin typeface="Courier New" pitchFamily="49" charset="0"/>
              </a:rPr>
              <a:t> </a:t>
            </a:r>
            <a:r>
              <a:rPr lang="en-AU" sz="1400" b="1">
                <a:latin typeface="Courier New" pitchFamily="49" charset="0"/>
              </a:rPr>
              <a:t>for</a:t>
            </a:r>
            <a:r>
              <a:rPr lang="en-AU" sz="1400">
                <a:latin typeface="Courier New" pitchFamily="49" charset="0"/>
              </a:rPr>
              <a:t> PERIOD;</a:t>
            </a:r>
            <a:br>
              <a:rPr lang="en-AU" sz="1400">
                <a:latin typeface="Courier New" pitchFamily="49" charset="0"/>
              </a:rPr>
            </a:br>
            <a:r>
              <a:rPr lang="en-AU" sz="1400">
                <a:latin typeface="Courier New" pitchFamily="49" charset="0"/>
              </a:rPr>
              <a:t>reset &lt;= ‘0’;</a:t>
            </a:r>
            <a:br>
              <a:rPr lang="en-AU" sz="1400">
                <a:latin typeface="Courier New" pitchFamily="49" charset="0"/>
              </a:rPr>
            </a:br>
            <a:r>
              <a:rPr lang="en-AU" sz="1400">
                <a:latin typeface="Courier New" pitchFamily="49" charset="0"/>
              </a:rPr>
              <a:t>mode &lt;= ‘0’;</a:t>
            </a:r>
            <a:br>
              <a:rPr lang="en-AU" sz="1400">
                <a:latin typeface="Courier New" pitchFamily="49" charset="0"/>
              </a:rPr>
            </a:br>
            <a:r>
              <a:rPr lang="en-AU" sz="1400" b="1">
                <a:latin typeface="Courier New" pitchFamily="49" charset="0"/>
              </a:rPr>
              <a:t>wait</a:t>
            </a:r>
            <a:r>
              <a:rPr lang="en-AU" sz="1400">
                <a:latin typeface="Courier New" pitchFamily="49" charset="0"/>
              </a:rPr>
              <a:t> </a:t>
            </a:r>
            <a:r>
              <a:rPr lang="en-AU" sz="1400" b="1">
                <a:latin typeface="Courier New" pitchFamily="49" charset="0"/>
              </a:rPr>
              <a:t>for</a:t>
            </a:r>
            <a:r>
              <a:rPr lang="en-AU" sz="1400">
                <a:latin typeface="Courier New" pitchFamily="49" charset="0"/>
              </a:rPr>
              <a:t> PERIOD;</a:t>
            </a:r>
            <a:br>
              <a:rPr lang="en-AU" sz="1400">
                <a:latin typeface="Courier New" pitchFamily="49" charset="0"/>
              </a:rPr>
            </a:br>
            <a:r>
              <a:rPr lang="en-AU" sz="1400">
                <a:latin typeface="Courier New" pitchFamily="49" charset="0"/>
              </a:rPr>
              <a:t>data &lt;= (others =&gt; ‘1’);</a:t>
            </a:r>
            <a:br>
              <a:rPr lang="en-AU" sz="1400">
                <a:latin typeface="Courier New" pitchFamily="49" charset="0"/>
              </a:rPr>
            </a:br>
            <a:r>
              <a:rPr lang="en-AU" sz="1400" b="1">
                <a:latin typeface="Courier New" pitchFamily="49" charset="0"/>
              </a:rPr>
              <a:t>wait</a:t>
            </a:r>
            <a:r>
              <a:rPr lang="en-AU" sz="1400">
                <a:latin typeface="Courier New" pitchFamily="49" charset="0"/>
              </a:rPr>
              <a:t> </a:t>
            </a:r>
            <a:r>
              <a:rPr lang="en-AU" sz="1400" b="1">
                <a:latin typeface="Courier New" pitchFamily="49" charset="0"/>
              </a:rPr>
              <a:t>for</a:t>
            </a:r>
            <a:r>
              <a:rPr lang="en-AU" sz="1400">
                <a:latin typeface="Courier New" pitchFamily="49" charset="0"/>
              </a:rPr>
              <a:t> PERIOD;</a:t>
            </a:r>
            <a:br>
              <a:rPr lang="en-AU" sz="1400">
                <a:latin typeface="Courier New" pitchFamily="49" charset="0"/>
              </a:rPr>
            </a:br>
            <a:r>
              <a:rPr lang="en-AU" sz="1400">
                <a:latin typeface="Courier New" pitchFamily="49" charset="0"/>
              </a:rPr>
              <a:t>mode &lt;= ‘1’;</a:t>
            </a:r>
            <a:br>
              <a:rPr lang="en-AU" sz="1400">
                <a:latin typeface="Courier New" pitchFamily="49" charset="0"/>
              </a:rPr>
            </a:br>
            <a:r>
              <a:rPr lang="en-AU" sz="1400">
                <a:latin typeface="Courier New" pitchFamily="49" charset="0"/>
              </a:rPr>
              <a:t/>
            </a:r>
            <a:br>
              <a:rPr lang="en-AU" sz="1400">
                <a:latin typeface="Courier New" pitchFamily="49" charset="0"/>
              </a:rPr>
            </a:br>
            <a:r>
              <a:rPr lang="en-AU" sz="1400" b="1">
                <a:latin typeface="Courier New" pitchFamily="49" charset="0"/>
              </a:rPr>
              <a:t>for</a:t>
            </a:r>
            <a:r>
              <a:rPr lang="en-AU" sz="1400">
                <a:latin typeface="Courier New" pitchFamily="49" charset="0"/>
              </a:rPr>
              <a:t> i </a:t>
            </a:r>
            <a:r>
              <a:rPr lang="en-AU" sz="1400" b="1">
                <a:latin typeface="Courier New" pitchFamily="49" charset="0"/>
              </a:rPr>
              <a:t>in</a:t>
            </a:r>
            <a:r>
              <a:rPr lang="en-AU" sz="1400">
                <a:latin typeface="Courier New" pitchFamily="49" charset="0"/>
              </a:rPr>
              <a:t> 0 </a:t>
            </a:r>
            <a:r>
              <a:rPr lang="en-AU" sz="1400" b="1">
                <a:latin typeface="Courier New" pitchFamily="49" charset="0"/>
              </a:rPr>
              <a:t>to</a:t>
            </a:r>
            <a:r>
              <a:rPr lang="en-AU" sz="1400">
                <a:latin typeface="Courier New" pitchFamily="49" charset="0"/>
              </a:rPr>
              <a:t> 127 </a:t>
            </a:r>
            <a:r>
              <a:rPr lang="en-AU" sz="1400" b="1">
                <a:latin typeface="Courier New" pitchFamily="49" charset="0"/>
              </a:rPr>
              <a:t>loop</a:t>
            </a:r>
            <a:r>
              <a:rPr lang="en-AU" sz="1400">
                <a:latin typeface="Courier New" pitchFamily="49" charset="0"/>
              </a:rPr>
              <a:t/>
            </a:r>
            <a:br>
              <a:rPr lang="en-AU" sz="1400">
                <a:latin typeface="Courier New" pitchFamily="49" charset="0"/>
              </a:rPr>
            </a:br>
            <a:r>
              <a:rPr lang="en-AU" sz="1400">
                <a:latin typeface="Courier New" pitchFamily="49" charset="0"/>
              </a:rPr>
              <a:t>   </a:t>
            </a:r>
            <a:r>
              <a:rPr lang="en-AU" sz="1400" b="1">
                <a:latin typeface="Courier New" pitchFamily="49" charset="0"/>
              </a:rPr>
              <a:t>wait for</a:t>
            </a:r>
            <a:r>
              <a:rPr lang="en-AU" sz="1400">
                <a:latin typeface="Courier New" pitchFamily="49" charset="0"/>
              </a:rPr>
              <a:t> PERIOD;</a:t>
            </a:r>
            <a:br>
              <a:rPr lang="en-AU" sz="1400">
                <a:latin typeface="Courier New" pitchFamily="49" charset="0"/>
              </a:rPr>
            </a:br>
            <a:r>
              <a:rPr lang="en-AU" sz="1400">
                <a:latin typeface="Courier New" pitchFamily="49" charset="0"/>
              </a:rPr>
              <a:t>   </a:t>
            </a:r>
            <a:r>
              <a:rPr lang="en-AU" sz="1400" b="1">
                <a:latin typeface="Courier New" pitchFamily="49" charset="0"/>
              </a:rPr>
              <a:t>assert</a:t>
            </a:r>
            <a:r>
              <a:rPr lang="en-AU" sz="1400">
                <a:latin typeface="Courier New" pitchFamily="49" charset="0"/>
              </a:rPr>
              <a:t> (VS = ‘1’)</a:t>
            </a:r>
            <a:br>
              <a:rPr lang="en-AU" sz="1400">
                <a:latin typeface="Courier New" pitchFamily="49" charset="0"/>
              </a:rPr>
            </a:br>
            <a:r>
              <a:rPr lang="en-AU" sz="1400">
                <a:latin typeface="Courier New" pitchFamily="49" charset="0"/>
              </a:rPr>
              <a:t>      </a:t>
            </a:r>
            <a:r>
              <a:rPr lang="en-AU" sz="1400" b="1">
                <a:latin typeface="Courier New" pitchFamily="49" charset="0"/>
              </a:rPr>
              <a:t>report</a:t>
            </a:r>
            <a:r>
              <a:rPr lang="en-AU" sz="1400">
                <a:latin typeface="Courier New" pitchFamily="49" charset="0"/>
              </a:rPr>
              <a:t> “VS high at wrong place”;</a:t>
            </a:r>
            <a:br>
              <a:rPr lang="en-AU" sz="1400">
                <a:latin typeface="Courier New" pitchFamily="49" charset="0"/>
              </a:rPr>
            </a:br>
            <a:r>
              <a:rPr lang="en-AU" sz="1400">
                <a:latin typeface="Courier New" pitchFamily="49" charset="0"/>
              </a:rPr>
              <a:t>      </a:t>
            </a:r>
            <a:r>
              <a:rPr lang="en-AU" sz="1400" b="1">
                <a:latin typeface="Courier New" pitchFamily="49" charset="0"/>
              </a:rPr>
              <a:t>severity</a:t>
            </a:r>
            <a:r>
              <a:rPr lang="en-AU" sz="1400">
                <a:latin typeface="Courier New" pitchFamily="49" charset="0"/>
              </a:rPr>
              <a:t> ERROR;</a:t>
            </a:r>
            <a:br>
              <a:rPr lang="en-AU" sz="1400">
                <a:latin typeface="Courier New" pitchFamily="49" charset="0"/>
              </a:rPr>
            </a:br>
            <a:r>
              <a:rPr lang="en-AU" sz="1400" b="1">
                <a:latin typeface="Courier New" pitchFamily="49" charset="0"/>
              </a:rPr>
              <a:t>end loop;</a:t>
            </a:r>
          </a:p>
          <a:p>
            <a:pPr>
              <a:lnSpc>
                <a:spcPct val="90000"/>
              </a:lnSpc>
              <a:buFont typeface="Monotype Sorts" pitchFamily="2" charset="2"/>
              <a:buNone/>
            </a:pPr>
            <a:r>
              <a:rPr lang="en-AU" sz="1400" b="1">
                <a:latin typeface="Courier New" pitchFamily="49" charset="0"/>
              </a:rPr>
              <a:t>end process</a:t>
            </a:r>
            <a:r>
              <a:rPr lang="en-AU" sz="1400">
                <a:latin typeface="Courier New" pitchFamily="49" charset="0"/>
              </a:rPr>
              <a:t>;</a:t>
            </a:r>
            <a:endParaRPr lang="en-AU" sz="24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en-AU"/>
              <a:t>Automatic Test Benches</a:t>
            </a:r>
          </a:p>
        </p:txBody>
      </p:sp>
      <p:sp>
        <p:nvSpPr>
          <p:cNvPr id="130051" name="Rectangle 3"/>
          <p:cNvSpPr>
            <a:spLocks noGrp="1" noChangeArrowheads="1"/>
          </p:cNvSpPr>
          <p:nvPr>
            <p:ph type="body" sz="half" idx="1"/>
          </p:nvPr>
        </p:nvSpPr>
        <p:spPr>
          <a:xfrm>
            <a:off x="304800" y="1981200"/>
            <a:ext cx="8610600" cy="2895600"/>
          </a:xfrm>
        </p:spPr>
        <p:txBody>
          <a:bodyPr/>
          <a:lstStyle/>
          <a:p>
            <a:r>
              <a:rPr lang="en-AU" sz="2400"/>
              <a:t>Timing diagram editors: timing </a:t>
            </a:r>
            <a:r>
              <a:rPr lang="en-AU" sz="2400">
                <a:sym typeface="Symbol" pitchFamily="18" charset="2"/>
              </a:rPr>
              <a:t> VHDL code</a:t>
            </a:r>
          </a:p>
          <a:p>
            <a:pPr>
              <a:lnSpc>
                <a:spcPct val="90000"/>
              </a:lnSpc>
            </a:pPr>
            <a:r>
              <a:rPr lang="en-AU" sz="2400">
                <a:sym typeface="Symbol" pitchFamily="18" charset="2"/>
              </a:rPr>
              <a:t>eg Waveformer®</a:t>
            </a:r>
          </a:p>
          <a:p>
            <a:pPr lvl="1">
              <a:lnSpc>
                <a:spcPct val="90000"/>
              </a:lnSpc>
            </a:pPr>
            <a:r>
              <a:rPr lang="en-AU" sz="2200"/>
              <a:t>clocks &amp; signals</a:t>
            </a:r>
          </a:p>
          <a:p>
            <a:pPr lvl="1">
              <a:lnSpc>
                <a:spcPct val="90000"/>
              </a:lnSpc>
            </a:pPr>
            <a:r>
              <a:rPr lang="en-AU" sz="2200"/>
              <a:t>graphical waveform states (high, low, tri-state, valid, invalid, weak high, weak low)</a:t>
            </a:r>
          </a:p>
          <a:p>
            <a:pPr lvl="1">
              <a:lnSpc>
                <a:spcPct val="90000"/>
              </a:lnSpc>
            </a:pPr>
            <a:r>
              <a:rPr lang="en-AU" sz="2200"/>
              <a:t>virtual busses with hex, binary, and other data values</a:t>
            </a:r>
          </a:p>
          <a:p>
            <a:pPr lvl="1">
              <a:lnSpc>
                <a:spcPct val="90000"/>
              </a:lnSpc>
            </a:pPr>
            <a:r>
              <a:rPr lang="en-AU" sz="2200"/>
              <a:t>VHDL user-defined types and integer types</a:t>
            </a:r>
          </a:p>
        </p:txBody>
      </p:sp>
      <p:pic>
        <p:nvPicPr>
          <p:cNvPr id="130052" name="Picture 4"/>
          <p:cNvPicPr>
            <a:picLocks noChangeAspect="1" noChangeArrowheads="1"/>
          </p:cNvPicPr>
          <p:nvPr/>
        </p:nvPicPr>
        <p:blipFill>
          <a:blip r:embed="rId3" cstate="print"/>
          <a:srcRect r="2000" b="9303"/>
          <a:stretch>
            <a:fillRect/>
          </a:stretch>
        </p:blipFill>
        <p:spPr bwMode="auto">
          <a:xfrm>
            <a:off x="990600" y="4648200"/>
            <a:ext cx="7239000" cy="1920875"/>
          </a:xfrm>
          <a:prstGeom prst="rect">
            <a:avLst/>
          </a:prstGeom>
          <a:noFill/>
          <a:ln w="12700">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End of the lecture </a:t>
            </a:r>
            <a:endParaRPr lang="en-US" dirty="0"/>
          </a:p>
        </p:txBody>
      </p:sp>
      <p:sp>
        <p:nvSpPr>
          <p:cNvPr id="3" name="Subtitle 2"/>
          <p:cNvSpPr>
            <a:spLocks noGrp="1"/>
          </p:cNvSpPr>
          <p:nvPr>
            <p:ph type="subTitle" idx="1"/>
          </p:nvPr>
        </p:nvSpPr>
        <p:spPr/>
        <p:txBody>
          <a:bodyPr/>
          <a:lstStyle/>
          <a:p>
            <a:r>
              <a:rPr lang="en-US" dirty="0" smtClean="0"/>
              <a:t>11 &amp; 12 </a:t>
            </a:r>
            <a:r>
              <a:rPr lang="en-US" smtClean="0"/>
              <a:t>TEST BENCH </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1143000" y="609600"/>
            <a:ext cx="7772400" cy="1143000"/>
          </a:xfrm>
        </p:spPr>
        <p:txBody>
          <a:bodyPr/>
          <a:lstStyle/>
          <a:p>
            <a:r>
              <a:rPr lang="en-US"/>
              <a:t>Intro to Test Benches</a:t>
            </a:r>
            <a:endParaRPr lang="en-AU"/>
          </a:p>
        </p:txBody>
      </p:sp>
      <p:sp>
        <p:nvSpPr>
          <p:cNvPr id="111619" name="Rectangle 3"/>
          <p:cNvSpPr>
            <a:spLocks noGrp="1" noChangeArrowheads="1"/>
          </p:cNvSpPr>
          <p:nvPr>
            <p:ph type="body" idx="1"/>
          </p:nvPr>
        </p:nvSpPr>
        <p:spPr/>
        <p:txBody>
          <a:bodyPr/>
          <a:lstStyle/>
          <a:p>
            <a:r>
              <a:rPr lang="en-US" dirty="0"/>
              <a:t>The simulation of a design refers to the role of the model within the design process; specifically:</a:t>
            </a:r>
          </a:p>
          <a:p>
            <a:pPr lvl="1"/>
            <a:r>
              <a:rPr lang="en-US" dirty="0"/>
              <a:t>exploring design alternatives,</a:t>
            </a:r>
          </a:p>
          <a:p>
            <a:pPr lvl="1"/>
            <a:r>
              <a:rPr lang="en-US" dirty="0"/>
              <a:t>testing functional requirements </a:t>
            </a:r>
            <a:r>
              <a:rPr lang="en-US" dirty="0" smtClean="0"/>
              <a:t>satisfaction/correctness</a:t>
            </a:r>
            <a:endParaRPr lang="en-US" dirty="0"/>
          </a:p>
          <a:p>
            <a:pPr lvl="1"/>
            <a:r>
              <a:rPr lang="en-US" dirty="0"/>
              <a:t>early removal of design errors through simulation, correction, and regression testing</a:t>
            </a:r>
          </a:p>
          <a:p>
            <a:pPr lvl="1"/>
            <a:r>
              <a:rPr lang="en-US" dirty="0"/>
              <a:t>early verification of software at the block functional level and at more detailed levels</a:t>
            </a:r>
          </a:p>
          <a:p>
            <a:endParaRPr lang="en-A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AU"/>
              <a:t>Test Bench</a:t>
            </a:r>
          </a:p>
        </p:txBody>
      </p:sp>
      <p:grpSp>
        <p:nvGrpSpPr>
          <p:cNvPr id="2" name="Group 3"/>
          <p:cNvGrpSpPr>
            <a:grpSpLocks/>
          </p:cNvGrpSpPr>
          <p:nvPr/>
        </p:nvGrpSpPr>
        <p:grpSpPr bwMode="auto">
          <a:xfrm>
            <a:off x="5181600" y="2057400"/>
            <a:ext cx="3733800" cy="3733800"/>
            <a:chOff x="1200" y="1728"/>
            <a:chExt cx="2352" cy="1872"/>
          </a:xfrm>
        </p:grpSpPr>
        <p:sp>
          <p:nvSpPr>
            <p:cNvPr id="105476" name="Rectangle 4"/>
            <p:cNvSpPr>
              <a:spLocks noChangeArrowheads="1"/>
            </p:cNvSpPr>
            <p:nvPr/>
          </p:nvSpPr>
          <p:spPr bwMode="auto">
            <a:xfrm>
              <a:off x="1728" y="1728"/>
              <a:ext cx="1296" cy="432"/>
            </a:xfrm>
            <a:prstGeom prst="rect">
              <a:avLst/>
            </a:prstGeom>
            <a:solidFill>
              <a:schemeClr val="accent1"/>
            </a:solidFill>
            <a:ln w="12700">
              <a:solidFill>
                <a:schemeClr val="tx1"/>
              </a:solidFill>
              <a:miter lim="800000"/>
              <a:headEnd/>
              <a:tailEnd/>
            </a:ln>
            <a:effectLst/>
          </p:spPr>
          <p:txBody>
            <a:bodyPr wrap="none" anchor="ctr"/>
            <a:lstStyle/>
            <a:p>
              <a:pPr algn="ctr"/>
              <a:r>
                <a:rPr kumimoji="1" lang="en-US" b="1"/>
                <a:t>Test Bench</a:t>
              </a:r>
            </a:p>
          </p:txBody>
        </p:sp>
        <p:sp>
          <p:nvSpPr>
            <p:cNvPr id="105477" name="Rectangle 5"/>
            <p:cNvSpPr>
              <a:spLocks noChangeArrowheads="1"/>
            </p:cNvSpPr>
            <p:nvPr/>
          </p:nvSpPr>
          <p:spPr bwMode="auto">
            <a:xfrm>
              <a:off x="1728" y="2352"/>
              <a:ext cx="1296" cy="432"/>
            </a:xfrm>
            <a:prstGeom prst="rect">
              <a:avLst/>
            </a:prstGeom>
            <a:solidFill>
              <a:schemeClr val="accent1"/>
            </a:solidFill>
            <a:ln w="12700">
              <a:solidFill>
                <a:schemeClr val="tx1"/>
              </a:solidFill>
              <a:miter lim="800000"/>
              <a:headEnd/>
              <a:tailEnd/>
            </a:ln>
            <a:effectLst/>
          </p:spPr>
          <p:txBody>
            <a:bodyPr wrap="none" anchor="ctr"/>
            <a:lstStyle/>
            <a:p>
              <a:pPr algn="ctr"/>
              <a:r>
                <a:rPr kumimoji="1" lang="en-US" b="1"/>
                <a:t>ShiftComp</a:t>
              </a:r>
            </a:p>
          </p:txBody>
        </p:sp>
        <p:sp>
          <p:nvSpPr>
            <p:cNvPr id="105478" name="Rectangle 6"/>
            <p:cNvSpPr>
              <a:spLocks noChangeArrowheads="1"/>
            </p:cNvSpPr>
            <p:nvPr/>
          </p:nvSpPr>
          <p:spPr bwMode="auto">
            <a:xfrm>
              <a:off x="1200" y="3168"/>
              <a:ext cx="816" cy="432"/>
            </a:xfrm>
            <a:prstGeom prst="rect">
              <a:avLst/>
            </a:prstGeom>
            <a:solidFill>
              <a:schemeClr val="accent1"/>
            </a:solidFill>
            <a:ln w="12700">
              <a:solidFill>
                <a:schemeClr val="tx1"/>
              </a:solidFill>
              <a:miter lim="800000"/>
              <a:headEnd/>
              <a:tailEnd/>
            </a:ln>
            <a:effectLst/>
          </p:spPr>
          <p:txBody>
            <a:bodyPr wrap="none" anchor="ctr"/>
            <a:lstStyle/>
            <a:p>
              <a:pPr algn="ctr"/>
              <a:r>
                <a:rPr kumimoji="1" lang="en-US" b="1"/>
                <a:t>Shift</a:t>
              </a:r>
            </a:p>
          </p:txBody>
        </p:sp>
        <p:sp>
          <p:nvSpPr>
            <p:cNvPr id="105479" name="Rectangle 7"/>
            <p:cNvSpPr>
              <a:spLocks noChangeArrowheads="1"/>
            </p:cNvSpPr>
            <p:nvPr/>
          </p:nvSpPr>
          <p:spPr bwMode="auto">
            <a:xfrm>
              <a:off x="2736" y="3168"/>
              <a:ext cx="816" cy="432"/>
            </a:xfrm>
            <a:prstGeom prst="rect">
              <a:avLst/>
            </a:prstGeom>
            <a:solidFill>
              <a:schemeClr val="accent1"/>
            </a:solidFill>
            <a:ln w="12700">
              <a:solidFill>
                <a:schemeClr val="tx1"/>
              </a:solidFill>
              <a:miter lim="800000"/>
              <a:headEnd/>
              <a:tailEnd/>
            </a:ln>
            <a:effectLst/>
          </p:spPr>
          <p:txBody>
            <a:bodyPr wrap="none" anchor="ctr"/>
            <a:lstStyle/>
            <a:p>
              <a:pPr algn="ctr"/>
              <a:r>
                <a:rPr kumimoji="1" lang="en-US" b="1"/>
                <a:t>Comp</a:t>
              </a:r>
            </a:p>
          </p:txBody>
        </p:sp>
        <p:sp>
          <p:nvSpPr>
            <p:cNvPr id="105480" name="Line 8"/>
            <p:cNvSpPr>
              <a:spLocks noChangeShapeType="1"/>
            </p:cNvSpPr>
            <p:nvPr/>
          </p:nvSpPr>
          <p:spPr bwMode="auto">
            <a:xfrm>
              <a:off x="2352" y="2160"/>
              <a:ext cx="0" cy="192"/>
            </a:xfrm>
            <a:prstGeom prst="line">
              <a:avLst/>
            </a:prstGeom>
            <a:noFill/>
            <a:ln w="57150">
              <a:solidFill>
                <a:schemeClr val="tx1"/>
              </a:solidFill>
              <a:round/>
              <a:headEnd/>
              <a:tailEnd type="triangle" w="med" len="med"/>
            </a:ln>
            <a:effectLst/>
          </p:spPr>
          <p:txBody>
            <a:bodyPr wrap="none" anchor="ctr"/>
            <a:lstStyle/>
            <a:p>
              <a:endParaRPr lang="en-US"/>
            </a:p>
          </p:txBody>
        </p:sp>
        <p:sp>
          <p:nvSpPr>
            <p:cNvPr id="105481" name="Line 9"/>
            <p:cNvSpPr>
              <a:spLocks noChangeShapeType="1"/>
            </p:cNvSpPr>
            <p:nvPr/>
          </p:nvSpPr>
          <p:spPr bwMode="auto">
            <a:xfrm>
              <a:off x="2352" y="2784"/>
              <a:ext cx="0" cy="192"/>
            </a:xfrm>
            <a:prstGeom prst="line">
              <a:avLst/>
            </a:prstGeom>
            <a:noFill/>
            <a:ln w="57150">
              <a:solidFill>
                <a:schemeClr val="tx1"/>
              </a:solidFill>
              <a:round/>
              <a:headEnd/>
              <a:tailEnd/>
            </a:ln>
            <a:effectLst/>
          </p:spPr>
          <p:txBody>
            <a:bodyPr wrap="none" anchor="ctr"/>
            <a:lstStyle/>
            <a:p>
              <a:endParaRPr lang="en-US"/>
            </a:p>
          </p:txBody>
        </p:sp>
        <p:sp>
          <p:nvSpPr>
            <p:cNvPr id="105482" name="Line 10"/>
            <p:cNvSpPr>
              <a:spLocks noChangeShapeType="1"/>
            </p:cNvSpPr>
            <p:nvPr/>
          </p:nvSpPr>
          <p:spPr bwMode="auto">
            <a:xfrm>
              <a:off x="1632" y="2976"/>
              <a:ext cx="1584" cy="0"/>
            </a:xfrm>
            <a:prstGeom prst="line">
              <a:avLst/>
            </a:prstGeom>
            <a:noFill/>
            <a:ln w="57150">
              <a:solidFill>
                <a:schemeClr val="tx1"/>
              </a:solidFill>
              <a:round/>
              <a:headEnd/>
              <a:tailEnd/>
            </a:ln>
            <a:effectLst/>
          </p:spPr>
          <p:txBody>
            <a:bodyPr wrap="none" anchor="ctr"/>
            <a:lstStyle/>
            <a:p>
              <a:endParaRPr lang="en-US"/>
            </a:p>
          </p:txBody>
        </p:sp>
        <p:sp>
          <p:nvSpPr>
            <p:cNvPr id="105483" name="Line 11"/>
            <p:cNvSpPr>
              <a:spLocks noChangeShapeType="1"/>
            </p:cNvSpPr>
            <p:nvPr/>
          </p:nvSpPr>
          <p:spPr bwMode="auto">
            <a:xfrm>
              <a:off x="3216" y="2976"/>
              <a:ext cx="0" cy="192"/>
            </a:xfrm>
            <a:prstGeom prst="line">
              <a:avLst/>
            </a:prstGeom>
            <a:noFill/>
            <a:ln w="57150">
              <a:solidFill>
                <a:schemeClr val="tx1"/>
              </a:solidFill>
              <a:round/>
              <a:headEnd/>
              <a:tailEnd/>
            </a:ln>
            <a:effectLst/>
          </p:spPr>
          <p:txBody>
            <a:bodyPr wrap="none" anchor="ctr"/>
            <a:lstStyle/>
            <a:p>
              <a:endParaRPr lang="en-US"/>
            </a:p>
          </p:txBody>
        </p:sp>
        <p:sp>
          <p:nvSpPr>
            <p:cNvPr id="105484" name="Line 12"/>
            <p:cNvSpPr>
              <a:spLocks noChangeShapeType="1"/>
            </p:cNvSpPr>
            <p:nvPr/>
          </p:nvSpPr>
          <p:spPr bwMode="auto">
            <a:xfrm>
              <a:off x="1632" y="2976"/>
              <a:ext cx="0" cy="192"/>
            </a:xfrm>
            <a:prstGeom prst="line">
              <a:avLst/>
            </a:prstGeom>
            <a:noFill/>
            <a:ln w="57150">
              <a:solidFill>
                <a:schemeClr val="tx1"/>
              </a:solidFill>
              <a:round/>
              <a:headEnd/>
              <a:tailEnd/>
            </a:ln>
            <a:effectLst/>
          </p:spPr>
          <p:txBody>
            <a:bodyPr wrap="none" anchor="ctr"/>
            <a:lstStyle/>
            <a:p>
              <a:endParaRPr lang="en-US"/>
            </a:p>
          </p:txBody>
        </p:sp>
      </p:grpSp>
      <p:sp>
        <p:nvSpPr>
          <p:cNvPr id="105485" name="Rectangle 13"/>
          <p:cNvSpPr>
            <a:spLocks noChangeArrowheads="1"/>
          </p:cNvSpPr>
          <p:nvPr/>
        </p:nvSpPr>
        <p:spPr bwMode="auto">
          <a:xfrm>
            <a:off x="685800" y="2667000"/>
            <a:ext cx="4876800" cy="3200400"/>
          </a:xfrm>
          <a:prstGeom prst="rect">
            <a:avLst/>
          </a:prstGeom>
          <a:noFill/>
          <a:ln w="12700">
            <a:noFill/>
            <a:miter lim="800000"/>
            <a:headEnd/>
            <a:tailEnd/>
          </a:ln>
          <a:effectLst/>
        </p:spPr>
        <p:txBody>
          <a:bodyPr lIns="90488" tIns="44450" rIns="90488" bIns="44450"/>
          <a:lstStyle/>
          <a:p>
            <a:pPr marL="742950" lvl="1" indent="-285750">
              <a:spcBef>
                <a:spcPct val="20000"/>
              </a:spcBef>
              <a:buClr>
                <a:schemeClr val="tx2"/>
              </a:buClr>
              <a:buSzPct val="75000"/>
              <a:buFont typeface="Monotype Sorts" pitchFamily="2" charset="2"/>
              <a:buChar char="u"/>
            </a:pPr>
            <a:endParaRPr kumimoji="1" lang="en-US" sz="2600">
              <a:latin typeface="Arial" charset="0"/>
            </a:endParaRPr>
          </a:p>
        </p:txBody>
      </p:sp>
      <p:sp>
        <p:nvSpPr>
          <p:cNvPr id="105486" name="Rectangle 14"/>
          <p:cNvSpPr>
            <a:spLocks noGrp="1" noChangeArrowheads="1"/>
          </p:cNvSpPr>
          <p:nvPr>
            <p:ph type="body" sz="half" idx="1"/>
          </p:nvPr>
        </p:nvSpPr>
        <p:spPr/>
        <p:txBody>
          <a:bodyPr/>
          <a:lstStyle/>
          <a:p>
            <a:r>
              <a:rPr lang="en-AU" sz="2400"/>
              <a:t>Test bench becomes top level of design</a:t>
            </a:r>
          </a:p>
          <a:p>
            <a:pPr lvl="1"/>
            <a:r>
              <a:rPr lang="en-AU" sz="2200"/>
              <a:t>can be larger and more complex than actual design</a:t>
            </a:r>
          </a:p>
          <a:p>
            <a:pPr lvl="1"/>
            <a:r>
              <a:rPr lang="en-AU" sz="2200"/>
              <a:t>use structural level of abstraction to connect lower level design descriptions</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a:t>Test Benches</a:t>
            </a:r>
          </a:p>
        </p:txBody>
      </p:sp>
      <p:sp>
        <p:nvSpPr>
          <p:cNvPr id="107523" name="Rectangle 3"/>
          <p:cNvSpPr>
            <a:spLocks noGrp="1" noChangeArrowheads="1"/>
          </p:cNvSpPr>
          <p:nvPr>
            <p:ph type="body" idx="1"/>
          </p:nvPr>
        </p:nvSpPr>
        <p:spPr>
          <a:xfrm>
            <a:off x="685800" y="1981200"/>
            <a:ext cx="8229600" cy="4114800"/>
          </a:xfrm>
        </p:spPr>
        <p:txBody>
          <a:bodyPr/>
          <a:lstStyle/>
          <a:p>
            <a:r>
              <a:rPr lang="en-US" sz="2400"/>
              <a:t>Provide stimulus for simulation</a:t>
            </a:r>
          </a:p>
          <a:p>
            <a:pPr lvl="1"/>
            <a:r>
              <a:rPr lang="en-US" sz="2200"/>
              <a:t>Functional descriptions used to generate input</a:t>
            </a:r>
          </a:p>
          <a:p>
            <a:r>
              <a:rPr lang="en-US" sz="2400"/>
              <a:t>Apply stimulus to the entity under test</a:t>
            </a:r>
          </a:p>
          <a:p>
            <a:pPr lvl="1"/>
            <a:r>
              <a:rPr lang="en-US" sz="2200"/>
              <a:t>Locally declared signals connected to ports of components in the system</a:t>
            </a:r>
          </a:p>
          <a:p>
            <a:r>
              <a:rPr lang="en-US" sz="2400"/>
              <a:t>Compare output responses with expected values</a:t>
            </a:r>
          </a:p>
          <a:p>
            <a:pPr lvl="1"/>
            <a:r>
              <a:rPr lang="en-US" sz="2200"/>
              <a:t>Functional descriptions used to compare model outputs to expected responses, alerts are raised when the model returns an unexpected result</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962400" y="1905000"/>
            <a:ext cx="4933950" cy="4191000"/>
            <a:chOff x="3962400" y="1905000"/>
            <a:chExt cx="4933950" cy="4191000"/>
          </a:xfrm>
        </p:grpSpPr>
        <p:sp>
          <p:nvSpPr>
            <p:cNvPr id="109570" name="Text Box 2"/>
            <p:cNvSpPr txBox="1">
              <a:spLocks noChangeArrowheads="1"/>
            </p:cNvSpPr>
            <p:nvPr/>
          </p:nvSpPr>
          <p:spPr bwMode="auto">
            <a:xfrm>
              <a:off x="3962400" y="3048000"/>
              <a:ext cx="1285875" cy="822325"/>
            </a:xfrm>
            <a:prstGeom prst="rect">
              <a:avLst/>
            </a:prstGeom>
            <a:noFill/>
            <a:ln w="12700">
              <a:noFill/>
              <a:miter lim="800000"/>
              <a:headEnd/>
              <a:tailEnd/>
            </a:ln>
            <a:effectLst/>
          </p:spPr>
          <p:txBody>
            <a:bodyPr wrap="none">
              <a:spAutoFit/>
            </a:bodyPr>
            <a:lstStyle/>
            <a:p>
              <a:r>
                <a:rPr kumimoji="1" lang="en-US" b="1"/>
                <a:t>apply</a:t>
              </a:r>
            </a:p>
            <a:p>
              <a:r>
                <a:rPr kumimoji="1" lang="en-US" b="1"/>
                <a:t>stimulus</a:t>
              </a:r>
            </a:p>
          </p:txBody>
        </p:sp>
        <p:grpSp>
          <p:nvGrpSpPr>
            <p:cNvPr id="2" name="Group 3"/>
            <p:cNvGrpSpPr>
              <a:grpSpLocks/>
            </p:cNvGrpSpPr>
            <p:nvPr/>
          </p:nvGrpSpPr>
          <p:grpSpPr bwMode="auto">
            <a:xfrm>
              <a:off x="4343400" y="1905000"/>
              <a:ext cx="4552950" cy="3657600"/>
              <a:chOff x="2736" y="1200"/>
              <a:chExt cx="2868" cy="2304"/>
            </a:xfrm>
          </p:grpSpPr>
          <p:sp>
            <p:nvSpPr>
              <p:cNvPr id="109572" name="Rectangle 4"/>
              <p:cNvSpPr>
                <a:spLocks noChangeArrowheads="1"/>
              </p:cNvSpPr>
              <p:nvPr/>
            </p:nvSpPr>
            <p:spPr bwMode="auto">
              <a:xfrm>
                <a:off x="3168" y="1200"/>
                <a:ext cx="2400" cy="2304"/>
              </a:xfrm>
              <a:prstGeom prst="rect">
                <a:avLst/>
              </a:prstGeom>
              <a:noFill/>
              <a:ln w="12700">
                <a:solidFill>
                  <a:schemeClr val="tx1"/>
                </a:solidFill>
                <a:miter lim="800000"/>
                <a:headEnd/>
                <a:tailEnd/>
              </a:ln>
              <a:effectLst/>
            </p:spPr>
            <p:txBody>
              <a:bodyPr wrap="none" anchor="ctr"/>
              <a:lstStyle/>
              <a:p>
                <a:endParaRPr lang="en-US"/>
              </a:p>
            </p:txBody>
          </p:sp>
          <p:grpSp>
            <p:nvGrpSpPr>
              <p:cNvPr id="3" name="Group 5"/>
              <p:cNvGrpSpPr>
                <a:grpSpLocks/>
              </p:cNvGrpSpPr>
              <p:nvPr/>
            </p:nvGrpSpPr>
            <p:grpSpPr bwMode="auto">
              <a:xfrm>
                <a:off x="2736" y="1344"/>
                <a:ext cx="2304" cy="1728"/>
                <a:chOff x="3072" y="2112"/>
                <a:chExt cx="2304" cy="1728"/>
              </a:xfrm>
            </p:grpSpPr>
            <p:sp>
              <p:nvSpPr>
                <p:cNvPr id="109574" name="Rectangle 6"/>
                <p:cNvSpPr>
                  <a:spLocks noChangeArrowheads="1"/>
                </p:cNvSpPr>
                <p:nvPr/>
              </p:nvSpPr>
              <p:spPr bwMode="auto">
                <a:xfrm>
                  <a:off x="3648" y="2112"/>
                  <a:ext cx="1632" cy="1728"/>
                </a:xfrm>
                <a:prstGeom prst="rect">
                  <a:avLst/>
                </a:prstGeom>
                <a:solidFill>
                  <a:schemeClr val="folHlink"/>
                </a:solidFill>
                <a:ln w="12700">
                  <a:solidFill>
                    <a:schemeClr val="tx1"/>
                  </a:solidFill>
                  <a:miter lim="800000"/>
                  <a:headEnd/>
                  <a:tailEnd/>
                </a:ln>
                <a:effectLst/>
              </p:spPr>
              <p:txBody>
                <a:bodyPr wrap="none" anchor="ctr"/>
                <a:lstStyle/>
                <a:p>
                  <a:endParaRPr lang="en-US"/>
                </a:p>
              </p:txBody>
            </p:sp>
            <p:sp>
              <p:nvSpPr>
                <p:cNvPr id="109575" name="Rectangle 7"/>
                <p:cNvSpPr>
                  <a:spLocks noChangeArrowheads="1"/>
                </p:cNvSpPr>
                <p:nvPr/>
              </p:nvSpPr>
              <p:spPr bwMode="auto">
                <a:xfrm>
                  <a:off x="3744" y="2208"/>
                  <a:ext cx="528" cy="864"/>
                </a:xfrm>
                <a:prstGeom prst="rect">
                  <a:avLst/>
                </a:prstGeom>
                <a:solidFill>
                  <a:schemeClr val="accent1"/>
                </a:solidFill>
                <a:ln w="12700">
                  <a:solidFill>
                    <a:schemeClr val="tx1"/>
                  </a:solidFill>
                  <a:miter lim="800000"/>
                  <a:headEnd/>
                  <a:tailEnd/>
                </a:ln>
                <a:effectLst/>
              </p:spPr>
              <p:txBody>
                <a:bodyPr wrap="none" anchor="ctr"/>
                <a:lstStyle/>
                <a:p>
                  <a:r>
                    <a:rPr kumimoji="1" lang="en-US" sz="2000" dirty="0"/>
                    <a:t>data Q</a:t>
                  </a:r>
                </a:p>
                <a:p>
                  <a:r>
                    <a:rPr kumimoji="1" lang="en-US" sz="2000" dirty="0"/>
                    <a:t>load</a:t>
                  </a:r>
                </a:p>
                <a:p>
                  <a:r>
                    <a:rPr kumimoji="1" lang="en-US" sz="2000" dirty="0" err="1"/>
                    <a:t>clk</a:t>
                  </a:r>
                  <a:endParaRPr kumimoji="1" lang="en-US" sz="2000" dirty="0"/>
                </a:p>
                <a:p>
                  <a:r>
                    <a:rPr kumimoji="1" lang="en-US" sz="2000" dirty="0"/>
                    <a:t>   </a:t>
                  </a:r>
                  <a:r>
                    <a:rPr kumimoji="1" lang="en-US" sz="2000" dirty="0" err="1"/>
                    <a:t>rst</a:t>
                  </a:r>
                  <a:endParaRPr kumimoji="1" lang="en-US" sz="2000" dirty="0"/>
                </a:p>
              </p:txBody>
            </p:sp>
            <p:sp>
              <p:nvSpPr>
                <p:cNvPr id="109576" name="Line 8"/>
                <p:cNvSpPr>
                  <a:spLocks noChangeShapeType="1"/>
                </p:cNvSpPr>
                <p:nvPr/>
              </p:nvSpPr>
              <p:spPr bwMode="auto">
                <a:xfrm flipH="1">
                  <a:off x="3072" y="2352"/>
                  <a:ext cx="672" cy="0"/>
                </a:xfrm>
                <a:prstGeom prst="line">
                  <a:avLst/>
                </a:prstGeom>
                <a:noFill/>
                <a:ln w="76200">
                  <a:solidFill>
                    <a:schemeClr val="tx1"/>
                  </a:solidFill>
                  <a:round/>
                  <a:headEnd/>
                  <a:tailEnd/>
                </a:ln>
                <a:effectLst/>
              </p:spPr>
              <p:txBody>
                <a:bodyPr wrap="none" anchor="ctr"/>
                <a:lstStyle/>
                <a:p>
                  <a:endParaRPr lang="en-US"/>
                </a:p>
              </p:txBody>
            </p:sp>
            <p:sp>
              <p:nvSpPr>
                <p:cNvPr id="109577" name="Line 9"/>
                <p:cNvSpPr>
                  <a:spLocks noChangeShapeType="1"/>
                </p:cNvSpPr>
                <p:nvPr/>
              </p:nvSpPr>
              <p:spPr bwMode="auto">
                <a:xfrm flipH="1">
                  <a:off x="3072" y="2544"/>
                  <a:ext cx="672" cy="0"/>
                </a:xfrm>
                <a:prstGeom prst="line">
                  <a:avLst/>
                </a:prstGeom>
                <a:noFill/>
                <a:ln w="12700">
                  <a:solidFill>
                    <a:schemeClr val="tx1"/>
                  </a:solidFill>
                  <a:round/>
                  <a:headEnd/>
                  <a:tailEnd/>
                </a:ln>
                <a:effectLst/>
              </p:spPr>
              <p:txBody>
                <a:bodyPr wrap="none" anchor="ctr"/>
                <a:lstStyle/>
                <a:p>
                  <a:endParaRPr lang="en-US"/>
                </a:p>
              </p:txBody>
            </p:sp>
            <p:sp>
              <p:nvSpPr>
                <p:cNvPr id="109578" name="Line 10"/>
                <p:cNvSpPr>
                  <a:spLocks noChangeShapeType="1"/>
                </p:cNvSpPr>
                <p:nvPr/>
              </p:nvSpPr>
              <p:spPr bwMode="auto">
                <a:xfrm flipH="1">
                  <a:off x="3072" y="2736"/>
                  <a:ext cx="672" cy="0"/>
                </a:xfrm>
                <a:prstGeom prst="line">
                  <a:avLst/>
                </a:prstGeom>
                <a:noFill/>
                <a:ln w="12700">
                  <a:solidFill>
                    <a:schemeClr val="tx1"/>
                  </a:solidFill>
                  <a:round/>
                  <a:headEnd/>
                  <a:tailEnd/>
                </a:ln>
                <a:effectLst/>
              </p:spPr>
              <p:txBody>
                <a:bodyPr wrap="none" anchor="ctr"/>
                <a:lstStyle/>
                <a:p>
                  <a:endParaRPr lang="en-US"/>
                </a:p>
              </p:txBody>
            </p:sp>
            <p:sp>
              <p:nvSpPr>
                <p:cNvPr id="109579" name="Line 11"/>
                <p:cNvSpPr>
                  <a:spLocks noChangeShapeType="1"/>
                </p:cNvSpPr>
                <p:nvPr/>
              </p:nvSpPr>
              <p:spPr bwMode="auto">
                <a:xfrm flipH="1">
                  <a:off x="3072" y="3216"/>
                  <a:ext cx="912" cy="0"/>
                </a:xfrm>
                <a:prstGeom prst="line">
                  <a:avLst/>
                </a:prstGeom>
                <a:noFill/>
                <a:ln w="12700">
                  <a:solidFill>
                    <a:schemeClr val="tx1"/>
                  </a:solidFill>
                  <a:round/>
                  <a:headEnd/>
                  <a:tailEnd/>
                </a:ln>
                <a:effectLst/>
              </p:spPr>
              <p:txBody>
                <a:bodyPr wrap="none" anchor="ctr"/>
                <a:lstStyle/>
                <a:p>
                  <a:endParaRPr lang="en-US"/>
                </a:p>
              </p:txBody>
            </p:sp>
            <p:sp>
              <p:nvSpPr>
                <p:cNvPr id="109580" name="Line 12"/>
                <p:cNvSpPr>
                  <a:spLocks noChangeShapeType="1"/>
                </p:cNvSpPr>
                <p:nvPr/>
              </p:nvSpPr>
              <p:spPr bwMode="auto">
                <a:xfrm flipH="1">
                  <a:off x="3984" y="3072"/>
                  <a:ext cx="0" cy="144"/>
                </a:xfrm>
                <a:prstGeom prst="line">
                  <a:avLst/>
                </a:prstGeom>
                <a:noFill/>
                <a:ln w="12700">
                  <a:solidFill>
                    <a:schemeClr val="tx1"/>
                  </a:solidFill>
                  <a:round/>
                  <a:headEnd/>
                  <a:tailEnd/>
                </a:ln>
                <a:effectLst/>
              </p:spPr>
              <p:txBody>
                <a:bodyPr wrap="none" anchor="ctr"/>
                <a:lstStyle/>
                <a:p>
                  <a:endParaRPr lang="en-US"/>
                </a:p>
              </p:txBody>
            </p:sp>
            <p:sp>
              <p:nvSpPr>
                <p:cNvPr id="109581" name="Rectangle 13"/>
                <p:cNvSpPr>
                  <a:spLocks noChangeArrowheads="1"/>
                </p:cNvSpPr>
                <p:nvPr/>
              </p:nvSpPr>
              <p:spPr bwMode="auto">
                <a:xfrm>
                  <a:off x="4608" y="2880"/>
                  <a:ext cx="528" cy="864"/>
                </a:xfrm>
                <a:prstGeom prst="rect">
                  <a:avLst/>
                </a:prstGeom>
                <a:solidFill>
                  <a:schemeClr val="accent1"/>
                </a:solidFill>
                <a:ln w="12700">
                  <a:solidFill>
                    <a:schemeClr val="tx1"/>
                  </a:solidFill>
                  <a:miter lim="800000"/>
                  <a:headEnd/>
                  <a:tailEnd/>
                </a:ln>
                <a:effectLst/>
              </p:spPr>
              <p:txBody>
                <a:bodyPr wrap="none" anchor="ctr"/>
                <a:lstStyle/>
                <a:p>
                  <a:r>
                    <a:rPr kumimoji="1" lang="en-US" sz="2000"/>
                    <a:t>A</a:t>
                  </a:r>
                </a:p>
                <a:p>
                  <a:r>
                    <a:rPr kumimoji="1" lang="en-US" sz="2000"/>
                    <a:t>     EQ</a:t>
                  </a:r>
                </a:p>
                <a:p>
                  <a:r>
                    <a:rPr kumimoji="1" lang="en-US" sz="2000"/>
                    <a:t>B</a:t>
                  </a:r>
                </a:p>
              </p:txBody>
            </p:sp>
            <p:sp>
              <p:nvSpPr>
                <p:cNvPr id="109582" name="Line 14"/>
                <p:cNvSpPr>
                  <a:spLocks noChangeShapeType="1"/>
                </p:cNvSpPr>
                <p:nvPr/>
              </p:nvSpPr>
              <p:spPr bwMode="auto">
                <a:xfrm flipH="1">
                  <a:off x="5136" y="3312"/>
                  <a:ext cx="240" cy="0"/>
                </a:xfrm>
                <a:prstGeom prst="line">
                  <a:avLst/>
                </a:prstGeom>
                <a:noFill/>
                <a:ln w="12700">
                  <a:solidFill>
                    <a:schemeClr val="tx1"/>
                  </a:solidFill>
                  <a:round/>
                  <a:headEnd/>
                  <a:tailEnd/>
                </a:ln>
                <a:effectLst/>
              </p:spPr>
              <p:txBody>
                <a:bodyPr wrap="none" anchor="ctr"/>
                <a:lstStyle/>
                <a:p>
                  <a:endParaRPr lang="en-US"/>
                </a:p>
              </p:txBody>
            </p:sp>
            <p:sp>
              <p:nvSpPr>
                <p:cNvPr id="109583" name="Line 15"/>
                <p:cNvSpPr>
                  <a:spLocks noChangeShapeType="1"/>
                </p:cNvSpPr>
                <p:nvPr/>
              </p:nvSpPr>
              <p:spPr bwMode="auto">
                <a:xfrm flipH="1">
                  <a:off x="4272" y="2352"/>
                  <a:ext cx="192" cy="0"/>
                </a:xfrm>
                <a:prstGeom prst="line">
                  <a:avLst/>
                </a:prstGeom>
                <a:noFill/>
                <a:ln w="76200">
                  <a:solidFill>
                    <a:schemeClr val="tx1"/>
                  </a:solidFill>
                  <a:round/>
                  <a:headEnd/>
                  <a:tailEnd/>
                </a:ln>
                <a:effectLst/>
              </p:spPr>
              <p:txBody>
                <a:bodyPr wrap="none" anchor="ctr"/>
                <a:lstStyle/>
                <a:p>
                  <a:endParaRPr lang="en-US"/>
                </a:p>
              </p:txBody>
            </p:sp>
            <p:sp>
              <p:nvSpPr>
                <p:cNvPr id="109584" name="Line 16"/>
                <p:cNvSpPr>
                  <a:spLocks noChangeShapeType="1"/>
                </p:cNvSpPr>
                <p:nvPr/>
              </p:nvSpPr>
              <p:spPr bwMode="auto">
                <a:xfrm flipH="1" flipV="1">
                  <a:off x="4464" y="2352"/>
                  <a:ext cx="0" cy="672"/>
                </a:xfrm>
                <a:prstGeom prst="line">
                  <a:avLst/>
                </a:prstGeom>
                <a:noFill/>
                <a:ln w="76200">
                  <a:solidFill>
                    <a:schemeClr val="tx1"/>
                  </a:solidFill>
                  <a:round/>
                  <a:headEnd/>
                  <a:tailEnd/>
                </a:ln>
                <a:effectLst/>
              </p:spPr>
              <p:txBody>
                <a:bodyPr wrap="none" anchor="ctr"/>
                <a:lstStyle/>
                <a:p>
                  <a:endParaRPr lang="en-US"/>
                </a:p>
              </p:txBody>
            </p:sp>
            <p:sp>
              <p:nvSpPr>
                <p:cNvPr id="109585" name="Line 17"/>
                <p:cNvSpPr>
                  <a:spLocks noChangeShapeType="1"/>
                </p:cNvSpPr>
                <p:nvPr/>
              </p:nvSpPr>
              <p:spPr bwMode="auto">
                <a:xfrm flipH="1">
                  <a:off x="3072" y="3504"/>
                  <a:ext cx="1536" cy="0"/>
                </a:xfrm>
                <a:prstGeom prst="line">
                  <a:avLst/>
                </a:prstGeom>
                <a:noFill/>
                <a:ln w="76200">
                  <a:solidFill>
                    <a:schemeClr val="tx1"/>
                  </a:solidFill>
                  <a:round/>
                  <a:headEnd/>
                  <a:tailEnd/>
                </a:ln>
                <a:effectLst/>
              </p:spPr>
              <p:txBody>
                <a:bodyPr wrap="none" anchor="ctr"/>
                <a:lstStyle/>
                <a:p>
                  <a:endParaRPr lang="en-US"/>
                </a:p>
              </p:txBody>
            </p:sp>
            <p:sp>
              <p:nvSpPr>
                <p:cNvPr id="109586" name="Line 18"/>
                <p:cNvSpPr>
                  <a:spLocks noChangeShapeType="1"/>
                </p:cNvSpPr>
                <p:nvPr/>
              </p:nvSpPr>
              <p:spPr bwMode="auto">
                <a:xfrm flipH="1">
                  <a:off x="4464" y="3024"/>
                  <a:ext cx="144" cy="0"/>
                </a:xfrm>
                <a:prstGeom prst="line">
                  <a:avLst/>
                </a:prstGeom>
                <a:noFill/>
                <a:ln w="76200">
                  <a:solidFill>
                    <a:schemeClr val="tx1"/>
                  </a:solidFill>
                  <a:round/>
                  <a:headEnd/>
                  <a:tailEnd/>
                </a:ln>
                <a:effectLst/>
              </p:spPr>
              <p:txBody>
                <a:bodyPr wrap="none" anchor="ctr"/>
                <a:lstStyle/>
                <a:p>
                  <a:endParaRPr lang="en-US"/>
                </a:p>
              </p:txBody>
            </p:sp>
          </p:grpSp>
          <p:sp>
            <p:nvSpPr>
              <p:cNvPr id="109587" name="Text Box 19"/>
              <p:cNvSpPr txBox="1">
                <a:spLocks noChangeArrowheads="1"/>
              </p:cNvSpPr>
              <p:nvPr/>
            </p:nvSpPr>
            <p:spPr bwMode="auto">
              <a:xfrm>
                <a:off x="4944" y="2064"/>
                <a:ext cx="660" cy="518"/>
              </a:xfrm>
              <a:prstGeom prst="rect">
                <a:avLst/>
              </a:prstGeom>
              <a:noFill/>
              <a:ln w="12700">
                <a:noFill/>
                <a:miter lim="800000"/>
                <a:headEnd/>
                <a:tailEnd/>
              </a:ln>
              <a:effectLst/>
            </p:spPr>
            <p:txBody>
              <a:bodyPr wrap="none">
                <a:spAutoFit/>
              </a:bodyPr>
              <a:lstStyle/>
              <a:p>
                <a:r>
                  <a:rPr kumimoji="1" lang="en-US" b="1"/>
                  <a:t>check</a:t>
                </a:r>
              </a:p>
              <a:p>
                <a:r>
                  <a:rPr kumimoji="1" lang="en-US" b="1"/>
                  <a:t>results</a:t>
                </a:r>
              </a:p>
            </p:txBody>
          </p:sp>
          <p:sp>
            <p:nvSpPr>
              <p:cNvPr id="109588" name="Text Box 20"/>
              <p:cNvSpPr txBox="1">
                <a:spLocks noChangeArrowheads="1"/>
              </p:cNvSpPr>
              <p:nvPr/>
            </p:nvSpPr>
            <p:spPr bwMode="auto">
              <a:xfrm>
                <a:off x="3456" y="3072"/>
                <a:ext cx="1354" cy="288"/>
              </a:xfrm>
              <a:prstGeom prst="rect">
                <a:avLst/>
              </a:prstGeom>
              <a:noFill/>
              <a:ln w="12700">
                <a:noFill/>
                <a:miter lim="800000"/>
                <a:headEnd/>
                <a:tailEnd/>
              </a:ln>
              <a:effectLst/>
            </p:spPr>
            <p:txBody>
              <a:bodyPr wrap="none">
                <a:spAutoFit/>
              </a:bodyPr>
              <a:lstStyle/>
              <a:p>
                <a:r>
                  <a:rPr kumimoji="1" lang="en-US" b="1"/>
                  <a:t>Unit under test</a:t>
                </a:r>
              </a:p>
            </p:txBody>
          </p:sp>
        </p:grpSp>
        <p:sp>
          <p:nvSpPr>
            <p:cNvPr id="109589" name="Text Box 21"/>
            <p:cNvSpPr txBox="1">
              <a:spLocks noChangeArrowheads="1"/>
            </p:cNvSpPr>
            <p:nvPr/>
          </p:nvSpPr>
          <p:spPr bwMode="auto">
            <a:xfrm>
              <a:off x="5791200" y="5638800"/>
              <a:ext cx="1631950" cy="457200"/>
            </a:xfrm>
            <a:prstGeom prst="rect">
              <a:avLst/>
            </a:prstGeom>
            <a:noFill/>
            <a:ln w="12700">
              <a:noFill/>
              <a:miter lim="800000"/>
              <a:headEnd/>
              <a:tailEnd/>
            </a:ln>
            <a:effectLst/>
          </p:spPr>
          <p:txBody>
            <a:bodyPr wrap="none">
              <a:spAutoFit/>
            </a:bodyPr>
            <a:lstStyle/>
            <a:p>
              <a:r>
                <a:rPr kumimoji="1" lang="en-US" b="1"/>
                <a:t>Test Bench</a:t>
              </a:r>
            </a:p>
          </p:txBody>
        </p:sp>
      </p:grpSp>
      <p:sp>
        <p:nvSpPr>
          <p:cNvPr id="109590" name="Rectangle 22"/>
          <p:cNvSpPr>
            <a:spLocks noGrp="1" noChangeArrowheads="1"/>
          </p:cNvSpPr>
          <p:nvPr>
            <p:ph type="title"/>
          </p:nvPr>
        </p:nvSpPr>
        <p:spPr>
          <a:xfrm>
            <a:off x="300037" y="533400"/>
            <a:ext cx="8610600" cy="1143000"/>
          </a:xfrm>
        </p:spPr>
        <p:txBody>
          <a:bodyPr/>
          <a:lstStyle/>
          <a:p>
            <a:r>
              <a:rPr lang="en-AU"/>
              <a:t>Test Bench</a:t>
            </a:r>
          </a:p>
        </p:txBody>
      </p:sp>
      <p:sp>
        <p:nvSpPr>
          <p:cNvPr id="109591" name="Rectangle 23"/>
          <p:cNvSpPr>
            <a:spLocks noGrp="1" noChangeArrowheads="1"/>
          </p:cNvSpPr>
          <p:nvPr>
            <p:ph type="body" sz="half" idx="1"/>
          </p:nvPr>
        </p:nvSpPr>
        <p:spPr>
          <a:xfrm>
            <a:off x="304800" y="1981200"/>
            <a:ext cx="3276600" cy="4114800"/>
          </a:xfrm>
        </p:spPr>
        <p:txBody>
          <a:bodyPr/>
          <a:lstStyle/>
          <a:p>
            <a:r>
              <a:rPr lang="en-AU" sz="2400" dirty="0"/>
              <a:t>Virtual circuit tester</a:t>
            </a:r>
          </a:p>
          <a:p>
            <a:pPr lvl="1"/>
            <a:r>
              <a:rPr lang="en-AU" sz="2200" dirty="0"/>
              <a:t>Written using one or more sequential processes</a:t>
            </a:r>
          </a:p>
          <a:p>
            <a:pPr lvl="1"/>
            <a:r>
              <a:rPr lang="en-AU" sz="2200" dirty="0"/>
              <a:t>Signal assignments</a:t>
            </a:r>
          </a:p>
          <a:p>
            <a:pPr lvl="1"/>
            <a:r>
              <a:rPr lang="en-AU" sz="2200" dirty="0"/>
              <a:t>Wait statements</a:t>
            </a:r>
          </a:p>
          <a:p>
            <a:pPr lvl="1"/>
            <a:r>
              <a:rPr lang="en-AU" sz="2200" dirty="0"/>
              <a:t>Repetitive stimulus</a:t>
            </a:r>
          </a:p>
          <a:p>
            <a:pPr lvl="2"/>
            <a:r>
              <a:rPr lang="en-AU" sz="2000" dirty="0" err="1"/>
              <a:t>eg</a:t>
            </a:r>
            <a:r>
              <a:rPr lang="en-AU" sz="2000" dirty="0"/>
              <a:t>. Clock</a:t>
            </a:r>
          </a:p>
          <a:p>
            <a:pPr lvl="1"/>
            <a:r>
              <a:rPr lang="en-AU" sz="2200" dirty="0"/>
              <a:t>assert statement</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685800" y="381000"/>
            <a:ext cx="5867400" cy="685800"/>
          </a:xfrm>
          <a:noFill/>
          <a:ln/>
        </p:spPr>
        <p:txBody>
          <a:bodyPr lIns="90488" tIns="44450" rIns="90488" bIns="44450">
            <a:normAutofit fontScale="90000"/>
          </a:bodyPr>
          <a:lstStyle/>
          <a:p>
            <a:r>
              <a:rPr lang="en-AU" sz="4400"/>
              <a:t>Test Bench: example</a:t>
            </a:r>
          </a:p>
        </p:txBody>
      </p:sp>
      <p:sp>
        <p:nvSpPr>
          <p:cNvPr id="113667" name="Text Box 3"/>
          <p:cNvSpPr txBox="1">
            <a:spLocks noChangeArrowheads="1"/>
          </p:cNvSpPr>
          <p:nvPr/>
        </p:nvSpPr>
        <p:spPr bwMode="auto">
          <a:xfrm>
            <a:off x="1143000" y="1114425"/>
            <a:ext cx="6024563" cy="4981575"/>
          </a:xfrm>
          <a:prstGeom prst="rect">
            <a:avLst/>
          </a:prstGeom>
          <a:noFill/>
          <a:ln w="12700">
            <a:noFill/>
            <a:miter lim="800000"/>
            <a:headEnd/>
            <a:tailEnd/>
          </a:ln>
          <a:effectLst/>
        </p:spPr>
        <p:txBody>
          <a:bodyPr wrap="none">
            <a:spAutoFit/>
          </a:bodyPr>
          <a:lstStyle/>
          <a:p>
            <a:r>
              <a:rPr kumimoji="1" lang="en-US" sz="1600" b="1"/>
              <a:t>library</a:t>
            </a:r>
            <a:r>
              <a:rPr kumimoji="1" lang="en-US" sz="1600"/>
              <a:t> ieee;		-- load the ieee 1164 library</a:t>
            </a:r>
          </a:p>
          <a:p>
            <a:r>
              <a:rPr kumimoji="1" lang="en-US" sz="1600" b="1"/>
              <a:t>use </a:t>
            </a:r>
            <a:r>
              <a:rPr kumimoji="1" lang="en-US" sz="1600"/>
              <a:t>ieee.std_logic_1164.</a:t>
            </a:r>
            <a:r>
              <a:rPr kumimoji="1" lang="en-US" sz="1600" b="1"/>
              <a:t>all; </a:t>
            </a:r>
            <a:r>
              <a:rPr kumimoji="1" lang="en-US" sz="1600"/>
              <a:t>	-- make the package “visible”</a:t>
            </a:r>
          </a:p>
          <a:p>
            <a:r>
              <a:rPr kumimoji="1" lang="en-US" sz="1600" b="1"/>
              <a:t>use </a:t>
            </a:r>
            <a:r>
              <a:rPr kumimoji="1" lang="en-US" sz="1600"/>
              <a:t>work.nandgate;		-- use NAND gate model from ‘work’</a:t>
            </a:r>
          </a:p>
          <a:p>
            <a:endParaRPr kumimoji="1" lang="en-US" sz="1600"/>
          </a:p>
          <a:p>
            <a:r>
              <a:rPr kumimoji="1" lang="en-US" sz="1600" b="1"/>
              <a:t>entity</a:t>
            </a:r>
            <a:r>
              <a:rPr kumimoji="1" lang="en-US" sz="1600"/>
              <a:t> testnand </a:t>
            </a:r>
            <a:r>
              <a:rPr kumimoji="1" lang="en-US" sz="1600" b="1"/>
              <a:t>is</a:t>
            </a:r>
            <a:r>
              <a:rPr kumimoji="1" lang="en-US" sz="1600"/>
              <a:t>		-- top level entity of the test bench</a:t>
            </a:r>
            <a:endParaRPr kumimoji="1" lang="en-US" sz="1600" b="1"/>
          </a:p>
          <a:p>
            <a:r>
              <a:rPr kumimoji="1" lang="en-US" sz="1600" b="1"/>
              <a:t>end </a:t>
            </a:r>
            <a:r>
              <a:rPr kumimoji="1" lang="en-US" sz="1600"/>
              <a:t>testnand;		-- has no ports</a:t>
            </a:r>
          </a:p>
          <a:p>
            <a:endParaRPr kumimoji="1" lang="en-US" sz="1600"/>
          </a:p>
          <a:p>
            <a:r>
              <a:rPr kumimoji="1" lang="en-US" sz="1600" b="1"/>
              <a:t>architecture</a:t>
            </a:r>
            <a:r>
              <a:rPr kumimoji="1" lang="en-US" sz="1600"/>
              <a:t> stimulus</a:t>
            </a:r>
            <a:r>
              <a:rPr kumimoji="1" lang="en-US" sz="1600" b="1"/>
              <a:t> of</a:t>
            </a:r>
            <a:r>
              <a:rPr kumimoji="1" lang="en-US" sz="1600"/>
              <a:t> testnand</a:t>
            </a:r>
            <a:r>
              <a:rPr kumimoji="1" lang="en-US" sz="1600" b="1"/>
              <a:t> is</a:t>
            </a:r>
          </a:p>
          <a:p>
            <a:r>
              <a:rPr kumimoji="1" lang="en-US" sz="1600" b="1"/>
              <a:t>  component </a:t>
            </a:r>
            <a:r>
              <a:rPr kumimoji="1" lang="en-US" sz="1600"/>
              <a:t>nand		-- first declare lower level entity</a:t>
            </a:r>
          </a:p>
          <a:p>
            <a:r>
              <a:rPr kumimoji="1" lang="en-US" sz="1600"/>
              <a:t>    </a:t>
            </a:r>
            <a:r>
              <a:rPr kumimoji="1" lang="en-US" sz="1600" b="1"/>
              <a:t>port</a:t>
            </a:r>
            <a:r>
              <a:rPr kumimoji="1" lang="en-US" sz="1600"/>
              <a:t> (A,B: </a:t>
            </a:r>
            <a:r>
              <a:rPr kumimoji="1" lang="en-US" sz="1600" b="1"/>
              <a:t>in</a:t>
            </a:r>
            <a:r>
              <a:rPr kumimoji="1" lang="en-US" sz="1600"/>
              <a:t> std_logic;</a:t>
            </a:r>
          </a:p>
          <a:p>
            <a:r>
              <a:rPr kumimoji="1" lang="en-US" sz="1600"/>
              <a:t>	Y: </a:t>
            </a:r>
            <a:r>
              <a:rPr kumimoji="1" lang="en-US" sz="1600" b="1"/>
              <a:t>out </a:t>
            </a:r>
            <a:r>
              <a:rPr kumimoji="1" lang="en-US" sz="1600"/>
              <a:t>std_logic);</a:t>
            </a:r>
          </a:p>
          <a:p>
            <a:r>
              <a:rPr kumimoji="1" lang="en-US" sz="1600" b="1"/>
              <a:t>    end component;</a:t>
            </a:r>
          </a:p>
          <a:p>
            <a:endParaRPr kumimoji="1" lang="en-US" sz="1600" b="1"/>
          </a:p>
          <a:p>
            <a:r>
              <a:rPr kumimoji="1" lang="en-US" sz="1600" b="1"/>
              <a:t>signal </a:t>
            </a:r>
            <a:r>
              <a:rPr kumimoji="1" lang="en-US" sz="1600"/>
              <a:t>A,B: std_logic;		-- next, declare some local signals to</a:t>
            </a:r>
          </a:p>
          <a:p>
            <a:r>
              <a:rPr kumimoji="1" lang="en-US" sz="1600" b="1"/>
              <a:t>signal</a:t>
            </a:r>
            <a:r>
              <a:rPr kumimoji="1" lang="en-US" sz="1600"/>
              <a:t> Y: std_logic;		-- assign values and observe</a:t>
            </a:r>
          </a:p>
          <a:p>
            <a:endParaRPr kumimoji="1" lang="en-US" sz="1600"/>
          </a:p>
          <a:p>
            <a:r>
              <a:rPr kumimoji="1" lang="en-US" sz="1600" b="1"/>
              <a:t>begin</a:t>
            </a:r>
          </a:p>
          <a:p>
            <a:r>
              <a:rPr kumimoji="1" lang="en-US" sz="1600"/>
              <a:t>-- create an instance of the comparator circuit.</a:t>
            </a:r>
          </a:p>
          <a:p>
            <a:r>
              <a:rPr kumimoji="1" lang="en-US" sz="1600"/>
              <a:t>NAND1: nandgate </a:t>
            </a:r>
            <a:r>
              <a:rPr kumimoji="1" lang="en-US" sz="1600" b="1"/>
              <a:t>port map</a:t>
            </a:r>
            <a:r>
              <a:rPr kumimoji="1" lang="en-US" sz="1600"/>
              <a:t>(A =&gt; A, B =&gt;B, Y =&gt; Y);</a:t>
            </a:r>
            <a:endParaRPr kumimoji="1" lang="en-US" sz="1600" b="1"/>
          </a:p>
          <a:p>
            <a:endParaRPr kumimoji="1" lang="en-US" sz="1600" b="1"/>
          </a:p>
        </p:txBody>
      </p:sp>
      <p:sp>
        <p:nvSpPr>
          <p:cNvPr id="113668" name="AutoShape 4"/>
          <p:cNvSpPr>
            <a:spLocks/>
          </p:cNvSpPr>
          <p:nvPr/>
        </p:nvSpPr>
        <p:spPr bwMode="auto">
          <a:xfrm>
            <a:off x="6858000" y="2057400"/>
            <a:ext cx="304800" cy="838200"/>
          </a:xfrm>
          <a:prstGeom prst="rightBrace">
            <a:avLst>
              <a:gd name="adj1" fmla="val 22917"/>
              <a:gd name="adj2" fmla="val 50000"/>
            </a:avLst>
          </a:prstGeom>
          <a:noFill/>
          <a:ln w="38100">
            <a:solidFill>
              <a:schemeClr val="tx1"/>
            </a:solidFill>
            <a:round/>
            <a:headEnd/>
            <a:tailEnd/>
          </a:ln>
          <a:effectLst/>
        </p:spPr>
        <p:txBody>
          <a:bodyPr wrap="none" anchor="ctr"/>
          <a:lstStyle/>
          <a:p>
            <a:endParaRPr lang="en-US"/>
          </a:p>
        </p:txBody>
      </p:sp>
      <p:sp>
        <p:nvSpPr>
          <p:cNvPr id="113669" name="Text Box 5"/>
          <p:cNvSpPr txBox="1">
            <a:spLocks noChangeArrowheads="1"/>
          </p:cNvSpPr>
          <p:nvPr/>
        </p:nvSpPr>
        <p:spPr bwMode="auto">
          <a:xfrm>
            <a:off x="7299325" y="2071688"/>
            <a:ext cx="1563688" cy="701675"/>
          </a:xfrm>
          <a:prstGeom prst="rect">
            <a:avLst/>
          </a:prstGeom>
          <a:noFill/>
          <a:ln w="12700">
            <a:noFill/>
            <a:miter lim="800000"/>
            <a:headEnd/>
            <a:tailEnd/>
          </a:ln>
          <a:effectLst/>
        </p:spPr>
        <p:txBody>
          <a:bodyPr wrap="none">
            <a:spAutoFit/>
          </a:bodyPr>
          <a:lstStyle/>
          <a:p>
            <a:r>
              <a:rPr kumimoji="1" lang="en-US" sz="2000">
                <a:solidFill>
                  <a:schemeClr val="hlink"/>
                </a:solidFill>
              </a:rPr>
              <a:t>entity decl.</a:t>
            </a:r>
          </a:p>
          <a:p>
            <a:r>
              <a:rPr kumimoji="1" lang="en-US" sz="2000">
                <a:solidFill>
                  <a:schemeClr val="hlink"/>
                </a:solidFill>
              </a:rPr>
              <a:t>for test bench</a:t>
            </a:r>
            <a:endParaRPr kumimoji="1" lang="en-US" sz="2000"/>
          </a:p>
        </p:txBody>
      </p:sp>
      <p:sp>
        <p:nvSpPr>
          <p:cNvPr id="113670" name="AutoShape 6"/>
          <p:cNvSpPr>
            <a:spLocks/>
          </p:cNvSpPr>
          <p:nvPr/>
        </p:nvSpPr>
        <p:spPr bwMode="auto">
          <a:xfrm>
            <a:off x="6858000" y="3048000"/>
            <a:ext cx="304800" cy="976313"/>
          </a:xfrm>
          <a:prstGeom prst="rightBrace">
            <a:avLst>
              <a:gd name="adj1" fmla="val 26693"/>
              <a:gd name="adj2" fmla="val 50000"/>
            </a:avLst>
          </a:prstGeom>
          <a:noFill/>
          <a:ln w="38100">
            <a:solidFill>
              <a:schemeClr val="tx1"/>
            </a:solidFill>
            <a:round/>
            <a:headEnd/>
            <a:tailEnd/>
          </a:ln>
          <a:effectLst/>
        </p:spPr>
        <p:txBody>
          <a:bodyPr wrap="none" anchor="ctr"/>
          <a:lstStyle/>
          <a:p>
            <a:endParaRPr lang="en-US"/>
          </a:p>
        </p:txBody>
      </p:sp>
      <p:sp>
        <p:nvSpPr>
          <p:cNvPr id="113671" name="Text Box 7"/>
          <p:cNvSpPr txBox="1">
            <a:spLocks noChangeArrowheads="1"/>
          </p:cNvSpPr>
          <p:nvPr/>
        </p:nvSpPr>
        <p:spPr bwMode="auto">
          <a:xfrm>
            <a:off x="7299325" y="3200400"/>
            <a:ext cx="1570038" cy="1920875"/>
          </a:xfrm>
          <a:prstGeom prst="rect">
            <a:avLst/>
          </a:prstGeom>
          <a:noFill/>
          <a:ln w="12700">
            <a:noFill/>
            <a:miter lim="800000"/>
            <a:headEnd/>
            <a:tailEnd/>
          </a:ln>
          <a:effectLst/>
        </p:spPr>
        <p:txBody>
          <a:bodyPr wrap="none">
            <a:spAutoFit/>
          </a:bodyPr>
          <a:lstStyle/>
          <a:p>
            <a:r>
              <a:rPr kumimoji="1" lang="en-US" sz="2000" b="1">
                <a:solidFill>
                  <a:schemeClr val="hlink"/>
                </a:solidFill>
              </a:rPr>
              <a:t>Unit under </a:t>
            </a:r>
          </a:p>
          <a:p>
            <a:r>
              <a:rPr kumimoji="1" lang="en-US" sz="2000" b="1">
                <a:solidFill>
                  <a:schemeClr val="hlink"/>
                </a:solidFill>
              </a:rPr>
              <a:t>test</a:t>
            </a:r>
            <a:r>
              <a:rPr kumimoji="1" lang="en-US" sz="2000">
                <a:solidFill>
                  <a:schemeClr val="hlink"/>
                </a:solidFill>
              </a:rPr>
              <a:t>: includes</a:t>
            </a:r>
          </a:p>
          <a:p>
            <a:r>
              <a:rPr kumimoji="1" lang="en-US" sz="2000">
                <a:solidFill>
                  <a:schemeClr val="hlink"/>
                </a:solidFill>
              </a:rPr>
              <a:t>local signals </a:t>
            </a:r>
          </a:p>
          <a:p>
            <a:r>
              <a:rPr kumimoji="1" lang="en-US" sz="2000">
                <a:solidFill>
                  <a:schemeClr val="hlink"/>
                </a:solidFill>
              </a:rPr>
              <a:t>to apply stim </a:t>
            </a:r>
          </a:p>
          <a:p>
            <a:r>
              <a:rPr kumimoji="1" lang="en-US" sz="2000">
                <a:solidFill>
                  <a:schemeClr val="hlink"/>
                </a:solidFill>
              </a:rPr>
              <a:t>and measure</a:t>
            </a:r>
          </a:p>
          <a:p>
            <a:r>
              <a:rPr kumimoji="1" lang="en-US" sz="2000">
                <a:solidFill>
                  <a:schemeClr val="hlink"/>
                </a:solidFill>
              </a:rPr>
              <a:t>response</a:t>
            </a:r>
            <a:endParaRPr kumimoji="1" lang="en-US" sz="2000"/>
          </a:p>
        </p:txBody>
      </p:sp>
      <p:sp>
        <p:nvSpPr>
          <p:cNvPr id="113672" name="AutoShape 8"/>
          <p:cNvSpPr>
            <a:spLocks/>
          </p:cNvSpPr>
          <p:nvPr/>
        </p:nvSpPr>
        <p:spPr bwMode="auto">
          <a:xfrm>
            <a:off x="6858000" y="5410200"/>
            <a:ext cx="320675" cy="671513"/>
          </a:xfrm>
          <a:prstGeom prst="rightBrace">
            <a:avLst>
              <a:gd name="adj1" fmla="val 17451"/>
              <a:gd name="adj2" fmla="val 50000"/>
            </a:avLst>
          </a:prstGeom>
          <a:noFill/>
          <a:ln w="38100">
            <a:solidFill>
              <a:schemeClr val="tx1"/>
            </a:solidFill>
            <a:round/>
            <a:headEnd/>
            <a:tailEnd/>
          </a:ln>
          <a:effectLst/>
        </p:spPr>
        <p:txBody>
          <a:bodyPr wrap="none" anchor="ctr"/>
          <a:lstStyle/>
          <a:p>
            <a:endParaRPr lang="en-US"/>
          </a:p>
        </p:txBody>
      </p:sp>
      <p:sp>
        <p:nvSpPr>
          <p:cNvPr id="113673" name="Text Box 9"/>
          <p:cNvSpPr txBox="1">
            <a:spLocks noChangeArrowheads="1"/>
          </p:cNvSpPr>
          <p:nvPr/>
        </p:nvSpPr>
        <p:spPr bwMode="auto">
          <a:xfrm>
            <a:off x="7315200" y="5486400"/>
            <a:ext cx="1435100" cy="701675"/>
          </a:xfrm>
          <a:prstGeom prst="rect">
            <a:avLst/>
          </a:prstGeom>
          <a:noFill/>
          <a:ln w="12700">
            <a:noFill/>
            <a:miter lim="800000"/>
            <a:headEnd/>
            <a:tailEnd/>
          </a:ln>
          <a:effectLst/>
        </p:spPr>
        <p:txBody>
          <a:bodyPr wrap="none">
            <a:spAutoFit/>
          </a:bodyPr>
          <a:lstStyle/>
          <a:p>
            <a:r>
              <a:rPr kumimoji="1" lang="en-US" sz="2000">
                <a:solidFill>
                  <a:schemeClr val="hlink"/>
                </a:solidFill>
              </a:rPr>
              <a:t>Component</a:t>
            </a:r>
          </a:p>
          <a:p>
            <a:r>
              <a:rPr kumimoji="1" lang="en-US" sz="2000">
                <a:solidFill>
                  <a:schemeClr val="hlink"/>
                </a:solidFill>
              </a:rPr>
              <a:t>instantiation</a:t>
            </a:r>
            <a:endParaRPr kumimoji="1" lang="en-US" sz="200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5181600" y="533400"/>
            <a:ext cx="3733800" cy="685800"/>
          </a:xfrm>
          <a:noFill/>
          <a:ln/>
        </p:spPr>
        <p:txBody>
          <a:bodyPr lIns="90488" tIns="44450" rIns="90488" bIns="44450">
            <a:normAutofit fontScale="90000"/>
          </a:bodyPr>
          <a:lstStyle/>
          <a:p>
            <a:pPr algn="r"/>
            <a:r>
              <a:rPr lang="en-AU" sz="4400"/>
              <a:t>Test Bench: </a:t>
            </a:r>
            <a:br>
              <a:rPr lang="en-AU" sz="4400"/>
            </a:br>
            <a:r>
              <a:rPr lang="en-AU" sz="4400"/>
              <a:t>example</a:t>
            </a:r>
          </a:p>
        </p:txBody>
      </p:sp>
      <p:sp>
        <p:nvSpPr>
          <p:cNvPr id="115715" name="Text Box 3"/>
          <p:cNvSpPr txBox="1">
            <a:spLocks noChangeArrowheads="1"/>
          </p:cNvSpPr>
          <p:nvPr/>
        </p:nvSpPr>
        <p:spPr bwMode="auto">
          <a:xfrm>
            <a:off x="838200" y="434975"/>
            <a:ext cx="4256088" cy="6048375"/>
          </a:xfrm>
          <a:prstGeom prst="rect">
            <a:avLst/>
          </a:prstGeom>
          <a:noFill/>
          <a:ln w="12700">
            <a:noFill/>
            <a:miter lim="800000"/>
            <a:headEnd/>
            <a:tailEnd/>
          </a:ln>
          <a:effectLst/>
        </p:spPr>
        <p:txBody>
          <a:bodyPr wrap="none">
            <a:spAutoFit/>
          </a:bodyPr>
          <a:lstStyle/>
          <a:p>
            <a:r>
              <a:rPr kumimoji="1" lang="en-US" sz="1400"/>
              <a:t>-- now define a process to apply some stimulus over time</a:t>
            </a:r>
          </a:p>
          <a:p>
            <a:r>
              <a:rPr kumimoji="1" lang="en-US" sz="1400" b="1"/>
              <a:t>process</a:t>
            </a:r>
          </a:p>
          <a:p>
            <a:r>
              <a:rPr kumimoji="1" lang="en-US" sz="1400" b="1"/>
              <a:t>  constant </a:t>
            </a:r>
            <a:r>
              <a:rPr kumimoji="1" lang="en-US" sz="1400"/>
              <a:t>PERIOD: time := 40ns;</a:t>
            </a:r>
          </a:p>
          <a:p>
            <a:r>
              <a:rPr kumimoji="1" lang="en-US" sz="1400" b="1"/>
              <a:t>begin</a:t>
            </a:r>
          </a:p>
          <a:p>
            <a:r>
              <a:rPr kumimoji="1" lang="en-US" sz="1400"/>
              <a:t>  A &lt;= ‘1’;</a:t>
            </a:r>
          </a:p>
          <a:p>
            <a:r>
              <a:rPr kumimoji="1" lang="en-US" sz="1400"/>
              <a:t>  B &lt;= ‘1’;</a:t>
            </a:r>
          </a:p>
          <a:p>
            <a:r>
              <a:rPr kumimoji="1" lang="en-US" sz="1400" b="1"/>
              <a:t>  wait for </a:t>
            </a:r>
            <a:r>
              <a:rPr kumimoji="1" lang="en-US" sz="1400"/>
              <a:t>PERIOD;</a:t>
            </a:r>
          </a:p>
          <a:p>
            <a:r>
              <a:rPr kumimoji="1" lang="en-US" sz="1400" b="1"/>
              <a:t>  assert </a:t>
            </a:r>
            <a:r>
              <a:rPr kumimoji="1" lang="en-US" sz="1400"/>
              <a:t>(Y=‘0’)</a:t>
            </a:r>
          </a:p>
          <a:p>
            <a:r>
              <a:rPr kumimoji="1" lang="en-US" sz="1400"/>
              <a:t>    </a:t>
            </a:r>
            <a:r>
              <a:rPr kumimoji="1" lang="en-US" sz="1400" b="1"/>
              <a:t>report </a:t>
            </a:r>
            <a:r>
              <a:rPr kumimoji="1" lang="en-US" sz="1400"/>
              <a:t>‘Test failed’ </a:t>
            </a:r>
            <a:r>
              <a:rPr kumimoji="1" lang="en-US" sz="1400" b="1"/>
              <a:t>severity</a:t>
            </a:r>
            <a:r>
              <a:rPr kumimoji="1" lang="en-US" sz="1400"/>
              <a:t> ERROR;</a:t>
            </a:r>
          </a:p>
          <a:p>
            <a:r>
              <a:rPr kumimoji="1" lang="en-US" sz="1400"/>
              <a:t>  A &lt;= ‘1’;</a:t>
            </a:r>
          </a:p>
          <a:p>
            <a:r>
              <a:rPr kumimoji="1" lang="en-US" sz="1400"/>
              <a:t>  B &lt;= ‘0’;</a:t>
            </a:r>
          </a:p>
          <a:p>
            <a:r>
              <a:rPr kumimoji="1" lang="en-US" sz="1400" b="1"/>
              <a:t>  wait for </a:t>
            </a:r>
            <a:r>
              <a:rPr kumimoji="1" lang="en-US" sz="1400"/>
              <a:t>PERIOD;</a:t>
            </a:r>
          </a:p>
          <a:p>
            <a:r>
              <a:rPr kumimoji="1" lang="en-US" sz="1400" b="1"/>
              <a:t>  assert </a:t>
            </a:r>
            <a:r>
              <a:rPr kumimoji="1" lang="en-US" sz="1400"/>
              <a:t>(Y=‘1’)</a:t>
            </a:r>
          </a:p>
          <a:p>
            <a:r>
              <a:rPr kumimoji="1" lang="en-US" sz="1400"/>
              <a:t>    </a:t>
            </a:r>
            <a:r>
              <a:rPr kumimoji="1" lang="en-US" sz="1400" b="1"/>
              <a:t>report </a:t>
            </a:r>
            <a:r>
              <a:rPr kumimoji="1" lang="en-US" sz="1400"/>
              <a:t>‘Test failed’ </a:t>
            </a:r>
            <a:r>
              <a:rPr kumimoji="1" lang="en-US" sz="1400" b="1"/>
              <a:t>severity</a:t>
            </a:r>
            <a:r>
              <a:rPr kumimoji="1" lang="en-US" sz="1400"/>
              <a:t> ERROR;</a:t>
            </a:r>
          </a:p>
          <a:p>
            <a:r>
              <a:rPr kumimoji="1" lang="en-US" sz="1400"/>
              <a:t>  A &lt;= ‘0’;</a:t>
            </a:r>
          </a:p>
          <a:p>
            <a:r>
              <a:rPr kumimoji="1" lang="en-US" sz="1400"/>
              <a:t>  B &lt;= ‘1’;</a:t>
            </a:r>
          </a:p>
          <a:p>
            <a:r>
              <a:rPr kumimoji="1" lang="en-US" sz="1400" b="1"/>
              <a:t>  wait for </a:t>
            </a:r>
            <a:r>
              <a:rPr kumimoji="1" lang="en-US" sz="1400"/>
              <a:t>PERIOD;</a:t>
            </a:r>
          </a:p>
          <a:p>
            <a:r>
              <a:rPr kumimoji="1" lang="en-US" sz="1400" b="1"/>
              <a:t>  assert </a:t>
            </a:r>
            <a:r>
              <a:rPr kumimoji="1" lang="en-US" sz="1400"/>
              <a:t>(Y=‘1’)</a:t>
            </a:r>
          </a:p>
          <a:p>
            <a:r>
              <a:rPr kumimoji="1" lang="en-US" sz="1400"/>
              <a:t>    </a:t>
            </a:r>
            <a:r>
              <a:rPr kumimoji="1" lang="en-US" sz="1400" b="1"/>
              <a:t>report </a:t>
            </a:r>
            <a:r>
              <a:rPr kumimoji="1" lang="en-US" sz="1400"/>
              <a:t>‘Test failed’ </a:t>
            </a:r>
            <a:r>
              <a:rPr kumimoji="1" lang="en-US" sz="1400" b="1"/>
              <a:t>severity</a:t>
            </a:r>
            <a:r>
              <a:rPr kumimoji="1" lang="en-US" sz="1400"/>
              <a:t> ERROR;</a:t>
            </a:r>
          </a:p>
          <a:p>
            <a:r>
              <a:rPr kumimoji="1" lang="en-US" sz="1400"/>
              <a:t>  A &lt;= ‘0’;</a:t>
            </a:r>
          </a:p>
          <a:p>
            <a:r>
              <a:rPr kumimoji="1" lang="en-US" sz="1400"/>
              <a:t>  B &lt;= ‘0’;</a:t>
            </a:r>
          </a:p>
          <a:p>
            <a:r>
              <a:rPr kumimoji="1" lang="en-US" sz="1400" b="1"/>
              <a:t>  wait for </a:t>
            </a:r>
            <a:r>
              <a:rPr kumimoji="1" lang="en-US" sz="1400"/>
              <a:t>PERIOD;</a:t>
            </a:r>
          </a:p>
          <a:p>
            <a:r>
              <a:rPr kumimoji="1" lang="en-US" sz="1400" b="1"/>
              <a:t>  assert </a:t>
            </a:r>
            <a:r>
              <a:rPr kumimoji="1" lang="en-US" sz="1400"/>
              <a:t>(Y=‘1’)</a:t>
            </a:r>
          </a:p>
          <a:p>
            <a:r>
              <a:rPr kumimoji="1" lang="en-US" sz="1400"/>
              <a:t>    </a:t>
            </a:r>
            <a:r>
              <a:rPr kumimoji="1" lang="en-US" sz="1400" b="1"/>
              <a:t>report </a:t>
            </a:r>
            <a:r>
              <a:rPr kumimoji="1" lang="en-US" sz="1400"/>
              <a:t>‘Test failed’ </a:t>
            </a:r>
            <a:r>
              <a:rPr kumimoji="1" lang="en-US" sz="1400" b="1"/>
              <a:t>severity</a:t>
            </a:r>
            <a:r>
              <a:rPr kumimoji="1" lang="en-US" sz="1400"/>
              <a:t> ERROR;</a:t>
            </a:r>
          </a:p>
          <a:p>
            <a:r>
              <a:rPr kumimoji="1" lang="en-US" sz="1400" b="1"/>
              <a:t>  wait;</a:t>
            </a:r>
          </a:p>
          <a:p>
            <a:r>
              <a:rPr kumimoji="1" lang="en-US" sz="1400" b="1"/>
              <a:t>end process;</a:t>
            </a:r>
          </a:p>
          <a:p>
            <a:r>
              <a:rPr kumimoji="1" lang="en-US" sz="1400" b="1"/>
              <a:t>end stimulus;</a:t>
            </a:r>
          </a:p>
          <a:p>
            <a:endParaRPr kumimoji="1" lang="en-US" sz="1400" b="1"/>
          </a:p>
        </p:txBody>
      </p:sp>
      <p:sp>
        <p:nvSpPr>
          <p:cNvPr id="115716" name="AutoShape 4"/>
          <p:cNvSpPr>
            <a:spLocks/>
          </p:cNvSpPr>
          <p:nvPr/>
        </p:nvSpPr>
        <p:spPr bwMode="auto">
          <a:xfrm>
            <a:off x="3749675" y="823913"/>
            <a:ext cx="304800" cy="838200"/>
          </a:xfrm>
          <a:prstGeom prst="rightBrace">
            <a:avLst>
              <a:gd name="adj1" fmla="val 22917"/>
              <a:gd name="adj2" fmla="val 50000"/>
            </a:avLst>
          </a:prstGeom>
          <a:noFill/>
          <a:ln w="38100">
            <a:solidFill>
              <a:schemeClr val="tx1"/>
            </a:solidFill>
            <a:round/>
            <a:headEnd/>
            <a:tailEnd/>
          </a:ln>
          <a:effectLst/>
        </p:spPr>
        <p:txBody>
          <a:bodyPr wrap="none" anchor="ctr"/>
          <a:lstStyle/>
          <a:p>
            <a:endParaRPr lang="en-US"/>
          </a:p>
        </p:txBody>
      </p:sp>
      <p:sp>
        <p:nvSpPr>
          <p:cNvPr id="115717" name="Text Box 5"/>
          <p:cNvSpPr txBox="1">
            <a:spLocks noChangeArrowheads="1"/>
          </p:cNvSpPr>
          <p:nvPr/>
        </p:nvSpPr>
        <p:spPr bwMode="auto">
          <a:xfrm>
            <a:off x="4191000" y="838200"/>
            <a:ext cx="1857375" cy="1311275"/>
          </a:xfrm>
          <a:prstGeom prst="rect">
            <a:avLst/>
          </a:prstGeom>
          <a:noFill/>
          <a:ln w="12700">
            <a:noFill/>
            <a:miter lim="800000"/>
            <a:headEnd/>
            <a:tailEnd/>
          </a:ln>
          <a:effectLst/>
        </p:spPr>
        <p:txBody>
          <a:bodyPr wrap="none">
            <a:spAutoFit/>
          </a:bodyPr>
          <a:lstStyle/>
          <a:p>
            <a:r>
              <a:rPr kumimoji="1" lang="en-US" sz="2000">
                <a:solidFill>
                  <a:schemeClr val="hlink"/>
                </a:solidFill>
              </a:rPr>
              <a:t>process</a:t>
            </a:r>
          </a:p>
          <a:p>
            <a:r>
              <a:rPr kumimoji="1" lang="en-US" sz="2000">
                <a:solidFill>
                  <a:schemeClr val="hlink"/>
                </a:solidFill>
              </a:rPr>
              <a:t>describes the</a:t>
            </a:r>
          </a:p>
          <a:p>
            <a:r>
              <a:rPr kumimoji="1" lang="en-US" sz="2000">
                <a:solidFill>
                  <a:schemeClr val="hlink"/>
                </a:solidFill>
              </a:rPr>
              <a:t>inputs to the </a:t>
            </a:r>
          </a:p>
          <a:p>
            <a:r>
              <a:rPr kumimoji="1" lang="en-US" sz="2000">
                <a:solidFill>
                  <a:schemeClr val="hlink"/>
                </a:solidFill>
              </a:rPr>
              <a:t>circuit over time</a:t>
            </a:r>
            <a:endParaRPr kumimoji="1" lang="en-US" sz="2000"/>
          </a:p>
        </p:txBody>
      </p:sp>
      <p:sp>
        <p:nvSpPr>
          <p:cNvPr id="115718" name="Text Box 6"/>
          <p:cNvSpPr txBox="1">
            <a:spLocks noChangeArrowheads="1"/>
          </p:cNvSpPr>
          <p:nvPr/>
        </p:nvSpPr>
        <p:spPr bwMode="auto">
          <a:xfrm>
            <a:off x="4251325" y="2224088"/>
            <a:ext cx="2533650" cy="701675"/>
          </a:xfrm>
          <a:prstGeom prst="rect">
            <a:avLst/>
          </a:prstGeom>
          <a:noFill/>
          <a:ln w="12700">
            <a:noFill/>
            <a:miter lim="800000"/>
            <a:headEnd/>
            <a:tailEnd/>
          </a:ln>
          <a:effectLst/>
        </p:spPr>
        <p:txBody>
          <a:bodyPr wrap="none">
            <a:spAutoFit/>
          </a:bodyPr>
          <a:lstStyle/>
          <a:p>
            <a:r>
              <a:rPr kumimoji="1" lang="en-US" sz="2000">
                <a:solidFill>
                  <a:schemeClr val="hlink"/>
                </a:solidFill>
              </a:rPr>
              <a:t>Wait: provides specific</a:t>
            </a:r>
          </a:p>
          <a:p>
            <a:r>
              <a:rPr kumimoji="1" lang="en-US" sz="2000">
                <a:solidFill>
                  <a:schemeClr val="hlink"/>
                </a:solidFill>
              </a:rPr>
              <a:t>delay value</a:t>
            </a:r>
          </a:p>
        </p:txBody>
      </p:sp>
      <p:sp>
        <p:nvSpPr>
          <p:cNvPr id="115719" name="Line 7"/>
          <p:cNvSpPr>
            <a:spLocks noChangeShapeType="1"/>
          </p:cNvSpPr>
          <p:nvPr/>
        </p:nvSpPr>
        <p:spPr bwMode="auto">
          <a:xfrm flipH="1" flipV="1">
            <a:off x="2209800" y="1905000"/>
            <a:ext cx="1981200" cy="685800"/>
          </a:xfrm>
          <a:prstGeom prst="line">
            <a:avLst/>
          </a:prstGeom>
          <a:noFill/>
          <a:ln w="12700">
            <a:solidFill>
              <a:schemeClr val="tx1"/>
            </a:solidFill>
            <a:round/>
            <a:headEnd/>
            <a:tailEnd type="triangle" w="med" len="med"/>
          </a:ln>
          <a:effectLst/>
        </p:spPr>
        <p:txBody>
          <a:bodyPr wrap="none" anchor="ctr"/>
          <a:lstStyle/>
          <a:p>
            <a:endParaRPr lang="en-US"/>
          </a:p>
        </p:txBody>
      </p:sp>
      <p:sp>
        <p:nvSpPr>
          <p:cNvPr id="115720" name="Text Box 8"/>
          <p:cNvSpPr txBox="1">
            <a:spLocks noChangeArrowheads="1"/>
          </p:cNvSpPr>
          <p:nvPr/>
        </p:nvSpPr>
        <p:spPr bwMode="auto">
          <a:xfrm>
            <a:off x="4572000" y="3429000"/>
            <a:ext cx="3062288" cy="1019175"/>
          </a:xfrm>
          <a:prstGeom prst="rect">
            <a:avLst/>
          </a:prstGeom>
          <a:noFill/>
          <a:ln w="12700">
            <a:solidFill>
              <a:schemeClr val="tx1"/>
            </a:solidFill>
            <a:miter lim="800000"/>
            <a:headEnd/>
            <a:tailEnd/>
          </a:ln>
          <a:effectLst/>
        </p:spPr>
        <p:txBody>
          <a:bodyPr wrap="none">
            <a:spAutoFit/>
          </a:bodyPr>
          <a:lstStyle/>
          <a:p>
            <a:r>
              <a:rPr kumimoji="1" lang="en-US" sz="2000" b="1">
                <a:solidFill>
                  <a:schemeClr val="hlink"/>
                </a:solidFill>
              </a:rPr>
              <a:t>assert </a:t>
            </a:r>
            <a:r>
              <a:rPr kumimoji="1" lang="en-US" sz="2000">
                <a:solidFill>
                  <a:schemeClr val="hlink"/>
                </a:solidFill>
              </a:rPr>
              <a:t>condition_expression</a:t>
            </a:r>
          </a:p>
          <a:p>
            <a:r>
              <a:rPr kumimoji="1" lang="en-US" sz="2000" b="1">
                <a:solidFill>
                  <a:schemeClr val="hlink"/>
                </a:solidFill>
              </a:rPr>
              <a:t>  report</a:t>
            </a:r>
            <a:r>
              <a:rPr kumimoji="1" lang="en-US" sz="2000">
                <a:solidFill>
                  <a:schemeClr val="hlink"/>
                </a:solidFill>
              </a:rPr>
              <a:t> text_string</a:t>
            </a:r>
          </a:p>
          <a:p>
            <a:r>
              <a:rPr kumimoji="1" lang="en-US" sz="2000">
                <a:solidFill>
                  <a:schemeClr val="hlink"/>
                </a:solidFill>
              </a:rPr>
              <a:t>  </a:t>
            </a:r>
            <a:r>
              <a:rPr kumimoji="1" lang="en-US" sz="2000" b="1">
                <a:solidFill>
                  <a:schemeClr val="hlink"/>
                </a:solidFill>
              </a:rPr>
              <a:t>severity</a:t>
            </a:r>
            <a:r>
              <a:rPr kumimoji="1" lang="en-US" sz="2000">
                <a:solidFill>
                  <a:schemeClr val="hlink"/>
                </a:solidFill>
              </a:rPr>
              <a:t> severity_level;</a:t>
            </a:r>
            <a:endParaRPr kumimoji="1" lang="en-US" sz="2000"/>
          </a:p>
        </p:txBody>
      </p:sp>
      <p:sp>
        <p:nvSpPr>
          <p:cNvPr id="115721" name="Line 9"/>
          <p:cNvSpPr>
            <a:spLocks noChangeShapeType="1"/>
          </p:cNvSpPr>
          <p:nvPr/>
        </p:nvSpPr>
        <p:spPr bwMode="auto">
          <a:xfrm flipH="1" flipV="1">
            <a:off x="1295400" y="2133600"/>
            <a:ext cx="3200400" cy="1371600"/>
          </a:xfrm>
          <a:prstGeom prst="line">
            <a:avLst/>
          </a:prstGeom>
          <a:noFill/>
          <a:ln w="12700">
            <a:solidFill>
              <a:schemeClr val="tx1"/>
            </a:solidFill>
            <a:round/>
            <a:headEnd/>
            <a:tailEnd type="triangle" w="med" len="med"/>
          </a:ln>
          <a:effectLst/>
        </p:spPr>
        <p:txBody>
          <a:bodyPr wrap="none" anchor="ctr"/>
          <a:lstStyle/>
          <a:p>
            <a:endParaRPr lang="en-US"/>
          </a:p>
        </p:txBody>
      </p:sp>
      <p:sp>
        <p:nvSpPr>
          <p:cNvPr id="115722" name="Text Box 10"/>
          <p:cNvSpPr txBox="1">
            <a:spLocks noChangeArrowheads="1"/>
          </p:cNvSpPr>
          <p:nvPr/>
        </p:nvSpPr>
        <p:spPr bwMode="auto">
          <a:xfrm>
            <a:off x="4495800" y="4648200"/>
            <a:ext cx="4002088" cy="1311275"/>
          </a:xfrm>
          <a:prstGeom prst="rect">
            <a:avLst/>
          </a:prstGeom>
          <a:noFill/>
          <a:ln w="12700">
            <a:noFill/>
            <a:miter lim="800000"/>
            <a:headEnd/>
            <a:tailEnd/>
          </a:ln>
          <a:effectLst/>
        </p:spPr>
        <p:txBody>
          <a:bodyPr wrap="none">
            <a:spAutoFit/>
          </a:bodyPr>
          <a:lstStyle/>
          <a:p>
            <a:r>
              <a:rPr kumimoji="1" lang="en-US" sz="2000" i="1"/>
              <a:t>if condition_expression fails</a:t>
            </a:r>
          </a:p>
          <a:p>
            <a:r>
              <a:rPr kumimoji="1" lang="en-US" sz="2000" i="1"/>
              <a:t>then report string displayed</a:t>
            </a:r>
          </a:p>
          <a:p>
            <a:r>
              <a:rPr kumimoji="1" lang="en-US" sz="2000" i="1"/>
              <a:t>and simulator takes action depending</a:t>
            </a:r>
          </a:p>
          <a:p>
            <a:r>
              <a:rPr kumimoji="1" lang="en-US" sz="2000" i="1"/>
              <a:t>on severity.</a:t>
            </a:r>
            <a:endParaRPr kumimoji="1" lang="en-US" sz="200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Cycle Testbench </a:t>
            </a:r>
            <a:endParaRPr lang="en-US" dirty="0"/>
          </a:p>
        </p:txBody>
      </p:sp>
      <p:sp>
        <p:nvSpPr>
          <p:cNvPr id="6" name="Content Placeholder 5"/>
          <p:cNvSpPr>
            <a:spLocks noGrp="1"/>
          </p:cNvSpPr>
          <p:nvPr>
            <p:ph idx="1"/>
          </p:nvPr>
        </p:nvSpPr>
        <p:spPr/>
        <p:txBody>
          <a:bodyPr/>
          <a:lstStyle/>
          <a:p>
            <a:endParaRPr lang="en-US" dirty="0" smtClean="0"/>
          </a:p>
          <a:p>
            <a:r>
              <a:rPr lang="en-US" dirty="0" smtClean="0"/>
              <a:t>For a cycle testbench, use processes with behavioral wait statements to create timing in the testbench and to model asynchronous activity.</a:t>
            </a:r>
          </a:p>
          <a:p>
            <a:endParaRPr lang="en-US" dirty="0" smtClean="0"/>
          </a:p>
          <a:p>
            <a:r>
              <a:rPr lang="en-US" dirty="0" smtClean="0"/>
              <a:t>Behavioral wait statements do not conform to the synthesis policy. For example, “wait for time” is a behavioral wait statement. Thus, these processes are identified as testbench processes (see above).</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Clock and Reset Generation for cycle TB</a:t>
            </a:r>
            <a:endParaRPr lang="en-US" dirty="0"/>
          </a:p>
        </p:txBody>
      </p:sp>
      <p:sp>
        <p:nvSpPr>
          <p:cNvPr id="3" name="Text Placeholder 2"/>
          <p:cNvSpPr>
            <a:spLocks noGrp="1"/>
          </p:cNvSpPr>
          <p:nvPr>
            <p:ph type="body" sz="half" idx="1"/>
          </p:nvPr>
        </p:nvSpPr>
        <p:spPr/>
        <p:txBody>
          <a:bodyPr/>
          <a:lstStyle/>
          <a:p>
            <a:endParaRPr lang="en-US" dirty="0"/>
          </a:p>
        </p:txBody>
      </p:sp>
      <p:pic>
        <p:nvPicPr>
          <p:cNvPr id="5" name="Chart Placeholder 4" descr="Clock Generation.png"/>
          <p:cNvPicPr>
            <a:picLocks noGrp="1" noChangeAspect="1"/>
          </p:cNvPicPr>
          <p:nvPr>
            <p:ph type="chart" sz="half" idx="2"/>
          </p:nvPr>
        </p:nvPicPr>
        <p:blipFill>
          <a:blip r:embed="rId2" cstate="print"/>
          <a:srcRect r="94507" b="95757"/>
          <a:stretch>
            <a:fillRect/>
          </a:stretch>
        </p:blipFill>
        <p:spPr>
          <a:xfrm>
            <a:off x="4572000" y="2638575"/>
            <a:ext cx="4534097" cy="3076425"/>
          </a:xfrm>
        </p:spPr>
      </p:pic>
      <p:pic>
        <p:nvPicPr>
          <p:cNvPr id="6" name="Picture 5" descr="RESET generation.png"/>
          <p:cNvPicPr>
            <a:picLocks noChangeAspect="1"/>
          </p:cNvPicPr>
          <p:nvPr/>
        </p:nvPicPr>
        <p:blipFill>
          <a:blip r:embed="rId3" cstate="print"/>
          <a:srcRect r="94254" b="94548"/>
          <a:stretch>
            <a:fillRect/>
          </a:stretch>
        </p:blipFill>
        <p:spPr>
          <a:xfrm>
            <a:off x="304800" y="2590800"/>
            <a:ext cx="3749040" cy="312420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352</TotalTime>
  <Words>1803</Words>
  <Application>Microsoft Office PowerPoint</Application>
  <PresentationFormat>On-screen Show (4:3)</PresentationFormat>
  <Paragraphs>219</Paragraphs>
  <Slides>19</Slides>
  <Notes>14</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Clarity</vt:lpstr>
      <vt:lpstr>FPGA Based System Design</vt:lpstr>
      <vt:lpstr>Intro to Test Benches</vt:lpstr>
      <vt:lpstr>Test Bench</vt:lpstr>
      <vt:lpstr>Test Benches</vt:lpstr>
      <vt:lpstr>Test Bench</vt:lpstr>
      <vt:lpstr>Test Bench: example</vt:lpstr>
      <vt:lpstr>Test Bench:  example</vt:lpstr>
      <vt:lpstr>Cycle Testbench </vt:lpstr>
      <vt:lpstr>Clock and Reset Generation for cycle TB</vt:lpstr>
      <vt:lpstr>PowerPoint Presentation</vt:lpstr>
      <vt:lpstr>Data Generation </vt:lpstr>
      <vt:lpstr>Assert Statement</vt:lpstr>
      <vt:lpstr>Assert Statements</vt:lpstr>
      <vt:lpstr>Assert Statements An Example</vt:lpstr>
      <vt:lpstr>Writing Test Vectors</vt:lpstr>
      <vt:lpstr>Writing Test Vectors</vt:lpstr>
      <vt:lpstr>Creating Test Stimuli</vt:lpstr>
      <vt:lpstr>Automatic Test Benches</vt:lpstr>
      <vt:lpstr>End of the lecture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FPGA Based System Design</dc:title>
  <dc:creator>EDA-6</dc:creator>
  <cp:lastModifiedBy>EDA-6</cp:lastModifiedBy>
  <cp:revision>41</cp:revision>
  <dcterms:created xsi:type="dcterms:W3CDTF">2013-07-29T09:11:10Z</dcterms:created>
  <dcterms:modified xsi:type="dcterms:W3CDTF">2014-01-07T10:17:57Z</dcterms:modified>
</cp:coreProperties>
</file>