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496" r:id="rId2"/>
    <p:sldId id="425" r:id="rId3"/>
    <p:sldId id="506" r:id="rId4"/>
    <p:sldId id="507" r:id="rId5"/>
    <p:sldId id="508" r:id="rId6"/>
    <p:sldId id="509" r:id="rId7"/>
    <p:sldId id="510" r:id="rId8"/>
    <p:sldId id="512" r:id="rId9"/>
    <p:sldId id="511" r:id="rId10"/>
    <p:sldId id="513" r:id="rId11"/>
    <p:sldId id="514" r:id="rId12"/>
    <p:sldId id="515" r:id="rId13"/>
    <p:sldId id="517" r:id="rId14"/>
    <p:sldId id="516" r:id="rId15"/>
    <p:sldId id="518" r:id="rId16"/>
    <p:sldId id="519" r:id="rId17"/>
    <p:sldId id="520" r:id="rId18"/>
    <p:sldId id="521" r:id="rId19"/>
    <p:sldId id="522" r:id="rId20"/>
    <p:sldId id="436" r:id="rId21"/>
    <p:sldId id="523" r:id="rId22"/>
    <p:sldId id="524" r:id="rId23"/>
    <p:sldId id="525" r:id="rId24"/>
    <p:sldId id="526" r:id="rId25"/>
    <p:sldId id="527" r:id="rId26"/>
    <p:sldId id="528" r:id="rId27"/>
    <p:sldId id="529" r:id="rId28"/>
    <p:sldId id="530" r:id="rId29"/>
    <p:sldId id="532" r:id="rId30"/>
    <p:sldId id="531" r:id="rId31"/>
    <p:sldId id="498" r:id="rId32"/>
    <p:sldId id="499" r:id="rId33"/>
    <p:sldId id="534" r:id="rId34"/>
    <p:sldId id="501" r:id="rId35"/>
    <p:sldId id="502" r:id="rId36"/>
    <p:sldId id="535" r:id="rId37"/>
    <p:sldId id="503" r:id="rId38"/>
    <p:sldId id="504" r:id="rId39"/>
    <p:sldId id="536" r:id="rId40"/>
    <p:sldId id="537" r:id="rId41"/>
    <p:sldId id="538" r:id="rId42"/>
    <p:sldId id="32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0788"/>
    <a:srgbClr val="FEF1E6"/>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322" autoAdjust="0"/>
  </p:normalViewPr>
  <p:slideViewPr>
    <p:cSldViewPr>
      <p:cViewPr varScale="1">
        <p:scale>
          <a:sx n="69" d="100"/>
          <a:sy n="69" d="100"/>
        </p:scale>
        <p:origin x="-1356" y="-108"/>
      </p:cViewPr>
      <p:guideLst>
        <p:guide orient="horz" pos="2160"/>
        <p:guide pos="2880"/>
      </p:guideLst>
    </p:cSldViewPr>
  </p:slideViewPr>
  <p:outlineViewPr>
    <p:cViewPr>
      <p:scale>
        <a:sx n="33" d="100"/>
        <a:sy n="33" d="100"/>
      </p:scale>
      <p:origin x="36" y="351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275CD0-BF64-4EDA-A390-EA27F5FF7906}" type="datetimeFigureOut">
              <a:rPr lang="en-GB" smtClean="0"/>
              <a:pPr/>
              <a:t>05/11/2014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7654-C7C7-4BC9-B3D0-68A06137D36C}" type="slidenum">
              <a:rPr lang="en-GB" smtClean="0"/>
              <a:pPr/>
              <a:t>‹#›</a:t>
            </a:fld>
            <a:endParaRPr lang="en-GB"/>
          </a:p>
        </p:txBody>
      </p:sp>
    </p:spTree>
    <p:extLst>
      <p:ext uri="{BB962C8B-B14F-4D97-AF65-F5344CB8AC3E}">
        <p14:creationId xmlns:p14="http://schemas.microsoft.com/office/powerpoint/2010/main" val="372683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38015-AD98-4867-8B7A-4101F60AD33A}" type="datetimeFigureOut">
              <a:rPr lang="en-GB" smtClean="0"/>
              <a:pPr/>
              <a:t>05/11/2014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B5A4E-08A9-457D-89E6-C51BF6DBFCFA}" type="slidenum">
              <a:rPr lang="en-GB" smtClean="0"/>
              <a:pPr/>
              <a:t>‹#›</a:t>
            </a:fld>
            <a:endParaRPr lang="en-GB"/>
          </a:p>
        </p:txBody>
      </p:sp>
    </p:spTree>
    <p:extLst>
      <p:ext uri="{BB962C8B-B14F-4D97-AF65-F5344CB8AC3E}">
        <p14:creationId xmlns:p14="http://schemas.microsoft.com/office/powerpoint/2010/main" val="406347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BD45-B5A0-4654-B232-F8508C108E19}" type="slidenum">
              <a:rPr lang="en-US" smtClean="0"/>
              <a:pPr/>
              <a:t>1</a:t>
            </a:fld>
            <a:endParaRPr lang="en-US" dirty="0"/>
          </a:p>
        </p:txBody>
      </p:sp>
    </p:spTree>
    <p:extLst>
      <p:ext uri="{BB962C8B-B14F-4D97-AF65-F5344CB8AC3E}">
        <p14:creationId xmlns:p14="http://schemas.microsoft.com/office/powerpoint/2010/main" val="301048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A009E9-B256-4DCC-98F9-D9BB98558F34}"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0404E8-2777-4CB2-A4F7-DB3C50C8401D}"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2F7153-3A33-4BC9-91A4-9F9BF362F1BE}"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58DA3F-51DD-4682-B64D-6B72EC1631A0}"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0B516-D22A-47A3-88BF-08E00825CE82}" type="datetime1">
              <a:rPr lang="en-GB" smtClean="0"/>
              <a:t>05/11/2014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FCE2B5-CF49-443A-9A75-EAD79CC73A2D}"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60B0F9-97D3-41B4-887E-2F47D648631D}" type="datetime1">
              <a:rPr lang="en-GB" smtClean="0"/>
              <a:t>05/11/2014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1CDFF4-16A5-459A-953E-3294483C6617}" type="datetime1">
              <a:rPr lang="en-GB" smtClean="0"/>
              <a:t>05/11/2014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38C4C-52BB-433C-BB12-F30757263627}" type="datetime1">
              <a:rPr lang="en-GB" smtClean="0"/>
              <a:t>05/11/2014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E92E3-3266-4D0D-B198-6BA39B0F0D32}"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195E6-FCA1-4268-962F-1EDFFEE0A435}" type="datetime1">
              <a:rPr lang="en-GB" smtClean="0"/>
              <a:t>05/11/2014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0C67D-9DC1-4038-8986-6D0005C1E79E}" type="datetime1">
              <a:rPr lang="en-GB" smtClean="0"/>
              <a:t>05/11/2014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CAB-8BF0-4EA3-BAE4-9835C852A4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mtiaz.hussain@faculty.muet.edu.p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3.bin"/><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4.bin"/><Relationship Id="rId7" Type="http://schemas.openxmlformats.org/officeDocument/2006/relationships/image" Target="../media/image13.wmf"/><Relationship Id="rId12"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49.png"/><Relationship Id="rId10" Type="http://schemas.openxmlformats.org/officeDocument/2006/relationships/oleObject" Target="../embeddings/oleObject7.bin"/><Relationship Id="rId4" Type="http://schemas.openxmlformats.org/officeDocument/2006/relationships/image" Target="../media/image12.wmf"/><Relationship Id="rId9" Type="http://schemas.openxmlformats.org/officeDocument/2006/relationships/image" Target="../media/image1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8.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13.bin"/><Relationship Id="rId14" Type="http://schemas.openxmlformats.org/officeDocument/2006/relationships/image" Target="../media/image5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5.wmf"/><Relationship Id="rId5" Type="http://schemas.openxmlformats.org/officeDocument/2006/relationships/oleObject" Target="../embeddings/oleObject17.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59.w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3.wmf"/><Relationship Id="rId5" Type="http://schemas.openxmlformats.org/officeDocument/2006/relationships/oleObject" Target="../embeddings/oleObject23.bin"/><Relationship Id="rId4" Type="http://schemas.openxmlformats.org/officeDocument/2006/relationships/image" Target="../media/image62.w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24.bin"/><Relationship Id="rId7"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5.wmf"/><Relationship Id="rId5" Type="http://schemas.openxmlformats.org/officeDocument/2006/relationships/oleObject" Target="../embeddings/oleObject25.bin"/><Relationship Id="rId4" Type="http://schemas.openxmlformats.org/officeDocument/2006/relationships/image" Target="../media/image64.wmf"/></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imtiazhussainkalwar.weebly.co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229600" cy="1143000"/>
          </a:xfrm>
        </p:spPr>
        <p:txBody>
          <a:bodyPr>
            <a:normAutofit/>
          </a:bodyPr>
          <a:lstStyle/>
          <a:p>
            <a:pPr algn="ctr"/>
            <a:r>
              <a:rPr lang="en-US" b="1" dirty="0" smtClean="0"/>
              <a:t>Modern </a:t>
            </a:r>
            <a:r>
              <a:rPr lang="en-US" b="1" dirty="0"/>
              <a:t>Control </a:t>
            </a:r>
            <a:r>
              <a:rPr lang="en-US" b="1" dirty="0" smtClean="0"/>
              <a:t>Systems (MCS)</a:t>
            </a:r>
            <a:endParaRPr lang="en-GB" dirty="0"/>
          </a:p>
        </p:txBody>
      </p:sp>
      <p:sp>
        <p:nvSpPr>
          <p:cNvPr id="2" name="TextBox 1"/>
          <p:cNvSpPr txBox="1"/>
          <p:nvPr/>
        </p:nvSpPr>
        <p:spPr>
          <a:xfrm>
            <a:off x="1981200" y="3707375"/>
            <a:ext cx="5328592" cy="1261884"/>
          </a:xfrm>
          <a:prstGeom prst="rect">
            <a:avLst/>
          </a:prstGeom>
          <a:noFill/>
        </p:spPr>
        <p:txBody>
          <a:bodyPr wrap="square" rtlCol="0">
            <a:spAutoFit/>
          </a:bodyPr>
          <a:lstStyle/>
          <a:p>
            <a:pPr algn="ctr"/>
            <a:r>
              <a:rPr lang="en-GB" sz="2400" dirty="0" smtClean="0"/>
              <a:t>Dr. Imtiaz Hussain</a:t>
            </a:r>
          </a:p>
          <a:p>
            <a:pPr algn="ctr"/>
            <a:r>
              <a:rPr lang="en-GB" sz="1600" dirty="0" smtClean="0"/>
              <a:t>Assistant Professor</a:t>
            </a:r>
          </a:p>
          <a:p>
            <a:pPr algn="ctr"/>
            <a:r>
              <a:rPr lang="en-GB" dirty="0" smtClean="0"/>
              <a:t>email: </a:t>
            </a:r>
            <a:r>
              <a:rPr lang="en-GB" dirty="0" smtClean="0">
                <a:solidFill>
                  <a:schemeClr val="accent1">
                    <a:lumMod val="75000"/>
                  </a:schemeClr>
                </a:solidFill>
                <a:hlinkClick r:id="rId3"/>
              </a:rPr>
              <a:t>imtiaz.hussain@faculty.muet.edu.pk</a:t>
            </a:r>
            <a:endParaRPr lang="en-GB" dirty="0" smtClean="0">
              <a:solidFill>
                <a:schemeClr val="accent1">
                  <a:lumMod val="75000"/>
                </a:schemeClr>
              </a:solidFill>
            </a:endParaRPr>
          </a:p>
          <a:p>
            <a:pPr algn="ctr"/>
            <a:r>
              <a:rPr lang="en-GB" dirty="0" smtClean="0"/>
              <a:t>URL :</a:t>
            </a:r>
            <a:r>
              <a:rPr lang="en-GB" dirty="0" smtClean="0">
                <a:solidFill>
                  <a:schemeClr val="accent1">
                    <a:lumMod val="75000"/>
                  </a:schemeClr>
                </a:solidFill>
              </a:rPr>
              <a:t>http://imtiazhussainkalwar.weebly.com/</a:t>
            </a:r>
            <a:endParaRPr lang="en-GB" dirty="0" smtClean="0"/>
          </a:p>
        </p:txBody>
      </p:sp>
      <p:sp>
        <p:nvSpPr>
          <p:cNvPr id="6" name="TextBox 5"/>
          <p:cNvSpPr txBox="1"/>
          <p:nvPr/>
        </p:nvSpPr>
        <p:spPr>
          <a:xfrm>
            <a:off x="2318793" y="2581453"/>
            <a:ext cx="4307141" cy="830997"/>
          </a:xfrm>
          <a:prstGeom prst="rect">
            <a:avLst/>
          </a:prstGeom>
          <a:noFill/>
        </p:spPr>
        <p:txBody>
          <a:bodyPr wrap="none" rtlCol="0">
            <a:spAutoFit/>
          </a:bodyPr>
          <a:lstStyle/>
          <a:p>
            <a:pPr algn="ctr"/>
            <a:r>
              <a:rPr lang="en-GB" sz="2400" dirty="0" smtClean="0"/>
              <a:t>Lecture-10</a:t>
            </a:r>
          </a:p>
          <a:p>
            <a:pPr algn="ctr"/>
            <a:r>
              <a:rPr lang="en-GB" sz="2400" dirty="0" smtClean="0"/>
              <a:t>Nonlinearities in Control Systems</a:t>
            </a:r>
            <a:endParaRPr lang="en-GB"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26"/>
            <a:ext cx="1193597" cy="1207008"/>
          </a:xfrm>
          <a:prstGeom prst="rect">
            <a:avLst/>
          </a:prstGeom>
        </p:spPr>
      </p:pic>
      <p:sp>
        <p:nvSpPr>
          <p:cNvPr id="4" name="Rectangle 3"/>
          <p:cNvSpPr/>
          <p:nvPr/>
        </p:nvSpPr>
        <p:spPr>
          <a:xfrm>
            <a:off x="1184565" y="0"/>
            <a:ext cx="7959435"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688964"/>
            <a:ext cx="9144000"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7A0D5CAB-8BF0-4EA3-BAE4-9835C852A49B}" type="slidenum">
              <a:rPr lang="en-GB" smtClean="0"/>
              <a:pPr/>
              <a:t>1</a:t>
            </a:fld>
            <a:endParaRPr lang="en-GB"/>
          </a:p>
        </p:txBody>
      </p:sp>
    </p:spTree>
    <p:extLst>
      <p:ext uri="{BB962C8B-B14F-4D97-AF65-F5344CB8AC3E}">
        <p14:creationId xmlns:p14="http://schemas.microsoft.com/office/powerpoint/2010/main" val="61474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792162"/>
          </a:xfrm>
        </p:spPr>
        <p:txBody>
          <a:bodyPr>
            <a:noAutofit/>
          </a:bodyPr>
          <a:lstStyle/>
          <a:p>
            <a:r>
              <a:rPr lang="en-US" sz="3600" dirty="0" smtClean="0"/>
              <a:t>Sub-Harmonic &amp; Super-Harmonic Oscillations</a:t>
            </a:r>
            <a:endParaRPr lang="en-US" sz="3600" dirty="0"/>
          </a:p>
        </p:txBody>
      </p:sp>
      <p:sp>
        <p:nvSpPr>
          <p:cNvPr id="5" name="Content Placeholder 4"/>
          <p:cNvSpPr>
            <a:spLocks noGrp="1"/>
          </p:cNvSpPr>
          <p:nvPr>
            <p:ph idx="1"/>
          </p:nvPr>
        </p:nvSpPr>
        <p:spPr>
          <a:xfrm>
            <a:off x="76200" y="1143000"/>
            <a:ext cx="8686800" cy="4983163"/>
          </a:xfrm>
        </p:spPr>
        <p:txBody>
          <a:bodyPr>
            <a:normAutofit/>
          </a:bodyPr>
          <a:lstStyle/>
          <a:p>
            <a:pPr algn="just"/>
            <a:r>
              <a:rPr lang="en-US" sz="2400" dirty="0" smtClean="0"/>
              <a:t>The differential equation of spring mass damper system also exhibits periodic motions such as sub-harmonic and super-harmonic oscillations.</a:t>
            </a: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2514600" y="2743200"/>
                <a:ext cx="4403321" cy="43088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200" i="1" smtClean="0">
                          <a:latin typeface="Cambria Math"/>
                        </a:rPr>
                        <m:t>𝑚</m:t>
                      </m:r>
                      <m:acc>
                        <m:accPr>
                          <m:chr m:val="̈"/>
                          <m:ctrlPr>
                            <a:rPr lang="en-US" sz="2200" i="1">
                              <a:latin typeface="Cambria Math"/>
                            </a:rPr>
                          </m:ctrlPr>
                        </m:accPr>
                        <m:e>
                          <m:r>
                            <a:rPr lang="en-US" sz="2200" i="1">
                              <a:latin typeface="Cambria Math"/>
                            </a:rPr>
                            <m:t>𝑥</m:t>
                          </m:r>
                        </m:e>
                      </m:acc>
                      <m:r>
                        <a:rPr lang="en-US" sz="2200" i="1">
                          <a:latin typeface="Cambria Math"/>
                        </a:rPr>
                        <m:t>+</m:t>
                      </m:r>
                      <m:r>
                        <a:rPr lang="en-US" sz="2200" i="1">
                          <a:latin typeface="Cambria Math"/>
                        </a:rPr>
                        <m:t>𝑏</m:t>
                      </m:r>
                      <m:acc>
                        <m:accPr>
                          <m:chr m:val="̇"/>
                          <m:ctrlPr>
                            <a:rPr lang="en-US" sz="2200" i="1">
                              <a:latin typeface="Cambria Math"/>
                            </a:rPr>
                          </m:ctrlPr>
                        </m:accPr>
                        <m:e>
                          <m:r>
                            <a:rPr lang="en-US" sz="2200" i="1">
                              <a:latin typeface="Cambria Math"/>
                            </a:rPr>
                            <m:t>𝑥</m:t>
                          </m:r>
                        </m:e>
                      </m:acc>
                      <m:r>
                        <a:rPr lang="en-US" sz="2200" i="1">
                          <a:latin typeface="Cambria Math"/>
                        </a:rPr>
                        <m:t>+</m:t>
                      </m:r>
                      <m:r>
                        <a:rPr lang="en-US" sz="2200" i="1">
                          <a:latin typeface="Cambria Math"/>
                        </a:rPr>
                        <m:t>𝑘𝑥</m:t>
                      </m:r>
                      <m:r>
                        <a:rPr lang="en-US" sz="2200" i="1">
                          <a:latin typeface="Cambria Math"/>
                        </a:rPr>
                        <m:t>+</m:t>
                      </m:r>
                      <m:sSup>
                        <m:sSupPr>
                          <m:ctrlPr>
                            <a:rPr lang="en-US" sz="2200" i="1">
                              <a:latin typeface="Cambria Math"/>
                            </a:rPr>
                          </m:ctrlPr>
                        </m:sSupPr>
                        <m:e>
                          <m:r>
                            <a:rPr lang="en-US" sz="2200" i="1">
                              <a:latin typeface="Cambria Math"/>
                            </a:rPr>
                            <m:t>𝑘</m:t>
                          </m:r>
                        </m:e>
                        <m:sup>
                          <m:r>
                            <a:rPr lang="en-US" sz="2200" i="1">
                              <a:latin typeface="Cambria Math"/>
                            </a:rPr>
                            <m:t>′</m:t>
                          </m:r>
                        </m:sup>
                      </m:sSup>
                      <m:sSup>
                        <m:sSupPr>
                          <m:ctrlPr>
                            <a:rPr lang="en-US" sz="2200" i="1">
                              <a:latin typeface="Cambria Math"/>
                            </a:rPr>
                          </m:ctrlPr>
                        </m:sSupPr>
                        <m:e>
                          <m:r>
                            <a:rPr lang="en-US" sz="2200" i="1">
                              <a:latin typeface="Cambria Math"/>
                            </a:rPr>
                            <m:t>𝑥</m:t>
                          </m:r>
                        </m:e>
                        <m:sup>
                          <m:r>
                            <a:rPr lang="en-US" sz="2200" i="1">
                              <a:latin typeface="Cambria Math"/>
                            </a:rPr>
                            <m:t>3</m:t>
                          </m:r>
                        </m:sup>
                      </m:sSup>
                      <m:r>
                        <a:rPr lang="en-US" sz="2200" i="1">
                          <a:latin typeface="Cambria Math"/>
                        </a:rPr>
                        <m:t>=</m:t>
                      </m:r>
                      <m:r>
                        <a:rPr lang="en-US" sz="2200" b="0" i="1" smtClean="0">
                          <a:latin typeface="Cambria Math"/>
                        </a:rPr>
                        <m:t>𝑃</m:t>
                      </m:r>
                      <m:r>
                        <a:rPr lang="en-US" sz="2200" b="0" i="1" smtClean="0">
                          <a:latin typeface="Cambria Math"/>
                        </a:rPr>
                        <m:t> </m:t>
                      </m:r>
                      <m:r>
                        <m:rPr>
                          <m:sty m:val="p"/>
                        </m:rPr>
                        <a:rPr lang="en-US" sz="2200" b="0" i="0" smtClean="0">
                          <a:latin typeface="Cambria Math"/>
                        </a:rPr>
                        <m:t>cos</m:t>
                      </m:r>
                      <m:r>
                        <a:rPr lang="en-US" sz="2200" b="0" i="1" smtClean="0">
                          <a:latin typeface="Cambria Math"/>
                        </a:rPr>
                        <m:t>⁡(</m:t>
                      </m:r>
                      <m:r>
                        <a:rPr lang="en-US" sz="2200" b="0" i="1" smtClean="0">
                          <a:latin typeface="Cambria Math"/>
                          <a:ea typeface="Cambria Math"/>
                        </a:rPr>
                        <m:t>𝜔</m:t>
                      </m:r>
                      <m:r>
                        <a:rPr lang="en-US" sz="2200" b="0" i="1" smtClean="0">
                          <a:latin typeface="Cambria Math"/>
                          <a:ea typeface="Cambria Math"/>
                        </a:rPr>
                        <m:t>𝑡</m:t>
                      </m:r>
                      <m:r>
                        <a:rPr lang="en-US" sz="2200" b="0" i="1" smtClean="0">
                          <a:latin typeface="Cambria Math"/>
                          <a:ea typeface="Cambria Math"/>
                        </a:rPr>
                        <m:t>)</m:t>
                      </m:r>
                    </m:oMath>
                  </m:oMathPara>
                </a14:m>
                <a:endParaRPr 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2514600" y="2743200"/>
                <a:ext cx="4403321" cy="430887"/>
              </a:xfrm>
              <a:prstGeom prst="rect">
                <a:avLst/>
              </a:prstGeom>
              <a:blipFill rotWithShape="1">
                <a:blip r:embed="rId2"/>
                <a:stretch>
                  <a:fillRect t="-8451" r="-2078" b="-26761"/>
                </a:stretch>
              </a:blipFill>
            </p:spPr>
            <p:txBody>
              <a:bodyPr/>
              <a:lstStyle/>
              <a:p>
                <a:r>
                  <a:rPr lang="en-US">
                    <a:noFill/>
                  </a:rPr>
                  <a:t> </a:t>
                </a:r>
              </a:p>
            </p:txBody>
          </p:sp>
        </mc:Fallback>
      </mc:AlternateContent>
      <p:pic>
        <p:nvPicPr>
          <p:cNvPr id="3" name="Picture 2"/>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729" t="8460" r="7218" b="9759"/>
          <a:stretch/>
        </p:blipFill>
        <p:spPr>
          <a:xfrm>
            <a:off x="1841227" y="4038600"/>
            <a:ext cx="5054156" cy="2625144"/>
          </a:xfrm>
          <a:prstGeom prst="rect">
            <a:avLst/>
          </a:prstGeom>
        </p:spPr>
      </p:pic>
      <p:sp>
        <p:nvSpPr>
          <p:cNvPr id="2" name="Slide Number Placeholder 1"/>
          <p:cNvSpPr>
            <a:spLocks noGrp="1"/>
          </p:cNvSpPr>
          <p:nvPr>
            <p:ph type="sldNum" sz="quarter" idx="12"/>
          </p:nvPr>
        </p:nvSpPr>
        <p:spPr/>
        <p:txBody>
          <a:bodyPr/>
          <a:lstStyle/>
          <a:p>
            <a:fld id="{7A0D5CAB-8BF0-4EA3-BAE4-9835C852A49B}" type="slidenum">
              <a:rPr lang="en-GB" smtClean="0"/>
              <a:pPr/>
              <a:t>10</a:t>
            </a:fld>
            <a:endParaRPr lang="en-GB"/>
          </a:p>
        </p:txBody>
      </p:sp>
    </p:spTree>
    <p:extLst>
      <p:ext uri="{BB962C8B-B14F-4D97-AF65-F5344CB8AC3E}">
        <p14:creationId xmlns:p14="http://schemas.microsoft.com/office/powerpoint/2010/main" val="2332092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792162"/>
          </a:xfrm>
        </p:spPr>
        <p:txBody>
          <a:bodyPr>
            <a:noAutofit/>
          </a:bodyPr>
          <a:lstStyle/>
          <a:p>
            <a:r>
              <a:rPr lang="en-US" sz="3600" dirty="0" smtClean="0"/>
              <a:t>Self-excited Oscillations or limit cycles</a:t>
            </a:r>
            <a:endParaRPr lang="en-US" sz="36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6200" y="1143000"/>
                <a:ext cx="8686800" cy="5562600"/>
              </a:xfrm>
            </p:spPr>
            <p:txBody>
              <a:bodyPr>
                <a:normAutofit fontScale="92500" lnSpcReduction="10000"/>
              </a:bodyPr>
              <a:lstStyle/>
              <a:p>
                <a:pPr algn="just"/>
                <a:r>
                  <a:rPr lang="en-US" sz="2400" dirty="0" smtClean="0"/>
                  <a:t>Another phenomenon that is observed in certain nonlinear systems is a self-excited oscillation or limit cycle. </a:t>
                </a:r>
              </a:p>
              <a:p>
                <a:pPr algn="just"/>
                <a:r>
                  <a:rPr lang="en-US" sz="2400" dirty="0" smtClean="0"/>
                  <a:t>Consider a system described by the following equation (where </a:t>
                </a:r>
                <a:r>
                  <a:rPr lang="en-US" sz="2400" i="1" dirty="0" smtClean="0">
                    <a:latin typeface="Cambria Math" pitchFamily="18" charset="0"/>
                    <a:ea typeface="Cambria Math" pitchFamily="18" charset="0"/>
                  </a:rPr>
                  <a:t>m</a:t>
                </a:r>
                <a:r>
                  <a:rPr lang="en-US" sz="2400" dirty="0" smtClean="0"/>
                  <a:t>, </a:t>
                </a:r>
                <a:r>
                  <a:rPr lang="en-US" sz="2400" i="1" dirty="0" smtClean="0">
                    <a:latin typeface="Cambria Math" pitchFamily="18" charset="0"/>
                    <a:ea typeface="Cambria Math" pitchFamily="18" charset="0"/>
                  </a:rPr>
                  <a:t>b</a:t>
                </a:r>
                <a:r>
                  <a:rPr lang="en-US" sz="2400" dirty="0" smtClean="0"/>
                  <a:t> and </a:t>
                </a:r>
                <a:r>
                  <a:rPr lang="en-US" sz="2400" i="1" dirty="0" smtClean="0">
                    <a:latin typeface="Cambria Math" pitchFamily="18" charset="0"/>
                    <a:ea typeface="Cambria Math" pitchFamily="18" charset="0"/>
                  </a:rPr>
                  <a:t>k</a:t>
                </a:r>
                <a:r>
                  <a:rPr lang="en-US" sz="2400" dirty="0" smtClean="0"/>
                  <a:t> are positive quantities).</a:t>
                </a:r>
              </a:p>
              <a:p>
                <a:pPr algn="just"/>
                <a:endParaRPr lang="en-US" sz="2400" dirty="0"/>
              </a:p>
              <a:p>
                <a:pPr algn="just"/>
                <a:r>
                  <a:rPr lang="en-US" sz="2400" dirty="0" smtClean="0"/>
                  <a:t>It is nonlinear in the damping term, that is, for small values of </a:t>
                </a:r>
                <a14:m>
                  <m:oMath xmlns:m="http://schemas.openxmlformats.org/officeDocument/2006/math">
                    <m:r>
                      <a:rPr lang="en-US" sz="2400" b="0" i="1" smtClean="0">
                        <a:latin typeface="Cambria Math"/>
                      </a:rPr>
                      <m:t>𝑥</m:t>
                    </m:r>
                  </m:oMath>
                </a14:m>
                <a:r>
                  <a:rPr lang="en-US" sz="2400" dirty="0" smtClean="0"/>
                  <a:t> the damping will be negative and will actually put energy into the system, while for large values of </a:t>
                </a:r>
                <a14:m>
                  <m:oMath xmlns:m="http://schemas.openxmlformats.org/officeDocument/2006/math">
                    <m:r>
                      <a:rPr lang="en-US" sz="2400" i="1">
                        <a:latin typeface="Cambria Math"/>
                      </a:rPr>
                      <m:t>𝑥</m:t>
                    </m:r>
                  </m:oMath>
                </a14:m>
                <a:r>
                  <a:rPr lang="en-US" sz="2400" dirty="0" smtClean="0"/>
                  <a:t> it is positive and removes energy from the system. </a:t>
                </a:r>
              </a:p>
              <a:p>
                <a:pPr algn="just"/>
                <a:endParaRPr lang="en-US" sz="2400" dirty="0"/>
              </a:p>
              <a:p>
                <a:pPr algn="just"/>
                <a:r>
                  <a:rPr lang="en-US" sz="2400" dirty="0" smtClean="0"/>
                  <a:t>Thus it can be expected that such a system may exhibit a sustained oscillation.</a:t>
                </a:r>
              </a:p>
              <a:p>
                <a:pPr algn="just"/>
                <a:endParaRPr lang="en-US" sz="2400" dirty="0"/>
              </a:p>
              <a:p>
                <a:pPr algn="just"/>
                <a:r>
                  <a:rPr lang="en-US" sz="2400" dirty="0" smtClean="0"/>
                  <a:t>Since it is not a forced system, this oscillation is called self excited oscillation or a limit cycle.</a:t>
                </a:r>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6200" y="1143000"/>
                <a:ext cx="8686800" cy="5562600"/>
              </a:xfrm>
              <a:blipFill rotWithShape="1">
                <a:blip r:embed="rId2"/>
                <a:stretch>
                  <a:fillRect l="-842" t="-1316" r="-16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679879" y="2487767"/>
                <a:ext cx="3496855" cy="43088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200" i="1" smtClean="0">
                          <a:latin typeface="Cambria Math"/>
                        </a:rPr>
                        <m:t>𝑚</m:t>
                      </m:r>
                      <m:acc>
                        <m:accPr>
                          <m:chr m:val="̈"/>
                          <m:ctrlPr>
                            <a:rPr lang="en-US" sz="2200" i="1">
                              <a:latin typeface="Cambria Math"/>
                            </a:rPr>
                          </m:ctrlPr>
                        </m:accPr>
                        <m:e>
                          <m:r>
                            <a:rPr lang="en-US" sz="2200" i="1">
                              <a:latin typeface="Cambria Math"/>
                            </a:rPr>
                            <m:t>𝑥</m:t>
                          </m:r>
                        </m:e>
                      </m:acc>
                      <m:r>
                        <a:rPr lang="en-US" sz="2200" b="0" i="1" smtClean="0">
                          <a:latin typeface="Cambria Math"/>
                        </a:rPr>
                        <m:t>−</m:t>
                      </m:r>
                      <m:r>
                        <a:rPr lang="en-US" sz="2200" i="1">
                          <a:latin typeface="Cambria Math"/>
                        </a:rPr>
                        <m:t>𝑏</m:t>
                      </m:r>
                      <m:r>
                        <a:rPr lang="en-US" sz="2200" b="0" i="1" smtClean="0">
                          <a:latin typeface="Cambria Math"/>
                        </a:rPr>
                        <m:t>(1−</m:t>
                      </m:r>
                      <m:sSup>
                        <m:sSupPr>
                          <m:ctrlPr>
                            <a:rPr lang="en-US" sz="2200" b="0" i="1" smtClean="0">
                              <a:latin typeface="Cambria Math"/>
                            </a:rPr>
                          </m:ctrlPr>
                        </m:sSupPr>
                        <m:e>
                          <m:r>
                            <a:rPr lang="en-US" sz="2200" b="0" i="1" smtClean="0">
                              <a:latin typeface="Cambria Math"/>
                            </a:rPr>
                            <m:t>𝑥</m:t>
                          </m:r>
                        </m:e>
                        <m:sup>
                          <m:r>
                            <a:rPr lang="en-US" sz="2200" b="0" i="1" smtClean="0">
                              <a:latin typeface="Cambria Math"/>
                            </a:rPr>
                            <m:t>2</m:t>
                          </m:r>
                        </m:sup>
                      </m:sSup>
                      <m:r>
                        <a:rPr lang="en-US" sz="2200" b="0" i="1" smtClean="0">
                          <a:latin typeface="Cambria Math"/>
                        </a:rPr>
                        <m:t>)</m:t>
                      </m:r>
                      <m:acc>
                        <m:accPr>
                          <m:chr m:val="̇"/>
                          <m:ctrlPr>
                            <a:rPr lang="en-US" sz="2200" i="1">
                              <a:latin typeface="Cambria Math"/>
                            </a:rPr>
                          </m:ctrlPr>
                        </m:accPr>
                        <m:e>
                          <m:r>
                            <a:rPr lang="en-US" sz="2200" i="1">
                              <a:latin typeface="Cambria Math"/>
                            </a:rPr>
                            <m:t>𝑥</m:t>
                          </m:r>
                        </m:e>
                      </m:acc>
                      <m:r>
                        <a:rPr lang="en-US" sz="2200" i="1">
                          <a:latin typeface="Cambria Math"/>
                        </a:rPr>
                        <m:t>+</m:t>
                      </m:r>
                      <m:r>
                        <a:rPr lang="en-US" sz="2200" i="1">
                          <a:latin typeface="Cambria Math"/>
                        </a:rPr>
                        <m:t>𝑘𝑥</m:t>
                      </m:r>
                      <m:r>
                        <a:rPr lang="en-US" sz="2200" i="1">
                          <a:latin typeface="Cambria Math"/>
                        </a:rPr>
                        <m:t>=0</m:t>
                      </m:r>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2679879" y="2487767"/>
                <a:ext cx="3496855" cy="430887"/>
              </a:xfrm>
              <a:prstGeom prst="rect">
                <a:avLst/>
              </a:prstGeom>
              <a:blipFill rotWithShape="1">
                <a:blip r:embed="rId3"/>
                <a:stretch>
                  <a:fillRect t="-8451" r="-2792" b="-2676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A0D5CAB-8BF0-4EA3-BAE4-9835C852A49B}" type="slidenum">
              <a:rPr lang="en-GB" smtClean="0"/>
              <a:pPr/>
              <a:t>11</a:t>
            </a:fld>
            <a:endParaRPr lang="en-GB"/>
          </a:p>
        </p:txBody>
      </p:sp>
    </p:spTree>
    <p:extLst>
      <p:ext uri="{BB962C8B-B14F-4D97-AF65-F5344CB8AC3E}">
        <p14:creationId xmlns:p14="http://schemas.microsoft.com/office/powerpoint/2010/main" val="2555851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686800" cy="685800"/>
          </a:xfrm>
        </p:spPr>
        <p:txBody>
          <a:bodyPr>
            <a:noAutofit/>
          </a:bodyPr>
          <a:lstStyle/>
          <a:p>
            <a:r>
              <a:rPr lang="en-US" sz="3600" dirty="0" smtClean="0"/>
              <a:t>Frequency Entrainment </a:t>
            </a:r>
            <a:endParaRPr lang="en-US" sz="36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0" y="609600"/>
                <a:ext cx="8686800" cy="4983163"/>
              </a:xfrm>
            </p:spPr>
            <p:txBody>
              <a:bodyPr>
                <a:normAutofit/>
              </a:bodyPr>
              <a:lstStyle/>
              <a:p>
                <a:pPr algn="just"/>
                <a:r>
                  <a:rPr lang="en-US" sz="2200" dirty="0" smtClean="0"/>
                  <a:t>If a periodic force of frequency </a:t>
                </a:r>
                <a14:m>
                  <m:oMath xmlns:m="http://schemas.openxmlformats.org/officeDocument/2006/math">
                    <m:r>
                      <a:rPr lang="en-US" sz="2200" i="1" smtClean="0">
                        <a:latin typeface="Cambria Math"/>
                        <a:ea typeface="Cambria Math"/>
                      </a:rPr>
                      <m:t>𝜔</m:t>
                    </m:r>
                  </m:oMath>
                </a14:m>
                <a:r>
                  <a:rPr lang="en-US" sz="2200" dirty="0" smtClean="0"/>
                  <a:t> is applied to a system capable of exhibiting a limit cycle of frequency </a:t>
                </a:r>
                <a14:m>
                  <m:oMath xmlns:m="http://schemas.openxmlformats.org/officeDocument/2006/math">
                    <m:sSub>
                      <m:sSubPr>
                        <m:ctrlPr>
                          <a:rPr lang="en-US" sz="2200" i="1" smtClean="0">
                            <a:latin typeface="Cambria Math"/>
                          </a:rPr>
                        </m:ctrlPr>
                      </m:sSubPr>
                      <m:e>
                        <m:r>
                          <a:rPr lang="en-US" sz="2200" i="1" smtClean="0">
                            <a:latin typeface="Cambria Math"/>
                            <a:ea typeface="Cambria Math"/>
                          </a:rPr>
                          <m:t>𝜔</m:t>
                        </m:r>
                      </m:e>
                      <m:sub>
                        <m:r>
                          <a:rPr lang="en-US" sz="2200" b="0" i="1" smtClean="0">
                            <a:latin typeface="Cambria Math"/>
                          </a:rPr>
                          <m:t>𝑜</m:t>
                        </m:r>
                      </m:sub>
                    </m:sSub>
                  </m:oMath>
                </a14:m>
                <a:r>
                  <a:rPr lang="en-US" sz="2200" dirty="0" smtClean="0"/>
                  <a:t>, the well known phenomenon of beat is observed.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0" y="609600"/>
                <a:ext cx="8686800" cy="4983163"/>
              </a:xfrm>
              <a:blipFill rotWithShape="1">
                <a:blip r:embed="rId2"/>
                <a:stretch>
                  <a:fillRect l="-772" t="-734" r="-1684"/>
                </a:stretch>
              </a:blipFill>
            </p:spPr>
            <p:txBody>
              <a:bodyPr/>
              <a:lstStyle/>
              <a:p>
                <a:r>
                  <a:rPr lang="en-US">
                    <a:noFill/>
                  </a:rPr>
                  <a:t> </a:t>
                </a:r>
              </a:p>
            </p:txBody>
          </p:sp>
        </mc:Fallback>
      </mc:AlternateContent>
      <p:grpSp>
        <p:nvGrpSpPr>
          <p:cNvPr id="9" name="Group 8"/>
          <p:cNvGrpSpPr/>
          <p:nvPr/>
        </p:nvGrpSpPr>
        <p:grpSpPr>
          <a:xfrm>
            <a:off x="4707072" y="2133600"/>
            <a:ext cx="4360728" cy="4104210"/>
            <a:chOff x="4554672" y="2133600"/>
            <a:chExt cx="4360728" cy="4104210"/>
          </a:xfrm>
        </p:grpSpPr>
        <p:pic>
          <p:nvPicPr>
            <p:cNvPr id="5122" name="Picture 2" descr="be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3600"/>
              <a:ext cx="3810000" cy="410421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5257800" y="2286000"/>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𝜔</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257800" y="2286000"/>
                  <a:ext cx="409343" cy="369332"/>
                </a:xfrm>
                <a:prstGeom prst="rect">
                  <a:avLst/>
                </a:prstGeom>
                <a:blipFill rotWithShape="1">
                  <a:blip r:embed="rId4"/>
                  <a:stretch>
                    <a:fillRect t="-8197" r="-1940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159247" y="3549134"/>
                  <a:ext cx="5078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ea typeface="Cambria Math"/>
                              </a:rPr>
                              <m:t>𝜔</m:t>
                            </m:r>
                          </m:e>
                          <m:sub>
                            <m:r>
                              <a:rPr lang="en-US" i="1">
                                <a:latin typeface="Cambria Math"/>
                              </a:rPr>
                              <m:t>𝑜</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159247" y="3549134"/>
                  <a:ext cx="507896" cy="369332"/>
                </a:xfrm>
                <a:prstGeom prst="rect">
                  <a:avLst/>
                </a:prstGeom>
                <a:blipFill rotWithShape="1">
                  <a:blip r:embed="rId5"/>
                  <a:stretch>
                    <a:fillRect t="-8197" r="-1547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54672" y="5638800"/>
                  <a:ext cx="11014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sSub>
                              <m:sSubPr>
                                <m:ctrlPr>
                                  <a:rPr lang="en-US" i="1">
                                    <a:latin typeface="Cambria Math"/>
                                  </a:rPr>
                                </m:ctrlPr>
                              </m:sSubPr>
                              <m:e>
                                <m:r>
                                  <a:rPr lang="en-US" i="1">
                                    <a:latin typeface="Cambria Math"/>
                                    <a:ea typeface="Cambria Math"/>
                                  </a:rPr>
                                  <m:t>𝜔</m:t>
                                </m:r>
                                <m:r>
                                  <a:rPr lang="en-US" i="1">
                                    <a:latin typeface="Cambria Math"/>
                                  </a:rPr>
                                  <m:t>−</m:t>
                                </m:r>
                                <m:r>
                                  <a:rPr lang="en-US" i="1">
                                    <a:latin typeface="Cambria Math"/>
                                    <a:ea typeface="Cambria Math"/>
                                  </a:rPr>
                                  <m:t>𝜔</m:t>
                                </m:r>
                              </m:e>
                              <m:sub>
                                <m:r>
                                  <a:rPr lang="en-US" i="1">
                                    <a:latin typeface="Cambria Math"/>
                                  </a:rPr>
                                  <m:t>𝑜</m:t>
                                </m:r>
                              </m:sub>
                            </m:sSub>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554672" y="5638800"/>
                  <a:ext cx="1101455" cy="369332"/>
                </a:xfrm>
                <a:prstGeom prst="rect">
                  <a:avLst/>
                </a:prstGeom>
                <a:blipFill rotWithShape="1">
                  <a:blip r:embed="rId6"/>
                  <a:stretch>
                    <a:fillRect t="-8197" r="-6630" b="-24590"/>
                  </a:stretch>
                </a:blipFill>
              </p:spPr>
              <p:txBody>
                <a:bodyPr/>
                <a:lstStyle/>
                <a:p>
                  <a:r>
                    <a:rPr lang="en-US">
                      <a:noFill/>
                    </a:rPr>
                    <a:t> </a:t>
                  </a:r>
                </a:p>
              </p:txBody>
            </p:sp>
          </mc:Fallback>
        </mc:AlternateContent>
      </p:grpSp>
      <p:sp>
        <p:nvSpPr>
          <p:cNvPr id="12" name="Rectangle 3"/>
          <p:cNvSpPr>
            <a:spLocks noChangeArrowheads="1"/>
          </p:cNvSpPr>
          <p:nvPr/>
        </p:nvSpPr>
        <p:spPr bwMode="auto">
          <a:xfrm>
            <a:off x="76200" y="2028854"/>
            <a:ext cx="4630872"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Suppose two tuning forks having frequencies 256 and 257 per second respectively, are sounded together. If at the beginning of a given second, they vibrate in the same phase so that the compressions (or rarefactions) of the corresponding waves reach the ear together, the sound will be reinforced (strengthened). Half a second later, when one makes 128 and the other 128/2 vibrations, they are in opposite phase, i.e., the compression of one wave combines with the rarefaction of the other and tends to produce silence. At the end of one second, they are again be in the same phase and the sound is reinforced. By this time, one fork is ahead of the other by one vibration.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cs typeface="Arial" pitchFamily="34" charset="0"/>
              </a:rPr>
              <a:t>Thus, in the resultant sound, the observer hears maximum sound at the interval of one second. Similarly, a minimum loudness is heard at an interval of one second. As we may consider a single beat to occupy the interval between two consecutive maxima or minima, the beat produced in one second in this case, is one in each second. If the two tuning forks had frequencies 256 and 258, a similar analysis would show that the number of beats will be two per second. Thus, in general, the number of beats heard per second will be equal to the difference in the frequencies of the two sound waves.</a:t>
            </a:r>
            <a:r>
              <a:rPr kumimoji="0" lang="en-US" sz="1300" b="0" i="0" u="none" strike="noStrike" cap="none" normalizeH="0" baseline="0" dirty="0" smtClean="0">
                <a:ln>
                  <a:noFill/>
                </a:ln>
                <a:solidFill>
                  <a:schemeClr val="tx1"/>
                </a:solidFill>
                <a:effectLst/>
                <a:latin typeface="Arial" pitchFamily="34" charset="0"/>
                <a:cs typeface="Arial" pitchFamily="34" charset="0"/>
              </a:rPr>
              <a:t> </a:t>
            </a:r>
            <a:endParaRPr kumimoji="0" lang="en-US" sz="1300" b="0" i="0" u="none" strike="noStrike" cap="none" normalizeH="0" baseline="0" dirty="0" smtClean="0">
              <a:ln>
                <a:noFill/>
              </a:ln>
              <a:solidFill>
                <a:srgbClr val="000000"/>
              </a:solidFill>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7A0D5CAB-8BF0-4EA3-BAE4-9835C852A49B}" type="slidenum">
              <a:rPr lang="en-GB" smtClean="0"/>
              <a:pPr/>
              <a:t>12</a:t>
            </a:fld>
            <a:endParaRPr lang="en-GB"/>
          </a:p>
        </p:txBody>
      </p:sp>
    </p:spTree>
    <p:extLst>
      <p:ext uri="{BB962C8B-B14F-4D97-AF65-F5344CB8AC3E}">
        <p14:creationId xmlns:p14="http://schemas.microsoft.com/office/powerpoint/2010/main" val="1856320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8686800" cy="685800"/>
          </a:xfrm>
        </p:spPr>
        <p:txBody>
          <a:bodyPr>
            <a:noAutofit/>
          </a:bodyPr>
          <a:lstStyle/>
          <a:p>
            <a:r>
              <a:rPr lang="en-US" sz="3600" dirty="0" smtClean="0"/>
              <a:t>Frequency Entrainment </a:t>
            </a:r>
            <a:endParaRPr lang="en-US" sz="36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7709" y="877508"/>
                <a:ext cx="8686800" cy="4983163"/>
              </a:xfrm>
            </p:spPr>
            <p:txBody>
              <a:bodyPr>
                <a:normAutofit/>
              </a:bodyPr>
              <a:lstStyle/>
              <a:p>
                <a:pPr algn="just"/>
                <a:r>
                  <a:rPr lang="en-US" sz="2200" dirty="0" smtClean="0"/>
                  <a:t>In a self excited nonlinear system the frequency </a:t>
                </a:r>
                <a14:m>
                  <m:oMath xmlns:m="http://schemas.openxmlformats.org/officeDocument/2006/math">
                    <m:sSub>
                      <m:sSubPr>
                        <m:ctrlPr>
                          <a:rPr lang="en-US" sz="2200" i="1">
                            <a:latin typeface="Cambria Math"/>
                          </a:rPr>
                        </m:ctrlPr>
                      </m:sSubPr>
                      <m:e>
                        <m:r>
                          <a:rPr lang="en-US" sz="2200" i="1">
                            <a:latin typeface="Cambria Math"/>
                            <a:ea typeface="Cambria Math"/>
                          </a:rPr>
                          <m:t>𝜔</m:t>
                        </m:r>
                      </m:e>
                      <m:sub>
                        <m:r>
                          <a:rPr lang="en-US" sz="2200" i="1">
                            <a:latin typeface="Cambria Math"/>
                          </a:rPr>
                          <m:t>𝑜</m:t>
                        </m:r>
                      </m:sub>
                    </m:sSub>
                  </m:oMath>
                </a14:m>
                <a:r>
                  <a:rPr lang="en-US" sz="2200" dirty="0" smtClean="0"/>
                  <a:t> of the limit cycles falls in synchronistic ally with, or entrained by, the forcing frequency </a:t>
                </a:r>
                <a14:m>
                  <m:oMath xmlns:m="http://schemas.openxmlformats.org/officeDocument/2006/math">
                    <m:r>
                      <a:rPr lang="en-US" sz="2200" i="1">
                        <a:latin typeface="Cambria Math"/>
                        <a:ea typeface="Cambria Math"/>
                      </a:rPr>
                      <m:t>𝜔</m:t>
                    </m:r>
                  </m:oMath>
                </a14:m>
                <a:r>
                  <a:rPr lang="en-US" sz="2200" dirty="0" smtClean="0"/>
                  <a:t>, within a certain band of frequencies.</a:t>
                </a:r>
              </a:p>
              <a:p>
                <a:pPr algn="just"/>
                <a:endParaRPr lang="en-US" sz="2200" dirty="0" smtClean="0"/>
              </a:p>
              <a:p>
                <a:pPr algn="just"/>
                <a:r>
                  <a:rPr lang="en-US" sz="2200" dirty="0" smtClean="0"/>
                  <a:t>The phenomenon is called </a:t>
                </a:r>
                <a:r>
                  <a:rPr lang="en-US" sz="2200" i="1" dirty="0" smtClean="0"/>
                  <a:t>frequency entrainment </a:t>
                </a:r>
                <a:r>
                  <a:rPr lang="en-US" sz="2200" dirty="0" smtClean="0"/>
                  <a:t>and band of frequency in which entrainment occurs is called </a:t>
                </a:r>
                <a:r>
                  <a:rPr lang="en-US" sz="2200" i="1" dirty="0" smtClean="0"/>
                  <a:t>zone of frequency entrainment</a:t>
                </a:r>
                <a:r>
                  <a:rPr lang="en-US" sz="2200" dirty="0" smtClean="0"/>
                  <a:t> .</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7709" y="877508"/>
                <a:ext cx="8686800" cy="4983163"/>
              </a:xfrm>
              <a:blipFill rotWithShape="1">
                <a:blip r:embed="rId2"/>
                <a:stretch>
                  <a:fillRect l="-842" t="-734" r="-1684"/>
                </a:stretch>
              </a:blipFill>
            </p:spPr>
            <p:txBody>
              <a:bodyPr/>
              <a:lstStyle/>
              <a:p>
                <a:r>
                  <a:rPr lang="en-US">
                    <a:noFill/>
                  </a:rPr>
                  <a:t> </a:t>
                </a:r>
              </a:p>
            </p:txBody>
          </p:sp>
        </mc:Fallback>
      </mc:AlternateContent>
      <p:grpSp>
        <p:nvGrpSpPr>
          <p:cNvPr id="31" name="Group 30"/>
          <p:cNvGrpSpPr/>
          <p:nvPr/>
        </p:nvGrpSpPr>
        <p:grpSpPr>
          <a:xfrm>
            <a:off x="2451602" y="4038600"/>
            <a:ext cx="5549398" cy="2784123"/>
            <a:chOff x="1489345" y="4114799"/>
            <a:chExt cx="5549398" cy="2784123"/>
          </a:xfrm>
        </p:grpSpPr>
        <p:cxnSp>
          <p:nvCxnSpPr>
            <p:cNvPr id="6" name="Straight Arrow Connector 5"/>
            <p:cNvCxnSpPr/>
            <p:nvPr/>
          </p:nvCxnSpPr>
          <p:spPr>
            <a:xfrm flipV="1">
              <a:off x="2590800" y="4114800"/>
              <a:ext cx="0" cy="2514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90800" y="6629400"/>
              <a:ext cx="4114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90800" y="4876800"/>
              <a:ext cx="1123950" cy="1219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748013" y="4825821"/>
              <a:ext cx="121920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71553" y="571500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00600" y="571500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659748" y="6047706"/>
              <a:ext cx="533400" cy="5334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268274" y="6083121"/>
              <a:ext cx="533400" cy="5334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1489345" y="4114799"/>
                  <a:ext cx="110145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r>
                              <a:rPr lang="en-US" i="1" smtClean="0">
                                <a:latin typeface="Cambria Math"/>
                                <a:ea typeface="Cambria Math"/>
                              </a:rPr>
                              <m:t>𝜔</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𝜔</m:t>
                                </m:r>
                              </m:e>
                              <m:sub>
                                <m:r>
                                  <a:rPr lang="en-US" b="0" i="1" smtClean="0">
                                    <a:latin typeface="Cambria Math"/>
                                    <a:ea typeface="Cambria Math"/>
                                  </a:rPr>
                                  <m:t>𝑜</m:t>
                                </m:r>
                              </m:sub>
                            </m:sSub>
                          </m:e>
                        </m:d>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1489345" y="4114799"/>
                  <a:ext cx="1101455" cy="369332"/>
                </a:xfrm>
                <a:prstGeom prst="rect">
                  <a:avLst/>
                </a:prstGeom>
                <a:blipFill rotWithShape="1">
                  <a:blip r:embed="rId3"/>
                  <a:stretch>
                    <a:fillRect t="-8197" r="-6630"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29400" y="6409319"/>
                  <a:ext cx="4093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𝜔</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6629400" y="6409319"/>
                  <a:ext cx="409343" cy="369332"/>
                </a:xfrm>
                <a:prstGeom prst="rect">
                  <a:avLst/>
                </a:prstGeom>
                <a:blipFill rotWithShape="1">
                  <a:blip r:embed="rId4"/>
                  <a:stretch>
                    <a:fillRect t="-8197" r="-1911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414790" y="6529590"/>
                  <a:ext cx="3660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ea typeface="Cambria Math"/>
                          </a:rPr>
                          <m:t>𝑜</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2414790" y="6529590"/>
                  <a:ext cx="366061" cy="369332"/>
                </a:xfrm>
                <a:prstGeom prst="rect">
                  <a:avLst/>
                </a:prstGeom>
                <a:blipFill rotWithShape="1">
                  <a:blip r:embed="rId5"/>
                  <a:stretch>
                    <a:fillRect t="-8197" r="-2166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966695" y="5678374"/>
                  <a:ext cx="5472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i="1">
                            <a:latin typeface="Cambria Math"/>
                            <a:ea typeface="Cambria Math"/>
                          </a:rPr>
                          <m:t>𝜔</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3966695" y="5678374"/>
                  <a:ext cx="547201" cy="369332"/>
                </a:xfrm>
                <a:prstGeom prst="rect">
                  <a:avLst/>
                </a:prstGeom>
                <a:blipFill rotWithShape="1">
                  <a:blip r:embed="rId6"/>
                  <a:stretch>
                    <a:fillRect t="-8197" r="-14607" b="-24590"/>
                  </a:stretch>
                </a:blipFill>
              </p:spPr>
              <p:txBody>
                <a:bodyPr/>
                <a:lstStyle/>
                <a:p>
                  <a:r>
                    <a:rPr lang="en-US">
                      <a:noFill/>
                    </a:rPr>
                    <a:t> </a:t>
                  </a:r>
                </a:p>
              </p:txBody>
            </p:sp>
          </mc:Fallback>
        </mc:AlternateContent>
        <p:cxnSp>
          <p:nvCxnSpPr>
            <p:cNvPr id="29" name="Straight Arrow Connector 28"/>
            <p:cNvCxnSpPr/>
            <p:nvPr/>
          </p:nvCxnSpPr>
          <p:spPr>
            <a:xfrm flipH="1">
              <a:off x="3659748" y="5863040"/>
              <a:ext cx="3069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483995" y="5873771"/>
              <a:ext cx="30694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7A0D5CAB-8BF0-4EA3-BAE4-9835C852A49B}" type="slidenum">
              <a:rPr lang="en-GB" smtClean="0"/>
              <a:pPr/>
              <a:t>13</a:t>
            </a:fld>
            <a:endParaRPr lang="en-GB"/>
          </a:p>
        </p:txBody>
      </p:sp>
    </p:spTree>
    <p:extLst>
      <p:ext uri="{BB962C8B-B14F-4D97-AF65-F5344CB8AC3E}">
        <p14:creationId xmlns:p14="http://schemas.microsoft.com/office/powerpoint/2010/main" val="4274297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792162"/>
          </a:xfrm>
        </p:spPr>
        <p:txBody>
          <a:bodyPr>
            <a:noAutofit/>
          </a:bodyPr>
          <a:lstStyle/>
          <a:p>
            <a:r>
              <a:rPr lang="en-US" sz="3600" dirty="0" smtClean="0"/>
              <a:t>Asynchronous Quenching</a:t>
            </a:r>
            <a:endParaRPr lang="en-US" sz="3600"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6200" y="1143000"/>
                <a:ext cx="8686800" cy="4983163"/>
              </a:xfrm>
            </p:spPr>
            <p:txBody>
              <a:bodyPr>
                <a:normAutofit/>
              </a:bodyPr>
              <a:lstStyle/>
              <a:p>
                <a:pPr algn="just"/>
                <a:r>
                  <a:rPr lang="en-US" sz="2400" dirty="0" smtClean="0"/>
                  <a:t>In a nonlinear system that exhibits a limit cycle of frequency </a:t>
                </a:r>
                <a14:m>
                  <m:oMath xmlns:m="http://schemas.openxmlformats.org/officeDocument/2006/math">
                    <m:sSub>
                      <m:sSubPr>
                        <m:ctrlPr>
                          <a:rPr lang="en-US" sz="2400" i="1" smtClean="0">
                            <a:latin typeface="Cambria Math"/>
                          </a:rPr>
                        </m:ctrlPr>
                      </m:sSubPr>
                      <m:e>
                        <m:r>
                          <a:rPr lang="en-US" sz="2400" i="1" smtClean="0">
                            <a:latin typeface="Cambria Math"/>
                            <a:ea typeface="Cambria Math"/>
                          </a:rPr>
                          <m:t>𝜔</m:t>
                        </m:r>
                      </m:e>
                      <m:sub>
                        <m:r>
                          <a:rPr lang="en-US" sz="2400" b="0" i="1" smtClean="0">
                            <a:latin typeface="Cambria Math"/>
                          </a:rPr>
                          <m:t>𝑜</m:t>
                        </m:r>
                      </m:sub>
                    </m:sSub>
                  </m:oMath>
                </a14:m>
                <a:r>
                  <a:rPr lang="en-US" sz="2400" dirty="0" smtClean="0"/>
                  <a:t>, it is possible to quench the limit cycle oscillations by forcing the system at a frequency </a:t>
                </a:r>
                <a14:m>
                  <m:oMath xmlns:m="http://schemas.openxmlformats.org/officeDocument/2006/math">
                    <m:sSub>
                      <m:sSubPr>
                        <m:ctrlPr>
                          <a:rPr lang="en-US" sz="2400" i="1" smtClean="0">
                            <a:latin typeface="Cambria Math"/>
                            <a:ea typeface="Cambria Math"/>
                          </a:rPr>
                        </m:ctrlPr>
                      </m:sSubPr>
                      <m:e>
                        <m:r>
                          <a:rPr lang="en-US" sz="2400" i="1">
                            <a:latin typeface="Cambria Math"/>
                            <a:ea typeface="Cambria Math"/>
                          </a:rPr>
                          <m:t>𝜔</m:t>
                        </m:r>
                      </m:e>
                      <m:sub>
                        <m:r>
                          <a:rPr lang="en-US" sz="2400" b="0" i="1" smtClean="0">
                            <a:latin typeface="Cambria Math"/>
                            <a:ea typeface="Cambria Math"/>
                          </a:rPr>
                          <m:t>1</m:t>
                        </m:r>
                      </m:sub>
                    </m:sSub>
                  </m:oMath>
                </a14:m>
                <a:r>
                  <a:rPr lang="en-US" sz="2400" dirty="0" smtClean="0"/>
                  <a:t>, where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𝜔</m:t>
                        </m:r>
                      </m:e>
                      <m:sub>
                        <m:r>
                          <a:rPr lang="en-US" sz="2400" i="1">
                            <a:latin typeface="Cambria Math"/>
                            <a:ea typeface="Cambria Math"/>
                          </a:rPr>
                          <m:t>1</m:t>
                        </m:r>
                      </m:sub>
                    </m:sSub>
                  </m:oMath>
                </a14:m>
                <a:r>
                  <a:rPr lang="en-US" sz="2400" dirty="0" smtClean="0"/>
                  <a:t> and </a:t>
                </a:r>
                <a14:m>
                  <m:oMath xmlns:m="http://schemas.openxmlformats.org/officeDocument/2006/math">
                    <m:sSub>
                      <m:sSubPr>
                        <m:ctrlPr>
                          <a:rPr lang="en-US" sz="2400" i="1">
                            <a:latin typeface="Cambria Math"/>
                            <a:ea typeface="Cambria Math"/>
                          </a:rPr>
                        </m:ctrlPr>
                      </m:sSubPr>
                      <m:e>
                        <m:r>
                          <a:rPr lang="en-US" sz="2400" i="1">
                            <a:latin typeface="Cambria Math"/>
                            <a:ea typeface="Cambria Math"/>
                          </a:rPr>
                          <m:t>𝜔</m:t>
                        </m:r>
                      </m:e>
                      <m:sub>
                        <m:r>
                          <a:rPr lang="en-US" sz="2400" b="0" i="1" smtClean="0">
                            <a:latin typeface="Cambria Math"/>
                            <a:ea typeface="Cambria Math"/>
                          </a:rPr>
                          <m:t>𝑜</m:t>
                        </m:r>
                      </m:sub>
                    </m:sSub>
                  </m:oMath>
                </a14:m>
                <a:r>
                  <a:rPr lang="en-US" sz="2400" dirty="0" smtClean="0"/>
                  <a:t> are not related to each other. </a:t>
                </a:r>
              </a:p>
              <a:p>
                <a:pPr algn="just"/>
                <a:endParaRPr lang="en-US" sz="2400" dirty="0" smtClean="0"/>
              </a:p>
              <a:p>
                <a:pPr algn="just"/>
                <a:r>
                  <a:rPr lang="en-US" sz="2400" dirty="0" smtClean="0"/>
                  <a:t>This phenomenon is called </a:t>
                </a:r>
                <a:r>
                  <a:rPr lang="en-US" sz="2400" i="1" dirty="0" smtClean="0"/>
                  <a:t>asynchronous quenching</a:t>
                </a:r>
                <a:r>
                  <a:rPr lang="en-US" sz="2400" dirty="0" smtClean="0"/>
                  <a:t>, or </a:t>
                </a:r>
                <a:r>
                  <a:rPr lang="en-US" sz="2400" i="1" dirty="0" smtClean="0"/>
                  <a:t>signal stabilization</a:t>
                </a:r>
                <a:r>
                  <a:rPr lang="en-US" sz="2400" dirty="0" smtClean="0"/>
                  <a:t>. </a:t>
                </a:r>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6200" y="1143000"/>
                <a:ext cx="8686800" cy="4983163"/>
              </a:xfrm>
              <a:blipFill rotWithShape="1">
                <a:blip r:embed="rId2"/>
                <a:stretch>
                  <a:fillRect l="-982" t="-979" r="-1895"/>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14</a:t>
            </a:fld>
            <a:endParaRPr lang="en-GB"/>
          </a:p>
        </p:txBody>
      </p:sp>
    </p:spTree>
    <p:extLst>
      <p:ext uri="{BB962C8B-B14F-4D97-AF65-F5344CB8AC3E}">
        <p14:creationId xmlns:p14="http://schemas.microsoft.com/office/powerpoint/2010/main" val="2488133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476540" y="29517"/>
            <a:ext cx="8064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b="1" dirty="0">
                <a:latin typeface="Times New Roman" pitchFamily="18" charset="0"/>
                <a:cs typeface="Times New Roman" pitchFamily="18" charset="0"/>
              </a:rPr>
              <a:t>COMMON NONLINEARITIES IN CONTROL </a:t>
            </a:r>
            <a:r>
              <a:rPr lang="tr-TR" sz="2400" b="1" dirty="0" smtClean="0">
                <a:latin typeface="Times New Roman" pitchFamily="18" charset="0"/>
                <a:cs typeface="Times New Roman" pitchFamily="18" charset="0"/>
              </a:rPr>
              <a:t>SYSTEMS</a:t>
            </a:r>
            <a:endParaRPr lang="tr-TR" sz="2400" b="1" dirty="0">
              <a:latin typeface="Times New Roman" pitchFamily="18" charset="0"/>
              <a:cs typeface="Times New Roman" pitchFamily="18" charset="0"/>
            </a:endParaRPr>
          </a:p>
        </p:txBody>
      </p:sp>
      <p:sp>
        <p:nvSpPr>
          <p:cNvPr id="9219" name="Text Box 5"/>
          <p:cNvSpPr txBox="1">
            <a:spLocks noChangeArrowheads="1"/>
          </p:cNvSpPr>
          <p:nvPr/>
        </p:nvSpPr>
        <p:spPr bwMode="auto">
          <a:xfrm>
            <a:off x="52280" y="685800"/>
            <a:ext cx="8839993"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spcBef>
                <a:spcPct val="50000"/>
              </a:spcBef>
              <a:buFont typeface="Arial" pitchFamily="34" charset="0"/>
              <a:buChar char="•"/>
            </a:pPr>
            <a:r>
              <a:rPr lang="tr-TR" sz="2200" dirty="0">
                <a:latin typeface="Times New Roman" pitchFamily="18" charset="0"/>
                <a:cs typeface="Times New Roman" pitchFamily="18" charset="0"/>
              </a:rPr>
              <a:t>Consider the typical </a:t>
            </a:r>
            <a:r>
              <a:rPr lang="tr-TR" sz="2200" dirty="0" smtClean="0">
                <a:latin typeface="Times New Roman" pitchFamily="18" charset="0"/>
                <a:cs typeface="Times New Roman" pitchFamily="18" charset="0"/>
              </a:rPr>
              <a:t>block</a:t>
            </a:r>
            <a:r>
              <a:rPr lang="en-US" sz="2200" dirty="0" smtClean="0">
                <a:latin typeface="Times New Roman" pitchFamily="18" charset="0"/>
                <a:cs typeface="Times New Roman" pitchFamily="18" charset="0"/>
              </a:rPr>
              <a:t> diagram</a:t>
            </a:r>
            <a:r>
              <a:rPr lang="tr-TR" sz="2200" dirty="0" smtClean="0">
                <a:latin typeface="Times New Roman" pitchFamily="18" charset="0"/>
                <a:cs typeface="Times New Roman" pitchFamily="18" charset="0"/>
              </a:rPr>
              <a:t> </a:t>
            </a:r>
            <a:r>
              <a:rPr lang="tr-TR" sz="2200" dirty="0">
                <a:latin typeface="Times New Roman" pitchFamily="18" charset="0"/>
                <a:cs typeface="Times New Roman" pitchFamily="18" charset="0"/>
              </a:rPr>
              <a:t>shown in </a:t>
            </a:r>
            <a:r>
              <a:rPr lang="tr-TR" sz="2200" dirty="0" smtClean="0">
                <a:latin typeface="Times New Roman" pitchFamily="18" charset="0"/>
                <a:cs typeface="Times New Roman" pitchFamily="18" charset="0"/>
              </a:rPr>
              <a:t>Figure. </a:t>
            </a:r>
            <a:r>
              <a:rPr lang="tr-TR" sz="2200" dirty="0">
                <a:latin typeface="Times New Roman" pitchFamily="18" charset="0"/>
                <a:cs typeface="Times New Roman" pitchFamily="18" charset="0"/>
              </a:rPr>
              <a:t>It is composed of four parts: a plant to be controlled, sensors for measurement, actuators for control action, and a control </a:t>
            </a:r>
            <a:r>
              <a:rPr lang="tr-TR" sz="2200" dirty="0" smtClean="0">
                <a:latin typeface="Times New Roman" pitchFamily="18" charset="0"/>
                <a:cs typeface="Times New Roman" pitchFamily="18" charset="0"/>
              </a:rPr>
              <a:t>l</a:t>
            </a:r>
            <a:r>
              <a:rPr lang="en-US" sz="2200" dirty="0" smtClean="0">
                <a:latin typeface="Times New Roman" pitchFamily="18" charset="0"/>
                <a:cs typeface="Times New Roman" pitchFamily="18" charset="0"/>
              </a:rPr>
              <a:t>a</a:t>
            </a:r>
            <a:r>
              <a:rPr lang="tr-TR" sz="2200" dirty="0" smtClean="0">
                <a:latin typeface="Times New Roman" pitchFamily="18" charset="0"/>
                <a:cs typeface="Times New Roman" pitchFamily="18" charset="0"/>
              </a:rPr>
              <a:t>w</a:t>
            </a:r>
            <a:r>
              <a:rPr lang="tr-TR" sz="2200" dirty="0">
                <a:latin typeface="Times New Roman" pitchFamily="18" charset="0"/>
                <a:cs typeface="Times New Roman" pitchFamily="18" charset="0"/>
              </a:rPr>
              <a:t>, usually implemented on a computer. </a:t>
            </a: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r>
              <a:rPr lang="tr-TR" sz="2200" dirty="0" smtClean="0">
                <a:latin typeface="Times New Roman" pitchFamily="18" charset="0"/>
                <a:cs typeface="Times New Roman" pitchFamily="18" charset="0"/>
              </a:rPr>
              <a:t>Nonlinearities </a:t>
            </a:r>
            <a:r>
              <a:rPr lang="tr-TR" sz="2200" dirty="0">
                <a:latin typeface="Times New Roman" pitchFamily="18" charset="0"/>
                <a:cs typeface="Times New Roman" pitchFamily="18" charset="0"/>
              </a:rPr>
              <a:t>may occur in any part of the system, thus make it a nonlinear control system</a:t>
            </a:r>
            <a:r>
              <a:rPr lang="tr-TR" sz="2200" dirty="0" smtClean="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r>
              <a:rPr lang="en-US" sz="2200" dirty="0" smtClean="0">
                <a:latin typeface="Times New Roman" pitchFamily="18" charset="0"/>
                <a:cs typeface="Times New Roman" pitchFamily="18" charset="0"/>
              </a:rPr>
              <a:t>Many different types of nonlinearities may be found in practical control systems, and they may be divided into </a:t>
            </a:r>
          </a:p>
          <a:p>
            <a:pPr marL="803275" lvl="1" indent="-346075" algn="just" eaLnBrk="1" hangingPunct="1">
              <a:spcBef>
                <a:spcPct val="50000"/>
              </a:spcBef>
              <a:buFont typeface="Wingdings" pitchFamily="2" charset="2"/>
              <a:buChar char="§"/>
            </a:pPr>
            <a:r>
              <a:rPr lang="en-US" sz="2000" b="1" dirty="0" smtClean="0">
                <a:latin typeface="Times New Roman" pitchFamily="18" charset="0"/>
                <a:cs typeface="Times New Roman" pitchFamily="18" charset="0"/>
              </a:rPr>
              <a:t>Inherent Nonlinearities: </a:t>
            </a:r>
            <a:r>
              <a:rPr lang="en-US" sz="2000" dirty="0">
                <a:latin typeface="Times New Roman" pitchFamily="18" charset="0"/>
                <a:cs typeface="Times New Roman" pitchFamily="18" charset="0"/>
              </a:rPr>
              <a:t>The non-linear behavior that is already present in the system.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Saturation</a:t>
            </a:r>
            <a:endParaRPr lang="en-US" sz="2000" dirty="0" smtClean="0">
              <a:latin typeface="Times New Roman" pitchFamily="18" charset="0"/>
              <a:cs typeface="Times New Roman" pitchFamily="18" charset="0"/>
            </a:endParaRPr>
          </a:p>
          <a:p>
            <a:pPr marL="803275" lvl="1" indent="-346075" algn="just" eaLnBrk="1" hangingPunct="1">
              <a:spcBef>
                <a:spcPct val="50000"/>
              </a:spcBef>
              <a:buFont typeface="Wingdings" pitchFamily="2" charset="2"/>
              <a:buChar char="§"/>
            </a:pPr>
            <a:r>
              <a:rPr lang="en-US" sz="2000" b="1" dirty="0" smtClean="0">
                <a:latin typeface="Times New Roman" pitchFamily="18" charset="0"/>
                <a:cs typeface="Times New Roman" pitchFamily="18" charset="0"/>
              </a:rPr>
              <a:t>Intentional Nonlinearities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 non-linear elements that are added into a system. </a:t>
            </a:r>
            <a:r>
              <a:rPr lang="en-US" sz="2000" dirty="0" err="1" smtClean="0">
                <a:latin typeface="Times New Roman" pitchFamily="18" charset="0"/>
                <a:cs typeface="Times New Roman" pitchFamily="18" charset="0"/>
              </a:rPr>
              <a:t>eg</a:t>
            </a:r>
            <a:r>
              <a:rPr lang="en-US" sz="2000" dirty="0" smtClean="0">
                <a:latin typeface="Times New Roman" pitchFamily="18" charset="0"/>
                <a:cs typeface="Times New Roman" pitchFamily="18" charset="0"/>
              </a:rPr>
              <a:t>. Relay</a:t>
            </a:r>
            <a:endParaRPr lang="tr-TR" sz="2000" dirty="0">
              <a:latin typeface="Times New Roman" pitchFamily="18" charset="0"/>
              <a:cs typeface="Times New Roman" pitchFamily="18" charset="0"/>
            </a:endParaRPr>
          </a:p>
        </p:txBody>
      </p:sp>
      <p:grpSp>
        <p:nvGrpSpPr>
          <p:cNvPr id="9224" name="Group 25"/>
          <p:cNvGrpSpPr>
            <a:grpSpLocks/>
          </p:cNvGrpSpPr>
          <p:nvPr/>
        </p:nvGrpSpPr>
        <p:grpSpPr bwMode="auto">
          <a:xfrm>
            <a:off x="1014702" y="1962728"/>
            <a:ext cx="7489825" cy="1368425"/>
            <a:chOff x="521" y="1434"/>
            <a:chExt cx="4718" cy="862"/>
          </a:xfrm>
        </p:grpSpPr>
        <p:sp>
          <p:nvSpPr>
            <p:cNvPr id="9226" name="Oval 7"/>
            <p:cNvSpPr>
              <a:spLocks noChangeArrowheads="1"/>
            </p:cNvSpPr>
            <p:nvPr/>
          </p:nvSpPr>
          <p:spPr bwMode="auto">
            <a:xfrm>
              <a:off x="975" y="1570"/>
              <a:ext cx="227" cy="22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7" name="Line 8"/>
            <p:cNvSpPr>
              <a:spLocks noChangeShapeType="1"/>
            </p:cNvSpPr>
            <p:nvPr/>
          </p:nvSpPr>
          <p:spPr bwMode="auto">
            <a:xfrm>
              <a:off x="1202" y="1682"/>
              <a:ext cx="4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Rectangle 9"/>
            <p:cNvSpPr>
              <a:spLocks noChangeArrowheads="1"/>
            </p:cNvSpPr>
            <p:nvPr/>
          </p:nvSpPr>
          <p:spPr bwMode="auto">
            <a:xfrm>
              <a:off x="1610" y="1525"/>
              <a:ext cx="952" cy="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tr-TR"/>
                <a:t>Controller</a:t>
              </a:r>
            </a:p>
          </p:txBody>
        </p:sp>
        <p:sp>
          <p:nvSpPr>
            <p:cNvPr id="9229" name="Line 10"/>
            <p:cNvSpPr>
              <a:spLocks noChangeShapeType="1"/>
            </p:cNvSpPr>
            <p:nvPr/>
          </p:nvSpPr>
          <p:spPr bwMode="auto">
            <a:xfrm>
              <a:off x="2562" y="1677"/>
              <a:ext cx="31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Rectangle 11"/>
            <p:cNvSpPr>
              <a:spLocks noChangeArrowheads="1"/>
            </p:cNvSpPr>
            <p:nvPr/>
          </p:nvSpPr>
          <p:spPr bwMode="auto">
            <a:xfrm>
              <a:off x="2880" y="1525"/>
              <a:ext cx="952" cy="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tr-TR"/>
                <a:t>Actuators</a:t>
              </a:r>
            </a:p>
          </p:txBody>
        </p:sp>
        <p:sp>
          <p:nvSpPr>
            <p:cNvPr id="9231" name="Line 12"/>
            <p:cNvSpPr>
              <a:spLocks noChangeShapeType="1"/>
            </p:cNvSpPr>
            <p:nvPr/>
          </p:nvSpPr>
          <p:spPr bwMode="auto">
            <a:xfrm>
              <a:off x="3833" y="1677"/>
              <a:ext cx="2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2" name="Rectangle 13"/>
            <p:cNvSpPr>
              <a:spLocks noChangeArrowheads="1"/>
            </p:cNvSpPr>
            <p:nvPr/>
          </p:nvSpPr>
          <p:spPr bwMode="auto">
            <a:xfrm>
              <a:off x="4105" y="1525"/>
              <a:ext cx="635" cy="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tr-TR"/>
                <a:t>Plant</a:t>
              </a:r>
            </a:p>
          </p:txBody>
        </p:sp>
        <p:sp>
          <p:nvSpPr>
            <p:cNvPr id="9233" name="Line 14"/>
            <p:cNvSpPr>
              <a:spLocks noChangeShapeType="1"/>
            </p:cNvSpPr>
            <p:nvPr/>
          </p:nvSpPr>
          <p:spPr bwMode="auto">
            <a:xfrm>
              <a:off x="4740" y="1661"/>
              <a:ext cx="40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Text Box 15"/>
            <p:cNvSpPr txBox="1">
              <a:spLocks noChangeArrowheads="1"/>
            </p:cNvSpPr>
            <p:nvPr/>
          </p:nvSpPr>
          <p:spPr bwMode="auto">
            <a:xfrm>
              <a:off x="4833" y="1434"/>
              <a:ext cx="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y(t)</a:t>
              </a:r>
            </a:p>
          </p:txBody>
        </p:sp>
        <p:sp>
          <p:nvSpPr>
            <p:cNvPr id="9235" name="Line 16"/>
            <p:cNvSpPr>
              <a:spLocks noChangeShapeType="1"/>
            </p:cNvSpPr>
            <p:nvPr/>
          </p:nvSpPr>
          <p:spPr bwMode="auto">
            <a:xfrm>
              <a:off x="4876" y="1661"/>
              <a:ext cx="0"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Rectangle 17"/>
            <p:cNvSpPr>
              <a:spLocks noChangeArrowheads="1"/>
            </p:cNvSpPr>
            <p:nvPr/>
          </p:nvSpPr>
          <p:spPr bwMode="auto">
            <a:xfrm>
              <a:off x="2744" y="1979"/>
              <a:ext cx="907" cy="31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tr-TR"/>
                <a:t>Sensors</a:t>
              </a:r>
            </a:p>
          </p:txBody>
        </p:sp>
        <p:sp>
          <p:nvSpPr>
            <p:cNvPr id="9237" name="Line 18"/>
            <p:cNvSpPr>
              <a:spLocks noChangeShapeType="1"/>
            </p:cNvSpPr>
            <p:nvPr/>
          </p:nvSpPr>
          <p:spPr bwMode="auto">
            <a:xfrm flipH="1">
              <a:off x="3651" y="2160"/>
              <a:ext cx="12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19"/>
            <p:cNvSpPr>
              <a:spLocks noChangeShapeType="1"/>
            </p:cNvSpPr>
            <p:nvPr/>
          </p:nvSpPr>
          <p:spPr bwMode="auto">
            <a:xfrm flipV="1">
              <a:off x="1095" y="1797"/>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Line 20"/>
            <p:cNvSpPr>
              <a:spLocks noChangeShapeType="1"/>
            </p:cNvSpPr>
            <p:nvPr/>
          </p:nvSpPr>
          <p:spPr bwMode="auto">
            <a:xfrm flipH="1">
              <a:off x="1087" y="2160"/>
              <a:ext cx="165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0" name="Text Box 21"/>
            <p:cNvSpPr txBox="1">
              <a:spLocks noChangeArrowheads="1"/>
            </p:cNvSpPr>
            <p:nvPr/>
          </p:nvSpPr>
          <p:spPr bwMode="auto">
            <a:xfrm>
              <a:off x="1095" y="1728"/>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dirty="0"/>
                <a:t>-</a:t>
              </a:r>
            </a:p>
          </p:txBody>
        </p:sp>
        <p:sp>
          <p:nvSpPr>
            <p:cNvPr id="9241" name="Line 22"/>
            <p:cNvSpPr>
              <a:spLocks noChangeShapeType="1"/>
            </p:cNvSpPr>
            <p:nvPr/>
          </p:nvSpPr>
          <p:spPr bwMode="auto">
            <a:xfrm>
              <a:off x="521" y="1685"/>
              <a:ext cx="45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2" name="Text Box 23"/>
            <p:cNvSpPr txBox="1">
              <a:spLocks noChangeArrowheads="1"/>
            </p:cNvSpPr>
            <p:nvPr/>
          </p:nvSpPr>
          <p:spPr bwMode="auto">
            <a:xfrm>
              <a:off x="793" y="1434"/>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a:t>
              </a:r>
            </a:p>
          </p:txBody>
        </p:sp>
        <p:sp>
          <p:nvSpPr>
            <p:cNvPr id="9243" name="Text Box 24"/>
            <p:cNvSpPr txBox="1">
              <a:spLocks noChangeArrowheads="1"/>
            </p:cNvSpPr>
            <p:nvPr/>
          </p:nvSpPr>
          <p:spPr bwMode="auto">
            <a:xfrm>
              <a:off x="543" y="1456"/>
              <a:ext cx="4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r(t)</a:t>
              </a:r>
            </a:p>
          </p:txBody>
        </p:sp>
      </p:grpSp>
      <p:sp>
        <p:nvSpPr>
          <p:cNvPr id="2" name="Slide Number Placeholder 1"/>
          <p:cNvSpPr>
            <a:spLocks noGrp="1"/>
          </p:cNvSpPr>
          <p:nvPr>
            <p:ph type="sldNum" sz="quarter" idx="12"/>
          </p:nvPr>
        </p:nvSpPr>
        <p:spPr/>
        <p:txBody>
          <a:bodyPr/>
          <a:lstStyle/>
          <a:p>
            <a:fld id="{7A0D5CAB-8BF0-4EA3-BAE4-9835C852A49B}" type="slidenum">
              <a:rPr lang="en-GB" smtClean="0"/>
              <a:pPr/>
              <a:t>15</a:t>
            </a:fld>
            <a:endParaRPr lang="en-GB"/>
          </a:p>
        </p:txBody>
      </p:sp>
    </p:spTree>
    <p:extLst>
      <p:ext uri="{BB962C8B-B14F-4D97-AF65-F5344CB8AC3E}">
        <p14:creationId xmlns:p14="http://schemas.microsoft.com/office/powerpoint/2010/main" val="2274785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Inherent Nonlinearities</a:t>
            </a:r>
            <a:endParaRPr lang="en-US" dirty="0"/>
          </a:p>
        </p:txBody>
      </p:sp>
      <p:sp>
        <p:nvSpPr>
          <p:cNvPr id="3" name="Content Placeholder 2"/>
          <p:cNvSpPr>
            <a:spLocks noGrp="1"/>
          </p:cNvSpPr>
          <p:nvPr>
            <p:ph idx="1"/>
          </p:nvPr>
        </p:nvSpPr>
        <p:spPr>
          <a:xfrm>
            <a:off x="228600" y="1066800"/>
            <a:ext cx="8686800" cy="5486400"/>
          </a:xfrm>
        </p:spPr>
        <p:txBody>
          <a:bodyPr>
            <a:normAutofit/>
          </a:bodyPr>
          <a:lstStyle/>
          <a:p>
            <a:pPr algn="just"/>
            <a:r>
              <a:rPr lang="en-US" dirty="0" smtClean="0"/>
              <a:t>Inherent nonlinearities are unavoidable in control systems.</a:t>
            </a:r>
          </a:p>
          <a:p>
            <a:pPr algn="just"/>
            <a:r>
              <a:rPr lang="en-US" dirty="0" smtClean="0"/>
              <a:t>Example of such nonlinearities are</a:t>
            </a:r>
          </a:p>
          <a:p>
            <a:pPr lvl="1" algn="just"/>
            <a:r>
              <a:rPr lang="en-US" dirty="0" smtClean="0"/>
              <a:t>Saturation </a:t>
            </a:r>
          </a:p>
          <a:p>
            <a:pPr lvl="1" algn="just"/>
            <a:r>
              <a:rPr lang="en-US" dirty="0" smtClean="0"/>
              <a:t>Dead Zone</a:t>
            </a:r>
          </a:p>
          <a:p>
            <a:pPr lvl="1" algn="just"/>
            <a:r>
              <a:rPr lang="en-US" dirty="0" smtClean="0"/>
              <a:t> Hysteresis</a:t>
            </a:r>
          </a:p>
          <a:p>
            <a:pPr lvl="1" algn="just"/>
            <a:r>
              <a:rPr lang="en-US" dirty="0" smtClean="0"/>
              <a:t>Backlash</a:t>
            </a:r>
          </a:p>
          <a:p>
            <a:pPr lvl="1" algn="just"/>
            <a:r>
              <a:rPr lang="en-US" dirty="0" smtClean="0"/>
              <a:t>Friction (Static, Coulomb, etc.)</a:t>
            </a:r>
          </a:p>
          <a:p>
            <a:pPr lvl="1" algn="just"/>
            <a:r>
              <a:rPr lang="en-US" dirty="0" smtClean="0"/>
              <a:t>Nonlinear Spring</a:t>
            </a:r>
          </a:p>
          <a:p>
            <a:pPr lvl="1" algn="just"/>
            <a:r>
              <a:rPr lang="en-US" dirty="0" smtClean="0"/>
              <a:t>Compressibility of Fluid</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16</a:t>
            </a:fld>
            <a:endParaRPr lang="en-GB"/>
          </a:p>
        </p:txBody>
      </p:sp>
    </p:spTree>
    <p:extLst>
      <p:ext uri="{BB962C8B-B14F-4D97-AF65-F5344CB8AC3E}">
        <p14:creationId xmlns:p14="http://schemas.microsoft.com/office/powerpoint/2010/main" val="4048039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Intentional Nonlinearities</a:t>
            </a:r>
            <a:endParaRPr lang="en-US" dirty="0"/>
          </a:p>
        </p:txBody>
      </p:sp>
      <p:sp>
        <p:nvSpPr>
          <p:cNvPr id="3" name="Content Placeholder 2"/>
          <p:cNvSpPr>
            <a:spLocks noGrp="1"/>
          </p:cNvSpPr>
          <p:nvPr>
            <p:ph idx="1"/>
          </p:nvPr>
        </p:nvSpPr>
        <p:spPr>
          <a:xfrm>
            <a:off x="228600" y="1066800"/>
            <a:ext cx="8686800" cy="5486400"/>
          </a:xfrm>
        </p:spPr>
        <p:txBody>
          <a:bodyPr>
            <a:normAutofit/>
          </a:bodyPr>
          <a:lstStyle/>
          <a:p>
            <a:pPr algn="just"/>
            <a:r>
              <a:rPr lang="en-US" dirty="0" smtClean="0"/>
              <a:t>Some nonlinear elements are intentionally introduced into a system to improve system performance.</a:t>
            </a:r>
          </a:p>
          <a:p>
            <a:pPr algn="just"/>
            <a:r>
              <a:rPr lang="en-US" dirty="0" smtClean="0"/>
              <a:t>Example of such nonlinearities are</a:t>
            </a:r>
          </a:p>
          <a:p>
            <a:pPr lvl="1" algn="just"/>
            <a:r>
              <a:rPr lang="en-US" dirty="0" smtClean="0"/>
              <a:t>Relay</a:t>
            </a:r>
          </a:p>
          <a:p>
            <a:pPr lvl="1" algn="just"/>
            <a:r>
              <a:rPr lang="en-US" dirty="0" smtClean="0"/>
              <a:t>On off control</a:t>
            </a:r>
          </a:p>
          <a:p>
            <a:pPr lvl="1" algn="just"/>
            <a:r>
              <a:rPr lang="en-US" dirty="0" smtClean="0"/>
              <a:t>Solid state Switches</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17</a:t>
            </a:fld>
            <a:endParaRPr lang="en-GB"/>
          </a:p>
        </p:txBody>
      </p:sp>
    </p:spTree>
    <p:extLst>
      <p:ext uri="{BB962C8B-B14F-4D97-AF65-F5344CB8AC3E}">
        <p14:creationId xmlns:p14="http://schemas.microsoft.com/office/powerpoint/2010/main" val="377700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400" dirty="0" smtClean="0"/>
              <a:t>Approaches to the analysis and Design of nonlinear Control Systems</a:t>
            </a:r>
            <a:endParaRPr lang="en-US" sz="3400" dirty="0"/>
          </a:p>
        </p:txBody>
      </p:sp>
      <p:sp>
        <p:nvSpPr>
          <p:cNvPr id="3" name="Content Placeholder 2"/>
          <p:cNvSpPr>
            <a:spLocks noGrp="1"/>
          </p:cNvSpPr>
          <p:nvPr>
            <p:ph idx="1"/>
          </p:nvPr>
        </p:nvSpPr>
        <p:spPr>
          <a:xfrm>
            <a:off x="152400" y="1371600"/>
            <a:ext cx="8763000" cy="4525963"/>
          </a:xfrm>
        </p:spPr>
        <p:txBody>
          <a:bodyPr/>
          <a:lstStyle/>
          <a:p>
            <a:pPr algn="just"/>
            <a:r>
              <a:rPr lang="en-US" dirty="0" smtClean="0"/>
              <a:t>There is no general method for dealing with all nonlinear systems.</a:t>
            </a:r>
          </a:p>
          <a:p>
            <a:pPr algn="just"/>
            <a:r>
              <a:rPr lang="en-US" dirty="0" smtClean="0"/>
              <a:t>Analysis and design methods for nonlinear control systems include</a:t>
            </a:r>
          </a:p>
          <a:p>
            <a:pPr lvl="1" algn="just"/>
            <a:r>
              <a:rPr lang="en-US" dirty="0" smtClean="0"/>
              <a:t>Describing function method</a:t>
            </a:r>
          </a:p>
          <a:p>
            <a:pPr lvl="1" algn="just"/>
            <a:r>
              <a:rPr lang="en-US" dirty="0" smtClean="0"/>
              <a:t>Liapunov Method</a:t>
            </a:r>
          </a:p>
          <a:p>
            <a:pPr lvl="1" algn="just"/>
            <a:r>
              <a:rPr lang="en-US" dirty="0" smtClean="0"/>
              <a:t>Phase Plane Analysis</a:t>
            </a:r>
          </a:p>
          <a:p>
            <a:pPr lvl="1" algn="just"/>
            <a:r>
              <a:rPr lang="en-US" dirty="0" smtClean="0"/>
              <a:t>Several others</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18</a:t>
            </a:fld>
            <a:endParaRPr lang="en-GB"/>
          </a:p>
        </p:txBody>
      </p:sp>
    </p:spTree>
    <p:extLst>
      <p:ext uri="{BB962C8B-B14F-4D97-AF65-F5344CB8AC3E}">
        <p14:creationId xmlns:p14="http://schemas.microsoft.com/office/powerpoint/2010/main" val="3565685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p:txBody>
          <a:bodyPr>
            <a:normAutofit/>
          </a:bodyPr>
          <a:lstStyle/>
          <a:p>
            <a:pPr algn="just"/>
            <a:r>
              <a:rPr lang="en-US" sz="2800" dirty="0" smtClean="0"/>
              <a:t>One way to analyze and design a particular nonlinear control system, in which the degree of nonlinearity is small, is to use equivalent linearization techniques. </a:t>
            </a:r>
          </a:p>
          <a:p>
            <a:pPr algn="just"/>
            <a:endParaRPr lang="en-US" sz="2800" dirty="0" smtClean="0"/>
          </a:p>
          <a:p>
            <a:pPr algn="just"/>
            <a:r>
              <a:rPr lang="en-US" sz="2800" dirty="0" smtClean="0"/>
              <a:t>The describing function method is one of the equivalent linearization methods.  </a:t>
            </a:r>
            <a:endParaRPr lang="en-US" sz="28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19</a:t>
            </a:fld>
            <a:endParaRPr lang="en-GB"/>
          </a:p>
        </p:txBody>
      </p:sp>
    </p:spTree>
    <p:extLst>
      <p:ext uri="{BB962C8B-B14F-4D97-AF65-F5344CB8AC3E}">
        <p14:creationId xmlns:p14="http://schemas.microsoft.com/office/powerpoint/2010/main" val="3885841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50106"/>
          </a:xfrm>
        </p:spPr>
        <p:txBody>
          <a:bodyPr/>
          <a:lstStyle/>
          <a:p>
            <a:r>
              <a:rPr lang="en-US" dirty="0" smtClean="0"/>
              <a:t>Lecture Outline</a:t>
            </a:r>
            <a:endParaRPr lang="en-US" dirty="0"/>
          </a:p>
        </p:txBody>
      </p:sp>
      <p:sp>
        <p:nvSpPr>
          <p:cNvPr id="3" name="Content Placeholder 2"/>
          <p:cNvSpPr>
            <a:spLocks noGrp="1"/>
          </p:cNvSpPr>
          <p:nvPr>
            <p:ph idx="1"/>
          </p:nvPr>
        </p:nvSpPr>
        <p:spPr>
          <a:xfrm>
            <a:off x="457200" y="822722"/>
            <a:ext cx="8229600" cy="6035278"/>
          </a:xfrm>
        </p:spPr>
        <p:txBody>
          <a:bodyPr>
            <a:normAutofit/>
          </a:bodyPr>
          <a:lstStyle/>
          <a:p>
            <a:pPr>
              <a:lnSpc>
                <a:spcPct val="150000"/>
              </a:lnSpc>
            </a:pPr>
            <a:r>
              <a:rPr lang="en-US" dirty="0" smtClean="0"/>
              <a:t>Introduction</a:t>
            </a:r>
          </a:p>
          <a:p>
            <a:pPr>
              <a:lnSpc>
                <a:spcPct val="150000"/>
              </a:lnSpc>
            </a:pPr>
            <a:r>
              <a:rPr lang="en-US" dirty="0" smtClean="0"/>
              <a:t>Properties of nonlinear systems</a:t>
            </a:r>
          </a:p>
          <a:p>
            <a:pPr>
              <a:lnSpc>
                <a:spcPct val="150000"/>
              </a:lnSpc>
            </a:pPr>
            <a:r>
              <a:rPr lang="en-US" dirty="0" smtClean="0"/>
              <a:t>Describing Function Method</a:t>
            </a:r>
          </a:p>
          <a:p>
            <a:pPr>
              <a:lnSpc>
                <a:spcPct val="150000"/>
              </a:lnSpc>
            </a:pPr>
            <a:r>
              <a:rPr lang="en-US" dirty="0" smtClean="0"/>
              <a:t>Phase Plane Analysis</a:t>
            </a:r>
          </a:p>
          <a:p>
            <a:pPr>
              <a:lnSpc>
                <a:spcPct val="150000"/>
              </a:lnSpc>
            </a:pPr>
            <a:r>
              <a:rPr lang="en-US" dirty="0" smtClean="0"/>
              <a:t>Liapunov Stability Analysis (2</a:t>
            </a:r>
            <a:r>
              <a:rPr lang="en-US" baseline="30000" dirty="0" smtClean="0"/>
              <a:t>nd</a:t>
            </a:r>
            <a:r>
              <a:rPr lang="en-US" dirty="0" smtClean="0"/>
              <a:t> Method)</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a:t>
            </a:fld>
            <a:endParaRPr lang="en-GB"/>
          </a:p>
        </p:txBody>
      </p:sp>
    </p:spTree>
    <p:extLst>
      <p:ext uri="{BB962C8B-B14F-4D97-AF65-F5344CB8AC3E}">
        <p14:creationId xmlns:p14="http://schemas.microsoft.com/office/powerpoint/2010/main" val="601398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Describing Function (DF)</a:t>
            </a:r>
            <a:endParaRPr lang="en-US" dirty="0"/>
          </a:p>
        </p:txBody>
      </p:sp>
      <p:sp>
        <p:nvSpPr>
          <p:cNvPr id="3" name="Content Placeholder 2"/>
          <p:cNvSpPr>
            <a:spLocks noGrp="1"/>
          </p:cNvSpPr>
          <p:nvPr>
            <p:ph idx="1"/>
          </p:nvPr>
        </p:nvSpPr>
        <p:spPr>
          <a:xfrm>
            <a:off x="152400" y="990600"/>
            <a:ext cx="8686800" cy="5592763"/>
          </a:xfrm>
        </p:spPr>
        <p:txBody>
          <a:bodyPr>
            <a:normAutofit fontScale="85000" lnSpcReduction="20000"/>
          </a:bodyPr>
          <a:lstStyle/>
          <a:p>
            <a:pPr algn="just"/>
            <a:r>
              <a:rPr lang="en-US" sz="2800" dirty="0" smtClean="0"/>
              <a:t>The</a:t>
            </a:r>
            <a:r>
              <a:rPr lang="en-US" sz="2800" dirty="0"/>
              <a:t> </a:t>
            </a:r>
            <a:r>
              <a:rPr lang="en-US" sz="2800" b="1" dirty="0"/>
              <a:t>describing function</a:t>
            </a:r>
            <a:r>
              <a:rPr lang="en-US" sz="2800" dirty="0"/>
              <a:t> (DF) </a:t>
            </a:r>
            <a:r>
              <a:rPr lang="en-US" sz="2800" dirty="0" smtClean="0"/>
              <a:t>method is </a:t>
            </a:r>
            <a:r>
              <a:rPr lang="en-US" sz="2800" dirty="0"/>
              <a:t>an approximate procedure for analyzing certain nonlinear control problems. </a:t>
            </a:r>
            <a:endParaRPr lang="en-US" sz="2800" dirty="0" smtClean="0"/>
          </a:p>
          <a:p>
            <a:pPr algn="just"/>
            <a:r>
              <a:rPr lang="en-US" sz="2800" dirty="0" smtClean="0"/>
              <a:t>It </a:t>
            </a:r>
            <a:r>
              <a:rPr lang="en-US" sz="2800" dirty="0"/>
              <a:t>is based on quasi-linearization, which is the approximation of the non-linear system under investigation by a linear time-invariant (LTI) transfer function that depends on the amplitude of the input waveform. </a:t>
            </a:r>
            <a:endParaRPr lang="en-US" sz="2800" dirty="0" smtClean="0"/>
          </a:p>
          <a:p>
            <a:pPr algn="just"/>
            <a:r>
              <a:rPr lang="en-US" sz="2800" dirty="0" smtClean="0"/>
              <a:t>Transfer </a:t>
            </a:r>
            <a:r>
              <a:rPr lang="en-US" sz="2800" dirty="0"/>
              <a:t>function of a true LTI system cannot depend on the amplitude of the input </a:t>
            </a:r>
            <a:r>
              <a:rPr lang="en-US" sz="2800" dirty="0" smtClean="0"/>
              <a:t>function. </a:t>
            </a:r>
          </a:p>
          <a:p>
            <a:pPr algn="just"/>
            <a:r>
              <a:rPr lang="en-US" sz="2800" dirty="0" smtClean="0"/>
              <a:t>Thus</a:t>
            </a:r>
            <a:r>
              <a:rPr lang="en-US" sz="2800" dirty="0"/>
              <a:t>, this dependence on amplitude generates a family of linear systems that are combined in an attempt to capture salient features of the non-linear system behavior. </a:t>
            </a:r>
            <a:endParaRPr lang="en-US" sz="2800" dirty="0" smtClean="0"/>
          </a:p>
          <a:p>
            <a:pPr algn="just"/>
            <a:r>
              <a:rPr lang="en-US" sz="2800" dirty="0" smtClean="0"/>
              <a:t>The </a:t>
            </a:r>
            <a:r>
              <a:rPr lang="en-US" sz="2800" dirty="0"/>
              <a:t>describing function is one of the few widely-applicable methods for designing nonlinear systems, and is very widely used as a standard mathematical tool for analyzing limit cycles in closed-loop controllers, such as industrial process controls, servomechanisms, and electronic </a:t>
            </a:r>
            <a:r>
              <a:rPr lang="en-US" sz="2800" dirty="0" smtClean="0"/>
              <a:t>oscillators.</a:t>
            </a:r>
            <a:endParaRPr lang="en-US" sz="28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20</a:t>
            </a:fld>
            <a:endParaRPr lang="en-GB"/>
          </a:p>
        </p:txBody>
      </p:sp>
    </p:spTree>
    <p:extLst>
      <p:ext uri="{BB962C8B-B14F-4D97-AF65-F5344CB8AC3E}">
        <p14:creationId xmlns:p14="http://schemas.microsoft.com/office/powerpoint/2010/main" val="2022267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a:xfrm>
            <a:off x="304800" y="1371600"/>
            <a:ext cx="8458200" cy="4800600"/>
          </a:xfrm>
        </p:spPr>
        <p:txBody>
          <a:bodyPr>
            <a:normAutofit/>
          </a:bodyPr>
          <a:lstStyle/>
          <a:p>
            <a:pPr algn="just"/>
            <a:r>
              <a:rPr lang="en-US" sz="2600" dirty="0" smtClean="0"/>
              <a:t>Suppose that the input to a nonlinear system is sinusoidal. </a:t>
            </a:r>
          </a:p>
          <a:p>
            <a:pPr algn="just"/>
            <a:endParaRPr lang="en-US" sz="2600" dirty="0" smtClean="0"/>
          </a:p>
          <a:p>
            <a:pPr algn="just"/>
            <a:r>
              <a:rPr lang="en-US" sz="2600" dirty="0" smtClean="0"/>
              <a:t>The output of the nonlinear system is, in general, no sinusoidal. </a:t>
            </a:r>
          </a:p>
          <a:p>
            <a:pPr algn="just"/>
            <a:endParaRPr lang="en-US" sz="2600" dirty="0" smtClean="0"/>
          </a:p>
          <a:p>
            <a:pPr algn="just"/>
            <a:r>
              <a:rPr lang="en-US" sz="2600" dirty="0"/>
              <a:t>The output contains higher harmonics in addition to the fundamental harmonic </a:t>
            </a:r>
            <a:r>
              <a:rPr lang="en-US" sz="2600" dirty="0" smtClean="0"/>
              <a:t>components.</a:t>
            </a:r>
          </a:p>
          <a:p>
            <a:pPr algn="just"/>
            <a:endParaRPr lang="en-US" sz="2600" dirty="0" smtClean="0"/>
          </a:p>
          <a:p>
            <a:pPr algn="just"/>
            <a:r>
              <a:rPr lang="en-US" sz="2600" dirty="0" smtClean="0"/>
              <a:t>Suppose that the output is periodic with the same period as the input.</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21</a:t>
            </a:fld>
            <a:endParaRPr lang="en-GB"/>
          </a:p>
        </p:txBody>
      </p:sp>
    </p:spTree>
    <p:extLst>
      <p:ext uri="{BB962C8B-B14F-4D97-AF65-F5344CB8AC3E}">
        <p14:creationId xmlns:p14="http://schemas.microsoft.com/office/powerpoint/2010/main" val="1281675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a:xfrm>
            <a:off x="304800" y="1371600"/>
            <a:ext cx="8458200" cy="4800600"/>
          </a:xfrm>
        </p:spPr>
        <p:txBody>
          <a:bodyPr>
            <a:normAutofit/>
          </a:bodyPr>
          <a:lstStyle/>
          <a:p>
            <a:pPr algn="just"/>
            <a:r>
              <a:rPr lang="en-US" sz="2600" dirty="0" smtClean="0"/>
              <a:t>In describing function analysis we assume that only fundamental harmonic component of the output is significant. </a:t>
            </a:r>
          </a:p>
          <a:p>
            <a:pPr algn="just"/>
            <a:endParaRPr lang="en-US" sz="2600" dirty="0" smtClean="0"/>
          </a:p>
          <a:p>
            <a:pPr algn="just"/>
            <a:r>
              <a:rPr lang="en-US" sz="2600" dirty="0" smtClean="0"/>
              <a:t>Such an assumption is often valid since the higher harmonic components of the output are often of smaller amplitude than the amplitude of fundamental harmonic component. </a:t>
            </a:r>
          </a:p>
          <a:p>
            <a:pPr algn="just"/>
            <a:endParaRPr lang="en-US" sz="2600" dirty="0" smtClean="0"/>
          </a:p>
          <a:p>
            <a:pPr algn="just"/>
            <a:r>
              <a:rPr lang="en-US" sz="2600" dirty="0" smtClean="0"/>
              <a:t>Most control systems are low-pass filters which results in attenuation of higher harmonic components of the output.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22</a:t>
            </a:fld>
            <a:endParaRPr lang="en-GB"/>
          </a:p>
        </p:txBody>
      </p:sp>
    </p:spTree>
    <p:extLst>
      <p:ext uri="{BB962C8B-B14F-4D97-AF65-F5344CB8AC3E}">
        <p14:creationId xmlns:p14="http://schemas.microsoft.com/office/powerpoint/2010/main" val="900782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a:xfrm>
            <a:off x="213355" y="990600"/>
            <a:ext cx="8458200" cy="4800600"/>
          </a:xfrm>
        </p:spPr>
        <p:txBody>
          <a:bodyPr>
            <a:normAutofit/>
          </a:bodyPr>
          <a:lstStyle/>
          <a:p>
            <a:pPr algn="just"/>
            <a:r>
              <a:rPr lang="en-US" sz="2600" dirty="0" smtClean="0"/>
              <a:t>The </a:t>
            </a:r>
            <a:r>
              <a:rPr lang="en-US" sz="2600" i="1" dirty="0" smtClean="0"/>
              <a:t>describing function </a:t>
            </a:r>
            <a:r>
              <a:rPr lang="en-US" sz="2600" dirty="0" smtClean="0"/>
              <a:t>or </a:t>
            </a:r>
            <a:r>
              <a:rPr lang="en-US" sz="2600" i="1" dirty="0" smtClean="0"/>
              <a:t>sinusoidal describing function </a:t>
            </a:r>
            <a:r>
              <a:rPr lang="en-US" sz="2600" dirty="0" smtClean="0"/>
              <a:t>of a nonlinear systems is defined as the “complex ratio of the fundamental harmonic component of the output to the input”. </a:t>
            </a:r>
          </a:p>
          <a:p>
            <a:pPr algn="just"/>
            <a:endParaRPr lang="en-US" sz="1200" dirty="0"/>
          </a:p>
          <a:p>
            <a:pPr algn="just"/>
            <a:r>
              <a:rPr lang="en-US" sz="2600" dirty="0" smtClean="0"/>
              <a:t>That is</a:t>
            </a:r>
          </a:p>
          <a:p>
            <a:pPr algn="just"/>
            <a:endParaRPr lang="en-US" sz="2600" dirty="0"/>
          </a:p>
          <a:p>
            <a:pPr algn="just"/>
            <a:endParaRPr lang="en-US" sz="1200" dirty="0" smtClean="0"/>
          </a:p>
          <a:p>
            <a:pPr algn="just"/>
            <a:r>
              <a:rPr lang="en-US" sz="2600" dirty="0" smtClean="0"/>
              <a:t>Where,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23</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3276600" y="3207165"/>
                <a:ext cx="2130135" cy="9536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𝑁</m:t>
                      </m:r>
                      <m:r>
                        <a:rPr lang="en-US" sz="3000" b="0" i="1" smtClean="0">
                          <a:latin typeface="Cambria Math"/>
                        </a:rPr>
                        <m:t>=</m:t>
                      </m:r>
                      <m:f>
                        <m:fPr>
                          <m:ctrlPr>
                            <a:rPr lang="en-US" sz="3000" b="0" i="1" smtClean="0">
                              <a:latin typeface="Cambria Math"/>
                            </a:rPr>
                          </m:ctrlPr>
                        </m:fPr>
                        <m:num>
                          <m:sSub>
                            <m:sSubPr>
                              <m:ctrlPr>
                                <a:rPr lang="en-US" sz="3000" b="0" i="1" smtClean="0">
                                  <a:latin typeface="Cambria Math"/>
                                </a:rPr>
                              </m:ctrlPr>
                            </m:sSubPr>
                            <m:e>
                              <m:r>
                                <a:rPr lang="en-US" sz="3000" b="0" i="1" smtClean="0">
                                  <a:latin typeface="Cambria Math"/>
                                </a:rPr>
                                <m:t>𝑌</m:t>
                              </m:r>
                            </m:e>
                            <m:sub>
                              <m:r>
                                <a:rPr lang="en-US" sz="3000" b="0" i="1" smtClean="0">
                                  <a:latin typeface="Cambria Math"/>
                                </a:rPr>
                                <m:t>1</m:t>
                              </m:r>
                            </m:sub>
                          </m:sSub>
                        </m:num>
                        <m:den>
                          <m:r>
                            <a:rPr lang="en-US" sz="3000" b="0" i="1" smtClean="0">
                              <a:latin typeface="Cambria Math"/>
                            </a:rPr>
                            <m:t>𝑋</m:t>
                          </m:r>
                        </m:den>
                      </m:f>
                      <m:r>
                        <a:rPr lang="en-US" sz="3000" b="0" i="1" smtClean="0">
                          <a:latin typeface="Cambria Math"/>
                        </a:rPr>
                        <m:t>∠</m:t>
                      </m:r>
                      <m:sSub>
                        <m:sSubPr>
                          <m:ctrlPr>
                            <a:rPr lang="en-US" sz="3000" b="0" i="1" smtClean="0">
                              <a:latin typeface="Cambria Math"/>
                            </a:rPr>
                          </m:ctrlPr>
                        </m:sSubPr>
                        <m:e>
                          <m:r>
                            <a:rPr lang="en-US" sz="3000" b="0" i="1" smtClean="0">
                              <a:latin typeface="Cambria Math"/>
                              <a:ea typeface="Cambria Math"/>
                            </a:rPr>
                            <m:t>∅</m:t>
                          </m:r>
                        </m:e>
                        <m:sub>
                          <m:r>
                            <a:rPr lang="en-US" sz="3000" b="0" i="1" smtClean="0">
                              <a:latin typeface="Cambria Math"/>
                            </a:rPr>
                            <m:t>1</m:t>
                          </m:r>
                        </m:sub>
                      </m:sSub>
                    </m:oMath>
                  </m:oMathPara>
                </a14:m>
                <a:endParaRPr lang="en-US" sz="3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76600" y="3207165"/>
                <a:ext cx="2130135" cy="953659"/>
              </a:xfrm>
              <a:prstGeom prst="rect">
                <a:avLst/>
              </a:prstGeom>
              <a:blipFill rotWithShape="1">
                <a:blip r:embed="rId2"/>
                <a:stretch>
                  <a:fillRect r="-8309" b="-25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9600" y="4648200"/>
                <a:ext cx="8108630" cy="1446550"/>
              </a:xfrm>
              <a:prstGeom prst="rect">
                <a:avLst/>
              </a:prstGeom>
              <a:noFill/>
            </p:spPr>
            <p:txBody>
              <a:bodyPr wrap="none" rtlCol="0">
                <a:spAutoFit/>
              </a:bodyPr>
              <a:lstStyle/>
              <a:p>
                <a14:m>
                  <m:oMath xmlns:m="http://schemas.openxmlformats.org/officeDocument/2006/math">
                    <m:r>
                      <a:rPr lang="en-US" sz="2200" b="0" i="1" smtClean="0">
                        <a:latin typeface="Cambria Math"/>
                      </a:rPr>
                      <m:t>𝑁</m:t>
                    </m:r>
                    <m:r>
                      <a:rPr lang="en-US" sz="2200" b="0" i="1" smtClean="0">
                        <a:latin typeface="Cambria Math"/>
                      </a:rPr>
                      <m:t>=</m:t>
                    </m:r>
                  </m:oMath>
                </a14:m>
                <a:r>
                  <a:rPr lang="en-US" sz="2200" dirty="0" smtClean="0"/>
                  <a:t>describing function</a:t>
                </a:r>
              </a:p>
              <a:p>
                <a14:m>
                  <m:oMath xmlns:m="http://schemas.openxmlformats.org/officeDocument/2006/math">
                    <m:r>
                      <a:rPr lang="en-US" sz="2200" b="0" i="1" smtClean="0">
                        <a:latin typeface="Cambria Math"/>
                      </a:rPr>
                      <m:t>𝑋</m:t>
                    </m:r>
                    <m:r>
                      <a:rPr lang="en-US" sz="2200" b="0" i="1" smtClean="0">
                        <a:latin typeface="Cambria Math"/>
                      </a:rPr>
                      <m:t>=</m:t>
                    </m:r>
                  </m:oMath>
                </a14:m>
                <a:r>
                  <a:rPr lang="en-US" sz="2200" dirty="0" smtClean="0"/>
                  <a:t> amplitude of input sinusoid</a:t>
                </a:r>
              </a:p>
              <a:p>
                <a14:m>
                  <m:oMath xmlns:m="http://schemas.openxmlformats.org/officeDocument/2006/math">
                    <m:sSub>
                      <m:sSubPr>
                        <m:ctrlPr>
                          <a:rPr lang="en-US" sz="2200" i="1" smtClean="0">
                            <a:latin typeface="Cambria Math"/>
                          </a:rPr>
                        </m:ctrlPr>
                      </m:sSubPr>
                      <m:e>
                        <m:r>
                          <a:rPr lang="en-US" sz="2200" b="0" i="1" smtClean="0">
                            <a:latin typeface="Cambria Math"/>
                          </a:rPr>
                          <m:t>𝑌</m:t>
                        </m:r>
                      </m:e>
                      <m:sub>
                        <m:r>
                          <a:rPr lang="en-US" sz="2200" b="0" i="1" smtClean="0">
                            <a:latin typeface="Cambria Math"/>
                          </a:rPr>
                          <m:t>1</m:t>
                        </m:r>
                      </m:sub>
                    </m:sSub>
                    <m:r>
                      <a:rPr lang="en-US" sz="2200" b="0" i="1" smtClean="0">
                        <a:latin typeface="Cambria Math"/>
                      </a:rPr>
                      <m:t>=</m:t>
                    </m:r>
                  </m:oMath>
                </a14:m>
                <a:r>
                  <a:rPr lang="en-US" sz="2200" dirty="0" smtClean="0"/>
                  <a:t> amplitude of the fundamental harmonic components of output</a:t>
                </a:r>
              </a:p>
              <a:p>
                <a14:m>
                  <m:oMath xmlns:m="http://schemas.openxmlformats.org/officeDocument/2006/math">
                    <m:sSub>
                      <m:sSubPr>
                        <m:ctrlPr>
                          <a:rPr lang="en-US" sz="2200" i="1" smtClean="0">
                            <a:latin typeface="Cambria Math"/>
                          </a:rPr>
                        </m:ctrlPr>
                      </m:sSubPr>
                      <m:e>
                        <m:r>
                          <a:rPr lang="en-US" sz="2200" i="1" smtClean="0">
                            <a:latin typeface="Cambria Math"/>
                            <a:ea typeface="Cambria Math"/>
                          </a:rPr>
                          <m:t>∅</m:t>
                        </m:r>
                      </m:e>
                      <m:sub>
                        <m:r>
                          <a:rPr lang="en-US" sz="2200" b="0" i="1" smtClean="0">
                            <a:latin typeface="Cambria Math"/>
                          </a:rPr>
                          <m:t>1</m:t>
                        </m:r>
                      </m:sub>
                    </m:sSub>
                    <m:r>
                      <a:rPr lang="en-US" sz="2200" b="0" i="1" smtClean="0">
                        <a:latin typeface="Cambria Math"/>
                      </a:rPr>
                      <m:t>=</m:t>
                    </m:r>
                  </m:oMath>
                </a14:m>
                <a:r>
                  <a:rPr lang="en-US" sz="2200" dirty="0" smtClean="0"/>
                  <a:t> phase shift of the fundamental harmonic component of output.</a:t>
                </a:r>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609600" y="4648200"/>
                <a:ext cx="8108630" cy="1446550"/>
              </a:xfrm>
              <a:prstGeom prst="rect">
                <a:avLst/>
              </a:prstGeom>
              <a:blipFill rotWithShape="1">
                <a:blip r:embed="rId3"/>
                <a:stretch>
                  <a:fillRect l="-226" t="-2532" r="-752" b="-7173"/>
                </a:stretch>
              </a:blipFill>
            </p:spPr>
            <p:txBody>
              <a:bodyPr/>
              <a:lstStyle/>
              <a:p>
                <a:r>
                  <a:rPr lang="en-US">
                    <a:noFill/>
                  </a:rPr>
                  <a:t> </a:t>
                </a:r>
              </a:p>
            </p:txBody>
          </p:sp>
        </mc:Fallback>
      </mc:AlternateContent>
    </p:spTree>
    <p:extLst>
      <p:ext uri="{BB962C8B-B14F-4D97-AF65-F5344CB8AC3E}">
        <p14:creationId xmlns:p14="http://schemas.microsoft.com/office/powerpoint/2010/main" val="3864458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a:xfrm>
            <a:off x="213355" y="990600"/>
            <a:ext cx="8458200" cy="4800600"/>
          </a:xfrm>
        </p:spPr>
        <p:txBody>
          <a:bodyPr>
            <a:normAutofit/>
          </a:bodyPr>
          <a:lstStyle/>
          <a:p>
            <a:pPr algn="just"/>
            <a:endParaRPr lang="en-US" sz="2600" dirty="0"/>
          </a:p>
          <a:p>
            <a:pPr algn="just"/>
            <a:endParaRPr lang="en-US" sz="1200" dirty="0" smtClean="0"/>
          </a:p>
          <a:p>
            <a:pPr algn="just"/>
            <a:endParaRPr lang="en-US" sz="2600" dirty="0" smtClean="0"/>
          </a:p>
          <a:p>
            <a:pPr algn="just"/>
            <a:endParaRPr lang="en-US" sz="2600" dirty="0"/>
          </a:p>
          <a:p>
            <a:pPr algn="just"/>
            <a:r>
              <a:rPr lang="en-US" sz="2600" dirty="0" smtClean="0"/>
              <a:t>If no energy-storage element is included in the nonlinear system, then </a:t>
            </a:r>
            <a:r>
              <a:rPr lang="en-US" sz="2600" i="1" dirty="0" smtClean="0"/>
              <a:t>N</a:t>
            </a:r>
            <a:r>
              <a:rPr lang="en-US" sz="2600" dirty="0" smtClean="0"/>
              <a:t> is a function of only of the amplitude of the input. </a:t>
            </a:r>
          </a:p>
          <a:p>
            <a:pPr algn="just"/>
            <a:endParaRPr lang="en-US" sz="2600" dirty="0" smtClean="0"/>
          </a:p>
          <a:p>
            <a:pPr algn="just"/>
            <a:r>
              <a:rPr lang="en-US" sz="2600" dirty="0" smtClean="0"/>
              <a:t>On the other hand, if an energy-storage element is included then </a:t>
            </a:r>
            <a:r>
              <a:rPr lang="en-US" sz="2600" i="1" dirty="0" smtClean="0"/>
              <a:t>N</a:t>
            </a:r>
            <a:r>
              <a:rPr lang="en-US" sz="2600" dirty="0" smtClean="0"/>
              <a:t> is a function of both amplitude and frequency of the input.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24</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3290455" y="1219200"/>
                <a:ext cx="2130135" cy="9536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𝑁</m:t>
                      </m:r>
                      <m:r>
                        <a:rPr lang="en-US" sz="3000" b="0" i="1" smtClean="0">
                          <a:latin typeface="Cambria Math"/>
                        </a:rPr>
                        <m:t>=</m:t>
                      </m:r>
                      <m:f>
                        <m:fPr>
                          <m:ctrlPr>
                            <a:rPr lang="en-US" sz="3000" b="0" i="1" smtClean="0">
                              <a:latin typeface="Cambria Math"/>
                            </a:rPr>
                          </m:ctrlPr>
                        </m:fPr>
                        <m:num>
                          <m:sSub>
                            <m:sSubPr>
                              <m:ctrlPr>
                                <a:rPr lang="en-US" sz="3000" b="0" i="1" smtClean="0">
                                  <a:latin typeface="Cambria Math"/>
                                </a:rPr>
                              </m:ctrlPr>
                            </m:sSubPr>
                            <m:e>
                              <m:r>
                                <a:rPr lang="en-US" sz="3000" b="0" i="1" smtClean="0">
                                  <a:latin typeface="Cambria Math"/>
                                </a:rPr>
                                <m:t>𝑌</m:t>
                              </m:r>
                            </m:e>
                            <m:sub>
                              <m:r>
                                <a:rPr lang="en-US" sz="3000" b="0" i="1" smtClean="0">
                                  <a:latin typeface="Cambria Math"/>
                                </a:rPr>
                                <m:t>1</m:t>
                              </m:r>
                            </m:sub>
                          </m:sSub>
                        </m:num>
                        <m:den>
                          <m:r>
                            <a:rPr lang="en-US" sz="3000" b="0" i="1" smtClean="0">
                              <a:latin typeface="Cambria Math"/>
                            </a:rPr>
                            <m:t>𝑋</m:t>
                          </m:r>
                        </m:den>
                      </m:f>
                      <m:r>
                        <a:rPr lang="en-US" sz="3000" b="0" i="1" smtClean="0">
                          <a:latin typeface="Cambria Math"/>
                        </a:rPr>
                        <m:t>∠</m:t>
                      </m:r>
                      <m:sSub>
                        <m:sSubPr>
                          <m:ctrlPr>
                            <a:rPr lang="en-US" sz="3000" b="0" i="1" smtClean="0">
                              <a:latin typeface="Cambria Math"/>
                            </a:rPr>
                          </m:ctrlPr>
                        </m:sSubPr>
                        <m:e>
                          <m:r>
                            <a:rPr lang="en-US" sz="3000" b="0" i="1" smtClean="0">
                              <a:latin typeface="Cambria Math"/>
                              <a:ea typeface="Cambria Math"/>
                            </a:rPr>
                            <m:t>∅</m:t>
                          </m:r>
                        </m:e>
                        <m:sub>
                          <m:r>
                            <a:rPr lang="en-US" sz="3000" b="0" i="1" smtClean="0">
                              <a:latin typeface="Cambria Math"/>
                            </a:rPr>
                            <m:t>1</m:t>
                          </m:r>
                        </m:sub>
                      </m:sSub>
                    </m:oMath>
                  </m:oMathPara>
                </a14:m>
                <a:endParaRPr lang="en-US" sz="3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90455" y="1219200"/>
                <a:ext cx="2130135" cy="953659"/>
              </a:xfrm>
              <a:prstGeom prst="rect">
                <a:avLst/>
              </a:prstGeom>
              <a:blipFill rotWithShape="1">
                <a:blip r:embed="rId2"/>
                <a:stretch>
                  <a:fillRect r="-8309" b="-3205"/>
                </a:stretch>
              </a:blipFill>
            </p:spPr>
            <p:txBody>
              <a:bodyPr/>
              <a:lstStyle/>
              <a:p>
                <a:r>
                  <a:rPr lang="en-US">
                    <a:noFill/>
                  </a:rPr>
                  <a:t> </a:t>
                </a:r>
              </a:p>
            </p:txBody>
          </p:sp>
        </mc:Fallback>
      </mc:AlternateContent>
    </p:spTree>
    <p:extLst>
      <p:ext uri="{BB962C8B-B14F-4D97-AF65-F5344CB8AC3E}">
        <p14:creationId xmlns:p14="http://schemas.microsoft.com/office/powerpoint/2010/main" val="3650349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355" y="990600"/>
                <a:ext cx="8458200" cy="4800600"/>
              </a:xfrm>
            </p:spPr>
            <p:txBody>
              <a:bodyPr>
                <a:normAutofit/>
              </a:bodyPr>
              <a:lstStyle/>
              <a:p>
                <a:pPr algn="just"/>
                <a:r>
                  <a:rPr lang="en-US" sz="2600" dirty="0" smtClean="0"/>
                  <a:t>In calculating the describing function for a given nonlinear system, we need to find the fundamental harmonic component of the output. </a:t>
                </a:r>
              </a:p>
              <a:p>
                <a:pPr algn="just"/>
                <a:endParaRPr lang="en-US" sz="2600" dirty="0" smtClean="0"/>
              </a:p>
              <a:p>
                <a:pPr algn="just"/>
                <a:r>
                  <a:rPr lang="en-US" sz="2600" dirty="0" smtClean="0"/>
                  <a:t>For the sinusoidal input </a:t>
                </a:r>
                <a14:m>
                  <m:oMath xmlns:m="http://schemas.openxmlformats.org/officeDocument/2006/math">
                    <m:r>
                      <a:rPr lang="en-US" sz="2600" i="1">
                        <a:latin typeface="Cambria Math"/>
                      </a:rPr>
                      <m:t>𝑥</m:t>
                    </m:r>
                    <m:d>
                      <m:dPr>
                        <m:ctrlPr>
                          <a:rPr lang="en-US" sz="2600" i="1">
                            <a:latin typeface="Cambria Math"/>
                          </a:rPr>
                        </m:ctrlPr>
                      </m:dPr>
                      <m:e>
                        <m:r>
                          <a:rPr lang="en-US" sz="2600" i="1">
                            <a:latin typeface="Cambria Math"/>
                          </a:rPr>
                          <m:t>𝑡</m:t>
                        </m:r>
                      </m:e>
                    </m:d>
                  </m:oMath>
                </a14:m>
                <a:r>
                  <a:rPr lang="en-US" sz="2600" dirty="0" smtClean="0"/>
                  <a:t> to the nonlinear system</a:t>
                </a:r>
              </a:p>
              <a:p>
                <a:pPr algn="just"/>
                <a:endParaRPr lang="en-US" sz="2600" dirty="0"/>
              </a:p>
              <a:p>
                <a:pPr algn="just"/>
                <a:endParaRPr lang="en-US" sz="2600" dirty="0" smtClean="0"/>
              </a:p>
              <a:p>
                <a:pPr algn="just"/>
                <a:r>
                  <a:rPr lang="en-US" sz="2600" dirty="0" smtClean="0"/>
                  <a:t>The output </a:t>
                </a:r>
                <a14:m>
                  <m:oMath xmlns:m="http://schemas.openxmlformats.org/officeDocument/2006/math">
                    <m:r>
                      <a:rPr lang="en-US" sz="2600" b="0" i="1" smtClean="0">
                        <a:latin typeface="Cambria Math"/>
                      </a:rPr>
                      <m:t>𝑦</m:t>
                    </m:r>
                    <m:d>
                      <m:dPr>
                        <m:ctrlPr>
                          <a:rPr lang="en-US" sz="2600" i="1">
                            <a:latin typeface="Cambria Math"/>
                          </a:rPr>
                        </m:ctrlPr>
                      </m:dPr>
                      <m:e>
                        <m:r>
                          <a:rPr lang="en-US" sz="2600" i="1">
                            <a:latin typeface="Cambria Math"/>
                          </a:rPr>
                          <m:t>𝑡</m:t>
                        </m:r>
                      </m:e>
                    </m:d>
                  </m:oMath>
                </a14:m>
                <a:r>
                  <a:rPr lang="en-US" sz="2600" dirty="0" smtClean="0"/>
                  <a:t> of the nonlinear system may be expressed as a Fourier series as,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355" y="990600"/>
                <a:ext cx="8458200" cy="4800600"/>
              </a:xfrm>
              <a:blipFill rotWithShape="1">
                <a:blip r:embed="rId2"/>
                <a:stretch>
                  <a:fillRect l="-1081" t="-1017" r="-22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25</a:t>
            </a:fld>
            <a:endParaRPr lang="en-GB"/>
          </a:p>
        </p:txBody>
      </p:sp>
      <mc:AlternateContent xmlns:mc="http://schemas.openxmlformats.org/markup-compatibility/2006" xmlns:a14="http://schemas.microsoft.com/office/drawing/2010/main">
        <mc:Choice Requires="a14">
          <p:sp>
            <p:nvSpPr>
              <p:cNvPr id="6" name="TextBox 5"/>
              <p:cNvSpPr txBox="1"/>
              <p:nvPr/>
            </p:nvSpPr>
            <p:spPr>
              <a:xfrm>
                <a:off x="3429000" y="3581400"/>
                <a:ext cx="24831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𝑥</m:t>
                      </m:r>
                      <m:d>
                        <m:dPr>
                          <m:ctrlPr>
                            <a:rPr lang="en-US" sz="2400" b="0" i="1" smtClean="0">
                              <a:latin typeface="Cambria Math"/>
                            </a:rPr>
                          </m:ctrlPr>
                        </m:dPr>
                        <m:e>
                          <m:r>
                            <a:rPr lang="en-US" sz="2400" b="0" i="1" smtClean="0">
                              <a:latin typeface="Cambria Math"/>
                            </a:rPr>
                            <m:t>𝑡</m:t>
                          </m:r>
                        </m:e>
                      </m:d>
                      <m:r>
                        <a:rPr lang="en-US" sz="2400" b="0" i="1" smtClean="0">
                          <a:latin typeface="Cambria Math"/>
                        </a:rPr>
                        <m:t>=</m:t>
                      </m:r>
                      <m:r>
                        <a:rPr lang="en-US" sz="2400" b="0" i="1" smtClean="0">
                          <a:latin typeface="Cambria Math"/>
                        </a:rPr>
                        <m:t>𝑋</m:t>
                      </m:r>
                      <m:r>
                        <a:rPr lang="en-US" sz="2400" b="0" i="1" smtClean="0">
                          <a:latin typeface="Cambria Math"/>
                        </a:rPr>
                        <m:t> </m:t>
                      </m:r>
                      <m:r>
                        <m:rPr>
                          <m:sty m:val="p"/>
                        </m:rPr>
                        <a:rPr lang="en-US" sz="2400" b="0" i="0" smtClean="0">
                          <a:latin typeface="Cambria Math"/>
                        </a:rPr>
                        <m:t>sin</m:t>
                      </m:r>
                      <m:r>
                        <a:rPr lang="en-US" sz="2400" b="0" i="1" smtClean="0">
                          <a:latin typeface="Cambria Math"/>
                        </a:rPr>
                        <m:t>⁡(</m:t>
                      </m:r>
                      <m:r>
                        <a:rPr lang="en-US" sz="2400" b="0" i="1" smtClean="0">
                          <a:latin typeface="Cambria Math"/>
                          <a:ea typeface="Cambria Math"/>
                        </a:rPr>
                        <m:t>𝜔</m:t>
                      </m:r>
                      <m:r>
                        <a:rPr lang="en-US" sz="2400" b="0" i="1" smtClean="0">
                          <a:latin typeface="Cambria Math"/>
                        </a:rPr>
                        <m:t>𝑡</m:t>
                      </m:r>
                      <m:r>
                        <a:rPr lang="en-US" sz="2400" b="0" i="1" smtClean="0">
                          <a:latin typeface="Cambria Math"/>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429000" y="3581400"/>
                <a:ext cx="2483116" cy="461665"/>
              </a:xfrm>
              <a:prstGeom prst="rect">
                <a:avLst/>
              </a:prstGeom>
              <a:blipFill rotWithShape="1">
                <a:blip r:embed="rId3"/>
                <a:stretch>
                  <a:fillRect t="-10667" r="-4423" b="-2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41977" y="5334000"/>
                <a:ext cx="6268767" cy="10993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𝑦</m:t>
                      </m:r>
                      <m:d>
                        <m:dPr>
                          <m:ctrlPr>
                            <a:rPr lang="en-US" sz="2400" b="0" i="1" smtClean="0">
                              <a:latin typeface="Cambria Math"/>
                            </a:rPr>
                          </m:ctrlPr>
                        </m:dPr>
                        <m:e>
                          <m:r>
                            <a:rPr lang="en-US" sz="2400" b="0" i="1" smtClean="0">
                              <a:latin typeface="Cambria Math"/>
                            </a:rPr>
                            <m:t>𝑡</m:t>
                          </m:r>
                        </m:e>
                      </m:d>
                      <m:r>
                        <a:rPr lang="en-US" sz="2400" b="0" i="1" smtClean="0">
                          <a:latin typeface="Cambria Math"/>
                        </a:rPr>
                        <m:t>=</m:t>
                      </m:r>
                      <m:sSub>
                        <m:sSubPr>
                          <m:ctrlPr>
                            <a:rPr lang="en-US" sz="2400" b="0" i="1" smtClean="0">
                              <a:latin typeface="Cambria Math"/>
                            </a:rPr>
                          </m:ctrlPr>
                        </m:sSubPr>
                        <m:e>
                          <m:r>
                            <a:rPr lang="en-US" sz="2400" b="0" i="1" smtClean="0">
                              <a:latin typeface="Cambria Math"/>
                            </a:rPr>
                            <m:t>𝐴</m:t>
                          </m:r>
                        </m:e>
                        <m:sub>
                          <m:r>
                            <a:rPr lang="en-US" sz="2400" b="0" i="1" smtClean="0">
                              <a:latin typeface="Cambria Math"/>
                            </a:rPr>
                            <m:t>𝑜</m:t>
                          </m:r>
                        </m:sub>
                      </m:sSub>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𝑛</m:t>
                          </m:r>
                          <m:r>
                            <a:rPr lang="en-US" sz="2400" b="0" i="1" smtClean="0">
                              <a:latin typeface="Cambria Math"/>
                            </a:rPr>
                            <m:t>=1</m:t>
                          </m:r>
                        </m:sub>
                        <m:sup>
                          <m:r>
                            <a:rPr lang="en-US" sz="2400" b="0" i="1" smtClean="0">
                              <a:latin typeface="Cambria Math"/>
                              <a:ea typeface="Cambria Math"/>
                            </a:rPr>
                            <m:t>∞</m:t>
                          </m:r>
                        </m:sup>
                        <m:e>
                          <m:d>
                            <m:dPr>
                              <m:begChr m:val="["/>
                              <m:endChr m:val="]"/>
                              <m:ctrlPr>
                                <a:rPr lang="en-US" sz="2400" b="0" i="1" smtClean="0">
                                  <a:latin typeface="Cambria Math"/>
                                </a:rPr>
                              </m:ctrlPr>
                            </m:dPr>
                            <m:e>
                              <m:sSub>
                                <m:sSubPr>
                                  <m:ctrlPr>
                                    <a:rPr lang="en-US" sz="2400" i="1">
                                      <a:latin typeface="Cambria Math"/>
                                    </a:rPr>
                                  </m:ctrlPr>
                                </m:sSubPr>
                                <m:e>
                                  <m:r>
                                    <a:rPr lang="en-US" sz="2400" i="1">
                                      <a:latin typeface="Cambria Math"/>
                                    </a:rPr>
                                    <m:t>𝐴</m:t>
                                  </m:r>
                                </m:e>
                                <m:sub>
                                  <m:r>
                                    <a:rPr lang="en-US" sz="2400" i="1">
                                      <a:latin typeface="Cambria Math"/>
                                    </a:rPr>
                                    <m:t>𝑛</m:t>
                                  </m:r>
                                </m:sub>
                              </m:sSub>
                              <m:func>
                                <m:funcPr>
                                  <m:ctrlPr>
                                    <a:rPr lang="en-US" sz="2400" i="1">
                                      <a:latin typeface="Cambria Math"/>
                                    </a:rPr>
                                  </m:ctrlPr>
                                </m:funcPr>
                                <m:fName>
                                  <m:r>
                                    <m:rPr>
                                      <m:sty m:val="p"/>
                                    </m:rPr>
                                    <a:rPr lang="en-US" sz="2400">
                                      <a:latin typeface="Cambria Math"/>
                                    </a:rPr>
                                    <m:t>cos</m:t>
                                  </m:r>
                                </m:fName>
                                <m:e>
                                  <m:d>
                                    <m:dPr>
                                      <m:ctrlPr>
                                        <a:rPr lang="en-US" sz="2400" i="1">
                                          <a:latin typeface="Cambria Math"/>
                                        </a:rPr>
                                      </m:ctrlPr>
                                    </m:dPr>
                                    <m:e>
                                      <m:r>
                                        <a:rPr lang="en-US" sz="2400" i="1">
                                          <a:latin typeface="Cambria Math"/>
                                        </a:rPr>
                                        <m:t>𝑛</m:t>
                                      </m:r>
                                      <m:r>
                                        <a:rPr lang="en-US" sz="2400" i="1">
                                          <a:latin typeface="Cambria Math"/>
                                          <a:ea typeface="Cambria Math"/>
                                        </a:rPr>
                                        <m:t>𝜔</m:t>
                                      </m:r>
                                      <m:r>
                                        <a:rPr lang="en-US" sz="2400" i="1">
                                          <a:latin typeface="Cambria Math"/>
                                          <a:ea typeface="Cambria Math"/>
                                        </a:rPr>
                                        <m:t>𝑡</m:t>
                                      </m:r>
                                    </m:e>
                                  </m:d>
                                </m:e>
                              </m:func>
                              <m:r>
                                <a:rPr lang="en-US" sz="2400" i="1">
                                  <a:latin typeface="Cambria Math"/>
                                </a:rPr>
                                <m:t>+</m:t>
                              </m:r>
                              <m:sSub>
                                <m:sSubPr>
                                  <m:ctrlPr>
                                    <a:rPr lang="en-US" sz="2400" i="1">
                                      <a:latin typeface="Cambria Math"/>
                                    </a:rPr>
                                  </m:ctrlPr>
                                </m:sSubPr>
                                <m:e>
                                  <m:r>
                                    <a:rPr lang="en-US" sz="2400" i="1">
                                      <a:latin typeface="Cambria Math"/>
                                    </a:rPr>
                                    <m:t>𝐵</m:t>
                                  </m:r>
                                </m:e>
                                <m:sub>
                                  <m:r>
                                    <a:rPr lang="en-US" sz="2400" i="1">
                                      <a:latin typeface="Cambria Math"/>
                                    </a:rPr>
                                    <m:t>𝑛</m:t>
                                  </m:r>
                                </m:sub>
                              </m:sSub>
                              <m:func>
                                <m:funcPr>
                                  <m:ctrlPr>
                                    <a:rPr lang="en-US" sz="2400" i="1">
                                      <a:latin typeface="Cambria Math"/>
                                    </a:rPr>
                                  </m:ctrlPr>
                                </m:funcPr>
                                <m:fName>
                                  <m:r>
                                    <m:rPr>
                                      <m:sty m:val="p"/>
                                    </m:rPr>
                                    <a:rPr lang="en-US" sz="2400">
                                      <a:latin typeface="Cambria Math"/>
                                    </a:rPr>
                                    <m:t>sin</m:t>
                                  </m:r>
                                </m:fName>
                                <m:e>
                                  <m:d>
                                    <m:dPr>
                                      <m:ctrlPr>
                                        <a:rPr lang="en-US" sz="2400" i="1">
                                          <a:latin typeface="Cambria Math"/>
                                        </a:rPr>
                                      </m:ctrlPr>
                                    </m:dPr>
                                    <m:e>
                                      <m:r>
                                        <a:rPr lang="en-US" sz="2400" i="1">
                                          <a:latin typeface="Cambria Math"/>
                                        </a:rPr>
                                        <m:t>𝑛</m:t>
                                      </m:r>
                                      <m:r>
                                        <a:rPr lang="en-US" sz="2400" i="1">
                                          <a:latin typeface="Cambria Math"/>
                                          <a:ea typeface="Cambria Math"/>
                                        </a:rPr>
                                        <m:t>𝜔</m:t>
                                      </m:r>
                                      <m:r>
                                        <a:rPr lang="en-US" sz="2400" i="1">
                                          <a:latin typeface="Cambria Math"/>
                                          <a:ea typeface="Cambria Math"/>
                                        </a:rPr>
                                        <m:t>𝑡</m:t>
                                      </m:r>
                                    </m:e>
                                  </m:d>
                                </m:e>
                              </m:func>
                            </m:e>
                          </m:d>
                        </m:e>
                      </m:nary>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641977" y="5334000"/>
                <a:ext cx="6268767" cy="1099340"/>
              </a:xfrm>
              <a:prstGeom prst="rect">
                <a:avLst/>
              </a:prstGeom>
              <a:blipFill rotWithShape="1">
                <a:blip r:embed="rId4"/>
                <a:stretch>
                  <a:fillRect r="-486"/>
                </a:stretch>
              </a:blipFill>
            </p:spPr>
            <p:txBody>
              <a:bodyPr/>
              <a:lstStyle/>
              <a:p>
                <a:r>
                  <a:rPr lang="en-US">
                    <a:noFill/>
                  </a:rPr>
                  <a:t> </a:t>
                </a:r>
              </a:p>
            </p:txBody>
          </p:sp>
        </mc:Fallback>
      </mc:AlternateContent>
    </p:spTree>
    <p:extLst>
      <p:ext uri="{BB962C8B-B14F-4D97-AF65-F5344CB8AC3E}">
        <p14:creationId xmlns:p14="http://schemas.microsoft.com/office/powerpoint/2010/main" val="8109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p:sp>
        <p:nvSpPr>
          <p:cNvPr id="3" name="Content Placeholder 2"/>
          <p:cNvSpPr>
            <a:spLocks noGrp="1"/>
          </p:cNvSpPr>
          <p:nvPr>
            <p:ph idx="1"/>
          </p:nvPr>
        </p:nvSpPr>
        <p:spPr>
          <a:xfrm>
            <a:off x="213355" y="990600"/>
            <a:ext cx="8458200" cy="4800600"/>
          </a:xfrm>
        </p:spPr>
        <p:txBody>
          <a:bodyPr>
            <a:normAutofit/>
          </a:bodyPr>
          <a:lstStyle/>
          <a:p>
            <a:pPr algn="just"/>
            <a:endParaRPr lang="en-US" sz="2600" dirty="0" smtClean="0"/>
          </a:p>
          <a:p>
            <a:pPr algn="just"/>
            <a:endParaRPr lang="en-US" sz="600" dirty="0" smtClean="0"/>
          </a:p>
          <a:p>
            <a:pPr algn="just"/>
            <a:r>
              <a:rPr lang="en-US" sz="2600" dirty="0" smtClean="0"/>
              <a:t>Where, </a:t>
            </a:r>
          </a:p>
          <a:p>
            <a:pPr algn="just"/>
            <a:endParaRPr lang="en-US" sz="2600" dirty="0"/>
          </a:p>
          <a:p>
            <a:pPr algn="just"/>
            <a:endParaRPr lang="en-US" sz="3400" dirty="0" smtClean="0"/>
          </a:p>
          <a:p>
            <a:pPr algn="just"/>
            <a:endParaRPr lang="en-US" dirty="0"/>
          </a:p>
          <a:p>
            <a:pPr algn="just"/>
            <a:r>
              <a:rPr lang="en-US" sz="2600" dirty="0" smtClean="0"/>
              <a:t>Fourier series can also be represented as</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26</a:t>
            </a:fld>
            <a:endParaRPr lang="en-GB"/>
          </a:p>
        </p:txBody>
      </p:sp>
      <mc:AlternateContent xmlns:mc="http://schemas.openxmlformats.org/markup-compatibility/2006" xmlns:a14="http://schemas.microsoft.com/office/drawing/2010/main">
        <mc:Choice Requires="a14">
          <p:sp>
            <p:nvSpPr>
              <p:cNvPr id="7" name="TextBox 6"/>
              <p:cNvSpPr txBox="1"/>
              <p:nvPr/>
            </p:nvSpPr>
            <p:spPr>
              <a:xfrm>
                <a:off x="1922607" y="762000"/>
                <a:ext cx="5638210" cy="1015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r>
                        <a:rPr lang="en-US" sz="2200" b="0" i="1" smtClean="0">
                          <a:latin typeface="Cambria Math"/>
                        </a:rPr>
                        <m:t>=</m:t>
                      </m:r>
                      <m:sSub>
                        <m:sSubPr>
                          <m:ctrlPr>
                            <a:rPr lang="en-US" sz="2200" b="0" i="1" smtClean="0">
                              <a:latin typeface="Cambria Math"/>
                            </a:rPr>
                          </m:ctrlPr>
                        </m:sSubPr>
                        <m:e>
                          <m:r>
                            <a:rPr lang="en-US" sz="2200" b="0" i="1" smtClean="0">
                              <a:latin typeface="Cambria Math"/>
                            </a:rPr>
                            <m:t>𝐴</m:t>
                          </m:r>
                        </m:e>
                        <m:sub>
                          <m:r>
                            <a:rPr lang="en-US" sz="2200" b="0" i="1" smtClean="0">
                              <a:latin typeface="Cambria Math"/>
                            </a:rPr>
                            <m:t>𝑜</m:t>
                          </m:r>
                        </m:sub>
                      </m:sSub>
                      <m:r>
                        <a:rPr lang="en-US" sz="2200" b="0" i="1" smtClean="0">
                          <a:latin typeface="Cambria Math"/>
                        </a:rPr>
                        <m:t>+</m:t>
                      </m:r>
                      <m:nary>
                        <m:naryPr>
                          <m:chr m:val="∑"/>
                          <m:ctrlPr>
                            <a:rPr lang="en-US" sz="2200" b="0" i="1" smtClean="0">
                              <a:latin typeface="Cambria Math"/>
                            </a:rPr>
                          </m:ctrlPr>
                        </m:naryPr>
                        <m:sub>
                          <m:r>
                            <m:rPr>
                              <m:brk m:alnAt="23"/>
                            </m:rPr>
                            <a:rPr lang="en-US" sz="2200" b="0" i="1" smtClean="0">
                              <a:latin typeface="Cambria Math"/>
                            </a:rPr>
                            <m:t>𝑛</m:t>
                          </m:r>
                          <m:r>
                            <a:rPr lang="en-US" sz="2200" b="0" i="1" smtClean="0">
                              <a:latin typeface="Cambria Math"/>
                            </a:rPr>
                            <m:t>=1</m:t>
                          </m:r>
                        </m:sub>
                        <m:sup>
                          <m:r>
                            <a:rPr lang="en-US" sz="2200" b="0" i="1" smtClean="0">
                              <a:latin typeface="Cambria Math"/>
                              <a:ea typeface="Cambria Math"/>
                            </a:rPr>
                            <m:t>∞</m:t>
                          </m:r>
                        </m:sup>
                        <m:e>
                          <m:d>
                            <m:dPr>
                              <m:begChr m:val="["/>
                              <m:endChr m:val="]"/>
                              <m:ctrlPr>
                                <a:rPr lang="en-US" sz="2200" b="0" i="1" smtClean="0">
                                  <a:latin typeface="Cambria Math"/>
                                </a:rPr>
                              </m:ctrlPr>
                            </m:dPr>
                            <m:e>
                              <m:sSub>
                                <m:sSubPr>
                                  <m:ctrlPr>
                                    <a:rPr lang="en-US" sz="2200" i="1">
                                      <a:latin typeface="Cambria Math"/>
                                    </a:rPr>
                                  </m:ctrlPr>
                                </m:sSubPr>
                                <m:e>
                                  <m:r>
                                    <a:rPr lang="en-US" sz="2200" i="1">
                                      <a:latin typeface="Cambria Math"/>
                                    </a:rPr>
                                    <m:t>𝐴</m:t>
                                  </m:r>
                                </m:e>
                                <m:sub>
                                  <m:r>
                                    <a:rPr lang="en-US" sz="2200" i="1">
                                      <a:latin typeface="Cambria Math"/>
                                    </a:rPr>
                                    <m:t>𝑛</m:t>
                                  </m:r>
                                </m:sub>
                              </m:sSub>
                              <m:func>
                                <m:funcPr>
                                  <m:ctrlPr>
                                    <a:rPr lang="en-US" sz="2200" i="1">
                                      <a:latin typeface="Cambria Math"/>
                                    </a:rPr>
                                  </m:ctrlPr>
                                </m:funcPr>
                                <m:fName>
                                  <m:r>
                                    <m:rPr>
                                      <m:sty m:val="p"/>
                                    </m:rPr>
                                    <a:rPr lang="en-US" sz="2200">
                                      <a:latin typeface="Cambria Math"/>
                                    </a:rPr>
                                    <m:t>cos</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e>
                                  </m:d>
                                </m:e>
                              </m:func>
                              <m:r>
                                <a:rPr lang="en-US" sz="2200" i="1">
                                  <a:latin typeface="Cambria Math"/>
                                </a:rPr>
                                <m:t>+</m:t>
                              </m:r>
                              <m:sSub>
                                <m:sSubPr>
                                  <m:ctrlPr>
                                    <a:rPr lang="en-US" sz="2200" i="1">
                                      <a:latin typeface="Cambria Math"/>
                                    </a:rPr>
                                  </m:ctrlPr>
                                </m:sSubPr>
                                <m:e>
                                  <m:r>
                                    <a:rPr lang="en-US" sz="2200" i="1">
                                      <a:latin typeface="Cambria Math"/>
                                    </a:rPr>
                                    <m:t>𝐵</m:t>
                                  </m:r>
                                </m:e>
                                <m:sub>
                                  <m:r>
                                    <a:rPr lang="en-US" sz="2200" i="1">
                                      <a:latin typeface="Cambria Math"/>
                                    </a:rPr>
                                    <m:t>𝑛</m:t>
                                  </m:r>
                                </m:sub>
                              </m:sSub>
                              <m:func>
                                <m:funcPr>
                                  <m:ctrlPr>
                                    <a:rPr lang="en-US" sz="2200" i="1">
                                      <a:latin typeface="Cambria Math"/>
                                    </a:rPr>
                                  </m:ctrlPr>
                                </m:funcPr>
                                <m:fName>
                                  <m:r>
                                    <m:rPr>
                                      <m:sty m:val="p"/>
                                    </m:rPr>
                                    <a:rPr lang="en-US" sz="2200">
                                      <a:latin typeface="Cambria Math"/>
                                    </a:rPr>
                                    <m:t>sin</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e>
                                  </m:d>
                                </m:e>
                              </m:func>
                            </m:e>
                          </m:d>
                        </m:e>
                      </m:nary>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1922607" y="762000"/>
                <a:ext cx="5638210" cy="1015471"/>
              </a:xfrm>
              <a:prstGeom prst="rect">
                <a:avLst/>
              </a:prstGeom>
              <a:blipFill rotWithShape="1">
                <a:blip r:embed="rId2"/>
                <a:stretch>
                  <a:fillRect r="-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34091" y="2320636"/>
                <a:ext cx="3955314" cy="1112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i="1">
                              <a:latin typeface="Cambria Math"/>
                            </a:rPr>
                            <m:t>𝐴</m:t>
                          </m:r>
                        </m:e>
                        <m:sub>
                          <m:r>
                            <a:rPr lang="en-US" sz="2200" i="1">
                              <a:latin typeface="Cambria Math"/>
                            </a:rPr>
                            <m:t>𝑛</m:t>
                          </m:r>
                        </m:sub>
                      </m:sSub>
                      <m:r>
                        <a:rPr lang="en-US" sz="2200" b="0" i="1" smtClean="0">
                          <a:latin typeface="Cambria Math"/>
                        </a:rPr>
                        <m:t>=</m:t>
                      </m:r>
                      <m:f>
                        <m:fPr>
                          <m:ctrlPr>
                            <a:rPr lang="en-US" sz="2200" b="0" i="1" smtClean="0">
                              <a:latin typeface="Cambria Math"/>
                            </a:rPr>
                          </m:ctrlPr>
                        </m:fPr>
                        <m:num>
                          <m:r>
                            <a:rPr lang="en-US" sz="2200" b="0" i="1" smtClean="0">
                              <a:latin typeface="Cambria Math"/>
                            </a:rPr>
                            <m:t>1</m:t>
                          </m:r>
                        </m:num>
                        <m:den>
                          <m:r>
                            <a:rPr lang="en-US" sz="2200" b="0" i="1" smtClean="0">
                              <a:latin typeface="Cambria Math"/>
                              <a:ea typeface="Cambria Math"/>
                            </a:rPr>
                            <m:t>𝜋</m:t>
                          </m:r>
                        </m:den>
                      </m:f>
                      <m:nary>
                        <m:naryPr>
                          <m:limLoc m:val="undOvr"/>
                          <m:ctrlPr>
                            <a:rPr lang="en-US" sz="2200" b="0" i="1" smtClean="0">
                              <a:latin typeface="Cambria Math"/>
                            </a:rPr>
                          </m:ctrlPr>
                        </m:naryPr>
                        <m:sub>
                          <m:r>
                            <m:rPr>
                              <m:brk m:alnAt="24"/>
                            </m:rPr>
                            <a:rPr lang="en-US" sz="2200" b="0" i="1" smtClean="0">
                              <a:latin typeface="Cambria Math"/>
                            </a:rPr>
                            <m:t>0</m:t>
                          </m:r>
                        </m:sub>
                        <m:sup>
                          <m:r>
                            <a:rPr lang="en-US" sz="2200" b="0" i="1" smtClean="0">
                              <a:latin typeface="Cambria Math"/>
                            </a:rPr>
                            <m:t>2</m:t>
                          </m:r>
                          <m:r>
                            <a:rPr lang="en-US" sz="2200" b="0" i="1" smtClean="0">
                              <a:latin typeface="Cambria Math"/>
                              <a:ea typeface="Cambria Math"/>
                            </a:rPr>
                            <m:t>𝜋</m:t>
                          </m:r>
                        </m:sup>
                        <m:e>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func>
                            <m:funcPr>
                              <m:ctrlPr>
                                <a:rPr lang="en-US" sz="2200" b="0" i="1" smtClean="0">
                                  <a:latin typeface="Cambria Math"/>
                                </a:rPr>
                              </m:ctrlPr>
                            </m:funcPr>
                            <m:fName>
                              <m:r>
                                <m:rPr>
                                  <m:sty m:val="p"/>
                                </m:rPr>
                                <a:rPr lang="en-US" sz="2200" b="0" i="0" smtClean="0">
                                  <a:latin typeface="Cambria Math"/>
                                </a:rPr>
                                <m:t>cos</m:t>
                              </m:r>
                            </m:fName>
                            <m:e>
                              <m:d>
                                <m:dPr>
                                  <m:ctrlPr>
                                    <a:rPr lang="en-US" sz="2200" b="0" i="1" smtClean="0">
                                      <a:latin typeface="Cambria Math"/>
                                    </a:rPr>
                                  </m:ctrlPr>
                                </m:dPr>
                                <m:e>
                                  <m:r>
                                    <a:rPr lang="en-US" sz="2200" b="0" i="1" smtClean="0">
                                      <a:latin typeface="Cambria Math"/>
                                    </a:rPr>
                                    <m:t>𝑛</m:t>
                                  </m:r>
                                  <m:r>
                                    <a:rPr lang="en-US" sz="2200" b="0" i="1" smtClean="0">
                                      <a:latin typeface="Cambria Math"/>
                                      <a:ea typeface="Cambria Math"/>
                                    </a:rPr>
                                    <m:t>𝜔</m:t>
                                  </m:r>
                                  <m:r>
                                    <a:rPr lang="en-US" sz="2200" b="0" i="1" smtClean="0">
                                      <a:latin typeface="Cambria Math"/>
                                      <a:ea typeface="Cambria Math"/>
                                    </a:rPr>
                                    <m:t>𝑡</m:t>
                                  </m:r>
                                </m:e>
                              </m:d>
                            </m:e>
                          </m:func>
                          <m:r>
                            <a:rPr lang="en-US" sz="2200" b="0" i="1" smtClean="0">
                              <a:latin typeface="Cambria Math"/>
                              <a:ea typeface="Cambria Math"/>
                            </a:rPr>
                            <m:t>𝑑</m:t>
                          </m:r>
                          <m:r>
                            <a:rPr lang="en-US" sz="2200" b="0" i="1" smtClean="0">
                              <a:latin typeface="Cambria Math"/>
                              <a:ea typeface="Cambria Math"/>
                            </a:rPr>
                            <m:t>(</m:t>
                          </m:r>
                          <m:r>
                            <a:rPr lang="en-US" sz="2200" b="0" i="1" smtClean="0">
                              <a:latin typeface="Cambria Math"/>
                              <a:ea typeface="Cambria Math"/>
                            </a:rPr>
                            <m:t>𝜔</m:t>
                          </m:r>
                          <m:r>
                            <a:rPr lang="en-US" sz="2200" b="0" i="1" smtClean="0">
                              <a:latin typeface="Cambria Math"/>
                              <a:ea typeface="Cambria Math"/>
                            </a:rPr>
                            <m:t>𝑡</m:t>
                          </m:r>
                          <m:r>
                            <a:rPr lang="en-US" sz="2200" b="0" i="1" smtClean="0">
                              <a:latin typeface="Cambria Math"/>
                              <a:ea typeface="Cambria Math"/>
                            </a:rPr>
                            <m:t>)</m:t>
                          </m:r>
                        </m:e>
                      </m:nary>
                    </m:oMath>
                  </m:oMathPara>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334091" y="2320636"/>
                <a:ext cx="3955314" cy="1112612"/>
              </a:xfrm>
              <a:prstGeom prst="rect">
                <a:avLst/>
              </a:prstGeom>
              <a:blipFill rotWithShape="1">
                <a:blip r:embed="rId3"/>
                <a:stretch>
                  <a:fillRect r="-2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829503" y="2327563"/>
                <a:ext cx="3900042" cy="1112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b="0" i="1" smtClean="0">
                              <a:latin typeface="Cambria Math"/>
                            </a:rPr>
                            <m:t>𝐵</m:t>
                          </m:r>
                        </m:e>
                        <m:sub>
                          <m:r>
                            <a:rPr lang="en-US" sz="2200" i="1">
                              <a:latin typeface="Cambria Math"/>
                            </a:rPr>
                            <m:t>𝑛</m:t>
                          </m:r>
                        </m:sub>
                      </m:sSub>
                      <m:r>
                        <a:rPr lang="en-US" sz="2200" b="0" i="1" smtClean="0">
                          <a:latin typeface="Cambria Math"/>
                        </a:rPr>
                        <m:t>=</m:t>
                      </m:r>
                      <m:f>
                        <m:fPr>
                          <m:ctrlPr>
                            <a:rPr lang="en-US" sz="2200" b="0" i="1" smtClean="0">
                              <a:latin typeface="Cambria Math"/>
                            </a:rPr>
                          </m:ctrlPr>
                        </m:fPr>
                        <m:num>
                          <m:r>
                            <a:rPr lang="en-US" sz="2200" b="0" i="1" smtClean="0">
                              <a:latin typeface="Cambria Math"/>
                            </a:rPr>
                            <m:t>1</m:t>
                          </m:r>
                        </m:num>
                        <m:den>
                          <m:r>
                            <a:rPr lang="en-US" sz="2200" b="0" i="1" smtClean="0">
                              <a:latin typeface="Cambria Math"/>
                              <a:ea typeface="Cambria Math"/>
                            </a:rPr>
                            <m:t>𝜋</m:t>
                          </m:r>
                        </m:den>
                      </m:f>
                      <m:nary>
                        <m:naryPr>
                          <m:limLoc m:val="undOvr"/>
                          <m:ctrlPr>
                            <a:rPr lang="en-US" sz="2200" b="0" i="1" smtClean="0">
                              <a:latin typeface="Cambria Math"/>
                            </a:rPr>
                          </m:ctrlPr>
                        </m:naryPr>
                        <m:sub>
                          <m:r>
                            <m:rPr>
                              <m:brk m:alnAt="24"/>
                            </m:rPr>
                            <a:rPr lang="en-US" sz="2200" b="0" i="1" smtClean="0">
                              <a:latin typeface="Cambria Math"/>
                            </a:rPr>
                            <m:t>0</m:t>
                          </m:r>
                        </m:sub>
                        <m:sup>
                          <m:r>
                            <a:rPr lang="en-US" sz="2200" b="0" i="1" smtClean="0">
                              <a:latin typeface="Cambria Math"/>
                            </a:rPr>
                            <m:t>2</m:t>
                          </m:r>
                          <m:r>
                            <a:rPr lang="en-US" sz="2200" b="0" i="1" smtClean="0">
                              <a:latin typeface="Cambria Math"/>
                              <a:ea typeface="Cambria Math"/>
                            </a:rPr>
                            <m:t>𝜋</m:t>
                          </m:r>
                        </m:sup>
                        <m:e>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func>
                            <m:funcPr>
                              <m:ctrlPr>
                                <a:rPr lang="en-US" sz="2200" b="0" i="1" smtClean="0">
                                  <a:latin typeface="Cambria Math"/>
                                </a:rPr>
                              </m:ctrlPr>
                            </m:funcPr>
                            <m:fName>
                              <m:r>
                                <m:rPr>
                                  <m:sty m:val="p"/>
                                </m:rPr>
                                <a:rPr lang="en-US" sz="2200" b="0" i="0" smtClean="0">
                                  <a:latin typeface="Cambria Math"/>
                                </a:rPr>
                                <m:t>sin</m:t>
                              </m:r>
                            </m:fName>
                            <m:e>
                              <m:d>
                                <m:dPr>
                                  <m:ctrlPr>
                                    <a:rPr lang="en-US" sz="2200" b="0" i="1" smtClean="0">
                                      <a:latin typeface="Cambria Math"/>
                                    </a:rPr>
                                  </m:ctrlPr>
                                </m:dPr>
                                <m:e>
                                  <m:r>
                                    <a:rPr lang="en-US" sz="2200" b="0" i="1" smtClean="0">
                                      <a:latin typeface="Cambria Math"/>
                                    </a:rPr>
                                    <m:t>𝑛</m:t>
                                  </m:r>
                                  <m:r>
                                    <a:rPr lang="en-US" sz="2200" b="0" i="1" smtClean="0">
                                      <a:latin typeface="Cambria Math"/>
                                      <a:ea typeface="Cambria Math"/>
                                    </a:rPr>
                                    <m:t>𝜔</m:t>
                                  </m:r>
                                  <m:r>
                                    <a:rPr lang="en-US" sz="2200" b="0" i="1" smtClean="0">
                                      <a:latin typeface="Cambria Math"/>
                                      <a:ea typeface="Cambria Math"/>
                                    </a:rPr>
                                    <m:t>𝑡</m:t>
                                  </m:r>
                                </m:e>
                              </m:d>
                            </m:e>
                          </m:func>
                          <m:r>
                            <a:rPr lang="en-US" sz="2200" b="0" i="1" smtClean="0">
                              <a:latin typeface="Cambria Math"/>
                              <a:ea typeface="Cambria Math"/>
                            </a:rPr>
                            <m:t>𝑑</m:t>
                          </m:r>
                          <m:r>
                            <a:rPr lang="en-US" sz="2200" b="0" i="1" smtClean="0">
                              <a:latin typeface="Cambria Math"/>
                              <a:ea typeface="Cambria Math"/>
                            </a:rPr>
                            <m:t>(</m:t>
                          </m:r>
                          <m:r>
                            <a:rPr lang="en-US" sz="2200" b="0" i="1" smtClean="0">
                              <a:latin typeface="Cambria Math"/>
                              <a:ea typeface="Cambria Math"/>
                            </a:rPr>
                            <m:t>𝜔</m:t>
                          </m:r>
                          <m:r>
                            <a:rPr lang="en-US" sz="2200" b="0" i="1" smtClean="0">
                              <a:latin typeface="Cambria Math"/>
                              <a:ea typeface="Cambria Math"/>
                            </a:rPr>
                            <m:t>𝑡</m:t>
                          </m:r>
                          <m:r>
                            <a:rPr lang="en-US" sz="2200" b="0" i="1" smtClean="0">
                              <a:latin typeface="Cambria Math"/>
                              <a:ea typeface="Cambria Math"/>
                            </a:rPr>
                            <m:t>)</m:t>
                          </m:r>
                        </m:e>
                      </m:nary>
                    </m:oMath>
                  </m:oMathPara>
                </a14:m>
                <a:endParaRPr lang="en-US" sz="2200" dirty="0"/>
              </a:p>
            </p:txBody>
          </p:sp>
        </mc:Choice>
        <mc:Fallback xmlns="">
          <p:sp>
            <p:nvSpPr>
              <p:cNvPr id="8" name="Rectangle 7"/>
              <p:cNvSpPr>
                <a:spLocks noRot="1" noChangeAspect="1" noMove="1" noResize="1" noEditPoints="1" noAdjustHandles="1" noChangeArrowheads="1" noChangeShapeType="1" noTextEdit="1"/>
              </p:cNvSpPr>
              <p:nvPr/>
            </p:nvSpPr>
            <p:spPr>
              <a:xfrm>
                <a:off x="4829503" y="2327563"/>
                <a:ext cx="3900042" cy="1112612"/>
              </a:xfrm>
              <a:prstGeom prst="rect">
                <a:avLst/>
              </a:prstGeom>
              <a:blipFill rotWithShape="1">
                <a:blip r:embed="rId4"/>
                <a:stretch>
                  <a:fillRect r="-2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11748" y="4292864"/>
                <a:ext cx="4341124" cy="1015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r>
                        <a:rPr lang="en-US" sz="2200" b="0" i="1" smtClean="0">
                          <a:latin typeface="Cambria Math"/>
                        </a:rPr>
                        <m:t>=</m:t>
                      </m:r>
                      <m:sSub>
                        <m:sSubPr>
                          <m:ctrlPr>
                            <a:rPr lang="en-US" sz="2200" b="0" i="1" smtClean="0">
                              <a:latin typeface="Cambria Math"/>
                            </a:rPr>
                          </m:ctrlPr>
                        </m:sSubPr>
                        <m:e>
                          <m:r>
                            <a:rPr lang="en-US" sz="2200" b="0" i="1" smtClean="0">
                              <a:latin typeface="Cambria Math"/>
                            </a:rPr>
                            <m:t>𝐴</m:t>
                          </m:r>
                        </m:e>
                        <m:sub>
                          <m:r>
                            <a:rPr lang="en-US" sz="2200" b="0" i="1" smtClean="0">
                              <a:latin typeface="Cambria Math"/>
                            </a:rPr>
                            <m:t>𝑜</m:t>
                          </m:r>
                        </m:sub>
                      </m:sSub>
                      <m:r>
                        <a:rPr lang="en-US" sz="2200" b="0" i="1" smtClean="0">
                          <a:latin typeface="Cambria Math"/>
                        </a:rPr>
                        <m:t>+</m:t>
                      </m:r>
                      <m:nary>
                        <m:naryPr>
                          <m:chr m:val="∑"/>
                          <m:ctrlPr>
                            <a:rPr lang="en-US" sz="2200" b="0" i="1" smtClean="0">
                              <a:latin typeface="Cambria Math"/>
                            </a:rPr>
                          </m:ctrlPr>
                        </m:naryPr>
                        <m:sub>
                          <m:r>
                            <m:rPr>
                              <m:brk m:alnAt="23"/>
                            </m:rPr>
                            <a:rPr lang="en-US" sz="2200" b="0" i="1" smtClean="0">
                              <a:latin typeface="Cambria Math"/>
                            </a:rPr>
                            <m:t>𝑛</m:t>
                          </m:r>
                          <m:r>
                            <a:rPr lang="en-US" sz="2200" b="0" i="1" smtClean="0">
                              <a:latin typeface="Cambria Math"/>
                            </a:rPr>
                            <m:t>=1</m:t>
                          </m:r>
                        </m:sub>
                        <m:sup>
                          <m:r>
                            <a:rPr lang="en-US" sz="2200" b="0" i="1" smtClean="0">
                              <a:latin typeface="Cambria Math"/>
                              <a:ea typeface="Cambria Math"/>
                            </a:rPr>
                            <m:t>∞</m:t>
                          </m:r>
                        </m:sup>
                        <m:e>
                          <m:sSub>
                            <m:sSubPr>
                              <m:ctrlPr>
                                <a:rPr lang="en-US" sz="2200" i="1">
                                  <a:latin typeface="Cambria Math"/>
                                </a:rPr>
                              </m:ctrlPr>
                            </m:sSubPr>
                            <m:e>
                              <m:r>
                                <a:rPr lang="en-US" sz="2200" b="0" i="1" smtClean="0">
                                  <a:latin typeface="Cambria Math"/>
                                </a:rPr>
                                <m:t>𝑌</m:t>
                              </m:r>
                            </m:e>
                            <m:sub>
                              <m:r>
                                <a:rPr lang="en-US" sz="2200" i="1">
                                  <a:latin typeface="Cambria Math"/>
                                </a:rPr>
                                <m:t>𝑛</m:t>
                              </m:r>
                            </m:sub>
                          </m:sSub>
                          <m:func>
                            <m:funcPr>
                              <m:ctrlPr>
                                <a:rPr lang="en-US" sz="2200" i="1">
                                  <a:latin typeface="Cambria Math"/>
                                </a:rPr>
                              </m:ctrlPr>
                            </m:funcPr>
                            <m:fName>
                              <m:r>
                                <m:rPr>
                                  <m:sty m:val="p"/>
                                </m:rPr>
                                <a:rPr lang="en-US" sz="2200">
                                  <a:latin typeface="Cambria Math"/>
                                </a:rPr>
                                <m:t>sin</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r>
                                    <a:rPr lang="en-US" sz="2200" b="0" i="1" smtClean="0">
                                      <a:latin typeface="Cambria Math"/>
                                      <a:ea typeface="Cambria Math"/>
                                    </a:rPr>
                                    <m:t>+</m:t>
                                  </m:r>
                                  <m:sSub>
                                    <m:sSubPr>
                                      <m:ctrlPr>
                                        <a:rPr lang="en-US" sz="2200" b="0" i="1" smtClean="0">
                                          <a:latin typeface="Cambria Math"/>
                                          <a:ea typeface="Cambria Math"/>
                                        </a:rPr>
                                      </m:ctrlPr>
                                    </m:sSubPr>
                                    <m:e>
                                      <m:r>
                                        <a:rPr lang="en-US" sz="2200" b="0" i="1" smtClean="0">
                                          <a:latin typeface="Cambria Math"/>
                                          <a:ea typeface="Cambria Math"/>
                                        </a:rPr>
                                        <m:t>∅</m:t>
                                      </m:r>
                                    </m:e>
                                    <m:sub>
                                      <m:r>
                                        <a:rPr lang="en-US" sz="2200" b="0" i="1" smtClean="0">
                                          <a:latin typeface="Cambria Math"/>
                                          <a:ea typeface="Cambria Math"/>
                                        </a:rPr>
                                        <m:t>𝑛</m:t>
                                      </m:r>
                                    </m:sub>
                                  </m:sSub>
                                </m:e>
                              </m:d>
                            </m:e>
                          </m:func>
                        </m:e>
                      </m:nary>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311748" y="4292864"/>
                <a:ext cx="4341124" cy="1015471"/>
              </a:xfrm>
              <a:prstGeom prst="rect">
                <a:avLst/>
              </a:prstGeom>
              <a:blipFill rotWithShape="1">
                <a:blip r:embed="rId5"/>
                <a:stretch>
                  <a:fillRect r="-1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8752" y="5791200"/>
                <a:ext cx="2084673" cy="781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i="1">
                              <a:latin typeface="Cambria Math"/>
                            </a:rPr>
                            <m:t>𝑌</m:t>
                          </m:r>
                        </m:e>
                        <m:sub>
                          <m:r>
                            <a:rPr lang="en-US" sz="2200" i="1">
                              <a:latin typeface="Cambria Math"/>
                            </a:rPr>
                            <m:t>𝑛</m:t>
                          </m:r>
                        </m:sub>
                      </m:sSub>
                      <m:r>
                        <a:rPr lang="en-US" sz="2200" b="0" i="1" smtClean="0">
                          <a:latin typeface="Cambria Math"/>
                        </a:rPr>
                        <m:t>=</m:t>
                      </m:r>
                      <m:rad>
                        <m:radPr>
                          <m:degHide m:val="on"/>
                          <m:ctrlPr>
                            <a:rPr lang="en-US" sz="2200" b="0" i="1" smtClean="0">
                              <a:latin typeface="Cambria Math"/>
                            </a:rPr>
                          </m:ctrlPr>
                        </m:radPr>
                        <m:deg/>
                        <m:e>
                          <m:sSubSup>
                            <m:sSubSupPr>
                              <m:ctrlPr>
                                <a:rPr lang="en-US" sz="2200" b="0" i="1" smtClean="0">
                                  <a:latin typeface="Cambria Math"/>
                                </a:rPr>
                              </m:ctrlPr>
                            </m:sSubSupPr>
                            <m:e>
                              <m:r>
                                <a:rPr lang="en-US" sz="2200" b="0" i="1" smtClean="0">
                                  <a:latin typeface="Cambria Math"/>
                                </a:rPr>
                                <m:t>𝐴</m:t>
                              </m:r>
                            </m:e>
                            <m:sub>
                              <m:r>
                                <a:rPr lang="en-US" sz="2200" b="0" i="1" smtClean="0">
                                  <a:latin typeface="Cambria Math"/>
                                </a:rPr>
                                <m:t>𝑛</m:t>
                              </m:r>
                            </m:sub>
                            <m:sup>
                              <m:r>
                                <a:rPr lang="en-US" sz="2200" b="0" i="1" smtClean="0">
                                  <a:latin typeface="Cambria Math"/>
                                </a:rPr>
                                <m:t>2</m:t>
                              </m:r>
                            </m:sup>
                          </m:sSubSup>
                          <m:r>
                            <a:rPr lang="en-US" sz="2200" b="0" i="1" smtClean="0">
                              <a:latin typeface="Cambria Math"/>
                            </a:rPr>
                            <m:t>+</m:t>
                          </m:r>
                          <m:sSubSup>
                            <m:sSubSupPr>
                              <m:ctrlPr>
                                <a:rPr lang="en-US" sz="2200" b="0" i="1" smtClean="0">
                                  <a:latin typeface="Cambria Math"/>
                                </a:rPr>
                              </m:ctrlPr>
                            </m:sSubSupPr>
                            <m:e>
                              <m:r>
                                <a:rPr lang="en-US" sz="2200" b="0" i="1" smtClean="0">
                                  <a:latin typeface="Cambria Math"/>
                                </a:rPr>
                                <m:t>𝐵</m:t>
                              </m:r>
                            </m:e>
                            <m:sub>
                              <m:r>
                                <a:rPr lang="en-US" sz="2200" b="0" i="1" smtClean="0">
                                  <a:latin typeface="Cambria Math"/>
                                </a:rPr>
                                <m:t>𝑛</m:t>
                              </m:r>
                            </m:sub>
                            <m:sup>
                              <m:r>
                                <a:rPr lang="en-US" sz="2200" b="0" i="1" smtClean="0">
                                  <a:latin typeface="Cambria Math"/>
                                </a:rPr>
                                <m:t>2</m:t>
                              </m:r>
                            </m:sup>
                          </m:sSubSup>
                        </m:e>
                      </m:rad>
                    </m:oMath>
                  </m:oMathPara>
                </a14:m>
                <a:endParaRPr lang="en-US" sz="2200" dirty="0"/>
              </a:p>
            </p:txBody>
          </p:sp>
        </mc:Choice>
        <mc:Fallback xmlns="">
          <p:sp>
            <p:nvSpPr>
              <p:cNvPr id="10" name="Rectangle 9"/>
              <p:cNvSpPr>
                <a:spLocks noRot="1" noChangeAspect="1" noMove="1" noResize="1" noEditPoints="1" noAdjustHandles="1" noChangeArrowheads="1" noChangeShapeType="1" noTextEdit="1"/>
              </p:cNvSpPr>
              <p:nvPr/>
            </p:nvSpPr>
            <p:spPr>
              <a:xfrm>
                <a:off x="1908752" y="5791200"/>
                <a:ext cx="2084673" cy="781304"/>
              </a:xfrm>
              <a:prstGeom prst="rect">
                <a:avLst/>
              </a:prstGeom>
              <a:blipFill rotWithShape="1">
                <a:blip r:embed="rId6"/>
                <a:stretch>
                  <a:fillRect r="-4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741712" y="5755325"/>
                <a:ext cx="2309222" cy="85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ea typeface="Cambria Math"/>
                            </a:rPr>
                          </m:ctrlPr>
                        </m:sSubPr>
                        <m:e>
                          <m:r>
                            <a:rPr lang="en-US" sz="2200" i="1">
                              <a:latin typeface="Cambria Math"/>
                              <a:ea typeface="Cambria Math"/>
                            </a:rPr>
                            <m:t>∅</m:t>
                          </m:r>
                        </m:e>
                        <m:sub>
                          <m:r>
                            <a:rPr lang="en-US" sz="2200" i="1">
                              <a:latin typeface="Cambria Math"/>
                              <a:ea typeface="Cambria Math"/>
                            </a:rPr>
                            <m:t>𝑛</m:t>
                          </m:r>
                        </m:sub>
                      </m:sSub>
                      <m:r>
                        <a:rPr lang="en-US" sz="2200" b="0" i="1" smtClean="0">
                          <a:latin typeface="Cambria Math"/>
                          <a:ea typeface="Cambria Math"/>
                        </a:rPr>
                        <m:t>=</m:t>
                      </m:r>
                      <m:func>
                        <m:funcPr>
                          <m:ctrlPr>
                            <a:rPr lang="en-US" sz="2200" b="0" i="1" smtClean="0">
                              <a:latin typeface="Cambria Math"/>
                              <a:ea typeface="Cambria Math"/>
                            </a:rPr>
                          </m:ctrlPr>
                        </m:funcPr>
                        <m:fName>
                          <m:sSup>
                            <m:sSupPr>
                              <m:ctrlPr>
                                <a:rPr lang="en-US" sz="2200" b="0" i="1" smtClean="0">
                                  <a:latin typeface="Cambria Math"/>
                                  <a:ea typeface="Cambria Math"/>
                                </a:rPr>
                              </m:ctrlPr>
                            </m:sSupPr>
                            <m:e>
                              <m:r>
                                <m:rPr>
                                  <m:sty m:val="p"/>
                                </m:rPr>
                                <a:rPr lang="en-US" sz="2200" b="0" i="0" smtClean="0">
                                  <a:latin typeface="Cambria Math"/>
                                  <a:ea typeface="Cambria Math"/>
                                </a:rPr>
                                <m:t>tan</m:t>
                              </m:r>
                            </m:e>
                            <m:sup>
                              <m:r>
                                <a:rPr lang="en-US" sz="2200" b="0" i="1" smtClean="0">
                                  <a:latin typeface="Cambria Math"/>
                                  <a:ea typeface="Cambria Math"/>
                                </a:rPr>
                                <m:t>−1</m:t>
                              </m:r>
                            </m:sup>
                          </m:sSup>
                        </m:fName>
                        <m:e>
                          <m:d>
                            <m:dPr>
                              <m:ctrlPr>
                                <a:rPr lang="en-US" sz="2200" b="0" i="1" smtClean="0">
                                  <a:latin typeface="Cambria Math"/>
                                  <a:ea typeface="Cambria Math"/>
                                </a:rPr>
                              </m:ctrlPr>
                            </m:dPr>
                            <m:e>
                              <m:f>
                                <m:fPr>
                                  <m:ctrlPr>
                                    <a:rPr lang="en-US" sz="2200" b="0" i="1" smtClean="0">
                                      <a:latin typeface="Cambria Math"/>
                                      <a:ea typeface="Cambria Math"/>
                                    </a:rPr>
                                  </m:ctrlPr>
                                </m:fPr>
                                <m:num>
                                  <m:sSub>
                                    <m:sSubPr>
                                      <m:ctrlPr>
                                        <a:rPr lang="en-US" sz="2200" i="1">
                                          <a:latin typeface="Cambria Math"/>
                                        </a:rPr>
                                      </m:ctrlPr>
                                    </m:sSubPr>
                                    <m:e>
                                      <m:r>
                                        <a:rPr lang="en-US" sz="2200" i="1">
                                          <a:latin typeface="Cambria Math"/>
                                        </a:rPr>
                                        <m:t>𝐴</m:t>
                                      </m:r>
                                    </m:e>
                                    <m:sub>
                                      <m:r>
                                        <a:rPr lang="en-US" sz="2200" i="1">
                                          <a:latin typeface="Cambria Math"/>
                                        </a:rPr>
                                        <m:t>𝑛</m:t>
                                      </m:r>
                                    </m:sub>
                                  </m:sSub>
                                </m:num>
                                <m:den>
                                  <m:sSub>
                                    <m:sSubPr>
                                      <m:ctrlPr>
                                        <a:rPr lang="en-US" sz="2200" i="1">
                                          <a:latin typeface="Cambria Math"/>
                                        </a:rPr>
                                      </m:ctrlPr>
                                    </m:sSubPr>
                                    <m:e>
                                      <m:r>
                                        <a:rPr lang="en-US" sz="2200" b="0" i="1" smtClean="0">
                                          <a:latin typeface="Cambria Math"/>
                                        </a:rPr>
                                        <m:t>𝐵</m:t>
                                      </m:r>
                                    </m:e>
                                    <m:sub>
                                      <m:r>
                                        <a:rPr lang="en-US" sz="2200" i="1">
                                          <a:latin typeface="Cambria Math"/>
                                        </a:rPr>
                                        <m:t>𝑛</m:t>
                                      </m:r>
                                    </m:sub>
                                  </m:sSub>
                                </m:den>
                              </m:f>
                            </m:e>
                          </m:d>
                        </m:e>
                      </m:func>
                    </m:oMath>
                  </m:oMathPara>
                </a14:m>
                <a:endParaRPr lang="en-US" sz="2200" dirty="0"/>
              </a:p>
            </p:txBody>
          </p:sp>
        </mc:Choice>
        <mc:Fallback xmlns="">
          <p:sp>
            <p:nvSpPr>
              <p:cNvPr id="11" name="Rectangle 10"/>
              <p:cNvSpPr>
                <a:spLocks noRot="1" noChangeAspect="1" noMove="1" noResize="1" noEditPoints="1" noAdjustHandles="1" noChangeArrowheads="1" noChangeShapeType="1" noTextEdit="1"/>
              </p:cNvSpPr>
              <p:nvPr/>
            </p:nvSpPr>
            <p:spPr>
              <a:xfrm>
                <a:off x="4741712" y="5755325"/>
                <a:ext cx="2309222" cy="853054"/>
              </a:xfrm>
              <a:prstGeom prst="rect">
                <a:avLst/>
              </a:prstGeom>
              <a:blipFill rotWithShape="1">
                <a:blip r:embed="rId7"/>
                <a:stretch>
                  <a:fillRect r="-4222"/>
                </a:stretch>
              </a:blipFill>
            </p:spPr>
            <p:txBody>
              <a:bodyPr/>
              <a:lstStyle/>
              <a:p>
                <a:r>
                  <a:rPr lang="en-US">
                    <a:noFill/>
                  </a:rPr>
                  <a:t> </a:t>
                </a:r>
              </a:p>
            </p:txBody>
          </p:sp>
        </mc:Fallback>
      </mc:AlternateContent>
    </p:spTree>
    <p:extLst>
      <p:ext uri="{BB962C8B-B14F-4D97-AF65-F5344CB8AC3E}">
        <p14:creationId xmlns:p14="http://schemas.microsoft.com/office/powerpoint/2010/main" val="33083779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dirty="0" smtClean="0"/>
              <a:t>Describing Function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3355" y="990600"/>
                <a:ext cx="8458200" cy="4800600"/>
              </a:xfrm>
            </p:spPr>
            <p:txBody>
              <a:bodyPr>
                <a:normAutofit/>
              </a:bodyPr>
              <a:lstStyle/>
              <a:p>
                <a:pPr algn="just"/>
                <a:r>
                  <a:rPr lang="en-US" sz="2600" dirty="0" smtClean="0"/>
                  <a:t>If the nonlinearity is skew symmetric, then </a:t>
                </a:r>
                <a14:m>
                  <m:oMath xmlns:m="http://schemas.openxmlformats.org/officeDocument/2006/math">
                    <m:sSub>
                      <m:sSubPr>
                        <m:ctrlPr>
                          <a:rPr lang="en-US" sz="2600" i="1" smtClean="0">
                            <a:latin typeface="Cambria Math"/>
                          </a:rPr>
                        </m:ctrlPr>
                      </m:sSubPr>
                      <m:e>
                        <m:r>
                          <a:rPr lang="en-US" sz="2600" b="0" i="1" smtClean="0">
                            <a:latin typeface="Cambria Math"/>
                          </a:rPr>
                          <m:t>𝐴</m:t>
                        </m:r>
                      </m:e>
                      <m:sub>
                        <m:r>
                          <a:rPr lang="en-US" sz="2600" b="0" i="1" smtClean="0">
                            <a:latin typeface="Cambria Math"/>
                          </a:rPr>
                          <m:t>𝑜</m:t>
                        </m:r>
                      </m:sub>
                    </m:sSub>
                    <m:r>
                      <a:rPr lang="en-US" sz="2600" b="0" i="1" smtClean="0">
                        <a:latin typeface="Cambria Math"/>
                      </a:rPr>
                      <m:t>=0</m:t>
                    </m:r>
                  </m:oMath>
                </a14:m>
                <a:r>
                  <a:rPr lang="en-US" sz="2600" dirty="0" smtClean="0"/>
                  <a:t>. The fundamental harmonic component of the output is  </a:t>
                </a:r>
              </a:p>
              <a:p>
                <a:pPr algn="just"/>
                <a:endParaRPr lang="en-US" sz="2600" dirty="0"/>
              </a:p>
              <a:p>
                <a:pPr algn="just"/>
                <a:endParaRPr lang="en-US" sz="2600" dirty="0" smtClean="0"/>
              </a:p>
              <a:p>
                <a:pPr algn="just"/>
                <a:endParaRPr lang="en-US" sz="2600" dirty="0" smtClean="0"/>
              </a:p>
              <a:p>
                <a:pPr algn="just"/>
                <a:endParaRPr lang="en-US" sz="2600" dirty="0"/>
              </a:p>
              <a:p>
                <a:pPr algn="just"/>
                <a:r>
                  <a:rPr lang="en-US" sz="2600" dirty="0" smtClean="0"/>
                  <a:t>The describing function is then given by </a:t>
                </a:r>
              </a:p>
              <a:p>
                <a:pPr algn="just"/>
                <a:endParaRPr lang="en-US" sz="2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3355" y="990600"/>
                <a:ext cx="8458200" cy="4800600"/>
              </a:xfrm>
              <a:blipFill rotWithShape="1">
                <a:blip r:embed="rId2"/>
                <a:stretch>
                  <a:fillRect l="-1081" t="-1017" r="-22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27</a:t>
            </a:fld>
            <a:endParaRPr lang="en-GB"/>
          </a:p>
        </p:txBody>
      </p:sp>
      <mc:AlternateContent xmlns:mc="http://schemas.openxmlformats.org/markup-compatibility/2006" xmlns:a14="http://schemas.microsoft.com/office/drawing/2010/main">
        <mc:Choice Requires="a14">
          <p:sp>
            <p:nvSpPr>
              <p:cNvPr id="7" name="TextBox 6"/>
              <p:cNvSpPr txBox="1"/>
              <p:nvPr/>
            </p:nvSpPr>
            <p:spPr>
              <a:xfrm>
                <a:off x="2133600" y="2152379"/>
                <a:ext cx="449847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1</m:t>
                          </m:r>
                        </m:sub>
                      </m:sSub>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i="1">
                              <a:latin typeface="Cambria Math"/>
                            </a:rPr>
                          </m:ctrlPr>
                        </m:sSubPr>
                        <m:e>
                          <m:r>
                            <a:rPr lang="en-US" sz="2400" i="1">
                              <a:latin typeface="Cambria Math"/>
                            </a:rPr>
                            <m:t>𝐴</m:t>
                          </m:r>
                        </m:e>
                        <m:sub>
                          <m:r>
                            <a:rPr lang="en-US" sz="2400" b="0" i="1" smtClean="0">
                              <a:latin typeface="Cambria Math"/>
                            </a:rPr>
                            <m:t>1</m:t>
                          </m:r>
                        </m:sub>
                      </m:sSub>
                      <m:func>
                        <m:funcPr>
                          <m:ctrlPr>
                            <a:rPr lang="en-US" sz="2400" i="1">
                              <a:latin typeface="Cambria Math"/>
                            </a:rPr>
                          </m:ctrlPr>
                        </m:funcPr>
                        <m:fName>
                          <m:r>
                            <m:rPr>
                              <m:sty m:val="p"/>
                            </m:rPr>
                            <a:rPr lang="en-US" sz="2400">
                              <a:latin typeface="Cambria Math"/>
                            </a:rPr>
                            <m:t>cos</m:t>
                          </m:r>
                        </m:fName>
                        <m:e>
                          <m:d>
                            <m:dPr>
                              <m:ctrlPr>
                                <a:rPr lang="en-US" sz="2400" i="1">
                                  <a:latin typeface="Cambria Math"/>
                                </a:rPr>
                              </m:ctrlPr>
                            </m:dPr>
                            <m:e>
                              <m:r>
                                <a:rPr lang="en-US" sz="2400" i="1">
                                  <a:latin typeface="Cambria Math"/>
                                  <a:ea typeface="Cambria Math"/>
                                </a:rPr>
                                <m:t>𝜔</m:t>
                              </m:r>
                              <m:r>
                                <a:rPr lang="en-US" sz="2400" i="1">
                                  <a:latin typeface="Cambria Math"/>
                                  <a:ea typeface="Cambria Math"/>
                                </a:rPr>
                                <m:t>𝑡</m:t>
                              </m:r>
                            </m:e>
                          </m:d>
                        </m:e>
                      </m:func>
                      <m:r>
                        <a:rPr lang="en-US" sz="2400" i="1">
                          <a:latin typeface="Cambria Math"/>
                        </a:rPr>
                        <m:t>+</m:t>
                      </m:r>
                      <m:sSub>
                        <m:sSubPr>
                          <m:ctrlPr>
                            <a:rPr lang="en-US" sz="2400" i="1">
                              <a:latin typeface="Cambria Math"/>
                            </a:rPr>
                          </m:ctrlPr>
                        </m:sSubPr>
                        <m:e>
                          <m:r>
                            <a:rPr lang="en-US" sz="2400" i="1">
                              <a:latin typeface="Cambria Math"/>
                            </a:rPr>
                            <m:t>𝐵</m:t>
                          </m:r>
                        </m:e>
                        <m:sub>
                          <m:r>
                            <a:rPr lang="en-US" sz="2400" b="0" i="1" smtClean="0">
                              <a:latin typeface="Cambria Math"/>
                            </a:rPr>
                            <m:t>1</m:t>
                          </m:r>
                        </m:sub>
                      </m:sSub>
                      <m:func>
                        <m:funcPr>
                          <m:ctrlPr>
                            <a:rPr lang="en-US" sz="2400" i="1">
                              <a:latin typeface="Cambria Math"/>
                            </a:rPr>
                          </m:ctrlPr>
                        </m:funcPr>
                        <m:fName>
                          <m:r>
                            <m:rPr>
                              <m:sty m:val="p"/>
                            </m:rPr>
                            <a:rPr lang="en-US" sz="2400">
                              <a:latin typeface="Cambria Math"/>
                            </a:rPr>
                            <m:t>sin</m:t>
                          </m:r>
                        </m:fName>
                        <m:e>
                          <m:d>
                            <m:dPr>
                              <m:ctrlPr>
                                <a:rPr lang="en-US" sz="2400" i="1">
                                  <a:latin typeface="Cambria Math"/>
                                </a:rPr>
                              </m:ctrlPr>
                            </m:dPr>
                            <m:e>
                              <m:r>
                                <a:rPr lang="en-US" sz="2400" i="1">
                                  <a:latin typeface="Cambria Math"/>
                                  <a:ea typeface="Cambria Math"/>
                                </a:rPr>
                                <m:t>𝜔</m:t>
                              </m:r>
                              <m:r>
                                <a:rPr lang="en-US" sz="2400" i="1">
                                  <a:latin typeface="Cambria Math"/>
                                  <a:ea typeface="Cambria Math"/>
                                </a:rPr>
                                <m:t>𝑡</m:t>
                              </m:r>
                            </m:e>
                          </m:d>
                        </m:e>
                      </m:func>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133600" y="2152379"/>
                <a:ext cx="4498476" cy="461665"/>
              </a:xfrm>
              <a:prstGeom prst="rect">
                <a:avLst/>
              </a:prstGeom>
              <a:blipFill rotWithShape="1">
                <a:blip r:embed="rId3"/>
                <a:stretch>
                  <a:fillRect t="-10526" r="-230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24296" y="2932467"/>
                <a:ext cx="341228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𝑦</m:t>
                          </m:r>
                        </m:e>
                        <m:sub>
                          <m:r>
                            <a:rPr lang="en-US" sz="2400" b="0" i="1" smtClean="0">
                              <a:latin typeface="Cambria Math"/>
                            </a:rPr>
                            <m:t>1</m:t>
                          </m:r>
                        </m:sub>
                      </m:sSub>
                      <m:r>
                        <a:rPr lang="en-US" sz="2400" b="0" i="1" smtClean="0">
                          <a:latin typeface="Cambria Math"/>
                        </a:rPr>
                        <m:t>(</m:t>
                      </m:r>
                      <m:r>
                        <a:rPr lang="en-US" sz="2400" b="0" i="1" smtClean="0">
                          <a:latin typeface="Cambria Math"/>
                        </a:rPr>
                        <m:t>𝑡</m:t>
                      </m:r>
                      <m:r>
                        <a:rPr lang="en-US" sz="2400" b="0" i="1" smtClean="0">
                          <a:latin typeface="Cambria Math"/>
                        </a:rPr>
                        <m:t>)=</m:t>
                      </m:r>
                      <m:sSub>
                        <m:sSubPr>
                          <m:ctrlPr>
                            <a:rPr lang="en-US" sz="2400" i="1">
                              <a:latin typeface="Cambria Math"/>
                            </a:rPr>
                          </m:ctrlPr>
                        </m:sSubPr>
                        <m:e>
                          <m:r>
                            <a:rPr lang="en-US" sz="2400" b="0" i="1" smtClean="0">
                              <a:latin typeface="Cambria Math"/>
                            </a:rPr>
                            <m:t>𝑌</m:t>
                          </m:r>
                        </m:e>
                        <m:sub>
                          <m:r>
                            <a:rPr lang="en-US" sz="2400" b="0" i="1" smtClean="0">
                              <a:latin typeface="Cambria Math"/>
                            </a:rPr>
                            <m:t>1</m:t>
                          </m:r>
                        </m:sub>
                      </m:sSub>
                      <m:func>
                        <m:funcPr>
                          <m:ctrlPr>
                            <a:rPr lang="en-US" sz="2400" i="1">
                              <a:latin typeface="Cambria Math"/>
                            </a:rPr>
                          </m:ctrlPr>
                        </m:funcPr>
                        <m:fName>
                          <m:r>
                            <m:rPr>
                              <m:sty m:val="p"/>
                            </m:rPr>
                            <a:rPr lang="en-US" sz="2400">
                              <a:latin typeface="Cambria Math"/>
                            </a:rPr>
                            <m:t>s</m:t>
                          </m:r>
                          <m:r>
                            <m:rPr>
                              <m:sty m:val="p"/>
                            </m:rPr>
                            <a:rPr lang="en-US" sz="2400" b="0" i="0" smtClean="0">
                              <a:latin typeface="Cambria Math"/>
                            </a:rPr>
                            <m:t>in</m:t>
                          </m:r>
                        </m:fName>
                        <m:e>
                          <m:d>
                            <m:dPr>
                              <m:ctrlPr>
                                <a:rPr lang="en-US" sz="2400" i="1">
                                  <a:latin typeface="Cambria Math"/>
                                </a:rPr>
                              </m:ctrlPr>
                            </m:dPr>
                            <m:e>
                              <m:r>
                                <a:rPr lang="en-US" sz="2400" i="1">
                                  <a:latin typeface="Cambria Math"/>
                                  <a:ea typeface="Cambria Math"/>
                                </a:rPr>
                                <m:t>𝜔</m:t>
                              </m:r>
                              <m:r>
                                <a:rPr lang="en-US" sz="2400" i="1">
                                  <a:latin typeface="Cambria Math"/>
                                  <a:ea typeface="Cambria Math"/>
                                </a:rPr>
                                <m:t>𝑡</m:t>
                              </m:r>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m:t>
                                  </m:r>
                                </m:e>
                                <m:sub>
                                  <m:r>
                                    <a:rPr lang="en-US" sz="2400" b="0" i="1" smtClean="0">
                                      <a:latin typeface="Cambria Math"/>
                                      <a:ea typeface="Cambria Math"/>
                                    </a:rPr>
                                    <m:t>1</m:t>
                                  </m:r>
                                </m:sub>
                              </m:sSub>
                            </m:e>
                          </m:d>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524296" y="2932467"/>
                <a:ext cx="3412281" cy="461665"/>
              </a:xfrm>
              <a:prstGeom prst="rect">
                <a:avLst/>
              </a:prstGeom>
              <a:blipFill rotWithShape="1">
                <a:blip r:embed="rId4"/>
                <a:stretch>
                  <a:fillRect t="-10526" r="-232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22359" y="4648199"/>
                <a:ext cx="5616153" cy="10722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600" b="0" i="1" smtClean="0">
                          <a:latin typeface="Cambria Math"/>
                        </a:rPr>
                        <m:t>𝑁</m:t>
                      </m:r>
                      <m:r>
                        <a:rPr lang="en-US" sz="2600" b="0" i="1" smtClean="0">
                          <a:latin typeface="Cambria Math"/>
                        </a:rPr>
                        <m:t>=</m:t>
                      </m:r>
                      <m:f>
                        <m:fPr>
                          <m:ctrlPr>
                            <a:rPr lang="en-US" sz="2600" b="0" i="1" smtClean="0">
                              <a:latin typeface="Cambria Math"/>
                            </a:rPr>
                          </m:ctrlPr>
                        </m:fPr>
                        <m:num>
                          <m:sSub>
                            <m:sSubPr>
                              <m:ctrlPr>
                                <a:rPr lang="en-US" sz="2600" b="0" i="1" smtClean="0">
                                  <a:latin typeface="Cambria Math"/>
                                </a:rPr>
                              </m:ctrlPr>
                            </m:sSubPr>
                            <m:e>
                              <m:r>
                                <a:rPr lang="en-US" sz="2600" b="0" i="1" smtClean="0">
                                  <a:latin typeface="Cambria Math"/>
                                </a:rPr>
                                <m:t>𝑌</m:t>
                              </m:r>
                            </m:e>
                            <m:sub>
                              <m:r>
                                <a:rPr lang="en-US" sz="2600" b="0" i="1" smtClean="0">
                                  <a:latin typeface="Cambria Math"/>
                                </a:rPr>
                                <m:t>1</m:t>
                              </m:r>
                            </m:sub>
                          </m:sSub>
                        </m:num>
                        <m:den>
                          <m:r>
                            <a:rPr lang="en-US" sz="2600" b="0" i="1" smtClean="0">
                              <a:latin typeface="Cambria Math"/>
                            </a:rPr>
                            <m:t>𝑋</m:t>
                          </m:r>
                        </m:den>
                      </m:f>
                      <m:r>
                        <a:rPr lang="en-US" sz="2600" b="0" i="1" smtClean="0">
                          <a:latin typeface="Cambria Math"/>
                        </a:rPr>
                        <m:t>∠</m:t>
                      </m:r>
                      <m:sSub>
                        <m:sSubPr>
                          <m:ctrlPr>
                            <a:rPr lang="en-US" sz="2600" b="0" i="1" smtClean="0">
                              <a:latin typeface="Cambria Math"/>
                            </a:rPr>
                          </m:ctrlPr>
                        </m:sSubPr>
                        <m:e>
                          <m:r>
                            <a:rPr lang="en-US" sz="2600" b="0" i="1" smtClean="0">
                              <a:latin typeface="Cambria Math"/>
                              <a:ea typeface="Cambria Math"/>
                            </a:rPr>
                            <m:t>∅</m:t>
                          </m:r>
                        </m:e>
                        <m:sub>
                          <m:r>
                            <a:rPr lang="en-US" sz="2600" b="0" i="1" smtClean="0">
                              <a:latin typeface="Cambria Math"/>
                            </a:rPr>
                            <m:t>1</m:t>
                          </m:r>
                        </m:sub>
                      </m:sSub>
                      <m:r>
                        <a:rPr lang="en-US" sz="2600" b="0" i="1" smtClean="0">
                          <a:latin typeface="Cambria Math"/>
                        </a:rPr>
                        <m:t>=</m:t>
                      </m:r>
                      <m:f>
                        <m:fPr>
                          <m:ctrlPr>
                            <a:rPr lang="en-US" sz="2600" b="0" i="1" smtClean="0">
                              <a:latin typeface="Cambria Math"/>
                            </a:rPr>
                          </m:ctrlPr>
                        </m:fPr>
                        <m:num>
                          <m:rad>
                            <m:radPr>
                              <m:degHide m:val="on"/>
                              <m:ctrlPr>
                                <a:rPr lang="en-US" sz="2600" i="1">
                                  <a:latin typeface="Cambria Math"/>
                                </a:rPr>
                              </m:ctrlPr>
                            </m:radPr>
                            <m:deg/>
                            <m:e>
                              <m:sSubSup>
                                <m:sSubSupPr>
                                  <m:ctrlPr>
                                    <a:rPr lang="en-US" sz="2600" i="1">
                                      <a:latin typeface="Cambria Math"/>
                                    </a:rPr>
                                  </m:ctrlPr>
                                </m:sSubSupPr>
                                <m:e>
                                  <m:r>
                                    <a:rPr lang="en-US" sz="2600" i="1">
                                      <a:latin typeface="Cambria Math"/>
                                    </a:rPr>
                                    <m:t>𝐴</m:t>
                                  </m:r>
                                </m:e>
                                <m:sub>
                                  <m:r>
                                    <a:rPr lang="en-US" sz="2600" b="0" i="1" smtClean="0">
                                      <a:latin typeface="Cambria Math"/>
                                    </a:rPr>
                                    <m:t>1</m:t>
                                  </m:r>
                                </m:sub>
                                <m:sup>
                                  <m:r>
                                    <a:rPr lang="en-US" sz="2600" i="1">
                                      <a:latin typeface="Cambria Math"/>
                                    </a:rPr>
                                    <m:t>2</m:t>
                                  </m:r>
                                </m:sup>
                              </m:sSubSup>
                              <m:r>
                                <a:rPr lang="en-US" sz="2600" i="1">
                                  <a:latin typeface="Cambria Math"/>
                                </a:rPr>
                                <m:t>+</m:t>
                              </m:r>
                              <m:sSubSup>
                                <m:sSubSupPr>
                                  <m:ctrlPr>
                                    <a:rPr lang="en-US" sz="2600" i="1">
                                      <a:latin typeface="Cambria Math"/>
                                    </a:rPr>
                                  </m:ctrlPr>
                                </m:sSubSupPr>
                                <m:e>
                                  <m:r>
                                    <a:rPr lang="en-US" sz="2600" i="1">
                                      <a:latin typeface="Cambria Math"/>
                                    </a:rPr>
                                    <m:t>𝐵</m:t>
                                  </m:r>
                                </m:e>
                                <m:sub>
                                  <m:r>
                                    <a:rPr lang="en-US" sz="2600" b="0" i="1" smtClean="0">
                                      <a:latin typeface="Cambria Math"/>
                                    </a:rPr>
                                    <m:t>1</m:t>
                                  </m:r>
                                </m:sub>
                                <m:sup>
                                  <m:r>
                                    <a:rPr lang="en-US" sz="2600" i="1">
                                      <a:latin typeface="Cambria Math"/>
                                    </a:rPr>
                                    <m:t>2</m:t>
                                  </m:r>
                                </m:sup>
                              </m:sSubSup>
                            </m:e>
                          </m:rad>
                        </m:num>
                        <m:den>
                          <m:r>
                            <a:rPr lang="en-US" sz="2600" b="0" i="1" smtClean="0">
                              <a:latin typeface="Cambria Math"/>
                            </a:rPr>
                            <m:t>𝑋</m:t>
                          </m:r>
                        </m:den>
                      </m:f>
                      <m:r>
                        <a:rPr lang="en-US" sz="2600" i="1">
                          <a:latin typeface="Cambria Math"/>
                        </a:rPr>
                        <m:t>∠</m:t>
                      </m:r>
                      <m:func>
                        <m:funcPr>
                          <m:ctrlPr>
                            <a:rPr lang="en-US" sz="2600" i="1">
                              <a:latin typeface="Cambria Math"/>
                              <a:ea typeface="Cambria Math"/>
                            </a:rPr>
                          </m:ctrlPr>
                        </m:funcPr>
                        <m:fName>
                          <m:sSup>
                            <m:sSupPr>
                              <m:ctrlPr>
                                <a:rPr lang="en-US" sz="2600" i="1">
                                  <a:latin typeface="Cambria Math"/>
                                  <a:ea typeface="Cambria Math"/>
                                </a:rPr>
                              </m:ctrlPr>
                            </m:sSupPr>
                            <m:e>
                              <m:r>
                                <m:rPr>
                                  <m:sty m:val="p"/>
                                </m:rPr>
                                <a:rPr lang="en-US" sz="2600">
                                  <a:latin typeface="Cambria Math"/>
                                  <a:ea typeface="Cambria Math"/>
                                </a:rPr>
                                <m:t>tan</m:t>
                              </m:r>
                            </m:e>
                            <m:sup>
                              <m:r>
                                <a:rPr lang="en-US" sz="2600" i="1">
                                  <a:latin typeface="Cambria Math"/>
                                  <a:ea typeface="Cambria Math"/>
                                </a:rPr>
                                <m:t>−1</m:t>
                              </m:r>
                            </m:sup>
                          </m:sSup>
                        </m:fName>
                        <m:e>
                          <m:d>
                            <m:dPr>
                              <m:ctrlPr>
                                <a:rPr lang="en-US" sz="2600" i="1">
                                  <a:latin typeface="Cambria Math"/>
                                  <a:ea typeface="Cambria Math"/>
                                </a:rPr>
                              </m:ctrlPr>
                            </m:dPr>
                            <m:e>
                              <m:f>
                                <m:fPr>
                                  <m:ctrlPr>
                                    <a:rPr lang="en-US" sz="2600" i="1">
                                      <a:latin typeface="Cambria Math"/>
                                      <a:ea typeface="Cambria Math"/>
                                    </a:rPr>
                                  </m:ctrlPr>
                                </m:fPr>
                                <m:num>
                                  <m:sSub>
                                    <m:sSubPr>
                                      <m:ctrlPr>
                                        <a:rPr lang="en-US" sz="2600" i="1">
                                          <a:latin typeface="Cambria Math"/>
                                        </a:rPr>
                                      </m:ctrlPr>
                                    </m:sSubPr>
                                    <m:e>
                                      <m:r>
                                        <a:rPr lang="en-US" sz="2600" i="1">
                                          <a:latin typeface="Cambria Math"/>
                                        </a:rPr>
                                        <m:t>𝐴</m:t>
                                      </m:r>
                                    </m:e>
                                    <m:sub>
                                      <m:r>
                                        <a:rPr lang="en-US" sz="2600" b="0" i="1" smtClean="0">
                                          <a:latin typeface="Cambria Math"/>
                                        </a:rPr>
                                        <m:t>1</m:t>
                                      </m:r>
                                    </m:sub>
                                  </m:sSub>
                                </m:num>
                                <m:den>
                                  <m:sSub>
                                    <m:sSubPr>
                                      <m:ctrlPr>
                                        <a:rPr lang="en-US" sz="2600" i="1">
                                          <a:latin typeface="Cambria Math"/>
                                        </a:rPr>
                                      </m:ctrlPr>
                                    </m:sSubPr>
                                    <m:e>
                                      <m:r>
                                        <a:rPr lang="en-US" sz="2600" i="1">
                                          <a:latin typeface="Cambria Math"/>
                                        </a:rPr>
                                        <m:t>𝐵</m:t>
                                      </m:r>
                                    </m:e>
                                    <m:sub>
                                      <m:r>
                                        <a:rPr lang="en-US" sz="2600" b="0" i="1" smtClean="0">
                                          <a:latin typeface="Cambria Math"/>
                                        </a:rPr>
                                        <m:t>1</m:t>
                                      </m:r>
                                    </m:sub>
                                  </m:sSub>
                                </m:den>
                              </m:f>
                            </m:e>
                          </m:d>
                        </m:e>
                      </m:func>
                    </m:oMath>
                  </m:oMathPara>
                </a14:m>
                <a:endParaRPr lang="en-US" sz="2600" dirty="0"/>
              </a:p>
            </p:txBody>
          </p:sp>
        </mc:Choice>
        <mc:Fallback xmlns="">
          <p:sp>
            <p:nvSpPr>
              <p:cNvPr id="9" name="TextBox 8"/>
              <p:cNvSpPr txBox="1">
                <a:spLocks noRot="1" noChangeAspect="1" noMove="1" noResize="1" noEditPoints="1" noAdjustHandles="1" noChangeArrowheads="1" noChangeShapeType="1" noTextEdit="1"/>
              </p:cNvSpPr>
              <p:nvPr/>
            </p:nvSpPr>
            <p:spPr>
              <a:xfrm>
                <a:off x="1422359" y="4648199"/>
                <a:ext cx="5616153" cy="1072217"/>
              </a:xfrm>
              <a:prstGeom prst="rect">
                <a:avLst/>
              </a:prstGeom>
              <a:blipFill rotWithShape="1">
                <a:blip r:embed="rId5"/>
                <a:stretch>
                  <a:fillRect r="-2169"/>
                </a:stretch>
              </a:blipFill>
            </p:spPr>
            <p:txBody>
              <a:bodyPr/>
              <a:lstStyle/>
              <a:p>
                <a:r>
                  <a:rPr lang="en-US">
                    <a:noFill/>
                  </a:rPr>
                  <a:t> </a:t>
                </a:r>
              </a:p>
            </p:txBody>
          </p:sp>
        </mc:Fallback>
      </mc:AlternateContent>
    </p:spTree>
    <p:extLst>
      <p:ext uri="{BB962C8B-B14F-4D97-AF65-F5344CB8AC3E}">
        <p14:creationId xmlns:p14="http://schemas.microsoft.com/office/powerpoint/2010/main" val="602459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93042" y="109537"/>
            <a:ext cx="7272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b="1" dirty="0"/>
              <a:t>Relay </a:t>
            </a:r>
            <a:r>
              <a:rPr lang="tr-TR" sz="2400" b="1" dirty="0" smtClean="0"/>
              <a:t>Nonlinearity</a:t>
            </a:r>
            <a:r>
              <a:rPr lang="en-US" sz="2400" b="1" dirty="0" smtClean="0"/>
              <a:t> (On-Off Nonlinearity)</a:t>
            </a:r>
            <a:endParaRPr lang="tr-TR" sz="2400" b="1" dirty="0"/>
          </a:p>
        </p:txBody>
      </p:sp>
      <p:sp>
        <p:nvSpPr>
          <p:cNvPr id="2053" name="Text Box 5"/>
          <p:cNvSpPr txBox="1">
            <a:spLocks noChangeArrowheads="1"/>
          </p:cNvSpPr>
          <p:nvPr/>
        </p:nvSpPr>
        <p:spPr bwMode="auto">
          <a:xfrm>
            <a:off x="152400" y="685800"/>
            <a:ext cx="8064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spcBef>
                <a:spcPct val="50000"/>
              </a:spcBef>
              <a:buFont typeface="Arial" pitchFamily="34" charset="0"/>
              <a:buChar char="•"/>
            </a:pPr>
            <a:r>
              <a:rPr lang="en-US" sz="2200" dirty="0" smtClean="0">
                <a:latin typeface="Times New Roman" pitchFamily="18" charset="0"/>
                <a:cs typeface="Times New Roman" pitchFamily="18" charset="0"/>
              </a:rPr>
              <a:t>T</a:t>
            </a:r>
            <a:r>
              <a:rPr lang="tr-TR" sz="2200" dirty="0" smtClean="0">
                <a:latin typeface="Times New Roman" pitchFamily="18" charset="0"/>
                <a:cs typeface="Times New Roman" pitchFamily="18" charset="0"/>
              </a:rPr>
              <a:t>he </a:t>
            </a:r>
            <a:r>
              <a:rPr lang="tr-TR" sz="2200" dirty="0">
                <a:latin typeface="Times New Roman" pitchFamily="18" charset="0"/>
                <a:cs typeface="Times New Roman" pitchFamily="18" charset="0"/>
              </a:rPr>
              <a:t>relay-type (on-off) nonlinearity </a:t>
            </a:r>
            <a:r>
              <a:rPr lang="en-US" sz="2200" dirty="0" smtClean="0">
                <a:latin typeface="Times New Roman" pitchFamily="18" charset="0"/>
                <a:cs typeface="Times New Roman" pitchFamily="18" charset="0"/>
              </a:rPr>
              <a:t>is </a:t>
            </a:r>
            <a:r>
              <a:rPr lang="tr-TR" sz="2200" dirty="0" smtClean="0">
                <a:latin typeface="Times New Roman" pitchFamily="18" charset="0"/>
                <a:cs typeface="Times New Roman" pitchFamily="18" charset="0"/>
              </a:rPr>
              <a:t>shown </a:t>
            </a:r>
            <a:r>
              <a:rPr lang="tr-TR" sz="2200" dirty="0">
                <a:latin typeface="Times New Roman" pitchFamily="18" charset="0"/>
                <a:cs typeface="Times New Roman" pitchFamily="18" charset="0"/>
              </a:rPr>
              <a:t>in </a:t>
            </a:r>
            <a:r>
              <a:rPr lang="en-US" sz="2200" dirty="0" smtClean="0">
                <a:latin typeface="Times New Roman" pitchFamily="18" charset="0"/>
                <a:cs typeface="Times New Roman" pitchFamily="18" charset="0"/>
              </a:rPr>
              <a:t>following figure.</a:t>
            </a:r>
            <a:r>
              <a:rPr lang="tr-TR" sz="2200" dirty="0" smtClean="0">
                <a:latin typeface="Times New Roman" pitchFamily="18" charset="0"/>
                <a:cs typeface="Times New Roman" pitchFamily="18" charset="0"/>
              </a:rPr>
              <a:t> </a:t>
            </a:r>
            <a:endParaRPr lang="tr-TR" sz="2200" dirty="0">
              <a:latin typeface="Times New Roman" pitchFamily="18" charset="0"/>
              <a:cs typeface="Times New Roman" pitchFamily="18" charset="0"/>
            </a:endParaRPr>
          </a:p>
        </p:txBody>
      </p:sp>
      <p:sp>
        <p:nvSpPr>
          <p:cNvPr id="2054" name="Text Box 7"/>
          <p:cNvSpPr txBox="1">
            <a:spLocks noChangeArrowheads="1"/>
          </p:cNvSpPr>
          <p:nvPr/>
        </p:nvSpPr>
        <p:spPr bwMode="auto">
          <a:xfrm>
            <a:off x="163874" y="3429000"/>
            <a:ext cx="8353425"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Font typeface="Arial" pitchFamily="34" charset="0"/>
              <a:buChar char="•"/>
            </a:pPr>
            <a:r>
              <a:rPr lang="en-US" sz="2200" dirty="0" smtClean="0">
                <a:latin typeface="Times New Roman" pitchFamily="18" charset="0"/>
                <a:cs typeface="Times New Roman" pitchFamily="18" charset="0"/>
              </a:rPr>
              <a:t>Since output is an odd function and skew symmetric</a:t>
            </a:r>
          </a:p>
          <a:p>
            <a:pPr marL="285750" indent="-285750"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eaLnBrk="1" hangingPunct="1">
              <a:spcBef>
                <a:spcPct val="50000"/>
              </a:spcBef>
              <a:buFont typeface="Arial" pitchFamily="34" charset="0"/>
              <a:buChar char="•"/>
            </a:pPr>
            <a:endParaRPr lang="en-US" sz="2400" dirty="0">
              <a:latin typeface="Times New Roman" pitchFamily="18" charset="0"/>
              <a:cs typeface="Times New Roman" pitchFamily="18" charset="0"/>
            </a:endParaRPr>
          </a:p>
          <a:p>
            <a:pPr marL="285750" indent="-285750" eaLnBrk="1" hangingPunct="1">
              <a:spcBef>
                <a:spcPct val="50000"/>
              </a:spcBef>
              <a:buFont typeface="Arial" pitchFamily="34" charset="0"/>
              <a:buChar char="•"/>
            </a:pPr>
            <a:endParaRPr lang="en-US" sz="1000" dirty="0" smtClean="0">
              <a:latin typeface="Times New Roman" pitchFamily="18" charset="0"/>
              <a:cs typeface="Times New Roman" pitchFamily="18" charset="0"/>
            </a:endParaRPr>
          </a:p>
          <a:p>
            <a:pPr marL="285750" indent="-285750" eaLnBrk="1" hangingPunct="1">
              <a:spcBef>
                <a:spcPct val="50000"/>
              </a:spcBef>
              <a:buFont typeface="Arial" pitchFamily="34" charset="0"/>
              <a:buChar char="•"/>
            </a:pPr>
            <a:r>
              <a:rPr lang="en-US" sz="2200" dirty="0" smtClean="0">
                <a:latin typeface="Times New Roman" pitchFamily="18" charset="0"/>
                <a:cs typeface="Times New Roman" pitchFamily="18" charset="0"/>
              </a:rPr>
              <a:t>The reduced Fourier series expansion is then written as </a:t>
            </a:r>
            <a:endParaRPr lang="tr-TR" sz="2200" dirty="0">
              <a:latin typeface="Times New Roman" pitchFamily="18" charset="0"/>
              <a:cs typeface="Times New Roman" pitchFamily="18" charset="0"/>
            </a:endParaRPr>
          </a:p>
        </p:txBody>
      </p:sp>
      <p:grpSp>
        <p:nvGrpSpPr>
          <p:cNvPr id="2055" name="Group 21"/>
          <p:cNvGrpSpPr>
            <a:grpSpLocks/>
          </p:cNvGrpSpPr>
          <p:nvPr/>
        </p:nvGrpSpPr>
        <p:grpSpPr bwMode="auto">
          <a:xfrm>
            <a:off x="4878387" y="1147756"/>
            <a:ext cx="3581401" cy="2281244"/>
            <a:chOff x="249" y="2582"/>
            <a:chExt cx="2256" cy="1437"/>
          </a:xfrm>
        </p:grpSpPr>
        <p:sp>
          <p:nvSpPr>
            <p:cNvPr id="2076" name="Text Box 16"/>
            <p:cNvSpPr txBox="1">
              <a:spLocks noChangeArrowheads="1"/>
            </p:cNvSpPr>
            <p:nvPr/>
          </p:nvSpPr>
          <p:spPr bwMode="auto">
            <a:xfrm>
              <a:off x="1870" y="3264"/>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smtClean="0"/>
                <a:t>t</a:t>
              </a:r>
              <a:endParaRPr lang="tr-TR" dirty="0"/>
            </a:p>
          </p:txBody>
        </p:sp>
        <p:grpSp>
          <p:nvGrpSpPr>
            <p:cNvPr id="2077" name="Group 20"/>
            <p:cNvGrpSpPr>
              <a:grpSpLocks/>
            </p:cNvGrpSpPr>
            <p:nvPr/>
          </p:nvGrpSpPr>
          <p:grpSpPr bwMode="auto">
            <a:xfrm>
              <a:off x="249" y="2582"/>
              <a:ext cx="1633" cy="1437"/>
              <a:chOff x="249" y="2406"/>
              <a:chExt cx="1633" cy="1437"/>
            </a:xfrm>
          </p:grpSpPr>
          <p:sp>
            <p:nvSpPr>
              <p:cNvPr id="2078" name="Line 9"/>
              <p:cNvSpPr>
                <a:spLocks noChangeShapeType="1"/>
              </p:cNvSpPr>
              <p:nvPr/>
            </p:nvSpPr>
            <p:spPr bwMode="auto">
              <a:xfrm flipV="1">
                <a:off x="1111" y="2614"/>
                <a:ext cx="0" cy="10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9" name="Line 10"/>
              <p:cNvSpPr>
                <a:spLocks noChangeShapeType="1"/>
              </p:cNvSpPr>
              <p:nvPr/>
            </p:nvSpPr>
            <p:spPr bwMode="auto">
              <a:xfrm>
                <a:off x="249" y="3203"/>
                <a:ext cx="1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0" name="Line 11"/>
              <p:cNvSpPr>
                <a:spLocks noChangeShapeType="1"/>
              </p:cNvSpPr>
              <p:nvPr/>
            </p:nvSpPr>
            <p:spPr bwMode="auto">
              <a:xfrm>
                <a:off x="431" y="3566"/>
                <a:ext cx="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1" name="Line 12"/>
              <p:cNvSpPr>
                <a:spLocks noChangeShapeType="1"/>
              </p:cNvSpPr>
              <p:nvPr/>
            </p:nvSpPr>
            <p:spPr bwMode="auto">
              <a:xfrm>
                <a:off x="1111" y="2840"/>
                <a:ext cx="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82" name="Text Box 13"/>
              <p:cNvSpPr txBox="1">
                <a:spLocks noChangeArrowheads="1"/>
              </p:cNvSpPr>
              <p:nvPr/>
            </p:nvSpPr>
            <p:spPr bwMode="auto">
              <a:xfrm>
                <a:off x="895" y="2720"/>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M</a:t>
                </a:r>
              </a:p>
            </p:txBody>
          </p:sp>
          <p:sp>
            <p:nvSpPr>
              <p:cNvPr id="2083" name="Text Box 14"/>
              <p:cNvSpPr txBox="1">
                <a:spLocks noChangeArrowheads="1"/>
              </p:cNvSpPr>
              <p:nvPr/>
            </p:nvSpPr>
            <p:spPr bwMode="auto">
              <a:xfrm>
                <a:off x="1111" y="3430"/>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-M</a:t>
                </a:r>
              </a:p>
            </p:txBody>
          </p:sp>
          <p:sp>
            <p:nvSpPr>
              <p:cNvPr id="2084" name="Text Box 15"/>
              <p:cNvSpPr txBox="1">
                <a:spLocks noChangeArrowheads="1"/>
              </p:cNvSpPr>
              <p:nvPr/>
            </p:nvSpPr>
            <p:spPr bwMode="auto">
              <a:xfrm>
                <a:off x="930" y="3158"/>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0</a:t>
                </a:r>
              </a:p>
            </p:txBody>
          </p:sp>
          <p:sp>
            <p:nvSpPr>
              <p:cNvPr id="2085" name="Text Box 17"/>
              <p:cNvSpPr txBox="1">
                <a:spLocks noChangeArrowheads="1"/>
              </p:cNvSpPr>
              <p:nvPr/>
            </p:nvSpPr>
            <p:spPr bwMode="auto">
              <a:xfrm>
                <a:off x="956" y="2406"/>
                <a:ext cx="3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smtClean="0"/>
                  <a:t>y(t)</a:t>
                </a:r>
                <a:endParaRPr lang="tr-TR" dirty="0"/>
              </a:p>
            </p:txBody>
          </p:sp>
          <p:sp>
            <p:nvSpPr>
              <p:cNvPr id="2086" name="Text Box 18"/>
              <p:cNvSpPr txBox="1">
                <a:spLocks noChangeArrowheads="1"/>
              </p:cNvSpPr>
              <p:nvPr/>
            </p:nvSpPr>
            <p:spPr bwMode="auto">
              <a:xfrm>
                <a:off x="612" y="361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off</a:t>
                </a:r>
              </a:p>
            </p:txBody>
          </p:sp>
          <p:sp>
            <p:nvSpPr>
              <p:cNvPr id="2087" name="Text Box 19"/>
              <p:cNvSpPr txBox="1">
                <a:spLocks noChangeArrowheads="1"/>
              </p:cNvSpPr>
              <p:nvPr/>
            </p:nvSpPr>
            <p:spPr bwMode="auto">
              <a:xfrm>
                <a:off x="1383" y="2614"/>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on</a:t>
                </a:r>
              </a:p>
            </p:txBody>
          </p:sp>
        </p:grpSp>
      </p:grpSp>
      <p:sp>
        <p:nvSpPr>
          <p:cNvPr id="2" name="Slide Number Placeholder 1"/>
          <p:cNvSpPr>
            <a:spLocks noGrp="1"/>
          </p:cNvSpPr>
          <p:nvPr>
            <p:ph type="sldNum" sz="quarter" idx="12"/>
          </p:nvPr>
        </p:nvSpPr>
        <p:spPr/>
        <p:txBody>
          <a:bodyPr/>
          <a:lstStyle/>
          <a:p>
            <a:fld id="{7A0D5CAB-8BF0-4EA3-BAE4-9835C852A49B}" type="slidenum">
              <a:rPr lang="en-GB" smtClean="0"/>
              <a:pPr/>
              <a:t>28</a:t>
            </a:fld>
            <a:endParaRPr lang="en-GB"/>
          </a:p>
        </p:txBody>
      </p:sp>
      <p:graphicFrame>
        <p:nvGraphicFramePr>
          <p:cNvPr id="3" name="Object 2"/>
          <p:cNvGraphicFramePr>
            <a:graphicFrameLocks noChangeAspect="1"/>
          </p:cNvGraphicFramePr>
          <p:nvPr>
            <p:extLst>
              <p:ext uri="{D42A27DB-BD31-4B8C-83A1-F6EECF244321}">
                <p14:modId xmlns:p14="http://schemas.microsoft.com/office/powerpoint/2010/main" val="806939269"/>
              </p:ext>
            </p:extLst>
          </p:nvPr>
        </p:nvGraphicFramePr>
        <p:xfrm>
          <a:off x="893042" y="1676400"/>
          <a:ext cx="3299545" cy="1079851"/>
        </p:xfrm>
        <a:graphic>
          <a:graphicData uri="http://schemas.openxmlformats.org/presentationml/2006/ole">
            <mc:AlternateContent xmlns:mc="http://schemas.openxmlformats.org/markup-compatibility/2006">
              <mc:Choice xmlns:v="urn:schemas-microsoft-com:vml" Requires="v">
                <p:oleObj spid="_x0000_s5177" name="Equation" r:id="rId3" imgW="1396800" imgH="457200" progId="Equation.3">
                  <p:embed/>
                </p:oleObj>
              </mc:Choice>
              <mc:Fallback>
                <p:oleObj name="Equation" r:id="rId3" imgW="1396800" imgH="457200" progId="Equation.3">
                  <p:embed/>
                  <p:pic>
                    <p:nvPicPr>
                      <p:cNvPr id="0" name=""/>
                      <p:cNvPicPr/>
                      <p:nvPr/>
                    </p:nvPicPr>
                    <p:blipFill>
                      <a:blip r:embed="rId4"/>
                      <a:stretch>
                        <a:fillRect/>
                      </a:stretch>
                    </p:blipFill>
                    <p:spPr>
                      <a:xfrm>
                        <a:off x="893042" y="1676400"/>
                        <a:ext cx="3299545" cy="1079851"/>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2" name="TextBox 41"/>
              <p:cNvSpPr txBox="1"/>
              <p:nvPr/>
            </p:nvSpPr>
            <p:spPr>
              <a:xfrm>
                <a:off x="1521481" y="3810000"/>
                <a:ext cx="5638210" cy="1015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r>
                        <a:rPr lang="en-US" sz="2200" b="0" i="1" smtClean="0">
                          <a:latin typeface="Cambria Math"/>
                        </a:rPr>
                        <m:t>=</m:t>
                      </m:r>
                      <m:sSub>
                        <m:sSubPr>
                          <m:ctrlPr>
                            <a:rPr lang="en-US" sz="2200" b="0" i="1" smtClean="0">
                              <a:latin typeface="Cambria Math"/>
                            </a:rPr>
                          </m:ctrlPr>
                        </m:sSubPr>
                        <m:e>
                          <m:r>
                            <a:rPr lang="en-US" sz="2200" b="0" i="1" smtClean="0">
                              <a:latin typeface="Cambria Math"/>
                            </a:rPr>
                            <m:t>𝐴</m:t>
                          </m:r>
                        </m:e>
                        <m:sub>
                          <m:r>
                            <a:rPr lang="en-US" sz="2200" b="0" i="1" smtClean="0">
                              <a:latin typeface="Cambria Math"/>
                            </a:rPr>
                            <m:t>𝑜</m:t>
                          </m:r>
                        </m:sub>
                      </m:sSub>
                      <m:r>
                        <a:rPr lang="en-US" sz="2200" b="0" i="1" smtClean="0">
                          <a:latin typeface="Cambria Math"/>
                        </a:rPr>
                        <m:t>+</m:t>
                      </m:r>
                      <m:nary>
                        <m:naryPr>
                          <m:chr m:val="∑"/>
                          <m:ctrlPr>
                            <a:rPr lang="en-US" sz="2200" b="0" i="1" smtClean="0">
                              <a:latin typeface="Cambria Math"/>
                            </a:rPr>
                          </m:ctrlPr>
                        </m:naryPr>
                        <m:sub>
                          <m:r>
                            <m:rPr>
                              <m:brk m:alnAt="23"/>
                            </m:rPr>
                            <a:rPr lang="en-US" sz="2200" b="0" i="1" smtClean="0">
                              <a:latin typeface="Cambria Math"/>
                            </a:rPr>
                            <m:t>𝑛</m:t>
                          </m:r>
                          <m:r>
                            <a:rPr lang="en-US" sz="2200" b="0" i="1" smtClean="0">
                              <a:latin typeface="Cambria Math"/>
                            </a:rPr>
                            <m:t>=1</m:t>
                          </m:r>
                        </m:sub>
                        <m:sup>
                          <m:r>
                            <a:rPr lang="en-US" sz="2200" b="0" i="1" smtClean="0">
                              <a:latin typeface="Cambria Math"/>
                              <a:ea typeface="Cambria Math"/>
                            </a:rPr>
                            <m:t>∞</m:t>
                          </m:r>
                        </m:sup>
                        <m:e>
                          <m:d>
                            <m:dPr>
                              <m:begChr m:val="["/>
                              <m:endChr m:val="]"/>
                              <m:ctrlPr>
                                <a:rPr lang="en-US" sz="2200" b="0" i="1" smtClean="0">
                                  <a:latin typeface="Cambria Math"/>
                                </a:rPr>
                              </m:ctrlPr>
                            </m:dPr>
                            <m:e>
                              <m:sSub>
                                <m:sSubPr>
                                  <m:ctrlPr>
                                    <a:rPr lang="en-US" sz="2200" i="1">
                                      <a:latin typeface="Cambria Math"/>
                                    </a:rPr>
                                  </m:ctrlPr>
                                </m:sSubPr>
                                <m:e>
                                  <m:r>
                                    <a:rPr lang="en-US" sz="2200" i="1">
                                      <a:latin typeface="Cambria Math"/>
                                    </a:rPr>
                                    <m:t>𝐴</m:t>
                                  </m:r>
                                </m:e>
                                <m:sub>
                                  <m:r>
                                    <a:rPr lang="en-US" sz="2200" i="1">
                                      <a:latin typeface="Cambria Math"/>
                                    </a:rPr>
                                    <m:t>𝑛</m:t>
                                  </m:r>
                                </m:sub>
                              </m:sSub>
                              <m:func>
                                <m:funcPr>
                                  <m:ctrlPr>
                                    <a:rPr lang="en-US" sz="2200" i="1">
                                      <a:latin typeface="Cambria Math"/>
                                    </a:rPr>
                                  </m:ctrlPr>
                                </m:funcPr>
                                <m:fName>
                                  <m:r>
                                    <m:rPr>
                                      <m:sty m:val="p"/>
                                    </m:rPr>
                                    <a:rPr lang="en-US" sz="2200">
                                      <a:latin typeface="Cambria Math"/>
                                    </a:rPr>
                                    <m:t>cos</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e>
                                  </m:d>
                                </m:e>
                              </m:func>
                              <m:r>
                                <a:rPr lang="en-US" sz="2200" i="1">
                                  <a:latin typeface="Cambria Math"/>
                                </a:rPr>
                                <m:t>+</m:t>
                              </m:r>
                              <m:sSub>
                                <m:sSubPr>
                                  <m:ctrlPr>
                                    <a:rPr lang="en-US" sz="2200" i="1">
                                      <a:latin typeface="Cambria Math"/>
                                    </a:rPr>
                                  </m:ctrlPr>
                                </m:sSubPr>
                                <m:e>
                                  <m:r>
                                    <a:rPr lang="en-US" sz="2200" i="1">
                                      <a:latin typeface="Cambria Math"/>
                                    </a:rPr>
                                    <m:t>𝐵</m:t>
                                  </m:r>
                                </m:e>
                                <m:sub>
                                  <m:r>
                                    <a:rPr lang="en-US" sz="2200" i="1">
                                      <a:latin typeface="Cambria Math"/>
                                    </a:rPr>
                                    <m:t>𝑛</m:t>
                                  </m:r>
                                </m:sub>
                              </m:sSub>
                              <m:func>
                                <m:funcPr>
                                  <m:ctrlPr>
                                    <a:rPr lang="en-US" sz="2200" i="1">
                                      <a:latin typeface="Cambria Math"/>
                                    </a:rPr>
                                  </m:ctrlPr>
                                </m:funcPr>
                                <m:fName>
                                  <m:r>
                                    <m:rPr>
                                      <m:sty m:val="p"/>
                                    </m:rPr>
                                    <a:rPr lang="en-US" sz="2200">
                                      <a:latin typeface="Cambria Math"/>
                                    </a:rPr>
                                    <m:t>sin</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e>
                                  </m:d>
                                </m:e>
                              </m:func>
                            </m:e>
                          </m:d>
                        </m:e>
                      </m:nary>
                    </m:oMath>
                  </m:oMathPara>
                </a14:m>
                <a:endParaRPr lang="en-US" sz="2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521481" y="3810000"/>
                <a:ext cx="5638210" cy="1015471"/>
              </a:xfrm>
              <a:prstGeom prst="rect">
                <a:avLst/>
              </a:prstGeom>
              <a:blipFill rotWithShape="1">
                <a:blip r:embed="rId5"/>
                <a:stretch>
                  <a:fillRect r="-16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78179" y="4876800"/>
                <a:ext cx="11700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𝐴</m:t>
                          </m:r>
                        </m:e>
                        <m:sub>
                          <m:r>
                            <a:rPr lang="en-US" sz="2400" i="1">
                              <a:latin typeface="Cambria Math"/>
                            </a:rPr>
                            <m:t>𝑜</m:t>
                          </m:r>
                        </m:sub>
                      </m:sSub>
                      <m:r>
                        <a:rPr lang="en-US" sz="2400" b="0" i="1" smtClean="0">
                          <a:latin typeface="Cambria Math"/>
                        </a:rPr>
                        <m:t>=0</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2778179" y="4876800"/>
                <a:ext cx="1170000" cy="461665"/>
              </a:xfrm>
              <a:prstGeom prst="rect">
                <a:avLst/>
              </a:prstGeom>
              <a:blipFill rotWithShape="1">
                <a:blip r:embed="rId6"/>
                <a:stretch>
                  <a:fillRect t="-10526" r="-989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525328" y="4876800"/>
                <a:ext cx="11817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𝐴</m:t>
                          </m:r>
                        </m:e>
                        <m:sub>
                          <m:r>
                            <a:rPr lang="en-US" sz="2400" i="1">
                              <a:latin typeface="Cambria Math"/>
                            </a:rPr>
                            <m:t>𝑛</m:t>
                          </m:r>
                        </m:sub>
                      </m:sSub>
                      <m:r>
                        <a:rPr lang="en-US" sz="2400" b="0" i="1" smtClean="0">
                          <a:latin typeface="Cambria Math"/>
                        </a:rPr>
                        <m:t>=0</m:t>
                      </m:r>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4525328" y="4876800"/>
                <a:ext cx="1181734" cy="461665"/>
              </a:xfrm>
              <a:prstGeom prst="rect">
                <a:avLst/>
              </a:prstGeom>
              <a:blipFill rotWithShape="1">
                <a:blip r:embed="rId7"/>
                <a:stretch>
                  <a:fillRect t="-10526" r="-10825"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778259" y="5715000"/>
                <a:ext cx="3012941" cy="10154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𝑦</m:t>
                      </m:r>
                      <m:d>
                        <m:dPr>
                          <m:ctrlPr>
                            <a:rPr lang="en-US" sz="2200" b="0" i="1" smtClean="0">
                              <a:latin typeface="Cambria Math"/>
                            </a:rPr>
                          </m:ctrlPr>
                        </m:dPr>
                        <m:e>
                          <m:r>
                            <a:rPr lang="en-US" sz="2200" b="0" i="1" smtClean="0">
                              <a:latin typeface="Cambria Math"/>
                            </a:rPr>
                            <m:t>𝑡</m:t>
                          </m:r>
                        </m:e>
                      </m:d>
                      <m:r>
                        <a:rPr lang="en-US" sz="2200" b="0" i="1" smtClean="0">
                          <a:latin typeface="Cambria Math"/>
                        </a:rPr>
                        <m:t>=</m:t>
                      </m:r>
                      <m:nary>
                        <m:naryPr>
                          <m:chr m:val="∑"/>
                          <m:ctrlPr>
                            <a:rPr lang="en-US" sz="2200" b="0" i="1" smtClean="0">
                              <a:latin typeface="Cambria Math"/>
                            </a:rPr>
                          </m:ctrlPr>
                        </m:naryPr>
                        <m:sub>
                          <m:r>
                            <m:rPr>
                              <m:brk m:alnAt="23"/>
                            </m:rPr>
                            <a:rPr lang="en-US" sz="2200" b="0" i="1" smtClean="0">
                              <a:latin typeface="Cambria Math"/>
                            </a:rPr>
                            <m:t>𝑛</m:t>
                          </m:r>
                          <m:r>
                            <a:rPr lang="en-US" sz="2200" b="0" i="1" smtClean="0">
                              <a:latin typeface="Cambria Math"/>
                            </a:rPr>
                            <m:t>=1</m:t>
                          </m:r>
                        </m:sub>
                        <m:sup>
                          <m:r>
                            <a:rPr lang="en-US" sz="2200" b="0" i="1" smtClean="0">
                              <a:latin typeface="Cambria Math"/>
                              <a:ea typeface="Cambria Math"/>
                            </a:rPr>
                            <m:t>∞</m:t>
                          </m:r>
                        </m:sup>
                        <m:e>
                          <m:sSub>
                            <m:sSubPr>
                              <m:ctrlPr>
                                <a:rPr lang="en-US" sz="2200" i="1">
                                  <a:latin typeface="Cambria Math"/>
                                </a:rPr>
                              </m:ctrlPr>
                            </m:sSubPr>
                            <m:e>
                              <m:r>
                                <a:rPr lang="en-US" sz="2200" i="1">
                                  <a:latin typeface="Cambria Math"/>
                                </a:rPr>
                                <m:t>𝐵</m:t>
                              </m:r>
                            </m:e>
                            <m:sub>
                              <m:r>
                                <a:rPr lang="en-US" sz="2200" i="1">
                                  <a:latin typeface="Cambria Math"/>
                                </a:rPr>
                                <m:t>𝑛</m:t>
                              </m:r>
                            </m:sub>
                          </m:sSub>
                          <m:func>
                            <m:funcPr>
                              <m:ctrlPr>
                                <a:rPr lang="en-US" sz="2200" i="1">
                                  <a:latin typeface="Cambria Math"/>
                                </a:rPr>
                              </m:ctrlPr>
                            </m:funcPr>
                            <m:fName>
                              <m:r>
                                <m:rPr>
                                  <m:sty m:val="p"/>
                                </m:rPr>
                                <a:rPr lang="en-US" sz="2200">
                                  <a:latin typeface="Cambria Math"/>
                                </a:rPr>
                                <m:t>sin</m:t>
                              </m:r>
                            </m:fName>
                            <m:e>
                              <m:d>
                                <m:dPr>
                                  <m:ctrlPr>
                                    <a:rPr lang="en-US" sz="2200" i="1">
                                      <a:latin typeface="Cambria Math"/>
                                    </a:rPr>
                                  </m:ctrlPr>
                                </m:dPr>
                                <m:e>
                                  <m:r>
                                    <a:rPr lang="en-US" sz="2200" i="1">
                                      <a:latin typeface="Cambria Math"/>
                                    </a:rPr>
                                    <m:t>𝑛</m:t>
                                  </m:r>
                                  <m:r>
                                    <a:rPr lang="en-US" sz="2200" i="1">
                                      <a:latin typeface="Cambria Math"/>
                                      <a:ea typeface="Cambria Math"/>
                                    </a:rPr>
                                    <m:t>𝜔</m:t>
                                  </m:r>
                                  <m:r>
                                    <a:rPr lang="en-US" sz="2200" i="1">
                                      <a:latin typeface="Cambria Math"/>
                                      <a:ea typeface="Cambria Math"/>
                                    </a:rPr>
                                    <m:t>𝑡</m:t>
                                  </m:r>
                                </m:e>
                              </m:d>
                            </m:e>
                          </m:func>
                        </m:e>
                      </m:nary>
                    </m:oMath>
                  </m:oMathPara>
                </a14:m>
                <a:endParaRPr lang="en-US" sz="2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2778259" y="5715000"/>
                <a:ext cx="3012941" cy="1015471"/>
              </a:xfrm>
              <a:prstGeom prst="rect">
                <a:avLst/>
              </a:prstGeom>
              <a:blipFill rotWithShape="1">
                <a:blip r:embed="rId8"/>
                <a:stretch>
                  <a:fillRect r="-3239"/>
                </a:stretch>
              </a:blipFill>
            </p:spPr>
            <p:txBody>
              <a:bodyPr/>
              <a:lstStyle/>
              <a:p>
                <a:r>
                  <a:rPr lang="en-US">
                    <a:noFill/>
                  </a:rPr>
                  <a:t> </a:t>
                </a:r>
              </a:p>
            </p:txBody>
          </p:sp>
        </mc:Fallback>
      </mc:AlternateContent>
    </p:spTree>
    <p:extLst>
      <p:ext uri="{BB962C8B-B14F-4D97-AF65-F5344CB8AC3E}">
        <p14:creationId xmlns:p14="http://schemas.microsoft.com/office/powerpoint/2010/main" val="1715824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93042" y="109537"/>
            <a:ext cx="7272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b="1" dirty="0"/>
              <a:t>Relay </a:t>
            </a:r>
            <a:r>
              <a:rPr lang="tr-TR" sz="2400" b="1" dirty="0" smtClean="0"/>
              <a:t>Nonlinearity</a:t>
            </a:r>
            <a:r>
              <a:rPr lang="en-US" sz="2400" b="1" dirty="0" smtClean="0"/>
              <a:t> (On-Off Nonlinearity)</a:t>
            </a:r>
            <a:endParaRPr lang="tr-TR" sz="2400" b="1" dirty="0"/>
          </a:p>
        </p:txBody>
      </p:sp>
      <p:sp>
        <p:nvSpPr>
          <p:cNvPr id="2053" name="Text Box 5"/>
          <p:cNvSpPr txBox="1">
            <a:spLocks noChangeArrowheads="1"/>
          </p:cNvSpPr>
          <p:nvPr/>
        </p:nvSpPr>
        <p:spPr bwMode="auto">
          <a:xfrm>
            <a:off x="395288" y="908050"/>
            <a:ext cx="8064500"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algn="just" eaLnBrk="1" hangingPunct="1">
              <a:spcBef>
                <a:spcPct val="50000"/>
              </a:spcBef>
              <a:buFont typeface="Arial" pitchFamily="34" charset="0"/>
              <a:buChar char="•"/>
            </a:pPr>
            <a:r>
              <a:rPr lang="en-US" sz="2200" dirty="0" smtClean="0">
                <a:latin typeface="Times New Roman" pitchFamily="18" charset="0"/>
                <a:cs typeface="Times New Roman" pitchFamily="18" charset="0"/>
              </a:rPr>
              <a:t>We are only interested in fundamental harmonic component.</a:t>
            </a: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r>
              <a:rPr lang="en-US" sz="2200" dirty="0" smtClean="0">
                <a:latin typeface="Times New Roman" pitchFamily="18" charset="0"/>
                <a:cs typeface="Times New Roman" pitchFamily="18" charset="0"/>
              </a:rPr>
              <a:t>Where, </a:t>
            </a: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endParaRPr lang="en-US" sz="2200" dirty="0" smtClean="0">
              <a:latin typeface="Times New Roman" pitchFamily="18" charset="0"/>
              <a:cs typeface="Times New Roman" pitchFamily="18" charset="0"/>
            </a:endParaRPr>
          </a:p>
          <a:p>
            <a:pPr marL="285750" indent="-285750" algn="just" eaLnBrk="1" hangingPunct="1">
              <a:spcBef>
                <a:spcPct val="50000"/>
              </a:spcBef>
              <a:buFont typeface="Arial" pitchFamily="34" charset="0"/>
              <a:buChar char="•"/>
            </a:pPr>
            <a:r>
              <a:rPr lang="en-US" sz="2200" dirty="0" smtClean="0">
                <a:latin typeface="Times New Roman" pitchFamily="18" charset="0"/>
                <a:cs typeface="Times New Roman" pitchFamily="18" charset="0"/>
              </a:rPr>
              <a:t>Therefore,</a:t>
            </a:r>
            <a:endParaRPr lang="en-US" sz="2200" dirty="0">
              <a:latin typeface="Times New Roman" pitchFamily="18" charset="0"/>
              <a:cs typeface="Times New Roman" pitchFamily="18" charset="0"/>
            </a:endParaRPr>
          </a:p>
        </p:txBody>
      </p:sp>
      <p:graphicFrame>
        <p:nvGraphicFramePr>
          <p:cNvPr id="2050" name="Object 6"/>
          <p:cNvGraphicFramePr>
            <a:graphicFrameLocks noChangeAspect="1"/>
          </p:cNvGraphicFramePr>
          <p:nvPr>
            <p:extLst>
              <p:ext uri="{D42A27DB-BD31-4B8C-83A1-F6EECF244321}">
                <p14:modId xmlns:p14="http://schemas.microsoft.com/office/powerpoint/2010/main" val="4066656227"/>
              </p:ext>
            </p:extLst>
          </p:nvPr>
        </p:nvGraphicFramePr>
        <p:xfrm>
          <a:off x="3104126" y="4953000"/>
          <a:ext cx="1044575" cy="685800"/>
        </p:xfrm>
        <a:graphic>
          <a:graphicData uri="http://schemas.openxmlformats.org/presentationml/2006/ole">
            <mc:AlternateContent xmlns:mc="http://schemas.openxmlformats.org/markup-compatibility/2006">
              <mc:Choice xmlns:v="urn:schemas-microsoft-com:vml" Requires="v">
                <p:oleObj spid="_x0000_s7298" name="Equation" r:id="rId3" imgW="596880" imgH="393480" progId="Equation.3">
                  <p:embed/>
                </p:oleObj>
              </mc:Choice>
              <mc:Fallback>
                <p:oleObj name="Equation" r:id="rId3" imgW="596880" imgH="393480" progId="Equation.3">
                  <p:embed/>
                  <p:pic>
                    <p:nvPicPr>
                      <p:cNvPr id="0" name=""/>
                      <p:cNvPicPr>
                        <a:picLocks noChangeAspect="1" noChangeArrowheads="1"/>
                      </p:cNvPicPr>
                      <p:nvPr/>
                    </p:nvPicPr>
                    <p:blipFill>
                      <a:blip r:embed="rId4"/>
                      <a:srcRect/>
                      <a:stretch>
                        <a:fillRect/>
                      </a:stretch>
                    </p:blipFill>
                    <p:spPr bwMode="auto">
                      <a:xfrm>
                        <a:off x="3104126" y="4953000"/>
                        <a:ext cx="10445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A0D5CAB-8BF0-4EA3-BAE4-9835C852A49B}" type="slidenum">
              <a:rPr lang="en-GB" smtClean="0"/>
              <a:pPr/>
              <a:t>29</a:t>
            </a:fld>
            <a:endParaRPr lang="en-GB"/>
          </a:p>
        </p:txBody>
      </p:sp>
      <mc:AlternateContent xmlns:mc="http://schemas.openxmlformats.org/markup-compatibility/2006" xmlns:a14="http://schemas.microsoft.com/office/drawing/2010/main">
        <mc:Choice Requires="a14">
          <p:sp>
            <p:nvSpPr>
              <p:cNvPr id="21" name="TextBox 20"/>
              <p:cNvSpPr txBox="1"/>
              <p:nvPr/>
            </p:nvSpPr>
            <p:spPr>
              <a:xfrm>
                <a:off x="3104126" y="1600200"/>
                <a:ext cx="231101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a:rPr>
                            <m:t>𝑦</m:t>
                          </m:r>
                        </m:e>
                        <m:sub>
                          <m:r>
                            <a:rPr lang="en-US" sz="2200" b="0" i="1" smtClean="0">
                              <a:latin typeface="Cambria Math"/>
                            </a:rPr>
                            <m:t>1</m:t>
                          </m:r>
                        </m:sub>
                      </m:sSub>
                      <m:d>
                        <m:dPr>
                          <m:ctrlPr>
                            <a:rPr lang="en-US" sz="2200" b="0" i="1" smtClean="0">
                              <a:latin typeface="Cambria Math"/>
                            </a:rPr>
                          </m:ctrlPr>
                        </m:dPr>
                        <m:e>
                          <m:r>
                            <a:rPr lang="en-US" sz="2200" b="0" i="1" smtClean="0">
                              <a:latin typeface="Cambria Math"/>
                            </a:rPr>
                            <m:t>𝑡</m:t>
                          </m:r>
                        </m:e>
                      </m:d>
                      <m:r>
                        <a:rPr lang="en-US" sz="2200" b="0" i="1" smtClean="0">
                          <a:latin typeface="Cambria Math"/>
                        </a:rPr>
                        <m:t>=</m:t>
                      </m:r>
                      <m:sSub>
                        <m:sSubPr>
                          <m:ctrlPr>
                            <a:rPr lang="en-US" sz="2200" i="1">
                              <a:latin typeface="Cambria Math"/>
                            </a:rPr>
                          </m:ctrlPr>
                        </m:sSubPr>
                        <m:e>
                          <m:r>
                            <a:rPr lang="en-US" sz="2200" i="1">
                              <a:latin typeface="Cambria Math"/>
                            </a:rPr>
                            <m:t>𝐵</m:t>
                          </m:r>
                        </m:e>
                        <m:sub>
                          <m:r>
                            <a:rPr lang="en-US" sz="2200" i="1">
                              <a:latin typeface="Cambria Math"/>
                            </a:rPr>
                            <m:t>1</m:t>
                          </m:r>
                        </m:sub>
                      </m:sSub>
                      <m:func>
                        <m:funcPr>
                          <m:ctrlPr>
                            <a:rPr lang="en-US" sz="2200" i="1">
                              <a:latin typeface="Cambria Math"/>
                            </a:rPr>
                          </m:ctrlPr>
                        </m:funcPr>
                        <m:fName>
                          <m:r>
                            <m:rPr>
                              <m:sty m:val="p"/>
                            </m:rPr>
                            <a:rPr lang="en-US" sz="2200">
                              <a:latin typeface="Cambria Math"/>
                            </a:rPr>
                            <m:t>sin</m:t>
                          </m:r>
                        </m:fName>
                        <m:e>
                          <m:r>
                            <a:rPr lang="en-US" sz="2200" i="1">
                              <a:latin typeface="Cambria Math"/>
                              <a:ea typeface="Cambria Math"/>
                            </a:rPr>
                            <m:t>𝜔</m:t>
                          </m:r>
                          <m:r>
                            <a:rPr lang="en-US" sz="2200" i="1">
                              <a:latin typeface="Cambria Math"/>
                              <a:ea typeface="Cambria Math"/>
                            </a:rPr>
                            <m:t>𝑡</m:t>
                          </m:r>
                        </m:e>
                      </m:func>
                    </m:oMath>
                  </m:oMathPara>
                </a14:m>
                <a:endParaRPr lang="en-US" sz="2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104126" y="1600200"/>
                <a:ext cx="2311017" cy="430887"/>
              </a:xfrm>
              <a:prstGeom prst="rect">
                <a:avLst/>
              </a:prstGeom>
              <a:blipFill rotWithShape="1">
                <a:blip r:embed="rId5"/>
                <a:stretch>
                  <a:fillRect t="-8571" r="-4485" b="-27143"/>
                </a:stretch>
              </a:blipFill>
            </p:spPr>
            <p:txBody>
              <a:bodyPr/>
              <a:lstStyle/>
              <a:p>
                <a:r>
                  <a:rPr lang="en-US">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1883555220"/>
              </p:ext>
            </p:extLst>
          </p:nvPr>
        </p:nvGraphicFramePr>
        <p:xfrm>
          <a:off x="3164503" y="2209800"/>
          <a:ext cx="2997200" cy="685800"/>
        </p:xfrm>
        <a:graphic>
          <a:graphicData uri="http://schemas.openxmlformats.org/presentationml/2006/ole">
            <mc:AlternateContent xmlns:mc="http://schemas.openxmlformats.org/markup-compatibility/2006">
              <mc:Choice xmlns:v="urn:schemas-microsoft-com:vml" Requires="v">
                <p:oleObj spid="_x0000_s7299" name="Equation" r:id="rId6" imgW="1714320" imgH="393480" progId="Equation.3">
                  <p:embed/>
                </p:oleObj>
              </mc:Choice>
              <mc:Fallback>
                <p:oleObj name="Equation" r:id="rId6" imgW="1714320" imgH="393480" progId="Equation.3">
                  <p:embed/>
                  <p:pic>
                    <p:nvPicPr>
                      <p:cNvPr id="0" name=""/>
                      <p:cNvPicPr>
                        <a:picLocks noChangeAspect="1" noChangeArrowheads="1"/>
                      </p:cNvPicPr>
                      <p:nvPr/>
                    </p:nvPicPr>
                    <p:blipFill>
                      <a:blip r:embed="rId7"/>
                      <a:srcRect/>
                      <a:stretch>
                        <a:fillRect/>
                      </a:stretch>
                    </p:blipFill>
                    <p:spPr bwMode="auto">
                      <a:xfrm>
                        <a:off x="3164503" y="2209800"/>
                        <a:ext cx="299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89020139"/>
              </p:ext>
            </p:extLst>
          </p:nvPr>
        </p:nvGraphicFramePr>
        <p:xfrm>
          <a:off x="3104126" y="3048000"/>
          <a:ext cx="2752725" cy="685800"/>
        </p:xfrm>
        <a:graphic>
          <a:graphicData uri="http://schemas.openxmlformats.org/presentationml/2006/ole">
            <mc:AlternateContent xmlns:mc="http://schemas.openxmlformats.org/markup-compatibility/2006">
              <mc:Choice xmlns:v="urn:schemas-microsoft-com:vml" Requires="v">
                <p:oleObj spid="_x0000_s7300" name="Equation" r:id="rId8" imgW="1574640" imgH="393480" progId="Equation.3">
                  <p:embed/>
                </p:oleObj>
              </mc:Choice>
              <mc:Fallback>
                <p:oleObj name="Equation" r:id="rId8" imgW="1574640" imgH="393480" progId="Equation.3">
                  <p:embed/>
                  <p:pic>
                    <p:nvPicPr>
                      <p:cNvPr id="0" name=""/>
                      <p:cNvPicPr>
                        <a:picLocks noChangeAspect="1" noChangeArrowheads="1"/>
                      </p:cNvPicPr>
                      <p:nvPr/>
                    </p:nvPicPr>
                    <p:blipFill>
                      <a:blip r:embed="rId9"/>
                      <a:srcRect/>
                      <a:stretch>
                        <a:fillRect/>
                      </a:stretch>
                    </p:blipFill>
                    <p:spPr bwMode="auto">
                      <a:xfrm>
                        <a:off x="3104126" y="3048000"/>
                        <a:ext cx="2752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63368010"/>
              </p:ext>
            </p:extLst>
          </p:nvPr>
        </p:nvGraphicFramePr>
        <p:xfrm>
          <a:off x="3084513" y="4038600"/>
          <a:ext cx="2686050" cy="685800"/>
        </p:xfrm>
        <a:graphic>
          <a:graphicData uri="http://schemas.openxmlformats.org/presentationml/2006/ole">
            <mc:AlternateContent xmlns:mc="http://schemas.openxmlformats.org/markup-compatibility/2006">
              <mc:Choice xmlns:v="urn:schemas-microsoft-com:vml" Requires="v">
                <p:oleObj spid="_x0000_s7301" name="Equation" r:id="rId10" imgW="1536480" imgH="393480" progId="Equation.3">
                  <p:embed/>
                </p:oleObj>
              </mc:Choice>
              <mc:Fallback>
                <p:oleObj name="Equation" r:id="rId10" imgW="1536480" imgH="393480" progId="Equation.3">
                  <p:embed/>
                  <p:pic>
                    <p:nvPicPr>
                      <p:cNvPr id="0" name=""/>
                      <p:cNvPicPr>
                        <a:picLocks noChangeAspect="1" noChangeArrowheads="1"/>
                      </p:cNvPicPr>
                      <p:nvPr/>
                    </p:nvPicPr>
                    <p:blipFill>
                      <a:blip r:embed="rId11"/>
                      <a:srcRect/>
                      <a:stretch>
                        <a:fillRect/>
                      </a:stretch>
                    </p:blipFill>
                    <p:spPr bwMode="auto">
                      <a:xfrm>
                        <a:off x="3084513" y="4038600"/>
                        <a:ext cx="26860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2" name="TextBox 11"/>
              <p:cNvSpPr txBox="1"/>
              <p:nvPr/>
            </p:nvSpPr>
            <p:spPr>
              <a:xfrm>
                <a:off x="2819400" y="5888637"/>
                <a:ext cx="2416431" cy="7249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b="0" i="1" smtClean="0">
                              <a:latin typeface="Cambria Math"/>
                            </a:rPr>
                          </m:ctrlPr>
                        </m:sSubPr>
                        <m:e>
                          <m:r>
                            <a:rPr lang="en-US" sz="2200" b="0" i="1" smtClean="0">
                              <a:latin typeface="Cambria Math"/>
                            </a:rPr>
                            <m:t>𝑦</m:t>
                          </m:r>
                        </m:e>
                        <m:sub>
                          <m:r>
                            <a:rPr lang="en-US" sz="2200" b="0" i="1" smtClean="0">
                              <a:latin typeface="Cambria Math"/>
                            </a:rPr>
                            <m:t>1</m:t>
                          </m:r>
                        </m:sub>
                      </m:sSub>
                      <m:d>
                        <m:dPr>
                          <m:ctrlPr>
                            <a:rPr lang="en-US" sz="2200" b="0" i="1" smtClean="0">
                              <a:latin typeface="Cambria Math"/>
                            </a:rPr>
                          </m:ctrlPr>
                        </m:dPr>
                        <m:e>
                          <m:r>
                            <a:rPr lang="en-US" sz="2200" b="0" i="1" smtClean="0">
                              <a:latin typeface="Cambria Math"/>
                            </a:rPr>
                            <m:t>𝑡</m:t>
                          </m:r>
                        </m:e>
                      </m:d>
                      <m:r>
                        <a:rPr lang="en-US" sz="2200" b="0" i="1" smtClean="0">
                          <a:latin typeface="Cambria Math"/>
                        </a:rPr>
                        <m:t>=</m:t>
                      </m:r>
                      <m:f>
                        <m:fPr>
                          <m:ctrlPr>
                            <a:rPr lang="en-US" sz="2200" b="0" i="1" smtClean="0">
                              <a:latin typeface="Cambria Math"/>
                            </a:rPr>
                          </m:ctrlPr>
                        </m:fPr>
                        <m:num>
                          <m:r>
                            <a:rPr lang="en-US" sz="2200" b="0" i="1" smtClean="0">
                              <a:latin typeface="Cambria Math"/>
                            </a:rPr>
                            <m:t>4</m:t>
                          </m:r>
                          <m:r>
                            <a:rPr lang="en-US" sz="2200" b="0" i="1" smtClean="0">
                              <a:latin typeface="Cambria Math"/>
                            </a:rPr>
                            <m:t>𝑀</m:t>
                          </m:r>
                        </m:num>
                        <m:den>
                          <m:r>
                            <a:rPr lang="en-US" sz="2200" b="0" i="1" smtClean="0">
                              <a:latin typeface="Cambria Math"/>
                              <a:ea typeface="Cambria Math"/>
                            </a:rPr>
                            <m:t>𝜋</m:t>
                          </m:r>
                        </m:den>
                      </m:f>
                      <m:func>
                        <m:funcPr>
                          <m:ctrlPr>
                            <a:rPr lang="en-US" sz="2200" i="1">
                              <a:latin typeface="Cambria Math"/>
                            </a:rPr>
                          </m:ctrlPr>
                        </m:funcPr>
                        <m:fName>
                          <m:r>
                            <m:rPr>
                              <m:sty m:val="p"/>
                            </m:rPr>
                            <a:rPr lang="en-US" sz="2200">
                              <a:latin typeface="Cambria Math"/>
                            </a:rPr>
                            <m:t>sin</m:t>
                          </m:r>
                        </m:fName>
                        <m:e>
                          <m:r>
                            <a:rPr lang="en-US" sz="2200" i="1">
                              <a:latin typeface="Cambria Math"/>
                              <a:ea typeface="Cambria Math"/>
                            </a:rPr>
                            <m:t>𝜔</m:t>
                          </m:r>
                          <m:r>
                            <a:rPr lang="en-US" sz="2200" i="1">
                              <a:latin typeface="Cambria Math"/>
                              <a:ea typeface="Cambria Math"/>
                            </a:rPr>
                            <m:t>𝑡</m:t>
                          </m:r>
                        </m:e>
                      </m:func>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819400" y="5888637"/>
                <a:ext cx="2416431" cy="724942"/>
              </a:xfrm>
              <a:prstGeom prst="rect">
                <a:avLst/>
              </a:prstGeom>
              <a:blipFill rotWithShape="1">
                <a:blip r:embed="rId12"/>
                <a:stretch>
                  <a:fillRect r="-4040"/>
                </a:stretch>
              </a:blipFill>
            </p:spPr>
            <p:txBody>
              <a:bodyPr/>
              <a:lstStyle/>
              <a:p>
                <a:r>
                  <a:rPr lang="en-US">
                    <a:noFill/>
                  </a:rPr>
                  <a:t> </a:t>
                </a:r>
              </a:p>
            </p:txBody>
          </p:sp>
        </mc:Fallback>
      </mc:AlternateContent>
    </p:spTree>
    <p:extLst>
      <p:ext uri="{BB962C8B-B14F-4D97-AF65-F5344CB8AC3E}">
        <p14:creationId xmlns:p14="http://schemas.microsoft.com/office/powerpoint/2010/main" val="1023199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Introduction</a:t>
            </a:r>
            <a:endParaRPr lang="en-US" dirty="0"/>
          </a:p>
        </p:txBody>
      </p:sp>
      <p:sp>
        <p:nvSpPr>
          <p:cNvPr id="5" name="Content Placeholder 4"/>
          <p:cNvSpPr>
            <a:spLocks noGrp="1"/>
          </p:cNvSpPr>
          <p:nvPr>
            <p:ph idx="1"/>
          </p:nvPr>
        </p:nvSpPr>
        <p:spPr>
          <a:xfrm>
            <a:off x="228600" y="1143000"/>
            <a:ext cx="8610600" cy="4983163"/>
          </a:xfrm>
        </p:spPr>
        <p:txBody>
          <a:bodyPr>
            <a:normAutofit fontScale="92500"/>
          </a:bodyPr>
          <a:lstStyle/>
          <a:p>
            <a:pPr algn="just"/>
            <a:r>
              <a:rPr lang="en-US" dirty="0" smtClean="0"/>
              <a:t>It is a well known fact that many relationships among quantities are not quite linear, although they are often approximated by linear equations mainly for mathematical simplicity. </a:t>
            </a:r>
          </a:p>
          <a:p>
            <a:pPr algn="just"/>
            <a:r>
              <a:rPr lang="en-US" dirty="0" smtClean="0"/>
              <a:t>The simplifications may be satisfactory as long as the resulting solutions are in agreement with experimental results. </a:t>
            </a:r>
          </a:p>
          <a:p>
            <a:pPr algn="just"/>
            <a:r>
              <a:rPr lang="en-US" dirty="0" smtClean="0"/>
              <a:t>One of the most important characteristics of nonlinear system is the dependence of the system response on the magnitude and type of the input.   </a:t>
            </a:r>
            <a:endParaRPr lang="en-US" dirty="0"/>
          </a:p>
        </p:txBody>
      </p:sp>
      <p:sp>
        <p:nvSpPr>
          <p:cNvPr id="2" name="Slide Number Placeholder 1"/>
          <p:cNvSpPr>
            <a:spLocks noGrp="1"/>
          </p:cNvSpPr>
          <p:nvPr>
            <p:ph type="sldNum" sz="quarter" idx="12"/>
          </p:nvPr>
        </p:nvSpPr>
        <p:spPr/>
        <p:txBody>
          <a:bodyPr/>
          <a:lstStyle/>
          <a:p>
            <a:fld id="{7A0D5CAB-8BF0-4EA3-BAE4-9835C852A49B}" type="slidenum">
              <a:rPr lang="en-GB" smtClean="0"/>
              <a:pPr/>
              <a:t>3</a:t>
            </a:fld>
            <a:endParaRPr lang="en-GB"/>
          </a:p>
        </p:txBody>
      </p:sp>
    </p:spTree>
    <p:extLst>
      <p:ext uri="{BB962C8B-B14F-4D97-AF65-F5344CB8AC3E}">
        <p14:creationId xmlns:p14="http://schemas.microsoft.com/office/powerpoint/2010/main" val="5205767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93042" y="109537"/>
            <a:ext cx="7272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400" b="1" dirty="0"/>
              <a:t>Relay </a:t>
            </a:r>
            <a:r>
              <a:rPr lang="tr-TR" sz="2400" b="1" dirty="0" smtClean="0"/>
              <a:t>Nonlinearity</a:t>
            </a:r>
            <a:r>
              <a:rPr lang="en-US" sz="2400" b="1" dirty="0" smtClean="0"/>
              <a:t> (On-Off Nonlinearity)</a:t>
            </a:r>
            <a:endParaRPr lang="tr-TR" sz="2400" b="1" dirty="0"/>
          </a:p>
        </p:txBody>
      </p:sp>
      <p:sp>
        <p:nvSpPr>
          <p:cNvPr id="2054" name="Text Box 7"/>
          <p:cNvSpPr txBox="1">
            <a:spLocks noChangeArrowheads="1"/>
          </p:cNvSpPr>
          <p:nvPr/>
        </p:nvSpPr>
        <p:spPr bwMode="auto">
          <a:xfrm>
            <a:off x="85581" y="762000"/>
            <a:ext cx="8353425"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spcBef>
                <a:spcPct val="50000"/>
              </a:spcBef>
              <a:buFont typeface="Arial" pitchFamily="34" charset="0"/>
              <a:buChar char="•"/>
            </a:pPr>
            <a:r>
              <a:rPr lang="tr-TR" sz="2200" dirty="0">
                <a:latin typeface="Times New Roman" pitchFamily="18" charset="0"/>
                <a:cs typeface="Times New Roman" pitchFamily="18" charset="0"/>
              </a:rPr>
              <a:t>Therefore, the describing function of the relay nonlinearity </a:t>
            </a:r>
            <a:r>
              <a:rPr lang="tr-TR" sz="2200" dirty="0" smtClean="0">
                <a:latin typeface="Times New Roman" pitchFamily="18" charset="0"/>
                <a:cs typeface="Times New Roman" pitchFamily="18" charset="0"/>
              </a:rPr>
              <a:t>is</a:t>
            </a:r>
            <a:endParaRPr lang="en-US" sz="2200" dirty="0" smtClean="0">
              <a:latin typeface="Times New Roman" pitchFamily="18" charset="0"/>
              <a:cs typeface="Times New Roman" pitchFamily="18" charset="0"/>
            </a:endParaRPr>
          </a:p>
          <a:p>
            <a:pPr marL="285750" indent="-285750" eaLnBrk="1" hangingPunct="1">
              <a:spcBef>
                <a:spcPct val="50000"/>
              </a:spcBef>
              <a:buFont typeface="Arial" pitchFamily="34" charset="0"/>
              <a:buChar char="•"/>
            </a:pPr>
            <a:endParaRPr lang="en-US" sz="2200" dirty="0">
              <a:latin typeface="Times New Roman" pitchFamily="18" charset="0"/>
              <a:cs typeface="Times New Roman" pitchFamily="18" charset="0"/>
            </a:endParaRPr>
          </a:p>
          <a:p>
            <a:pPr marL="285750" indent="-285750" eaLnBrk="1" hangingPunct="1">
              <a:spcBef>
                <a:spcPct val="50000"/>
              </a:spcBef>
              <a:buFont typeface="Arial" pitchFamily="34" charset="0"/>
              <a:buChar char="•"/>
            </a:pPr>
            <a:endParaRPr lang="en-US" sz="2200" dirty="0" smtClean="0">
              <a:latin typeface="Times New Roman" pitchFamily="18" charset="0"/>
              <a:cs typeface="Times New Roman" pitchFamily="18" charset="0"/>
            </a:endParaRPr>
          </a:p>
          <a:p>
            <a:pPr marL="285750" indent="-285750" eaLnBrk="1" hangingPunct="1">
              <a:spcBef>
                <a:spcPct val="50000"/>
              </a:spcBef>
              <a:buFont typeface="Arial" pitchFamily="34" charset="0"/>
              <a:buChar char="•"/>
            </a:pPr>
            <a:r>
              <a:rPr lang="en-US" sz="2200" dirty="0" smtClean="0">
                <a:latin typeface="Times New Roman" pitchFamily="18" charset="0"/>
                <a:cs typeface="Times New Roman" pitchFamily="18" charset="0"/>
              </a:rPr>
              <a:t>Where,</a:t>
            </a:r>
            <a:endParaRPr lang="tr-TR" sz="2200" dirty="0">
              <a:latin typeface="Times New Roman" pitchFamily="18" charset="0"/>
              <a:cs typeface="Times New Roman" pitchFamily="18" charset="0"/>
            </a:endParaRPr>
          </a:p>
        </p:txBody>
      </p:sp>
      <p:graphicFrame>
        <p:nvGraphicFramePr>
          <p:cNvPr id="2051" name="Object 8"/>
          <p:cNvGraphicFramePr>
            <a:graphicFrameLocks noChangeAspect="1"/>
          </p:cNvGraphicFramePr>
          <p:nvPr>
            <p:extLst>
              <p:ext uri="{D42A27DB-BD31-4B8C-83A1-F6EECF244321}">
                <p14:modId xmlns:p14="http://schemas.microsoft.com/office/powerpoint/2010/main" val="711534850"/>
              </p:ext>
            </p:extLst>
          </p:nvPr>
        </p:nvGraphicFramePr>
        <p:xfrm>
          <a:off x="2590800" y="4114800"/>
          <a:ext cx="3629378" cy="1219200"/>
        </p:xfrm>
        <a:graphic>
          <a:graphicData uri="http://schemas.openxmlformats.org/presentationml/2006/ole">
            <mc:AlternateContent xmlns:mc="http://schemas.openxmlformats.org/markup-compatibility/2006">
              <mc:Choice xmlns:v="urn:schemas-microsoft-com:vml" Requires="v">
                <p:oleObj spid="_x0000_s6235" name="Equation" r:id="rId3" imgW="1168200" imgH="393480" progId="Equation.3">
                  <p:embed/>
                </p:oleObj>
              </mc:Choice>
              <mc:Fallback>
                <p:oleObj name="Equation" r:id="rId3" imgW="1168200" imgH="393480" progId="Equation.3">
                  <p:embed/>
                  <p:pic>
                    <p:nvPicPr>
                      <p:cNvPr id="0" name=""/>
                      <p:cNvPicPr>
                        <a:picLocks noChangeAspect="1" noChangeArrowheads="1"/>
                      </p:cNvPicPr>
                      <p:nvPr/>
                    </p:nvPicPr>
                    <p:blipFill>
                      <a:blip r:embed="rId4"/>
                      <a:srcRect/>
                      <a:stretch>
                        <a:fillRect/>
                      </a:stretch>
                    </p:blipFill>
                    <p:spPr bwMode="auto">
                      <a:xfrm>
                        <a:off x="2590800" y="4114800"/>
                        <a:ext cx="3629378" cy="12192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7A0D5CAB-8BF0-4EA3-BAE4-9835C852A49B}" type="slidenum">
              <a:rPr lang="en-GB" smtClean="0"/>
              <a:pPr/>
              <a:t>30</a:t>
            </a:fld>
            <a:endParaRPr lang="en-GB"/>
          </a:p>
        </p:txBody>
      </p:sp>
      <mc:AlternateContent xmlns:mc="http://schemas.openxmlformats.org/markup-compatibility/2006" xmlns:a14="http://schemas.microsoft.com/office/drawing/2010/main">
        <mc:Choice Requires="a14">
          <p:sp>
            <p:nvSpPr>
              <p:cNvPr id="25" name="Rectangle 24"/>
              <p:cNvSpPr/>
              <p:nvPr/>
            </p:nvSpPr>
            <p:spPr>
              <a:xfrm>
                <a:off x="1905000" y="2626675"/>
                <a:ext cx="2039469" cy="781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i="1">
                              <a:latin typeface="Cambria Math"/>
                            </a:rPr>
                            <m:t>𝑌</m:t>
                          </m:r>
                        </m:e>
                        <m:sub>
                          <m:r>
                            <a:rPr lang="en-US" sz="2200" b="0" i="1" smtClean="0">
                              <a:latin typeface="Cambria Math"/>
                            </a:rPr>
                            <m:t>1</m:t>
                          </m:r>
                        </m:sub>
                      </m:sSub>
                      <m:r>
                        <a:rPr lang="en-US" sz="2200" b="0" i="1" smtClean="0">
                          <a:latin typeface="Cambria Math"/>
                        </a:rPr>
                        <m:t>=</m:t>
                      </m:r>
                      <m:rad>
                        <m:radPr>
                          <m:degHide m:val="on"/>
                          <m:ctrlPr>
                            <a:rPr lang="en-US" sz="2200" b="0" i="1" smtClean="0">
                              <a:latin typeface="Cambria Math"/>
                            </a:rPr>
                          </m:ctrlPr>
                        </m:radPr>
                        <m:deg/>
                        <m:e>
                          <m:sSubSup>
                            <m:sSubSupPr>
                              <m:ctrlPr>
                                <a:rPr lang="en-US" sz="2200" b="0" i="1" smtClean="0">
                                  <a:latin typeface="Cambria Math"/>
                                </a:rPr>
                              </m:ctrlPr>
                            </m:sSubSupPr>
                            <m:e>
                              <m:r>
                                <a:rPr lang="en-US" sz="2200" b="0" i="1" smtClean="0">
                                  <a:latin typeface="Cambria Math"/>
                                </a:rPr>
                                <m:t>𝐴</m:t>
                              </m:r>
                            </m:e>
                            <m:sub>
                              <m:r>
                                <a:rPr lang="en-US" sz="2200" b="0" i="1" smtClean="0">
                                  <a:latin typeface="Cambria Math"/>
                                </a:rPr>
                                <m:t>1</m:t>
                              </m:r>
                            </m:sub>
                            <m:sup>
                              <m:r>
                                <a:rPr lang="en-US" sz="2200" b="0" i="1" smtClean="0">
                                  <a:latin typeface="Cambria Math"/>
                                </a:rPr>
                                <m:t>2</m:t>
                              </m:r>
                            </m:sup>
                          </m:sSubSup>
                          <m:r>
                            <a:rPr lang="en-US" sz="2200" b="0" i="1" smtClean="0">
                              <a:latin typeface="Cambria Math"/>
                            </a:rPr>
                            <m:t>+</m:t>
                          </m:r>
                          <m:sSubSup>
                            <m:sSubSupPr>
                              <m:ctrlPr>
                                <a:rPr lang="en-US" sz="2200" b="0" i="1" smtClean="0">
                                  <a:latin typeface="Cambria Math"/>
                                </a:rPr>
                              </m:ctrlPr>
                            </m:sSubSupPr>
                            <m:e>
                              <m:r>
                                <a:rPr lang="en-US" sz="2200" b="0" i="1" smtClean="0">
                                  <a:latin typeface="Cambria Math"/>
                                </a:rPr>
                                <m:t>𝐵</m:t>
                              </m:r>
                            </m:e>
                            <m:sub>
                              <m:r>
                                <a:rPr lang="en-US" sz="2200" b="0" i="1" smtClean="0">
                                  <a:latin typeface="Cambria Math"/>
                                </a:rPr>
                                <m:t>1</m:t>
                              </m:r>
                            </m:sub>
                            <m:sup>
                              <m:r>
                                <a:rPr lang="en-US" sz="2200" b="0" i="1" smtClean="0">
                                  <a:latin typeface="Cambria Math"/>
                                </a:rPr>
                                <m:t>2</m:t>
                              </m:r>
                            </m:sup>
                          </m:sSubSup>
                        </m:e>
                      </m:rad>
                    </m:oMath>
                  </m:oMathPara>
                </a14:m>
                <a:endParaRPr lang="en-US" sz="2200" dirty="0"/>
              </a:p>
            </p:txBody>
          </p:sp>
        </mc:Choice>
        <mc:Fallback xmlns="">
          <p:sp>
            <p:nvSpPr>
              <p:cNvPr id="25" name="Rectangle 24"/>
              <p:cNvSpPr>
                <a:spLocks noRot="1" noChangeAspect="1" noMove="1" noResize="1" noEditPoints="1" noAdjustHandles="1" noChangeArrowheads="1" noChangeShapeType="1" noTextEdit="1"/>
              </p:cNvSpPr>
              <p:nvPr/>
            </p:nvSpPr>
            <p:spPr>
              <a:xfrm>
                <a:off x="1905000" y="2626675"/>
                <a:ext cx="2039469" cy="781304"/>
              </a:xfrm>
              <a:prstGeom prst="rect">
                <a:avLst/>
              </a:prstGeom>
              <a:blipFill rotWithShape="1">
                <a:blip r:embed="rId5"/>
                <a:stretch>
                  <a:fillRect r="-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737960" y="2590800"/>
                <a:ext cx="2337307" cy="85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ea typeface="Cambria Math"/>
                            </a:rPr>
                          </m:ctrlPr>
                        </m:sSubPr>
                        <m:e>
                          <m:r>
                            <a:rPr lang="en-US" sz="2200" i="1">
                              <a:latin typeface="Cambria Math"/>
                              <a:ea typeface="Cambria Math"/>
                            </a:rPr>
                            <m:t>∅</m:t>
                          </m:r>
                        </m:e>
                        <m:sub>
                          <m:r>
                            <a:rPr lang="en-US" sz="2200" b="0" i="1" smtClean="0">
                              <a:latin typeface="Cambria Math"/>
                              <a:ea typeface="Cambria Math"/>
                            </a:rPr>
                            <m:t>1</m:t>
                          </m:r>
                        </m:sub>
                      </m:sSub>
                      <m:r>
                        <a:rPr lang="en-US" sz="2200" b="0" i="1" smtClean="0">
                          <a:latin typeface="Cambria Math"/>
                          <a:ea typeface="Cambria Math"/>
                        </a:rPr>
                        <m:t>=</m:t>
                      </m:r>
                      <m:func>
                        <m:funcPr>
                          <m:ctrlPr>
                            <a:rPr lang="en-US" sz="2200" b="0" i="1" smtClean="0">
                              <a:latin typeface="Cambria Math"/>
                              <a:ea typeface="Cambria Math"/>
                            </a:rPr>
                          </m:ctrlPr>
                        </m:funcPr>
                        <m:fName>
                          <m:sSup>
                            <m:sSupPr>
                              <m:ctrlPr>
                                <a:rPr lang="en-US" sz="2200" b="0" i="1" smtClean="0">
                                  <a:latin typeface="Cambria Math"/>
                                  <a:ea typeface="Cambria Math"/>
                                </a:rPr>
                              </m:ctrlPr>
                            </m:sSupPr>
                            <m:e>
                              <m:r>
                                <m:rPr>
                                  <m:sty m:val="p"/>
                                </m:rPr>
                                <a:rPr lang="en-US" sz="2200" b="0" i="0" smtClean="0">
                                  <a:latin typeface="Cambria Math"/>
                                  <a:ea typeface="Cambria Math"/>
                                </a:rPr>
                                <m:t>tan</m:t>
                              </m:r>
                            </m:e>
                            <m:sup>
                              <m:r>
                                <a:rPr lang="en-US" sz="2200" b="0" i="1" smtClean="0">
                                  <a:latin typeface="Cambria Math"/>
                                  <a:ea typeface="Cambria Math"/>
                                </a:rPr>
                                <m:t>−1</m:t>
                              </m:r>
                            </m:sup>
                          </m:sSup>
                        </m:fName>
                        <m:e>
                          <m:d>
                            <m:dPr>
                              <m:ctrlPr>
                                <a:rPr lang="en-US" sz="2200" b="0" i="1" smtClean="0">
                                  <a:latin typeface="Cambria Math"/>
                                  <a:ea typeface="Cambria Math"/>
                                </a:rPr>
                              </m:ctrlPr>
                            </m:dPr>
                            <m:e>
                              <m:f>
                                <m:fPr>
                                  <m:ctrlPr>
                                    <a:rPr lang="en-US" sz="2200" b="0" i="1" smtClean="0">
                                      <a:latin typeface="Cambria Math"/>
                                      <a:ea typeface="Cambria Math"/>
                                    </a:rPr>
                                  </m:ctrlPr>
                                </m:fPr>
                                <m:num>
                                  <m:sSub>
                                    <m:sSubPr>
                                      <m:ctrlPr>
                                        <a:rPr lang="en-US" sz="2200" i="1">
                                          <a:latin typeface="Cambria Math"/>
                                        </a:rPr>
                                      </m:ctrlPr>
                                    </m:sSubPr>
                                    <m:e>
                                      <m:r>
                                        <a:rPr lang="en-US" sz="2200" i="1">
                                          <a:latin typeface="Cambria Math"/>
                                        </a:rPr>
                                        <m:t>𝐴</m:t>
                                      </m:r>
                                    </m:e>
                                    <m:sub>
                                      <m:r>
                                        <a:rPr lang="en-US" sz="2200" b="0" i="1" smtClean="0">
                                          <a:latin typeface="Cambria Math"/>
                                        </a:rPr>
                                        <m:t>1</m:t>
                                      </m:r>
                                    </m:sub>
                                  </m:sSub>
                                </m:num>
                                <m:den>
                                  <m:sSub>
                                    <m:sSubPr>
                                      <m:ctrlPr>
                                        <a:rPr lang="en-US" sz="2200" i="1">
                                          <a:latin typeface="Cambria Math"/>
                                        </a:rPr>
                                      </m:ctrlPr>
                                    </m:sSubPr>
                                    <m:e>
                                      <m:r>
                                        <a:rPr lang="en-US" sz="2200" b="0" i="1" smtClean="0">
                                          <a:latin typeface="Cambria Math"/>
                                        </a:rPr>
                                        <m:t>𝐵</m:t>
                                      </m:r>
                                    </m:e>
                                    <m:sub>
                                      <m:r>
                                        <a:rPr lang="en-US" sz="2200" b="0" i="1" smtClean="0">
                                          <a:latin typeface="Cambria Math"/>
                                        </a:rPr>
                                        <m:t>1</m:t>
                                      </m:r>
                                    </m:sub>
                                  </m:sSub>
                                </m:den>
                              </m:f>
                            </m:e>
                          </m:d>
                        </m:e>
                      </m:func>
                    </m:oMath>
                  </m:oMathPara>
                </a14:m>
                <a:endParaRPr lang="en-US" sz="2200" dirty="0"/>
              </a:p>
            </p:txBody>
          </p:sp>
        </mc:Choice>
        <mc:Fallback xmlns="">
          <p:sp>
            <p:nvSpPr>
              <p:cNvPr id="26" name="Rectangle 25"/>
              <p:cNvSpPr>
                <a:spLocks noRot="1" noChangeAspect="1" noMove="1" noResize="1" noEditPoints="1" noAdjustHandles="1" noChangeArrowheads="1" noChangeShapeType="1" noTextEdit="1"/>
              </p:cNvSpPr>
              <p:nvPr/>
            </p:nvSpPr>
            <p:spPr>
              <a:xfrm>
                <a:off x="4737960" y="2590800"/>
                <a:ext cx="2337307" cy="853054"/>
              </a:xfrm>
              <a:prstGeom prst="rect">
                <a:avLst/>
              </a:prstGeom>
              <a:blipFill rotWithShape="1">
                <a:blip r:embed="rId6"/>
                <a:stretch>
                  <a:fillRect r="-2604"/>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839300918"/>
              </p:ext>
            </p:extLst>
          </p:nvPr>
        </p:nvGraphicFramePr>
        <p:xfrm>
          <a:off x="3617913" y="1447800"/>
          <a:ext cx="1287462" cy="685800"/>
        </p:xfrm>
        <a:graphic>
          <a:graphicData uri="http://schemas.openxmlformats.org/presentationml/2006/ole">
            <mc:AlternateContent xmlns:mc="http://schemas.openxmlformats.org/markup-compatibility/2006">
              <mc:Choice xmlns:v="urn:schemas-microsoft-com:vml" Requires="v">
                <p:oleObj spid="_x0000_s6236" name="Equation" r:id="rId7" imgW="736560" imgH="393480" progId="Equation.3">
                  <p:embed/>
                </p:oleObj>
              </mc:Choice>
              <mc:Fallback>
                <p:oleObj name="Equation" r:id="rId7" imgW="736560" imgH="393480" progId="Equation.3">
                  <p:embed/>
                  <p:pic>
                    <p:nvPicPr>
                      <p:cNvPr id="0" name="Object 8"/>
                      <p:cNvPicPr>
                        <a:picLocks noChangeAspect="1" noChangeArrowheads="1"/>
                      </p:cNvPicPr>
                      <p:nvPr/>
                    </p:nvPicPr>
                    <p:blipFill>
                      <a:blip r:embed="rId8"/>
                      <a:srcRect/>
                      <a:stretch>
                        <a:fillRect/>
                      </a:stretch>
                    </p:blipFill>
                    <p:spPr bwMode="auto">
                      <a:xfrm>
                        <a:off x="3617913" y="1447800"/>
                        <a:ext cx="128746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77542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154906" y="150018"/>
            <a:ext cx="66262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tr-TR" sz="2200" b="1" dirty="0">
                <a:latin typeface="Times New Roman" pitchFamily="18" charset="0"/>
                <a:cs typeface="Times New Roman" pitchFamily="18" charset="0"/>
              </a:rPr>
              <a:t>Saturation: </a:t>
            </a:r>
          </a:p>
        </p:txBody>
      </p:sp>
      <p:sp>
        <p:nvSpPr>
          <p:cNvPr id="10243" name="Text Box 5"/>
          <p:cNvSpPr txBox="1">
            <a:spLocks noChangeArrowheads="1"/>
          </p:cNvSpPr>
          <p:nvPr/>
        </p:nvSpPr>
        <p:spPr bwMode="auto">
          <a:xfrm>
            <a:off x="395288" y="836613"/>
            <a:ext cx="8280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dirty="0"/>
              <a:t>When one increases the input to a physical device, the following phenomenon is often observed: when the input is small, its increase leads to a corresponding (often proportional) increase of output: but when the input reaches a certain level, its further increase does produce little or no increase of the output. The output simply stays around its maximum value. The device is said to be </a:t>
            </a:r>
            <a:r>
              <a:rPr lang="tr-TR" b="1" i="1" dirty="0"/>
              <a:t>saturation</a:t>
            </a:r>
            <a:r>
              <a:rPr lang="tr-TR" dirty="0"/>
              <a:t> when this happen. A typical saturation nonlinearity is represented in </a:t>
            </a:r>
            <a:r>
              <a:rPr lang="en-US" dirty="0" smtClean="0"/>
              <a:t>following f</a:t>
            </a:r>
            <a:r>
              <a:rPr lang="tr-TR" dirty="0" smtClean="0"/>
              <a:t>igure, </a:t>
            </a:r>
            <a:r>
              <a:rPr lang="tr-TR" dirty="0"/>
              <a:t>where the thick line is the real nonlinearity and the thin line is an idealized saturation nonlinearity. </a:t>
            </a: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6" y="3192463"/>
            <a:ext cx="4030663" cy="248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8"/>
          <p:cNvSpPr txBox="1">
            <a:spLocks noChangeArrowheads="1"/>
          </p:cNvSpPr>
          <p:nvPr/>
        </p:nvSpPr>
        <p:spPr bwMode="auto">
          <a:xfrm>
            <a:off x="395288" y="5805488"/>
            <a:ext cx="84248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dirty="0"/>
              <a:t>Most actuators display saturation characteristics. For example, the output torque of a </a:t>
            </a:r>
            <a:r>
              <a:rPr lang="tr-TR" dirty="0" smtClean="0"/>
              <a:t>tservo </a:t>
            </a:r>
            <a:r>
              <a:rPr lang="tr-TR" dirty="0"/>
              <a:t>motor cannot increase infinitely and tends to saturate, due to the properties of magnetic material. </a:t>
            </a:r>
          </a:p>
        </p:txBody>
      </p:sp>
      <p:sp>
        <p:nvSpPr>
          <p:cNvPr id="2" name="Slide Number Placeholder 1"/>
          <p:cNvSpPr>
            <a:spLocks noGrp="1"/>
          </p:cNvSpPr>
          <p:nvPr>
            <p:ph type="sldNum" sz="quarter" idx="12"/>
          </p:nvPr>
        </p:nvSpPr>
        <p:spPr/>
        <p:txBody>
          <a:bodyPr/>
          <a:lstStyle/>
          <a:p>
            <a:fld id="{7A0D5CAB-8BF0-4EA3-BAE4-9835C852A49B}" type="slidenum">
              <a:rPr lang="en-GB" smtClean="0"/>
              <a:pPr/>
              <a:t>31</a:t>
            </a:fld>
            <a:endParaRPr lang="en-GB"/>
          </a:p>
        </p:txBody>
      </p:sp>
    </p:spTree>
    <p:extLst>
      <p:ext uri="{BB962C8B-B14F-4D97-AF65-F5344CB8AC3E}">
        <p14:creationId xmlns:p14="http://schemas.microsoft.com/office/powerpoint/2010/main" val="3426908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590" y="1484313"/>
            <a:ext cx="6059843"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323850" y="260350"/>
            <a:ext cx="85693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dirty="0"/>
              <a:t>The input-output relationship for a saturation nonlinearity is plotted in </a:t>
            </a:r>
            <a:r>
              <a:rPr lang="en-US" dirty="0" smtClean="0"/>
              <a:t>following f</a:t>
            </a:r>
            <a:r>
              <a:rPr lang="tr-TR" dirty="0" smtClean="0"/>
              <a:t>igure, </a:t>
            </a:r>
            <a:r>
              <a:rPr lang="tr-TR" dirty="0"/>
              <a:t>with a and k denoting the range and slope of the linearity. Since this nonlinearity is single-valued, we expect the describing function to be a real function of the input amplitude. </a:t>
            </a:r>
          </a:p>
        </p:txBody>
      </p:sp>
      <p:sp>
        <p:nvSpPr>
          <p:cNvPr id="2" name="Slide Number Placeholder 1"/>
          <p:cNvSpPr>
            <a:spLocks noGrp="1"/>
          </p:cNvSpPr>
          <p:nvPr>
            <p:ph type="sldNum" sz="quarter" idx="12"/>
          </p:nvPr>
        </p:nvSpPr>
        <p:spPr/>
        <p:txBody>
          <a:bodyPr/>
          <a:lstStyle/>
          <a:p>
            <a:fld id="{7A0D5CAB-8BF0-4EA3-BAE4-9835C852A49B}" type="slidenum">
              <a:rPr lang="en-GB" smtClean="0"/>
              <a:pPr/>
              <a:t>32</a:t>
            </a:fld>
            <a:endParaRPr lang="en-GB"/>
          </a:p>
        </p:txBody>
      </p:sp>
    </p:spTree>
    <p:extLst>
      <p:ext uri="{BB962C8B-B14F-4D97-AF65-F5344CB8AC3E}">
        <p14:creationId xmlns:p14="http://schemas.microsoft.com/office/powerpoint/2010/main" val="4024342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4"/>
          <p:cNvSpPr txBox="1">
            <a:spLocks noChangeArrowheads="1"/>
          </p:cNvSpPr>
          <p:nvPr/>
        </p:nvSpPr>
        <p:spPr bwMode="auto">
          <a:xfrm>
            <a:off x="179388" y="260350"/>
            <a:ext cx="8569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Consider the input x(t)=Asin(</a:t>
            </a:r>
            <a:r>
              <a:rPr lang="el-GR"/>
              <a:t>ω</a:t>
            </a:r>
            <a:r>
              <a:rPr lang="tr-TR"/>
              <a:t>t). If A≤a, then the input remains in the linear range, and therefore, the output is w(t)=kAsin(</a:t>
            </a:r>
            <a:r>
              <a:rPr lang="el-GR"/>
              <a:t>ω</a:t>
            </a:r>
            <a:r>
              <a:rPr lang="tr-TR"/>
              <a:t>t). Hence, the describing function is simply a constant k. </a:t>
            </a:r>
            <a:endParaRPr lang="el-GR"/>
          </a:p>
        </p:txBody>
      </p:sp>
      <p:sp>
        <p:nvSpPr>
          <p:cNvPr id="1033" name="Text Box 5"/>
          <p:cNvSpPr txBox="1">
            <a:spLocks noChangeArrowheads="1"/>
          </p:cNvSpPr>
          <p:nvPr/>
        </p:nvSpPr>
        <p:spPr bwMode="auto">
          <a:xfrm>
            <a:off x="152400" y="1196975"/>
            <a:ext cx="8569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dirty="0"/>
              <a:t>Consider the case A&gt;a. </a:t>
            </a:r>
            <a:r>
              <a:rPr lang="tr-TR" dirty="0" smtClean="0"/>
              <a:t>The </a:t>
            </a:r>
            <a:r>
              <a:rPr lang="tr-TR" dirty="0"/>
              <a:t>output is seen to be symmetric over the four quarters of a period. In the first quarter, it can be expressed as </a:t>
            </a:r>
            <a:endParaRPr lang="el-GR" dirty="0"/>
          </a:p>
        </p:txBody>
      </p:sp>
      <p:graphicFrame>
        <p:nvGraphicFramePr>
          <p:cNvPr id="1026" name="Object 6"/>
          <p:cNvGraphicFramePr>
            <a:graphicFrameLocks noChangeAspect="1"/>
          </p:cNvGraphicFramePr>
          <p:nvPr/>
        </p:nvGraphicFramePr>
        <p:xfrm>
          <a:off x="2987675" y="2133600"/>
          <a:ext cx="3240088" cy="957263"/>
        </p:xfrm>
        <a:graphic>
          <a:graphicData uri="http://schemas.openxmlformats.org/presentationml/2006/ole">
            <mc:AlternateContent xmlns:mc="http://schemas.openxmlformats.org/markup-compatibility/2006">
              <mc:Choice xmlns:v="urn:schemas-microsoft-com:vml" Requires="v">
                <p:oleObj spid="_x0000_s9290" name="Equation" r:id="rId3" imgW="1968480" imgH="583920" progId="Equation.3">
                  <p:embed/>
                </p:oleObj>
              </mc:Choice>
              <mc:Fallback>
                <p:oleObj name="Equation" r:id="rId3" imgW="196848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133600"/>
                        <a:ext cx="32400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7"/>
          <p:cNvSpPr txBox="1">
            <a:spLocks noChangeArrowheads="1"/>
          </p:cNvSpPr>
          <p:nvPr/>
        </p:nvSpPr>
        <p:spPr bwMode="auto">
          <a:xfrm>
            <a:off x="323850" y="3141663"/>
            <a:ext cx="8640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where </a:t>
            </a:r>
            <a:r>
              <a:rPr lang="el-GR"/>
              <a:t>γ</a:t>
            </a:r>
            <a:r>
              <a:rPr lang="tr-TR"/>
              <a:t>=sin</a:t>
            </a:r>
            <a:r>
              <a:rPr lang="tr-TR" baseline="30000"/>
              <a:t>-1</a:t>
            </a:r>
            <a:r>
              <a:rPr lang="tr-TR"/>
              <a:t>(a/A). The odd nature of w(t) implies that a</a:t>
            </a:r>
            <a:r>
              <a:rPr lang="tr-TR" baseline="-25000"/>
              <a:t>1</a:t>
            </a:r>
            <a:r>
              <a:rPr lang="tr-TR"/>
              <a:t>=0 and the symmetry over the four quarters of a period implies that</a:t>
            </a:r>
            <a:endParaRPr lang="el-GR"/>
          </a:p>
        </p:txBody>
      </p:sp>
      <p:graphicFrame>
        <p:nvGraphicFramePr>
          <p:cNvPr id="1027" name="Object 8"/>
          <p:cNvGraphicFramePr>
            <a:graphicFrameLocks noChangeAspect="1"/>
          </p:cNvGraphicFramePr>
          <p:nvPr/>
        </p:nvGraphicFramePr>
        <p:xfrm>
          <a:off x="395288" y="3860800"/>
          <a:ext cx="5329237" cy="1416050"/>
        </p:xfrm>
        <a:graphic>
          <a:graphicData uri="http://schemas.openxmlformats.org/presentationml/2006/ole">
            <mc:AlternateContent xmlns:mc="http://schemas.openxmlformats.org/markup-compatibility/2006">
              <mc:Choice xmlns:v="urn:schemas-microsoft-com:vml" Requires="v">
                <p:oleObj spid="_x0000_s9291" name="Equation" r:id="rId5" imgW="3047760" imgH="812520" progId="Equation.3">
                  <p:embed/>
                </p:oleObj>
              </mc:Choice>
              <mc:Fallback>
                <p:oleObj name="Equation" r:id="rId5" imgW="3047760" imgH="8125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860800"/>
                        <a:ext cx="5329237"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9"/>
          <p:cNvGraphicFramePr>
            <a:graphicFrameLocks noChangeAspect="1"/>
          </p:cNvGraphicFramePr>
          <p:nvPr/>
        </p:nvGraphicFramePr>
        <p:xfrm>
          <a:off x="323850" y="5516563"/>
          <a:ext cx="2863850" cy="928687"/>
        </p:xfrm>
        <a:graphic>
          <a:graphicData uri="http://schemas.openxmlformats.org/presentationml/2006/ole">
            <mc:AlternateContent xmlns:mc="http://schemas.openxmlformats.org/markup-compatibility/2006">
              <mc:Choice xmlns:v="urn:schemas-microsoft-com:vml" Requires="v">
                <p:oleObj spid="_x0000_s9292" name="Equation" r:id="rId7" imgW="1638000" imgH="533160" progId="Equation.3">
                  <p:embed/>
                </p:oleObj>
              </mc:Choice>
              <mc:Fallback>
                <p:oleObj name="Equation" r:id="rId7" imgW="1638000" imgH="533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5516563"/>
                        <a:ext cx="286385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10"/>
          <p:cNvGraphicFramePr>
            <a:graphicFrameLocks noChangeAspect="1"/>
          </p:cNvGraphicFramePr>
          <p:nvPr/>
        </p:nvGraphicFramePr>
        <p:xfrm>
          <a:off x="4140200" y="5661025"/>
          <a:ext cx="4462463" cy="928688"/>
        </p:xfrm>
        <a:graphic>
          <a:graphicData uri="http://schemas.openxmlformats.org/presentationml/2006/ole">
            <mc:AlternateContent xmlns:mc="http://schemas.openxmlformats.org/markup-compatibility/2006">
              <mc:Choice xmlns:v="urn:schemas-microsoft-com:vml" Requires="v">
                <p:oleObj spid="_x0000_s9293" name="Equation" r:id="rId9" imgW="2552400" imgH="533160" progId="Equation.3">
                  <p:embed/>
                </p:oleObj>
              </mc:Choice>
              <mc:Fallback>
                <p:oleObj name="Equation" r:id="rId9" imgW="255240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0200" y="5661025"/>
                        <a:ext cx="4462463"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Text Box 11"/>
          <p:cNvSpPr txBox="1">
            <a:spLocks noChangeArrowheads="1"/>
          </p:cNvSpPr>
          <p:nvPr/>
        </p:nvSpPr>
        <p:spPr bwMode="auto">
          <a:xfrm>
            <a:off x="4284663" y="5300663"/>
            <a:ext cx="446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Therefore, the describing function is</a:t>
            </a:r>
          </a:p>
        </p:txBody>
      </p:sp>
      <p:graphicFrame>
        <p:nvGraphicFramePr>
          <p:cNvPr id="1030" name="Object 12"/>
          <p:cNvGraphicFramePr>
            <a:graphicFrameLocks noChangeAspect="1"/>
          </p:cNvGraphicFramePr>
          <p:nvPr/>
        </p:nvGraphicFramePr>
        <p:xfrm>
          <a:off x="0" y="2565400"/>
          <a:ext cx="2736850" cy="546100"/>
        </p:xfrm>
        <a:graphic>
          <a:graphicData uri="http://schemas.openxmlformats.org/presentationml/2006/ole">
            <mc:AlternateContent xmlns:mc="http://schemas.openxmlformats.org/markup-compatibility/2006">
              <mc:Choice xmlns:v="urn:schemas-microsoft-com:vml" Requires="v">
                <p:oleObj spid="_x0000_s9294" name="Equation" r:id="rId11" imgW="2158920" imgH="431640" progId="Equation.3">
                  <p:embed/>
                </p:oleObj>
              </mc:Choice>
              <mc:Fallback>
                <p:oleObj name="Equation" r:id="rId11" imgW="215892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565400"/>
                        <a:ext cx="273685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Line 13"/>
          <p:cNvSpPr>
            <a:spLocks noChangeShapeType="1"/>
          </p:cNvSpPr>
          <p:nvPr/>
        </p:nvSpPr>
        <p:spPr bwMode="auto">
          <a:xfrm flipH="1">
            <a:off x="1692275" y="2997200"/>
            <a:ext cx="2873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031" name="Object 14"/>
          <p:cNvGraphicFramePr>
            <a:graphicFrameLocks noChangeAspect="1"/>
          </p:cNvGraphicFramePr>
          <p:nvPr/>
        </p:nvGraphicFramePr>
        <p:xfrm>
          <a:off x="6804025" y="4365625"/>
          <a:ext cx="1447800" cy="803275"/>
        </p:xfrm>
        <a:graphic>
          <a:graphicData uri="http://schemas.openxmlformats.org/presentationml/2006/ole">
            <mc:AlternateContent xmlns:mc="http://schemas.openxmlformats.org/markup-compatibility/2006">
              <mc:Choice xmlns:v="urn:schemas-microsoft-com:vml" Requires="v">
                <p:oleObj spid="_x0000_s9295" name="Equation" r:id="rId13" imgW="1143000" imgH="634680" progId="Equation.3">
                  <p:embed/>
                </p:oleObj>
              </mc:Choice>
              <mc:Fallback>
                <p:oleObj name="Equation" r:id="rId13" imgW="1143000" imgH="6346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04025" y="4365625"/>
                        <a:ext cx="1447800"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9089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95288" y="333375"/>
            <a:ext cx="741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a:t>Dead-Zone:</a:t>
            </a:r>
          </a:p>
        </p:txBody>
      </p:sp>
      <p:sp>
        <p:nvSpPr>
          <p:cNvPr id="13315" name="Text Box 5"/>
          <p:cNvSpPr txBox="1">
            <a:spLocks noChangeArrowheads="1"/>
          </p:cNvSpPr>
          <p:nvPr/>
        </p:nvSpPr>
        <p:spPr bwMode="auto">
          <a:xfrm>
            <a:off x="468313" y="836613"/>
            <a:ext cx="8207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latin typeface="Arial Unicode MS" pitchFamily="34" charset="-128"/>
              </a:rPr>
              <a:t>Consider the dead-zone characteristics shown in Figure 6, with the dead-zone with being 2</a:t>
            </a:r>
            <a:r>
              <a:rPr lang="el-GR">
                <a:latin typeface="Arial Unicode MS" pitchFamily="34" charset="-128"/>
              </a:rPr>
              <a:t>δ</a:t>
            </a:r>
            <a:r>
              <a:rPr lang="tr-TR">
                <a:latin typeface="Arial Unicode MS" pitchFamily="34" charset="-128"/>
              </a:rPr>
              <a:t> and its slope k</a:t>
            </a:r>
            <a:endParaRPr lang="el-GR">
              <a:latin typeface="Arial Unicode MS" pitchFamily="34" charset="-128"/>
            </a:endParaRPr>
          </a:p>
        </p:txBody>
      </p:sp>
      <p:grpSp>
        <p:nvGrpSpPr>
          <p:cNvPr id="13316" name="Group 19"/>
          <p:cNvGrpSpPr>
            <a:grpSpLocks/>
          </p:cNvGrpSpPr>
          <p:nvPr/>
        </p:nvGrpSpPr>
        <p:grpSpPr bwMode="auto">
          <a:xfrm>
            <a:off x="3203575" y="1628775"/>
            <a:ext cx="2879725" cy="1951038"/>
            <a:chOff x="476" y="1162"/>
            <a:chExt cx="1814" cy="1229"/>
          </a:xfrm>
        </p:grpSpPr>
        <p:sp>
          <p:nvSpPr>
            <p:cNvPr id="13320" name="Line 6"/>
            <p:cNvSpPr>
              <a:spLocks noChangeShapeType="1"/>
            </p:cNvSpPr>
            <p:nvPr/>
          </p:nvSpPr>
          <p:spPr bwMode="auto">
            <a:xfrm flipV="1">
              <a:off x="1156" y="1253"/>
              <a:ext cx="0" cy="90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7"/>
            <p:cNvSpPr>
              <a:spLocks noChangeShapeType="1"/>
            </p:cNvSpPr>
            <p:nvPr/>
          </p:nvSpPr>
          <p:spPr bwMode="auto">
            <a:xfrm>
              <a:off x="476" y="1752"/>
              <a:ext cx="140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Line 8"/>
            <p:cNvSpPr>
              <a:spLocks noChangeShapeType="1"/>
            </p:cNvSpPr>
            <p:nvPr/>
          </p:nvSpPr>
          <p:spPr bwMode="auto">
            <a:xfrm flipV="1">
              <a:off x="703" y="1752"/>
              <a:ext cx="227"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9"/>
            <p:cNvSpPr>
              <a:spLocks noChangeShapeType="1"/>
            </p:cNvSpPr>
            <p:nvPr/>
          </p:nvSpPr>
          <p:spPr bwMode="auto">
            <a:xfrm>
              <a:off x="930" y="1752"/>
              <a:ext cx="45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10"/>
            <p:cNvSpPr>
              <a:spLocks noChangeShapeType="1"/>
            </p:cNvSpPr>
            <p:nvPr/>
          </p:nvSpPr>
          <p:spPr bwMode="auto">
            <a:xfrm flipV="1">
              <a:off x="1383" y="1389"/>
              <a:ext cx="227" cy="3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1"/>
            <p:cNvSpPr>
              <a:spLocks noChangeShapeType="1"/>
            </p:cNvSpPr>
            <p:nvPr/>
          </p:nvSpPr>
          <p:spPr bwMode="auto">
            <a:xfrm>
              <a:off x="938" y="1765"/>
              <a:ext cx="0" cy="4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12"/>
            <p:cNvSpPr>
              <a:spLocks noChangeShapeType="1"/>
            </p:cNvSpPr>
            <p:nvPr/>
          </p:nvSpPr>
          <p:spPr bwMode="auto">
            <a:xfrm>
              <a:off x="1391" y="1760"/>
              <a:ext cx="0" cy="40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Text Box 13"/>
            <p:cNvSpPr txBox="1">
              <a:spLocks noChangeArrowheads="1"/>
            </p:cNvSpPr>
            <p:nvPr/>
          </p:nvSpPr>
          <p:spPr bwMode="auto">
            <a:xfrm>
              <a:off x="839" y="2160"/>
              <a:ext cx="145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dead-zone</a:t>
              </a:r>
              <a:endParaRPr lang="el-GR"/>
            </a:p>
          </p:txBody>
        </p:sp>
        <p:sp>
          <p:nvSpPr>
            <p:cNvPr id="13328" name="Text Box 14"/>
            <p:cNvSpPr txBox="1">
              <a:spLocks noChangeArrowheads="1"/>
            </p:cNvSpPr>
            <p:nvPr/>
          </p:nvSpPr>
          <p:spPr bwMode="auto">
            <a:xfrm>
              <a:off x="1383" y="175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a:t>δ</a:t>
              </a:r>
            </a:p>
          </p:txBody>
        </p:sp>
        <p:sp>
          <p:nvSpPr>
            <p:cNvPr id="13329" name="Text Box 15"/>
            <p:cNvSpPr txBox="1">
              <a:spLocks noChangeArrowheads="1"/>
            </p:cNvSpPr>
            <p:nvPr/>
          </p:nvSpPr>
          <p:spPr bwMode="auto">
            <a:xfrm>
              <a:off x="748" y="1570"/>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a:t>
              </a:r>
              <a:r>
                <a:rPr lang="el-GR"/>
                <a:t>δ</a:t>
              </a:r>
            </a:p>
          </p:txBody>
        </p:sp>
        <p:sp>
          <p:nvSpPr>
            <p:cNvPr id="13330" name="Text Box 16"/>
            <p:cNvSpPr txBox="1">
              <a:spLocks noChangeArrowheads="1"/>
            </p:cNvSpPr>
            <p:nvPr/>
          </p:nvSpPr>
          <p:spPr bwMode="auto">
            <a:xfrm>
              <a:off x="1156" y="116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a:t>
              </a:r>
              <a:endParaRPr lang="el-GR"/>
            </a:p>
          </p:txBody>
        </p:sp>
        <p:sp>
          <p:nvSpPr>
            <p:cNvPr id="13331" name="Text Box 17"/>
            <p:cNvSpPr txBox="1">
              <a:spLocks noChangeArrowheads="1"/>
            </p:cNvSpPr>
            <p:nvPr/>
          </p:nvSpPr>
          <p:spPr bwMode="auto">
            <a:xfrm>
              <a:off x="1746" y="1752"/>
              <a:ext cx="3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x</a:t>
              </a:r>
              <a:endParaRPr lang="el-GR"/>
            </a:p>
          </p:txBody>
        </p:sp>
        <p:sp>
          <p:nvSpPr>
            <p:cNvPr id="13332" name="Line 18"/>
            <p:cNvSpPr>
              <a:spLocks noChangeShapeType="1"/>
            </p:cNvSpPr>
            <p:nvPr/>
          </p:nvSpPr>
          <p:spPr bwMode="auto">
            <a:xfrm>
              <a:off x="959" y="2115"/>
              <a:ext cx="40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317" name="Text Box 20"/>
          <p:cNvSpPr txBox="1">
            <a:spLocks noChangeArrowheads="1"/>
          </p:cNvSpPr>
          <p:nvPr/>
        </p:nvSpPr>
        <p:spPr bwMode="auto">
          <a:xfrm>
            <a:off x="2555875" y="3644900"/>
            <a:ext cx="4392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Figure 6. A dead-zone nonlinearity.</a:t>
            </a:r>
          </a:p>
        </p:txBody>
      </p:sp>
      <p:sp>
        <p:nvSpPr>
          <p:cNvPr id="13318" name="Text Box 21"/>
          <p:cNvSpPr txBox="1">
            <a:spLocks noChangeArrowheads="1"/>
          </p:cNvSpPr>
          <p:nvPr/>
        </p:nvSpPr>
        <p:spPr bwMode="auto">
          <a:xfrm>
            <a:off x="395288" y="4076700"/>
            <a:ext cx="8280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dirty="0"/>
              <a:t>Dead-zones can have a number of possible effects on control systems. Their most common effect is to decrease static output accuracy. They may also lead to limit cycles or system instability because of the lack of response in the dead-zone. The response corresponding to a sinusoidal input x(t)=Asin(</a:t>
            </a:r>
            <a:r>
              <a:rPr lang="el-GR" dirty="0"/>
              <a:t>ω</a:t>
            </a:r>
            <a:r>
              <a:rPr lang="tr-TR" dirty="0"/>
              <a:t>t) into a dead-zone of width 2</a:t>
            </a:r>
            <a:r>
              <a:rPr lang="el-GR" dirty="0"/>
              <a:t>δ</a:t>
            </a:r>
            <a:r>
              <a:rPr lang="tr-TR" dirty="0"/>
              <a:t> and slope k, with A≥</a:t>
            </a:r>
            <a:r>
              <a:rPr lang="el-GR" dirty="0"/>
              <a:t>δ</a:t>
            </a:r>
            <a:r>
              <a:rPr lang="tr-TR" dirty="0"/>
              <a:t>, is plotted in Figure 7. Since the characteristics is an odd function, a</a:t>
            </a:r>
            <a:r>
              <a:rPr lang="tr-TR" baseline="-25000" dirty="0"/>
              <a:t>1</a:t>
            </a:r>
            <a:r>
              <a:rPr lang="tr-TR" dirty="0"/>
              <a:t>=0. The response is also seen to be symmetric over the four quarters of a period. In one quarter of a period, i.e., when 0≤</a:t>
            </a:r>
            <a:r>
              <a:rPr lang="el-GR" dirty="0"/>
              <a:t>ω</a:t>
            </a:r>
            <a:r>
              <a:rPr lang="tr-TR" dirty="0"/>
              <a:t>t≤</a:t>
            </a:r>
            <a:r>
              <a:rPr lang="tr-TR" dirty="0">
                <a:latin typeface="Symbol" pitchFamily="18" charset="2"/>
              </a:rPr>
              <a:t>p</a:t>
            </a:r>
            <a:r>
              <a:rPr lang="tr-TR" dirty="0"/>
              <a:t>/2, one has</a:t>
            </a:r>
          </a:p>
        </p:txBody>
      </p:sp>
      <p:sp>
        <p:nvSpPr>
          <p:cNvPr id="2" name="Slide Number Placeholder 1"/>
          <p:cNvSpPr>
            <a:spLocks noGrp="1"/>
          </p:cNvSpPr>
          <p:nvPr>
            <p:ph type="sldNum" sz="quarter" idx="12"/>
          </p:nvPr>
        </p:nvSpPr>
        <p:spPr/>
        <p:txBody>
          <a:bodyPr/>
          <a:lstStyle/>
          <a:p>
            <a:fld id="{7A0D5CAB-8BF0-4EA3-BAE4-9835C852A49B}" type="slidenum">
              <a:rPr lang="en-GB" smtClean="0"/>
              <a:pPr/>
              <a:t>34</a:t>
            </a:fld>
            <a:endParaRPr lang="en-GB"/>
          </a:p>
        </p:txBody>
      </p:sp>
    </p:spTree>
    <p:extLst>
      <p:ext uri="{BB962C8B-B14F-4D97-AF65-F5344CB8AC3E}">
        <p14:creationId xmlns:p14="http://schemas.microsoft.com/office/powerpoint/2010/main" val="4189423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
          <p:cNvGrpSpPr>
            <a:grpSpLocks/>
          </p:cNvGrpSpPr>
          <p:nvPr/>
        </p:nvGrpSpPr>
        <p:grpSpPr bwMode="auto">
          <a:xfrm>
            <a:off x="1331913" y="387350"/>
            <a:ext cx="6838950" cy="5424488"/>
            <a:chOff x="839" y="244"/>
            <a:chExt cx="4308" cy="3417"/>
          </a:xfrm>
        </p:grpSpPr>
        <p:pic>
          <p:nvPicPr>
            <p:cNvPr id="14340" name="Picture 4" descr="fig514"/>
            <p:cNvPicPr>
              <a:picLocks noChangeAspect="1" noChangeArrowheads="1"/>
            </p:cNvPicPr>
            <p:nvPr/>
          </p:nvPicPr>
          <p:blipFill>
            <a:blip r:embed="rId2">
              <a:extLst>
                <a:ext uri="{28A0092B-C50C-407E-A947-70E740481C1C}">
                  <a14:useLocalDpi xmlns:a14="http://schemas.microsoft.com/office/drawing/2010/main" val="0"/>
                </a:ext>
              </a:extLst>
            </a:blip>
            <a:srcRect t="1413" r="2229" b="10841"/>
            <a:stretch>
              <a:fillRect/>
            </a:stretch>
          </p:blipFill>
          <p:spPr bwMode="auto">
            <a:xfrm>
              <a:off x="839" y="482"/>
              <a:ext cx="3992"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884" y="3430"/>
              <a:ext cx="42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Figure 7. Input and output functions for a dead-zone nonlinearity.</a:t>
              </a:r>
            </a:p>
          </p:txBody>
        </p:sp>
        <p:sp>
          <p:nvSpPr>
            <p:cNvPr id="14342" name="Text Box 6"/>
            <p:cNvSpPr txBox="1">
              <a:spLocks noChangeArrowheads="1"/>
            </p:cNvSpPr>
            <p:nvPr/>
          </p:nvSpPr>
          <p:spPr bwMode="auto">
            <a:xfrm>
              <a:off x="1450" y="244"/>
              <a:ext cx="4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x(t)</a:t>
              </a:r>
            </a:p>
          </p:txBody>
        </p:sp>
      </p:grpSp>
      <p:sp>
        <p:nvSpPr>
          <p:cNvPr id="2" name="Slide Number Placeholder 1"/>
          <p:cNvSpPr>
            <a:spLocks noGrp="1"/>
          </p:cNvSpPr>
          <p:nvPr>
            <p:ph type="sldNum" sz="quarter" idx="12"/>
          </p:nvPr>
        </p:nvSpPr>
        <p:spPr/>
        <p:txBody>
          <a:bodyPr/>
          <a:lstStyle/>
          <a:p>
            <a:fld id="{7A0D5CAB-8BF0-4EA3-BAE4-9835C852A49B}" type="slidenum">
              <a:rPr lang="en-GB" smtClean="0"/>
              <a:pPr/>
              <a:t>35</a:t>
            </a:fld>
            <a:endParaRPr lang="en-GB"/>
          </a:p>
        </p:txBody>
      </p:sp>
    </p:spTree>
    <p:extLst>
      <p:ext uri="{BB962C8B-B14F-4D97-AF65-F5344CB8AC3E}">
        <p14:creationId xmlns:p14="http://schemas.microsoft.com/office/powerpoint/2010/main" val="9604689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ext Box 5"/>
          <p:cNvSpPr txBox="1">
            <a:spLocks noChangeArrowheads="1"/>
          </p:cNvSpPr>
          <p:nvPr/>
        </p:nvSpPr>
        <p:spPr bwMode="auto">
          <a:xfrm>
            <a:off x="395288" y="1916113"/>
            <a:ext cx="1258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where </a:t>
            </a:r>
          </a:p>
        </p:txBody>
      </p:sp>
      <p:graphicFrame>
        <p:nvGraphicFramePr>
          <p:cNvPr id="3074" name="Object 6"/>
          <p:cNvGraphicFramePr>
            <a:graphicFrameLocks noChangeAspect="1"/>
          </p:cNvGraphicFramePr>
          <p:nvPr/>
        </p:nvGraphicFramePr>
        <p:xfrm>
          <a:off x="1331913" y="1844675"/>
          <a:ext cx="2130425" cy="469900"/>
        </p:xfrm>
        <a:graphic>
          <a:graphicData uri="http://schemas.openxmlformats.org/presentationml/2006/ole">
            <mc:AlternateContent xmlns:mc="http://schemas.openxmlformats.org/markup-compatibility/2006">
              <mc:Choice xmlns:v="urn:schemas-microsoft-com:vml" Requires="v">
                <p:oleObj spid="_x0000_s10278" name="Equation" r:id="rId3" imgW="927000" imgH="228600" progId="Equation.3">
                  <p:embed/>
                </p:oleObj>
              </mc:Choice>
              <mc:Fallback>
                <p:oleObj name="Equation" r:id="rId3" imgW="9270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844675"/>
                        <a:ext cx="21304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Text Box 8"/>
          <p:cNvSpPr txBox="1">
            <a:spLocks noChangeArrowheads="1"/>
          </p:cNvSpPr>
          <p:nvPr/>
        </p:nvSpPr>
        <p:spPr bwMode="auto">
          <a:xfrm>
            <a:off x="827088" y="2565400"/>
            <a:ext cx="8064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The coefficient b</a:t>
            </a:r>
            <a:r>
              <a:rPr lang="tr-TR" baseline="-25000"/>
              <a:t>1</a:t>
            </a:r>
            <a:r>
              <a:rPr lang="tr-TR"/>
              <a:t> can be computed as follows</a:t>
            </a:r>
          </a:p>
        </p:txBody>
      </p:sp>
      <p:graphicFrame>
        <p:nvGraphicFramePr>
          <p:cNvPr id="3075" name="Object 9"/>
          <p:cNvGraphicFramePr>
            <a:graphicFrameLocks noChangeAspect="1"/>
          </p:cNvGraphicFramePr>
          <p:nvPr/>
        </p:nvGraphicFramePr>
        <p:xfrm>
          <a:off x="2411413" y="2997200"/>
          <a:ext cx="4240212" cy="2390775"/>
        </p:xfrm>
        <a:graphic>
          <a:graphicData uri="http://schemas.openxmlformats.org/presentationml/2006/ole">
            <mc:AlternateContent xmlns:mc="http://schemas.openxmlformats.org/markup-compatibility/2006">
              <mc:Choice xmlns:v="urn:schemas-microsoft-com:vml" Requires="v">
                <p:oleObj spid="_x0000_s10279" name="Equation" r:id="rId5" imgW="2425680" imgH="1371600" progId="Equation.3">
                  <p:embed/>
                </p:oleObj>
              </mc:Choice>
              <mc:Fallback>
                <p:oleObj name="Equation" r:id="rId5" imgW="2425680" imgH="1371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2997200"/>
                        <a:ext cx="4240212"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3"/>
          <p:cNvGraphicFramePr>
            <a:graphicFrameLocks noChangeAspect="1"/>
          </p:cNvGraphicFramePr>
          <p:nvPr/>
        </p:nvGraphicFramePr>
        <p:xfrm>
          <a:off x="1835150" y="549275"/>
          <a:ext cx="5545138" cy="939800"/>
        </p:xfrm>
        <a:graphic>
          <a:graphicData uri="http://schemas.openxmlformats.org/presentationml/2006/ole">
            <mc:AlternateContent xmlns:mc="http://schemas.openxmlformats.org/markup-compatibility/2006">
              <mc:Choice xmlns:v="urn:schemas-microsoft-com:vml" Requires="v">
                <p:oleObj spid="_x0000_s10280" name="Equation" r:id="rId7" imgW="2412720" imgH="457200" progId="Equation.3">
                  <p:embed/>
                </p:oleObj>
              </mc:Choice>
              <mc:Fallback>
                <p:oleObj name="Equation" r:id="rId7" imgW="241272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150" y="549275"/>
                        <a:ext cx="554513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14"/>
          <p:cNvGraphicFramePr>
            <a:graphicFrameLocks noChangeAspect="1"/>
          </p:cNvGraphicFramePr>
          <p:nvPr/>
        </p:nvGraphicFramePr>
        <p:xfrm>
          <a:off x="1979613" y="5734050"/>
          <a:ext cx="4351337" cy="928688"/>
        </p:xfrm>
        <a:graphic>
          <a:graphicData uri="http://schemas.openxmlformats.org/presentationml/2006/ole">
            <mc:AlternateContent xmlns:mc="http://schemas.openxmlformats.org/markup-compatibility/2006">
              <mc:Choice xmlns:v="urn:schemas-microsoft-com:vml" Requires="v">
                <p:oleObj spid="_x0000_s10281" name="Equation" r:id="rId9" imgW="2489040" imgH="533160" progId="Equation.3">
                  <p:embed/>
                </p:oleObj>
              </mc:Choice>
              <mc:Fallback>
                <p:oleObj name="Equation" r:id="rId9" imgW="248904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613" y="5734050"/>
                        <a:ext cx="4351337" cy="92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1136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95288" y="333375"/>
            <a:ext cx="5761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a:t>Backlash:</a:t>
            </a:r>
          </a:p>
        </p:txBody>
      </p:sp>
      <p:sp>
        <p:nvSpPr>
          <p:cNvPr id="16387" name="Text Box 5"/>
          <p:cNvSpPr txBox="1">
            <a:spLocks noChangeArrowheads="1"/>
          </p:cNvSpPr>
          <p:nvPr/>
        </p:nvSpPr>
        <p:spPr bwMode="auto">
          <a:xfrm>
            <a:off x="404813" y="765175"/>
            <a:ext cx="8064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Backlash often occurs in transmission systems. It is caused by the small gaps which exist in transmission mechanism. In gear trains, there always exists small gaps between a pair of mating gears as shown in Figure 9. </a:t>
            </a:r>
          </a:p>
        </p:txBody>
      </p:sp>
      <p:grpSp>
        <p:nvGrpSpPr>
          <p:cNvPr id="16388" name="Group 29"/>
          <p:cNvGrpSpPr>
            <a:grpSpLocks/>
          </p:cNvGrpSpPr>
          <p:nvPr/>
        </p:nvGrpSpPr>
        <p:grpSpPr bwMode="auto">
          <a:xfrm>
            <a:off x="1065213" y="1789113"/>
            <a:ext cx="7488237" cy="2436812"/>
            <a:chOff x="295" y="1207"/>
            <a:chExt cx="4717" cy="1535"/>
          </a:xfrm>
        </p:grpSpPr>
        <p:pic>
          <p:nvPicPr>
            <p:cNvPr id="16391" name="Picture 6" descr="fig510"/>
            <p:cNvPicPr>
              <a:picLocks noChangeAspect="1" noChangeArrowheads="1"/>
            </p:cNvPicPr>
            <p:nvPr/>
          </p:nvPicPr>
          <p:blipFill>
            <a:blip r:embed="rId2">
              <a:extLst>
                <a:ext uri="{28A0092B-C50C-407E-A947-70E740481C1C}">
                  <a14:useLocalDpi xmlns:a14="http://schemas.microsoft.com/office/drawing/2010/main" val="0"/>
                </a:ext>
              </a:extLst>
            </a:blip>
            <a:srcRect t="5875" r="46074" b="18011"/>
            <a:stretch>
              <a:fillRect/>
            </a:stretch>
          </p:blipFill>
          <p:spPr bwMode="auto">
            <a:xfrm>
              <a:off x="295" y="1253"/>
              <a:ext cx="2177" cy="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28"/>
            <p:cNvGrpSpPr>
              <a:grpSpLocks/>
            </p:cNvGrpSpPr>
            <p:nvPr/>
          </p:nvGrpSpPr>
          <p:grpSpPr bwMode="auto">
            <a:xfrm>
              <a:off x="2472" y="1207"/>
              <a:ext cx="2540" cy="1452"/>
              <a:chOff x="3016" y="1162"/>
              <a:chExt cx="2540" cy="1452"/>
            </a:xfrm>
          </p:grpSpPr>
          <p:sp>
            <p:nvSpPr>
              <p:cNvPr id="16393" name="Line 7"/>
              <p:cNvSpPr>
                <a:spLocks noChangeShapeType="1"/>
              </p:cNvSpPr>
              <p:nvPr/>
            </p:nvSpPr>
            <p:spPr bwMode="auto">
              <a:xfrm flipV="1">
                <a:off x="3969" y="1298"/>
                <a:ext cx="0" cy="13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4" name="Line 8"/>
              <p:cNvSpPr>
                <a:spLocks noChangeShapeType="1"/>
              </p:cNvSpPr>
              <p:nvPr/>
            </p:nvSpPr>
            <p:spPr bwMode="auto">
              <a:xfrm>
                <a:off x="3016" y="2024"/>
                <a:ext cx="19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Line 9"/>
              <p:cNvSpPr>
                <a:spLocks noChangeShapeType="1"/>
              </p:cNvSpPr>
              <p:nvPr/>
            </p:nvSpPr>
            <p:spPr bwMode="auto">
              <a:xfrm>
                <a:off x="4233"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10"/>
              <p:cNvSpPr>
                <a:spLocks noChangeShapeType="1"/>
              </p:cNvSpPr>
              <p:nvPr/>
            </p:nvSpPr>
            <p:spPr bwMode="auto">
              <a:xfrm>
                <a:off x="3672" y="1979"/>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1"/>
              <p:cNvSpPr>
                <a:spLocks noChangeShapeType="1"/>
              </p:cNvSpPr>
              <p:nvPr/>
            </p:nvSpPr>
            <p:spPr bwMode="auto">
              <a:xfrm flipV="1">
                <a:off x="3643" y="1570"/>
                <a:ext cx="1134" cy="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2"/>
              <p:cNvSpPr>
                <a:spLocks noChangeShapeType="1"/>
              </p:cNvSpPr>
              <p:nvPr/>
            </p:nvSpPr>
            <p:spPr bwMode="auto">
              <a:xfrm flipH="1">
                <a:off x="4059" y="1706"/>
                <a:ext cx="54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13"/>
              <p:cNvSpPr>
                <a:spLocks noChangeShapeType="1"/>
              </p:cNvSpPr>
              <p:nvPr/>
            </p:nvSpPr>
            <p:spPr bwMode="auto">
              <a:xfrm flipV="1">
                <a:off x="3198" y="1480"/>
                <a:ext cx="1134" cy="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Text Box 14"/>
              <p:cNvSpPr txBox="1">
                <a:spLocks noChangeArrowheads="1"/>
              </p:cNvSpPr>
              <p:nvPr/>
            </p:nvSpPr>
            <p:spPr bwMode="auto">
              <a:xfrm>
                <a:off x="4150" y="2029"/>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b</a:t>
                </a:r>
              </a:p>
            </p:txBody>
          </p:sp>
          <p:sp>
            <p:nvSpPr>
              <p:cNvPr id="16401" name="Text Box 15"/>
              <p:cNvSpPr txBox="1">
                <a:spLocks noChangeArrowheads="1"/>
              </p:cNvSpPr>
              <p:nvPr/>
            </p:nvSpPr>
            <p:spPr bwMode="auto">
              <a:xfrm>
                <a:off x="3555" y="203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-b</a:t>
                </a:r>
              </a:p>
            </p:txBody>
          </p:sp>
          <p:sp>
            <p:nvSpPr>
              <p:cNvPr id="16402" name="Text Box 16"/>
              <p:cNvSpPr txBox="1">
                <a:spLocks noChangeArrowheads="1"/>
              </p:cNvSpPr>
              <p:nvPr/>
            </p:nvSpPr>
            <p:spPr bwMode="auto">
              <a:xfrm>
                <a:off x="4558" y="2069"/>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input angle</a:t>
                </a:r>
              </a:p>
            </p:txBody>
          </p:sp>
          <p:sp>
            <p:nvSpPr>
              <p:cNvPr id="16403" name="Text Box 17"/>
              <p:cNvSpPr txBox="1">
                <a:spLocks noChangeArrowheads="1"/>
              </p:cNvSpPr>
              <p:nvPr/>
            </p:nvSpPr>
            <p:spPr bwMode="auto">
              <a:xfrm>
                <a:off x="3969" y="1162"/>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output angle</a:t>
                </a:r>
              </a:p>
            </p:txBody>
          </p:sp>
          <p:sp>
            <p:nvSpPr>
              <p:cNvPr id="16404" name="Text Box 18"/>
              <p:cNvSpPr txBox="1">
                <a:spLocks noChangeArrowheads="1"/>
              </p:cNvSpPr>
              <p:nvPr/>
            </p:nvSpPr>
            <p:spPr bwMode="auto">
              <a:xfrm>
                <a:off x="3923" y="1842"/>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a:t>
                </a:r>
              </a:p>
            </p:txBody>
          </p:sp>
          <p:sp>
            <p:nvSpPr>
              <p:cNvPr id="16405" name="Text Box 19"/>
              <p:cNvSpPr txBox="1">
                <a:spLocks noChangeArrowheads="1"/>
              </p:cNvSpPr>
              <p:nvPr/>
            </p:nvSpPr>
            <p:spPr bwMode="auto">
              <a:xfrm>
                <a:off x="4468" y="1752"/>
                <a:ext cx="9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slope 1</a:t>
                </a:r>
              </a:p>
            </p:txBody>
          </p:sp>
          <p:sp>
            <p:nvSpPr>
              <p:cNvPr id="16406" name="Text Box 20"/>
              <p:cNvSpPr txBox="1">
                <a:spLocks noChangeArrowheads="1"/>
              </p:cNvSpPr>
              <p:nvPr/>
            </p:nvSpPr>
            <p:spPr bwMode="auto">
              <a:xfrm>
                <a:off x="4150" y="1797"/>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A</a:t>
                </a:r>
              </a:p>
            </p:txBody>
          </p:sp>
          <p:sp>
            <p:nvSpPr>
              <p:cNvPr id="16407" name="Text Box 21"/>
              <p:cNvSpPr txBox="1">
                <a:spLocks noChangeArrowheads="1"/>
              </p:cNvSpPr>
              <p:nvPr/>
            </p:nvSpPr>
            <p:spPr bwMode="auto">
              <a:xfrm>
                <a:off x="4468" y="1525"/>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B</a:t>
                </a:r>
              </a:p>
            </p:txBody>
          </p:sp>
          <p:sp>
            <p:nvSpPr>
              <p:cNvPr id="16408" name="Text Box 22"/>
              <p:cNvSpPr txBox="1">
                <a:spLocks noChangeArrowheads="1"/>
              </p:cNvSpPr>
              <p:nvPr/>
            </p:nvSpPr>
            <p:spPr bwMode="auto">
              <a:xfrm>
                <a:off x="3923" y="1480"/>
                <a:ext cx="22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C</a:t>
                </a:r>
              </a:p>
            </p:txBody>
          </p:sp>
          <p:sp>
            <p:nvSpPr>
              <p:cNvPr id="16409" name="Text Box 23"/>
              <p:cNvSpPr txBox="1">
                <a:spLocks noChangeArrowheads="1"/>
              </p:cNvSpPr>
              <p:nvPr/>
            </p:nvSpPr>
            <p:spPr bwMode="auto">
              <a:xfrm>
                <a:off x="3742" y="2341"/>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E</a:t>
                </a:r>
              </a:p>
            </p:txBody>
          </p:sp>
          <p:sp>
            <p:nvSpPr>
              <p:cNvPr id="16410" name="Line 24"/>
              <p:cNvSpPr>
                <a:spLocks noChangeShapeType="1"/>
              </p:cNvSpPr>
              <p:nvPr/>
            </p:nvSpPr>
            <p:spPr bwMode="auto">
              <a:xfrm flipH="1">
                <a:off x="3283" y="2371"/>
                <a:ext cx="545"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6411" name="Text Box 25"/>
              <p:cNvSpPr txBox="1">
                <a:spLocks noChangeArrowheads="1"/>
              </p:cNvSpPr>
              <p:nvPr/>
            </p:nvSpPr>
            <p:spPr bwMode="auto">
              <a:xfrm>
                <a:off x="3061" y="2205"/>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D</a:t>
                </a:r>
              </a:p>
            </p:txBody>
          </p:sp>
          <p:sp>
            <p:nvSpPr>
              <p:cNvPr id="16412" name="Line 26"/>
              <p:cNvSpPr>
                <a:spLocks noChangeShapeType="1"/>
              </p:cNvSpPr>
              <p:nvPr/>
            </p:nvSpPr>
            <p:spPr bwMode="auto">
              <a:xfrm flipH="1">
                <a:off x="3715" y="1786"/>
                <a:ext cx="251" cy="2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27"/>
              <p:cNvSpPr>
                <a:spLocks noChangeShapeType="1"/>
              </p:cNvSpPr>
              <p:nvPr/>
            </p:nvSpPr>
            <p:spPr bwMode="auto">
              <a:xfrm flipH="1">
                <a:off x="3878" y="2115"/>
                <a:ext cx="251" cy="211"/>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sp>
        <p:nvSpPr>
          <p:cNvPr id="16389" name="Text Box 30"/>
          <p:cNvSpPr txBox="1">
            <a:spLocks noChangeArrowheads="1"/>
          </p:cNvSpPr>
          <p:nvPr/>
        </p:nvSpPr>
        <p:spPr bwMode="auto">
          <a:xfrm>
            <a:off x="2987675" y="4149725"/>
            <a:ext cx="3744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Figure 9. A backlash nonlinearity.</a:t>
            </a:r>
          </a:p>
        </p:txBody>
      </p:sp>
      <p:sp>
        <p:nvSpPr>
          <p:cNvPr id="16390" name="Text Box 31"/>
          <p:cNvSpPr txBox="1">
            <a:spLocks noChangeArrowheads="1"/>
          </p:cNvSpPr>
          <p:nvPr/>
        </p:nvSpPr>
        <p:spPr bwMode="auto">
          <a:xfrm>
            <a:off x="395288" y="4538663"/>
            <a:ext cx="8351837"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The backlash occurs as result of the unavoidable errors in manufacturing and assembly. As a results of the gaps, when the driving gear rotates a smaller angle than the gap b, the driven gear does not move at all, which corresponds to the dead zone (OA segment); after contact has been established between the two gears, the driven gear follows the rotation of the driving gear in a liner fashion (AB segment). When the driving gear rotates in the reverse direction by a distance of 2b, the driven gear again does not move, corresponding the BC segment.</a:t>
            </a:r>
          </a:p>
        </p:txBody>
      </p:sp>
      <p:sp>
        <p:nvSpPr>
          <p:cNvPr id="2" name="Slide Number Placeholder 1"/>
          <p:cNvSpPr>
            <a:spLocks noGrp="1"/>
          </p:cNvSpPr>
          <p:nvPr>
            <p:ph type="sldNum" sz="quarter" idx="12"/>
          </p:nvPr>
        </p:nvSpPr>
        <p:spPr/>
        <p:txBody>
          <a:bodyPr/>
          <a:lstStyle/>
          <a:p>
            <a:fld id="{7A0D5CAB-8BF0-4EA3-BAE4-9835C852A49B}" type="slidenum">
              <a:rPr lang="en-GB" smtClean="0"/>
              <a:pPr/>
              <a:t>37</a:t>
            </a:fld>
            <a:endParaRPr lang="en-GB"/>
          </a:p>
        </p:txBody>
      </p:sp>
    </p:spTree>
    <p:extLst>
      <p:ext uri="{BB962C8B-B14F-4D97-AF65-F5344CB8AC3E}">
        <p14:creationId xmlns:p14="http://schemas.microsoft.com/office/powerpoint/2010/main" val="289523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95288" y="188913"/>
            <a:ext cx="8424862"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After the contact between the two gears is re-established, the driven gear follows the rotation of the driving gear in the reverse direction (CD segment). Therefore, if the driving gear is in periodic motion, the driven gear will move in the fashion represented by the closed loop EBCD. Note that the height of B, C, D, E in the figure depends on the amplitude of the input sinusoidal.</a:t>
            </a:r>
          </a:p>
        </p:txBody>
      </p:sp>
      <p:sp>
        <p:nvSpPr>
          <p:cNvPr id="4101" name="Text Box 6"/>
          <p:cNvSpPr txBox="1">
            <a:spLocks noChangeArrowheads="1"/>
          </p:cNvSpPr>
          <p:nvPr/>
        </p:nvSpPr>
        <p:spPr bwMode="auto">
          <a:xfrm>
            <a:off x="407988" y="1849438"/>
            <a:ext cx="83518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Figure 10 shows a backlash nonlinearity, with slope k and width 2b. If the input amplitude is smaller then b, there is no output. Consider the input being x(t)=Asin(</a:t>
            </a:r>
            <a:r>
              <a:rPr lang="el-GR"/>
              <a:t>ω</a:t>
            </a:r>
            <a:r>
              <a:rPr lang="tr-TR"/>
              <a:t>t), A≥b. The output w(t) of the nonlinearity is as shown in the figure. In one cycle, the function w(t) can be represented as</a:t>
            </a:r>
          </a:p>
        </p:txBody>
      </p:sp>
      <p:pic>
        <p:nvPicPr>
          <p:cNvPr id="4102" name="Picture 7" descr="fig516"/>
          <p:cNvPicPr>
            <a:picLocks noChangeAspect="1" noChangeArrowheads="1"/>
          </p:cNvPicPr>
          <p:nvPr/>
        </p:nvPicPr>
        <p:blipFill>
          <a:blip r:embed="rId3">
            <a:extLst>
              <a:ext uri="{28A0092B-C50C-407E-A947-70E740481C1C}">
                <a14:useLocalDpi xmlns:a14="http://schemas.microsoft.com/office/drawing/2010/main" val="0"/>
              </a:ext>
            </a:extLst>
          </a:blip>
          <a:srcRect l="9100" t="5356" b="10501"/>
          <a:stretch>
            <a:fillRect/>
          </a:stretch>
        </p:blipFill>
        <p:spPr bwMode="auto">
          <a:xfrm>
            <a:off x="0" y="3041650"/>
            <a:ext cx="394811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3" name="Group 11"/>
          <p:cNvGrpSpPr>
            <a:grpSpLocks/>
          </p:cNvGrpSpPr>
          <p:nvPr/>
        </p:nvGrpSpPr>
        <p:grpSpPr bwMode="auto">
          <a:xfrm>
            <a:off x="4284663" y="3213100"/>
            <a:ext cx="4572000" cy="3082925"/>
            <a:chOff x="2699" y="2024"/>
            <a:chExt cx="2880" cy="1942"/>
          </a:xfrm>
        </p:grpSpPr>
        <p:graphicFrame>
          <p:nvGraphicFramePr>
            <p:cNvPr id="4098" name="Object 6"/>
            <p:cNvGraphicFramePr>
              <a:graphicFrameLocks noChangeAspect="1"/>
            </p:cNvGraphicFramePr>
            <p:nvPr/>
          </p:nvGraphicFramePr>
          <p:xfrm>
            <a:off x="2699" y="2024"/>
            <a:ext cx="2880" cy="1632"/>
          </p:xfrm>
          <a:graphic>
            <a:graphicData uri="http://schemas.openxmlformats.org/presentationml/2006/ole">
              <mc:AlternateContent xmlns:mc="http://schemas.openxmlformats.org/markup-compatibility/2006">
                <mc:Choice xmlns:v="urn:schemas-microsoft-com:vml" Requires="v">
                  <p:oleObj spid="_x0000_s3514" name="Equation" r:id="rId4" imgW="2565360" imgH="1625400" progId="Equation.3">
                    <p:embed/>
                  </p:oleObj>
                </mc:Choice>
                <mc:Fallback>
                  <p:oleObj name="Equation" r:id="rId4" imgW="2565360" imgH="1625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 y="2024"/>
                          <a:ext cx="2880"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9"/>
            <p:cNvSpPr txBox="1">
              <a:spLocks noChangeArrowheads="1"/>
            </p:cNvSpPr>
            <p:nvPr/>
          </p:nvSpPr>
          <p:spPr bwMode="auto">
            <a:xfrm>
              <a:off x="3163" y="372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where </a:t>
              </a:r>
            </a:p>
          </p:txBody>
        </p:sp>
        <p:graphicFrame>
          <p:nvGraphicFramePr>
            <p:cNvPr id="4099" name="Object 10"/>
            <p:cNvGraphicFramePr>
              <a:graphicFrameLocks noChangeAspect="1"/>
            </p:cNvGraphicFramePr>
            <p:nvPr/>
          </p:nvGraphicFramePr>
          <p:xfrm>
            <a:off x="3696" y="3702"/>
            <a:ext cx="1542" cy="264"/>
          </p:xfrm>
          <a:graphic>
            <a:graphicData uri="http://schemas.openxmlformats.org/presentationml/2006/ole">
              <mc:AlternateContent xmlns:mc="http://schemas.openxmlformats.org/markup-compatibility/2006">
                <mc:Choice xmlns:v="urn:schemas-microsoft-com:vml" Requires="v">
                  <p:oleObj spid="_x0000_s3515" name="Equation" r:id="rId6" imgW="1193760" imgH="228600" progId="Equation.3">
                    <p:embed/>
                  </p:oleObj>
                </mc:Choice>
                <mc:Fallback>
                  <p:oleObj name="Equation" r:id="rId6" imgW="119376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6" y="3702"/>
                          <a:ext cx="1542"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104" name="Text Box 12"/>
          <p:cNvSpPr txBox="1">
            <a:spLocks noChangeArrowheads="1"/>
          </p:cNvSpPr>
          <p:nvPr/>
        </p:nvSpPr>
        <p:spPr bwMode="auto">
          <a:xfrm>
            <a:off x="1547813" y="6583363"/>
            <a:ext cx="2736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sz="1200"/>
              <a:t>Figure 10. Backlash nonlinearity.</a:t>
            </a:r>
          </a:p>
        </p:txBody>
      </p:sp>
      <p:sp>
        <p:nvSpPr>
          <p:cNvPr id="2" name="Slide Number Placeholder 1"/>
          <p:cNvSpPr>
            <a:spLocks noGrp="1"/>
          </p:cNvSpPr>
          <p:nvPr>
            <p:ph type="sldNum" sz="quarter" idx="12"/>
          </p:nvPr>
        </p:nvSpPr>
        <p:spPr/>
        <p:txBody>
          <a:bodyPr/>
          <a:lstStyle/>
          <a:p>
            <a:fld id="{7A0D5CAB-8BF0-4EA3-BAE4-9835C852A49B}" type="slidenum">
              <a:rPr lang="en-GB" smtClean="0"/>
              <a:pPr/>
              <a:t>38</a:t>
            </a:fld>
            <a:endParaRPr lang="en-GB"/>
          </a:p>
        </p:txBody>
      </p:sp>
    </p:spTree>
    <p:extLst>
      <p:ext uri="{BB962C8B-B14F-4D97-AF65-F5344CB8AC3E}">
        <p14:creationId xmlns:p14="http://schemas.microsoft.com/office/powerpoint/2010/main" val="2208366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79388" y="260350"/>
            <a:ext cx="8569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Unlike the other nonlinearities, the function w(t) here is neither odd nor even. Therefore, a</a:t>
            </a:r>
            <a:r>
              <a:rPr lang="tr-TR" baseline="-25000"/>
              <a:t>1</a:t>
            </a:r>
            <a:r>
              <a:rPr lang="tr-TR"/>
              <a:t> and b</a:t>
            </a:r>
            <a:r>
              <a:rPr lang="tr-TR" baseline="-25000"/>
              <a:t>1</a:t>
            </a:r>
            <a:r>
              <a:rPr lang="tr-TR"/>
              <a:t> are both nonzero.</a:t>
            </a:r>
          </a:p>
        </p:txBody>
      </p:sp>
      <p:graphicFrame>
        <p:nvGraphicFramePr>
          <p:cNvPr id="5122" name="Object 6"/>
          <p:cNvGraphicFramePr>
            <a:graphicFrameLocks noChangeAspect="1"/>
          </p:cNvGraphicFramePr>
          <p:nvPr/>
        </p:nvGraphicFramePr>
        <p:xfrm>
          <a:off x="1042988" y="1052513"/>
          <a:ext cx="6480175" cy="1863725"/>
        </p:xfrm>
        <a:graphic>
          <a:graphicData uri="http://schemas.openxmlformats.org/presentationml/2006/ole">
            <mc:AlternateContent xmlns:mc="http://schemas.openxmlformats.org/markup-compatibility/2006">
              <mc:Choice xmlns:v="urn:schemas-microsoft-com:vml" Requires="v">
                <p:oleObj spid="_x0000_s11282" name="Equation" r:id="rId3" imgW="3238200" imgH="1041120" progId="Equation.3">
                  <p:embed/>
                </p:oleObj>
              </mc:Choice>
              <mc:Fallback>
                <p:oleObj name="Equation" r:id="rId3" imgW="3238200" imgH="1041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1052513"/>
                        <a:ext cx="6480175" cy="186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6"/>
          <p:cNvSpPr txBox="1">
            <a:spLocks noChangeArrowheads="1"/>
          </p:cNvSpPr>
          <p:nvPr/>
        </p:nvSpPr>
        <p:spPr bwMode="auto">
          <a:xfrm>
            <a:off x="250825" y="3068638"/>
            <a:ext cx="784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tr-TR"/>
              <a:t>Therefore, the describing function of the backlash is given by</a:t>
            </a:r>
          </a:p>
        </p:txBody>
      </p:sp>
      <p:graphicFrame>
        <p:nvGraphicFramePr>
          <p:cNvPr id="5123" name="Object 7"/>
          <p:cNvGraphicFramePr>
            <a:graphicFrameLocks noChangeAspect="1"/>
          </p:cNvGraphicFramePr>
          <p:nvPr/>
        </p:nvGraphicFramePr>
        <p:xfrm>
          <a:off x="971550" y="3500438"/>
          <a:ext cx="3617913" cy="1827212"/>
        </p:xfrm>
        <a:graphic>
          <a:graphicData uri="http://schemas.openxmlformats.org/presentationml/2006/ole">
            <mc:AlternateContent xmlns:mc="http://schemas.openxmlformats.org/markup-compatibility/2006">
              <mc:Choice xmlns:v="urn:schemas-microsoft-com:vml" Requires="v">
                <p:oleObj spid="_x0000_s11283" name="Equation" r:id="rId5" imgW="1574640" imgH="888840" progId="Equation.3">
                  <p:embed/>
                </p:oleObj>
              </mc:Choice>
              <mc:Fallback>
                <p:oleObj name="Equation" r:id="rId5" imgW="157464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500438"/>
                        <a:ext cx="3617913"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 Box 8"/>
          <p:cNvSpPr txBox="1">
            <a:spLocks noChangeArrowheads="1"/>
          </p:cNvSpPr>
          <p:nvPr/>
        </p:nvSpPr>
        <p:spPr bwMode="auto">
          <a:xfrm>
            <a:off x="395288" y="5373688"/>
            <a:ext cx="8135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The amplitude of the describing function for backlash is plotted in Figure 11.</a:t>
            </a:r>
          </a:p>
        </p:txBody>
      </p:sp>
    </p:spTree>
    <p:extLst>
      <p:ext uri="{BB962C8B-B14F-4D97-AF65-F5344CB8AC3E}">
        <p14:creationId xmlns:p14="http://schemas.microsoft.com/office/powerpoint/2010/main" val="400866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Introduction</a:t>
            </a:r>
            <a:endParaRPr lang="en-US" dirty="0"/>
          </a:p>
        </p:txBody>
      </p:sp>
      <p:sp>
        <p:nvSpPr>
          <p:cNvPr id="5" name="Content Placeholder 4"/>
          <p:cNvSpPr>
            <a:spLocks noGrp="1"/>
          </p:cNvSpPr>
          <p:nvPr>
            <p:ph idx="1"/>
          </p:nvPr>
        </p:nvSpPr>
        <p:spPr>
          <a:xfrm>
            <a:off x="228600" y="1143000"/>
            <a:ext cx="8610600" cy="4983163"/>
          </a:xfrm>
        </p:spPr>
        <p:txBody>
          <a:bodyPr>
            <a:normAutofit/>
          </a:bodyPr>
          <a:lstStyle/>
          <a:p>
            <a:pPr algn="just"/>
            <a:r>
              <a:rPr lang="en-US" dirty="0" smtClean="0"/>
              <a:t>One of the most important characteristics of nonlinear system is the dependence of the system response on the magnitude and type of the input.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05"/>
          <a:stretch/>
        </p:blipFill>
        <p:spPr bwMode="auto">
          <a:xfrm>
            <a:off x="2362200" y="2992582"/>
            <a:ext cx="4689764"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A0D5CAB-8BF0-4EA3-BAE4-9835C852A49B}" type="slidenum">
              <a:rPr lang="en-GB" smtClean="0"/>
              <a:pPr/>
              <a:t>4</a:t>
            </a:fld>
            <a:endParaRPr lang="en-GB"/>
          </a:p>
        </p:txBody>
      </p:sp>
    </p:spTree>
    <p:extLst>
      <p:ext uri="{BB962C8B-B14F-4D97-AF65-F5344CB8AC3E}">
        <p14:creationId xmlns:p14="http://schemas.microsoft.com/office/powerpoint/2010/main" val="1153666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50825" y="333375"/>
            <a:ext cx="4681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b="1"/>
              <a:t>Example: </a:t>
            </a:r>
          </a:p>
        </p:txBody>
      </p:sp>
      <p:sp>
        <p:nvSpPr>
          <p:cNvPr id="7173" name="Text Box 5"/>
          <p:cNvSpPr txBox="1">
            <a:spLocks noChangeArrowheads="1"/>
          </p:cNvSpPr>
          <p:nvPr/>
        </p:nvSpPr>
        <p:spPr bwMode="auto">
          <a:xfrm>
            <a:off x="539750" y="836613"/>
            <a:ext cx="496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Consider the plant</a:t>
            </a:r>
          </a:p>
        </p:txBody>
      </p:sp>
      <p:graphicFrame>
        <p:nvGraphicFramePr>
          <p:cNvPr id="7170" name="Object 6"/>
          <p:cNvGraphicFramePr>
            <a:graphicFrameLocks noChangeAspect="1"/>
          </p:cNvGraphicFramePr>
          <p:nvPr/>
        </p:nvGraphicFramePr>
        <p:xfrm>
          <a:off x="468313" y="1196975"/>
          <a:ext cx="3384550" cy="887413"/>
        </p:xfrm>
        <a:graphic>
          <a:graphicData uri="http://schemas.openxmlformats.org/presentationml/2006/ole">
            <mc:AlternateContent xmlns:mc="http://schemas.openxmlformats.org/markup-compatibility/2006">
              <mc:Choice xmlns:v="urn:schemas-microsoft-com:vml" Requires="v">
                <p:oleObj spid="_x0000_s12304" name="Equation" r:id="rId3" imgW="1473120" imgH="431640" progId="Equation.3">
                  <p:embed/>
                </p:oleObj>
              </mc:Choice>
              <mc:Fallback>
                <p:oleObj name="Equation" r:id="rId3" imgW="14731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196975"/>
                        <a:ext cx="338455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9"/>
          <p:cNvSpPr txBox="1">
            <a:spLocks noChangeArrowheads="1"/>
          </p:cNvSpPr>
          <p:nvPr/>
        </p:nvSpPr>
        <p:spPr bwMode="auto">
          <a:xfrm>
            <a:off x="3708400" y="836613"/>
            <a:ext cx="2735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with relay nonlinearity</a:t>
            </a:r>
          </a:p>
        </p:txBody>
      </p:sp>
      <p:sp>
        <p:nvSpPr>
          <p:cNvPr id="7175" name="Text Box 10"/>
          <p:cNvSpPr txBox="1">
            <a:spLocks noChangeArrowheads="1"/>
          </p:cNvSpPr>
          <p:nvPr/>
        </p:nvSpPr>
        <p:spPr bwMode="auto">
          <a:xfrm>
            <a:off x="107950" y="2205038"/>
            <a:ext cx="3959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T</a:t>
            </a:r>
            <a:r>
              <a:rPr lang="tr-TR" baseline="-25000"/>
              <a:t>1</a:t>
            </a:r>
            <a:r>
              <a:rPr lang="tr-TR"/>
              <a:t>=3, T</a:t>
            </a:r>
            <a:r>
              <a:rPr lang="tr-TR" baseline="-25000"/>
              <a:t>2</a:t>
            </a:r>
            <a:r>
              <a:rPr lang="tr-TR"/>
              <a:t>=2, K=2, M=1, r(t)=3.05u(t)</a:t>
            </a:r>
            <a:endParaRPr lang="el-GR"/>
          </a:p>
        </p:txBody>
      </p:sp>
      <p:graphicFrame>
        <p:nvGraphicFramePr>
          <p:cNvPr id="7171" name="Object 13"/>
          <p:cNvGraphicFramePr>
            <a:graphicFrameLocks noChangeAspect="1"/>
          </p:cNvGraphicFramePr>
          <p:nvPr/>
        </p:nvGraphicFramePr>
        <p:xfrm>
          <a:off x="4140200" y="2060575"/>
          <a:ext cx="2887663" cy="887413"/>
        </p:xfrm>
        <a:graphic>
          <a:graphicData uri="http://schemas.openxmlformats.org/presentationml/2006/ole">
            <mc:AlternateContent xmlns:mc="http://schemas.openxmlformats.org/markup-compatibility/2006">
              <mc:Choice xmlns:v="urn:schemas-microsoft-com:vml" Requires="v">
                <p:oleObj spid="_x0000_s12305" name="Equation" r:id="rId5" imgW="1257120" imgH="431640" progId="Equation.3">
                  <p:embed/>
                </p:oleObj>
              </mc:Choice>
              <mc:Fallback>
                <p:oleObj name="Equation" r:id="rId5" imgW="12571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060575"/>
                        <a:ext cx="2887663"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Text Box 15"/>
          <p:cNvSpPr txBox="1">
            <a:spLocks noChangeArrowheads="1"/>
          </p:cNvSpPr>
          <p:nvPr/>
        </p:nvSpPr>
        <p:spPr bwMode="auto">
          <a:xfrm>
            <a:off x="8139113" y="93821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x</a:t>
            </a:r>
          </a:p>
        </p:txBody>
      </p:sp>
      <p:grpSp>
        <p:nvGrpSpPr>
          <p:cNvPr id="7177" name="Group 27"/>
          <p:cNvGrpSpPr>
            <a:grpSpLocks/>
          </p:cNvGrpSpPr>
          <p:nvPr/>
        </p:nvGrpSpPr>
        <p:grpSpPr bwMode="auto">
          <a:xfrm>
            <a:off x="6156325" y="115888"/>
            <a:ext cx="2592388" cy="2095500"/>
            <a:chOff x="3696" y="119"/>
            <a:chExt cx="1633" cy="1320"/>
          </a:xfrm>
        </p:grpSpPr>
        <p:sp>
          <p:nvSpPr>
            <p:cNvPr id="7180" name="Line 17"/>
            <p:cNvSpPr>
              <a:spLocks noChangeShapeType="1"/>
            </p:cNvSpPr>
            <p:nvPr/>
          </p:nvSpPr>
          <p:spPr bwMode="auto">
            <a:xfrm flipV="1">
              <a:off x="4558" y="210"/>
              <a:ext cx="0" cy="10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1" name="Line 18"/>
            <p:cNvSpPr>
              <a:spLocks noChangeShapeType="1"/>
            </p:cNvSpPr>
            <p:nvPr/>
          </p:nvSpPr>
          <p:spPr bwMode="auto">
            <a:xfrm>
              <a:off x="3696" y="799"/>
              <a:ext cx="163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19"/>
            <p:cNvSpPr>
              <a:spLocks noChangeShapeType="1"/>
            </p:cNvSpPr>
            <p:nvPr/>
          </p:nvSpPr>
          <p:spPr bwMode="auto">
            <a:xfrm>
              <a:off x="3878" y="1162"/>
              <a:ext cx="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20"/>
            <p:cNvSpPr>
              <a:spLocks noChangeShapeType="1"/>
            </p:cNvSpPr>
            <p:nvPr/>
          </p:nvSpPr>
          <p:spPr bwMode="auto">
            <a:xfrm>
              <a:off x="4558" y="436"/>
              <a:ext cx="68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Text Box 21"/>
            <p:cNvSpPr txBox="1">
              <a:spLocks noChangeArrowheads="1"/>
            </p:cNvSpPr>
            <p:nvPr/>
          </p:nvSpPr>
          <p:spPr bwMode="auto">
            <a:xfrm>
              <a:off x="4177" y="308"/>
              <a:ext cx="8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     1</a:t>
              </a:r>
            </a:p>
          </p:txBody>
        </p:sp>
        <p:sp>
          <p:nvSpPr>
            <p:cNvPr id="7185" name="Text Box 22"/>
            <p:cNvSpPr txBox="1">
              <a:spLocks noChangeArrowheads="1"/>
            </p:cNvSpPr>
            <p:nvPr/>
          </p:nvSpPr>
          <p:spPr bwMode="auto">
            <a:xfrm>
              <a:off x="4558" y="1026"/>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-1</a:t>
              </a:r>
            </a:p>
          </p:txBody>
        </p:sp>
        <p:sp>
          <p:nvSpPr>
            <p:cNvPr id="7186" name="Text Box 23"/>
            <p:cNvSpPr txBox="1">
              <a:spLocks noChangeArrowheads="1"/>
            </p:cNvSpPr>
            <p:nvPr/>
          </p:nvSpPr>
          <p:spPr bwMode="auto">
            <a:xfrm>
              <a:off x="4377" y="754"/>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0</a:t>
              </a:r>
            </a:p>
          </p:txBody>
        </p:sp>
        <p:sp>
          <p:nvSpPr>
            <p:cNvPr id="7187" name="Text Box 24"/>
            <p:cNvSpPr txBox="1">
              <a:spLocks noChangeArrowheads="1"/>
            </p:cNvSpPr>
            <p:nvPr/>
          </p:nvSpPr>
          <p:spPr bwMode="auto">
            <a:xfrm>
              <a:off x="4558" y="119"/>
              <a:ext cx="63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w</a:t>
              </a:r>
            </a:p>
          </p:txBody>
        </p:sp>
        <p:sp>
          <p:nvSpPr>
            <p:cNvPr id="7188" name="Text Box 25"/>
            <p:cNvSpPr txBox="1">
              <a:spLocks noChangeArrowheads="1"/>
            </p:cNvSpPr>
            <p:nvPr/>
          </p:nvSpPr>
          <p:spPr bwMode="auto">
            <a:xfrm>
              <a:off x="4059" y="1208"/>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off</a:t>
              </a:r>
            </a:p>
          </p:txBody>
        </p:sp>
        <p:sp>
          <p:nvSpPr>
            <p:cNvPr id="7189" name="Text Box 26"/>
            <p:cNvSpPr txBox="1">
              <a:spLocks noChangeArrowheads="1"/>
            </p:cNvSpPr>
            <p:nvPr/>
          </p:nvSpPr>
          <p:spPr bwMode="auto">
            <a:xfrm>
              <a:off x="4830" y="210"/>
              <a:ext cx="4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on</a:t>
              </a:r>
            </a:p>
          </p:txBody>
        </p:sp>
      </p:grpSp>
      <p:pic>
        <p:nvPicPr>
          <p:cNvPr id="717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2997200"/>
            <a:ext cx="2733675"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175" y="3068638"/>
            <a:ext cx="35528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120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51133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916113"/>
            <a:ext cx="39624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10"/>
          <p:cNvSpPr txBox="1">
            <a:spLocks noChangeArrowheads="1"/>
          </p:cNvSpPr>
          <p:nvPr/>
        </p:nvSpPr>
        <p:spPr bwMode="auto">
          <a:xfrm>
            <a:off x="6143625" y="4214813"/>
            <a:ext cx="2428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tr-TR"/>
              <a:t>Limit cycle occurs</a:t>
            </a:r>
          </a:p>
        </p:txBody>
      </p:sp>
      <p:sp>
        <p:nvSpPr>
          <p:cNvPr id="17413" name="TextBox 4"/>
          <p:cNvSpPr txBox="1">
            <a:spLocks noChangeArrowheads="1"/>
          </p:cNvSpPr>
          <p:nvPr/>
        </p:nvSpPr>
        <p:spPr bwMode="auto">
          <a:xfrm>
            <a:off x="714375" y="928688"/>
            <a:ext cx="7715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a:t>Construct the Simulink model including relay nonlinearity and observe the response.</a:t>
            </a:r>
          </a:p>
        </p:txBody>
      </p:sp>
    </p:spTree>
    <p:extLst>
      <p:ext uri="{BB962C8B-B14F-4D97-AF65-F5344CB8AC3E}">
        <p14:creationId xmlns:p14="http://schemas.microsoft.com/office/powerpoint/2010/main" val="122326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End </a:t>
            </a:r>
            <a:r>
              <a:rPr lang="en-GB" smtClean="0"/>
              <a:t>of </a:t>
            </a:r>
            <a:r>
              <a:rPr lang="en-GB" smtClean="0"/>
              <a:t>Lecture-10</a:t>
            </a:r>
            <a:endParaRPr lang="en-GB" dirty="0"/>
          </a:p>
        </p:txBody>
      </p:sp>
      <p:sp>
        <p:nvSpPr>
          <p:cNvPr id="5" name="Text Placeholder 4"/>
          <p:cNvSpPr>
            <a:spLocks noGrp="1"/>
          </p:cNvSpPr>
          <p:nvPr>
            <p:ph type="body" idx="1"/>
          </p:nvPr>
        </p:nvSpPr>
        <p:spPr/>
        <p:txBody>
          <a:bodyPr/>
          <a:lstStyle/>
          <a:p>
            <a:r>
              <a:rPr lang="en-GB" dirty="0" smtClean="0"/>
              <a:t>To download this lecture visit</a:t>
            </a:r>
          </a:p>
          <a:p>
            <a:r>
              <a:rPr lang="en-GB" dirty="0" smtClean="0">
                <a:solidFill>
                  <a:schemeClr val="accent1">
                    <a:lumMod val="75000"/>
                  </a:schemeClr>
                </a:solidFill>
                <a:hlinkClick r:id="rId2"/>
              </a:rPr>
              <a:t>http://imtiazhussainkalwar.weebly.com/</a:t>
            </a:r>
            <a:endParaRPr lang="en-GB" dirty="0" smtClean="0"/>
          </a:p>
        </p:txBody>
      </p:sp>
      <p:sp>
        <p:nvSpPr>
          <p:cNvPr id="2" name="Slide Number Placeholder 1"/>
          <p:cNvSpPr>
            <a:spLocks noGrp="1"/>
          </p:cNvSpPr>
          <p:nvPr>
            <p:ph type="sldNum" sz="quarter" idx="12"/>
          </p:nvPr>
        </p:nvSpPr>
        <p:spPr/>
        <p:txBody>
          <a:bodyPr/>
          <a:lstStyle/>
          <a:p>
            <a:fld id="{7A0D5CAB-8BF0-4EA3-BAE4-9835C852A49B}" type="slidenum">
              <a:rPr lang="en-GB" smtClean="0"/>
              <a:pPr/>
              <a:t>42</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Introduction</a:t>
            </a:r>
            <a:endParaRPr lang="en-US" dirty="0"/>
          </a:p>
        </p:txBody>
      </p:sp>
      <p:sp>
        <p:nvSpPr>
          <p:cNvPr id="5" name="Content Placeholder 4"/>
          <p:cNvSpPr>
            <a:spLocks noGrp="1"/>
          </p:cNvSpPr>
          <p:nvPr>
            <p:ph idx="1"/>
          </p:nvPr>
        </p:nvSpPr>
        <p:spPr>
          <a:xfrm>
            <a:off x="228600" y="1143000"/>
            <a:ext cx="8610600" cy="5638800"/>
          </a:xfrm>
        </p:spPr>
        <p:txBody>
          <a:bodyPr>
            <a:normAutofit fontScale="77500" lnSpcReduction="20000"/>
          </a:bodyPr>
          <a:lstStyle/>
          <a:p>
            <a:pPr algn="just"/>
            <a:r>
              <a:rPr lang="en-US" dirty="0" smtClean="0"/>
              <a:t>For example, a nonlinear system may behave completely differently in response to step inputs of different magnitudes. </a:t>
            </a:r>
          </a:p>
          <a:p>
            <a:pPr algn="just"/>
            <a:endParaRPr lang="en-US" dirty="0" smtClean="0"/>
          </a:p>
          <a:p>
            <a:pPr algn="just"/>
            <a:r>
              <a:rPr lang="en-US" dirty="0" smtClean="0"/>
              <a:t>Nonlinear systems exhibit many phenomena that cannot be seen in linear systems</a:t>
            </a:r>
          </a:p>
          <a:p>
            <a:pPr lvl="1" algn="just"/>
            <a:r>
              <a:rPr lang="en-US" dirty="0" smtClean="0"/>
              <a:t>Frequency Amplitude Dependency</a:t>
            </a:r>
          </a:p>
          <a:p>
            <a:pPr lvl="1" algn="just"/>
            <a:r>
              <a:rPr lang="en-US" dirty="0" smtClean="0"/>
              <a:t>Multivalued Responses</a:t>
            </a:r>
          </a:p>
          <a:p>
            <a:pPr lvl="1" algn="just"/>
            <a:r>
              <a:rPr lang="en-US" dirty="0" smtClean="0"/>
              <a:t>Jump resonance</a:t>
            </a:r>
          </a:p>
          <a:p>
            <a:pPr lvl="1" algn="just"/>
            <a:r>
              <a:rPr lang="en-US" dirty="0" smtClean="0"/>
              <a:t>Sub-harmonic Oscillations</a:t>
            </a:r>
          </a:p>
          <a:p>
            <a:pPr lvl="1" algn="just"/>
            <a:r>
              <a:rPr lang="en-US" dirty="0" smtClean="0"/>
              <a:t>Self excited oscillations or limit cycles</a:t>
            </a:r>
          </a:p>
          <a:p>
            <a:pPr lvl="1" algn="just"/>
            <a:r>
              <a:rPr lang="en-US" dirty="0" smtClean="0"/>
              <a:t>Frequency entrainment</a:t>
            </a:r>
          </a:p>
          <a:p>
            <a:pPr lvl="1" algn="just"/>
            <a:r>
              <a:rPr lang="en-US" dirty="0" smtClean="0"/>
              <a:t>Asynchronous Quenching</a:t>
            </a:r>
          </a:p>
          <a:p>
            <a:pPr algn="just"/>
            <a:endParaRPr lang="en-US" dirty="0"/>
          </a:p>
          <a:p>
            <a:pPr algn="just"/>
            <a:r>
              <a:rPr lang="en-US" dirty="0" smtClean="0"/>
              <a:t>In investigating nonlinear systems we must be familiar with these phenomena. </a:t>
            </a:r>
          </a:p>
          <a:p>
            <a:pPr algn="just"/>
            <a:endParaRPr lang="en-US" dirty="0"/>
          </a:p>
        </p:txBody>
      </p:sp>
      <p:sp>
        <p:nvSpPr>
          <p:cNvPr id="2" name="Slide Number Placeholder 1"/>
          <p:cNvSpPr>
            <a:spLocks noGrp="1"/>
          </p:cNvSpPr>
          <p:nvPr>
            <p:ph type="sldNum" sz="quarter" idx="12"/>
          </p:nvPr>
        </p:nvSpPr>
        <p:spPr/>
        <p:txBody>
          <a:bodyPr/>
          <a:lstStyle/>
          <a:p>
            <a:fld id="{7A0D5CAB-8BF0-4EA3-BAE4-9835C852A49B}" type="slidenum">
              <a:rPr lang="en-GB" smtClean="0"/>
              <a:pPr/>
              <a:t>5</a:t>
            </a:fld>
            <a:endParaRPr lang="en-GB"/>
          </a:p>
        </p:txBody>
      </p:sp>
    </p:spTree>
    <p:extLst>
      <p:ext uri="{BB962C8B-B14F-4D97-AF65-F5344CB8AC3E}">
        <p14:creationId xmlns:p14="http://schemas.microsoft.com/office/powerpoint/2010/main" val="2182485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Frequency Amplitude Dependence</a:t>
            </a:r>
            <a:endParaRPr lang="en-US" dirty="0"/>
          </a:p>
        </p:txBody>
      </p:sp>
      <p:sp>
        <p:nvSpPr>
          <p:cNvPr id="5" name="Content Placeholder 4"/>
          <p:cNvSpPr>
            <a:spLocks noGrp="1"/>
          </p:cNvSpPr>
          <p:nvPr>
            <p:ph idx="1"/>
          </p:nvPr>
        </p:nvSpPr>
        <p:spPr>
          <a:xfrm>
            <a:off x="228600" y="1143000"/>
            <a:ext cx="8610600" cy="4983163"/>
          </a:xfrm>
        </p:spPr>
        <p:txBody>
          <a:bodyPr>
            <a:normAutofit/>
          </a:bodyPr>
          <a:lstStyle/>
          <a:p>
            <a:pPr algn="just"/>
            <a:r>
              <a:rPr lang="en-US" sz="2800" dirty="0" smtClean="0"/>
              <a:t>Consider the free oscillation of the mechanical systems shown in figure. </a:t>
            </a:r>
          </a:p>
          <a:p>
            <a:pPr algn="just"/>
            <a:r>
              <a:rPr lang="en-US" sz="2800" dirty="0" smtClean="0"/>
              <a:t>The differential equation of the system is </a:t>
            </a:r>
            <a:endParaRPr lang="en-US" sz="2800" dirty="0"/>
          </a:p>
        </p:txBody>
      </p:sp>
      <p:grpSp>
        <p:nvGrpSpPr>
          <p:cNvPr id="57" name="Group 56"/>
          <p:cNvGrpSpPr/>
          <p:nvPr/>
        </p:nvGrpSpPr>
        <p:grpSpPr>
          <a:xfrm>
            <a:off x="6903345" y="1757037"/>
            <a:ext cx="2120890" cy="2990537"/>
            <a:chOff x="6858000" y="2955722"/>
            <a:chExt cx="2120890" cy="2990537"/>
          </a:xfrm>
        </p:grpSpPr>
        <p:grpSp>
          <p:nvGrpSpPr>
            <p:cNvPr id="55" name="Group 54"/>
            <p:cNvGrpSpPr/>
            <p:nvPr/>
          </p:nvGrpSpPr>
          <p:grpSpPr>
            <a:xfrm>
              <a:off x="6858000" y="2955722"/>
              <a:ext cx="1515033" cy="2990537"/>
              <a:chOff x="6927554" y="1737494"/>
              <a:chExt cx="1515033" cy="2990537"/>
            </a:xfrm>
          </p:grpSpPr>
          <p:grpSp>
            <p:nvGrpSpPr>
              <p:cNvPr id="10" name="Group 9"/>
              <p:cNvGrpSpPr/>
              <p:nvPr/>
            </p:nvGrpSpPr>
            <p:grpSpPr>
              <a:xfrm rot="16200000">
                <a:off x="7267297" y="2356899"/>
                <a:ext cx="1256858" cy="232792"/>
                <a:chOff x="2063080" y="2406853"/>
                <a:chExt cx="2057400" cy="304800"/>
              </a:xfrm>
            </p:grpSpPr>
            <p:cxnSp>
              <p:nvCxnSpPr>
                <p:cNvPr id="32" name="Straight Connector 31"/>
                <p:cNvCxnSpPr/>
                <p:nvPr/>
              </p:nvCxnSpPr>
              <p:spPr>
                <a:xfrm flipV="1">
                  <a:off x="3282280" y="2406853"/>
                  <a:ext cx="228600" cy="30480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86"/>
                <p:cNvGrpSpPr/>
                <p:nvPr/>
              </p:nvGrpSpPr>
              <p:grpSpPr>
                <a:xfrm>
                  <a:off x="2063080" y="2406853"/>
                  <a:ext cx="2057400" cy="304800"/>
                  <a:chOff x="2063080" y="2406853"/>
                  <a:chExt cx="2057400" cy="304800"/>
                </a:xfrm>
              </p:grpSpPr>
              <p:cxnSp>
                <p:nvCxnSpPr>
                  <p:cNvPr id="34" name="Straight Connector 33"/>
                  <p:cNvCxnSpPr/>
                  <p:nvPr/>
                </p:nvCxnSpPr>
                <p:spPr>
                  <a:xfrm>
                    <a:off x="2063080" y="2635453"/>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825080" y="2406853"/>
                    <a:ext cx="228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053680" y="2406853"/>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053680" y="2406853"/>
                    <a:ext cx="228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82280" y="2406853"/>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510880" y="2406853"/>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510880" y="2406853"/>
                    <a:ext cx="228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9480" y="2406853"/>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739480" y="2635453"/>
                    <a:ext cx="381000" cy="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1" name="Straight Connector 10"/>
              <p:cNvCxnSpPr/>
              <p:nvPr/>
            </p:nvCxnSpPr>
            <p:spPr>
              <a:xfrm>
                <a:off x="7126785" y="2868973"/>
                <a:ext cx="0" cy="5040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56243" y="3115579"/>
                <a:ext cx="5760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t>
                </a:r>
                <a:endParaRPr lang="en-GB" dirty="0"/>
              </a:p>
            </p:txBody>
          </p:sp>
          <p:cxnSp>
            <p:nvCxnSpPr>
              <p:cNvPr id="14" name="Straight Connector 13"/>
              <p:cNvCxnSpPr/>
              <p:nvPr/>
            </p:nvCxnSpPr>
            <p:spPr>
              <a:xfrm>
                <a:off x="7126785" y="2868973"/>
                <a:ext cx="82296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rot="5400000">
                <a:off x="7396885" y="3981055"/>
                <a:ext cx="1096941" cy="230086"/>
                <a:chOff x="5292080" y="2202131"/>
                <a:chExt cx="1224136" cy="290765"/>
              </a:xfrm>
            </p:grpSpPr>
            <p:cxnSp>
              <p:nvCxnSpPr>
                <p:cNvPr id="26" name="Straight Connector 25"/>
                <p:cNvCxnSpPr/>
                <p:nvPr/>
              </p:nvCxnSpPr>
              <p:spPr>
                <a:xfrm>
                  <a:off x="5724128" y="220486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32799" y="2202131"/>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2799" y="2492896"/>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70498" y="2204864"/>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92080" y="2354531"/>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84168" y="2348880"/>
                  <a:ext cx="432048" cy="0"/>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0" name="Object 16"/>
              <p:cNvGraphicFramePr>
                <a:graphicFrameLocks noChangeAspect="1"/>
              </p:cNvGraphicFramePr>
              <p:nvPr>
                <p:extLst>
                  <p:ext uri="{D42A27DB-BD31-4B8C-83A1-F6EECF244321}">
                    <p14:modId xmlns:p14="http://schemas.microsoft.com/office/powerpoint/2010/main" val="1139085341"/>
                  </p:ext>
                </p:extLst>
              </p:nvPr>
            </p:nvGraphicFramePr>
            <p:xfrm>
              <a:off x="7388987" y="3925775"/>
              <a:ext cx="441325" cy="314325"/>
            </p:xfrm>
            <a:graphic>
              <a:graphicData uri="http://schemas.openxmlformats.org/presentationml/2006/ole">
                <mc:AlternateContent xmlns:mc="http://schemas.openxmlformats.org/markup-compatibility/2006">
                  <mc:Choice xmlns:v="urn:schemas-microsoft-com:vml" Requires="v">
                    <p:oleObj spid="_x0000_s4518" name="Equation" r:id="rId3" imgW="139680" imgH="139680" progId="Equation.3">
                      <p:embed/>
                    </p:oleObj>
                  </mc:Choice>
                  <mc:Fallback>
                    <p:oleObj name="Equation" r:id="rId3" imgW="1396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987" y="3925775"/>
                            <a:ext cx="44132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19"/>
              <p:cNvGraphicFramePr>
                <a:graphicFrameLocks noChangeAspect="1"/>
              </p:cNvGraphicFramePr>
              <p:nvPr>
                <p:extLst>
                  <p:ext uri="{D42A27DB-BD31-4B8C-83A1-F6EECF244321}">
                    <p14:modId xmlns:p14="http://schemas.microsoft.com/office/powerpoint/2010/main" val="3376874961"/>
                  </p:ext>
                </p:extLst>
              </p:nvPr>
            </p:nvGraphicFramePr>
            <p:xfrm>
              <a:off x="6927554" y="3390464"/>
              <a:ext cx="398462" cy="314325"/>
            </p:xfrm>
            <a:graphic>
              <a:graphicData uri="http://schemas.openxmlformats.org/presentationml/2006/ole">
                <mc:AlternateContent xmlns:mc="http://schemas.openxmlformats.org/markup-compatibility/2006">
                  <mc:Choice xmlns:v="urn:schemas-microsoft-com:vml" Requires="v">
                    <p:oleObj spid="_x0000_s4519"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srcRect/>
                          <a:stretch>
                            <a:fillRect/>
                          </a:stretch>
                        </p:blipFill>
                        <p:spPr bwMode="auto">
                          <a:xfrm>
                            <a:off x="6927554" y="3390464"/>
                            <a:ext cx="398462"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7" name="Group 46"/>
              <p:cNvGrpSpPr/>
              <p:nvPr/>
            </p:nvGrpSpPr>
            <p:grpSpPr>
              <a:xfrm>
                <a:off x="7391400" y="4644569"/>
                <a:ext cx="977325" cy="83462"/>
                <a:chOff x="7391400" y="4644569"/>
                <a:chExt cx="977325" cy="83462"/>
              </a:xfrm>
            </p:grpSpPr>
            <p:cxnSp>
              <p:nvCxnSpPr>
                <p:cNvPr id="17" name="Straight Connector 16"/>
                <p:cNvCxnSpPr/>
                <p:nvPr/>
              </p:nvCxnSpPr>
              <p:spPr>
                <a:xfrm>
                  <a:off x="7454325" y="4644569"/>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H="1">
                  <a:off x="7391400" y="4644569"/>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593680"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815355"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000787"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187822"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10800000">
                <a:off x="7465262" y="1737494"/>
                <a:ext cx="977325" cy="83462"/>
                <a:chOff x="7391400" y="4644569"/>
                <a:chExt cx="977325" cy="83462"/>
              </a:xfrm>
            </p:grpSpPr>
            <p:cxnSp>
              <p:nvCxnSpPr>
                <p:cNvPr id="49" name="Straight Connector 48"/>
                <p:cNvCxnSpPr/>
                <p:nvPr/>
              </p:nvCxnSpPr>
              <p:spPr>
                <a:xfrm>
                  <a:off x="7454325" y="4644569"/>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391400" y="4644569"/>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593680"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815355"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8000787"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8187822" y="4648200"/>
                  <a:ext cx="117978" cy="7983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56" name="TextBox 55"/>
            <p:cNvSpPr txBox="1"/>
            <p:nvPr/>
          </p:nvSpPr>
          <p:spPr>
            <a:xfrm>
              <a:off x="7979899" y="3295846"/>
              <a:ext cx="998991" cy="553998"/>
            </a:xfrm>
            <a:prstGeom prst="rect">
              <a:avLst/>
            </a:prstGeom>
            <a:noFill/>
          </p:spPr>
          <p:txBody>
            <a:bodyPr wrap="none" rtlCol="0">
              <a:spAutoFit/>
            </a:bodyPr>
            <a:lstStyle/>
            <a:p>
              <a:r>
                <a:rPr lang="en-US" sz="1500" dirty="0" smtClean="0"/>
                <a:t>Nonlinear </a:t>
              </a:r>
            </a:p>
            <a:p>
              <a:pPr algn="ctr"/>
              <a:r>
                <a:rPr lang="en-US" sz="1500" dirty="0" smtClean="0"/>
                <a:t>Spring</a:t>
              </a:r>
              <a:endParaRPr lang="en-US" sz="1500" dirty="0"/>
            </a:p>
          </p:txBody>
        </p:sp>
      </p:grpSp>
      <mc:AlternateContent xmlns:mc="http://schemas.openxmlformats.org/markup-compatibility/2006" xmlns:a14="http://schemas.microsoft.com/office/drawing/2010/main">
        <mc:Choice Requires="a14">
          <p:sp>
            <p:nvSpPr>
              <p:cNvPr id="58" name="TextBox 57"/>
              <p:cNvSpPr txBox="1"/>
              <p:nvPr/>
            </p:nvSpPr>
            <p:spPr>
              <a:xfrm>
                <a:off x="1752600" y="2762091"/>
                <a:ext cx="4514826" cy="553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𝑚</m:t>
                      </m:r>
                      <m:acc>
                        <m:accPr>
                          <m:chr m:val="̈"/>
                          <m:ctrlPr>
                            <a:rPr lang="en-US" sz="3000" b="0" i="1" smtClean="0">
                              <a:latin typeface="Cambria Math"/>
                            </a:rPr>
                          </m:ctrlPr>
                        </m:accPr>
                        <m:e>
                          <m:r>
                            <a:rPr lang="en-US" sz="3000" b="0" i="1" smtClean="0">
                              <a:latin typeface="Cambria Math"/>
                            </a:rPr>
                            <m:t>𝑥</m:t>
                          </m:r>
                        </m:e>
                      </m:acc>
                      <m:r>
                        <a:rPr lang="en-US" sz="3000" b="0" i="1" smtClean="0">
                          <a:latin typeface="Cambria Math"/>
                        </a:rPr>
                        <m:t>+</m:t>
                      </m:r>
                      <m:r>
                        <a:rPr lang="en-US" sz="3000" i="1">
                          <a:latin typeface="Cambria Math"/>
                        </a:rPr>
                        <m:t>𝑏</m:t>
                      </m:r>
                      <m:acc>
                        <m:accPr>
                          <m:chr m:val="̇"/>
                          <m:ctrlPr>
                            <a:rPr lang="en-US" sz="3000" i="1">
                              <a:latin typeface="Cambria Math"/>
                            </a:rPr>
                          </m:ctrlPr>
                        </m:accPr>
                        <m:e>
                          <m:r>
                            <a:rPr lang="en-US" sz="3000" i="1">
                              <a:latin typeface="Cambria Math"/>
                            </a:rPr>
                            <m:t>𝑥</m:t>
                          </m:r>
                        </m:e>
                      </m:acc>
                      <m:r>
                        <a:rPr lang="en-US" sz="3000" i="1">
                          <a:latin typeface="Cambria Math"/>
                        </a:rPr>
                        <m:t>+</m:t>
                      </m:r>
                      <m:r>
                        <a:rPr lang="en-US" sz="3000" i="1">
                          <a:latin typeface="Cambria Math"/>
                        </a:rPr>
                        <m:t>𝑘𝑥</m:t>
                      </m:r>
                      <m:r>
                        <a:rPr lang="en-US" sz="3000" i="1">
                          <a:latin typeface="Cambria Math"/>
                        </a:rPr>
                        <m:t>+</m:t>
                      </m:r>
                      <m:sSup>
                        <m:sSupPr>
                          <m:ctrlPr>
                            <a:rPr lang="en-US" sz="3000" i="1">
                              <a:latin typeface="Cambria Math"/>
                            </a:rPr>
                          </m:ctrlPr>
                        </m:sSupPr>
                        <m:e>
                          <m:r>
                            <a:rPr lang="en-US" sz="3000" i="1">
                              <a:latin typeface="Cambria Math"/>
                            </a:rPr>
                            <m:t>𝑘</m:t>
                          </m:r>
                        </m:e>
                        <m:sup>
                          <m:r>
                            <a:rPr lang="en-US" sz="3000" i="1">
                              <a:latin typeface="Cambria Math"/>
                            </a:rPr>
                            <m:t>′</m:t>
                          </m:r>
                        </m:sup>
                      </m:sSup>
                      <m:sSup>
                        <m:sSupPr>
                          <m:ctrlPr>
                            <a:rPr lang="en-US" sz="3000" i="1">
                              <a:latin typeface="Cambria Math"/>
                            </a:rPr>
                          </m:ctrlPr>
                        </m:sSupPr>
                        <m:e>
                          <m:r>
                            <a:rPr lang="en-US" sz="3000" i="1">
                              <a:latin typeface="Cambria Math"/>
                            </a:rPr>
                            <m:t>𝑥</m:t>
                          </m:r>
                        </m:e>
                        <m:sup>
                          <m:r>
                            <a:rPr lang="en-US" sz="3000" i="1">
                              <a:latin typeface="Cambria Math"/>
                            </a:rPr>
                            <m:t>3</m:t>
                          </m:r>
                        </m:sup>
                      </m:sSup>
                      <m:r>
                        <a:rPr lang="en-US" sz="3000" b="0" i="1" smtClean="0">
                          <a:latin typeface="Cambria Math"/>
                        </a:rPr>
                        <m:t>=0</m:t>
                      </m:r>
                    </m:oMath>
                  </m:oMathPara>
                </a14:m>
                <a:endParaRPr lang="en-US" sz="3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752600" y="2762091"/>
                <a:ext cx="4514826" cy="553998"/>
              </a:xfrm>
              <a:prstGeom prst="rect">
                <a:avLst/>
              </a:prstGeom>
              <a:blipFill rotWithShape="1">
                <a:blip r:embed="rId7"/>
                <a:stretch>
                  <a:fillRect t="-13187" r="-3649" b="-340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11267" y="3327437"/>
                <a:ext cx="5101140" cy="1446550"/>
              </a:xfrm>
              <a:prstGeom prst="rect">
                <a:avLst/>
              </a:prstGeom>
              <a:noFill/>
            </p:spPr>
            <p:txBody>
              <a:bodyPr wrap="none" rtlCol="0">
                <a:spAutoFit/>
              </a:bodyPr>
              <a:lstStyle/>
              <a:p>
                <a14:m>
                  <m:oMath xmlns:m="http://schemas.openxmlformats.org/officeDocument/2006/math">
                    <m:r>
                      <a:rPr lang="en-US" sz="2200" b="0" i="1" smtClean="0">
                        <a:latin typeface="Cambria Math"/>
                      </a:rPr>
                      <m:t>𝑤h𝑒𝑟𝑒</m:t>
                    </m:r>
                    <m:r>
                      <a:rPr lang="en-US" sz="2200" b="0" i="1" smtClean="0">
                        <a:latin typeface="Cambria Math"/>
                      </a:rPr>
                      <m:t>,</m:t>
                    </m:r>
                  </m:oMath>
                </a14:m>
                <a:r>
                  <a:rPr lang="en-US" sz="2200" dirty="0" smtClean="0"/>
                  <a:t> </a:t>
                </a:r>
                <a14:m>
                  <m:oMath xmlns:m="http://schemas.openxmlformats.org/officeDocument/2006/math">
                    <m:r>
                      <a:rPr lang="en-US" sz="2200" b="0" i="1">
                        <a:latin typeface="Cambria Math"/>
                      </a:rPr>
                      <m:t>𝑘𝑥</m:t>
                    </m:r>
                    <m:r>
                      <a:rPr lang="en-US" sz="2200" b="0" i="1">
                        <a:latin typeface="Cambria Math"/>
                      </a:rPr>
                      <m:t>+</m:t>
                    </m:r>
                    <m:sSup>
                      <m:sSupPr>
                        <m:ctrlPr>
                          <a:rPr lang="en-US" sz="2200" i="1">
                            <a:latin typeface="Cambria Math"/>
                          </a:rPr>
                        </m:ctrlPr>
                      </m:sSupPr>
                      <m:e>
                        <m:r>
                          <a:rPr lang="en-US" sz="2200" b="0" i="1">
                            <a:latin typeface="Cambria Math"/>
                          </a:rPr>
                          <m:t>𝑘</m:t>
                        </m:r>
                      </m:e>
                      <m:sup>
                        <m:r>
                          <a:rPr lang="en-US" sz="2200" b="0" i="1">
                            <a:latin typeface="Cambria Math"/>
                          </a:rPr>
                          <m:t>′</m:t>
                        </m:r>
                      </m:sup>
                    </m:sSup>
                    <m:sSup>
                      <m:sSupPr>
                        <m:ctrlPr>
                          <a:rPr lang="en-US" sz="2200" i="1">
                            <a:latin typeface="Cambria Math"/>
                          </a:rPr>
                        </m:ctrlPr>
                      </m:sSupPr>
                      <m:e>
                        <m:r>
                          <a:rPr lang="en-US" sz="2200" b="0" i="1">
                            <a:latin typeface="Cambria Math"/>
                          </a:rPr>
                          <m:t>𝑥</m:t>
                        </m:r>
                      </m:e>
                      <m:sup>
                        <m:r>
                          <a:rPr lang="en-US" sz="2200" b="0" i="1">
                            <a:latin typeface="Cambria Math"/>
                          </a:rPr>
                          <m:t>3</m:t>
                        </m:r>
                      </m:sup>
                    </m:sSup>
                  </m:oMath>
                </a14:m>
                <a:r>
                  <a:rPr lang="en-US" sz="2200" dirty="0" smtClean="0"/>
                  <a:t> is nonlinear spring force</a:t>
                </a:r>
              </a:p>
              <a:p>
                <a14:m>
                  <m:oMath xmlns:m="http://schemas.openxmlformats.org/officeDocument/2006/math">
                    <m:r>
                      <a:rPr lang="en-US" sz="2200" b="0" i="1">
                        <a:latin typeface="Cambria Math"/>
                      </a:rPr>
                      <m:t>𝑥</m:t>
                    </m:r>
                  </m:oMath>
                </a14:m>
                <a:r>
                  <a:rPr lang="en-US" sz="2200" dirty="0" smtClean="0"/>
                  <a:t> is displacement</a:t>
                </a:r>
              </a:p>
              <a:p>
                <a14:m>
                  <m:oMath xmlns:m="http://schemas.openxmlformats.org/officeDocument/2006/math">
                    <m:r>
                      <a:rPr lang="en-US" sz="2200" b="0" i="1">
                        <a:latin typeface="Cambria Math"/>
                      </a:rPr>
                      <m:t>𝑚</m:t>
                    </m:r>
                  </m:oMath>
                </a14:m>
                <a:r>
                  <a:rPr lang="en-US" sz="2200" dirty="0" smtClean="0"/>
                  <a:t> is mass</a:t>
                </a:r>
              </a:p>
              <a:p>
                <a14:m>
                  <m:oMath xmlns:m="http://schemas.openxmlformats.org/officeDocument/2006/math">
                    <m:r>
                      <a:rPr lang="en-US" sz="2200" b="0" i="1">
                        <a:latin typeface="Cambria Math"/>
                      </a:rPr>
                      <m:t>𝑏</m:t>
                    </m:r>
                  </m:oMath>
                </a14:m>
                <a:r>
                  <a:rPr lang="en-US" sz="2200" dirty="0" smtClean="0"/>
                  <a:t> is coefficient of damping</a:t>
                </a:r>
                <a:endParaRPr lang="en-US" sz="2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111267" y="3327437"/>
                <a:ext cx="5101140" cy="1446550"/>
              </a:xfrm>
              <a:prstGeom prst="rect">
                <a:avLst/>
              </a:prstGeom>
              <a:blipFill rotWithShape="1">
                <a:blip r:embed="rId8"/>
                <a:stretch>
                  <a:fillRect l="-119" t="-2532" r="-1792" b="-7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Content Placeholder 4"/>
              <p:cNvSpPr txBox="1">
                <a:spLocks/>
              </p:cNvSpPr>
              <p:nvPr/>
            </p:nvSpPr>
            <p:spPr>
              <a:xfrm>
                <a:off x="-20782" y="4876800"/>
                <a:ext cx="8610600" cy="1676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600" dirty="0" smtClean="0"/>
                  <a:t>The parameters </a:t>
                </a:r>
                <a14:m>
                  <m:oMath xmlns:m="http://schemas.openxmlformats.org/officeDocument/2006/math">
                    <m:r>
                      <a:rPr lang="en-US" sz="2600" b="0" i="1" smtClean="0">
                        <a:latin typeface="Cambria Math"/>
                      </a:rPr>
                      <m:t>𝑚</m:t>
                    </m:r>
                  </m:oMath>
                </a14:m>
                <a:r>
                  <a:rPr lang="en-US" sz="2600" dirty="0" smtClean="0"/>
                  <a:t>, </a:t>
                </a:r>
                <a14:m>
                  <m:oMath xmlns:m="http://schemas.openxmlformats.org/officeDocument/2006/math">
                    <m:r>
                      <a:rPr lang="en-US" sz="2600" b="0" i="1" smtClean="0">
                        <a:latin typeface="Cambria Math"/>
                      </a:rPr>
                      <m:t>𝑏</m:t>
                    </m:r>
                  </m:oMath>
                </a14:m>
                <a:r>
                  <a:rPr lang="en-US" sz="2600" dirty="0" smtClean="0"/>
                  <a:t>, and </a:t>
                </a:r>
                <a14:m>
                  <m:oMath xmlns:m="http://schemas.openxmlformats.org/officeDocument/2006/math">
                    <m:r>
                      <a:rPr lang="en-US" sz="2600" b="0" i="1" smtClean="0">
                        <a:latin typeface="Cambria Math"/>
                      </a:rPr>
                      <m:t>𝑘</m:t>
                    </m:r>
                  </m:oMath>
                </a14:m>
                <a:r>
                  <a:rPr lang="en-US" sz="2600" dirty="0" smtClean="0"/>
                  <a:t> are positive constants, while </a:t>
                </a:r>
                <a14:m>
                  <m:oMath xmlns:m="http://schemas.openxmlformats.org/officeDocument/2006/math">
                    <m:sSup>
                      <m:sSupPr>
                        <m:ctrlPr>
                          <a:rPr lang="en-US" sz="2600" i="1" smtClean="0">
                            <a:latin typeface="Cambria Math"/>
                          </a:rPr>
                        </m:ctrlPr>
                      </m:sSupPr>
                      <m:e>
                        <m:r>
                          <a:rPr lang="en-US" sz="2600" b="0" i="1" smtClean="0">
                            <a:latin typeface="Cambria Math"/>
                          </a:rPr>
                          <m:t>𝑘</m:t>
                        </m:r>
                      </m:e>
                      <m:sup>
                        <m:r>
                          <a:rPr lang="en-US" sz="2600" b="0" i="1" smtClean="0">
                            <a:latin typeface="Cambria Math"/>
                          </a:rPr>
                          <m:t>′</m:t>
                        </m:r>
                      </m:sup>
                    </m:sSup>
                  </m:oMath>
                </a14:m>
                <a:r>
                  <a:rPr lang="en-US" sz="2600" dirty="0" smtClean="0"/>
                  <a:t> may be either positive or negative.  </a:t>
                </a:r>
              </a:p>
              <a:p>
                <a:pPr algn="just"/>
                <a:r>
                  <a:rPr lang="en-US" sz="2600" dirty="0" smtClean="0"/>
                  <a:t>If </a:t>
                </a:r>
                <a14:m>
                  <m:oMath xmlns:m="http://schemas.openxmlformats.org/officeDocument/2006/math">
                    <m:sSup>
                      <m:sSupPr>
                        <m:ctrlPr>
                          <a:rPr lang="en-US" sz="2600" i="1">
                            <a:latin typeface="Cambria Math"/>
                          </a:rPr>
                        </m:ctrlPr>
                      </m:sSupPr>
                      <m:e>
                        <m:r>
                          <a:rPr lang="en-US" sz="2600" i="1">
                            <a:latin typeface="Cambria Math"/>
                          </a:rPr>
                          <m:t>𝑘</m:t>
                        </m:r>
                      </m:e>
                      <m:sup>
                        <m:r>
                          <a:rPr lang="en-US" sz="2600" i="1">
                            <a:latin typeface="Cambria Math"/>
                          </a:rPr>
                          <m:t>′</m:t>
                        </m:r>
                      </m:sup>
                    </m:sSup>
                  </m:oMath>
                </a14:m>
                <a:r>
                  <a:rPr lang="en-US" sz="2600" dirty="0" smtClean="0"/>
                  <a:t> is positive spring is called a hard spring and if </a:t>
                </a:r>
                <a14:m>
                  <m:oMath xmlns:m="http://schemas.openxmlformats.org/officeDocument/2006/math">
                    <m:sSup>
                      <m:sSupPr>
                        <m:ctrlPr>
                          <a:rPr lang="en-US" sz="2600" i="1">
                            <a:latin typeface="Cambria Math"/>
                          </a:rPr>
                        </m:ctrlPr>
                      </m:sSupPr>
                      <m:e>
                        <m:r>
                          <a:rPr lang="en-US" sz="2600" i="1">
                            <a:latin typeface="Cambria Math"/>
                          </a:rPr>
                          <m:t>𝑘</m:t>
                        </m:r>
                      </m:e>
                      <m:sup>
                        <m:r>
                          <a:rPr lang="en-US" sz="2600" i="1">
                            <a:latin typeface="Cambria Math"/>
                          </a:rPr>
                          <m:t>′</m:t>
                        </m:r>
                      </m:sup>
                    </m:sSup>
                  </m:oMath>
                </a14:m>
                <a:r>
                  <a:rPr lang="en-US" sz="2600" dirty="0" smtClean="0"/>
                  <a:t> is negative it is called a soft spring.</a:t>
                </a:r>
                <a:endParaRPr lang="en-US" sz="2600" dirty="0"/>
              </a:p>
            </p:txBody>
          </p:sp>
        </mc:Choice>
        <mc:Fallback xmlns="">
          <p:sp>
            <p:nvSpPr>
              <p:cNvPr id="60" name="Content Placeholder 4"/>
              <p:cNvSpPr txBox="1">
                <a:spLocks noRot="1" noChangeAspect="1" noMove="1" noResize="1" noEditPoints="1" noAdjustHandles="1" noChangeArrowheads="1" noChangeShapeType="1" noTextEdit="1"/>
              </p:cNvSpPr>
              <p:nvPr/>
            </p:nvSpPr>
            <p:spPr>
              <a:xfrm>
                <a:off x="-20782" y="4876800"/>
                <a:ext cx="8610600" cy="1676400"/>
              </a:xfrm>
              <a:prstGeom prst="rect">
                <a:avLst/>
              </a:prstGeom>
              <a:blipFill rotWithShape="1">
                <a:blip r:embed="rId9"/>
                <a:stretch>
                  <a:fillRect l="-1133" t="-5455" r="-2195" b="-472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A0D5CAB-8BF0-4EA3-BAE4-9835C852A49B}" type="slidenum">
              <a:rPr lang="en-GB" smtClean="0"/>
              <a:pPr/>
              <a:t>6</a:t>
            </a:fld>
            <a:endParaRPr lang="en-GB"/>
          </a:p>
        </p:txBody>
      </p:sp>
    </p:spTree>
    <p:extLst>
      <p:ext uri="{BB962C8B-B14F-4D97-AF65-F5344CB8AC3E}">
        <p14:creationId xmlns:p14="http://schemas.microsoft.com/office/powerpoint/2010/main" val="2017901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Frequency Amplitude Dependence</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76200" y="1143000"/>
                <a:ext cx="4648200" cy="4983163"/>
              </a:xfrm>
            </p:spPr>
            <p:txBody>
              <a:bodyPr>
                <a:normAutofit/>
              </a:bodyPr>
              <a:lstStyle/>
              <a:p>
                <a:pPr algn="just"/>
                <a:r>
                  <a:rPr lang="en-US" sz="2200" dirty="0" smtClean="0"/>
                  <a:t>The solution of</a:t>
                </a:r>
                <a:r>
                  <a:rPr lang="en-US" sz="1600" dirty="0" smtClean="0"/>
                  <a:t> </a:t>
                </a:r>
                <a14:m>
                  <m:oMath xmlns:m="http://schemas.openxmlformats.org/officeDocument/2006/math">
                    <m:r>
                      <a:rPr lang="en-US" sz="1600" b="0" i="0" smtClean="0">
                        <a:latin typeface="Cambria Math"/>
                      </a:rPr>
                      <m:t> </m:t>
                    </m:r>
                    <m:r>
                      <a:rPr lang="en-US" sz="1600" i="1">
                        <a:latin typeface="Cambria Math"/>
                      </a:rPr>
                      <m:t>𝑚</m:t>
                    </m:r>
                    <m:acc>
                      <m:accPr>
                        <m:chr m:val="̈"/>
                        <m:ctrlPr>
                          <a:rPr lang="en-US" sz="1600" i="1">
                            <a:latin typeface="Cambria Math"/>
                          </a:rPr>
                        </m:ctrlPr>
                      </m:accPr>
                      <m:e>
                        <m:r>
                          <a:rPr lang="en-US" sz="1600" i="1">
                            <a:latin typeface="Cambria Math"/>
                          </a:rPr>
                          <m:t>𝑥</m:t>
                        </m:r>
                      </m:e>
                    </m:acc>
                    <m:r>
                      <a:rPr lang="en-US" sz="1600" i="1">
                        <a:latin typeface="Cambria Math"/>
                      </a:rPr>
                      <m:t>+</m:t>
                    </m:r>
                    <m:r>
                      <a:rPr lang="en-US" sz="1600" i="1">
                        <a:latin typeface="Cambria Math"/>
                      </a:rPr>
                      <m:t>𝑏</m:t>
                    </m:r>
                    <m:acc>
                      <m:accPr>
                        <m:chr m:val="̇"/>
                        <m:ctrlPr>
                          <a:rPr lang="en-US" sz="1600" i="1">
                            <a:latin typeface="Cambria Math"/>
                          </a:rPr>
                        </m:ctrlPr>
                      </m:accPr>
                      <m:e>
                        <m:r>
                          <a:rPr lang="en-US" sz="1600" i="1">
                            <a:latin typeface="Cambria Math"/>
                          </a:rPr>
                          <m:t>𝑥</m:t>
                        </m:r>
                      </m:e>
                    </m:acc>
                    <m:r>
                      <a:rPr lang="en-US" sz="1600" i="1">
                        <a:latin typeface="Cambria Math"/>
                      </a:rPr>
                      <m:t>+</m:t>
                    </m:r>
                    <m:r>
                      <a:rPr lang="en-US" sz="1600" i="1">
                        <a:latin typeface="Cambria Math"/>
                      </a:rPr>
                      <m:t>𝑘𝑥</m:t>
                    </m:r>
                    <m:r>
                      <a:rPr lang="en-US" sz="1600" i="1">
                        <a:latin typeface="Cambria Math"/>
                      </a:rPr>
                      <m:t>+</m:t>
                    </m:r>
                    <m:sSup>
                      <m:sSupPr>
                        <m:ctrlPr>
                          <a:rPr lang="en-US" sz="1600" i="1">
                            <a:latin typeface="Cambria Math"/>
                          </a:rPr>
                        </m:ctrlPr>
                      </m:sSupPr>
                      <m:e>
                        <m:r>
                          <a:rPr lang="en-US" sz="1600" i="1">
                            <a:latin typeface="Cambria Math"/>
                          </a:rPr>
                          <m:t>𝑘</m:t>
                        </m:r>
                      </m:e>
                      <m:sup>
                        <m:r>
                          <a:rPr lang="en-US" sz="1600" i="1">
                            <a:latin typeface="Cambria Math"/>
                          </a:rPr>
                          <m:t>′</m:t>
                        </m:r>
                      </m:sup>
                    </m:sSup>
                    <m:sSup>
                      <m:sSupPr>
                        <m:ctrlPr>
                          <a:rPr lang="en-US" sz="1600" i="1">
                            <a:latin typeface="Cambria Math"/>
                          </a:rPr>
                        </m:ctrlPr>
                      </m:sSupPr>
                      <m:e>
                        <m:r>
                          <a:rPr lang="en-US" sz="1600" i="1">
                            <a:latin typeface="Cambria Math"/>
                          </a:rPr>
                          <m:t>𝑥</m:t>
                        </m:r>
                      </m:e>
                      <m:sup>
                        <m:r>
                          <a:rPr lang="en-US" sz="1600" i="1">
                            <a:latin typeface="Cambria Math"/>
                          </a:rPr>
                          <m:t>3</m:t>
                        </m:r>
                      </m:sup>
                    </m:sSup>
                    <m:r>
                      <a:rPr lang="en-US" sz="1600" i="1">
                        <a:latin typeface="Cambria Math"/>
                      </a:rPr>
                      <m:t>=0</m:t>
                    </m:r>
                  </m:oMath>
                </a14:m>
                <a:r>
                  <a:rPr lang="en-US" sz="1600" dirty="0" smtClean="0"/>
                  <a:t> </a:t>
                </a:r>
                <a:r>
                  <a:rPr lang="en-US" sz="2200" dirty="0" smtClean="0"/>
                  <a:t>represents a damped oscillation if the system is subjected to non-zero initial conditions.</a:t>
                </a:r>
              </a:p>
              <a:p>
                <a:pPr algn="just"/>
                <a:r>
                  <a:rPr lang="en-US" sz="2200" dirty="0" smtClean="0"/>
                  <a:t>When </a:t>
                </a:r>
                <a14:m>
                  <m:oMath xmlns:m="http://schemas.openxmlformats.org/officeDocument/2006/math">
                    <m:sSup>
                      <m:sSupPr>
                        <m:ctrlPr>
                          <a:rPr lang="en-US" sz="2400" i="1">
                            <a:latin typeface="Cambria Math"/>
                          </a:rPr>
                        </m:ctrlPr>
                      </m:sSupPr>
                      <m:e>
                        <m:r>
                          <a:rPr lang="en-US" sz="2400" i="1">
                            <a:latin typeface="Cambria Math"/>
                          </a:rPr>
                          <m:t>𝑘</m:t>
                        </m:r>
                      </m:e>
                      <m:sup>
                        <m:r>
                          <a:rPr lang="en-US" sz="2400" i="1">
                            <a:latin typeface="Cambria Math"/>
                          </a:rPr>
                          <m:t>′</m:t>
                        </m:r>
                      </m:sup>
                    </m:sSup>
                    <m:r>
                      <a:rPr lang="en-US" sz="2400" b="0" i="1" smtClean="0">
                        <a:latin typeface="Cambria Math"/>
                      </a:rPr>
                      <m:t>=0</m:t>
                    </m:r>
                  </m:oMath>
                </a14:m>
                <a:r>
                  <a:rPr lang="en-US" sz="2200" dirty="0" smtClean="0"/>
                  <a:t> the frequency remains unchanged as the amplitude of free oscillation decreases. </a:t>
                </a:r>
              </a:p>
              <a:p>
                <a:pPr algn="just"/>
                <a:endParaRPr lang="en-US" sz="2200" dirty="0"/>
              </a:p>
              <a:p>
                <a:pPr algn="just"/>
                <a:r>
                  <a:rPr lang="en-US" sz="2200" dirty="0" smtClean="0"/>
                  <a:t>When </a:t>
                </a:r>
                <a14:m>
                  <m:oMath xmlns:m="http://schemas.openxmlformats.org/officeDocument/2006/math">
                    <m:sSup>
                      <m:sSupPr>
                        <m:ctrlPr>
                          <a:rPr lang="en-US" sz="2000" i="1">
                            <a:latin typeface="Cambria Math"/>
                          </a:rPr>
                        </m:ctrlPr>
                      </m:sSupPr>
                      <m:e>
                        <m:r>
                          <a:rPr lang="en-US" sz="2000" i="1">
                            <a:latin typeface="Cambria Math"/>
                          </a:rPr>
                          <m:t>𝑘</m:t>
                        </m:r>
                      </m:e>
                      <m:sup>
                        <m:r>
                          <a:rPr lang="en-US" sz="2000" i="1">
                            <a:latin typeface="Cambria Math"/>
                          </a:rPr>
                          <m:t>′</m:t>
                        </m:r>
                      </m:sup>
                    </m:sSup>
                    <m:r>
                      <a:rPr lang="en-US" sz="2000" i="1" smtClean="0">
                        <a:latin typeface="Cambria Math"/>
                        <a:ea typeface="Cambria Math"/>
                      </a:rPr>
                      <m:t>≠</m:t>
                    </m:r>
                    <m:r>
                      <a:rPr lang="en-US" sz="2000" i="1">
                        <a:latin typeface="Cambria Math"/>
                      </a:rPr>
                      <m:t>0</m:t>
                    </m:r>
                  </m:oMath>
                </a14:m>
                <a:r>
                  <a:rPr lang="en-US" sz="2200" dirty="0" smtClean="0"/>
                  <a:t> the frequency of oscillation either increases or decreases depending on whether </a:t>
                </a:r>
                <a14:m>
                  <m:oMath xmlns:m="http://schemas.openxmlformats.org/officeDocument/2006/math">
                    <m:sSup>
                      <m:sSupPr>
                        <m:ctrlPr>
                          <a:rPr lang="en-US" sz="2000" i="1">
                            <a:latin typeface="Cambria Math"/>
                          </a:rPr>
                        </m:ctrlPr>
                      </m:sSupPr>
                      <m:e>
                        <m:r>
                          <a:rPr lang="en-US" sz="2000" i="1">
                            <a:latin typeface="Cambria Math"/>
                          </a:rPr>
                          <m:t>𝑘</m:t>
                        </m:r>
                      </m:e>
                      <m:sup>
                        <m:r>
                          <a:rPr lang="en-US" sz="2000" i="1">
                            <a:latin typeface="Cambria Math"/>
                          </a:rPr>
                          <m:t>′</m:t>
                        </m:r>
                      </m:sup>
                    </m:sSup>
                    <m:r>
                      <a:rPr lang="en-US" sz="2000" b="0" i="1" smtClean="0">
                        <a:latin typeface="Cambria Math"/>
                      </a:rPr>
                      <m:t>&gt;</m:t>
                    </m:r>
                    <m:r>
                      <a:rPr lang="en-US" sz="2000" i="1">
                        <a:latin typeface="Cambria Math"/>
                      </a:rPr>
                      <m:t>0</m:t>
                    </m:r>
                  </m:oMath>
                </a14:m>
                <a:r>
                  <a:rPr lang="en-US" sz="2200" dirty="0" smtClean="0"/>
                  <a:t> or </a:t>
                </a:r>
                <a14:m>
                  <m:oMath xmlns:m="http://schemas.openxmlformats.org/officeDocument/2006/math">
                    <m:sSup>
                      <m:sSupPr>
                        <m:ctrlPr>
                          <a:rPr lang="en-US" sz="2000" i="1">
                            <a:latin typeface="Cambria Math"/>
                          </a:rPr>
                        </m:ctrlPr>
                      </m:sSupPr>
                      <m:e>
                        <m:r>
                          <a:rPr lang="en-US" sz="2000" i="1">
                            <a:latin typeface="Cambria Math"/>
                          </a:rPr>
                          <m:t>𝑘</m:t>
                        </m:r>
                      </m:e>
                      <m:sup>
                        <m:r>
                          <a:rPr lang="en-US" sz="2000" i="1">
                            <a:latin typeface="Cambria Math"/>
                          </a:rPr>
                          <m:t>′</m:t>
                        </m:r>
                      </m:sup>
                    </m:sSup>
                    <m:r>
                      <a:rPr lang="en-US" sz="2000" b="0" i="1" smtClean="0">
                        <a:latin typeface="Cambria Math"/>
                      </a:rPr>
                      <m:t>&lt;</m:t>
                    </m:r>
                    <m:r>
                      <a:rPr lang="en-US" sz="2000" i="1">
                        <a:latin typeface="Cambria Math"/>
                      </a:rPr>
                      <m:t>0</m:t>
                    </m:r>
                  </m:oMath>
                </a14:m>
                <a:r>
                  <a:rPr lang="en-US" sz="2200" dirty="0" smtClean="0"/>
                  <a:t>. </a:t>
                </a:r>
                <a:endParaRPr lang="en-US" sz="2200" dirty="0"/>
              </a:p>
              <a:p>
                <a:pPr algn="just"/>
                <a:endParaRPr lang="en-US" sz="28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76200" y="1143000"/>
                <a:ext cx="4648200" cy="4983163"/>
              </a:xfrm>
              <a:blipFill rotWithShape="1">
                <a:blip r:embed="rId2"/>
                <a:stretch>
                  <a:fillRect l="-1575" t="-734" r="-3150" b="-7589"/>
                </a:stretch>
              </a:blipFill>
            </p:spPr>
            <p:txBody>
              <a:bodyPr/>
              <a:lstStyle/>
              <a:p>
                <a:r>
                  <a:rPr lang="en-US">
                    <a:noFill/>
                  </a:rPr>
                  <a:t> </a:t>
                </a:r>
              </a:p>
            </p:txBody>
          </p:sp>
        </mc:Fallback>
      </mc:AlternateContent>
      <p:pic>
        <p:nvPicPr>
          <p:cNvPr id="2" name="Picture 1"/>
          <p:cNvPicPr>
            <a:picLocks noChangeAspect="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5954" t="2881" r="6088" b="10206"/>
          <a:stretch/>
        </p:blipFill>
        <p:spPr>
          <a:xfrm>
            <a:off x="4876799" y="1287940"/>
            <a:ext cx="4239491" cy="4808060"/>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6324600" y="1287940"/>
                <a:ext cx="878702" cy="400110"/>
              </a:xfrm>
              <a:prstGeom prst="rect">
                <a:avLst/>
              </a:prstGeom>
            </p:spPr>
            <p:txBody>
              <a:bodyPr wrap="none">
                <a:spAutoFit/>
              </a:bodyPr>
              <a:lstStyle/>
              <a:p>
                <a14:m>
                  <m:oMath xmlns:m="http://schemas.openxmlformats.org/officeDocument/2006/math">
                    <m:sSup>
                      <m:sSupPr>
                        <m:ctrlPr>
                          <a:rPr lang="en-US" i="1" smtClean="0">
                            <a:solidFill>
                              <a:srgbClr val="FF0000"/>
                            </a:solidFill>
                            <a:latin typeface="Cambria Math"/>
                          </a:rPr>
                        </m:ctrlPr>
                      </m:sSupPr>
                      <m:e>
                        <m:r>
                          <a:rPr lang="en-US" i="1">
                            <a:solidFill>
                              <a:srgbClr val="FF0000"/>
                            </a:solidFill>
                            <a:latin typeface="Cambria Math"/>
                          </a:rPr>
                          <m:t>𝑘</m:t>
                        </m:r>
                      </m:e>
                      <m:sup>
                        <m:r>
                          <a:rPr lang="en-US" i="1">
                            <a:solidFill>
                              <a:srgbClr val="FF0000"/>
                            </a:solidFill>
                            <a:latin typeface="Cambria Math"/>
                          </a:rPr>
                          <m:t>′</m:t>
                        </m:r>
                      </m:sup>
                    </m:sSup>
                    <m:r>
                      <a:rPr lang="en-US" i="1">
                        <a:solidFill>
                          <a:srgbClr val="FF0000"/>
                        </a:solidFill>
                        <a:latin typeface="Cambria Math"/>
                      </a:rPr>
                      <m:t>&gt;0</m:t>
                    </m:r>
                  </m:oMath>
                </a14:m>
                <a:r>
                  <a:rPr lang="en-US" sz="2000" dirty="0">
                    <a:solidFill>
                      <a:srgbClr val="FF0000"/>
                    </a:solidFill>
                  </a:rPr>
                  <a:t> </a:t>
                </a:r>
                <a:endParaRPr lang="en-US" dirty="0">
                  <a:solidFill>
                    <a:srgbClr val="FF00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324600" y="1287940"/>
                <a:ext cx="878702" cy="400110"/>
              </a:xfrm>
              <a:prstGeom prst="rect">
                <a:avLst/>
              </a:prstGeom>
              <a:blipFill rotWithShape="1">
                <a:blip r:embed="rId5"/>
                <a:stretch>
                  <a:fillRect t="-7576" r="-12500"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557193" y="4648200"/>
                <a:ext cx="878702" cy="400110"/>
              </a:xfrm>
              <a:prstGeom prst="rect">
                <a:avLst/>
              </a:prstGeom>
            </p:spPr>
            <p:txBody>
              <a:bodyPr wrap="none">
                <a:spAutoFit/>
              </a:bodyPr>
              <a:lstStyle/>
              <a:p>
                <a14:m>
                  <m:oMath xmlns:m="http://schemas.openxmlformats.org/officeDocument/2006/math">
                    <m:sSup>
                      <m:sSupPr>
                        <m:ctrlPr>
                          <a:rPr lang="en-US" i="1" smtClean="0">
                            <a:solidFill>
                              <a:srgbClr val="FF0000"/>
                            </a:solidFill>
                            <a:latin typeface="Cambria Math"/>
                          </a:rPr>
                        </m:ctrlPr>
                      </m:sSupPr>
                      <m:e>
                        <m:r>
                          <a:rPr lang="en-US" i="1">
                            <a:solidFill>
                              <a:srgbClr val="FF0000"/>
                            </a:solidFill>
                            <a:latin typeface="Cambria Math"/>
                          </a:rPr>
                          <m:t>𝑘</m:t>
                        </m:r>
                      </m:e>
                      <m:sup>
                        <m:r>
                          <a:rPr lang="en-US" i="1">
                            <a:solidFill>
                              <a:srgbClr val="FF0000"/>
                            </a:solidFill>
                            <a:latin typeface="Cambria Math"/>
                          </a:rPr>
                          <m:t>′</m:t>
                        </m:r>
                      </m:sup>
                    </m:sSup>
                    <m:r>
                      <a:rPr lang="en-US" b="0" i="1" smtClean="0">
                        <a:solidFill>
                          <a:srgbClr val="FF0000"/>
                        </a:solidFill>
                        <a:latin typeface="Cambria Math"/>
                      </a:rPr>
                      <m:t>&lt;</m:t>
                    </m:r>
                    <m:r>
                      <a:rPr lang="en-US" i="1">
                        <a:solidFill>
                          <a:srgbClr val="FF0000"/>
                        </a:solidFill>
                        <a:latin typeface="Cambria Math"/>
                      </a:rPr>
                      <m:t>0</m:t>
                    </m:r>
                  </m:oMath>
                </a14:m>
                <a:r>
                  <a:rPr lang="en-US" sz="2000" dirty="0">
                    <a:solidFill>
                      <a:srgbClr val="FF0000"/>
                    </a:solidFill>
                  </a:rPr>
                  <a:t> </a:t>
                </a:r>
                <a:endParaRPr lang="en-US"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557193" y="4648200"/>
                <a:ext cx="878702" cy="400110"/>
              </a:xfrm>
              <a:prstGeom prst="rect">
                <a:avLst/>
              </a:prstGeom>
              <a:blipFill rotWithShape="1">
                <a:blip r:embed="rId6"/>
                <a:stretch>
                  <a:fillRect t="-7692" r="-12500" b="-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557193" y="2971800"/>
                <a:ext cx="878702" cy="400110"/>
              </a:xfrm>
              <a:prstGeom prst="rect">
                <a:avLst/>
              </a:prstGeom>
            </p:spPr>
            <p:txBody>
              <a:bodyPr wrap="none">
                <a:spAutoFit/>
              </a:bodyPr>
              <a:lstStyle/>
              <a:p>
                <a14:m>
                  <m:oMath xmlns:m="http://schemas.openxmlformats.org/officeDocument/2006/math">
                    <m:sSup>
                      <m:sSupPr>
                        <m:ctrlPr>
                          <a:rPr lang="en-US" i="1" smtClean="0">
                            <a:solidFill>
                              <a:srgbClr val="FF0000"/>
                            </a:solidFill>
                            <a:latin typeface="Cambria Math"/>
                          </a:rPr>
                        </m:ctrlPr>
                      </m:sSupPr>
                      <m:e>
                        <m:r>
                          <a:rPr lang="en-US" i="1">
                            <a:solidFill>
                              <a:srgbClr val="FF0000"/>
                            </a:solidFill>
                            <a:latin typeface="Cambria Math"/>
                          </a:rPr>
                          <m:t>𝑘</m:t>
                        </m:r>
                      </m:e>
                      <m:sup>
                        <m:r>
                          <a:rPr lang="en-US" i="1">
                            <a:solidFill>
                              <a:srgbClr val="FF0000"/>
                            </a:solidFill>
                            <a:latin typeface="Cambria Math"/>
                          </a:rPr>
                          <m:t>′</m:t>
                        </m:r>
                      </m:sup>
                    </m:sSup>
                    <m:r>
                      <a:rPr lang="en-US" b="0" i="1" smtClean="0">
                        <a:solidFill>
                          <a:srgbClr val="FF0000"/>
                        </a:solidFill>
                        <a:latin typeface="Cambria Math"/>
                      </a:rPr>
                      <m:t>=</m:t>
                    </m:r>
                    <m:r>
                      <a:rPr lang="en-US" i="1">
                        <a:solidFill>
                          <a:srgbClr val="FF0000"/>
                        </a:solidFill>
                        <a:latin typeface="Cambria Math"/>
                      </a:rPr>
                      <m:t>0</m:t>
                    </m:r>
                  </m:oMath>
                </a14:m>
                <a:r>
                  <a:rPr lang="en-US" sz="2000" dirty="0">
                    <a:solidFill>
                      <a:srgbClr val="FF0000"/>
                    </a:solidFill>
                  </a:rPr>
                  <a:t> </a:t>
                </a:r>
                <a:endParaRPr lang="en-US"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6557193" y="2971800"/>
                <a:ext cx="878702" cy="400110"/>
              </a:xfrm>
              <a:prstGeom prst="rect">
                <a:avLst/>
              </a:prstGeom>
              <a:blipFill rotWithShape="1">
                <a:blip r:embed="rId7"/>
                <a:stretch>
                  <a:fillRect t="-7692" r="-12500" b="-2615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A0D5CAB-8BF0-4EA3-BAE4-9835C852A49B}" type="slidenum">
              <a:rPr lang="en-GB" smtClean="0"/>
              <a:pPr/>
              <a:t>7</a:t>
            </a:fld>
            <a:endParaRPr lang="en-GB"/>
          </a:p>
        </p:txBody>
      </p:sp>
    </p:spTree>
    <p:extLst>
      <p:ext uri="{BB962C8B-B14F-4D97-AF65-F5344CB8AC3E}">
        <p14:creationId xmlns:p14="http://schemas.microsoft.com/office/powerpoint/2010/main" val="1755652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92162"/>
          </a:xfrm>
        </p:spPr>
        <p:txBody>
          <a:bodyPr/>
          <a:lstStyle/>
          <a:p>
            <a:r>
              <a:rPr lang="en-US" dirty="0" smtClean="0"/>
              <a:t>Frequency Amplitude Dependence</a:t>
            </a:r>
            <a:endParaRPr lang="en-US" dirty="0"/>
          </a:p>
        </p:txBody>
      </p:sp>
      <p:sp>
        <p:nvSpPr>
          <p:cNvPr id="5" name="Content Placeholder 4"/>
          <p:cNvSpPr>
            <a:spLocks noGrp="1"/>
          </p:cNvSpPr>
          <p:nvPr>
            <p:ph idx="1"/>
          </p:nvPr>
        </p:nvSpPr>
        <p:spPr>
          <a:xfrm>
            <a:off x="76200" y="1143000"/>
            <a:ext cx="8839200" cy="4983163"/>
          </a:xfrm>
        </p:spPr>
        <p:txBody>
          <a:bodyPr>
            <a:normAutofit/>
          </a:bodyPr>
          <a:lstStyle/>
          <a:p>
            <a:pPr algn="just"/>
            <a:r>
              <a:rPr lang="en-US" sz="2200" dirty="0"/>
              <a:t>Frequency amplitude dependence is one of the most fundamental characteristics of the nonlinear systems. </a:t>
            </a:r>
          </a:p>
          <a:p>
            <a:pPr algn="just"/>
            <a:endParaRPr lang="en-US" sz="2800" dirty="0"/>
          </a:p>
        </p:txBody>
      </p:sp>
      <p:grpSp>
        <p:nvGrpSpPr>
          <p:cNvPr id="3" name="Group 2"/>
          <p:cNvGrpSpPr/>
          <p:nvPr/>
        </p:nvGrpSpPr>
        <p:grpSpPr>
          <a:xfrm>
            <a:off x="1962861" y="2263688"/>
            <a:ext cx="5047539" cy="4365712"/>
            <a:chOff x="2429470" y="3233581"/>
            <a:chExt cx="3873429" cy="3420944"/>
          </a:xfrm>
        </p:grpSpPr>
        <p:pic>
          <p:nvPicPr>
            <p:cNvPr id="6" name="Picture 5"/>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200000"/>
                      </a14:imgEffect>
                      <a14:imgEffect>
                        <a14:brightnessContrast bright="20000" contrast="-40000"/>
                      </a14:imgEffect>
                    </a14:imgLayer>
                  </a14:imgProps>
                </a:ext>
                <a:ext uri="{28A0092B-C50C-407E-A947-70E740481C1C}">
                  <a14:useLocalDpi xmlns:a14="http://schemas.microsoft.com/office/drawing/2010/main" val="0"/>
                </a:ext>
              </a:extLst>
            </a:blip>
            <a:srcRect l="4097" t="5396" r="11089" b="7579"/>
            <a:stretch/>
          </p:blipFill>
          <p:spPr>
            <a:xfrm rot="60000">
              <a:off x="2748330" y="3233581"/>
              <a:ext cx="3554569" cy="3130786"/>
            </a:xfrm>
            <a:prstGeom prst="rect">
              <a:avLst/>
            </a:prstGeom>
          </p:spPr>
        </p:pic>
        <p:sp>
          <p:nvSpPr>
            <p:cNvPr id="2" name="TextBox 1"/>
            <p:cNvSpPr txBox="1"/>
            <p:nvPr/>
          </p:nvSpPr>
          <p:spPr>
            <a:xfrm>
              <a:off x="2429470" y="4427442"/>
              <a:ext cx="377896" cy="927757"/>
            </a:xfrm>
            <a:prstGeom prst="rect">
              <a:avLst/>
            </a:prstGeom>
            <a:noFill/>
          </p:spPr>
          <p:txBody>
            <a:bodyPr vert="vert270" wrap="none" rtlCol="0">
              <a:spAutoFit/>
            </a:bodyPr>
            <a:lstStyle/>
            <a:p>
              <a:r>
                <a:rPr lang="en-US" sz="2000" dirty="0" smtClean="0"/>
                <a:t>Amplitude</a:t>
              </a:r>
              <a:endParaRPr lang="en-US" sz="2000" dirty="0"/>
            </a:p>
          </p:txBody>
        </p:sp>
        <p:sp>
          <p:nvSpPr>
            <p:cNvPr id="8" name="TextBox 7"/>
            <p:cNvSpPr txBox="1"/>
            <p:nvPr/>
          </p:nvSpPr>
          <p:spPr>
            <a:xfrm>
              <a:off x="4044340" y="6341001"/>
              <a:ext cx="978050" cy="313524"/>
            </a:xfrm>
            <a:prstGeom prst="rect">
              <a:avLst/>
            </a:prstGeom>
            <a:noFill/>
          </p:spPr>
          <p:txBody>
            <a:bodyPr vert="horz" wrap="none" rtlCol="0">
              <a:spAutoFit/>
            </a:bodyPr>
            <a:lstStyle/>
            <a:p>
              <a:r>
                <a:rPr lang="en-US" sz="2000" dirty="0" smtClean="0"/>
                <a:t>Frequency</a:t>
              </a:r>
              <a:endParaRPr lang="en-US" sz="2000" dirty="0"/>
            </a:p>
          </p:txBody>
        </p:sp>
      </p:grpSp>
      <p:sp>
        <p:nvSpPr>
          <p:cNvPr id="7" name="Slide Number Placeholder 6"/>
          <p:cNvSpPr>
            <a:spLocks noGrp="1"/>
          </p:cNvSpPr>
          <p:nvPr>
            <p:ph type="sldNum" sz="quarter" idx="12"/>
          </p:nvPr>
        </p:nvSpPr>
        <p:spPr/>
        <p:txBody>
          <a:bodyPr/>
          <a:lstStyle/>
          <a:p>
            <a:fld id="{7A0D5CAB-8BF0-4EA3-BAE4-9835C852A49B}" type="slidenum">
              <a:rPr lang="en-GB" smtClean="0"/>
              <a:pPr/>
              <a:t>8</a:t>
            </a:fld>
            <a:endParaRPr lang="en-GB"/>
          </a:p>
        </p:txBody>
      </p:sp>
    </p:spTree>
    <p:extLst>
      <p:ext uri="{BB962C8B-B14F-4D97-AF65-F5344CB8AC3E}">
        <p14:creationId xmlns:p14="http://schemas.microsoft.com/office/powerpoint/2010/main" val="3851700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792162"/>
          </a:xfrm>
        </p:spPr>
        <p:txBody>
          <a:bodyPr>
            <a:noAutofit/>
          </a:bodyPr>
          <a:lstStyle/>
          <a:p>
            <a:r>
              <a:rPr lang="en-US" sz="3600" dirty="0" smtClean="0"/>
              <a:t>Multivalued Responses and Jump Resonances</a:t>
            </a:r>
            <a:endParaRPr lang="en-US" sz="3600" dirty="0"/>
          </a:p>
        </p:txBody>
      </p:sp>
      <p:sp>
        <p:nvSpPr>
          <p:cNvPr id="5" name="Content Placeholder 4"/>
          <p:cNvSpPr>
            <a:spLocks noGrp="1"/>
          </p:cNvSpPr>
          <p:nvPr>
            <p:ph idx="1"/>
          </p:nvPr>
        </p:nvSpPr>
        <p:spPr>
          <a:xfrm>
            <a:off x="76200" y="1143000"/>
            <a:ext cx="8686800" cy="4983163"/>
          </a:xfrm>
        </p:spPr>
        <p:txBody>
          <a:bodyPr>
            <a:normAutofit/>
          </a:bodyPr>
          <a:lstStyle/>
          <a:p>
            <a:pPr algn="just"/>
            <a:r>
              <a:rPr lang="en-US" sz="2400" dirty="0" smtClean="0"/>
              <a:t>The differential equation of spring mass damper system with sinusoidal forcing function exhibits multivalued response and jump resonance.</a:t>
            </a:r>
            <a:endParaRPr lang="en-US" sz="2800" dirty="0"/>
          </a:p>
        </p:txBody>
      </p:sp>
      <p:pic>
        <p:nvPicPr>
          <p:cNvPr id="7" name="Picture 6"/>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679" t="8244" b="11371"/>
          <a:stretch/>
        </p:blipFill>
        <p:spPr>
          <a:xfrm>
            <a:off x="685800" y="3962400"/>
            <a:ext cx="7931374" cy="276895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348876" y="2799426"/>
                <a:ext cx="4403321" cy="430887"/>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200" i="1" smtClean="0">
                          <a:latin typeface="Cambria Math"/>
                        </a:rPr>
                        <m:t>𝑚</m:t>
                      </m:r>
                      <m:acc>
                        <m:accPr>
                          <m:chr m:val="̈"/>
                          <m:ctrlPr>
                            <a:rPr lang="en-US" sz="2200" i="1">
                              <a:latin typeface="Cambria Math"/>
                            </a:rPr>
                          </m:ctrlPr>
                        </m:accPr>
                        <m:e>
                          <m:r>
                            <a:rPr lang="en-US" sz="2200" i="1">
                              <a:latin typeface="Cambria Math"/>
                            </a:rPr>
                            <m:t>𝑥</m:t>
                          </m:r>
                        </m:e>
                      </m:acc>
                      <m:r>
                        <a:rPr lang="en-US" sz="2200" i="1">
                          <a:latin typeface="Cambria Math"/>
                        </a:rPr>
                        <m:t>+</m:t>
                      </m:r>
                      <m:r>
                        <a:rPr lang="en-US" sz="2200" i="1">
                          <a:latin typeface="Cambria Math"/>
                        </a:rPr>
                        <m:t>𝑏</m:t>
                      </m:r>
                      <m:acc>
                        <m:accPr>
                          <m:chr m:val="̇"/>
                          <m:ctrlPr>
                            <a:rPr lang="en-US" sz="2200" i="1">
                              <a:latin typeface="Cambria Math"/>
                            </a:rPr>
                          </m:ctrlPr>
                        </m:accPr>
                        <m:e>
                          <m:r>
                            <a:rPr lang="en-US" sz="2200" i="1">
                              <a:latin typeface="Cambria Math"/>
                            </a:rPr>
                            <m:t>𝑥</m:t>
                          </m:r>
                        </m:e>
                      </m:acc>
                      <m:r>
                        <a:rPr lang="en-US" sz="2200" i="1">
                          <a:latin typeface="Cambria Math"/>
                        </a:rPr>
                        <m:t>+</m:t>
                      </m:r>
                      <m:r>
                        <a:rPr lang="en-US" sz="2200" i="1">
                          <a:latin typeface="Cambria Math"/>
                        </a:rPr>
                        <m:t>𝑘𝑥</m:t>
                      </m:r>
                      <m:r>
                        <a:rPr lang="en-US" sz="2200" i="1">
                          <a:latin typeface="Cambria Math"/>
                        </a:rPr>
                        <m:t>+</m:t>
                      </m:r>
                      <m:sSup>
                        <m:sSupPr>
                          <m:ctrlPr>
                            <a:rPr lang="en-US" sz="2200" i="1">
                              <a:latin typeface="Cambria Math"/>
                            </a:rPr>
                          </m:ctrlPr>
                        </m:sSupPr>
                        <m:e>
                          <m:r>
                            <a:rPr lang="en-US" sz="2200" i="1">
                              <a:latin typeface="Cambria Math"/>
                            </a:rPr>
                            <m:t>𝑘</m:t>
                          </m:r>
                        </m:e>
                        <m:sup>
                          <m:r>
                            <a:rPr lang="en-US" sz="2200" i="1">
                              <a:latin typeface="Cambria Math"/>
                            </a:rPr>
                            <m:t>′</m:t>
                          </m:r>
                        </m:sup>
                      </m:sSup>
                      <m:sSup>
                        <m:sSupPr>
                          <m:ctrlPr>
                            <a:rPr lang="en-US" sz="2200" i="1">
                              <a:latin typeface="Cambria Math"/>
                            </a:rPr>
                          </m:ctrlPr>
                        </m:sSupPr>
                        <m:e>
                          <m:r>
                            <a:rPr lang="en-US" sz="2200" i="1">
                              <a:latin typeface="Cambria Math"/>
                            </a:rPr>
                            <m:t>𝑥</m:t>
                          </m:r>
                        </m:e>
                        <m:sup>
                          <m:r>
                            <a:rPr lang="en-US" sz="2200" i="1">
                              <a:latin typeface="Cambria Math"/>
                            </a:rPr>
                            <m:t>3</m:t>
                          </m:r>
                        </m:sup>
                      </m:sSup>
                      <m:r>
                        <a:rPr lang="en-US" sz="2200" i="1">
                          <a:latin typeface="Cambria Math"/>
                        </a:rPr>
                        <m:t>=</m:t>
                      </m:r>
                      <m:r>
                        <a:rPr lang="en-US" sz="2200" b="0" i="1" smtClean="0">
                          <a:latin typeface="Cambria Math"/>
                        </a:rPr>
                        <m:t>𝑃</m:t>
                      </m:r>
                      <m:r>
                        <a:rPr lang="en-US" sz="2200" b="0" i="1" smtClean="0">
                          <a:latin typeface="Cambria Math"/>
                        </a:rPr>
                        <m:t> </m:t>
                      </m:r>
                      <m:r>
                        <m:rPr>
                          <m:sty m:val="p"/>
                        </m:rPr>
                        <a:rPr lang="en-US" sz="2200" b="0" i="0" smtClean="0">
                          <a:latin typeface="Cambria Math"/>
                        </a:rPr>
                        <m:t>cos</m:t>
                      </m:r>
                      <m:r>
                        <a:rPr lang="en-US" sz="2200" b="0" i="1" smtClean="0">
                          <a:latin typeface="Cambria Math"/>
                        </a:rPr>
                        <m:t>⁡(</m:t>
                      </m:r>
                      <m:r>
                        <a:rPr lang="en-US" sz="2200" b="0" i="1" smtClean="0">
                          <a:latin typeface="Cambria Math"/>
                          <a:ea typeface="Cambria Math"/>
                        </a:rPr>
                        <m:t>𝜔</m:t>
                      </m:r>
                      <m:r>
                        <a:rPr lang="en-US" sz="2200" b="0" i="1" smtClean="0">
                          <a:latin typeface="Cambria Math"/>
                          <a:ea typeface="Cambria Math"/>
                        </a:rPr>
                        <m:t>𝑡</m:t>
                      </m:r>
                      <m:r>
                        <a:rPr lang="en-US" sz="2200" b="0" i="1" smtClean="0">
                          <a:latin typeface="Cambria Math"/>
                          <a:ea typeface="Cambria Math"/>
                        </a:rPr>
                        <m:t>)</m:t>
                      </m:r>
                    </m:oMath>
                  </m:oMathPara>
                </a14:m>
                <a:endParaRPr 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2348876" y="2799426"/>
                <a:ext cx="4403321" cy="430887"/>
              </a:xfrm>
              <a:prstGeom prst="rect">
                <a:avLst/>
              </a:prstGeom>
              <a:blipFill rotWithShape="1">
                <a:blip r:embed="rId4"/>
                <a:stretch>
                  <a:fillRect t="-8451" r="-2075" b="-2676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A0D5CAB-8BF0-4EA3-BAE4-9835C852A49B}" type="slidenum">
              <a:rPr lang="en-GB" smtClean="0"/>
              <a:pPr/>
              <a:t>9</a:t>
            </a:fld>
            <a:endParaRPr lang="en-GB"/>
          </a:p>
        </p:txBody>
      </p:sp>
    </p:spTree>
    <p:extLst>
      <p:ext uri="{BB962C8B-B14F-4D97-AF65-F5344CB8AC3E}">
        <p14:creationId xmlns:p14="http://schemas.microsoft.com/office/powerpoint/2010/main" val="1112343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ture16-17 Design of Control Systems in State Spa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lecture16-17 Design of Control Systems in State Space</Template>
  <TotalTime>677</TotalTime>
  <Words>3018</Words>
  <Application>Microsoft Office PowerPoint</Application>
  <PresentationFormat>On-screen Show (4:3)</PresentationFormat>
  <Paragraphs>345</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lecture16-17 Design of Control Systems in State Space</vt:lpstr>
      <vt:lpstr>Equation</vt:lpstr>
      <vt:lpstr>Modern Control Systems (MCS)</vt:lpstr>
      <vt:lpstr>Lecture Outline</vt:lpstr>
      <vt:lpstr>Introduction</vt:lpstr>
      <vt:lpstr>Introduction</vt:lpstr>
      <vt:lpstr>Introduction</vt:lpstr>
      <vt:lpstr>Frequency Amplitude Dependence</vt:lpstr>
      <vt:lpstr>Frequency Amplitude Dependence</vt:lpstr>
      <vt:lpstr>Frequency Amplitude Dependence</vt:lpstr>
      <vt:lpstr>Multivalued Responses and Jump Resonances</vt:lpstr>
      <vt:lpstr>Sub-Harmonic &amp; Super-Harmonic Oscillations</vt:lpstr>
      <vt:lpstr>Self-excited Oscillations or limit cycles</vt:lpstr>
      <vt:lpstr>Frequency Entrainment </vt:lpstr>
      <vt:lpstr>Frequency Entrainment </vt:lpstr>
      <vt:lpstr>Asynchronous Quenching</vt:lpstr>
      <vt:lpstr>PowerPoint Presentation</vt:lpstr>
      <vt:lpstr>Inherent Nonlinearities</vt:lpstr>
      <vt:lpstr>Intentional Nonlinearities</vt:lpstr>
      <vt:lpstr>Approaches to the analysis and Design of nonlinear Control Systems</vt:lpstr>
      <vt:lpstr>Describing Function Method</vt:lpstr>
      <vt:lpstr>Describing Function (DF)</vt:lpstr>
      <vt:lpstr>Describing Function Method</vt:lpstr>
      <vt:lpstr>Describing Function Method</vt:lpstr>
      <vt:lpstr>Describing Function Method</vt:lpstr>
      <vt:lpstr>Describing Function Method</vt:lpstr>
      <vt:lpstr>Describing Function Method</vt:lpstr>
      <vt:lpstr>Describing Function Method</vt:lpstr>
      <vt:lpstr>Describing Function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Lecture-10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Control Systems (MCS)</dc:title>
  <dc:creator>DR. Imtiaz</dc:creator>
  <cp:lastModifiedBy>Administrator</cp:lastModifiedBy>
  <cp:revision>206</cp:revision>
  <dcterms:created xsi:type="dcterms:W3CDTF">2014-09-02T15:44:21Z</dcterms:created>
  <dcterms:modified xsi:type="dcterms:W3CDTF">2014-11-05T10:03:30Z</dcterms:modified>
</cp:coreProperties>
</file>