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256" r:id="rId2"/>
    <p:sldId id="425" r:id="rId3"/>
    <p:sldId id="436" r:id="rId4"/>
    <p:sldId id="455" r:id="rId5"/>
    <p:sldId id="456" r:id="rId6"/>
    <p:sldId id="458" r:id="rId7"/>
    <p:sldId id="489" r:id="rId8"/>
    <p:sldId id="490" r:id="rId9"/>
    <p:sldId id="459" r:id="rId10"/>
    <p:sldId id="460" r:id="rId11"/>
    <p:sldId id="461" r:id="rId12"/>
    <p:sldId id="462" r:id="rId13"/>
    <p:sldId id="463" r:id="rId14"/>
    <p:sldId id="466" r:id="rId15"/>
    <p:sldId id="467" r:id="rId16"/>
    <p:sldId id="468" r:id="rId17"/>
    <p:sldId id="469" r:id="rId18"/>
    <p:sldId id="470" r:id="rId19"/>
    <p:sldId id="471" r:id="rId20"/>
    <p:sldId id="472" r:id="rId21"/>
    <p:sldId id="473" r:id="rId22"/>
    <p:sldId id="474" r:id="rId23"/>
    <p:sldId id="475" r:id="rId24"/>
    <p:sldId id="476" r:id="rId25"/>
    <p:sldId id="477" r:id="rId26"/>
    <p:sldId id="478" r:id="rId27"/>
    <p:sldId id="479" r:id="rId28"/>
    <p:sldId id="480" r:id="rId29"/>
    <p:sldId id="482" r:id="rId30"/>
    <p:sldId id="483" r:id="rId31"/>
    <p:sldId id="484" r:id="rId32"/>
    <p:sldId id="485" r:id="rId33"/>
    <p:sldId id="486" r:id="rId34"/>
    <p:sldId id="487" r:id="rId35"/>
    <p:sldId id="488" r:id="rId36"/>
    <p:sldId id="491" r:id="rId37"/>
    <p:sldId id="492" r:id="rId38"/>
    <p:sldId id="493" r:id="rId39"/>
    <p:sldId id="494" r:id="rId40"/>
    <p:sldId id="495" r:id="rId41"/>
    <p:sldId id="481" r:id="rId42"/>
    <p:sldId id="32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788"/>
    <a:srgbClr val="FEF1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322" autoAdjust="0"/>
  </p:normalViewPr>
  <p:slideViewPr>
    <p:cSldViewPr>
      <p:cViewPr varScale="1">
        <p:scale>
          <a:sx n="74" d="100"/>
          <a:sy n="74" d="100"/>
        </p:scale>
        <p:origin x="-9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5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02/09/2014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8015-AD98-4867-8B7A-4101F60AD33A}" type="datetimeFigureOut">
              <a:rPr lang="en-GB" smtClean="0"/>
              <a:pPr/>
              <a:t>02/09/2014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A4E-08A9-457D-89E6-C51BF6DBFC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7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02/09/2014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02/09/2014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02/09/2014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tiaz.hussain@faculty.muet.edu.pk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23.png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9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44.png"/><Relationship Id="rId16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5" Type="http://schemas.openxmlformats.org/officeDocument/2006/relationships/image" Target="../media/image5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69.png"/><Relationship Id="rId18" Type="http://schemas.openxmlformats.org/officeDocument/2006/relationships/image" Target="../media/image74.png"/><Relationship Id="rId3" Type="http://schemas.openxmlformats.org/officeDocument/2006/relationships/image" Target="../media/image60.png"/><Relationship Id="rId21" Type="http://schemas.openxmlformats.org/officeDocument/2006/relationships/image" Target="../media/image77.png"/><Relationship Id="rId7" Type="http://schemas.openxmlformats.org/officeDocument/2006/relationships/image" Target="../media/image64.png"/><Relationship Id="rId12" Type="http://schemas.openxmlformats.org/officeDocument/2006/relationships/image" Target="../media/image68.png"/><Relationship Id="rId17" Type="http://schemas.openxmlformats.org/officeDocument/2006/relationships/image" Target="../media/image73.png"/><Relationship Id="rId2" Type="http://schemas.openxmlformats.org/officeDocument/2006/relationships/image" Target="../media/image59.png"/><Relationship Id="rId16" Type="http://schemas.openxmlformats.org/officeDocument/2006/relationships/image" Target="../media/image72.png"/><Relationship Id="rId20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53.png"/><Relationship Id="rId5" Type="http://schemas.openxmlformats.org/officeDocument/2006/relationships/image" Target="../media/image62.png"/><Relationship Id="rId15" Type="http://schemas.openxmlformats.org/officeDocument/2006/relationships/image" Target="../media/image71.png"/><Relationship Id="rId10" Type="http://schemas.openxmlformats.org/officeDocument/2006/relationships/image" Target="../media/image67.png"/><Relationship Id="rId19" Type="http://schemas.openxmlformats.org/officeDocument/2006/relationships/image" Target="../media/image75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0.png"/><Relationship Id="rId22" Type="http://schemas.openxmlformats.org/officeDocument/2006/relationships/image" Target="../media/image7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11" Type="http://schemas.openxmlformats.org/officeDocument/2006/relationships/image" Target="../media/image91.png"/><Relationship Id="rId5" Type="http://schemas.openxmlformats.org/officeDocument/2006/relationships/image" Target="../media/image85.png"/><Relationship Id="rId10" Type="http://schemas.openxmlformats.org/officeDocument/2006/relationships/image" Target="../media/image90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5" Type="http://schemas.openxmlformats.org/officeDocument/2006/relationships/image" Target="../media/image97.png"/><Relationship Id="rId4" Type="http://schemas.openxmlformats.org/officeDocument/2006/relationships/image" Target="../media/image9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4" Type="http://schemas.openxmlformats.org/officeDocument/2006/relationships/image" Target="../media/image9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Modern </a:t>
            </a:r>
            <a:r>
              <a:rPr lang="en-US" b="1" dirty="0"/>
              <a:t>Control </a:t>
            </a:r>
            <a:r>
              <a:rPr lang="en-US" b="1" dirty="0" smtClean="0"/>
              <a:t>Systems (MCS)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4365104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2100" dirty="0" smtClean="0"/>
              <a:t>email: 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imtiaz.hussain@faculty.muet.edu.pk</a:t>
            </a:r>
            <a:endParaRPr lang="en-GB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100" dirty="0" smtClean="0"/>
              <a:t>URL :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68136" y="2996952"/>
            <a:ext cx="51312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Lecture-16-17</a:t>
            </a:r>
          </a:p>
          <a:p>
            <a:pPr algn="ctr"/>
            <a:r>
              <a:rPr lang="en-GB" sz="2400" dirty="0" smtClean="0"/>
              <a:t>Design of Control Systems in Sate Space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Topology of 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In a typical feedback control system, the output, </a:t>
            </a:r>
            <a:r>
              <a:rPr lang="en-US" sz="2800" dirty="0">
                <a:solidFill>
                  <a:srgbClr val="FF0000"/>
                </a:solidFill>
              </a:rPr>
              <a:t>y</a:t>
            </a:r>
            <a:r>
              <a:rPr lang="en-US" sz="2800" dirty="0"/>
              <a:t>, is fed back to the </a:t>
            </a:r>
            <a:r>
              <a:rPr lang="en-US" sz="2800" dirty="0" smtClean="0"/>
              <a:t>summing junction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It </a:t>
            </a:r>
            <a:r>
              <a:rPr lang="en-US" sz="2800" dirty="0"/>
              <a:t>is now that the topology of the design changes</a:t>
            </a:r>
            <a:r>
              <a:rPr lang="en-US" sz="2800" dirty="0" smtClean="0"/>
              <a:t>. </a:t>
            </a:r>
            <a:r>
              <a:rPr lang="en-US" sz="2800" dirty="0"/>
              <a:t>Instead of feeding back </a:t>
            </a:r>
            <a:r>
              <a:rPr lang="en-US" sz="2800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/>
              <a:t>, we </a:t>
            </a:r>
            <a:r>
              <a:rPr lang="en-US" sz="2800" dirty="0"/>
              <a:t>feed back all of the state </a:t>
            </a:r>
            <a:r>
              <a:rPr lang="en-US" sz="2800" dirty="0" smtClean="0"/>
              <a:t>variables.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/>
              <a:t>If each state variable is fed back to </a:t>
            </a:r>
            <a:r>
              <a:rPr lang="en-US" sz="2800" dirty="0" smtClean="0"/>
              <a:t>the control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u</a:t>
            </a:r>
            <a:r>
              <a:rPr lang="en-US" sz="2800" dirty="0"/>
              <a:t>, through a gain, </a:t>
            </a:r>
            <a:r>
              <a:rPr lang="en-US" sz="2800" dirty="0" err="1">
                <a:solidFill>
                  <a:srgbClr val="FF0000"/>
                </a:solidFill>
              </a:rPr>
              <a:t>k</a:t>
            </a:r>
            <a:r>
              <a:rPr lang="en-US" sz="2800" baseline="-25000" dirty="0" err="1">
                <a:solidFill>
                  <a:srgbClr val="FF0000"/>
                </a:solidFill>
              </a:rPr>
              <a:t>i</a:t>
            </a:r>
            <a:r>
              <a:rPr lang="en-US" sz="2800" dirty="0"/>
              <a:t>, there would be </a:t>
            </a:r>
            <a:r>
              <a:rPr lang="en-US" sz="2800" dirty="0">
                <a:solidFill>
                  <a:srgbClr val="FF0000"/>
                </a:solidFill>
              </a:rPr>
              <a:t>n</a:t>
            </a:r>
            <a:r>
              <a:rPr lang="en-US" sz="2800" dirty="0"/>
              <a:t> gains, </a:t>
            </a:r>
            <a:r>
              <a:rPr lang="en-US" sz="2800" dirty="0" err="1">
                <a:solidFill>
                  <a:srgbClr val="FF0000"/>
                </a:solidFill>
              </a:rPr>
              <a:t>k</a:t>
            </a:r>
            <a:r>
              <a:rPr lang="en-US" sz="2800" baseline="-25000" dirty="0" err="1">
                <a:solidFill>
                  <a:srgbClr val="FF0000"/>
                </a:solidFill>
              </a:rPr>
              <a:t>i</a:t>
            </a:r>
            <a:r>
              <a:rPr lang="en-US" sz="2800" dirty="0"/>
              <a:t>, that could be adjusted </a:t>
            </a:r>
            <a:r>
              <a:rPr lang="en-US" sz="2800" dirty="0" smtClean="0"/>
              <a:t>to yield </a:t>
            </a:r>
            <a:r>
              <a:rPr lang="en-US" sz="2800" dirty="0"/>
              <a:t>the required closed-loop pole values.</a:t>
            </a:r>
            <a:endParaRPr lang="en-US" sz="2800" dirty="0" smtClean="0"/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1855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Topology of 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The feedback through the gains, </a:t>
            </a:r>
            <a:r>
              <a:rPr lang="en-US" sz="2800" dirty="0" err="1">
                <a:solidFill>
                  <a:srgbClr val="FF0000"/>
                </a:solidFill>
              </a:rPr>
              <a:t>k</a:t>
            </a:r>
            <a:r>
              <a:rPr lang="en-US" sz="2800" baseline="-25000" dirty="0" err="1">
                <a:solidFill>
                  <a:srgbClr val="FF0000"/>
                </a:solidFill>
              </a:rPr>
              <a:t>i</a:t>
            </a:r>
            <a:r>
              <a:rPr lang="en-US" sz="2800" dirty="0"/>
              <a:t>, </a:t>
            </a:r>
            <a:r>
              <a:rPr lang="en-US" sz="2800" dirty="0" smtClean="0"/>
              <a:t>is represented </a:t>
            </a:r>
            <a:r>
              <a:rPr lang="en-US" sz="2800" dirty="0"/>
              <a:t>in </a:t>
            </a:r>
            <a:r>
              <a:rPr lang="en-US" sz="2800" dirty="0" smtClean="0"/>
              <a:t>following figure </a:t>
            </a:r>
            <a:r>
              <a:rPr lang="en-US" sz="2800" dirty="0"/>
              <a:t>by the feedback vector </a:t>
            </a:r>
            <a:r>
              <a:rPr lang="en-US" sz="2800" b="1" dirty="0">
                <a:solidFill>
                  <a:srgbClr val="FF0000"/>
                </a:solidFill>
              </a:rPr>
              <a:t>K</a:t>
            </a:r>
            <a:r>
              <a:rPr lang="en-US" sz="2800" dirty="0"/>
              <a:t>.</a:t>
            </a:r>
            <a:endParaRPr lang="en-US" sz="2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365" y="1958498"/>
            <a:ext cx="7776435" cy="2667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94993" y="4822151"/>
                <a:ext cx="32689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𝑲𝒙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93" y="4822151"/>
                <a:ext cx="3268908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4993" y="5436514"/>
                <a:ext cx="323556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𝑩𝑲𝒙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93" y="5436514"/>
                <a:ext cx="3235565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1664" y="6122313"/>
                <a:ext cx="33269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𝑩𝑲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64" y="6122313"/>
                <a:ext cx="3326936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24600" y="5478463"/>
                <a:ext cx="11883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478463"/>
                <a:ext cx="1188339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658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Topology of 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example consider </a:t>
            </a:r>
            <a:r>
              <a:rPr lang="en-US" sz="2800" dirty="0"/>
              <a:t>a plant </a:t>
            </a:r>
            <a:r>
              <a:rPr lang="en-US" sz="2800" dirty="0" smtClean="0"/>
              <a:t>signal-flow graph </a:t>
            </a:r>
            <a:r>
              <a:rPr lang="en-US" sz="2800" dirty="0"/>
              <a:t>in phase-variable </a:t>
            </a:r>
            <a:r>
              <a:rPr lang="en-US" sz="2800" dirty="0" smtClean="0"/>
              <a:t>form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1"/>
            <a:ext cx="7472928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4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Topology of 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Each state variable is </a:t>
            </a:r>
            <a:r>
              <a:rPr lang="en-US" sz="2800" dirty="0" smtClean="0"/>
              <a:t>then fed </a:t>
            </a:r>
            <a:r>
              <a:rPr lang="en-US" sz="2800" dirty="0"/>
              <a:t>back to the plant’s input, </a:t>
            </a:r>
            <a:r>
              <a:rPr lang="en-US" sz="2800" dirty="0">
                <a:solidFill>
                  <a:srgbClr val="FF0000"/>
                </a:solidFill>
              </a:rPr>
              <a:t>u</a:t>
            </a:r>
            <a:r>
              <a:rPr lang="en-US" sz="2800" dirty="0"/>
              <a:t>, through a gain, </a:t>
            </a:r>
            <a:r>
              <a:rPr lang="en-US" sz="2800" dirty="0" err="1">
                <a:solidFill>
                  <a:srgbClr val="FF0000"/>
                </a:solidFill>
              </a:rPr>
              <a:t>k</a:t>
            </a:r>
            <a:r>
              <a:rPr lang="en-US" sz="2800" baseline="-25000" dirty="0" err="1">
                <a:solidFill>
                  <a:srgbClr val="FF0000"/>
                </a:solidFill>
              </a:rPr>
              <a:t>i</a:t>
            </a:r>
            <a:r>
              <a:rPr lang="en-US" sz="2800" dirty="0"/>
              <a:t>, as shown in Figure</a:t>
            </a: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315" y="2020786"/>
            <a:ext cx="6881485" cy="476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5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We will limit </a:t>
            </a:r>
            <a:r>
              <a:rPr lang="en-US" sz="2800" dirty="0"/>
              <a:t>our discussions to single-input, single-output </a:t>
            </a:r>
            <a:r>
              <a:rPr lang="en-US" sz="2800" dirty="0" smtClean="0"/>
              <a:t>systems (i.e. we will assume that the </a:t>
            </a:r>
            <a:r>
              <a:rPr lang="en-US" sz="2800" dirty="0"/>
              <a:t>control signal </a:t>
            </a:r>
            <a:r>
              <a:rPr lang="en-US" sz="2800" dirty="0">
                <a:solidFill>
                  <a:srgbClr val="FF0000"/>
                </a:solidFill>
              </a:rPr>
              <a:t>u(t)</a:t>
            </a:r>
            <a:r>
              <a:rPr lang="en-US" sz="2800" dirty="0"/>
              <a:t> and output signal </a:t>
            </a:r>
            <a:r>
              <a:rPr lang="en-US" sz="2800" dirty="0">
                <a:solidFill>
                  <a:srgbClr val="FF0000"/>
                </a:solidFill>
              </a:rPr>
              <a:t>y(t)</a:t>
            </a:r>
            <a:r>
              <a:rPr lang="en-US" sz="2800" dirty="0"/>
              <a:t> to be </a:t>
            </a:r>
            <a:r>
              <a:rPr lang="en-US" sz="2800" dirty="0" smtClean="0"/>
              <a:t>scalars). </a:t>
            </a:r>
          </a:p>
          <a:p>
            <a:pPr algn="just"/>
            <a:r>
              <a:rPr lang="en-US" sz="2800" dirty="0" smtClean="0"/>
              <a:t>We will also assume </a:t>
            </a:r>
            <a:r>
              <a:rPr lang="en-US" sz="2800" dirty="0"/>
              <a:t>that the reference input </a:t>
            </a:r>
            <a:r>
              <a:rPr lang="en-US" sz="2800" dirty="0">
                <a:solidFill>
                  <a:srgbClr val="FF0000"/>
                </a:solidFill>
              </a:rPr>
              <a:t>r(t)</a:t>
            </a:r>
            <a:r>
              <a:rPr lang="en-US" sz="2800" dirty="0"/>
              <a:t> is zero. </a:t>
            </a:r>
            <a:endParaRPr lang="en-US" sz="2600" dirty="0"/>
          </a:p>
        </p:txBody>
      </p:sp>
      <p:grpSp>
        <p:nvGrpSpPr>
          <p:cNvPr id="7" name="Group 6"/>
          <p:cNvGrpSpPr/>
          <p:nvPr/>
        </p:nvGrpSpPr>
        <p:grpSpPr>
          <a:xfrm>
            <a:off x="990600" y="2696124"/>
            <a:ext cx="7847425" cy="3238500"/>
            <a:chOff x="838200" y="3581400"/>
            <a:chExt cx="7847425" cy="32385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3806794"/>
              <a:ext cx="7634101" cy="3013106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990600" y="3581400"/>
              <a:ext cx="3048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8459601" y="4001700"/>
                  <a:ext cx="226024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9601" y="4001700"/>
                  <a:ext cx="226024" cy="33855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32432" r="-27027" b="-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9600" y="6310002"/>
                <a:ext cx="24606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𝑩𝑲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310002"/>
                <a:ext cx="2460609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62600" y="6292788"/>
                <a:ext cx="15316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𝑲𝒙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6292788"/>
                <a:ext cx="1531637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7501" y="5770737"/>
                <a:ext cx="33269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𝑩𝑲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501" y="5770737"/>
                <a:ext cx="3326936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37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algn="just"/>
            <a:endParaRPr lang="en-US" sz="2800" dirty="0" smtClean="0"/>
          </a:p>
          <a:p>
            <a:pPr algn="just"/>
            <a:r>
              <a:rPr lang="en-US" sz="2800" dirty="0"/>
              <a:t>The stability and </a:t>
            </a:r>
            <a:r>
              <a:rPr lang="en-US" sz="2800" dirty="0" smtClean="0"/>
              <a:t>transient response characteristics </a:t>
            </a:r>
            <a:r>
              <a:rPr lang="en-US" sz="2800" dirty="0"/>
              <a:t>are determined by the eigenvalues of matrix </a:t>
            </a:r>
            <a:r>
              <a:rPr lang="en-US" sz="2800" b="1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-</a:t>
            </a:r>
            <a:r>
              <a:rPr lang="en-US" sz="2800" b="1" dirty="0">
                <a:solidFill>
                  <a:srgbClr val="FF0000"/>
                </a:solidFill>
              </a:rPr>
              <a:t>BK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If matrix </a:t>
            </a:r>
            <a:r>
              <a:rPr lang="en-US" sz="2800" b="1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/>
              <a:t> is chosen properly Eigenvalues of the system can be placed at desired location.  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And the problem of </a:t>
            </a:r>
            <a:r>
              <a:rPr lang="en-US" sz="2800" dirty="0"/>
              <a:t>placing the regulator poles (closed-loop poles) at the desired location is called </a:t>
            </a:r>
            <a:r>
              <a:rPr lang="en-US" sz="2800" dirty="0" smtClean="0"/>
              <a:t>a pole-placement </a:t>
            </a:r>
            <a:r>
              <a:rPr lang="en-US" sz="2800" dirty="0"/>
              <a:t>problem.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03595" y="920688"/>
                <a:ext cx="24606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𝑩𝑲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595" y="920688"/>
                <a:ext cx="2460609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3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/>
              <a:t>There are three approaches that can be used to determine the gain matrix </a:t>
            </a:r>
            <a:r>
              <a:rPr lang="en-US" sz="2600" b="1" dirty="0">
                <a:solidFill>
                  <a:srgbClr val="FF0000"/>
                </a:solidFill>
              </a:rPr>
              <a:t>K</a:t>
            </a:r>
            <a:r>
              <a:rPr lang="en-US" sz="2600" dirty="0"/>
              <a:t> to place the poles at desired location.  </a:t>
            </a: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857250" lvl="2" indent="-342900" algn="just">
              <a:lnSpc>
                <a:spcPct val="150000"/>
              </a:lnSpc>
            </a:pPr>
            <a:r>
              <a:rPr lang="en-US" sz="2300" dirty="0"/>
              <a:t>Using Transformation Matrix </a:t>
            </a:r>
            <a:r>
              <a:rPr lang="en-US" sz="2300" dirty="0" smtClean="0">
                <a:solidFill>
                  <a:srgbClr val="FF0000"/>
                </a:solidFill>
              </a:rPr>
              <a:t>P</a:t>
            </a:r>
            <a:endParaRPr lang="en-US" sz="2300" dirty="0">
              <a:solidFill>
                <a:srgbClr val="FF0000"/>
              </a:solidFill>
            </a:endParaRPr>
          </a:p>
          <a:p>
            <a:pPr marL="857250" lvl="2" indent="-342900" algn="just">
              <a:lnSpc>
                <a:spcPct val="150000"/>
              </a:lnSpc>
            </a:pPr>
            <a:r>
              <a:rPr lang="en-US" sz="2300" dirty="0"/>
              <a:t>Direct Substitution Method</a:t>
            </a:r>
          </a:p>
          <a:p>
            <a:pPr marL="857250" lvl="2" indent="-342900" algn="just">
              <a:lnSpc>
                <a:spcPct val="150000"/>
              </a:lnSpc>
            </a:pPr>
            <a:r>
              <a:rPr lang="en-US" sz="2300" dirty="0" smtClean="0"/>
              <a:t>Ackermann’s </a:t>
            </a:r>
            <a:r>
              <a:rPr lang="en-US" sz="2300" dirty="0"/>
              <a:t>formula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All those </a:t>
            </a:r>
            <a:r>
              <a:rPr lang="en-US" sz="2600" dirty="0" smtClean="0"/>
              <a:t>methods yield </a:t>
            </a:r>
            <a:r>
              <a:rPr lang="en-US" sz="2600" dirty="0" smtClean="0"/>
              <a:t>the same result.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6637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Following are the steps to be followed in this particular method. 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749300" lvl="1" indent="-292100" algn="just">
              <a:buFont typeface="+mj-lt"/>
              <a:buAutoNum type="arabicPeriod"/>
            </a:pPr>
            <a:r>
              <a:rPr lang="en-US" sz="2600" dirty="0" smtClean="0"/>
              <a:t>Check the state controllability of the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0700" y="3276600"/>
                <a:ext cx="54864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𝐶𝑀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p>
                                        <m:sSupPr>
                                          <m:ctrlPr>
                                            <a:rPr lang="en-US" sz="26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0" y="3276600"/>
                <a:ext cx="5486400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774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Following are the steps to be followed in this particular method. 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971550" lvl="1" indent="-514350" algn="just">
              <a:buFont typeface="+mj-lt"/>
              <a:buAutoNum type="arabicPeriod" startAt="2"/>
            </a:pPr>
            <a:r>
              <a:rPr lang="en-US" sz="2600" dirty="0" smtClean="0"/>
              <a:t>Transform the given system in CCF.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352800" y="2590800"/>
          <a:ext cx="197394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" name="Equation" r:id="rId3" imgW="812520" imgH="177480" progId="Equation.3">
                  <p:embed/>
                </p:oleObj>
              </mc:Choice>
              <mc:Fallback>
                <p:oleObj name="Equation" r:id="rId3" imgW="8125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2590800"/>
                        <a:ext cx="197394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6200" y="3408561"/>
          <a:ext cx="3131846" cy="1932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" name="Equation" r:id="rId5" imgW="1854000" imgH="1143000" progId="Equation.3">
                  <p:embed/>
                </p:oleObj>
              </mc:Choice>
              <mc:Fallback>
                <p:oleObj name="Equation" r:id="rId5" imgW="1854000" imgH="1143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" y="3408561"/>
                        <a:ext cx="3131846" cy="19323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28630" y="4111823"/>
                <a:ext cx="546297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𝑠𝐼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000" dirty="0" smtClean="0"/>
                  <a:t>s+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630" y="4111823"/>
                <a:ext cx="546297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23" t="-26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410325" y="6142037"/>
          <a:ext cx="12096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8" name="Equation" r:id="rId8" imgW="520560" imgH="203040" progId="Equation.3">
                  <p:embed/>
                </p:oleObj>
              </mc:Choice>
              <mc:Fallback>
                <p:oleObj name="Equation" r:id="rId8" imgW="520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6142037"/>
                        <a:ext cx="1209675" cy="463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457325" y="6156325"/>
          <a:ext cx="16811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" name="Equation" r:id="rId10" imgW="723600" imgH="190440" progId="Equation.3">
                  <p:embed/>
                </p:oleObj>
              </mc:Choice>
              <mc:Fallback>
                <p:oleObj name="Equation" r:id="rId10" imgW="7236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6156325"/>
                        <a:ext cx="1681162" cy="434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3971925" y="6194425"/>
          <a:ext cx="14446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" name="Equation" r:id="rId12" imgW="622080" imgH="190440" progId="Equation.3">
                  <p:embed/>
                </p:oleObj>
              </mc:Choice>
              <mc:Fallback>
                <p:oleObj name="Equation" r:id="rId12" imgW="6220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925" y="6194425"/>
                        <a:ext cx="1444625" cy="434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89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914400"/>
                <a:ext cx="9067800" cy="5943600"/>
              </a:xfrm>
            </p:spPr>
            <p:txBody>
              <a:bodyPr>
                <a:normAutofit/>
              </a:bodyPr>
              <a:lstStyle/>
              <a:p>
                <a:pPr marL="457200" lvl="1" indent="-342900" algn="just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Following are the steps to be followed in this particular method. </a:t>
                </a:r>
              </a:p>
              <a:p>
                <a:pPr marL="457200" lvl="1" indent="-342900" algn="just">
                  <a:buFont typeface="Arial" panose="020B0604020202020204" pitchFamily="34" charset="0"/>
                  <a:buChar char="•"/>
                </a:pPr>
                <a:endParaRPr lang="en-US" sz="2600" dirty="0" smtClean="0"/>
              </a:p>
              <a:p>
                <a:pPr marL="971550" lvl="1" indent="-514350" algn="just">
                  <a:buFont typeface="+mj-lt"/>
                  <a:buAutoNum type="arabicPeriod" startAt="3"/>
                </a:pPr>
                <a:r>
                  <a:rPr lang="en-US" sz="2600" dirty="0" smtClean="0"/>
                  <a:t>Obtain the desired characteristic equation from desired Eigenvalues. </a:t>
                </a:r>
              </a:p>
              <a:p>
                <a:pPr marL="1371600" lvl="2" indent="-514350" algn="just"/>
                <a:r>
                  <a:rPr lang="en-US" dirty="0" smtClean="0"/>
                  <a:t>If the desired Eigenvalues are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14400"/>
                <a:ext cx="9067800" cy="5943600"/>
              </a:xfrm>
              <a:blipFill rotWithShape="0">
                <a:blip r:embed="rId2"/>
                <a:stretch>
                  <a:fillRect t="-821" r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-2534" y="4114800"/>
                <a:ext cx="9333196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3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3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)(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3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3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3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3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3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3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3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3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23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3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m:rPr>
                        <m:nor/>
                      </m:rPr>
                      <a:rPr lang="en-US" sz="2300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3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3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34" y="4114800"/>
                <a:ext cx="9333196" cy="446276"/>
              </a:xfrm>
              <a:prstGeom prst="rect">
                <a:avLst/>
              </a:prstGeom>
              <a:blipFill rotWithShape="0">
                <a:blip r:embed="rId3"/>
                <a:stretch>
                  <a:fillRect l="-523" b="-17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78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50106"/>
          </a:xfrm>
        </p:spPr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2722"/>
            <a:ext cx="8229600" cy="60352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Pole Placement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Topology of Pole Placement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Pole Placement Design Techniques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Using Transformation Matrix P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Direct Substitution Method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Ackermann’s Formula</a:t>
            </a:r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13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Following are the steps to be followed in this particular method. 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971550" lvl="1" indent="-514350" algn="just">
              <a:buFont typeface="+mj-lt"/>
              <a:buAutoNum type="arabicPeriod" startAt="4"/>
            </a:pPr>
            <a:r>
              <a:rPr lang="en-US" sz="2600" dirty="0" smtClean="0"/>
              <a:t>Compute the gain matrix </a:t>
            </a:r>
            <a:r>
              <a:rPr lang="en-US" sz="2600" b="1" dirty="0" smtClean="0">
                <a:solidFill>
                  <a:srgbClr val="FF0000"/>
                </a:solidFill>
              </a:rPr>
              <a:t>K</a:t>
            </a:r>
            <a:r>
              <a:rPr lang="en-US" sz="2600" dirty="0" smtClean="0"/>
              <a:t>.</a:t>
            </a:r>
          </a:p>
          <a:p>
            <a:pPr marL="749300" lvl="1" indent="-292100" algn="just">
              <a:buFont typeface="+mj-lt"/>
              <a:buAutoNum type="arabicPeriod" startAt="4"/>
            </a:pP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3276600"/>
                <a:ext cx="7696081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6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7"/>
                                        </m:r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6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6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7"/>
                                        </m:r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6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276600"/>
                <a:ext cx="7696081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716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838200"/>
          </a:xfrm>
        </p:spPr>
        <p:txBody>
          <a:bodyPr>
            <a:normAutofit lnSpcReduction="10000"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</a:t>
            </a:r>
            <a:r>
              <a:rPr lang="en-US" sz="2400" dirty="0"/>
              <a:t>Consider the regulator system shown in </a:t>
            </a:r>
            <a:r>
              <a:rPr lang="en-US" sz="2400" dirty="0" smtClean="0"/>
              <a:t>following figure. The </a:t>
            </a:r>
            <a:r>
              <a:rPr lang="en-US" sz="2400" dirty="0"/>
              <a:t>plant is given </a:t>
            </a:r>
            <a:r>
              <a:rPr lang="en-US" sz="2400" dirty="0" smtClean="0"/>
              <a:t>by</a:t>
            </a:r>
            <a:endParaRPr lang="en-US" sz="2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12253" y="1676400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253" y="1676400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891568"/>
            <a:ext cx="4371575" cy="22900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0800" y="5352871"/>
                <a:ext cx="90932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The system uses the state feedback control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u=-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K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en-US" sz="2400" dirty="0" smtClean="0"/>
                  <a:t>. The desired eigenvalues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=−2+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=−2−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 smtClean="0"/>
                  <a:t> ,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2400" dirty="0" smtClean="0"/>
                  <a:t>. Determine the state feedback gain matrix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2400" dirty="0" smtClean="0"/>
                  <a:t>. 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" y="5352871"/>
                <a:ext cx="9093200" cy="1200329"/>
              </a:xfrm>
              <a:prstGeom prst="rect">
                <a:avLst/>
              </a:prstGeom>
              <a:blipFill rotWithShape="0">
                <a:blip r:embed="rId4"/>
                <a:stretch>
                  <a:fillRect t="-4061" r="-1005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062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7912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Step-1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just"/>
            <a:r>
              <a:rPr lang="en-US" sz="2400" dirty="0"/>
              <a:t>First, we need to check the controllability matrix of the system. Since the controllability </a:t>
            </a:r>
            <a:r>
              <a:rPr lang="en-US" sz="2400" dirty="0" smtClean="0"/>
              <a:t>matrix </a:t>
            </a:r>
            <a:r>
              <a:rPr lang="en-US" sz="2400" b="1" dirty="0" smtClean="0">
                <a:solidFill>
                  <a:srgbClr val="FF0000"/>
                </a:solidFill>
              </a:rPr>
              <a:t>CM</a:t>
            </a:r>
            <a:r>
              <a:rPr lang="en-US" sz="2400" b="1" dirty="0" smtClean="0"/>
              <a:t> </a:t>
            </a:r>
            <a:r>
              <a:rPr lang="en-US" sz="2400" dirty="0"/>
              <a:t>is given </a:t>
            </a:r>
            <a:r>
              <a:rPr lang="en-US" sz="2400" dirty="0" smtClean="0"/>
              <a:t>by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We find that </a:t>
            </a:r>
            <a:r>
              <a:rPr lang="en-US" sz="2400" dirty="0" smtClean="0">
                <a:solidFill>
                  <a:srgbClr val="FF0000"/>
                </a:solidFill>
              </a:rPr>
              <a:t>rank(</a:t>
            </a:r>
            <a:r>
              <a:rPr lang="en-US" sz="2400" b="1" dirty="0" smtClean="0">
                <a:solidFill>
                  <a:srgbClr val="FF0000"/>
                </a:solidFill>
              </a:rPr>
              <a:t>CM)</a:t>
            </a:r>
            <a:r>
              <a:rPr lang="en-US" sz="2400" dirty="0" smtClean="0">
                <a:solidFill>
                  <a:srgbClr val="FF0000"/>
                </a:solidFill>
              </a:rPr>
              <a:t>=3</a:t>
            </a:r>
            <a:r>
              <a:rPr lang="en-US" sz="2400" dirty="0"/>
              <a:t>. Thus, the system is completely state </a:t>
            </a:r>
            <a:r>
              <a:rPr lang="en-US" sz="2400" dirty="0" smtClean="0"/>
              <a:t>controllable and </a:t>
            </a:r>
            <a:r>
              <a:rPr lang="en-US" sz="2400" dirty="0"/>
              <a:t>arbitrary pole placement is possible.</a:t>
            </a:r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48973" y="3657600"/>
                <a:ext cx="5638800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973" y="3657600"/>
                <a:ext cx="5638800" cy="100610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04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7912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Step-2 (Transformation to CCF)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just"/>
            <a:r>
              <a:rPr lang="en-US" sz="2400" dirty="0" smtClean="0"/>
              <a:t>The given system is already in CCF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74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7912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Step-3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just"/>
            <a:r>
              <a:rPr lang="en-US" sz="2400" dirty="0" smtClean="0"/>
              <a:t>Determine the characteristic equation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Hence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57400" y="3975129"/>
                <a:ext cx="429656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𝑠𝐼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975129"/>
                <a:ext cx="4296561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71443" y="3429000"/>
                <a:ext cx="4424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𝑠𝐼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443" y="3429000"/>
                <a:ext cx="4424609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667" r="-1102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4997995"/>
                <a:ext cx="45216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6, 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997995"/>
                <a:ext cx="4521622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40" r="-1215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967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762000"/>
                <a:ext cx="9067800" cy="5791200"/>
              </a:xfrm>
            </p:spPr>
            <p:txBody>
              <a:bodyPr>
                <a:normAutofit/>
              </a:bodyPr>
              <a:lstStyle/>
              <a:p>
                <a:pPr marL="457200" lvl="1" indent="-342900" algn="just">
                  <a:buFont typeface="Arial" panose="020B0604020202020204" pitchFamily="34" charset="0"/>
                  <a:buChar char="•"/>
                </a:pPr>
                <a:r>
                  <a:rPr lang="en-US" sz="2600" dirty="0" smtClean="0">
                    <a:solidFill>
                      <a:srgbClr val="00B050"/>
                    </a:solidFill>
                  </a:rPr>
                  <a:t>Example-1</a:t>
                </a:r>
                <a:r>
                  <a:rPr lang="en-US" sz="2600" dirty="0" smtClean="0"/>
                  <a:t>: Step-4</a:t>
                </a:r>
              </a:p>
              <a:p>
                <a:pPr marL="457200" lvl="1" indent="-342900" algn="just">
                  <a:buFont typeface="Arial" panose="020B0604020202020204" pitchFamily="34" charset="0"/>
                  <a:buChar char="•"/>
                </a:pPr>
                <a:endParaRPr lang="en-US" sz="2600" dirty="0" smtClean="0"/>
              </a:p>
              <a:p>
                <a:pPr algn="just"/>
                <a:r>
                  <a:rPr lang="en-US" sz="2400" dirty="0"/>
                  <a:t>The desired </a:t>
                </a:r>
                <a:r>
                  <a:rPr lang="en-US" sz="2400" dirty="0" smtClean="0"/>
                  <a:t>characteristics polynomial can be computed using desired eigenvalues</a:t>
                </a:r>
              </a:p>
              <a:p>
                <a:pPr marL="0" indent="0" algn="just">
                  <a:buNone/>
                </a:pP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                    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=−2+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4          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algn="just"/>
                <a:endParaRPr lang="en-US" sz="2400" dirty="0" smtClean="0"/>
              </a:p>
              <a:p>
                <a:pPr algn="just"/>
                <a:endParaRPr lang="en-US" sz="2400" dirty="0"/>
              </a:p>
              <a:p>
                <a:pPr algn="just"/>
                <a:endParaRPr lang="en-US" sz="2400" dirty="0" smtClean="0"/>
              </a:p>
              <a:p>
                <a:pPr algn="just"/>
                <a:endParaRPr lang="en-US" sz="2400" dirty="0"/>
              </a:p>
              <a:p>
                <a:pPr algn="just"/>
                <a:endParaRPr lang="en-US" sz="2400" dirty="0" smtClean="0"/>
              </a:p>
              <a:p>
                <a:pPr algn="just"/>
                <a:r>
                  <a:rPr lang="en-US" sz="2400" dirty="0" smtClean="0"/>
                  <a:t>Hence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62000"/>
                <a:ext cx="9067800" cy="5791200"/>
              </a:xfrm>
              <a:blipFill rotWithShape="0">
                <a:blip r:embed="rId2"/>
                <a:stretch>
                  <a:fillRect l="-874" t="-842" r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5802868"/>
                <a:ext cx="52397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14, 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=60,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802868"/>
                <a:ext cx="523976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349" r="-1048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37398" y="3211324"/>
                <a:ext cx="8393003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3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3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)(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3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+2−4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)(</m:t>
                    </m:r>
                    <m:r>
                      <m:rPr>
                        <m:nor/>
                      </m:rPr>
                      <a:rPr lang="en-US" sz="2300" dirty="0"/>
                      <m:t> 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+2+4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sz="2300" dirty="0"/>
                      <m:t> </m:t>
                    </m:r>
                    <m:d>
                      <m:dPr>
                        <m:ctrlPr>
                          <a:rPr lang="en-US" sz="23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+10</m:t>
                        </m:r>
                      </m:e>
                    </m:d>
                  </m:oMath>
                </a14:m>
                <a:endParaRPr lang="en-US" sz="23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98" y="3211324"/>
                <a:ext cx="8393003" cy="446276"/>
              </a:xfrm>
              <a:prstGeom prst="rect">
                <a:avLst/>
              </a:prstGeom>
              <a:blipFill rotWithShape="0">
                <a:blip r:embed="rId4"/>
                <a:stretch>
                  <a:fillRect l="-581" b="-17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14400" y="4029530"/>
                <a:ext cx="745204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+2−4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d>
                        <m:d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200" dirty="0"/>
                            <m:t>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+2+4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m:rPr>
                          <m:nor/>
                        </m:rPr>
                        <a:rPr lang="en-US" sz="2200" dirty="0"/>
                        <m:t> </m:t>
                      </m:r>
                      <m:d>
                        <m:dPr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14</m:t>
                      </m:r>
                      <m:sSup>
                        <m:sSupPr>
                          <m:ctrlPr>
                            <a:rPr lang="en-US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+200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029530"/>
                <a:ext cx="7452040" cy="430887"/>
              </a:xfrm>
              <a:prstGeom prst="rect">
                <a:avLst/>
              </a:prstGeom>
              <a:blipFill rotWithShape="0">
                <a:blip r:embed="rId5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05400" y="4598514"/>
                <a:ext cx="32041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598514"/>
                <a:ext cx="3204146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571" r="-190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84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7912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Step-4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algn="just"/>
            <a:r>
              <a:rPr lang="en-US" sz="2400" dirty="0" smtClean="0"/>
              <a:t>State feedback gain matric K is then calculated as</a:t>
            </a:r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2971800"/>
                <a:ext cx="52397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14, 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=60,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71800"/>
                <a:ext cx="523976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233" r="-930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35473" y="2368034"/>
                <a:ext cx="45216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6, 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473" y="2368034"/>
                <a:ext cx="452162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39" r="-1078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676400" y="4103132"/>
                <a:ext cx="5027787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103132"/>
                <a:ext cx="5027787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14600" y="5120660"/>
                <a:ext cx="2771913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199</m:t>
                                </m:r>
                              </m:e>
                              <m:e>
                                <m:r>
                                  <a:rPr lang="en-US" sz="260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60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120660"/>
                <a:ext cx="2771913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445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3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342900" y="838200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900" y="838200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39700" y="3124200"/>
            <a:ext cx="8318500" cy="3372606"/>
            <a:chOff x="139700" y="3124200"/>
            <a:chExt cx="8318500" cy="3372606"/>
          </a:xfrm>
        </p:grpSpPr>
        <p:sp>
          <p:nvSpPr>
            <p:cNvPr id="4" name="Rectangle 3"/>
            <p:cNvSpPr/>
            <p:nvPr/>
          </p:nvSpPr>
          <p:spPr>
            <a:xfrm>
              <a:off x="2603500" y="3136899"/>
              <a:ext cx="838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∫</a:t>
              </a:r>
              <a:endParaRPr lang="en-US" sz="3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60900" y="3136899"/>
              <a:ext cx="838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∫</a:t>
              </a:r>
              <a:endParaRPr lang="en-US" sz="3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18300" y="3149599"/>
              <a:ext cx="838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∫</a:t>
              </a:r>
              <a:endParaRPr lang="en-US" sz="3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Straight Arrow Connector 5"/>
            <p:cNvCxnSpPr>
              <a:stCxn id="4" idx="3"/>
              <a:endCxn id="11" idx="1"/>
            </p:cNvCxnSpPr>
            <p:nvPr/>
          </p:nvCxnSpPr>
          <p:spPr>
            <a:xfrm>
              <a:off x="3441700" y="3517899"/>
              <a:ext cx="1219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499100" y="3517899"/>
              <a:ext cx="1219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673860" y="3517899"/>
              <a:ext cx="914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2171700" y="3136899"/>
                  <a:ext cx="342401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1700" y="3136899"/>
                  <a:ext cx="342401" cy="33855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0714" r="-10714" b="-1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4242299" y="3136899"/>
                  <a:ext cx="342401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2299" y="3136899"/>
                  <a:ext cx="342401" cy="33855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2500" r="-8929" b="-1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422899" y="3136899"/>
                  <a:ext cx="342401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2899" y="3136899"/>
                  <a:ext cx="342401" cy="33855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0526" r="-7018" b="-1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575300" y="3124200"/>
                  <a:ext cx="342401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5300" y="3124200"/>
                  <a:ext cx="342401" cy="33855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2500" r="-7143" b="-1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394700" y="3124200"/>
                  <a:ext cx="335861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4700" y="3124200"/>
                  <a:ext cx="335861" cy="33855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0909" r="-9091" b="-1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Arrow Connector 20"/>
            <p:cNvCxnSpPr/>
            <p:nvPr/>
          </p:nvCxnSpPr>
          <p:spPr>
            <a:xfrm>
              <a:off x="7543800" y="3517899"/>
              <a:ext cx="914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7632700" y="3124200"/>
                  <a:ext cx="335861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2700" y="3124200"/>
                  <a:ext cx="335861" cy="33855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0909" r="-7273" b="-1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Oval 22"/>
            <p:cNvSpPr/>
            <p:nvPr/>
          </p:nvSpPr>
          <p:spPr>
            <a:xfrm>
              <a:off x="1371600" y="3327399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609600" y="3517899"/>
              <a:ext cx="76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2752601" y="4317999"/>
              <a:ext cx="565398" cy="5150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-6</a:t>
              </a: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051300" y="3530599"/>
              <a:ext cx="0" cy="1054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3305299" y="4584699"/>
              <a:ext cx="7460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3" idx="4"/>
            </p:cNvCxnSpPr>
            <p:nvPr/>
          </p:nvCxnSpPr>
          <p:spPr>
            <a:xfrm flipV="1">
              <a:off x="1562100" y="3708399"/>
              <a:ext cx="0" cy="8763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750060" y="4588214"/>
              <a:ext cx="978408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4105400" y="5167576"/>
              <a:ext cx="565398" cy="5150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-5</a:t>
              </a: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6032500" y="3517899"/>
              <a:ext cx="0" cy="1920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1397000" y="4403421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V="1">
              <a:off x="1587500" y="4784421"/>
              <a:ext cx="0" cy="5486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1408427" y="5218133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 flipH="1">
              <a:off x="1790700" y="5422899"/>
              <a:ext cx="2286000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4660899" y="5435599"/>
              <a:ext cx="1371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5556499" y="5981776"/>
              <a:ext cx="565398" cy="5150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-5</a:t>
              </a: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587003" y="5602815"/>
              <a:ext cx="0" cy="5486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1407930" y="6036527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H="1">
              <a:off x="1790203" y="6241293"/>
              <a:ext cx="3749040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775230" y="3530599"/>
              <a:ext cx="0" cy="27066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6121897" y="6239291"/>
              <a:ext cx="16459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1626890" y="3694359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6890" y="3694359"/>
                  <a:ext cx="226023" cy="27699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24324" r="-18919" b="-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1664988" y="4800064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4988" y="4800064"/>
                  <a:ext cx="226023" cy="276999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21622" r="-21622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1664988" y="5643213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4988" y="5643213"/>
                  <a:ext cx="226023" cy="276999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21622" r="-21622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1137957" y="3214300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7957" y="3214300"/>
                  <a:ext cx="226023" cy="276999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24324" r="-18919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1847852" y="5990012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47852" y="5990012"/>
                  <a:ext cx="226023" cy="276999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21622" r="-21622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1818316" y="4328554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8316" y="4328554"/>
                  <a:ext cx="226023" cy="276999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21622" r="-21622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1777999" y="5116909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7999" y="5116909"/>
                  <a:ext cx="226023" cy="276999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24324" r="-18919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139700" y="3352800"/>
                  <a:ext cx="48115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9700" y="3352800"/>
                  <a:ext cx="481157" cy="276999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6329" t="-2222" r="-17722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Rectangle 4"/>
          <p:cNvSpPr/>
          <p:nvPr/>
        </p:nvSpPr>
        <p:spPr>
          <a:xfrm>
            <a:off x="0" y="2084294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/>
              <a:t>State </a:t>
            </a:r>
            <a:r>
              <a:rPr lang="en-US" sz="2200" dirty="0" smtClean="0"/>
              <a:t>diagram of the given system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9328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374004" y="141563"/>
                <a:ext cx="2771913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199</m:t>
                                </m:r>
                              </m:e>
                              <m:e>
                                <m:r>
                                  <a:rPr lang="en-US" sz="260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60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4004" y="141563"/>
                <a:ext cx="2771913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0010" y="179180"/>
                <a:ext cx="1290930" cy="36933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10" y="179180"/>
                <a:ext cx="129093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358" r="-2358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994401" y="35701"/>
                <a:ext cx="3098925" cy="9503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199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55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4401" y="35701"/>
                <a:ext cx="3098925" cy="95038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922675" y="3421893"/>
            <a:ext cx="838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∫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80075" y="3421893"/>
            <a:ext cx="838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∫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37475" y="3434593"/>
            <a:ext cx="838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∫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>
            <a:stCxn id="4" idx="3"/>
            <a:endCxn id="11" idx="1"/>
          </p:cNvCxnSpPr>
          <p:nvPr/>
        </p:nvCxnSpPr>
        <p:spPr>
          <a:xfrm>
            <a:off x="3760875" y="3802893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818275" y="3802893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93035" y="3802893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90875" y="3421893"/>
                <a:ext cx="342401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875" y="3421893"/>
                <a:ext cx="342401" cy="338554"/>
              </a:xfrm>
              <a:prstGeom prst="rect">
                <a:avLst/>
              </a:prstGeom>
              <a:blipFill rotWithShape="0">
                <a:blip r:embed="rId5"/>
                <a:stretch>
                  <a:fillRect l="-12500" r="-8929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61474" y="3421893"/>
                <a:ext cx="342401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474" y="3421893"/>
                <a:ext cx="342401" cy="338554"/>
              </a:xfrm>
              <a:prstGeom prst="rect">
                <a:avLst/>
              </a:prstGeom>
              <a:blipFill rotWithShape="0">
                <a:blip r:embed="rId6"/>
                <a:stretch>
                  <a:fillRect l="-10714" r="-10714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42074" y="3421893"/>
                <a:ext cx="342401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074" y="3421893"/>
                <a:ext cx="342401" cy="338554"/>
              </a:xfrm>
              <a:prstGeom prst="rect">
                <a:avLst/>
              </a:prstGeom>
              <a:blipFill rotWithShape="0">
                <a:blip r:embed="rId7"/>
                <a:stretch>
                  <a:fillRect l="-12500" r="-7143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894475" y="3409194"/>
                <a:ext cx="342401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475" y="3409194"/>
                <a:ext cx="342401" cy="338554"/>
              </a:xfrm>
              <a:prstGeom prst="rect">
                <a:avLst/>
              </a:prstGeom>
              <a:blipFill rotWithShape="0">
                <a:blip r:embed="rId8"/>
                <a:stretch>
                  <a:fillRect l="-12500" r="-7143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713875" y="3409194"/>
                <a:ext cx="335861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3875" y="3409194"/>
                <a:ext cx="335861" cy="338554"/>
              </a:xfrm>
              <a:prstGeom prst="rect">
                <a:avLst/>
              </a:prstGeom>
              <a:blipFill rotWithShape="0">
                <a:blip r:embed="rId9"/>
                <a:stretch>
                  <a:fillRect l="-10909" r="-9091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7862975" y="3802893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174813" y="3409194"/>
                <a:ext cx="335861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813" y="3409194"/>
                <a:ext cx="335861" cy="338554"/>
              </a:xfrm>
              <a:prstGeom prst="rect">
                <a:avLst/>
              </a:prstGeom>
              <a:blipFill rotWithShape="0">
                <a:blip r:embed="rId10"/>
                <a:stretch>
                  <a:fillRect l="-10909" r="-7273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1690775" y="361239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776375" y="3802893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71776" y="4602993"/>
            <a:ext cx="565398" cy="515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370475" y="3815593"/>
            <a:ext cx="0" cy="1054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624474" y="4869693"/>
            <a:ext cx="746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3" idx="4"/>
          </p:cNvCxnSpPr>
          <p:nvPr/>
        </p:nvCxnSpPr>
        <p:spPr>
          <a:xfrm flipV="1">
            <a:off x="1881275" y="3993393"/>
            <a:ext cx="0" cy="876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069235" y="4873208"/>
            <a:ext cx="978408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424575" y="5452570"/>
            <a:ext cx="565398" cy="515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6351675" y="3802893"/>
            <a:ext cx="0" cy="192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716175" y="468841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906675" y="5069415"/>
            <a:ext cx="0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1727602" y="550312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2109875" y="5707893"/>
            <a:ext cx="2286000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4980074" y="5720593"/>
            <a:ext cx="1371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875674" y="6266770"/>
            <a:ext cx="565398" cy="515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1906178" y="5887809"/>
            <a:ext cx="0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1727105" y="632152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2109378" y="6526287"/>
            <a:ext cx="3749040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094405" y="3815593"/>
            <a:ext cx="0" cy="270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6441072" y="6524285"/>
            <a:ext cx="16459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946065" y="3979353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065" y="3979353"/>
                <a:ext cx="226023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21622" r="-2162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984163" y="5085058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163" y="5085058"/>
                <a:ext cx="226023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21053" r="-1842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984163" y="5928207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163" y="5928207"/>
                <a:ext cx="226023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21053" r="-1842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457132" y="3499294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132" y="3499294"/>
                <a:ext cx="226023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21622" r="-21622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167027" y="6275006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027" y="6275006"/>
                <a:ext cx="226023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21053" r="-1842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137491" y="4613548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491" y="4613548"/>
                <a:ext cx="226023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24324" r="-1891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097174" y="5401903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174" y="5401903"/>
                <a:ext cx="226023" cy="276999"/>
              </a:xfrm>
              <a:prstGeom prst="rect">
                <a:avLst/>
              </a:prstGeom>
              <a:blipFill rotWithShape="0">
                <a:blip r:embed="rId17"/>
                <a:stretch>
                  <a:fillRect l="-21622" r="-2162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954897" y="3473893"/>
                <a:ext cx="4811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897" y="3473893"/>
                <a:ext cx="481157" cy="276999"/>
              </a:xfrm>
              <a:prstGeom prst="rect">
                <a:avLst/>
              </a:prstGeom>
              <a:blipFill rotWithShape="0">
                <a:blip r:embed="rId18"/>
                <a:stretch>
                  <a:fillRect l="-6329" t="-2222" r="-1772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426875" y="1082699"/>
            <a:ext cx="7667530" cy="2945496"/>
            <a:chOff x="426875" y="1082699"/>
            <a:chExt cx="7667530" cy="2945496"/>
          </a:xfrm>
        </p:grpSpPr>
        <p:sp>
          <p:nvSpPr>
            <p:cNvPr id="46" name="Rectangle 45"/>
            <p:cNvSpPr/>
            <p:nvPr/>
          </p:nvSpPr>
          <p:spPr>
            <a:xfrm>
              <a:off x="5500277" y="1082699"/>
              <a:ext cx="565398" cy="51503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199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98474" y="1878204"/>
              <a:ext cx="565398" cy="51503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94637" y="2674200"/>
              <a:ext cx="565398" cy="51503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4370475" y="2908814"/>
              <a:ext cx="0" cy="91440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H="1">
              <a:off x="3624474" y="2921514"/>
              <a:ext cx="746001" cy="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1961798" y="1814074"/>
              <a:ext cx="0" cy="224028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 flipV="1">
              <a:off x="319942" y="3271709"/>
              <a:ext cx="667512" cy="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457200" y="2736094"/>
              <a:ext cx="381000" cy="381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725188" y="3005194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188" y="3005194"/>
                  <a:ext cx="226023" cy="276999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l="-24324" r="-18919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8" name="Straight Arrow Connector 67"/>
            <p:cNvCxnSpPr/>
            <p:nvPr/>
          </p:nvCxnSpPr>
          <p:spPr>
            <a:xfrm rot="5400000" flipV="1">
              <a:off x="313944" y="2389679"/>
              <a:ext cx="667512" cy="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2655974" y="316388"/>
              <a:ext cx="0" cy="365760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457200" y="1930845"/>
              <a:ext cx="381000" cy="381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851900" y="2204809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900" y="2204809"/>
                  <a:ext cx="226023" cy="276999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 l="-24324" r="-18919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3" name="Straight Arrow Connector 72"/>
            <p:cNvCxnSpPr/>
            <p:nvPr/>
          </p:nvCxnSpPr>
          <p:spPr>
            <a:xfrm flipH="1">
              <a:off x="5045990" y="2103565"/>
              <a:ext cx="1307592" cy="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351674" y="2113794"/>
              <a:ext cx="0" cy="169164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5400000" flipV="1">
              <a:off x="313944" y="1582028"/>
              <a:ext cx="667512" cy="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3156354" y="-994183"/>
              <a:ext cx="0" cy="466344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/>
            <p:nvPr/>
          </p:nvSpPr>
          <p:spPr>
            <a:xfrm>
              <a:off x="457200" y="1123194"/>
              <a:ext cx="381000" cy="381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851900" y="1397158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900" y="1397158"/>
                  <a:ext cx="226023" cy="276999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l="-24324" r="-18919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9" name="Straight Arrow Connector 78"/>
            <p:cNvCxnSpPr/>
            <p:nvPr/>
          </p:nvCxnSpPr>
          <p:spPr>
            <a:xfrm flipH="1">
              <a:off x="6055891" y="1337537"/>
              <a:ext cx="2029968" cy="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8094405" y="1339094"/>
              <a:ext cx="0" cy="246888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673100" y="1709796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100" y="1709796"/>
                  <a:ext cx="226023" cy="276999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21622" r="-21622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663886" y="2470238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3886" y="2470238"/>
                  <a:ext cx="226023" cy="276999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 l="-24324" r="-18919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Rectangle 82"/>
            <p:cNvSpPr/>
            <p:nvPr/>
          </p:nvSpPr>
          <p:spPr>
            <a:xfrm>
              <a:off x="426875" y="3595167"/>
              <a:ext cx="464300" cy="43302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41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 animBg="1"/>
      <p:bldP spid="5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(Direct Substitution Method)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Following are the steps to be followed in this particular method. 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749300" lvl="1" indent="-292100" algn="just">
              <a:buFont typeface="+mj-lt"/>
              <a:buAutoNum type="arabicPeriod"/>
            </a:pPr>
            <a:r>
              <a:rPr lang="en-US" sz="2600" dirty="0" smtClean="0"/>
              <a:t>Check the state controllability of the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0700" y="3276600"/>
                <a:ext cx="54864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𝐶𝑀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p>
                                        <m:sSupPr>
                                          <m:ctrlPr>
                                            <a:rPr lang="en-US" sz="26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0" y="3276600"/>
                <a:ext cx="5486400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926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One of the drawbacks of frequency domain methods of </a:t>
            </a:r>
            <a:r>
              <a:rPr lang="en-US" sz="2800" dirty="0" smtClean="0"/>
              <a:t>design is </a:t>
            </a:r>
            <a:r>
              <a:rPr lang="en-US" sz="2800" dirty="0"/>
              <a:t>that after designing the location </a:t>
            </a:r>
            <a:r>
              <a:rPr lang="en-US" sz="2800" dirty="0" smtClean="0"/>
              <a:t>of the </a:t>
            </a:r>
            <a:r>
              <a:rPr lang="en-US" sz="2800" dirty="0"/>
              <a:t>dominant second-order pair of poles, we keep our fingers crossed, hoping </a:t>
            </a:r>
            <a:r>
              <a:rPr lang="en-US" sz="2800" dirty="0" smtClean="0"/>
              <a:t>that the </a:t>
            </a:r>
            <a:r>
              <a:rPr lang="en-US" sz="2800" dirty="0"/>
              <a:t>higher-order poles do not affect the second-order approximation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What we would like to be able to do is specify </a:t>
            </a:r>
            <a:r>
              <a:rPr lang="en-US" sz="2800" i="1" dirty="0"/>
              <a:t>all </a:t>
            </a:r>
            <a:r>
              <a:rPr lang="en-US" sz="2800" dirty="0"/>
              <a:t>closed-loop poles of the higher-order system. </a:t>
            </a:r>
          </a:p>
        </p:txBody>
      </p:sp>
    </p:spTree>
    <p:extLst>
      <p:ext uri="{BB962C8B-B14F-4D97-AF65-F5344CB8AC3E}">
        <p14:creationId xmlns:p14="http://schemas.microsoft.com/office/powerpoint/2010/main" val="202226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(Direct Substitution Method)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914400"/>
                <a:ext cx="9067800" cy="5943600"/>
              </a:xfrm>
            </p:spPr>
            <p:txBody>
              <a:bodyPr>
                <a:normAutofit/>
              </a:bodyPr>
              <a:lstStyle/>
              <a:p>
                <a:pPr marL="457200" lvl="1" indent="-342900" algn="just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Following are the steps to be followed in this particular method. </a:t>
                </a:r>
              </a:p>
              <a:p>
                <a:pPr marL="457200" lvl="1" indent="-342900" algn="just">
                  <a:buFont typeface="Arial" panose="020B0604020202020204" pitchFamily="34" charset="0"/>
                  <a:buChar char="•"/>
                </a:pPr>
                <a:endParaRPr lang="en-US" sz="2600" dirty="0" smtClean="0"/>
              </a:p>
              <a:p>
                <a:pPr marL="971550" lvl="1" indent="-514350" algn="just">
                  <a:buFont typeface="+mj-lt"/>
                  <a:buAutoNum type="arabicPeriod" startAt="2"/>
                </a:pPr>
                <a:r>
                  <a:rPr lang="en-US" sz="2600" dirty="0" smtClean="0"/>
                  <a:t>Define the state feedback gain matrix as</a:t>
                </a:r>
              </a:p>
              <a:p>
                <a:pPr marL="971550" lvl="1" indent="-514350" algn="just">
                  <a:buFont typeface="+mj-lt"/>
                  <a:buAutoNum type="arabicPeriod" startAt="2"/>
                </a:pPr>
                <a:endParaRPr lang="en-US" sz="2600" dirty="0"/>
              </a:p>
              <a:p>
                <a:pPr marL="971550" lvl="1" indent="-514350" algn="just">
                  <a:buFont typeface="+mj-lt"/>
                  <a:buAutoNum type="arabicPeriod" startAt="2"/>
                </a:pPr>
                <a:endParaRPr lang="en-US" sz="2600" dirty="0" smtClean="0"/>
              </a:p>
              <a:p>
                <a:pPr lvl="1" algn="just"/>
                <a:r>
                  <a:rPr lang="en-US" sz="2600" dirty="0" smtClean="0"/>
                  <a:t>And equating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𝑠𝐼</m:t>
                        </m:r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𝐵𝐾</m:t>
                        </m:r>
                      </m:e>
                    </m:d>
                  </m:oMath>
                </a14:m>
                <a:r>
                  <a:rPr lang="en-US" sz="2600" dirty="0" smtClean="0"/>
                  <a:t> with desired characteristic equation.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14400"/>
                <a:ext cx="9067800" cy="5943600"/>
              </a:xfrm>
              <a:blipFill rotWithShape="0">
                <a:blip r:embed="rId2"/>
                <a:stretch>
                  <a:fillRect t="-821" r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0700" y="3048000"/>
                <a:ext cx="54864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6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0" y="3048000"/>
                <a:ext cx="5486400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1827" y="5105400"/>
                <a:ext cx="9092746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3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3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)(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3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3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3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3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3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3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3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3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23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3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m:rPr>
                        <m:nor/>
                      </m:rPr>
                      <a:rPr lang="en-US" sz="2300" dirty="0"/>
                      <m:t>s</m:t>
                    </m:r>
                    <m:r>
                      <m:rPr>
                        <m:nor/>
                      </m:rPr>
                      <a:rPr lang="en-US" sz="2300" dirty="0"/>
                      <m:t>+</m:t>
                    </m:r>
                    <m:sSub>
                      <m:sSubPr>
                        <m:ctrlPr>
                          <a:rPr lang="en-US" sz="23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3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27" y="5105400"/>
                <a:ext cx="9092746" cy="446276"/>
              </a:xfrm>
              <a:prstGeom prst="rect">
                <a:avLst/>
              </a:prstGeom>
              <a:blipFill rotWithShape="0">
                <a:blip r:embed="rId4"/>
                <a:stretch>
                  <a:fillRect l="-537" b="-17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44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Direct Substitution)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838200"/>
          </a:xfrm>
        </p:spPr>
        <p:txBody>
          <a:bodyPr>
            <a:normAutofit lnSpcReduction="10000"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</a:t>
            </a:r>
            <a:r>
              <a:rPr lang="en-US" sz="2400" dirty="0"/>
              <a:t>Consider the regulator system shown in </a:t>
            </a:r>
            <a:r>
              <a:rPr lang="en-US" sz="2400" dirty="0" smtClean="0"/>
              <a:t>following figure. The </a:t>
            </a:r>
            <a:r>
              <a:rPr lang="en-US" sz="2400" dirty="0"/>
              <a:t>plant is given </a:t>
            </a:r>
            <a:r>
              <a:rPr lang="en-US" sz="2400" dirty="0" smtClean="0"/>
              <a:t>by</a:t>
            </a:r>
            <a:endParaRPr lang="en-US" sz="2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12253" y="1676400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253" y="1676400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891568"/>
            <a:ext cx="4371575" cy="22900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0800" y="5352871"/>
                <a:ext cx="90932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The system uses the state feedback control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u=-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K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en-US" sz="2400" dirty="0" smtClean="0"/>
                  <a:t>. The desired eigenvalues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=−2+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=−2−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 smtClean="0"/>
                  <a:t> ,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2400" dirty="0" smtClean="0"/>
                  <a:t>. Determine the state feedback gain matrix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2400" dirty="0" smtClean="0"/>
                  <a:t>. 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" y="5352871"/>
                <a:ext cx="9093200" cy="1200329"/>
              </a:xfrm>
              <a:prstGeom prst="rect">
                <a:avLst/>
              </a:prstGeom>
              <a:blipFill rotWithShape="0">
                <a:blip r:embed="rId4"/>
                <a:stretch>
                  <a:fillRect t="-4061" r="-1005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83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7912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Step-1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just"/>
            <a:r>
              <a:rPr lang="en-US" sz="2400" dirty="0"/>
              <a:t>First, we need to check the controllability matrix of the system. Since the controllability </a:t>
            </a:r>
            <a:r>
              <a:rPr lang="en-US" sz="2400" dirty="0" smtClean="0"/>
              <a:t>matrix </a:t>
            </a:r>
            <a:r>
              <a:rPr lang="en-US" sz="2400" b="1" dirty="0" smtClean="0">
                <a:solidFill>
                  <a:srgbClr val="FF0000"/>
                </a:solidFill>
              </a:rPr>
              <a:t>CM</a:t>
            </a:r>
            <a:r>
              <a:rPr lang="en-US" sz="2400" b="1" dirty="0" smtClean="0"/>
              <a:t> </a:t>
            </a:r>
            <a:r>
              <a:rPr lang="en-US" sz="2400" dirty="0"/>
              <a:t>is given </a:t>
            </a:r>
            <a:r>
              <a:rPr lang="en-US" sz="2400" dirty="0" smtClean="0"/>
              <a:t>by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We find that </a:t>
            </a:r>
            <a:r>
              <a:rPr lang="en-US" sz="2400" dirty="0" smtClean="0">
                <a:solidFill>
                  <a:srgbClr val="FF0000"/>
                </a:solidFill>
              </a:rPr>
              <a:t>rank(</a:t>
            </a:r>
            <a:r>
              <a:rPr lang="en-US" sz="2400" b="1" dirty="0" smtClean="0">
                <a:solidFill>
                  <a:srgbClr val="FF0000"/>
                </a:solidFill>
              </a:rPr>
              <a:t>CM)</a:t>
            </a:r>
            <a:r>
              <a:rPr lang="en-US" sz="2400" dirty="0" smtClean="0">
                <a:solidFill>
                  <a:srgbClr val="FF0000"/>
                </a:solidFill>
              </a:rPr>
              <a:t>=3</a:t>
            </a:r>
            <a:r>
              <a:rPr lang="en-US" sz="2400" dirty="0"/>
              <a:t>. Thus, the system is completely state </a:t>
            </a:r>
            <a:r>
              <a:rPr lang="en-US" sz="2400" dirty="0" smtClean="0"/>
              <a:t>controllable and </a:t>
            </a:r>
            <a:r>
              <a:rPr lang="en-US" sz="2400" dirty="0"/>
              <a:t>arbitrary pole placement is possible.</a:t>
            </a:r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48973" y="3657600"/>
                <a:ext cx="5638800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973" y="3657600"/>
                <a:ext cx="5638800" cy="100610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47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7912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Step-2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Let </a:t>
            </a:r>
            <a:r>
              <a:rPr lang="en-US" sz="2600" b="1" dirty="0" smtClean="0"/>
              <a:t>K</a:t>
            </a:r>
            <a:r>
              <a:rPr lang="en-US" sz="2600" dirty="0" smtClean="0"/>
              <a:t> be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Desired characteristic polynomial is obtained as</a:t>
            </a:r>
          </a:p>
          <a:p>
            <a:pPr algn="just"/>
            <a:endParaRPr lang="en-US" sz="2800" dirty="0"/>
          </a:p>
          <a:p>
            <a:pPr algn="just"/>
            <a:r>
              <a:rPr lang="en-US" sz="2400" dirty="0" smtClean="0"/>
              <a:t>Comparing the coefficients of powers of 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87073" y="1742709"/>
                <a:ext cx="54864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073" y="1742709"/>
                <a:ext cx="5486400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96806" y="2481337"/>
                <a:ext cx="6902787" cy="846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𝑠𝐼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𝐵𝐾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806" y="2481337"/>
                <a:ext cx="6902787" cy="8469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667000" y="3562290"/>
                <a:ext cx="459875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+1+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562290"/>
                <a:ext cx="4598759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47553" y="4419600"/>
                <a:ext cx="745204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+2−4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d>
                        <m:d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200" dirty="0"/>
                            <m:t>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+2+4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m:rPr>
                          <m:nor/>
                        </m:rPr>
                        <a:rPr lang="en-US" sz="2200" dirty="0"/>
                        <m:t> </m:t>
                      </m:r>
                      <m:d>
                        <m:dPr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14</m:t>
                      </m:r>
                      <m:sSup>
                        <m:sSupPr>
                          <m:ctrlPr>
                            <a:rPr lang="en-US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+200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53" y="4419600"/>
                <a:ext cx="7452040" cy="430887"/>
              </a:xfrm>
              <a:prstGeom prst="rect">
                <a:avLst/>
              </a:prstGeom>
              <a:blipFill rotWithShape="0">
                <a:blip r:embed="rId5"/>
                <a:stretch>
                  <a:fillRect b="-14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393609" y="5412432"/>
                <a:ext cx="17851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14=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609" y="5412432"/>
                <a:ext cx="1785169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393608" y="5924490"/>
                <a:ext cx="17851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60=</m:t>
                      </m:r>
                      <m:d>
                        <m:d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608" y="5924490"/>
                <a:ext cx="1785169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253406" y="6381690"/>
                <a:ext cx="17089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200=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406" y="6381690"/>
                <a:ext cx="1708994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966379" y="5412432"/>
                <a:ext cx="98058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6379" y="5412432"/>
                <a:ext cx="980589" cy="4001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967076" y="5924490"/>
                <a:ext cx="10527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000" dirty="0" smtClean="0"/>
                  <a:t>5</a:t>
                </a:r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076" y="5924490"/>
                <a:ext cx="1052724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091" r="-4624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912240" y="6324600"/>
                <a:ext cx="12599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=199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240" y="6324600"/>
                <a:ext cx="1259960" cy="4001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234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(Ackermann’s Formula)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Following are the steps to be followed in this particular method. 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749300" lvl="1" indent="-292100" algn="just">
              <a:buFont typeface="+mj-lt"/>
              <a:buAutoNum type="arabicPeriod"/>
            </a:pPr>
            <a:r>
              <a:rPr lang="en-US" sz="2600" dirty="0" smtClean="0"/>
              <a:t>Check the state controllability of the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0700" y="3276600"/>
                <a:ext cx="54864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𝐶𝑀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p>
                                        <m:sSupPr>
                                          <m:ctrlPr>
                                            <a:rPr lang="en-US" sz="26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0" y="3276600"/>
                <a:ext cx="5486400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135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(Ackermann’s Formula)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Following are the steps to be followed in this particular method. 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971550" lvl="1" indent="-514350" algn="just">
              <a:buFont typeface="+mj-lt"/>
              <a:buAutoNum type="arabicPeriod" startAt="2"/>
            </a:pPr>
            <a:r>
              <a:rPr lang="en-US" sz="2600" dirty="0" smtClean="0"/>
              <a:t>Use Ackermann’s formula to calculate </a:t>
            </a:r>
            <a:r>
              <a:rPr lang="en-US" sz="2600" b="1" dirty="0" smtClean="0"/>
              <a:t>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124200"/>
                <a:ext cx="83820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sz="260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</m:e>
                                  <m:e>
                                    <m:sSup>
                                      <m:sSupPr>
                                        <m:ctrlPr>
                                          <a:rPr lang="en-US" sz="26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  </m:t>
                                    </m:r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600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⋯</m:t>
                                          </m:r>
                                        </m:e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600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</a:rPr>
                                                <m:t>𝐴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124200"/>
                <a:ext cx="8382000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4419600"/>
                <a:ext cx="83820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6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+⋯+</m:t>
                      </m:r>
                      <m:sSub>
                        <m:sSubPr>
                          <m:ctrlPr>
                            <a:rPr lang="en-US" sz="26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6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419600"/>
                <a:ext cx="8382000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869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(Ackermann’s Formula)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838200"/>
          </a:xfrm>
        </p:spPr>
        <p:txBody>
          <a:bodyPr>
            <a:normAutofit lnSpcReduction="10000"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</a:t>
            </a:r>
            <a:r>
              <a:rPr lang="en-US" sz="2400" dirty="0"/>
              <a:t>Consider the regulator system shown in </a:t>
            </a:r>
            <a:r>
              <a:rPr lang="en-US" sz="2400" dirty="0" smtClean="0"/>
              <a:t>following figure. The </a:t>
            </a:r>
            <a:r>
              <a:rPr lang="en-US" sz="2400" dirty="0"/>
              <a:t>plant is given </a:t>
            </a:r>
            <a:r>
              <a:rPr lang="en-US" sz="2400" dirty="0" smtClean="0"/>
              <a:t>by</a:t>
            </a:r>
            <a:endParaRPr lang="en-US" sz="2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12253" y="1676400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253" y="1676400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891568"/>
            <a:ext cx="4371575" cy="22900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0800" y="5352871"/>
                <a:ext cx="90932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The system uses the state feedback control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u=-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K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en-US" sz="2400" dirty="0" smtClean="0"/>
                  <a:t>. The desired eigenvalues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=−2+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=−2−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 smtClean="0"/>
                  <a:t> ,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2400" dirty="0" smtClean="0"/>
                  <a:t>. Determine the state feedback gain matrix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2400" dirty="0" smtClean="0"/>
                  <a:t>. 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" y="5352871"/>
                <a:ext cx="9093200" cy="1200329"/>
              </a:xfrm>
              <a:prstGeom prst="rect">
                <a:avLst/>
              </a:prstGeom>
              <a:blipFill rotWithShape="0">
                <a:blip r:embed="rId4"/>
                <a:stretch>
                  <a:fillRect t="-4061" r="-1005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58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7912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Step-1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just"/>
            <a:r>
              <a:rPr lang="en-US" sz="2400" dirty="0"/>
              <a:t>First, we need to check the controllability matrix of the system. Since the controllability </a:t>
            </a:r>
            <a:r>
              <a:rPr lang="en-US" sz="2400" dirty="0" smtClean="0"/>
              <a:t>matrix </a:t>
            </a:r>
            <a:r>
              <a:rPr lang="en-US" sz="2400" b="1" dirty="0" smtClean="0">
                <a:solidFill>
                  <a:srgbClr val="FF0000"/>
                </a:solidFill>
              </a:rPr>
              <a:t>CM</a:t>
            </a:r>
            <a:r>
              <a:rPr lang="en-US" sz="2400" b="1" dirty="0" smtClean="0"/>
              <a:t> </a:t>
            </a:r>
            <a:r>
              <a:rPr lang="en-US" sz="2400" dirty="0"/>
              <a:t>is given </a:t>
            </a:r>
            <a:r>
              <a:rPr lang="en-US" sz="2400" dirty="0" smtClean="0"/>
              <a:t>by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We find that </a:t>
            </a:r>
            <a:r>
              <a:rPr lang="en-US" sz="2400" dirty="0" smtClean="0">
                <a:solidFill>
                  <a:srgbClr val="FF0000"/>
                </a:solidFill>
              </a:rPr>
              <a:t>rank(</a:t>
            </a:r>
            <a:r>
              <a:rPr lang="en-US" sz="2400" b="1" dirty="0" smtClean="0">
                <a:solidFill>
                  <a:srgbClr val="FF0000"/>
                </a:solidFill>
              </a:rPr>
              <a:t>CM)</a:t>
            </a:r>
            <a:r>
              <a:rPr lang="en-US" sz="2400" dirty="0" smtClean="0">
                <a:solidFill>
                  <a:srgbClr val="FF0000"/>
                </a:solidFill>
              </a:rPr>
              <a:t>=3</a:t>
            </a:r>
            <a:r>
              <a:rPr lang="en-US" sz="2400" dirty="0"/>
              <a:t>. Thus, the system is completely state </a:t>
            </a:r>
            <a:r>
              <a:rPr lang="en-US" sz="2400" dirty="0" smtClean="0"/>
              <a:t>controllable and </a:t>
            </a:r>
            <a:r>
              <a:rPr lang="en-US" sz="2400" dirty="0"/>
              <a:t>arbitrary pole placement is possible.</a:t>
            </a:r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48973" y="3657600"/>
                <a:ext cx="5638800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973" y="3657600"/>
                <a:ext cx="5638800" cy="100610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685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(Ackermann’s Formula)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Following are the steps to be followed in this particular method. 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971550" lvl="1" indent="-514350" algn="just">
              <a:buFont typeface="+mj-lt"/>
              <a:buAutoNum type="arabicPeriod" startAt="2"/>
            </a:pPr>
            <a:r>
              <a:rPr lang="en-US" sz="2600" dirty="0" smtClean="0"/>
              <a:t>Use Ackermann’s formula to calculate </a:t>
            </a:r>
            <a:r>
              <a:rPr lang="en-US" sz="2600" b="1" dirty="0" smtClean="0"/>
              <a:t>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2743200"/>
                <a:ext cx="83820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</m:e>
                                  <m:e>
                                    <m:sSup>
                                      <m:sSupPr>
                                        <m:ctrlPr>
                                          <a:rPr lang="en-US" sz="26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3200"/>
                <a:ext cx="8382000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00" y="3505200"/>
                <a:ext cx="83820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6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6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6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505200"/>
                <a:ext cx="8382000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200" y="4114800"/>
                <a:ext cx="8991599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 indent="-342900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600" dirty="0" smtClean="0"/>
                  <a:t> are the coefficients of the desired characteristic polynomial.</a:t>
                </a:r>
                <a:endParaRPr lang="en-US" sz="2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114800"/>
                <a:ext cx="8991599" cy="892552"/>
              </a:xfrm>
              <a:prstGeom prst="rect">
                <a:avLst/>
              </a:prstGeom>
              <a:blipFill rotWithShape="0">
                <a:blip r:embed="rId4"/>
                <a:stretch>
                  <a:fillRect t="-5479" r="-1221" b="-17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6272410"/>
                <a:ext cx="52397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14, 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=60,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6272410"/>
                <a:ext cx="523976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349" r="-1048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22180" y="5278170"/>
                <a:ext cx="745204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+2−4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d>
                        <m:d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200" dirty="0"/>
                            <m:t>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+2+4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m:rPr>
                          <m:nor/>
                        </m:rPr>
                        <a:rPr lang="en-US" sz="2200" dirty="0"/>
                        <m:t> </m:t>
                      </m:r>
                      <m:d>
                        <m:dPr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14</m:t>
                      </m:r>
                      <m:sSup>
                        <m:sSupPr>
                          <m:ctrlPr>
                            <a:rPr lang="en-US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+200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180" y="5278170"/>
                <a:ext cx="7452040" cy="430887"/>
              </a:xfrm>
              <a:prstGeom prst="rect">
                <a:avLst/>
              </a:prstGeom>
              <a:blipFill rotWithShape="0">
                <a:blip r:embed="rId6"/>
                <a:stretch>
                  <a:fillRect b="-14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4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(Ackermann’s Formula)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3198992"/>
                <a:ext cx="9067800" cy="8309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d>
                        <m:dPr>
                          <m:ctrlPr>
                            <a:rPr lang="en-US" sz="19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9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9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9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+14</m:t>
                      </m:r>
                      <m:sSup>
                        <m:sSupPr>
                          <m:ctrlPr>
                            <a:rPr lang="en-US" sz="19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9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9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9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9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9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90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9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98992"/>
                <a:ext cx="9067800" cy="83093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94326" y="1018001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326" y="1018001"/>
                <a:ext cx="5079147" cy="9775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" y="2397229"/>
                <a:ext cx="83820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+14</m:t>
                      </m:r>
                      <m:sSup>
                        <m:sSupPr>
                          <m:ctrlPr>
                            <a:rPr lang="en-US" sz="26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+200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397229"/>
                <a:ext cx="8382000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4300" y="4402406"/>
                <a:ext cx="9067800" cy="902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d>
                        <m:dPr>
                          <m:ctrlPr>
                            <a:rPr lang="en-US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99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55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59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−34</m:t>
                                </m:r>
                              </m:e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4402406"/>
                <a:ext cx="9067800" cy="90210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75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60960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Frequency </a:t>
            </a:r>
            <a:r>
              <a:rPr lang="en-US" dirty="0"/>
              <a:t>domain methods of design do not allow us to specify all poles in </a:t>
            </a:r>
            <a:r>
              <a:rPr lang="en-US" dirty="0" smtClean="0"/>
              <a:t>systems of </a:t>
            </a:r>
            <a:r>
              <a:rPr lang="en-US" dirty="0"/>
              <a:t>order higher than 2 because they do not allow for a sufficient number of </a:t>
            </a:r>
            <a:r>
              <a:rPr lang="en-US" dirty="0" smtClean="0"/>
              <a:t>unknown parameters </a:t>
            </a:r>
            <a:r>
              <a:rPr lang="en-US" dirty="0"/>
              <a:t>to place all of the closed-loop poles uniquely.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One </a:t>
            </a:r>
            <a:r>
              <a:rPr lang="en-US" dirty="0"/>
              <a:t>gain to adjust, </a:t>
            </a:r>
            <a:r>
              <a:rPr lang="en-US" dirty="0" smtClean="0"/>
              <a:t>or compensator </a:t>
            </a:r>
            <a:r>
              <a:rPr lang="en-US" dirty="0"/>
              <a:t>pole and zero to select, does not yield a sufficient number of </a:t>
            </a:r>
            <a:r>
              <a:rPr lang="en-US" dirty="0" smtClean="0"/>
              <a:t>parameters to </a:t>
            </a:r>
            <a:r>
              <a:rPr lang="en-US" dirty="0"/>
              <a:t>place all the closed-loop poles at desired locations. </a:t>
            </a:r>
            <a:endParaRPr lang="en-US" dirty="0" smtClean="0"/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672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(Ackermann’s Formula)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38800" y="1001668"/>
                <a:ext cx="3314700" cy="902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d>
                        <m:dPr>
                          <m:ctrlPr>
                            <a:rPr lang="en-US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99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55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59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−34</m:t>
                                </m:r>
                              </m:e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001668"/>
                <a:ext cx="3314700" cy="902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4800" y="990600"/>
                <a:ext cx="3962400" cy="895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2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990600"/>
                <a:ext cx="3962400" cy="8952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7200" y="2438400"/>
                <a:ext cx="83820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</m:e>
                                  <m:e>
                                    <m:sSup>
                                      <m:sSupPr>
                                        <m:ctrlPr>
                                          <a:rPr lang="en-US" sz="26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438400"/>
                <a:ext cx="8382000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58053" y="3391065"/>
                <a:ext cx="8382000" cy="10525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199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55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159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−34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53" y="3391065"/>
                <a:ext cx="8382000" cy="10525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9429" y="4878356"/>
                <a:ext cx="83820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199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29" y="4878356"/>
                <a:ext cx="8382000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740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Example-2</a:t>
            </a:r>
            <a:r>
              <a:rPr lang="en-US" sz="2600" dirty="0" smtClean="0"/>
              <a:t>: </a:t>
            </a:r>
            <a:r>
              <a:rPr lang="en-US" sz="2400" dirty="0"/>
              <a:t>Consider the regulator system shown in </a:t>
            </a:r>
            <a:r>
              <a:rPr lang="en-US" sz="2400" dirty="0" smtClean="0"/>
              <a:t>following figure. The </a:t>
            </a:r>
            <a:r>
              <a:rPr lang="en-US" sz="2400" dirty="0"/>
              <a:t>plant is given </a:t>
            </a:r>
            <a:r>
              <a:rPr lang="en-US" sz="2400" dirty="0" smtClean="0"/>
              <a:t>by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Determine the state feedback gain for each state variable to place the poles at </a:t>
            </a:r>
            <a:r>
              <a:rPr lang="en-US" sz="2400" dirty="0" smtClean="0">
                <a:solidFill>
                  <a:srgbClr val="FF0000"/>
                </a:solidFill>
              </a:rPr>
              <a:t>-1+j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-1-j,-3</a:t>
            </a:r>
            <a:r>
              <a:rPr lang="en-US" sz="2400" dirty="0" smtClean="0"/>
              <a:t>. (Apply all methods)</a:t>
            </a:r>
            <a:endParaRPr lang="en-US" sz="2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54562" y="1981200"/>
                <a:ext cx="4758675" cy="10591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562" y="1981200"/>
                <a:ext cx="4758675" cy="10591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276600"/>
            <a:ext cx="4727175" cy="247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42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</a:t>
            </a:r>
            <a:r>
              <a:rPr lang="en-GB" smtClean="0"/>
              <a:t>of Lectures-16-17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60960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Remember</a:t>
            </a:r>
            <a:r>
              <a:rPr lang="en-US" dirty="0"/>
              <a:t>, to </a:t>
            </a:r>
            <a:r>
              <a:rPr lang="en-US" dirty="0" smtClean="0"/>
              <a:t>place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i="1" dirty="0" smtClean="0"/>
              <a:t> </a:t>
            </a:r>
            <a:r>
              <a:rPr lang="en-US" dirty="0"/>
              <a:t>unknown quantities, you need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i="1" dirty="0"/>
              <a:t> </a:t>
            </a:r>
            <a:r>
              <a:rPr lang="en-US" dirty="0"/>
              <a:t>adjustable parameters.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State-space </a:t>
            </a:r>
            <a:r>
              <a:rPr lang="en-US" dirty="0"/>
              <a:t>methods solve this problem by introducing into the system </a:t>
            </a:r>
          </a:p>
          <a:p>
            <a:pPr lvl="1" algn="just"/>
            <a:r>
              <a:rPr lang="en-US" dirty="0"/>
              <a:t>Other adjustable parameters and </a:t>
            </a:r>
          </a:p>
          <a:p>
            <a:pPr lvl="1" algn="just"/>
            <a:r>
              <a:rPr lang="en-US" dirty="0"/>
              <a:t>The technique for finding these parameter values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On the other hand, state-space methods do not allow the specification of closed-loop zero locations, which frequency domain methods do allow through placement of the lead compensator zero. 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422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60960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Finally, there is a wide range of computational support for state-space methods</a:t>
            </a:r>
            <a:r>
              <a:rPr lang="en-US" dirty="0" smtClean="0"/>
              <a:t>; many </a:t>
            </a:r>
            <a:r>
              <a:rPr lang="en-US" dirty="0"/>
              <a:t>software packages support the matrix algebra required by the design process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However, as mentioned before, the advantages of computer support are balanced </a:t>
            </a:r>
            <a:r>
              <a:rPr lang="en-US" dirty="0" smtClean="0"/>
              <a:t>by the </a:t>
            </a:r>
            <a:r>
              <a:rPr lang="en-US" dirty="0"/>
              <a:t>loss of graphic insight into a design problem that the frequency domain </a:t>
            </a:r>
            <a:r>
              <a:rPr lang="en-US" dirty="0" smtClean="0"/>
              <a:t>methods yield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33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In this </a:t>
            </a:r>
            <a:r>
              <a:rPr lang="en-US" sz="2600" dirty="0" smtClean="0"/>
              <a:t>lecture </a:t>
            </a:r>
            <a:r>
              <a:rPr lang="en-US" sz="2600" dirty="0"/>
              <a:t>we </a:t>
            </a:r>
            <a:r>
              <a:rPr lang="en-US" sz="2600" dirty="0" smtClean="0"/>
              <a:t>will discuss </a:t>
            </a:r>
            <a:r>
              <a:rPr lang="en-US" sz="2600" dirty="0"/>
              <a:t>a design method commonly called the </a:t>
            </a:r>
            <a:r>
              <a:rPr lang="en-US" sz="2600" i="1" dirty="0"/>
              <a:t>pole-placement </a:t>
            </a:r>
            <a:r>
              <a:rPr lang="en-US" sz="2600" dirty="0" smtClean="0"/>
              <a:t>or </a:t>
            </a:r>
            <a:r>
              <a:rPr lang="en-US" sz="2600" i="1" dirty="0" smtClean="0"/>
              <a:t>pole-assignment technique.</a:t>
            </a:r>
          </a:p>
          <a:p>
            <a:pPr algn="just"/>
            <a:endParaRPr lang="en-US" sz="2600" i="1" dirty="0" smtClean="0"/>
          </a:p>
          <a:p>
            <a:pPr algn="just"/>
            <a:r>
              <a:rPr lang="en-US" sz="2600" dirty="0"/>
              <a:t>We assume that all state variables are measurable and </a:t>
            </a:r>
            <a:r>
              <a:rPr lang="en-US" sz="2600" dirty="0" smtClean="0"/>
              <a:t>are available </a:t>
            </a:r>
            <a:r>
              <a:rPr lang="en-US" sz="2600" dirty="0"/>
              <a:t>for feedback</a:t>
            </a:r>
            <a:r>
              <a:rPr lang="en-US" sz="2600" dirty="0" smtClean="0"/>
              <a:t>.</a:t>
            </a:r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If </a:t>
            </a:r>
            <a:r>
              <a:rPr lang="en-US" sz="2600" dirty="0"/>
              <a:t>the system considered is completely </a:t>
            </a:r>
            <a:r>
              <a:rPr lang="en-US" sz="2600" dirty="0" smtClean="0"/>
              <a:t>state controllable</a:t>
            </a:r>
            <a:r>
              <a:rPr lang="en-US" sz="2600" dirty="0"/>
              <a:t>, then poles of the closed-loop system may be placed at any desired </a:t>
            </a:r>
            <a:r>
              <a:rPr lang="en-US" sz="2600" dirty="0" smtClean="0"/>
              <a:t>locations by </a:t>
            </a:r>
            <a:r>
              <a:rPr lang="en-US" sz="2600" dirty="0"/>
              <a:t>means of state feedback through an appropriate state feedback gain matrix</a:t>
            </a:r>
            <a:r>
              <a:rPr lang="en-US" sz="2600" dirty="0" smtClean="0"/>
              <a:t>.</a:t>
            </a:r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4950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present design technique begins with a determination of the desired closed-loop poles </a:t>
            </a:r>
            <a:r>
              <a:rPr lang="en-US" sz="2800" dirty="0"/>
              <a:t>based on the transient-response and/or frequency-response requirements, such </a:t>
            </a:r>
            <a:r>
              <a:rPr lang="en-US" sz="2800" dirty="0" smtClean="0"/>
              <a:t>as speed</a:t>
            </a:r>
            <a:r>
              <a:rPr lang="en-US" sz="2800" dirty="0"/>
              <a:t>, damping ratio, or bandwidth, as well as steady-state requirements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By </a:t>
            </a:r>
            <a:r>
              <a:rPr lang="en-US" sz="2800" dirty="0"/>
              <a:t>choosing an appropriate gain matrix for state feedback, it is </a:t>
            </a:r>
            <a:r>
              <a:rPr lang="en-US" sz="2800" dirty="0" smtClean="0"/>
              <a:t>possible to </a:t>
            </a:r>
            <a:r>
              <a:rPr lang="en-US" sz="2800" dirty="0"/>
              <a:t>force the system to have closed-loop poles at the desired locations, </a:t>
            </a:r>
            <a:r>
              <a:rPr lang="en-US" sz="2800" dirty="0" smtClean="0"/>
              <a:t>provided that </a:t>
            </a:r>
            <a:r>
              <a:rPr lang="en-US" sz="2800" dirty="0"/>
              <a:t>the original system is completely state controllable.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8064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Topology of 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Consider </a:t>
            </a:r>
            <a:r>
              <a:rPr lang="en-US" sz="2800" dirty="0"/>
              <a:t>a plant represented </a:t>
            </a:r>
            <a:r>
              <a:rPr lang="en-US" sz="2800" dirty="0" smtClean="0"/>
              <a:t>in state </a:t>
            </a:r>
            <a:r>
              <a:rPr lang="en-US" sz="2800" dirty="0"/>
              <a:t>space by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76600" y="1828800"/>
                <a:ext cx="21026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828800"/>
                <a:ext cx="210262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02000" y="2326886"/>
                <a:ext cx="11883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000" y="2326886"/>
                <a:ext cx="1188339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060" y="3689517"/>
            <a:ext cx="755588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9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cture 32-33 Closed Loop Frequency Respon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24-25 Introduction to State Space Modeling</Template>
  <TotalTime>113</TotalTime>
  <Words>3770</Words>
  <Application>Microsoft Office PowerPoint</Application>
  <PresentationFormat>On-screen Show (4:3)</PresentationFormat>
  <Paragraphs>338</Paragraphs>
  <Slides>42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lecture 32-33 Closed Loop Frequency Response</vt:lpstr>
      <vt:lpstr>Equation</vt:lpstr>
      <vt:lpstr>Modern Control Systems (MCS)</vt:lpstr>
      <vt:lpstr>Lecture Outline</vt:lpstr>
      <vt:lpstr>Introduction</vt:lpstr>
      <vt:lpstr>Introduction</vt:lpstr>
      <vt:lpstr>Introduction</vt:lpstr>
      <vt:lpstr>Introduction</vt:lpstr>
      <vt:lpstr>Pole Placement </vt:lpstr>
      <vt:lpstr>Pole Placement </vt:lpstr>
      <vt:lpstr>Topology of Pole Placement </vt:lpstr>
      <vt:lpstr>Topology of Pole Placement </vt:lpstr>
      <vt:lpstr>Topology of Pole Placement </vt:lpstr>
      <vt:lpstr>Topology of Pole Placement </vt:lpstr>
      <vt:lpstr>Topology of Pole Placement </vt:lpstr>
      <vt:lpstr>Pole Placement </vt:lpstr>
      <vt:lpstr>Pole Placement </vt:lpstr>
      <vt:lpstr>Pole Placement </vt:lpstr>
      <vt:lpstr>Pole Placement (Using Transformation Matrix P) </vt:lpstr>
      <vt:lpstr>Pole Placement (Using Transformation Matrix P) </vt:lpstr>
      <vt:lpstr>Pole Placement (Using Transformation Matrix P) </vt:lpstr>
      <vt:lpstr>Pole Placement (Using Transformation Matrix P) </vt:lpstr>
      <vt:lpstr>Pole Placement (Using Transformation Matrix P) </vt:lpstr>
      <vt:lpstr>Pole Placement (Using Transformation Matrix P) </vt:lpstr>
      <vt:lpstr>Pole Placement (Using Transformation Matrix P) </vt:lpstr>
      <vt:lpstr>Pole Placement (Using Transformation Matrix P) </vt:lpstr>
      <vt:lpstr>Pole Placement (Using Transformation Matrix P) </vt:lpstr>
      <vt:lpstr>Pole Placement (Using Transformation Matrix P) </vt:lpstr>
      <vt:lpstr>Pole Placement (Using Transformation Matrix P) </vt:lpstr>
      <vt:lpstr>PowerPoint Presentation</vt:lpstr>
      <vt:lpstr>Pole Placement (Direct Substitution Method) </vt:lpstr>
      <vt:lpstr>Pole Placement (Direct Substitution Method) </vt:lpstr>
      <vt:lpstr>Pole Placement (Using Direct Substitution) </vt:lpstr>
      <vt:lpstr>Pole Placement (Using Transformation Matrix P) </vt:lpstr>
      <vt:lpstr>Pole Placement (Using Transformation Matrix P) </vt:lpstr>
      <vt:lpstr>Pole Placement (Ackermann’s Formula) </vt:lpstr>
      <vt:lpstr>Pole Placement (Ackermann’s Formula) </vt:lpstr>
      <vt:lpstr>Pole Placement (Ackermann’s Formula) </vt:lpstr>
      <vt:lpstr>Pole Placement (Using Transformation Matrix P) </vt:lpstr>
      <vt:lpstr>Pole Placement (Ackermann’s Formula) </vt:lpstr>
      <vt:lpstr>Pole Placement (Ackermann’s Formula) </vt:lpstr>
      <vt:lpstr>Pole Placement (Ackermann’s Formula) </vt:lpstr>
      <vt:lpstr>Pole Placement</vt:lpstr>
      <vt:lpstr>End of Lectures-16-17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Control Systems (MCS)</dc:title>
  <dc:creator>SGH202PZR0</dc:creator>
  <cp:lastModifiedBy>DR. Imtiaz</cp:lastModifiedBy>
  <cp:revision>62</cp:revision>
  <dcterms:created xsi:type="dcterms:W3CDTF">2013-10-02T10:03:38Z</dcterms:created>
  <dcterms:modified xsi:type="dcterms:W3CDTF">2014-09-02T14:24:31Z</dcterms:modified>
</cp:coreProperties>
</file>