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411" r:id="rId3"/>
    <p:sldId id="408" r:id="rId4"/>
    <p:sldId id="357" r:id="rId5"/>
    <p:sldId id="415" r:id="rId6"/>
    <p:sldId id="416" r:id="rId7"/>
    <p:sldId id="440" r:id="rId8"/>
    <p:sldId id="418" r:id="rId9"/>
    <p:sldId id="419" r:id="rId10"/>
    <p:sldId id="420" r:id="rId11"/>
    <p:sldId id="433" r:id="rId12"/>
    <p:sldId id="434" r:id="rId13"/>
    <p:sldId id="421" r:id="rId14"/>
    <p:sldId id="422" r:id="rId15"/>
    <p:sldId id="423" r:id="rId16"/>
    <p:sldId id="424" r:id="rId17"/>
    <p:sldId id="425" r:id="rId18"/>
    <p:sldId id="426" r:id="rId19"/>
    <p:sldId id="428" r:id="rId20"/>
    <p:sldId id="427" r:id="rId21"/>
    <p:sldId id="429" r:id="rId22"/>
    <p:sldId id="430" r:id="rId23"/>
    <p:sldId id="431" r:id="rId24"/>
    <p:sldId id="432" r:id="rId25"/>
    <p:sldId id="410" r:id="rId26"/>
    <p:sldId id="435" r:id="rId27"/>
    <p:sldId id="436" r:id="rId28"/>
    <p:sldId id="437" r:id="rId29"/>
    <p:sldId id="438" r:id="rId30"/>
    <p:sldId id="439" r:id="rId31"/>
    <p:sldId id="41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69" d="100"/>
          <a:sy n="69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9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wmf"/><Relationship Id="rId1" Type="http://schemas.openxmlformats.org/officeDocument/2006/relationships/image" Target="../media/image9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A1E8-A561-431B-A511-34874C91D5AC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68CB-8AA6-4AA6-918C-7F055EB5D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68CB-8AA6-4AA6-918C-7F055EB5DC3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68CB-8AA6-4AA6-918C-7F055EB5DC3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68CB-8AA6-4AA6-918C-7F055EB5DC3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68CB-8AA6-4AA6-918C-7F055EB5DC3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0E21-3BD5-4A8F-9F77-8A6CF8D7ED82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D3A-E9A4-45FC-BEED-694CFA1125EA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24C0-5C6C-4897-BB9F-BE0B3A4D5661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73EC-CD30-4D1B-8D14-7E1C8A7BEB9C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604-B4D3-4F17-83FA-9369A98C5E9F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9669-49EE-4A65-AB6E-F17A4819F475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C4A-35D7-4144-A53F-0512CD79BF36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5A0-4F43-4A23-AAFE-A7757AB5D146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562-BA19-486C-A312-46881171BBE7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164E-8DC4-4012-B707-7FC9D5C0132F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53BD-5537-4033-95D3-E9BB638664EA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63EC-4C8C-4C13-884A-45C7C468303C}" type="datetime1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gif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4.jpe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8.jpeg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8057" y="2996952"/>
            <a:ext cx="7431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Lecture-9</a:t>
            </a:r>
          </a:p>
          <a:p>
            <a:pPr algn="ctr"/>
            <a:r>
              <a:rPr lang="en-GB" sz="2400" dirty="0" smtClean="0"/>
              <a:t>Mathematical Modelling of Electrical &amp; Electronic Systems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Example#1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2071389"/>
            <a:ext cx="864096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Substitute </a:t>
            </a:r>
            <a:r>
              <a:rPr lang="en-US" sz="2400" i="1" dirty="0" smtClean="0">
                <a:solidFill>
                  <a:srgbClr val="FF0000"/>
                </a:solidFill>
              </a:rPr>
              <a:t>I(s) </a:t>
            </a:r>
            <a:r>
              <a:rPr lang="en-US" sz="2400" dirty="0" smtClean="0"/>
              <a:t>in equation on left</a:t>
            </a:r>
          </a:p>
          <a:p>
            <a:pPr algn="just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211974" name="Object 6"/>
          <p:cNvGraphicFramePr>
            <a:graphicFrameLocks noChangeAspect="1"/>
          </p:cNvGraphicFramePr>
          <p:nvPr/>
        </p:nvGraphicFramePr>
        <p:xfrm>
          <a:off x="5436096" y="1484784"/>
          <a:ext cx="2466975" cy="493712"/>
        </p:xfrm>
        <a:graphic>
          <a:graphicData uri="http://schemas.openxmlformats.org/presentationml/2006/ole">
            <p:oleObj spid="_x0000_s212998" name="Equation" r:id="rId4" imgW="812520" imgH="203040" progId="Equation.3">
              <p:embed/>
            </p:oleObj>
          </a:graphicData>
        </a:graphic>
      </p:graphicFrame>
      <p:graphicFrame>
        <p:nvGraphicFramePr>
          <p:cNvPr id="211975" name="Object 7"/>
          <p:cNvGraphicFramePr>
            <a:graphicFrameLocks noChangeAspect="1"/>
          </p:cNvGraphicFramePr>
          <p:nvPr/>
        </p:nvGraphicFramePr>
        <p:xfrm>
          <a:off x="683568" y="1196752"/>
          <a:ext cx="3392488" cy="863600"/>
        </p:xfrm>
        <a:graphic>
          <a:graphicData uri="http://schemas.openxmlformats.org/presentationml/2006/ole">
            <p:oleObj spid="_x0000_s212999" name="Equation" r:id="rId5" imgW="1117440" imgH="355320" progId="Equation.3">
              <p:embed/>
            </p:oleObj>
          </a:graphicData>
        </a:graphic>
      </p:graphicFrame>
      <p:graphicFrame>
        <p:nvGraphicFramePr>
          <p:cNvPr id="213000" name="Object 7"/>
          <p:cNvGraphicFramePr>
            <a:graphicFrameLocks noChangeAspect="1"/>
          </p:cNvGraphicFramePr>
          <p:nvPr/>
        </p:nvGraphicFramePr>
        <p:xfrm>
          <a:off x="2824659" y="2708920"/>
          <a:ext cx="3475533" cy="863600"/>
        </p:xfrm>
        <a:graphic>
          <a:graphicData uri="http://schemas.openxmlformats.org/presentationml/2006/ole">
            <p:oleObj spid="_x0000_s213000" name="Equation" r:id="rId6" imgW="1320480" imgH="355320" progId="Equation.3">
              <p:embed/>
            </p:oleObj>
          </a:graphicData>
        </a:graphic>
      </p:graphicFrame>
      <p:graphicFrame>
        <p:nvGraphicFramePr>
          <p:cNvPr id="213001" name="Object 7"/>
          <p:cNvGraphicFramePr>
            <a:graphicFrameLocks noChangeAspect="1"/>
          </p:cNvGraphicFramePr>
          <p:nvPr/>
        </p:nvGraphicFramePr>
        <p:xfrm>
          <a:off x="3103860" y="3933056"/>
          <a:ext cx="2908300" cy="1233488"/>
        </p:xfrm>
        <a:graphic>
          <a:graphicData uri="http://schemas.openxmlformats.org/presentationml/2006/ole">
            <p:oleObj spid="_x0000_s213001" name="Equation" r:id="rId7" imgW="1104840" imgH="507960" progId="Equation.3">
              <p:embed/>
            </p:oleObj>
          </a:graphicData>
        </a:graphic>
      </p:graphicFrame>
      <p:graphicFrame>
        <p:nvGraphicFramePr>
          <p:cNvPr id="213002" name="Object 7"/>
          <p:cNvGraphicFramePr>
            <a:graphicFrameLocks noChangeAspect="1"/>
          </p:cNvGraphicFramePr>
          <p:nvPr/>
        </p:nvGraphicFramePr>
        <p:xfrm>
          <a:off x="3325813" y="5518150"/>
          <a:ext cx="2373312" cy="925513"/>
        </p:xfrm>
        <a:graphic>
          <a:graphicData uri="http://schemas.openxmlformats.org/presentationml/2006/ole">
            <p:oleObj spid="_x0000_s213002" name="Equation" r:id="rId8" imgW="90144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Example#1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2215405"/>
            <a:ext cx="864096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system has one pole at </a:t>
            </a:r>
          </a:p>
          <a:p>
            <a:pPr algn="just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213002" name="Object 7"/>
          <p:cNvGraphicFramePr>
            <a:graphicFrameLocks noChangeAspect="1"/>
          </p:cNvGraphicFramePr>
          <p:nvPr/>
        </p:nvGraphicFramePr>
        <p:xfrm>
          <a:off x="3203848" y="1135335"/>
          <a:ext cx="2373312" cy="925513"/>
        </p:xfrm>
        <a:graphic>
          <a:graphicData uri="http://schemas.openxmlformats.org/presentationml/2006/ole">
            <p:oleObj spid="_x0000_s229382" name="Equation" r:id="rId4" imgW="901440" imgH="380880" progId="Equation.3">
              <p:embed/>
            </p:oleObj>
          </a:graphicData>
        </a:graphic>
      </p:graphicFrame>
      <p:graphicFrame>
        <p:nvGraphicFramePr>
          <p:cNvPr id="229383" name="Object 10"/>
          <p:cNvGraphicFramePr>
            <a:graphicFrameLocks noChangeAspect="1"/>
          </p:cNvGraphicFramePr>
          <p:nvPr/>
        </p:nvGraphicFramePr>
        <p:xfrm>
          <a:off x="2411760" y="2780928"/>
          <a:ext cx="4078288" cy="863600"/>
        </p:xfrm>
        <a:graphic>
          <a:graphicData uri="http://schemas.openxmlformats.org/presentationml/2006/ole">
            <p:oleObj spid="_x0000_s229383" name="Equation" r:id="rId5" imgW="15490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Example#2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Design an Electrical system that would place a pole at -3 if added to another system.</a:t>
            </a:r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System has one pole at</a:t>
            </a:r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Therefore,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355976" y="2060848"/>
            <a:ext cx="4392488" cy="1944216"/>
            <a:chOff x="2555776" y="2996952"/>
            <a:chExt cx="4392488" cy="1944216"/>
          </a:xfrm>
        </p:grpSpPr>
        <p:grpSp>
          <p:nvGrpSpPr>
            <p:cNvPr id="6" name="Group 7"/>
            <p:cNvGrpSpPr/>
            <p:nvPr/>
          </p:nvGrpSpPr>
          <p:grpSpPr>
            <a:xfrm>
              <a:off x="2699792" y="2996952"/>
              <a:ext cx="3888433" cy="1944216"/>
              <a:chOff x="3131839" y="3140968"/>
              <a:chExt cx="3253165" cy="144016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31839" y="3140968"/>
                <a:ext cx="3253165" cy="1440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4990193" y="3860972"/>
                <a:ext cx="576064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C</a:t>
                </a:r>
                <a:endParaRPr lang="en-GB" dirty="0"/>
              </a:p>
            </p:txBody>
          </p:sp>
        </p:grp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713622" y="3933056"/>
              <a:ext cx="714362" cy="515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GB" sz="2000" dirty="0" err="1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ea typeface="Arial" pitchFamily="34" charset="0"/>
                  <a:cs typeface="Arial" pitchFamily="34" charset="0"/>
                </a:rPr>
                <a:t>(t)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555776" y="3887099"/>
              <a:ext cx="792088" cy="49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GB" sz="2000" i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v</a:t>
              </a:r>
              <a:r>
                <a:rPr lang="en-GB" sz="2000" baseline="-25000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r>
                <a:rPr lang="en-GB" sz="2000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( t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ea typeface="Arial" pitchFamily="34" charset="0"/>
                  <a:cs typeface="Arial" pitchFamily="34" charset="0"/>
                </a:rPr>
                <a:t>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089886" y="3900104"/>
              <a:ext cx="858378" cy="392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v</a:t>
              </a:r>
              <a:r>
                <a:rPr kumimoji="0" lang="en-GB" sz="20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ea typeface="Arial" pitchFamily="34" charset="0"/>
                  <a:cs typeface="Arial" pitchFamily="34" charset="0"/>
                </a:rPr>
                <a:t>(t)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>
              <a:off x="3710584" y="3645025"/>
              <a:ext cx="717400" cy="9361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1691"/>
                <a:gd name="T2" fmla="*/ 7932 w 21600"/>
                <a:gd name="T3" fmla="*/ 41691 h 41691"/>
                <a:gd name="T4" fmla="*/ 0 w 21600"/>
                <a:gd name="T5" fmla="*/ 21600 h 41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6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467"/>
                    <a:pt x="16180" y="38434"/>
                    <a:pt x="7931" y="41690"/>
                  </a:cubicBezTo>
                </a:path>
                <a:path w="21600" h="416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467"/>
                    <a:pt x="16180" y="38434"/>
                    <a:pt x="7931" y="4169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</p:grpSp>
      <p:graphicFrame>
        <p:nvGraphicFramePr>
          <p:cNvPr id="230402" name="Object 10"/>
          <p:cNvGraphicFramePr>
            <a:graphicFrameLocks noChangeAspect="1"/>
          </p:cNvGraphicFramePr>
          <p:nvPr/>
        </p:nvGraphicFramePr>
        <p:xfrm>
          <a:off x="899592" y="2420888"/>
          <a:ext cx="2373313" cy="925512"/>
        </p:xfrm>
        <a:graphic>
          <a:graphicData uri="http://schemas.openxmlformats.org/presentationml/2006/ole">
            <p:oleObj spid="_x0000_s230402" name="Equation" r:id="rId4" imgW="901440" imgH="380880" progId="Equation.3">
              <p:embed/>
            </p:oleObj>
          </a:graphicData>
        </a:graphic>
      </p:graphicFrame>
      <p:graphicFrame>
        <p:nvGraphicFramePr>
          <p:cNvPr id="230403" name="Object 3"/>
          <p:cNvGraphicFramePr>
            <a:graphicFrameLocks noChangeAspect="1"/>
          </p:cNvGraphicFramePr>
          <p:nvPr/>
        </p:nvGraphicFramePr>
        <p:xfrm>
          <a:off x="1510878" y="4077072"/>
          <a:ext cx="1404938" cy="863600"/>
        </p:xfrm>
        <a:graphic>
          <a:graphicData uri="http://schemas.openxmlformats.org/presentationml/2006/ole">
            <p:oleObj spid="_x0000_s230403" name="Equation" r:id="rId5" imgW="533160" imgH="355320" progId="Equation.3">
              <p:embed/>
            </p:oleObj>
          </a:graphicData>
        </a:graphic>
      </p:graphicFrame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711200" y="5589588"/>
          <a:ext cx="1638300" cy="863600"/>
        </p:xfrm>
        <a:graphic>
          <a:graphicData uri="http://schemas.openxmlformats.org/presentationml/2006/ole">
            <p:oleObj spid="_x0000_s230404" name="Equation" r:id="rId6" imgW="622080" imgH="355320" progId="Equation.3">
              <p:embed/>
            </p:oleObj>
          </a:graphicData>
        </a:graphic>
      </p:graphicFrame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3635896" y="5805264"/>
          <a:ext cx="5148263" cy="463550"/>
        </p:xfrm>
        <a:graphic>
          <a:graphicData uri="http://schemas.openxmlformats.org/presentationml/2006/ole">
            <p:oleObj spid="_x0000_s230405" name="Equation" r:id="rId7" imgW="19555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Example#3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5963"/>
          </a:xfrm>
        </p:spPr>
        <p:txBody>
          <a:bodyPr/>
          <a:lstStyle/>
          <a:p>
            <a:r>
              <a:rPr lang="en-US" dirty="0" smtClean="0"/>
              <a:t>Find the transfer function G(S) of the following two port network.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2339752" y="3140968"/>
            <a:ext cx="4636388" cy="2492896"/>
            <a:chOff x="3001511" y="3140968"/>
            <a:chExt cx="4636388" cy="2492896"/>
          </a:xfrm>
        </p:grpSpPr>
        <p:pic>
          <p:nvPicPr>
            <p:cNvPr id="2140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22499" y="3140968"/>
              <a:ext cx="3763211" cy="249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4020" name="Group 4"/>
            <p:cNvGrpSpPr>
              <a:grpSpLocks/>
            </p:cNvGrpSpPr>
            <p:nvPr/>
          </p:nvGrpSpPr>
          <p:grpSpPr bwMode="auto">
            <a:xfrm>
              <a:off x="3001511" y="4529988"/>
              <a:ext cx="4636388" cy="868452"/>
              <a:chOff x="3835" y="11456"/>
              <a:chExt cx="4662" cy="834"/>
            </a:xfrm>
          </p:grpSpPr>
          <p:sp>
            <p:nvSpPr>
              <p:cNvPr id="214021" name="Text Box 5"/>
              <p:cNvSpPr txBox="1">
                <a:spLocks noChangeArrowheads="1"/>
              </p:cNvSpPr>
              <p:nvPr/>
            </p:nvSpPr>
            <p:spPr bwMode="auto">
              <a:xfrm>
                <a:off x="4632" y="11704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(t)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2" name="Text Box 6"/>
              <p:cNvSpPr txBox="1">
                <a:spLocks noChangeArrowheads="1"/>
              </p:cNvSpPr>
              <p:nvPr/>
            </p:nvSpPr>
            <p:spPr bwMode="auto">
              <a:xfrm>
                <a:off x="3835" y="11672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kumimoji="0" lang="en-GB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(t)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3" name="Text Box 7"/>
              <p:cNvSpPr txBox="1">
                <a:spLocks noChangeArrowheads="1"/>
              </p:cNvSpPr>
              <p:nvPr/>
            </p:nvSpPr>
            <p:spPr bwMode="auto">
              <a:xfrm>
                <a:off x="7597" y="11670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GB" i="1" dirty="0" err="1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lang="en-GB" baseline="-25000" dirty="0" err="1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o</a:t>
                </a:r>
                <a:r>
                  <a:rPr lang="en-GB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(t)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4" name="Arc 8"/>
              <p:cNvSpPr>
                <a:spLocks/>
              </p:cNvSpPr>
              <p:nvPr/>
            </p:nvSpPr>
            <p:spPr bwMode="auto">
              <a:xfrm>
                <a:off x="5053" y="11456"/>
                <a:ext cx="540" cy="8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1691"/>
                  <a:gd name="T2" fmla="*/ 7932 w 21600"/>
                  <a:gd name="T3" fmla="*/ 41691 h 41691"/>
                  <a:gd name="T4" fmla="*/ 0 w 21600"/>
                  <a:gd name="T5" fmla="*/ 21600 h 41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69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0467"/>
                      <a:pt x="16180" y="38434"/>
                      <a:pt x="7931" y="41690"/>
                    </a:cubicBezTo>
                  </a:path>
                  <a:path w="21600" h="4169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0467"/>
                      <a:pt x="16180" y="38434"/>
                      <a:pt x="7931" y="4169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4062478" y="3872170"/>
              <a:ext cx="792088" cy="3600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L</a:t>
              </a:r>
              <a:endPara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527425" y="4755587"/>
              <a:ext cx="792088" cy="3600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Example#3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40768"/>
            <a:ext cx="8712968" cy="4525963"/>
          </a:xfrm>
        </p:spPr>
        <p:txBody>
          <a:bodyPr/>
          <a:lstStyle/>
          <a:p>
            <a:pPr algn="just"/>
            <a:r>
              <a:rPr lang="en-GB" sz="2600" dirty="0" smtClean="0"/>
              <a:t>Simplify network by replacing multiple components with their equivalent transform impedance.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5" name="Group 13"/>
          <p:cNvGrpSpPr/>
          <p:nvPr/>
        </p:nvGrpSpPr>
        <p:grpSpPr>
          <a:xfrm>
            <a:off x="1276220" y="2924944"/>
            <a:ext cx="4456383" cy="2492896"/>
            <a:chOff x="3001511" y="3140968"/>
            <a:chExt cx="4456383" cy="2492896"/>
          </a:xfrm>
        </p:grpSpPr>
        <p:pic>
          <p:nvPicPr>
            <p:cNvPr id="2140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22499" y="3140968"/>
              <a:ext cx="3763211" cy="249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001511" y="4529988"/>
              <a:ext cx="4456383" cy="868452"/>
              <a:chOff x="3835" y="11456"/>
              <a:chExt cx="4481" cy="834"/>
            </a:xfrm>
          </p:grpSpPr>
          <p:sp>
            <p:nvSpPr>
              <p:cNvPr id="214021" name="Text Box 5"/>
              <p:cNvSpPr txBox="1">
                <a:spLocks noChangeArrowheads="1"/>
              </p:cNvSpPr>
              <p:nvPr/>
            </p:nvSpPr>
            <p:spPr bwMode="auto">
              <a:xfrm>
                <a:off x="4632" y="11704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GB" i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(s)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2" name="Text Box 6"/>
              <p:cNvSpPr txBox="1">
                <a:spLocks noChangeArrowheads="1"/>
              </p:cNvSpPr>
              <p:nvPr/>
            </p:nvSpPr>
            <p:spPr bwMode="auto">
              <a:xfrm>
                <a:off x="3835" y="11672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kumimoji="0" lang="en-GB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(s)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3" name="Text Box 7"/>
              <p:cNvSpPr txBox="1">
                <a:spLocks noChangeArrowheads="1"/>
              </p:cNvSpPr>
              <p:nvPr/>
            </p:nvSpPr>
            <p:spPr bwMode="auto">
              <a:xfrm>
                <a:off x="7416" y="11670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GB" i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lang="en-GB" baseline="-25000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o</a:t>
                </a:r>
                <a:r>
                  <a:rPr lang="en-GB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(s)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4" name="Arc 8"/>
              <p:cNvSpPr>
                <a:spLocks/>
              </p:cNvSpPr>
              <p:nvPr/>
            </p:nvSpPr>
            <p:spPr bwMode="auto">
              <a:xfrm>
                <a:off x="5053" y="11456"/>
                <a:ext cx="540" cy="8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1691"/>
                  <a:gd name="T2" fmla="*/ 7932 w 21600"/>
                  <a:gd name="T3" fmla="*/ 41691 h 41691"/>
                  <a:gd name="T4" fmla="*/ 0 w 21600"/>
                  <a:gd name="T5" fmla="*/ 21600 h 41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69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0467"/>
                      <a:pt x="16180" y="38434"/>
                      <a:pt x="7931" y="41690"/>
                    </a:cubicBezTo>
                  </a:path>
                  <a:path w="21600" h="4169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0467"/>
                      <a:pt x="16180" y="38434"/>
                      <a:pt x="7931" y="4169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4062478" y="3872170"/>
              <a:ext cx="792088" cy="3600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L</a:t>
              </a:r>
              <a:endPara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527425" y="4755587"/>
              <a:ext cx="792088" cy="3600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Arc 14"/>
          <p:cNvSpPr/>
          <p:nvPr/>
        </p:nvSpPr>
        <p:spPr>
          <a:xfrm rot="19532507">
            <a:off x="2691974" y="3474781"/>
            <a:ext cx="4078300" cy="3421069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6244772" y="4149080"/>
            <a:ext cx="1855620" cy="360040"/>
            <a:chOff x="5292080" y="4365104"/>
            <a:chExt cx="1855620" cy="360040"/>
          </a:xfrm>
        </p:grpSpPr>
        <p:sp>
          <p:nvSpPr>
            <p:cNvPr id="16" name="Rectangle 15"/>
            <p:cNvSpPr/>
            <p:nvPr/>
          </p:nvSpPr>
          <p:spPr>
            <a:xfrm>
              <a:off x="5724128" y="4365104"/>
              <a:ext cx="1008112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Z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292080" y="4558979"/>
              <a:ext cx="4320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715652" y="4536830"/>
              <a:ext cx="4320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 Impedance (Resistor)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971600" y="2492896"/>
            <a:ext cx="7344816" cy="2520280"/>
            <a:chOff x="1115616" y="2564904"/>
            <a:chExt cx="7344816" cy="2520280"/>
          </a:xfrm>
        </p:grpSpPr>
        <p:grpSp>
          <p:nvGrpSpPr>
            <p:cNvPr id="215043" name="Group 3"/>
            <p:cNvGrpSpPr>
              <a:grpSpLocks/>
            </p:cNvGrpSpPr>
            <p:nvPr/>
          </p:nvGrpSpPr>
          <p:grpSpPr bwMode="auto">
            <a:xfrm>
              <a:off x="1115616" y="2564904"/>
              <a:ext cx="1839150" cy="2188773"/>
              <a:chOff x="2304" y="7234"/>
              <a:chExt cx="2016" cy="2126"/>
            </a:xfrm>
          </p:grpSpPr>
          <p:pic>
            <p:nvPicPr>
              <p:cNvPr id="21504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04" y="7632"/>
                <a:ext cx="1725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045" name="Line 5"/>
              <p:cNvSpPr>
                <a:spLocks noChangeShapeType="1"/>
              </p:cNvSpPr>
              <p:nvPr/>
            </p:nvSpPr>
            <p:spPr bwMode="auto">
              <a:xfrm>
                <a:off x="2736" y="7632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046" name="Text Box 6"/>
              <p:cNvSpPr txBox="1">
                <a:spLocks noChangeArrowheads="1"/>
              </p:cNvSpPr>
              <p:nvPr/>
            </p:nvSpPr>
            <p:spPr bwMode="auto">
              <a:xfrm>
                <a:off x="2719" y="7234"/>
                <a:ext cx="86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R</a:t>
                </a: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(t)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47" name="Text Box 7"/>
              <p:cNvSpPr txBox="1">
                <a:spLocks noChangeArrowheads="1"/>
              </p:cNvSpPr>
              <p:nvPr/>
            </p:nvSpPr>
            <p:spPr bwMode="auto">
              <a:xfrm>
                <a:off x="3456" y="8208"/>
                <a:ext cx="86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kumimoji="0" lang="en-GB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R</a:t>
                </a: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(t)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48" name="Text Box 8"/>
              <p:cNvSpPr txBox="1">
                <a:spLocks noChangeArrowheads="1"/>
              </p:cNvSpPr>
              <p:nvPr/>
            </p:nvSpPr>
            <p:spPr bwMode="auto">
              <a:xfrm>
                <a:off x="3854" y="7505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+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49" name="Text Box 9"/>
              <p:cNvSpPr txBox="1">
                <a:spLocks noChangeArrowheads="1"/>
              </p:cNvSpPr>
              <p:nvPr/>
            </p:nvSpPr>
            <p:spPr bwMode="auto">
              <a:xfrm>
                <a:off x="3888" y="8928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-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5050" name="Group 10"/>
            <p:cNvGrpSpPr>
              <a:grpSpLocks/>
            </p:cNvGrpSpPr>
            <p:nvPr/>
          </p:nvGrpSpPr>
          <p:grpSpPr bwMode="auto">
            <a:xfrm>
              <a:off x="5740023" y="2564904"/>
              <a:ext cx="2720409" cy="2223776"/>
              <a:chOff x="5904" y="6624"/>
              <a:chExt cx="2982" cy="2160"/>
            </a:xfrm>
          </p:grpSpPr>
          <p:pic>
            <p:nvPicPr>
              <p:cNvPr id="215051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68" y="7056"/>
                <a:ext cx="1755" cy="1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052" name="Line 12"/>
              <p:cNvSpPr>
                <a:spLocks noChangeShapeType="1"/>
              </p:cNvSpPr>
              <p:nvPr/>
            </p:nvSpPr>
            <p:spPr bwMode="auto">
              <a:xfrm>
                <a:off x="7056" y="7056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053" name="Text Box 13"/>
              <p:cNvSpPr txBox="1">
                <a:spLocks noChangeArrowheads="1"/>
              </p:cNvSpPr>
              <p:nvPr/>
            </p:nvSpPr>
            <p:spPr bwMode="auto">
              <a:xfrm>
                <a:off x="7056" y="6624"/>
                <a:ext cx="86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R</a:t>
                </a: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(S)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54" name="Text Box 14"/>
              <p:cNvSpPr txBox="1">
                <a:spLocks noChangeArrowheads="1"/>
              </p:cNvSpPr>
              <p:nvPr/>
            </p:nvSpPr>
            <p:spPr bwMode="auto">
              <a:xfrm>
                <a:off x="8022" y="7632"/>
                <a:ext cx="86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kumimoji="0" lang="en-GB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R</a:t>
                </a: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(S)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55" name="Text Box 15"/>
              <p:cNvSpPr txBox="1">
                <a:spLocks noChangeArrowheads="1"/>
              </p:cNvSpPr>
              <p:nvPr/>
            </p:nvSpPr>
            <p:spPr bwMode="auto">
              <a:xfrm>
                <a:off x="8276" y="69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+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56" name="Text Box 16"/>
              <p:cNvSpPr txBox="1">
                <a:spLocks noChangeArrowheads="1"/>
              </p:cNvSpPr>
              <p:nvPr/>
            </p:nvSpPr>
            <p:spPr bwMode="auto">
              <a:xfrm>
                <a:off x="8352" y="835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-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57" name="Rectangle 17"/>
              <p:cNvSpPr>
                <a:spLocks noChangeArrowheads="1"/>
              </p:cNvSpPr>
              <p:nvPr/>
            </p:nvSpPr>
            <p:spPr bwMode="auto">
              <a:xfrm>
                <a:off x="6768" y="7488"/>
                <a:ext cx="288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058" name="Text Box 18"/>
              <p:cNvSpPr txBox="1">
                <a:spLocks noChangeArrowheads="1"/>
              </p:cNvSpPr>
              <p:nvPr/>
            </p:nvSpPr>
            <p:spPr bwMode="auto">
              <a:xfrm>
                <a:off x="5904" y="7632"/>
                <a:ext cx="1008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Z</a:t>
                </a:r>
                <a:r>
                  <a:rPr kumimoji="0" lang="en-GB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itchFamily="18" charset="0"/>
                    <a:ea typeface="Arial" pitchFamily="34" charset="0"/>
                    <a:cs typeface="Arial" pitchFamily="34" charset="0"/>
                  </a:rPr>
                  <a:t>R</a:t>
                </a:r>
                <a:r>
                  <a:rPr kumimoji="0" lang="en-GB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= R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5059" name="Text Box 19"/>
            <p:cNvSpPr txBox="1">
              <a:spLocks noChangeArrowheads="1"/>
            </p:cNvSpPr>
            <p:nvPr/>
          </p:nvSpPr>
          <p:spPr bwMode="auto">
            <a:xfrm>
              <a:off x="1471404" y="4596159"/>
              <a:ext cx="1182310" cy="444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60" name="Text Box 20"/>
            <p:cNvSpPr txBox="1">
              <a:spLocks noChangeArrowheads="1"/>
            </p:cNvSpPr>
            <p:nvPr/>
          </p:nvSpPr>
          <p:spPr bwMode="auto">
            <a:xfrm>
              <a:off x="6830194" y="4640429"/>
              <a:ext cx="1182310" cy="444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923928" y="3789040"/>
              <a:ext cx="1329202" cy="10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779912" y="3284984"/>
              <a:ext cx="1612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Transformation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 Impedance (Inductor)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  <p:grpSp>
        <p:nvGrpSpPr>
          <p:cNvPr id="49" name="Group 48"/>
          <p:cNvGrpSpPr/>
          <p:nvPr/>
        </p:nvGrpSpPr>
        <p:grpSpPr>
          <a:xfrm>
            <a:off x="1670150" y="2492897"/>
            <a:ext cx="6338466" cy="2520280"/>
            <a:chOff x="1670150" y="2492897"/>
            <a:chExt cx="6338466" cy="2520280"/>
          </a:xfrm>
        </p:grpSpPr>
        <p:grpSp>
          <p:nvGrpSpPr>
            <p:cNvPr id="216066" name="Group 2"/>
            <p:cNvGrpSpPr>
              <a:grpSpLocks/>
            </p:cNvGrpSpPr>
            <p:nvPr/>
          </p:nvGrpSpPr>
          <p:grpSpPr bwMode="auto">
            <a:xfrm>
              <a:off x="1670150" y="2492897"/>
              <a:ext cx="6338466" cy="2520280"/>
              <a:chOff x="2736" y="6069"/>
              <a:chExt cx="6768" cy="2859"/>
            </a:xfrm>
          </p:grpSpPr>
          <p:grpSp>
            <p:nvGrpSpPr>
              <p:cNvPr id="216067" name="Group 3"/>
              <p:cNvGrpSpPr>
                <a:grpSpLocks/>
              </p:cNvGrpSpPr>
              <p:nvPr/>
            </p:nvGrpSpPr>
            <p:grpSpPr bwMode="auto">
              <a:xfrm>
                <a:off x="2736" y="6213"/>
                <a:ext cx="2016" cy="2135"/>
                <a:chOff x="2160" y="5353"/>
                <a:chExt cx="2016" cy="2135"/>
              </a:xfrm>
            </p:grpSpPr>
            <p:pic>
              <p:nvPicPr>
                <p:cNvPr id="216068" name="Picture 4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160" y="5760"/>
                  <a:ext cx="1650" cy="16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16069" name="Line 5"/>
                <p:cNvSpPr>
                  <a:spLocks noChangeShapeType="1"/>
                </p:cNvSpPr>
                <p:nvPr/>
              </p:nvSpPr>
              <p:spPr bwMode="auto">
                <a:xfrm>
                  <a:off x="2448" y="5760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607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48" y="5353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i</a:t>
                  </a:r>
                  <a:r>
                    <a:rPr kumimoji="0" lang="en-GB" b="0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L</a:t>
                  </a: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(t)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7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312" y="6336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v</a:t>
                  </a:r>
                  <a:r>
                    <a:rPr kumimoji="0" lang="en-GB" b="0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L</a:t>
                  </a: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(t)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600" y="5616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+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7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00" y="7056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-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16076" name="Group 12"/>
              <p:cNvGrpSpPr>
                <a:grpSpLocks/>
              </p:cNvGrpSpPr>
              <p:nvPr/>
            </p:nvGrpSpPr>
            <p:grpSpPr bwMode="auto">
              <a:xfrm>
                <a:off x="5878" y="6069"/>
                <a:ext cx="3626" cy="2464"/>
                <a:chOff x="5302" y="7344"/>
                <a:chExt cx="3626" cy="2464"/>
              </a:xfrm>
            </p:grpSpPr>
            <p:pic>
              <p:nvPicPr>
                <p:cNvPr id="216077" name="Picture 1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48" y="7776"/>
                  <a:ext cx="2490" cy="20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16078" name="Line 14"/>
                <p:cNvSpPr>
                  <a:spLocks noChangeShapeType="1"/>
                </p:cNvSpPr>
                <p:nvPr/>
              </p:nvSpPr>
              <p:spPr bwMode="auto">
                <a:xfrm>
                  <a:off x="6912" y="777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60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768" y="7344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I</a:t>
                  </a:r>
                  <a:r>
                    <a:rPr kumimoji="0" lang="en-GB" b="0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L</a:t>
                  </a: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(S)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064" y="8496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V</a:t>
                  </a:r>
                  <a:r>
                    <a:rPr kumimoji="0" lang="en-GB" b="0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L</a:t>
                  </a: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(S)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8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8225" y="7632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+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8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286" y="9376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-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02" y="8894"/>
                  <a:ext cx="103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Li</a:t>
                  </a:r>
                  <a:r>
                    <a:rPr kumimoji="0" lang="en-GB" b="0" i="0" u="none" strike="noStrike" cap="none" normalizeH="0" baseline="-2500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L</a:t>
                  </a: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(0)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84" name="Rectangle 20"/>
                <p:cNvSpPr>
                  <a:spLocks noChangeArrowheads="1"/>
                </p:cNvSpPr>
                <p:nvPr/>
              </p:nvSpPr>
              <p:spPr bwMode="auto">
                <a:xfrm>
                  <a:off x="6201" y="8064"/>
                  <a:ext cx="288" cy="134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60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345" y="8488"/>
                  <a:ext cx="1034" cy="5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Z</a:t>
                  </a:r>
                  <a:r>
                    <a:rPr kumimoji="0" lang="en-GB" b="0" i="0" u="none" strike="noStrike" cap="none" normalizeH="0" baseline="-2500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L</a:t>
                  </a: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=LS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6086" name="Text Box 22"/>
              <p:cNvSpPr txBox="1">
                <a:spLocks noChangeArrowheads="1"/>
              </p:cNvSpPr>
              <p:nvPr/>
            </p:nvSpPr>
            <p:spPr bwMode="auto">
              <a:xfrm>
                <a:off x="2880" y="8352"/>
                <a:ext cx="129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087" name="Text Box 23"/>
              <p:cNvSpPr txBox="1">
                <a:spLocks noChangeArrowheads="1"/>
              </p:cNvSpPr>
              <p:nvPr/>
            </p:nvSpPr>
            <p:spPr bwMode="auto">
              <a:xfrm>
                <a:off x="7344" y="8496"/>
                <a:ext cx="129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4599710" y="3808361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37983" y="3791773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 Impedance (Capacitor)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  <p:grpSp>
        <p:nvGrpSpPr>
          <p:cNvPr id="51" name="Group 50"/>
          <p:cNvGrpSpPr/>
          <p:nvPr/>
        </p:nvGrpSpPr>
        <p:grpSpPr>
          <a:xfrm>
            <a:off x="1383976" y="1916832"/>
            <a:ext cx="6572400" cy="2664866"/>
            <a:chOff x="2017754" y="2492896"/>
            <a:chExt cx="6572400" cy="2664866"/>
          </a:xfrm>
        </p:grpSpPr>
        <p:grpSp>
          <p:nvGrpSpPr>
            <p:cNvPr id="217090" name="Group 2"/>
            <p:cNvGrpSpPr>
              <a:grpSpLocks/>
            </p:cNvGrpSpPr>
            <p:nvPr/>
          </p:nvGrpSpPr>
          <p:grpSpPr bwMode="auto">
            <a:xfrm>
              <a:off x="2017754" y="2492896"/>
              <a:ext cx="6572400" cy="2664866"/>
              <a:chOff x="1728" y="4176"/>
              <a:chExt cx="6897" cy="2448"/>
            </a:xfrm>
          </p:grpSpPr>
          <p:grpSp>
            <p:nvGrpSpPr>
              <p:cNvPr id="217091" name="Group 3"/>
              <p:cNvGrpSpPr>
                <a:grpSpLocks/>
              </p:cNvGrpSpPr>
              <p:nvPr/>
            </p:nvGrpSpPr>
            <p:grpSpPr bwMode="auto">
              <a:xfrm>
                <a:off x="1728" y="4176"/>
                <a:ext cx="2304" cy="2448"/>
                <a:chOff x="1728" y="4176"/>
                <a:chExt cx="2304" cy="2448"/>
              </a:xfrm>
            </p:grpSpPr>
            <p:pic>
              <p:nvPicPr>
                <p:cNvPr id="217092" name="Picture 4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728" y="4608"/>
                  <a:ext cx="1860" cy="15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17093" name="Line 5"/>
                <p:cNvSpPr>
                  <a:spLocks noChangeShapeType="1"/>
                </p:cNvSpPr>
                <p:nvPr/>
              </p:nvSpPr>
              <p:spPr bwMode="auto">
                <a:xfrm>
                  <a:off x="2160" y="4608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709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160" y="4176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i</a:t>
                  </a:r>
                  <a:r>
                    <a:rPr lang="en-GB" baseline="-25000" dirty="0" err="1" smtClean="0"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(t)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09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168" y="5184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v</a:t>
                  </a:r>
                  <a:r>
                    <a:rPr lang="en-GB" baseline="-25000" dirty="0" err="1" smtClean="0"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(t)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09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37" y="4532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+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0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88" y="5853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-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09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72" y="6192"/>
                  <a:ext cx="1296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17100" name="Group 12"/>
              <p:cNvGrpSpPr>
                <a:grpSpLocks/>
              </p:cNvGrpSpPr>
              <p:nvPr/>
            </p:nvGrpSpPr>
            <p:grpSpPr bwMode="auto">
              <a:xfrm>
                <a:off x="4802" y="4176"/>
                <a:ext cx="3823" cy="2448"/>
                <a:chOff x="4802" y="4320"/>
                <a:chExt cx="3823" cy="2448"/>
              </a:xfrm>
            </p:grpSpPr>
            <p:pic>
              <p:nvPicPr>
                <p:cNvPr id="217101" name="Picture 1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192" y="4608"/>
                  <a:ext cx="1875" cy="18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17102" name="Line 14"/>
                <p:cNvSpPr>
                  <a:spLocks noChangeShapeType="1"/>
                </p:cNvSpPr>
                <p:nvPr/>
              </p:nvSpPr>
              <p:spPr bwMode="auto">
                <a:xfrm>
                  <a:off x="6768" y="4718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71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768" y="4320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I</a:t>
                  </a:r>
                  <a:r>
                    <a:rPr lang="en-GB" baseline="-25000" dirty="0" err="1" smtClean="0"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(S)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1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761" y="5392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V</a:t>
                  </a:r>
                  <a:r>
                    <a:rPr lang="en-GB" baseline="-25000" dirty="0" err="1" smtClean="0"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(S)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1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937" y="4583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+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1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954" y="6056"/>
                  <a:ext cx="43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-</a:t>
                  </a: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107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3" y="4930"/>
                  <a:ext cx="381" cy="119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71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802" y="5422"/>
                  <a:ext cx="158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Z</a:t>
                  </a:r>
                  <a:r>
                    <a:rPr kumimoji="0" lang="en-GB" b="0" i="0" u="none" strike="noStrike" cap="none" normalizeH="0" baseline="-2500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  <a:r>
                    <a:rPr kumimoji="0" lang="en-GB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Book Antiqua" pitchFamily="18" charset="0"/>
                      <a:ea typeface="Arial" pitchFamily="34" charset="0"/>
                      <a:cs typeface="Arial" pitchFamily="34" charset="0"/>
                    </a:rPr>
                    <a:t>(S)=1/CS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1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480" y="6336"/>
                  <a:ext cx="1296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49" name="Rectangle 48"/>
            <p:cNvSpPr/>
            <p:nvPr/>
          </p:nvSpPr>
          <p:spPr>
            <a:xfrm>
              <a:off x="5449951" y="3946911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704530" y="3916468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GB" sz="3800" dirty="0" smtClean="0"/>
              <a:t>Equivalent Transform Impedance (Series)</a:t>
            </a:r>
            <a:endParaRPr lang="en-GB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79301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Consider following arrangement, find out equivalent transform impedance.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5580112" y="2564904"/>
            <a:ext cx="3384376" cy="2720456"/>
            <a:chOff x="2555776" y="2636912"/>
            <a:chExt cx="3384376" cy="2720456"/>
          </a:xfrm>
        </p:grpSpPr>
        <p:pic>
          <p:nvPicPr>
            <p:cNvPr id="5" name="Picture 4" descr="ch1_principle2.gif"/>
            <p:cNvPicPr>
              <a:picLocks noChangeAspect="1"/>
            </p:cNvPicPr>
            <p:nvPr/>
          </p:nvPicPr>
          <p:blipFill>
            <a:blip r:embed="rId3" cstate="print"/>
            <a:srcRect t="15632" r="64911"/>
            <a:stretch>
              <a:fillRect/>
            </a:stretch>
          </p:blipFill>
          <p:spPr>
            <a:xfrm>
              <a:off x="2555776" y="2636912"/>
              <a:ext cx="3134668" cy="272045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713370" y="2675744"/>
              <a:ext cx="79208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L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08104" y="3822216"/>
              <a:ext cx="2880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21954" y="4348701"/>
              <a:ext cx="4181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R</a:t>
              </a:r>
              <a:endParaRPr lang="en-GB" dirty="0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11560" y="2708920"/>
          <a:ext cx="3753008" cy="678255"/>
        </p:xfrm>
        <a:graphic>
          <a:graphicData uri="http://schemas.openxmlformats.org/presentationml/2006/ole">
            <p:oleObj spid="_x0000_s218114" name="Equation" r:id="rId4" imgW="1054080" imgH="190440" progId="Equation.3">
              <p:embed/>
            </p:oleObj>
          </a:graphicData>
        </a:graphic>
      </p:graphicFrame>
      <p:graphicFrame>
        <p:nvGraphicFramePr>
          <p:cNvPr id="218115" name="Object 3"/>
          <p:cNvGraphicFramePr>
            <a:graphicFrameLocks noChangeAspect="1"/>
          </p:cNvGraphicFramePr>
          <p:nvPr/>
        </p:nvGraphicFramePr>
        <p:xfrm>
          <a:off x="611560" y="3888780"/>
          <a:ext cx="3435350" cy="1268412"/>
        </p:xfrm>
        <a:graphic>
          <a:graphicData uri="http://schemas.openxmlformats.org/presentationml/2006/ole">
            <p:oleObj spid="_x0000_s218115" name="Equation" r:id="rId5" imgW="96516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800" dirty="0" smtClean="0"/>
              <a:t>Equivalent Transform Impedance (Parallel)</a:t>
            </a:r>
            <a:endParaRPr lang="en-GB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83568" y="2060848"/>
          <a:ext cx="3307606" cy="1080653"/>
        </p:xfrm>
        <a:graphic>
          <a:graphicData uri="http://schemas.openxmlformats.org/presentationml/2006/ole">
            <p:oleObj spid="_x0000_s219138" name="Equation" r:id="rId3" imgW="1168200" imgH="380880" progId="Equation.3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6444208" y="2825411"/>
            <a:ext cx="2410832" cy="1911758"/>
            <a:chOff x="6444208" y="2825411"/>
            <a:chExt cx="2410832" cy="1911758"/>
          </a:xfrm>
        </p:grpSpPr>
        <p:pic>
          <p:nvPicPr>
            <p:cNvPr id="13" name="Picture 12" descr="images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3140968"/>
              <a:ext cx="2410832" cy="118794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432999" y="3429000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91711" y="2825411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L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08304" y="4367837"/>
              <a:ext cx="79208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R</a:t>
              </a:r>
              <a:endParaRPr lang="en-GB" dirty="0"/>
            </a:p>
          </p:txBody>
        </p:sp>
      </p:grpSp>
      <p:graphicFrame>
        <p:nvGraphicFramePr>
          <p:cNvPr id="219141" name="Object 2"/>
          <p:cNvGraphicFramePr>
            <a:graphicFrameLocks noChangeAspect="1"/>
          </p:cNvGraphicFramePr>
          <p:nvPr>
            <p:ph idx="1"/>
          </p:nvPr>
        </p:nvGraphicFramePr>
        <p:xfrm>
          <a:off x="755576" y="3429000"/>
          <a:ext cx="3026363" cy="1440731"/>
        </p:xfrm>
        <a:graphic>
          <a:graphicData uri="http://schemas.openxmlformats.org/presentationml/2006/ole">
            <p:oleObj spid="_x0000_s219141" name="Equation" r:id="rId5" imgW="10666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744" y="44624"/>
            <a:ext cx="4618856" cy="802010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Outline of this Lecture</a:t>
            </a:r>
            <a:endParaRPr lang="en-GB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6635080" cy="4691063"/>
          </a:xfrm>
        </p:spPr>
        <p:txBody>
          <a:bodyPr>
            <a:noAutofit/>
          </a:bodyPr>
          <a:lstStyle/>
          <a:p>
            <a:pPr indent="263525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Part-I: </a:t>
            </a:r>
            <a:r>
              <a:rPr lang="en-GB" sz="2400" dirty="0" smtClean="0"/>
              <a:t>Electrical System</a:t>
            </a:r>
          </a:p>
          <a:p>
            <a:pPr lvl="1" indent="263525">
              <a:buFont typeface="Arial" pitchFamily="34" charset="0"/>
              <a:buChar char="•"/>
            </a:pPr>
            <a:r>
              <a:rPr lang="en-GB" sz="2200" dirty="0" smtClean="0"/>
              <a:t>Basic Elements of Electrical Systems</a:t>
            </a:r>
          </a:p>
          <a:p>
            <a:pPr lvl="1" indent="263525">
              <a:buFont typeface="Arial" pitchFamily="34" charset="0"/>
              <a:buChar char="•"/>
            </a:pPr>
            <a:r>
              <a:rPr lang="en-GB" sz="2200" dirty="0" smtClean="0"/>
              <a:t>Equations for Basic </a:t>
            </a:r>
            <a:r>
              <a:rPr lang="en-GB" sz="2200" dirty="0" smtClean="0"/>
              <a:t>Elements</a:t>
            </a:r>
          </a:p>
          <a:p>
            <a:pPr lvl="1" indent="263525">
              <a:buFont typeface="Arial" pitchFamily="34" charset="0"/>
              <a:buChar char="•"/>
            </a:pPr>
            <a:r>
              <a:rPr lang="en-GB" sz="2200" dirty="0" smtClean="0"/>
              <a:t>Examples</a:t>
            </a:r>
            <a:endParaRPr lang="en-GB" sz="2200" dirty="0" smtClean="0"/>
          </a:p>
          <a:p>
            <a:pPr indent="263525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Part-II: </a:t>
            </a:r>
            <a:r>
              <a:rPr lang="en-GB" sz="2400" dirty="0" smtClean="0"/>
              <a:t>Electronic System</a:t>
            </a:r>
          </a:p>
          <a:p>
            <a:pPr lvl="1" indent="263525">
              <a:buFont typeface="Arial" pitchFamily="34" charset="0"/>
              <a:buChar char="•"/>
            </a:pPr>
            <a:r>
              <a:rPr lang="en-GB" sz="2200" dirty="0" smtClean="0"/>
              <a:t>Operational </a:t>
            </a:r>
            <a:r>
              <a:rPr lang="en-GB" sz="2200" dirty="0" smtClean="0"/>
              <a:t>Amplifiers</a:t>
            </a:r>
          </a:p>
          <a:p>
            <a:pPr lvl="1" indent="263525">
              <a:buFont typeface="Arial" pitchFamily="34" charset="0"/>
              <a:buChar char="•"/>
            </a:pPr>
            <a:r>
              <a:rPr lang="en-GB" sz="2200" dirty="0" smtClean="0"/>
              <a:t>Inverting </a:t>
            </a:r>
            <a:r>
              <a:rPr lang="en-GB" sz="2200" i="1" dirty="0" err="1" smtClean="0"/>
              <a:t>vs</a:t>
            </a:r>
            <a:r>
              <a:rPr lang="en-GB" sz="2200" dirty="0" smtClean="0"/>
              <a:t> Non-inverting</a:t>
            </a:r>
          </a:p>
          <a:p>
            <a:pPr lvl="1" indent="263525">
              <a:buFont typeface="Arial" pitchFamily="34" charset="0"/>
              <a:buChar char="•"/>
            </a:pPr>
            <a:r>
              <a:rPr lang="en-GB" sz="2200" dirty="0" smtClean="0"/>
              <a:t>Examples</a:t>
            </a:r>
            <a:endParaRPr lang="en-GB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Equivalent Transform Impedance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Find out equivalent transform impedance of following arrangement.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347864" y="3068960"/>
            <a:ext cx="3673364" cy="2455714"/>
            <a:chOff x="3347864" y="3068960"/>
            <a:chExt cx="3673364" cy="2455714"/>
          </a:xfrm>
        </p:grpSpPr>
        <p:pic>
          <p:nvPicPr>
            <p:cNvPr id="5" name="Picture 4" descr="ch1_principle2.gif"/>
            <p:cNvPicPr>
              <a:picLocks noChangeAspect="1"/>
            </p:cNvPicPr>
            <p:nvPr/>
          </p:nvPicPr>
          <p:blipFill>
            <a:blip r:embed="rId2" cstate="print"/>
            <a:srcRect l="54473"/>
            <a:stretch>
              <a:fillRect/>
            </a:stretch>
          </p:blipFill>
          <p:spPr>
            <a:xfrm>
              <a:off x="3347864" y="3140968"/>
              <a:ext cx="3006599" cy="238370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199882" y="3068960"/>
              <a:ext cx="7210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L</a:t>
              </a:r>
              <a:r>
                <a:rPr lang="en-GB" baseline="-25000" dirty="0" err="1" smtClean="0"/>
                <a:t>2</a:t>
              </a:r>
              <a:endParaRPr lang="en-GB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42403" y="4197941"/>
              <a:ext cx="7210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L</a:t>
              </a:r>
              <a:r>
                <a:rPr lang="en-GB" baseline="-25000" dirty="0" err="1" smtClean="0"/>
                <a:t>2</a:t>
              </a:r>
              <a:endParaRPr lang="en-GB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00192" y="4672457"/>
              <a:ext cx="7210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R</a:t>
              </a:r>
              <a:r>
                <a:rPr lang="en-GB" baseline="-25000" dirty="0" err="1" smtClean="0"/>
                <a:t>2</a:t>
              </a:r>
              <a:endParaRPr lang="en-GB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07063" y="4589322"/>
              <a:ext cx="51339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err="1" smtClean="0"/>
                <a:t>R</a:t>
              </a:r>
              <a:r>
                <a:rPr lang="en-GB" baseline="-25000" dirty="0" err="1" smtClean="0"/>
                <a:t>1</a:t>
              </a:r>
              <a:endParaRPr lang="en-GB" baseline="-25000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40966"/>
          </a:xfrm>
        </p:spPr>
        <p:txBody>
          <a:bodyPr/>
          <a:lstStyle/>
          <a:p>
            <a:r>
              <a:rPr lang="en-GB" dirty="0" smtClean="0"/>
              <a:t>Back to </a:t>
            </a:r>
            <a:r>
              <a:rPr lang="en-GB" dirty="0" err="1" smtClean="0"/>
              <a:t>Example#3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  <p:grpSp>
        <p:nvGrpSpPr>
          <p:cNvPr id="5" name="Group 13"/>
          <p:cNvGrpSpPr/>
          <p:nvPr/>
        </p:nvGrpSpPr>
        <p:grpSpPr>
          <a:xfrm>
            <a:off x="323528" y="1268760"/>
            <a:ext cx="4456383" cy="2492896"/>
            <a:chOff x="3001511" y="3140968"/>
            <a:chExt cx="4456383" cy="2492896"/>
          </a:xfrm>
        </p:grpSpPr>
        <p:pic>
          <p:nvPicPr>
            <p:cNvPr id="2140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22499" y="3140968"/>
              <a:ext cx="3763211" cy="249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001511" y="4529988"/>
              <a:ext cx="4456383" cy="868452"/>
              <a:chOff x="3835" y="11456"/>
              <a:chExt cx="4481" cy="834"/>
            </a:xfrm>
          </p:grpSpPr>
          <p:sp>
            <p:nvSpPr>
              <p:cNvPr id="214021" name="Text Box 5"/>
              <p:cNvSpPr txBox="1">
                <a:spLocks noChangeArrowheads="1"/>
              </p:cNvSpPr>
              <p:nvPr/>
            </p:nvSpPr>
            <p:spPr bwMode="auto">
              <a:xfrm>
                <a:off x="4632" y="11704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GB" i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(s)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2" name="Text Box 6"/>
              <p:cNvSpPr txBox="1">
                <a:spLocks noChangeArrowheads="1"/>
              </p:cNvSpPr>
              <p:nvPr/>
            </p:nvSpPr>
            <p:spPr bwMode="auto">
              <a:xfrm>
                <a:off x="3835" y="11672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kumimoji="0" lang="en-GB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i</a:t>
                </a: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(s)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3" name="Text Box 7"/>
              <p:cNvSpPr txBox="1">
                <a:spLocks noChangeArrowheads="1"/>
              </p:cNvSpPr>
              <p:nvPr/>
            </p:nvSpPr>
            <p:spPr bwMode="auto">
              <a:xfrm>
                <a:off x="7416" y="11670"/>
                <a:ext cx="9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GB" i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V</a:t>
                </a:r>
                <a:r>
                  <a:rPr lang="en-GB" baseline="-25000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o</a:t>
                </a:r>
                <a:r>
                  <a:rPr lang="en-GB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(s)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24" name="Arc 8"/>
              <p:cNvSpPr>
                <a:spLocks/>
              </p:cNvSpPr>
              <p:nvPr/>
            </p:nvSpPr>
            <p:spPr bwMode="auto">
              <a:xfrm>
                <a:off x="5053" y="11456"/>
                <a:ext cx="540" cy="8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1691"/>
                  <a:gd name="T2" fmla="*/ 7932 w 21600"/>
                  <a:gd name="T3" fmla="*/ 41691 h 41691"/>
                  <a:gd name="T4" fmla="*/ 0 w 21600"/>
                  <a:gd name="T5" fmla="*/ 21600 h 41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69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0467"/>
                      <a:pt x="16180" y="38434"/>
                      <a:pt x="7931" y="41690"/>
                    </a:cubicBezTo>
                  </a:path>
                  <a:path w="21600" h="4169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0467"/>
                      <a:pt x="16180" y="38434"/>
                      <a:pt x="7931" y="4169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4062478" y="3872170"/>
              <a:ext cx="792088" cy="3600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L</a:t>
              </a:r>
              <a:endPara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527425" y="4755587"/>
              <a:ext cx="792088" cy="3600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Arc 14"/>
          <p:cNvSpPr/>
          <p:nvPr/>
        </p:nvSpPr>
        <p:spPr>
          <a:xfrm rot="19532507">
            <a:off x="2085695" y="1690341"/>
            <a:ext cx="4078300" cy="3421069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20"/>
          <p:cNvGrpSpPr/>
          <p:nvPr/>
        </p:nvGrpSpPr>
        <p:grpSpPr>
          <a:xfrm>
            <a:off x="5508104" y="2348880"/>
            <a:ext cx="1855620" cy="360040"/>
            <a:chOff x="5292080" y="4365104"/>
            <a:chExt cx="1855620" cy="360040"/>
          </a:xfrm>
        </p:grpSpPr>
        <p:sp>
          <p:nvSpPr>
            <p:cNvPr id="16" name="Rectangle 15"/>
            <p:cNvSpPr/>
            <p:nvPr/>
          </p:nvSpPr>
          <p:spPr>
            <a:xfrm>
              <a:off x="5724128" y="4365104"/>
              <a:ext cx="1008112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Z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292080" y="4558979"/>
              <a:ext cx="4320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715652" y="4536830"/>
              <a:ext cx="4320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52120" y="3068960"/>
          <a:ext cx="1784722" cy="863575"/>
        </p:xfrm>
        <a:graphic>
          <a:graphicData uri="http://schemas.openxmlformats.org/presentationml/2006/ole">
            <p:oleObj spid="_x0000_s221186" name="Equation" r:id="rId4" imgW="787320" imgH="380880" progId="Equation.3">
              <p:embed/>
            </p:oleObj>
          </a:graphicData>
        </a:graphic>
      </p:graphicFrame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5724128" y="4352329"/>
          <a:ext cx="1584325" cy="804863"/>
        </p:xfrm>
        <a:graphic>
          <a:graphicData uri="http://schemas.openxmlformats.org/presentationml/2006/ole">
            <p:oleObj spid="_x0000_s221187" name="Equation" r:id="rId5" imgW="698400" imgH="355320" progId="Equation.3">
              <p:embed/>
            </p:oleObj>
          </a:graphicData>
        </a:graphic>
      </p:graphicFrame>
      <p:graphicFrame>
        <p:nvGraphicFramePr>
          <p:cNvPr id="221188" name="Object 4"/>
          <p:cNvGraphicFramePr>
            <a:graphicFrameLocks noChangeAspect="1"/>
          </p:cNvGraphicFramePr>
          <p:nvPr/>
        </p:nvGraphicFramePr>
        <p:xfrm>
          <a:off x="5782716" y="5576466"/>
          <a:ext cx="1525588" cy="804862"/>
        </p:xfrm>
        <a:graphic>
          <a:graphicData uri="http://schemas.openxmlformats.org/presentationml/2006/ole">
            <p:oleObj spid="_x0000_s221188" name="Equation" r:id="rId6" imgW="67284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40966"/>
          </a:xfrm>
        </p:spPr>
        <p:txBody>
          <a:bodyPr/>
          <a:lstStyle/>
          <a:p>
            <a:r>
              <a:rPr lang="en-GB" dirty="0" err="1" smtClean="0"/>
              <a:t>Example#3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1979712" y="1196753"/>
            <a:ext cx="4456383" cy="2564903"/>
            <a:chOff x="323528" y="1196753"/>
            <a:chExt cx="4456383" cy="2564903"/>
          </a:xfrm>
        </p:grpSpPr>
        <p:grpSp>
          <p:nvGrpSpPr>
            <p:cNvPr id="22" name="Group 21"/>
            <p:cNvGrpSpPr/>
            <p:nvPr/>
          </p:nvGrpSpPr>
          <p:grpSpPr>
            <a:xfrm>
              <a:off x="323528" y="1196753"/>
              <a:ext cx="4456383" cy="2564903"/>
              <a:chOff x="323528" y="1196753"/>
              <a:chExt cx="4456383" cy="2564903"/>
            </a:xfrm>
          </p:grpSpPr>
          <p:grpSp>
            <p:nvGrpSpPr>
              <p:cNvPr id="3" name="Group 13"/>
              <p:cNvGrpSpPr/>
              <p:nvPr/>
            </p:nvGrpSpPr>
            <p:grpSpPr>
              <a:xfrm>
                <a:off x="323528" y="1268760"/>
                <a:ext cx="4456383" cy="2492896"/>
                <a:chOff x="3001511" y="3140968"/>
                <a:chExt cx="4456383" cy="2492896"/>
              </a:xfrm>
            </p:grpSpPr>
            <p:pic>
              <p:nvPicPr>
                <p:cNvPr id="21401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222499" y="3140968"/>
                  <a:ext cx="3763211" cy="2492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" name="Group 4"/>
                <p:cNvGrpSpPr>
                  <a:grpSpLocks/>
                </p:cNvGrpSpPr>
                <p:nvPr/>
              </p:nvGrpSpPr>
              <p:grpSpPr bwMode="auto">
                <a:xfrm>
                  <a:off x="3001511" y="4724710"/>
                  <a:ext cx="4456383" cy="673727"/>
                  <a:chOff x="3835" y="11643"/>
                  <a:chExt cx="4481" cy="647"/>
                </a:xfrm>
              </p:grpSpPr>
              <p:sp>
                <p:nvSpPr>
                  <p:cNvPr id="214021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32" y="11704"/>
                    <a:ext cx="900" cy="4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GB" i="1" dirty="0" smtClean="0"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I</a:t>
                    </a:r>
                    <a:r>
                      <a:rPr kumimoji="0" lang="en-GB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(s)</a:t>
                    </a:r>
                    <a:endPara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4022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5" y="11672"/>
                    <a:ext cx="900" cy="4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V</a:t>
                    </a:r>
                    <a:r>
                      <a:rPr kumimoji="0" lang="en-GB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i</a:t>
                    </a:r>
                    <a:r>
                      <a:rPr kumimoji="0" lang="en-GB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(s)</a:t>
                    </a:r>
                    <a:endPara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4023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16" y="11670"/>
                    <a:ext cx="900" cy="4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GB" i="1" dirty="0" smtClean="0"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V</a:t>
                    </a:r>
                    <a:r>
                      <a:rPr lang="en-GB" baseline="-25000" dirty="0" smtClean="0"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o</a:t>
                    </a:r>
                    <a:r>
                      <a:rPr lang="en-GB" dirty="0" smtClean="0"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(s)</a:t>
                    </a:r>
                    <a:endParaRPr lang="en-US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4024" name="Arc 8"/>
                  <p:cNvSpPr>
                    <a:spLocks/>
                  </p:cNvSpPr>
                  <p:nvPr/>
                </p:nvSpPr>
                <p:spPr bwMode="auto">
                  <a:xfrm>
                    <a:off x="5053" y="11643"/>
                    <a:ext cx="540" cy="64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1691"/>
                      <a:gd name="T2" fmla="*/ 7932 w 21600"/>
                      <a:gd name="T3" fmla="*/ 41691 h 41691"/>
                      <a:gd name="T4" fmla="*/ 0 w 21600"/>
                      <a:gd name="T5" fmla="*/ 21600 h 416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691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0467"/>
                          <a:pt x="16180" y="38434"/>
                          <a:pt x="7931" y="41690"/>
                        </a:cubicBezTo>
                      </a:path>
                      <a:path w="21600" h="41691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0467"/>
                          <a:pt x="16180" y="38434"/>
                          <a:pt x="7931" y="4169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062478" y="3872170"/>
                  <a:ext cx="792088" cy="3600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L</a:t>
                  </a:r>
                  <a:endParaRPr kumimoji="0" lang="en-US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527425" y="4755587"/>
                  <a:ext cx="792088" cy="3600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C</a:t>
                  </a:r>
                  <a:endParaRPr kumimoji="0" lang="en-US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971600" y="1196753"/>
                <a:ext cx="1800200" cy="121320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" name="Group 20"/>
              <p:cNvGrpSpPr/>
              <p:nvPr/>
            </p:nvGrpSpPr>
            <p:grpSpPr>
              <a:xfrm>
                <a:off x="827584" y="2287994"/>
                <a:ext cx="1855620" cy="360040"/>
                <a:chOff x="5292080" y="4365104"/>
                <a:chExt cx="1855620" cy="36004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5724128" y="4365104"/>
                  <a:ext cx="1008112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Z</a:t>
                  </a:r>
                  <a:endParaRPr lang="en-GB" dirty="0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5292080" y="4558979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6715652" y="453683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221188" name="Object 4"/>
            <p:cNvGraphicFramePr>
              <a:graphicFrameLocks noChangeAspect="1"/>
            </p:cNvGraphicFramePr>
            <p:nvPr/>
          </p:nvGraphicFramePr>
          <p:xfrm>
            <a:off x="938234" y="1526744"/>
            <a:ext cx="1309564" cy="690893"/>
          </p:xfrm>
          <a:graphic>
            <a:graphicData uri="http://schemas.openxmlformats.org/presentationml/2006/ole">
              <p:oleObj spid="_x0000_s222212" name="Equation" r:id="rId4" imgW="672840" imgH="355320" progId="Equation.3">
                <p:embed/>
              </p:oleObj>
            </a:graphicData>
          </a:graphic>
        </p:graphicFrame>
      </p:grpSp>
      <p:graphicFrame>
        <p:nvGraphicFramePr>
          <p:cNvPr id="222213" name="Object 5"/>
          <p:cNvGraphicFramePr>
            <a:graphicFrameLocks noChangeAspect="1"/>
          </p:cNvGraphicFramePr>
          <p:nvPr/>
        </p:nvGraphicFramePr>
        <p:xfrm>
          <a:off x="708545" y="4365600"/>
          <a:ext cx="3778250" cy="863600"/>
        </p:xfrm>
        <a:graphic>
          <a:graphicData uri="http://schemas.openxmlformats.org/presentationml/2006/ole">
            <p:oleObj spid="_x0000_s222213" name="Equation" r:id="rId5" imgW="1244520" imgH="355320" progId="Equation.3">
              <p:embed/>
            </p:oleObj>
          </a:graphicData>
        </a:graphic>
      </p:graphicFrame>
      <p:graphicFrame>
        <p:nvGraphicFramePr>
          <p:cNvPr id="222214" name="Object 6"/>
          <p:cNvGraphicFramePr>
            <a:graphicFrameLocks noChangeAspect="1"/>
          </p:cNvGraphicFramePr>
          <p:nvPr/>
        </p:nvGraphicFramePr>
        <p:xfrm>
          <a:off x="5701233" y="4292575"/>
          <a:ext cx="2543175" cy="863600"/>
        </p:xfrm>
        <a:graphic>
          <a:graphicData uri="http://schemas.openxmlformats.org/presentationml/2006/ole">
            <p:oleObj spid="_x0000_s222214" name="Equation" r:id="rId6" imgW="83808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err="1" smtClean="0"/>
              <a:t>Example#4</a:t>
            </a:r>
            <a:endParaRPr lang="en-GB" dirty="0"/>
          </a:p>
        </p:txBody>
      </p:sp>
      <p:pic>
        <p:nvPicPr>
          <p:cNvPr id="5" name="Content Placeholder 4" descr="ch1_principle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63034"/>
          <a:stretch>
            <a:fillRect/>
          </a:stretch>
        </p:blipFill>
        <p:spPr>
          <a:xfrm>
            <a:off x="2267744" y="3000384"/>
            <a:ext cx="2978274" cy="244484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2281979" y="3534883"/>
            <a:ext cx="3802189" cy="1584176"/>
            <a:chOff x="2281979" y="1966786"/>
            <a:chExt cx="3802189" cy="1584176"/>
          </a:xfrm>
        </p:grpSpPr>
        <p:sp>
          <p:nvSpPr>
            <p:cNvPr id="6" name="TextBox 5"/>
            <p:cNvSpPr txBox="1"/>
            <p:nvPr/>
          </p:nvSpPr>
          <p:spPr>
            <a:xfrm>
              <a:off x="2281979" y="2595537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V</a:t>
              </a:r>
              <a:r>
                <a:rPr lang="en-GB" baseline="-25000" dirty="0" smtClean="0"/>
                <a:t>in</a:t>
              </a:r>
              <a:endParaRPr lang="en-GB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7864" y="2559438"/>
              <a:ext cx="78883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C</a:t>
              </a:r>
              <a:endParaRPr lang="en-GB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64652" y="2398834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R</a:t>
              </a:r>
              <a:endParaRPr lang="en-GB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8064" y="2817027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L</a:t>
              </a:r>
              <a:endParaRPr lang="en-GB" baseline="-250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04048" y="199449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4048" y="3520519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710273" y="196678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5724128" y="347895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08624" y="2584415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err="1" smtClean="0"/>
                <a:t>V</a:t>
              </a:r>
              <a:r>
                <a:rPr lang="en-GB" baseline="-25000" dirty="0" err="1" smtClean="0"/>
                <a:t>out</a:t>
              </a:r>
              <a:endParaRPr lang="en-GB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23528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smtClean="0"/>
              <a:t>Find transfer function </a:t>
            </a:r>
            <a:r>
              <a:rPr lang="en-GB" sz="2400" i="1" dirty="0" err="1" smtClean="0">
                <a:solidFill>
                  <a:srgbClr val="FF0000"/>
                </a:solidFill>
              </a:rPr>
              <a:t>V</a:t>
            </a:r>
            <a:r>
              <a:rPr lang="en-GB" sz="2400" i="1" baseline="-25000" dirty="0" err="1" smtClean="0">
                <a:solidFill>
                  <a:srgbClr val="FF0000"/>
                </a:solidFill>
              </a:rPr>
              <a:t>out</a:t>
            </a:r>
            <a:r>
              <a:rPr lang="en-GB" sz="2400" i="1" dirty="0" smtClean="0">
                <a:solidFill>
                  <a:srgbClr val="FF0000"/>
                </a:solidFill>
              </a:rPr>
              <a:t>(s)/V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in</a:t>
            </a:r>
            <a:r>
              <a:rPr lang="en-GB" sz="2400" i="1" dirty="0" smtClean="0">
                <a:solidFill>
                  <a:srgbClr val="FF0000"/>
                </a:solidFill>
              </a:rPr>
              <a:t>(s)</a:t>
            </a:r>
            <a:r>
              <a:rPr lang="en-GB" sz="2400" i="1" baseline="-25000" dirty="0" smtClean="0"/>
              <a:t> </a:t>
            </a:r>
            <a:r>
              <a:rPr lang="en-GB" sz="2400" dirty="0" smtClean="0"/>
              <a:t>of the following electrical network</a:t>
            </a:r>
            <a:endParaRPr lang="en-GB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8984"/>
          </a:xfrm>
        </p:spPr>
        <p:txBody>
          <a:bodyPr/>
          <a:lstStyle/>
          <a:p>
            <a:r>
              <a:rPr lang="en-GB" dirty="0" err="1" smtClean="0"/>
              <a:t>Example#5</a:t>
            </a:r>
            <a:endParaRPr lang="en-GB" dirty="0"/>
          </a:p>
        </p:txBody>
      </p:sp>
      <p:pic>
        <p:nvPicPr>
          <p:cNvPr id="5" name="Content Placeholder 4" descr="ch1_principle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0776" r="-1888"/>
          <a:stretch>
            <a:fillRect/>
          </a:stretch>
        </p:blipFill>
        <p:spPr>
          <a:xfrm>
            <a:off x="2915816" y="2132856"/>
            <a:ext cx="3312368" cy="244484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24</a:t>
            </a:fld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2364729" y="2060848"/>
            <a:ext cx="4502808" cy="2331966"/>
            <a:chOff x="2364729" y="2060848"/>
            <a:chExt cx="4502808" cy="2331966"/>
          </a:xfrm>
        </p:grpSpPr>
        <p:sp>
          <p:nvSpPr>
            <p:cNvPr id="6" name="TextBox 5"/>
            <p:cNvSpPr txBox="1"/>
            <p:nvPr/>
          </p:nvSpPr>
          <p:spPr>
            <a:xfrm>
              <a:off x="2364729" y="3226831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V</a:t>
              </a:r>
              <a:r>
                <a:rPr lang="en-GB" baseline="-25000" dirty="0" smtClean="0"/>
                <a:t>in</a:t>
              </a:r>
              <a:endParaRPr lang="en-GB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89147" y="2060848"/>
              <a:ext cx="9361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C</a:t>
              </a:r>
              <a:r>
                <a:rPr lang="en-GB" baseline="-25000" dirty="0" err="1" smtClean="0"/>
                <a:t>1</a:t>
              </a:r>
              <a:endParaRPr lang="en-GB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12724" y="3013540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R</a:t>
              </a:r>
              <a:endParaRPr lang="en-GB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24366" y="3459443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L</a:t>
              </a:r>
              <a:endParaRPr lang="en-GB" baseline="-250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674364" y="2636912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74364" y="4365104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336291" y="2595347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322436" y="432080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91993" y="3307038"/>
              <a:ext cx="575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err="1" smtClean="0"/>
                <a:t>V</a:t>
              </a:r>
              <a:r>
                <a:rPr lang="en-GB" baseline="-25000" dirty="0" err="1" smtClean="0"/>
                <a:t>out</a:t>
              </a:r>
              <a:endParaRPr lang="en-GB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23528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smtClean="0"/>
              <a:t>Find transfer function </a:t>
            </a:r>
            <a:r>
              <a:rPr lang="en-GB" sz="2400" i="1" dirty="0" err="1" smtClean="0">
                <a:solidFill>
                  <a:srgbClr val="FF0000"/>
                </a:solidFill>
              </a:rPr>
              <a:t>V</a:t>
            </a:r>
            <a:r>
              <a:rPr lang="en-GB" sz="2400" i="1" baseline="-25000" dirty="0" err="1" smtClean="0">
                <a:solidFill>
                  <a:srgbClr val="FF0000"/>
                </a:solidFill>
              </a:rPr>
              <a:t>out</a:t>
            </a:r>
            <a:r>
              <a:rPr lang="en-GB" sz="2400" i="1" dirty="0" smtClean="0">
                <a:solidFill>
                  <a:srgbClr val="FF0000"/>
                </a:solidFill>
              </a:rPr>
              <a:t>(s)/V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in</a:t>
            </a:r>
            <a:r>
              <a:rPr lang="en-GB" sz="2400" i="1" dirty="0" smtClean="0">
                <a:solidFill>
                  <a:srgbClr val="FF0000"/>
                </a:solidFill>
              </a:rPr>
              <a:t>(s)</a:t>
            </a:r>
            <a:r>
              <a:rPr lang="en-GB" sz="2400" i="1" baseline="-25000" dirty="0" smtClean="0"/>
              <a:t> </a:t>
            </a:r>
            <a:r>
              <a:rPr lang="en-GB" sz="2400" dirty="0" smtClean="0"/>
              <a:t>of the following electrical network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3847193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C</a:t>
            </a:r>
            <a:r>
              <a:rPr lang="en-GB" baseline="-25000" dirty="0" err="1" smtClean="0"/>
              <a:t>2</a:t>
            </a:r>
            <a:endParaRPr lang="en-GB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851920" y="3333845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/>
              <a:t>C</a:t>
            </a:r>
            <a:r>
              <a:rPr lang="en-GB" baseline="-25000" dirty="0" err="1" smtClean="0"/>
              <a:t>3</a:t>
            </a:r>
            <a:endParaRPr lang="en-GB" baseline="-25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 smtClean="0"/>
              <a:t>Electronic Systems</a:t>
            </a:r>
            <a:endParaRPr lang="en-GB" sz="3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Part-II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12974"/>
          </a:xfrm>
        </p:spPr>
        <p:txBody>
          <a:bodyPr/>
          <a:lstStyle/>
          <a:p>
            <a:r>
              <a:rPr lang="en-GB" dirty="0" smtClean="0"/>
              <a:t>Operational Amplifiers</a:t>
            </a:r>
            <a:endParaRPr lang="en-GB" dirty="0"/>
          </a:p>
        </p:txBody>
      </p:sp>
      <p:pic>
        <p:nvPicPr>
          <p:cNvPr id="7" name="Content Placeholder 6" descr="opamp_hante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556792"/>
            <a:ext cx="4170924" cy="19442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8" name="Picture 7" descr="opamp_hihanten.png"/>
          <p:cNvPicPr>
            <a:picLocks noChangeAspect="1"/>
          </p:cNvPicPr>
          <p:nvPr/>
        </p:nvPicPr>
        <p:blipFill>
          <a:blip r:embed="rId4" cstate="print"/>
          <a:srcRect b="7386"/>
          <a:stretch>
            <a:fillRect/>
          </a:stretch>
        </p:blipFill>
        <p:spPr>
          <a:xfrm>
            <a:off x="5004048" y="1700808"/>
            <a:ext cx="3180725" cy="216024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71600" y="4437112"/>
          <a:ext cx="1908212" cy="1080120"/>
        </p:xfrm>
        <a:graphic>
          <a:graphicData uri="http://schemas.openxmlformats.org/presentationml/2006/ole">
            <p:oleObj spid="_x0000_s231426" name="Equation" r:id="rId5" imgW="672840" imgH="380880" progId="Equation.3">
              <p:embed/>
            </p:oleObj>
          </a:graphicData>
        </a:graphic>
      </p:graphicFrame>
      <p:graphicFrame>
        <p:nvGraphicFramePr>
          <p:cNvPr id="231427" name="Object 3"/>
          <p:cNvGraphicFramePr>
            <a:graphicFrameLocks noChangeAspect="1"/>
          </p:cNvGraphicFramePr>
          <p:nvPr/>
        </p:nvGraphicFramePr>
        <p:xfrm>
          <a:off x="5220072" y="4581128"/>
          <a:ext cx="2124075" cy="1079500"/>
        </p:xfrm>
        <a:graphic>
          <a:graphicData uri="http://schemas.openxmlformats.org/presentationml/2006/ole">
            <p:oleObj spid="_x0000_s231427" name="Equation" r:id="rId6" imgW="74916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dirty="0" smtClean="0"/>
              <a:t>Find out the transfer function of the following circuit.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27</a:t>
            </a:fld>
            <a:endParaRPr lang="en-GB"/>
          </a:p>
        </p:txBody>
      </p:sp>
      <p:pic>
        <p:nvPicPr>
          <p:cNvPr id="5" name="Picture 4" descr="Low_Pass_Filter_w.OpAmp_BFA354EC-B1A4-86F4-57A02F83784B873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2420888"/>
            <a:ext cx="4232908" cy="2934816"/>
          </a:xfrm>
          <a:prstGeom prst="rect">
            <a:avLst/>
          </a:prstGeom>
        </p:spPr>
      </p:pic>
      <p:graphicFrame>
        <p:nvGraphicFramePr>
          <p:cNvPr id="233474" name="Object 2"/>
          <p:cNvGraphicFramePr>
            <a:graphicFrameLocks noChangeAspect="1"/>
          </p:cNvGraphicFramePr>
          <p:nvPr/>
        </p:nvGraphicFramePr>
        <p:xfrm>
          <a:off x="755576" y="5157192"/>
          <a:ext cx="1908175" cy="1079500"/>
        </p:xfrm>
        <a:graphic>
          <a:graphicData uri="http://schemas.openxmlformats.org/presentationml/2006/ole">
            <p:oleObj spid="_x0000_s233474" name="Equation" r:id="rId4" imgW="67284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Example#7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dirty="0" smtClean="0"/>
              <a:t>Find out the transfer function of the following circuit.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28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827584" y="2708920"/>
            <a:ext cx="7244413" cy="3098836"/>
            <a:chOff x="1259632" y="2708920"/>
            <a:chExt cx="7244413" cy="3098836"/>
          </a:xfrm>
        </p:grpSpPr>
        <p:pic>
          <p:nvPicPr>
            <p:cNvPr id="5" name="Picture 4" descr="Low_Pass_Filter_w.OpAmp_BFA354EC-B1A4-86F4-57A02F83784B873A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9632" y="2708920"/>
              <a:ext cx="4232908" cy="2934816"/>
            </a:xfrm>
            <a:prstGeom prst="rect">
              <a:avLst/>
            </a:prstGeom>
          </p:spPr>
        </p:pic>
        <p:pic>
          <p:nvPicPr>
            <p:cNvPr id="6" name="Picture 5" descr="300px-Op-Amp_Inverting_Amplifier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15261" y="3714299"/>
              <a:ext cx="3588784" cy="209345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076056" y="4348516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i="1" dirty="0" err="1" smtClean="0"/>
                <a:t>v</a:t>
              </a:r>
              <a:r>
                <a:rPr lang="en-GB" baseline="-25000" dirty="0" err="1" smtClean="0"/>
                <a:t>1</a:t>
              </a:r>
              <a:endParaRPr lang="en-GB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48910" y="4833061"/>
              <a:ext cx="50405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60032" y="4506387"/>
              <a:ext cx="28529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baseline="-25000" dirty="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0966"/>
          </a:xfrm>
        </p:spPr>
        <p:txBody>
          <a:bodyPr/>
          <a:lstStyle/>
          <a:p>
            <a:r>
              <a:rPr lang="en-GB" dirty="0" smtClean="0"/>
              <a:t>Example#8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/>
            <a:r>
              <a:rPr lang="en-GB" dirty="0" smtClean="0"/>
              <a:t>Find out the transfer function of the following circuit.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29</a:t>
            </a:fld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1276904" y="3068960"/>
            <a:ext cx="6895496" cy="2769660"/>
            <a:chOff x="395535" y="3573016"/>
            <a:chExt cx="6895496" cy="2769660"/>
          </a:xfrm>
        </p:grpSpPr>
        <p:pic>
          <p:nvPicPr>
            <p:cNvPr id="11" name="Picture 10" descr="opamp2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5" y="3573016"/>
              <a:ext cx="3821021" cy="208823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07904" y="4716754"/>
              <a:ext cx="504056" cy="90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baseline="-25000" dirty="0" smtClean="0"/>
            </a:p>
            <a:p>
              <a:endParaRPr lang="en-GB" baseline="-25000" dirty="0" smtClean="0"/>
            </a:p>
            <a:p>
              <a:endParaRPr lang="en-GB" baseline="-25000" dirty="0" smtClean="0"/>
            </a:p>
            <a:p>
              <a:endParaRPr lang="en-GB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635896" y="3600726"/>
              <a:ext cx="3655135" cy="2093457"/>
              <a:chOff x="4416862" y="3714299"/>
              <a:chExt cx="3655135" cy="2093457"/>
            </a:xfrm>
          </p:grpSpPr>
          <p:pic>
            <p:nvPicPr>
              <p:cNvPr id="6" name="Picture 5" descr="300px-Op-Amp_Inverting_Amplifier.svg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483213" y="3714299"/>
                <a:ext cx="3588784" cy="209345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644008" y="4348516"/>
                <a:ext cx="50405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i="1" dirty="0" err="1" smtClean="0"/>
                  <a:t>v</a:t>
                </a:r>
                <a:r>
                  <a:rPr lang="en-GB" baseline="-25000" dirty="0" err="1" smtClean="0"/>
                  <a:t>1</a:t>
                </a:r>
                <a:endParaRPr lang="en-GB" baseline="-25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416862" y="4833061"/>
                <a:ext cx="504056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GB" baseline="-25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511114" y="4644937"/>
                <a:ext cx="28529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GB" baseline="-25000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3702247" y="4675165"/>
              <a:ext cx="3656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23646" y="5644660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49187" y="6079441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904602" y="6204131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973872" y="6342676"/>
              <a:ext cx="10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 smtClean="0"/>
              <a:t>Electrical Systems</a:t>
            </a:r>
            <a:endParaRPr lang="en-GB" sz="3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Part-I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0966"/>
          </a:xfrm>
        </p:spPr>
        <p:txBody>
          <a:bodyPr/>
          <a:lstStyle/>
          <a:p>
            <a:r>
              <a:rPr lang="en-GB" dirty="0" err="1" smtClean="0"/>
              <a:t>Example#9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4525963"/>
          </a:xfrm>
        </p:spPr>
        <p:txBody>
          <a:bodyPr/>
          <a:lstStyle/>
          <a:p>
            <a:pPr algn="just"/>
            <a:r>
              <a:rPr lang="en-GB" dirty="0" smtClean="0"/>
              <a:t>Find out the transfer function of the following </a:t>
            </a:r>
            <a:r>
              <a:rPr lang="en-GB" dirty="0" smtClean="0"/>
              <a:t>circuit and draw the pole zero map.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30</a:t>
            </a:fld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>
            <a:off x="611560" y="2689840"/>
            <a:ext cx="8197296" cy="3115424"/>
            <a:chOff x="683568" y="2204864"/>
            <a:chExt cx="8197296" cy="3115424"/>
          </a:xfrm>
        </p:grpSpPr>
        <p:pic>
          <p:nvPicPr>
            <p:cNvPr id="18" name="Picture 17" descr="lab7fig2.gif"/>
            <p:cNvPicPr>
              <a:picLocks noChangeAspect="1"/>
            </p:cNvPicPr>
            <p:nvPr/>
          </p:nvPicPr>
          <p:blipFill>
            <a:blip r:embed="rId2" cstate="print"/>
            <a:srcRect b="6981"/>
            <a:stretch>
              <a:fillRect/>
            </a:stretch>
          </p:blipFill>
          <p:spPr>
            <a:xfrm>
              <a:off x="683568" y="2204864"/>
              <a:ext cx="4690641" cy="3024336"/>
            </a:xfrm>
            <a:prstGeom prst="rect">
              <a:avLst/>
            </a:prstGeom>
          </p:spPr>
        </p:pic>
        <p:pic>
          <p:nvPicPr>
            <p:cNvPr id="22" name="Picture 21" descr="300px-Op-Amp_Inverting_Amplifier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92080" y="3226831"/>
              <a:ext cx="3588784" cy="2093457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4943161" y="4032774"/>
              <a:ext cx="667393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860032" y="4293096"/>
              <a:ext cx="7920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934686" y="3772452"/>
              <a:ext cx="67678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i="1" dirty="0" err="1" smtClean="0"/>
                <a:t>10k</a:t>
              </a:r>
              <a:r>
                <a:rPr lang="el-GR" i="1" dirty="0" smtClean="0"/>
                <a:t>Ω</a:t>
              </a:r>
              <a:endParaRPr lang="en-GB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33563" y="3210243"/>
              <a:ext cx="79380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i="1" dirty="0" err="1" smtClean="0"/>
                <a:t>100k</a:t>
              </a:r>
              <a:r>
                <a:rPr lang="el-GR" i="1" dirty="0" smtClean="0"/>
                <a:t>Ω</a:t>
              </a:r>
              <a:endParaRPr lang="en-GB" i="1" dirty="0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Lectures-9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57200" y="260648"/>
            <a:ext cx="8507288" cy="57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Basic Elements of Electrical Systems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31" descr="resistorratings_03.jpg"/>
          <p:cNvPicPr>
            <a:picLocks noChangeAspect="1"/>
          </p:cNvPicPr>
          <p:nvPr/>
        </p:nvPicPr>
        <p:blipFill>
          <a:blip r:embed="rId3" cstate="print"/>
          <a:srcRect l="4014" t="16057" r="7670" b="19714"/>
          <a:stretch>
            <a:fillRect/>
          </a:stretch>
        </p:blipFill>
        <p:spPr>
          <a:xfrm>
            <a:off x="1259632" y="1412776"/>
            <a:ext cx="1584176" cy="864096"/>
          </a:xfrm>
          <a:prstGeom prst="rect">
            <a:avLst/>
          </a:prstGeom>
        </p:spPr>
      </p:pic>
      <p:pic>
        <p:nvPicPr>
          <p:cNvPr id="33" name="Picture 32" descr="parts-2.jpg"/>
          <p:cNvPicPr>
            <a:picLocks noChangeAspect="1"/>
          </p:cNvPicPr>
          <p:nvPr/>
        </p:nvPicPr>
        <p:blipFill>
          <a:blip r:embed="rId4" cstate="print"/>
          <a:srcRect t="24800" r="14896" b="59450"/>
          <a:stretch>
            <a:fillRect/>
          </a:stretch>
        </p:blipFill>
        <p:spPr>
          <a:xfrm>
            <a:off x="3995936" y="1556792"/>
            <a:ext cx="4248472" cy="641131"/>
          </a:xfrm>
          <a:prstGeom prst="rect">
            <a:avLst/>
          </a:prstGeom>
        </p:spPr>
      </p:pic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87453" y="2480792"/>
            <a:ext cx="86610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-179388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The time domain expression relating voltage and current for the resistor is given by Ohm’s law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-e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563888" y="3573016"/>
          <a:ext cx="1921714" cy="504056"/>
        </p:xfrm>
        <a:graphic>
          <a:graphicData uri="http://schemas.openxmlformats.org/presentationml/2006/ole">
            <p:oleObj spid="_x0000_s115714" name="Equation" r:id="rId5" imgW="774360" imgH="203040" progId="Equation.3">
              <p:embed/>
            </p:oleObj>
          </a:graphicData>
        </a:graphic>
      </p:graphicFrame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44016" y="4227185"/>
            <a:ext cx="86044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-179388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The Laplace transform of the above equation 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557588" y="5084763"/>
          <a:ext cx="2078037" cy="503237"/>
        </p:xfrm>
        <a:graphic>
          <a:graphicData uri="http://schemas.openxmlformats.org/presentationml/2006/ole">
            <p:oleObj spid="_x0000_s115716" name="Equation" r:id="rId6" imgW="838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57200" y="260648"/>
            <a:ext cx="8507288" cy="57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Basic Elements of Electrical Systems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87453" y="2480792"/>
            <a:ext cx="86610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-179388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The time domain expression relating voltage and current for the Capacitor is given as: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359150" y="3384550"/>
          <a:ext cx="2330450" cy="881063"/>
        </p:xfrm>
        <a:graphic>
          <a:graphicData uri="http://schemas.openxmlformats.org/presentationml/2006/ole">
            <p:oleObj spid="_x0000_s207874" name="Equation" r:id="rId3" imgW="939600" imgH="355320" progId="Equation.3">
              <p:embed/>
            </p:oleObj>
          </a:graphicData>
        </a:graphic>
      </p:graphicFrame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44016" y="4057908"/>
            <a:ext cx="86044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-179388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The Laplace transform of the above equation (assuming there is no charge stored in the capacitor) 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494088" y="4895850"/>
          <a:ext cx="2205037" cy="881063"/>
        </p:xfrm>
        <a:graphic>
          <a:graphicData uri="http://schemas.openxmlformats.org/presentationml/2006/ole">
            <p:oleObj spid="_x0000_s207875" name="Equation" r:id="rId4" imgW="888840" imgH="355320" progId="Equation.3">
              <p:embed/>
            </p:oleObj>
          </a:graphicData>
        </a:graphic>
      </p:graphicFrame>
      <p:pic>
        <p:nvPicPr>
          <p:cNvPr id="9" name="Picture 8" descr="aluminum_electrolytic_capacitor.jpg"/>
          <p:cNvPicPr>
            <a:picLocks noChangeAspect="1"/>
          </p:cNvPicPr>
          <p:nvPr/>
        </p:nvPicPr>
        <p:blipFill>
          <a:blip r:embed="rId5" cstate="print"/>
          <a:srcRect l="3801" t="16401" b="22700"/>
          <a:stretch>
            <a:fillRect/>
          </a:stretch>
        </p:blipFill>
        <p:spPr>
          <a:xfrm>
            <a:off x="769268" y="1124744"/>
            <a:ext cx="2074540" cy="1313291"/>
          </a:xfrm>
          <a:prstGeom prst="rect">
            <a:avLst/>
          </a:prstGeom>
        </p:spPr>
      </p:pic>
      <p:pic>
        <p:nvPicPr>
          <p:cNvPr id="10" name="Picture 9" descr="capacitor-symbo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4088" y="980728"/>
            <a:ext cx="2071117" cy="1656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57200" y="260648"/>
            <a:ext cx="8507288" cy="57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Basic Elements of Electrical Systems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87453" y="2480792"/>
            <a:ext cx="86610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-179388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The time domain expression relating voltage and current for the inductor is given as: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452813" y="3284984"/>
          <a:ext cx="2141537" cy="881063"/>
        </p:xfrm>
        <a:graphic>
          <a:graphicData uri="http://schemas.openxmlformats.org/presentationml/2006/ole">
            <p:oleObj spid="_x0000_s208898" name="Equation" r:id="rId3" imgW="863280" imgH="355320" progId="Equation.3">
              <p:embed/>
            </p:oleObj>
          </a:graphicData>
        </a:graphic>
      </p:graphicFrame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44016" y="4057908"/>
            <a:ext cx="86044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-179388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The Laplace transform of the above equation (assuming there is no energy stored in inductor) 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527425" y="5084763"/>
          <a:ext cx="2139950" cy="503237"/>
        </p:xfrm>
        <a:graphic>
          <a:graphicData uri="http://schemas.openxmlformats.org/presentationml/2006/ole">
            <p:oleObj spid="_x0000_s208899" name="Equation" r:id="rId4" imgW="863280" imgH="203040" progId="Equation.3">
              <p:embed/>
            </p:oleObj>
          </a:graphicData>
        </a:graphic>
      </p:graphicFrame>
      <p:pic>
        <p:nvPicPr>
          <p:cNvPr id="11" name="Picture 10" descr="toroidale_vert1.jpg"/>
          <p:cNvPicPr>
            <a:picLocks noChangeAspect="1"/>
          </p:cNvPicPr>
          <p:nvPr/>
        </p:nvPicPr>
        <p:blipFill>
          <a:blip r:embed="rId5" cstate="print"/>
          <a:srcRect r="33519" b="12094"/>
          <a:stretch>
            <a:fillRect/>
          </a:stretch>
        </p:blipFill>
        <p:spPr>
          <a:xfrm>
            <a:off x="1475656" y="908720"/>
            <a:ext cx="1512168" cy="1512168"/>
          </a:xfrm>
          <a:prstGeom prst="rect">
            <a:avLst/>
          </a:prstGeom>
        </p:spPr>
      </p:pic>
      <p:pic>
        <p:nvPicPr>
          <p:cNvPr id="12" name="Picture 11" descr="inductor-symbo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6" y="1340768"/>
            <a:ext cx="2376264" cy="893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V-I and I-V relations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504" y="1397000"/>
          <a:ext cx="8964489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7"/>
                <a:gridCol w="2088232"/>
                <a:gridCol w="2448272"/>
                <a:gridCol w="2483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Component</a:t>
                      </a:r>
                      <a:endParaRPr lang="en-GB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Symbol</a:t>
                      </a:r>
                      <a:endParaRPr lang="en-GB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V-I  Relation</a:t>
                      </a:r>
                      <a:endParaRPr lang="en-GB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I-V Relation</a:t>
                      </a:r>
                      <a:endParaRPr lang="en-GB" sz="2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600" dirty="0" smtClean="0"/>
                    </a:p>
                    <a:p>
                      <a:pPr algn="ctr"/>
                      <a:r>
                        <a:rPr lang="en-GB" sz="2600" dirty="0" smtClean="0"/>
                        <a:t>Resistor</a:t>
                      </a:r>
                    </a:p>
                    <a:p>
                      <a:pPr algn="ctr"/>
                      <a:endParaRPr lang="en-GB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600" dirty="0" smtClean="0"/>
                    </a:p>
                    <a:p>
                      <a:pPr algn="ctr"/>
                      <a:r>
                        <a:rPr lang="en-GB" sz="2600" dirty="0" smtClean="0"/>
                        <a:t>Capacitor</a:t>
                      </a:r>
                    </a:p>
                    <a:p>
                      <a:pPr algn="ctr"/>
                      <a:endParaRPr lang="en-GB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600" dirty="0" smtClean="0"/>
                    </a:p>
                    <a:p>
                      <a:pPr algn="ctr"/>
                      <a:r>
                        <a:rPr lang="en-GB" sz="2600" dirty="0" smtClean="0"/>
                        <a:t>Inductor</a:t>
                      </a:r>
                    </a:p>
                    <a:p>
                      <a:pPr algn="ctr"/>
                      <a:endParaRPr lang="en-GB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inductor-symbol.gif"/>
          <p:cNvPicPr>
            <a:picLocks noChangeAspect="1"/>
          </p:cNvPicPr>
          <p:nvPr/>
        </p:nvPicPr>
        <p:blipFill>
          <a:blip r:embed="rId3" cstate="print"/>
          <a:srcRect t="40289" b="11364"/>
          <a:stretch>
            <a:fillRect/>
          </a:stretch>
        </p:blipFill>
        <p:spPr>
          <a:xfrm>
            <a:off x="2267744" y="4869160"/>
            <a:ext cx="1728192" cy="432048"/>
          </a:xfrm>
          <a:prstGeom prst="rect">
            <a:avLst/>
          </a:prstGeom>
        </p:spPr>
      </p:pic>
      <p:pic>
        <p:nvPicPr>
          <p:cNvPr id="6" name="Picture 5" descr="capacitor-symbol.jpg"/>
          <p:cNvPicPr>
            <a:picLocks noChangeAspect="1"/>
          </p:cNvPicPr>
          <p:nvPr/>
        </p:nvPicPr>
        <p:blipFill>
          <a:blip r:embed="rId4" cstate="print"/>
          <a:srcRect t="10521" b="34811"/>
          <a:stretch>
            <a:fillRect/>
          </a:stretch>
        </p:blipFill>
        <p:spPr>
          <a:xfrm>
            <a:off x="2267744" y="3645024"/>
            <a:ext cx="1711077" cy="532313"/>
          </a:xfrm>
          <a:prstGeom prst="rect">
            <a:avLst/>
          </a:prstGeom>
        </p:spPr>
      </p:pic>
      <p:pic>
        <p:nvPicPr>
          <p:cNvPr id="7" name="Picture 6" descr="parts-2.jpg"/>
          <p:cNvPicPr>
            <a:picLocks noChangeAspect="1"/>
          </p:cNvPicPr>
          <p:nvPr/>
        </p:nvPicPr>
        <p:blipFill>
          <a:blip r:embed="rId5" cstate="print"/>
          <a:srcRect l="37503" t="28338" r="14896" b="61048"/>
          <a:stretch>
            <a:fillRect/>
          </a:stretch>
        </p:blipFill>
        <p:spPr>
          <a:xfrm>
            <a:off x="2267744" y="2348880"/>
            <a:ext cx="1675696" cy="432048"/>
          </a:xfrm>
          <a:prstGeom prst="rect">
            <a:avLst/>
          </a:prstGeom>
        </p:spPr>
      </p:pic>
      <p:graphicFrame>
        <p:nvGraphicFramePr>
          <p:cNvPr id="244738" name="Object 2"/>
          <p:cNvGraphicFramePr>
            <a:graphicFrameLocks noChangeAspect="1"/>
          </p:cNvGraphicFramePr>
          <p:nvPr/>
        </p:nvGraphicFramePr>
        <p:xfrm>
          <a:off x="4355976" y="4653136"/>
          <a:ext cx="2141537" cy="881062"/>
        </p:xfrm>
        <a:graphic>
          <a:graphicData uri="http://schemas.openxmlformats.org/presentationml/2006/ole">
            <p:oleObj spid="_x0000_s244738" name="Equation" r:id="rId6" imgW="863280" imgH="355320" progId="Equation.3">
              <p:embed/>
            </p:oleObj>
          </a:graphicData>
        </a:graphic>
      </p:graphicFrame>
      <p:graphicFrame>
        <p:nvGraphicFramePr>
          <p:cNvPr id="244739" name="Object 2"/>
          <p:cNvGraphicFramePr>
            <a:graphicFrameLocks noChangeAspect="1"/>
          </p:cNvGraphicFramePr>
          <p:nvPr/>
        </p:nvGraphicFramePr>
        <p:xfrm>
          <a:off x="4283968" y="3429000"/>
          <a:ext cx="2330450" cy="881063"/>
        </p:xfrm>
        <a:graphic>
          <a:graphicData uri="http://schemas.openxmlformats.org/presentationml/2006/ole">
            <p:oleObj spid="_x0000_s244739" name="Equation" r:id="rId7" imgW="939600" imgH="355320" progId="Equation.3">
              <p:embed/>
            </p:oleObj>
          </a:graphicData>
        </a:graphic>
      </p:graphicFrame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4283968" y="2276872"/>
          <a:ext cx="1920875" cy="503237"/>
        </p:xfrm>
        <a:graphic>
          <a:graphicData uri="http://schemas.openxmlformats.org/presentationml/2006/ole">
            <p:oleObj spid="_x0000_s244740" name="Equation" r:id="rId8" imgW="774360" imgH="203040" progId="Equation.3">
              <p:embed/>
            </p:oleObj>
          </a:graphicData>
        </a:graphic>
      </p:graphicFrame>
      <p:graphicFrame>
        <p:nvGraphicFramePr>
          <p:cNvPr id="244741" name="Object 5"/>
          <p:cNvGraphicFramePr>
            <a:graphicFrameLocks noChangeAspect="1"/>
          </p:cNvGraphicFramePr>
          <p:nvPr/>
        </p:nvGraphicFramePr>
        <p:xfrm>
          <a:off x="6881813" y="2103438"/>
          <a:ext cx="1763712" cy="849312"/>
        </p:xfrm>
        <a:graphic>
          <a:graphicData uri="http://schemas.openxmlformats.org/presentationml/2006/ole">
            <p:oleObj spid="_x0000_s244741" name="Equation" r:id="rId9" imgW="711000" imgH="342720" progId="Equation.3">
              <p:embed/>
            </p:oleObj>
          </a:graphicData>
        </a:graphic>
      </p:graphicFrame>
      <p:graphicFrame>
        <p:nvGraphicFramePr>
          <p:cNvPr id="244742" name="Object 6"/>
          <p:cNvGraphicFramePr>
            <a:graphicFrameLocks noChangeAspect="1"/>
          </p:cNvGraphicFramePr>
          <p:nvPr/>
        </p:nvGraphicFramePr>
        <p:xfrm>
          <a:off x="6769100" y="3429000"/>
          <a:ext cx="2109788" cy="881063"/>
        </p:xfrm>
        <a:graphic>
          <a:graphicData uri="http://schemas.openxmlformats.org/presentationml/2006/ole">
            <p:oleObj spid="_x0000_s244742" name="Equation" r:id="rId10" imgW="850680" imgH="355320" progId="Equation.3">
              <p:embed/>
            </p:oleObj>
          </a:graphicData>
        </a:graphic>
      </p:graphicFrame>
      <p:graphicFrame>
        <p:nvGraphicFramePr>
          <p:cNvPr id="244743" name="Object 2"/>
          <p:cNvGraphicFramePr>
            <a:graphicFrameLocks noChangeAspect="1"/>
          </p:cNvGraphicFramePr>
          <p:nvPr/>
        </p:nvGraphicFramePr>
        <p:xfrm>
          <a:off x="6694488" y="4667250"/>
          <a:ext cx="2362200" cy="850900"/>
        </p:xfrm>
        <a:graphic>
          <a:graphicData uri="http://schemas.openxmlformats.org/presentationml/2006/ole">
            <p:oleObj spid="_x0000_s244743" name="Equation" r:id="rId11" imgW="9522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Example#1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196752"/>
            <a:ext cx="864096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two-port network shown in the following figure has </a:t>
            </a:r>
            <a:r>
              <a:rPr lang="en-US" sz="2400" i="1" dirty="0" smtClean="0">
                <a:solidFill>
                  <a:srgbClr val="FF0000"/>
                </a:solidFill>
              </a:rPr>
              <a:t>v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(t)</a:t>
            </a:r>
            <a:r>
              <a:rPr lang="en-US" sz="2400" dirty="0" smtClean="0"/>
              <a:t> as the input voltage and 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(t)</a:t>
            </a:r>
            <a:r>
              <a:rPr lang="en-US" sz="2400" dirty="0" smtClean="0"/>
              <a:t> as the output voltage. Find the transfer function </a:t>
            </a:r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baseline="-25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(s)/V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(s) </a:t>
            </a:r>
            <a:r>
              <a:rPr lang="en-US" sz="2400" dirty="0" smtClean="0"/>
              <a:t>of the network.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2411760" y="2564904"/>
            <a:ext cx="4392488" cy="1944216"/>
            <a:chOff x="2555776" y="2996952"/>
            <a:chExt cx="4392488" cy="1944216"/>
          </a:xfrm>
        </p:grpSpPr>
        <p:grpSp>
          <p:nvGrpSpPr>
            <p:cNvPr id="8" name="Group 7"/>
            <p:cNvGrpSpPr/>
            <p:nvPr/>
          </p:nvGrpSpPr>
          <p:grpSpPr>
            <a:xfrm>
              <a:off x="2699792" y="2996952"/>
              <a:ext cx="3888433" cy="1944216"/>
              <a:chOff x="3131839" y="3140968"/>
              <a:chExt cx="3253165" cy="1440160"/>
            </a:xfrm>
          </p:grpSpPr>
          <p:pic>
            <p:nvPicPr>
              <p:cNvPr id="210947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31839" y="3140968"/>
                <a:ext cx="3253165" cy="1440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990193" y="3860972"/>
                <a:ext cx="576064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C</a:t>
                </a:r>
                <a:endParaRPr lang="en-GB" dirty="0"/>
              </a:p>
            </p:txBody>
          </p:sp>
        </p:grpSp>
        <p:sp>
          <p:nvSpPr>
            <p:cNvPr id="210949" name="Text Box 5"/>
            <p:cNvSpPr txBox="1">
              <a:spLocks noChangeArrowheads="1"/>
            </p:cNvSpPr>
            <p:nvPr/>
          </p:nvSpPr>
          <p:spPr bwMode="auto">
            <a:xfrm>
              <a:off x="3713622" y="3933056"/>
              <a:ext cx="714362" cy="515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GB" sz="2000" dirty="0" err="1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ea typeface="Arial" pitchFamily="34" charset="0"/>
                  <a:cs typeface="Arial" pitchFamily="34" charset="0"/>
                </a:rPr>
                <a:t>(t)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950" name="Text Box 6"/>
            <p:cNvSpPr txBox="1">
              <a:spLocks noChangeArrowheads="1"/>
            </p:cNvSpPr>
            <p:nvPr/>
          </p:nvSpPr>
          <p:spPr bwMode="auto">
            <a:xfrm>
              <a:off x="2555776" y="3887099"/>
              <a:ext cx="792088" cy="49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GB" sz="2000" i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v</a:t>
              </a:r>
              <a:r>
                <a:rPr lang="en-GB" sz="2000" baseline="-25000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i</a:t>
              </a:r>
              <a:r>
                <a:rPr lang="en-GB" sz="2000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( t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ea typeface="Arial" pitchFamily="34" charset="0"/>
                  <a:cs typeface="Arial" pitchFamily="34" charset="0"/>
                </a:rPr>
                <a:t>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6089886" y="3900104"/>
              <a:ext cx="858378" cy="392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v</a:t>
              </a:r>
              <a:r>
                <a:rPr kumimoji="0" lang="en-GB" sz="20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  <a:ea typeface="Arial" pitchFamily="34" charset="0"/>
                  <a:cs typeface="Arial" pitchFamily="34" charset="0"/>
                </a:rPr>
                <a:t>(t)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952" name="Arc 8"/>
            <p:cNvSpPr>
              <a:spLocks/>
            </p:cNvSpPr>
            <p:nvPr/>
          </p:nvSpPr>
          <p:spPr bwMode="auto">
            <a:xfrm>
              <a:off x="3710584" y="3645025"/>
              <a:ext cx="717400" cy="9361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1691"/>
                <a:gd name="T2" fmla="*/ 7932 w 21600"/>
                <a:gd name="T3" fmla="*/ 41691 h 41691"/>
                <a:gd name="T4" fmla="*/ 0 w 21600"/>
                <a:gd name="T5" fmla="*/ 21600 h 41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6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467"/>
                    <a:pt x="16180" y="38434"/>
                    <a:pt x="7931" y="41690"/>
                  </a:cubicBezTo>
                </a:path>
                <a:path w="21600" h="416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467"/>
                    <a:pt x="16180" y="38434"/>
                    <a:pt x="7931" y="4169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11559" y="4653136"/>
          <a:ext cx="3816425" cy="864096"/>
        </p:xfrm>
        <a:graphic>
          <a:graphicData uri="http://schemas.openxmlformats.org/presentationml/2006/ole">
            <p:oleObj spid="_x0000_s210953" name="Equation" r:id="rId5" imgW="1257120" imgH="355320" progId="Equation.3">
              <p:embed/>
            </p:oleObj>
          </a:graphicData>
        </a:graphic>
      </p:graphicFrame>
      <p:graphicFrame>
        <p:nvGraphicFramePr>
          <p:cNvPr id="210954" name="Object 10"/>
          <p:cNvGraphicFramePr>
            <a:graphicFrameLocks noChangeAspect="1"/>
          </p:cNvGraphicFramePr>
          <p:nvPr/>
        </p:nvGraphicFramePr>
        <p:xfrm>
          <a:off x="683568" y="5445224"/>
          <a:ext cx="2736850" cy="863600"/>
        </p:xfrm>
        <a:graphic>
          <a:graphicData uri="http://schemas.openxmlformats.org/presentationml/2006/ole">
            <p:oleObj spid="_x0000_s210954" name="Equation" r:id="rId6" imgW="9014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Example#1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2071389"/>
            <a:ext cx="864096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Taking Laplace transform of both equations, considering initial conditions to zero.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Re-arrange both equations as: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39552" y="1268760"/>
          <a:ext cx="3816425" cy="864096"/>
        </p:xfrm>
        <a:graphic>
          <a:graphicData uri="http://schemas.openxmlformats.org/presentationml/2006/ole">
            <p:oleObj spid="_x0000_s211970" name="Equation" r:id="rId4" imgW="1257120" imgH="355320" progId="Equation.3">
              <p:embed/>
            </p:oleObj>
          </a:graphicData>
        </a:graphic>
      </p:graphicFrame>
      <p:graphicFrame>
        <p:nvGraphicFramePr>
          <p:cNvPr id="210954" name="Object 10"/>
          <p:cNvGraphicFramePr>
            <a:graphicFrameLocks noChangeAspect="1"/>
          </p:cNvGraphicFramePr>
          <p:nvPr/>
        </p:nvGraphicFramePr>
        <p:xfrm>
          <a:off x="5363542" y="1268760"/>
          <a:ext cx="2736850" cy="863600"/>
        </p:xfrm>
        <a:graphic>
          <a:graphicData uri="http://schemas.openxmlformats.org/presentationml/2006/ole">
            <p:oleObj spid="_x0000_s211971" name="Equation" r:id="rId5" imgW="901440" imgH="355320" progId="Equation.3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39552" y="3068638"/>
            <a:ext cx="7536061" cy="935930"/>
            <a:chOff x="539552" y="3068638"/>
            <a:chExt cx="7536061" cy="935930"/>
          </a:xfrm>
        </p:grpSpPr>
        <p:graphicFrame>
          <p:nvGraphicFramePr>
            <p:cNvPr id="211972" name="Object 9"/>
            <p:cNvGraphicFramePr>
              <a:graphicFrameLocks noChangeAspect="1"/>
            </p:cNvGraphicFramePr>
            <p:nvPr/>
          </p:nvGraphicFramePr>
          <p:xfrm>
            <a:off x="539552" y="3140968"/>
            <a:ext cx="3778250" cy="863600"/>
          </p:xfrm>
          <a:graphic>
            <a:graphicData uri="http://schemas.openxmlformats.org/presentationml/2006/ole">
              <p:oleObj spid="_x0000_s211972" name="Equation" r:id="rId6" imgW="1244520" imgH="355320" progId="Equation.3">
                <p:embed/>
              </p:oleObj>
            </a:graphicData>
          </a:graphic>
        </p:graphicFrame>
        <p:graphicFrame>
          <p:nvGraphicFramePr>
            <p:cNvPr id="211973" name="Object 10"/>
            <p:cNvGraphicFramePr>
              <a:graphicFrameLocks noChangeAspect="1"/>
            </p:cNvGraphicFramePr>
            <p:nvPr/>
          </p:nvGraphicFramePr>
          <p:xfrm>
            <a:off x="5532438" y="3068638"/>
            <a:ext cx="2543175" cy="863600"/>
          </p:xfrm>
          <a:graphic>
            <a:graphicData uri="http://schemas.openxmlformats.org/presentationml/2006/ole">
              <p:oleObj spid="_x0000_s211973" name="Equation" r:id="rId7" imgW="838080" imgH="355320" progId="Equation.3">
                <p:embed/>
              </p:oleObj>
            </a:graphicData>
          </a:graphic>
        </p:graphicFrame>
      </p:grpSp>
      <p:graphicFrame>
        <p:nvGraphicFramePr>
          <p:cNvPr id="211974" name="Object 6"/>
          <p:cNvGraphicFramePr>
            <a:graphicFrameLocks noChangeAspect="1"/>
          </p:cNvGraphicFramePr>
          <p:nvPr/>
        </p:nvGraphicFramePr>
        <p:xfrm>
          <a:off x="5652120" y="5157192"/>
          <a:ext cx="2466975" cy="493712"/>
        </p:xfrm>
        <a:graphic>
          <a:graphicData uri="http://schemas.openxmlformats.org/presentationml/2006/ole">
            <p:oleObj spid="_x0000_s211974" name="Equation" r:id="rId8" imgW="812520" imgH="203040" progId="Equation.3">
              <p:embed/>
            </p:oleObj>
          </a:graphicData>
        </a:graphic>
      </p:graphicFrame>
      <p:graphicFrame>
        <p:nvGraphicFramePr>
          <p:cNvPr id="211975" name="Object 7"/>
          <p:cNvGraphicFramePr>
            <a:graphicFrameLocks noChangeAspect="1"/>
          </p:cNvGraphicFramePr>
          <p:nvPr/>
        </p:nvGraphicFramePr>
        <p:xfrm>
          <a:off x="755576" y="5013176"/>
          <a:ext cx="3392488" cy="863600"/>
        </p:xfrm>
        <a:graphic>
          <a:graphicData uri="http://schemas.openxmlformats.org/presentationml/2006/ole">
            <p:oleObj spid="_x0000_s211975" name="Equation" r:id="rId9" imgW="11174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3699</TotalTime>
  <Words>606</Words>
  <Application>Microsoft Office PowerPoint</Application>
  <PresentationFormat>On-screen Show (4:3)</PresentationFormat>
  <Paragraphs>210</Paragraphs>
  <Slides>31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Equation</vt:lpstr>
      <vt:lpstr>Microsoft Equation 3.0</vt:lpstr>
      <vt:lpstr>Feedback Control Systems (FCS)</vt:lpstr>
      <vt:lpstr>Outline of this Lecture</vt:lpstr>
      <vt:lpstr>Electrical Systems</vt:lpstr>
      <vt:lpstr>Slide 4</vt:lpstr>
      <vt:lpstr>Slide 5</vt:lpstr>
      <vt:lpstr>Slide 6</vt:lpstr>
      <vt:lpstr>V-I and I-V relations</vt:lpstr>
      <vt:lpstr>Example#1</vt:lpstr>
      <vt:lpstr>Example#1</vt:lpstr>
      <vt:lpstr>Example#1</vt:lpstr>
      <vt:lpstr>Example#1</vt:lpstr>
      <vt:lpstr>Example#2</vt:lpstr>
      <vt:lpstr>Example#3</vt:lpstr>
      <vt:lpstr>Example#3</vt:lpstr>
      <vt:lpstr>Transform Impedance (Resistor)</vt:lpstr>
      <vt:lpstr>Transform Impedance (Inductor)</vt:lpstr>
      <vt:lpstr>Transform Impedance (Capacitor)</vt:lpstr>
      <vt:lpstr>Equivalent Transform Impedance (Series)</vt:lpstr>
      <vt:lpstr>Equivalent Transform Impedance (Parallel)</vt:lpstr>
      <vt:lpstr>Equivalent Transform Impedance</vt:lpstr>
      <vt:lpstr>Back to Example#3</vt:lpstr>
      <vt:lpstr>Example#3</vt:lpstr>
      <vt:lpstr>Example#4</vt:lpstr>
      <vt:lpstr>Example#5</vt:lpstr>
      <vt:lpstr>Electronic Systems</vt:lpstr>
      <vt:lpstr>Operational Amplifiers</vt:lpstr>
      <vt:lpstr>Example#6</vt:lpstr>
      <vt:lpstr>Example#7</vt:lpstr>
      <vt:lpstr>Example#8</vt:lpstr>
      <vt:lpstr>Example#9</vt:lpstr>
      <vt:lpstr>End of Lectures-9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Imtiaz Hussain</cp:lastModifiedBy>
  <cp:revision>846</cp:revision>
  <dcterms:created xsi:type="dcterms:W3CDTF">2012-07-01T09:15:58Z</dcterms:created>
  <dcterms:modified xsi:type="dcterms:W3CDTF">2013-01-22T05:38:59Z</dcterms:modified>
</cp:coreProperties>
</file>