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443" r:id="rId2"/>
    <p:sldId id="444" r:id="rId3"/>
    <p:sldId id="445" r:id="rId4"/>
    <p:sldId id="446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61" r:id="rId20"/>
    <p:sldId id="462" r:id="rId21"/>
    <p:sldId id="463" r:id="rId22"/>
    <p:sldId id="464" r:id="rId23"/>
    <p:sldId id="465" r:id="rId24"/>
    <p:sldId id="466" r:id="rId25"/>
    <p:sldId id="469" r:id="rId26"/>
    <p:sldId id="470" r:id="rId27"/>
    <p:sldId id="46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7A1E8-A561-431B-A511-34874C91D5AC}" type="datetimeFigureOut">
              <a:rPr lang="en-GB" smtClean="0"/>
              <a:pPr/>
              <a:t>03/08/2015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768CB-8AA6-4AA6-918C-7F055EB5DC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69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713B-6CD6-4159-8420-E38C1AE6EC64}" type="datetime1">
              <a:rPr lang="en-GB" smtClean="0"/>
              <a:t>03/08/2015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F7C9-5324-4348-A49F-4EEBFF720242}" type="datetime1">
              <a:rPr lang="en-GB" smtClean="0"/>
              <a:t>03/08/2015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4160-EE6D-48B6-BF3C-AF1FD823ACAD}" type="datetime1">
              <a:rPr lang="en-GB" smtClean="0"/>
              <a:t>03/08/2015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AB58A-8F3C-428B-9FAF-845E6BA05CCA}" type="datetime1">
              <a:rPr lang="en-GB" smtClean="0"/>
              <a:t>03/08/2015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2E97-5320-40BD-9CEF-1FCB36086839}" type="datetime1">
              <a:rPr lang="en-GB" smtClean="0"/>
              <a:t>03/08/2015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EEBD-B196-43E2-9809-244989975DDA}" type="datetime1">
              <a:rPr lang="en-GB" smtClean="0"/>
              <a:t>03/08/2015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1616-3485-4E79-B014-9C4DAEBB28B6}" type="datetime1">
              <a:rPr lang="en-GB" smtClean="0"/>
              <a:t>03/08/2015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BFC8-0670-4A5B-9066-E40C391C4961}" type="datetime1">
              <a:rPr lang="en-GB" smtClean="0"/>
              <a:t>03/08/2015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B315-E176-4B99-AEC7-1AB6D9D1F232}" type="datetime1">
              <a:rPr lang="en-GB" smtClean="0"/>
              <a:t>03/08/2015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7A61-CA7E-4AF4-AEEA-171EB2878CA2}" type="datetime1">
              <a:rPr lang="en-GB" smtClean="0"/>
              <a:t>03/08/2015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1A3C-F94A-43FE-9FCA-5C18C405DE48}" type="datetime1">
              <a:rPr lang="en-GB" smtClean="0"/>
              <a:t>03/08/2015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318D5-2FBC-4F6B-BF3E-188B4D7B8454}" type="datetime1">
              <a:rPr lang="en-GB" smtClean="0"/>
              <a:t>03/08/2015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tiaz.hussain@faculty.muet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35.jpe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Control Systems (CS)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884042" y="3717032"/>
            <a:ext cx="585631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1600" dirty="0" smtClean="0"/>
              <a:t>Associate Professor</a:t>
            </a:r>
          </a:p>
          <a:p>
            <a:pPr algn="ctr"/>
            <a:r>
              <a:rPr lang="en-GB" sz="1600" dirty="0" smtClean="0"/>
              <a:t>Mehran University of Engineering &amp; Technology Jamshoro, Pakistan</a:t>
            </a:r>
          </a:p>
          <a:p>
            <a:pPr algn="ctr"/>
            <a:r>
              <a:rPr lang="en-GB" dirty="0" smtClean="0"/>
              <a:t>email: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imtiaz.hussain@faculty.muet.edu.pk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dirty="0" smtClean="0"/>
              <a:t>URL :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71600" y="2420888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Lecture-6-7</a:t>
            </a:r>
            <a:endParaRPr lang="en-GB" sz="2400" dirty="0"/>
          </a:p>
          <a:p>
            <a:pPr algn="ctr"/>
            <a:r>
              <a:rPr lang="en-GB" sz="2400" dirty="0" smtClean="0"/>
              <a:t>Mathematical </a:t>
            </a:r>
            <a:r>
              <a:rPr lang="en-GB" sz="2400" dirty="0"/>
              <a:t>Modeling of </a:t>
            </a:r>
            <a:r>
              <a:rPr lang="en-GB" sz="2400" dirty="0" smtClean="0"/>
              <a:t>Electromechanical </a:t>
            </a:r>
            <a:r>
              <a:rPr lang="en-GB" sz="2400" dirty="0"/>
              <a:t>Systems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26"/>
            <a:ext cx="1193597" cy="1207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84565" y="0"/>
            <a:ext cx="7959435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688964"/>
            <a:ext cx="9144000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94" name="Object 38"/>
          <p:cNvGraphicFramePr>
            <a:graphicFrameLocks noChangeAspect="1"/>
          </p:cNvGraphicFramePr>
          <p:nvPr/>
        </p:nvGraphicFramePr>
        <p:xfrm>
          <a:off x="349250" y="3538017"/>
          <a:ext cx="731043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39" name="Equation" r:id="rId3" imgW="2997200" imgH="355600" progId="Equation.3">
                  <p:embed/>
                </p:oleObj>
              </mc:Choice>
              <mc:Fallback>
                <p:oleObj name="Equation" r:id="rId3" imgW="29972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3538017"/>
                        <a:ext cx="7310438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97" name="Text Box 41"/>
          <p:cNvSpPr txBox="1">
            <a:spLocks noChangeArrowheads="1"/>
          </p:cNvSpPr>
          <p:nvPr/>
        </p:nvSpPr>
        <p:spPr bwMode="auto">
          <a:xfrm>
            <a:off x="467544" y="4581128"/>
            <a:ext cx="402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Mechanical Subsystem</a:t>
            </a:r>
            <a:endParaRPr lang="en-US" dirty="0"/>
          </a:p>
        </p:txBody>
      </p:sp>
      <p:graphicFrame>
        <p:nvGraphicFramePr>
          <p:cNvPr id="96298" name="Object 42"/>
          <p:cNvGraphicFramePr>
            <a:graphicFrameLocks noChangeAspect="1"/>
          </p:cNvGraphicFramePr>
          <p:nvPr/>
        </p:nvGraphicFramePr>
        <p:xfrm>
          <a:off x="467544" y="5405438"/>
          <a:ext cx="2259716" cy="471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40" name="Equation" r:id="rId5" imgW="927100" imgH="190500" progId="Equation.3">
                  <p:embed/>
                </p:oleObj>
              </mc:Choice>
              <mc:Fallback>
                <p:oleObj name="Equation" r:id="rId5" imgW="9271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405438"/>
                        <a:ext cx="2259716" cy="471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300" name="Text Box 44"/>
          <p:cNvSpPr txBox="1">
            <a:spLocks noChangeArrowheads="1"/>
          </p:cNvSpPr>
          <p:nvPr/>
        </p:nvSpPr>
        <p:spPr bwMode="auto">
          <a:xfrm>
            <a:off x="251520" y="1435423"/>
            <a:ext cx="42005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u="sng" dirty="0"/>
              <a:t>Input</a:t>
            </a:r>
            <a:r>
              <a:rPr lang="en-US" sz="2200" dirty="0"/>
              <a:t>: voltage </a:t>
            </a:r>
            <a:r>
              <a:rPr lang="en-US" sz="2200" i="1" dirty="0"/>
              <a:t>u</a:t>
            </a:r>
          </a:p>
          <a:p>
            <a:r>
              <a:rPr lang="en-US" sz="2200" u="sng" dirty="0"/>
              <a:t>Output</a:t>
            </a:r>
            <a:r>
              <a:rPr lang="en-US" sz="2200" dirty="0"/>
              <a:t>: Angular velocity </a:t>
            </a:r>
            <a:r>
              <a:rPr lang="en-US" sz="2200" b="0" dirty="0">
                <a:latin typeface="Times New Roman" pitchFamily="18" charset="0"/>
                <a:sym typeface="Symbol" pitchFamily="18" charset="2"/>
              </a:rPr>
              <a:t></a:t>
            </a:r>
            <a:r>
              <a:rPr lang="en-US" sz="2200" dirty="0"/>
              <a:t> </a:t>
            </a:r>
          </a:p>
        </p:txBody>
      </p:sp>
      <p:sp>
        <p:nvSpPr>
          <p:cNvPr id="96301" name="Text Box 45"/>
          <p:cNvSpPr txBox="1">
            <a:spLocks noChangeArrowheads="1"/>
          </p:cNvSpPr>
          <p:nvPr/>
        </p:nvSpPr>
        <p:spPr bwMode="auto">
          <a:xfrm>
            <a:off x="251520" y="2627620"/>
            <a:ext cx="41044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 err="1"/>
              <a:t>Elecrical</a:t>
            </a:r>
            <a:r>
              <a:rPr lang="en-US" u="sng" dirty="0"/>
              <a:t> Subsystem</a:t>
            </a:r>
            <a:r>
              <a:rPr lang="en-US" dirty="0"/>
              <a:t> (loop method):</a:t>
            </a: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251520" y="44624"/>
            <a:ext cx="864096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Example-2: 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Armature Controlled D.C Motor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4860032" y="980728"/>
            <a:ext cx="4186885" cy="2318111"/>
            <a:chOff x="4860032" y="980728"/>
            <a:chExt cx="4186885" cy="2318111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6127278" y="1450218"/>
              <a:ext cx="863475" cy="193959"/>
              <a:chOff x="1673" y="2077"/>
              <a:chExt cx="818" cy="149"/>
            </a:xfrm>
          </p:grpSpPr>
          <p:sp>
            <p:nvSpPr>
              <p:cNvPr id="96260" name="Arc 4"/>
              <p:cNvSpPr>
                <a:spLocks/>
              </p:cNvSpPr>
              <p:nvPr/>
            </p:nvSpPr>
            <p:spPr bwMode="auto">
              <a:xfrm>
                <a:off x="1673" y="2077"/>
                <a:ext cx="163" cy="141"/>
              </a:xfrm>
              <a:custGeom>
                <a:avLst/>
                <a:gdLst>
                  <a:gd name="G0" fmla="+- 21276 0 0"/>
                  <a:gd name="G1" fmla="+- 21600 0 0"/>
                  <a:gd name="G2" fmla="+- 21600 0 0"/>
                  <a:gd name="T0" fmla="*/ 0 w 42876"/>
                  <a:gd name="T1" fmla="*/ 17875 h 34596"/>
                  <a:gd name="T2" fmla="*/ 38529 w 42876"/>
                  <a:gd name="T3" fmla="*/ 34596 h 34596"/>
                  <a:gd name="T4" fmla="*/ 21276 w 42876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76" h="34596" fill="none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</a:path>
                  <a:path w="42876" h="34596" stroke="0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  <a:lnTo>
                      <a:pt x="21276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61" name="Arc 5"/>
              <p:cNvSpPr>
                <a:spLocks/>
              </p:cNvSpPr>
              <p:nvPr/>
            </p:nvSpPr>
            <p:spPr bwMode="auto">
              <a:xfrm>
                <a:off x="1801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62" name="Arc 6"/>
              <p:cNvSpPr>
                <a:spLocks/>
              </p:cNvSpPr>
              <p:nvPr/>
            </p:nvSpPr>
            <p:spPr bwMode="auto">
              <a:xfrm>
                <a:off x="1933" y="2077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63" name="Arc 7"/>
              <p:cNvSpPr>
                <a:spLocks/>
              </p:cNvSpPr>
              <p:nvPr/>
            </p:nvSpPr>
            <p:spPr bwMode="auto">
              <a:xfrm>
                <a:off x="2065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64" name="Arc 8"/>
              <p:cNvSpPr>
                <a:spLocks/>
              </p:cNvSpPr>
              <p:nvPr/>
            </p:nvSpPr>
            <p:spPr bwMode="auto">
              <a:xfrm>
                <a:off x="2195" y="2085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65" name="Arc 9"/>
              <p:cNvSpPr>
                <a:spLocks/>
              </p:cNvSpPr>
              <p:nvPr/>
            </p:nvSpPr>
            <p:spPr bwMode="auto">
              <a:xfrm>
                <a:off x="2328" y="2081"/>
                <a:ext cx="163" cy="13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2961"/>
                  <a:gd name="T1" fmla="*/ 33539 h 33539"/>
                  <a:gd name="T2" fmla="*/ 42961 w 42961"/>
                  <a:gd name="T3" fmla="*/ 18398 h 33539"/>
                  <a:gd name="T4" fmla="*/ 21600 w 42961"/>
                  <a:gd name="T5" fmla="*/ 21600 h 33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61" h="33539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</a:path>
                  <a:path w="42961" h="33539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6266" name="Oval 10"/>
            <p:cNvSpPr>
              <a:spLocks noChangeArrowheads="1"/>
            </p:cNvSpPr>
            <p:nvPr/>
          </p:nvSpPr>
          <p:spPr bwMode="auto">
            <a:xfrm>
              <a:off x="4860032" y="1894331"/>
              <a:ext cx="503403" cy="52205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67" name="Line 11"/>
            <p:cNvSpPr>
              <a:spLocks noChangeShapeType="1"/>
            </p:cNvSpPr>
            <p:nvPr/>
          </p:nvSpPr>
          <p:spPr bwMode="auto">
            <a:xfrm flipV="1">
              <a:off x="5101246" y="1513663"/>
              <a:ext cx="0" cy="391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68" name="Freeform 12"/>
            <p:cNvSpPr>
              <a:spLocks/>
            </p:cNvSpPr>
            <p:nvPr/>
          </p:nvSpPr>
          <p:spPr bwMode="auto">
            <a:xfrm rot="16200000">
              <a:off x="5524241" y="1014112"/>
              <a:ext cx="195772" cy="1019041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140"/>
                </a:cxn>
                <a:cxn ang="0">
                  <a:pos x="77" y="188"/>
                </a:cxn>
                <a:cxn ang="0">
                  <a:pos x="0" y="188"/>
                </a:cxn>
                <a:cxn ang="0">
                  <a:pos x="77" y="235"/>
                </a:cxn>
                <a:cxn ang="0">
                  <a:pos x="0" y="235"/>
                </a:cxn>
                <a:cxn ang="0">
                  <a:pos x="77" y="283"/>
                </a:cxn>
                <a:cxn ang="0">
                  <a:pos x="0" y="283"/>
                </a:cxn>
                <a:cxn ang="0">
                  <a:pos x="77" y="329"/>
                </a:cxn>
                <a:cxn ang="0">
                  <a:pos x="0" y="329"/>
                </a:cxn>
                <a:cxn ang="0">
                  <a:pos x="77" y="377"/>
                </a:cxn>
                <a:cxn ang="0">
                  <a:pos x="0" y="377"/>
                </a:cxn>
                <a:cxn ang="0">
                  <a:pos x="39" y="424"/>
                </a:cxn>
                <a:cxn ang="0">
                  <a:pos x="39" y="518"/>
                </a:cxn>
              </a:cxnLst>
              <a:rect l="0" t="0" r="r" b="b"/>
              <a:pathLst>
                <a:path w="78" h="519">
                  <a:moveTo>
                    <a:pt x="39" y="0"/>
                  </a:moveTo>
                  <a:lnTo>
                    <a:pt x="39" y="140"/>
                  </a:lnTo>
                  <a:lnTo>
                    <a:pt x="77" y="188"/>
                  </a:lnTo>
                  <a:lnTo>
                    <a:pt x="0" y="188"/>
                  </a:lnTo>
                  <a:lnTo>
                    <a:pt x="77" y="235"/>
                  </a:lnTo>
                  <a:lnTo>
                    <a:pt x="0" y="235"/>
                  </a:lnTo>
                  <a:lnTo>
                    <a:pt x="77" y="283"/>
                  </a:lnTo>
                  <a:lnTo>
                    <a:pt x="0" y="283"/>
                  </a:lnTo>
                  <a:lnTo>
                    <a:pt x="77" y="329"/>
                  </a:lnTo>
                  <a:lnTo>
                    <a:pt x="0" y="329"/>
                  </a:lnTo>
                  <a:lnTo>
                    <a:pt x="77" y="377"/>
                  </a:lnTo>
                  <a:lnTo>
                    <a:pt x="0" y="377"/>
                  </a:lnTo>
                  <a:lnTo>
                    <a:pt x="39" y="424"/>
                  </a:lnTo>
                  <a:lnTo>
                    <a:pt x="39" y="5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6269" name="Freeform 13"/>
            <p:cNvSpPr>
              <a:spLocks/>
            </p:cNvSpPr>
            <p:nvPr/>
          </p:nvSpPr>
          <p:spPr bwMode="auto">
            <a:xfrm>
              <a:off x="5111733" y="2416389"/>
              <a:ext cx="985830" cy="2175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70" name="Text Box 14"/>
            <p:cNvSpPr txBox="1">
              <a:spLocks noChangeArrowheads="1"/>
            </p:cNvSpPr>
            <p:nvPr/>
          </p:nvSpPr>
          <p:spPr bwMode="auto">
            <a:xfrm>
              <a:off x="4891495" y="1926959"/>
              <a:ext cx="4404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 u</a:t>
              </a:r>
              <a:endParaRPr lang="en-US" sz="2000" dirty="0"/>
            </a:p>
          </p:txBody>
        </p:sp>
        <p:sp>
          <p:nvSpPr>
            <p:cNvPr id="96271" name="Line 15"/>
            <p:cNvSpPr>
              <a:spLocks noChangeShapeType="1"/>
            </p:cNvSpPr>
            <p:nvPr/>
          </p:nvSpPr>
          <p:spPr bwMode="auto">
            <a:xfrm>
              <a:off x="5887812" y="1742064"/>
              <a:ext cx="4824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72" name="Text Box 16"/>
            <p:cNvSpPr txBox="1">
              <a:spLocks noChangeArrowheads="1"/>
            </p:cNvSpPr>
            <p:nvPr/>
          </p:nvSpPr>
          <p:spPr bwMode="auto">
            <a:xfrm>
              <a:off x="6055613" y="1660492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/>
                <a:t>i</a:t>
              </a:r>
              <a:r>
                <a:rPr lang="en-US" sz="2000" baseline="-25000" dirty="0" err="1"/>
                <a:t>a</a:t>
              </a:r>
              <a:endParaRPr lang="en-US" sz="2000" dirty="0"/>
            </a:p>
          </p:txBody>
        </p:sp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>
              <a:off x="6092319" y="2639352"/>
              <a:ext cx="5244" cy="97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>
              <a:off x="5931253" y="2740217"/>
              <a:ext cx="356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75" name="Line 19"/>
            <p:cNvSpPr>
              <a:spLocks noChangeShapeType="1"/>
            </p:cNvSpPr>
            <p:nvPr/>
          </p:nvSpPr>
          <p:spPr bwMode="auto">
            <a:xfrm>
              <a:off x="5988935" y="2811371"/>
              <a:ext cx="220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76" name="Text Box 20"/>
            <p:cNvSpPr txBox="1">
              <a:spLocks noChangeArrowheads="1"/>
            </p:cNvSpPr>
            <p:nvPr/>
          </p:nvSpPr>
          <p:spPr bwMode="auto">
            <a:xfrm>
              <a:off x="7159404" y="1891871"/>
              <a:ext cx="3178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T</a:t>
              </a:r>
              <a:endParaRPr lang="en-US" sz="2000" i="1" dirty="0"/>
            </a:p>
          </p:txBody>
        </p:sp>
        <p:sp>
          <p:nvSpPr>
            <p:cNvPr id="96277" name="Oval 21"/>
            <p:cNvSpPr>
              <a:spLocks noChangeArrowheads="1"/>
            </p:cNvSpPr>
            <p:nvPr/>
          </p:nvSpPr>
          <p:spPr bwMode="auto">
            <a:xfrm flipH="1">
              <a:off x="7037947" y="1829073"/>
              <a:ext cx="503403" cy="52205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78" name="Line 22"/>
            <p:cNvSpPr>
              <a:spLocks noChangeShapeType="1"/>
            </p:cNvSpPr>
            <p:nvPr/>
          </p:nvSpPr>
          <p:spPr bwMode="auto">
            <a:xfrm flipV="1">
              <a:off x="7294892" y="1535415"/>
              <a:ext cx="5244" cy="206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79" name="Freeform 23"/>
            <p:cNvSpPr>
              <a:spLocks/>
            </p:cNvSpPr>
            <p:nvPr/>
          </p:nvSpPr>
          <p:spPr bwMode="auto">
            <a:xfrm flipH="1">
              <a:off x="6083580" y="2432704"/>
              <a:ext cx="1206069" cy="201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0" name="Text Box 24"/>
            <p:cNvSpPr txBox="1">
              <a:spLocks noChangeArrowheads="1"/>
            </p:cNvSpPr>
            <p:nvPr/>
          </p:nvSpPr>
          <p:spPr bwMode="auto">
            <a:xfrm flipH="1">
              <a:off x="5223600" y="980728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R</a:t>
              </a:r>
              <a:r>
                <a:rPr lang="en-US" sz="2000" baseline="-25000" dirty="0"/>
                <a:t>a</a:t>
              </a:r>
              <a:endParaRPr lang="en-US" sz="2000" dirty="0"/>
            </a:p>
          </p:txBody>
        </p:sp>
        <p:sp>
          <p:nvSpPr>
            <p:cNvPr id="96281" name="Line 25"/>
            <p:cNvSpPr>
              <a:spLocks noChangeShapeType="1"/>
            </p:cNvSpPr>
            <p:nvPr/>
          </p:nvSpPr>
          <p:spPr bwMode="auto">
            <a:xfrm>
              <a:off x="6999493" y="1546292"/>
              <a:ext cx="3041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2" name="Text Box 26"/>
            <p:cNvSpPr txBox="1">
              <a:spLocks noChangeArrowheads="1"/>
            </p:cNvSpPr>
            <p:nvPr/>
          </p:nvSpPr>
          <p:spPr bwMode="auto">
            <a:xfrm flipH="1">
              <a:off x="6429669" y="991604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/>
                <a:t>L</a:t>
              </a:r>
              <a:r>
                <a:rPr lang="en-US" sz="2000" baseline="-25000"/>
                <a:t>a</a:t>
              </a:r>
              <a:endParaRPr lang="en-US" sz="2000"/>
            </a:p>
          </p:txBody>
        </p:sp>
        <p:sp>
          <p:nvSpPr>
            <p:cNvPr id="96283" name="Rectangle 27"/>
            <p:cNvSpPr>
              <a:spLocks noChangeArrowheads="1"/>
            </p:cNvSpPr>
            <p:nvPr/>
          </p:nvSpPr>
          <p:spPr bwMode="auto">
            <a:xfrm>
              <a:off x="7198756" y="1736625"/>
              <a:ext cx="199264" cy="8519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4" name="Rectangle 28"/>
            <p:cNvSpPr>
              <a:spLocks noChangeArrowheads="1"/>
            </p:cNvSpPr>
            <p:nvPr/>
          </p:nvSpPr>
          <p:spPr bwMode="auto">
            <a:xfrm>
              <a:off x="7193512" y="2351132"/>
              <a:ext cx="199264" cy="8519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5" name="Rectangle 29"/>
            <p:cNvSpPr>
              <a:spLocks noChangeArrowheads="1"/>
            </p:cNvSpPr>
            <p:nvPr/>
          </p:nvSpPr>
          <p:spPr bwMode="auto">
            <a:xfrm>
              <a:off x="7539602" y="2046598"/>
              <a:ext cx="749860" cy="8519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6" name="Rectangle 30"/>
            <p:cNvSpPr>
              <a:spLocks noChangeArrowheads="1"/>
            </p:cNvSpPr>
            <p:nvPr/>
          </p:nvSpPr>
          <p:spPr bwMode="auto">
            <a:xfrm>
              <a:off x="8221293" y="1448406"/>
              <a:ext cx="288408" cy="125620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7" name="Rectangle 31" descr="Light upward diagonal"/>
            <p:cNvSpPr>
              <a:spLocks noChangeArrowheads="1"/>
            </p:cNvSpPr>
            <p:nvPr/>
          </p:nvSpPr>
          <p:spPr bwMode="auto">
            <a:xfrm>
              <a:off x="7618258" y="1834511"/>
              <a:ext cx="298895" cy="190334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8" name="Freeform 32"/>
            <p:cNvSpPr>
              <a:spLocks/>
            </p:cNvSpPr>
            <p:nvPr/>
          </p:nvSpPr>
          <p:spPr bwMode="auto">
            <a:xfrm>
              <a:off x="7623502" y="1834511"/>
              <a:ext cx="293651" cy="190334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89" name="Rectangle 33" descr="Light upward diagonal"/>
            <p:cNvSpPr>
              <a:spLocks noChangeArrowheads="1"/>
            </p:cNvSpPr>
            <p:nvPr/>
          </p:nvSpPr>
          <p:spPr bwMode="auto">
            <a:xfrm flipV="1">
              <a:off x="7628746" y="2160798"/>
              <a:ext cx="298895" cy="190334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90" name="Freeform 34"/>
            <p:cNvSpPr>
              <a:spLocks/>
            </p:cNvSpPr>
            <p:nvPr/>
          </p:nvSpPr>
          <p:spPr bwMode="auto">
            <a:xfrm flipV="1">
              <a:off x="7633990" y="2155360"/>
              <a:ext cx="293651" cy="190334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91" name="Text Box 35"/>
            <p:cNvSpPr txBox="1">
              <a:spLocks noChangeArrowheads="1"/>
            </p:cNvSpPr>
            <p:nvPr/>
          </p:nvSpPr>
          <p:spPr bwMode="auto">
            <a:xfrm flipH="1">
              <a:off x="8257228" y="1908048"/>
              <a:ext cx="5023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J</a:t>
              </a:r>
              <a:endParaRPr lang="en-US" sz="2000" dirty="0"/>
            </a:p>
          </p:txBody>
        </p:sp>
        <p:sp>
          <p:nvSpPr>
            <p:cNvPr id="96295" name="Freeform 39"/>
            <p:cNvSpPr>
              <a:spLocks/>
            </p:cNvSpPr>
            <p:nvPr/>
          </p:nvSpPr>
          <p:spPr bwMode="auto">
            <a:xfrm>
              <a:off x="7994062" y="1883454"/>
              <a:ext cx="138086" cy="42417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25" y="30"/>
                </a:cxn>
                <a:cxn ang="0">
                  <a:pos x="1" y="120"/>
                </a:cxn>
                <a:cxn ang="0">
                  <a:pos x="19" y="210"/>
                </a:cxn>
                <a:cxn ang="0">
                  <a:pos x="67" y="234"/>
                </a:cxn>
              </a:cxnLst>
              <a:rect l="0" t="0" r="r" b="b"/>
              <a:pathLst>
                <a:path w="79" h="234">
                  <a:moveTo>
                    <a:pt x="79" y="0"/>
                  </a:moveTo>
                  <a:cubicBezTo>
                    <a:pt x="58" y="5"/>
                    <a:pt x="38" y="10"/>
                    <a:pt x="25" y="30"/>
                  </a:cubicBezTo>
                  <a:cubicBezTo>
                    <a:pt x="12" y="50"/>
                    <a:pt x="2" y="90"/>
                    <a:pt x="1" y="120"/>
                  </a:cubicBezTo>
                  <a:cubicBezTo>
                    <a:pt x="0" y="150"/>
                    <a:pt x="8" y="191"/>
                    <a:pt x="19" y="210"/>
                  </a:cubicBezTo>
                  <a:cubicBezTo>
                    <a:pt x="30" y="229"/>
                    <a:pt x="55" y="230"/>
                    <a:pt x="67" y="23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6296" name="Text Box 40"/>
            <p:cNvSpPr txBox="1">
              <a:spLocks noChangeArrowheads="1"/>
            </p:cNvSpPr>
            <p:nvPr/>
          </p:nvSpPr>
          <p:spPr bwMode="auto">
            <a:xfrm flipH="1">
              <a:off x="7646225" y="2318503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ym typeface="Symbol" pitchFamily="18" charset="2"/>
                </a:rPr>
                <a:t></a:t>
              </a:r>
              <a:endParaRPr lang="en-US" sz="2000"/>
            </a:p>
          </p:txBody>
        </p:sp>
        <p:sp>
          <p:nvSpPr>
            <p:cNvPr id="96299" name="Text Box 43"/>
            <p:cNvSpPr txBox="1">
              <a:spLocks noChangeArrowheads="1"/>
            </p:cNvSpPr>
            <p:nvPr/>
          </p:nvSpPr>
          <p:spPr bwMode="auto">
            <a:xfrm flipH="1">
              <a:off x="7602734" y="1390145"/>
              <a:ext cx="37588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B</a:t>
              </a:r>
              <a:endParaRPr lang="en-US" sz="2000" dirty="0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 rot="16200000">
              <a:off x="6723638" y="2107666"/>
              <a:ext cx="4824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>
              <a:off x="6581681" y="1868312"/>
              <a:ext cx="671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 smtClean="0"/>
                <a:t>e</a:t>
              </a:r>
              <a:r>
                <a:rPr lang="en-US" sz="2000" baseline="-25000" dirty="0" err="1" smtClean="0"/>
                <a:t>b</a:t>
              </a:r>
              <a:endParaRPr lang="en-US" sz="2000" dirty="0"/>
            </a:p>
          </p:txBody>
        </p:sp>
        <p:sp>
          <p:nvSpPr>
            <p:cNvPr id="55" name="Line 19"/>
            <p:cNvSpPr>
              <a:spLocks noChangeShapeType="1"/>
            </p:cNvSpPr>
            <p:nvPr/>
          </p:nvSpPr>
          <p:spPr bwMode="auto">
            <a:xfrm>
              <a:off x="6039870" y="2894501"/>
              <a:ext cx="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7150433" y="2636912"/>
              <a:ext cx="764666" cy="661927"/>
              <a:chOff x="7609903" y="3055105"/>
              <a:chExt cx="764666" cy="661927"/>
            </a:xfrm>
          </p:grpSpPr>
          <p:grpSp>
            <p:nvGrpSpPr>
              <p:cNvPr id="48" name="Group 3"/>
              <p:cNvGrpSpPr>
                <a:grpSpLocks/>
              </p:cNvGrpSpPr>
              <p:nvPr/>
            </p:nvGrpSpPr>
            <p:grpSpPr bwMode="auto">
              <a:xfrm rot="19579827">
                <a:off x="7664245" y="3177472"/>
                <a:ext cx="458072" cy="135954"/>
                <a:chOff x="1673" y="2077"/>
                <a:chExt cx="818" cy="149"/>
              </a:xfrm>
            </p:grpSpPr>
            <p:sp>
              <p:nvSpPr>
                <p:cNvPr id="49" name="Arc 4"/>
                <p:cNvSpPr>
                  <a:spLocks/>
                </p:cNvSpPr>
                <p:nvPr/>
              </p:nvSpPr>
              <p:spPr bwMode="auto">
                <a:xfrm>
                  <a:off x="1673" y="2077"/>
                  <a:ext cx="163" cy="141"/>
                </a:xfrm>
                <a:custGeom>
                  <a:avLst/>
                  <a:gdLst>
                    <a:gd name="G0" fmla="+- 21276 0 0"/>
                    <a:gd name="G1" fmla="+- 21600 0 0"/>
                    <a:gd name="G2" fmla="+- 21600 0 0"/>
                    <a:gd name="T0" fmla="*/ 0 w 42876"/>
                    <a:gd name="T1" fmla="*/ 17875 h 34596"/>
                    <a:gd name="T2" fmla="*/ 38529 w 42876"/>
                    <a:gd name="T3" fmla="*/ 34596 h 34596"/>
                    <a:gd name="T4" fmla="*/ 21276 w 42876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76" h="34596" fill="none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</a:path>
                    <a:path w="42876" h="34596" stroke="0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  <a:lnTo>
                        <a:pt x="2127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0" name="Arc 5"/>
                <p:cNvSpPr>
                  <a:spLocks/>
                </p:cNvSpPr>
                <p:nvPr/>
              </p:nvSpPr>
              <p:spPr bwMode="auto">
                <a:xfrm>
                  <a:off x="1801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" name="Arc 6"/>
                <p:cNvSpPr>
                  <a:spLocks/>
                </p:cNvSpPr>
                <p:nvPr/>
              </p:nvSpPr>
              <p:spPr bwMode="auto">
                <a:xfrm>
                  <a:off x="1933" y="2077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2" name="Arc 7"/>
                <p:cNvSpPr>
                  <a:spLocks/>
                </p:cNvSpPr>
                <p:nvPr/>
              </p:nvSpPr>
              <p:spPr bwMode="auto">
                <a:xfrm>
                  <a:off x="2065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3" name="Arc 8"/>
                <p:cNvSpPr>
                  <a:spLocks/>
                </p:cNvSpPr>
                <p:nvPr/>
              </p:nvSpPr>
              <p:spPr bwMode="auto">
                <a:xfrm>
                  <a:off x="2195" y="2085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" name="Arc 9"/>
                <p:cNvSpPr>
                  <a:spLocks/>
                </p:cNvSpPr>
                <p:nvPr/>
              </p:nvSpPr>
              <p:spPr bwMode="auto">
                <a:xfrm>
                  <a:off x="2328" y="2081"/>
                  <a:ext cx="163" cy="137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2961"/>
                    <a:gd name="T1" fmla="*/ 33539 h 33539"/>
                    <a:gd name="T2" fmla="*/ 42961 w 42961"/>
                    <a:gd name="T3" fmla="*/ 18398 h 33539"/>
                    <a:gd name="T4" fmla="*/ 21600 w 42961"/>
                    <a:gd name="T5" fmla="*/ 21600 h 335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961" h="33539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</a:path>
                    <a:path w="42961" h="33539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cxnSp>
            <p:nvCxnSpPr>
              <p:cNvPr id="57" name="Straight Connector 56"/>
              <p:cNvCxnSpPr/>
              <p:nvPr/>
            </p:nvCxnSpPr>
            <p:spPr>
              <a:xfrm flipV="1">
                <a:off x="8086249" y="3055105"/>
                <a:ext cx="86151" cy="530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7609903" y="3362102"/>
                <a:ext cx="86151" cy="530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7612924" y="3415145"/>
                <a:ext cx="216024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8158545" y="3068960"/>
                <a:ext cx="216024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 flipV="1">
                <a:off x="7956376" y="3429000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8067211" y="3428995"/>
                <a:ext cx="108000" cy="144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7826215" y="3573016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8144690" y="3370847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 Box 24"/>
            <p:cNvSpPr txBox="1">
              <a:spLocks noChangeArrowheads="1"/>
            </p:cNvSpPr>
            <p:nvPr/>
          </p:nvSpPr>
          <p:spPr bwMode="auto">
            <a:xfrm rot="19643315" flipH="1">
              <a:off x="7318726" y="2905978"/>
              <a:ext cx="172819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 dirty="0" err="1" smtClean="0"/>
                <a:t>V</a:t>
              </a:r>
              <a:r>
                <a:rPr lang="en-US" sz="1600" baseline="-25000" dirty="0" err="1" smtClean="0"/>
                <a:t>f</a:t>
              </a:r>
              <a:r>
                <a:rPr lang="en-US" sz="1600" i="1" dirty="0" smtClean="0"/>
                <a:t>=constant</a:t>
              </a:r>
              <a:endParaRPr lang="en-US" sz="16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30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97" grpId="0"/>
      <p:bldP spid="96300" grpId="0"/>
      <p:bldP spid="963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467544" y="2204864"/>
            <a:ext cx="28765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Torque-Current:</a:t>
            </a:r>
          </a:p>
          <a:p>
            <a:pPr>
              <a:spcBef>
                <a:spcPct val="50000"/>
              </a:spcBef>
            </a:pPr>
            <a:r>
              <a:rPr lang="en-US" dirty="0"/>
              <a:t>Voltage-Speed:</a:t>
            </a:r>
          </a:p>
        </p:txBody>
      </p:sp>
      <p:graphicFrame>
        <p:nvGraphicFramePr>
          <p:cNvPr id="97318" name="Object 38"/>
          <p:cNvGraphicFramePr>
            <a:graphicFrameLocks noChangeAspect="1"/>
          </p:cNvGraphicFramePr>
          <p:nvPr/>
        </p:nvGraphicFramePr>
        <p:xfrm>
          <a:off x="2211378" y="2137640"/>
          <a:ext cx="1693020" cy="4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21" name="Equation" r:id="rId3" imgW="698500" imgH="190500" progId="Equation.3">
                  <p:embed/>
                </p:oleObj>
              </mc:Choice>
              <mc:Fallback>
                <p:oleObj name="Equation" r:id="rId3" imgW="6985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78" y="2137640"/>
                        <a:ext cx="1693020" cy="4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319" name="Text Box 39"/>
          <p:cNvSpPr txBox="1">
            <a:spLocks noChangeArrowheads="1"/>
          </p:cNvSpPr>
          <p:nvPr/>
        </p:nvSpPr>
        <p:spPr bwMode="auto">
          <a:xfrm>
            <a:off x="790575" y="4219575"/>
            <a:ext cx="6829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Combing previous equations results in the following mathematical model:</a:t>
            </a:r>
          </a:p>
        </p:txBody>
      </p:sp>
      <p:sp>
        <p:nvSpPr>
          <p:cNvPr id="97322" name="Text Box 42"/>
          <p:cNvSpPr txBox="1">
            <a:spLocks noChangeArrowheads="1"/>
          </p:cNvSpPr>
          <p:nvPr/>
        </p:nvSpPr>
        <p:spPr bwMode="auto">
          <a:xfrm>
            <a:off x="467544" y="1268760"/>
            <a:ext cx="40290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u="sng" dirty="0"/>
              <a:t>Power Transformation</a:t>
            </a:r>
            <a:r>
              <a:rPr lang="en-US" sz="2200" dirty="0"/>
              <a:t>:</a:t>
            </a:r>
          </a:p>
        </p:txBody>
      </p:sp>
      <p:graphicFrame>
        <p:nvGraphicFramePr>
          <p:cNvPr id="97323" name="Object 43"/>
          <p:cNvGraphicFramePr>
            <a:graphicFrameLocks noChangeAspect="1"/>
          </p:cNvGraphicFramePr>
          <p:nvPr/>
        </p:nvGraphicFramePr>
        <p:xfrm>
          <a:off x="2339752" y="2564904"/>
          <a:ext cx="1087661" cy="38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22" name="Equation" r:id="rId5" imgW="545863" imgH="190417" progId="Equation.3">
                  <p:embed/>
                </p:oleObj>
              </mc:Choice>
              <mc:Fallback>
                <p:oleObj name="Equation" r:id="rId5" imgW="545863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564904"/>
                        <a:ext cx="1087661" cy="38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24" name="Object 44"/>
          <p:cNvGraphicFramePr>
            <a:graphicFrameLocks noChangeAspect="1"/>
          </p:cNvGraphicFramePr>
          <p:nvPr/>
        </p:nvGraphicFramePr>
        <p:xfrm>
          <a:off x="2627784" y="5004563"/>
          <a:ext cx="3888432" cy="138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23" name="Equation" r:id="rId7" imgW="1384300" imgH="571500" progId="Equation.3">
                  <p:embed/>
                </p:oleObj>
              </mc:Choice>
              <mc:Fallback>
                <p:oleObj name="Equation" r:id="rId7" imgW="13843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004563"/>
                        <a:ext cx="3888432" cy="13898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325" name="Text Box 45"/>
          <p:cNvSpPr txBox="1">
            <a:spLocks noChangeArrowheads="1"/>
          </p:cNvSpPr>
          <p:nvPr/>
        </p:nvSpPr>
        <p:spPr bwMode="auto">
          <a:xfrm>
            <a:off x="762000" y="3419475"/>
            <a:ext cx="7648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K</a:t>
            </a:r>
            <a:r>
              <a:rPr lang="en-US" baseline="-25000"/>
              <a:t>t</a:t>
            </a:r>
            <a:r>
              <a:rPr lang="en-US"/>
              <a:t>: torque constant, K</a:t>
            </a:r>
            <a:r>
              <a:rPr lang="en-US" baseline="-25000"/>
              <a:t>b</a:t>
            </a:r>
            <a:r>
              <a:rPr lang="en-US"/>
              <a:t>: velocity constant For an ideal motor</a:t>
            </a:r>
          </a:p>
        </p:txBody>
      </p:sp>
      <p:graphicFrame>
        <p:nvGraphicFramePr>
          <p:cNvPr id="97326" name="Object 46"/>
          <p:cNvGraphicFramePr>
            <a:graphicFrameLocks noChangeAspect="1"/>
          </p:cNvGraphicFramePr>
          <p:nvPr/>
        </p:nvGraphicFramePr>
        <p:xfrm>
          <a:off x="3797300" y="3878263"/>
          <a:ext cx="1027978" cy="41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24" name="Equation" r:id="rId9" imgW="482391" imgH="190417" progId="Equation.3">
                  <p:embed/>
                </p:oleObj>
              </mc:Choice>
              <mc:Fallback>
                <p:oleObj name="Equation" r:id="rId9" imgW="482391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300" y="3878263"/>
                        <a:ext cx="1027978" cy="414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itle 1"/>
          <p:cNvSpPr txBox="1">
            <a:spLocks/>
          </p:cNvSpPr>
          <p:nvPr/>
        </p:nvSpPr>
        <p:spPr>
          <a:xfrm>
            <a:off x="251520" y="44624"/>
            <a:ext cx="864096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Example-2: 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Armature Controlled D.C Motor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860032" y="908720"/>
            <a:ext cx="4186885" cy="2318111"/>
            <a:chOff x="4860032" y="980728"/>
            <a:chExt cx="4186885" cy="2318111"/>
          </a:xfrm>
        </p:grpSpPr>
        <p:grpSp>
          <p:nvGrpSpPr>
            <p:cNvPr id="50" name="Group 3"/>
            <p:cNvGrpSpPr>
              <a:grpSpLocks/>
            </p:cNvGrpSpPr>
            <p:nvPr/>
          </p:nvGrpSpPr>
          <p:grpSpPr bwMode="auto">
            <a:xfrm>
              <a:off x="6127278" y="1450218"/>
              <a:ext cx="863475" cy="193959"/>
              <a:chOff x="1673" y="2077"/>
              <a:chExt cx="818" cy="149"/>
            </a:xfrm>
          </p:grpSpPr>
          <p:sp>
            <p:nvSpPr>
              <p:cNvPr id="100" name="Arc 4"/>
              <p:cNvSpPr>
                <a:spLocks/>
              </p:cNvSpPr>
              <p:nvPr/>
            </p:nvSpPr>
            <p:spPr bwMode="auto">
              <a:xfrm>
                <a:off x="1673" y="2077"/>
                <a:ext cx="163" cy="141"/>
              </a:xfrm>
              <a:custGeom>
                <a:avLst/>
                <a:gdLst>
                  <a:gd name="G0" fmla="+- 21276 0 0"/>
                  <a:gd name="G1" fmla="+- 21600 0 0"/>
                  <a:gd name="G2" fmla="+- 21600 0 0"/>
                  <a:gd name="T0" fmla="*/ 0 w 42876"/>
                  <a:gd name="T1" fmla="*/ 17875 h 34596"/>
                  <a:gd name="T2" fmla="*/ 38529 w 42876"/>
                  <a:gd name="T3" fmla="*/ 34596 h 34596"/>
                  <a:gd name="T4" fmla="*/ 21276 w 42876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76" h="34596" fill="none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</a:path>
                  <a:path w="42876" h="34596" stroke="0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  <a:lnTo>
                      <a:pt x="21276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1" name="Arc 5"/>
              <p:cNvSpPr>
                <a:spLocks/>
              </p:cNvSpPr>
              <p:nvPr/>
            </p:nvSpPr>
            <p:spPr bwMode="auto">
              <a:xfrm>
                <a:off x="1801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" name="Arc 6"/>
              <p:cNvSpPr>
                <a:spLocks/>
              </p:cNvSpPr>
              <p:nvPr/>
            </p:nvSpPr>
            <p:spPr bwMode="auto">
              <a:xfrm>
                <a:off x="1933" y="2077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" name="Arc 7"/>
              <p:cNvSpPr>
                <a:spLocks/>
              </p:cNvSpPr>
              <p:nvPr/>
            </p:nvSpPr>
            <p:spPr bwMode="auto">
              <a:xfrm>
                <a:off x="2065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" name="Arc 8"/>
              <p:cNvSpPr>
                <a:spLocks/>
              </p:cNvSpPr>
              <p:nvPr/>
            </p:nvSpPr>
            <p:spPr bwMode="auto">
              <a:xfrm>
                <a:off x="2195" y="2085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" name="Arc 9"/>
              <p:cNvSpPr>
                <a:spLocks/>
              </p:cNvSpPr>
              <p:nvPr/>
            </p:nvSpPr>
            <p:spPr bwMode="auto">
              <a:xfrm>
                <a:off x="2328" y="2081"/>
                <a:ext cx="163" cy="13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2961"/>
                  <a:gd name="T1" fmla="*/ 33539 h 33539"/>
                  <a:gd name="T2" fmla="*/ 42961 w 42961"/>
                  <a:gd name="T3" fmla="*/ 18398 h 33539"/>
                  <a:gd name="T4" fmla="*/ 21600 w 42961"/>
                  <a:gd name="T5" fmla="*/ 21600 h 33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61" h="33539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</a:path>
                  <a:path w="42961" h="33539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1" name="Oval 10"/>
            <p:cNvSpPr>
              <a:spLocks noChangeArrowheads="1"/>
            </p:cNvSpPr>
            <p:nvPr/>
          </p:nvSpPr>
          <p:spPr bwMode="auto">
            <a:xfrm>
              <a:off x="4860032" y="1894331"/>
              <a:ext cx="503403" cy="52205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Line 11"/>
            <p:cNvSpPr>
              <a:spLocks noChangeShapeType="1"/>
            </p:cNvSpPr>
            <p:nvPr/>
          </p:nvSpPr>
          <p:spPr bwMode="auto">
            <a:xfrm flipV="1">
              <a:off x="5101246" y="1513663"/>
              <a:ext cx="0" cy="391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Freeform 12"/>
            <p:cNvSpPr>
              <a:spLocks/>
            </p:cNvSpPr>
            <p:nvPr/>
          </p:nvSpPr>
          <p:spPr bwMode="auto">
            <a:xfrm rot="16200000">
              <a:off x="5524241" y="1014112"/>
              <a:ext cx="195772" cy="1019041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140"/>
                </a:cxn>
                <a:cxn ang="0">
                  <a:pos x="77" y="188"/>
                </a:cxn>
                <a:cxn ang="0">
                  <a:pos x="0" y="188"/>
                </a:cxn>
                <a:cxn ang="0">
                  <a:pos x="77" y="235"/>
                </a:cxn>
                <a:cxn ang="0">
                  <a:pos x="0" y="235"/>
                </a:cxn>
                <a:cxn ang="0">
                  <a:pos x="77" y="283"/>
                </a:cxn>
                <a:cxn ang="0">
                  <a:pos x="0" y="283"/>
                </a:cxn>
                <a:cxn ang="0">
                  <a:pos x="77" y="329"/>
                </a:cxn>
                <a:cxn ang="0">
                  <a:pos x="0" y="329"/>
                </a:cxn>
                <a:cxn ang="0">
                  <a:pos x="77" y="377"/>
                </a:cxn>
                <a:cxn ang="0">
                  <a:pos x="0" y="377"/>
                </a:cxn>
                <a:cxn ang="0">
                  <a:pos x="39" y="424"/>
                </a:cxn>
                <a:cxn ang="0">
                  <a:pos x="39" y="518"/>
                </a:cxn>
              </a:cxnLst>
              <a:rect l="0" t="0" r="r" b="b"/>
              <a:pathLst>
                <a:path w="78" h="519">
                  <a:moveTo>
                    <a:pt x="39" y="0"/>
                  </a:moveTo>
                  <a:lnTo>
                    <a:pt x="39" y="140"/>
                  </a:lnTo>
                  <a:lnTo>
                    <a:pt x="77" y="188"/>
                  </a:lnTo>
                  <a:lnTo>
                    <a:pt x="0" y="188"/>
                  </a:lnTo>
                  <a:lnTo>
                    <a:pt x="77" y="235"/>
                  </a:lnTo>
                  <a:lnTo>
                    <a:pt x="0" y="235"/>
                  </a:lnTo>
                  <a:lnTo>
                    <a:pt x="77" y="283"/>
                  </a:lnTo>
                  <a:lnTo>
                    <a:pt x="0" y="283"/>
                  </a:lnTo>
                  <a:lnTo>
                    <a:pt x="77" y="329"/>
                  </a:lnTo>
                  <a:lnTo>
                    <a:pt x="0" y="329"/>
                  </a:lnTo>
                  <a:lnTo>
                    <a:pt x="77" y="377"/>
                  </a:lnTo>
                  <a:lnTo>
                    <a:pt x="0" y="377"/>
                  </a:lnTo>
                  <a:lnTo>
                    <a:pt x="39" y="424"/>
                  </a:lnTo>
                  <a:lnTo>
                    <a:pt x="39" y="5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13"/>
            <p:cNvSpPr>
              <a:spLocks/>
            </p:cNvSpPr>
            <p:nvPr/>
          </p:nvSpPr>
          <p:spPr bwMode="auto">
            <a:xfrm>
              <a:off x="5111733" y="2416389"/>
              <a:ext cx="985830" cy="2175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Text Box 14"/>
            <p:cNvSpPr txBox="1">
              <a:spLocks noChangeArrowheads="1"/>
            </p:cNvSpPr>
            <p:nvPr/>
          </p:nvSpPr>
          <p:spPr bwMode="auto">
            <a:xfrm>
              <a:off x="4891495" y="1926959"/>
              <a:ext cx="4404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 u</a:t>
              </a:r>
              <a:endParaRPr lang="en-US" sz="2000" dirty="0"/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>
              <a:off x="5887812" y="1742064"/>
              <a:ext cx="4824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6055613" y="1660492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/>
                <a:t>i</a:t>
              </a:r>
              <a:r>
                <a:rPr lang="en-US" sz="2000" baseline="-25000" dirty="0" err="1"/>
                <a:t>a</a:t>
              </a:r>
              <a:endParaRPr lang="en-US" sz="2000" dirty="0"/>
            </a:p>
          </p:txBody>
        </p:sp>
        <p:sp>
          <p:nvSpPr>
            <p:cNvPr id="58" name="Line 17"/>
            <p:cNvSpPr>
              <a:spLocks noChangeShapeType="1"/>
            </p:cNvSpPr>
            <p:nvPr/>
          </p:nvSpPr>
          <p:spPr bwMode="auto">
            <a:xfrm>
              <a:off x="6092319" y="2639352"/>
              <a:ext cx="5244" cy="97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Line 18"/>
            <p:cNvSpPr>
              <a:spLocks noChangeShapeType="1"/>
            </p:cNvSpPr>
            <p:nvPr/>
          </p:nvSpPr>
          <p:spPr bwMode="auto">
            <a:xfrm>
              <a:off x="5931253" y="2740217"/>
              <a:ext cx="356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" name="Line 19"/>
            <p:cNvSpPr>
              <a:spLocks noChangeShapeType="1"/>
            </p:cNvSpPr>
            <p:nvPr/>
          </p:nvSpPr>
          <p:spPr bwMode="auto">
            <a:xfrm>
              <a:off x="5988935" y="2811371"/>
              <a:ext cx="220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" name="Text Box 20"/>
            <p:cNvSpPr txBox="1">
              <a:spLocks noChangeArrowheads="1"/>
            </p:cNvSpPr>
            <p:nvPr/>
          </p:nvSpPr>
          <p:spPr bwMode="auto">
            <a:xfrm>
              <a:off x="7159404" y="1878016"/>
              <a:ext cx="3178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T</a:t>
              </a:r>
              <a:endParaRPr lang="en-US" sz="2000" i="1" dirty="0"/>
            </a:p>
          </p:txBody>
        </p:sp>
        <p:sp>
          <p:nvSpPr>
            <p:cNvPr id="62" name="Oval 21"/>
            <p:cNvSpPr>
              <a:spLocks noChangeArrowheads="1"/>
            </p:cNvSpPr>
            <p:nvPr/>
          </p:nvSpPr>
          <p:spPr bwMode="auto">
            <a:xfrm flipH="1">
              <a:off x="7037947" y="1829073"/>
              <a:ext cx="503403" cy="52205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" name="Line 22"/>
            <p:cNvSpPr>
              <a:spLocks noChangeShapeType="1"/>
            </p:cNvSpPr>
            <p:nvPr/>
          </p:nvSpPr>
          <p:spPr bwMode="auto">
            <a:xfrm flipV="1">
              <a:off x="7294892" y="1535415"/>
              <a:ext cx="5244" cy="206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" name="Freeform 23"/>
            <p:cNvSpPr>
              <a:spLocks/>
            </p:cNvSpPr>
            <p:nvPr/>
          </p:nvSpPr>
          <p:spPr bwMode="auto">
            <a:xfrm flipH="1">
              <a:off x="6083580" y="2432704"/>
              <a:ext cx="1206069" cy="201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 flipH="1">
              <a:off x="5223600" y="980728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R</a:t>
              </a:r>
              <a:r>
                <a:rPr lang="en-US" sz="2000" baseline="-25000" dirty="0"/>
                <a:t>a</a:t>
              </a:r>
              <a:endParaRPr lang="en-US" sz="2000" dirty="0"/>
            </a:p>
          </p:txBody>
        </p:sp>
        <p:sp>
          <p:nvSpPr>
            <p:cNvPr id="66" name="Line 25"/>
            <p:cNvSpPr>
              <a:spLocks noChangeShapeType="1"/>
            </p:cNvSpPr>
            <p:nvPr/>
          </p:nvSpPr>
          <p:spPr bwMode="auto">
            <a:xfrm>
              <a:off x="6999493" y="1546292"/>
              <a:ext cx="3041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" name="Text Box 26"/>
            <p:cNvSpPr txBox="1">
              <a:spLocks noChangeArrowheads="1"/>
            </p:cNvSpPr>
            <p:nvPr/>
          </p:nvSpPr>
          <p:spPr bwMode="auto">
            <a:xfrm flipH="1">
              <a:off x="6429669" y="991604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/>
                <a:t>L</a:t>
              </a:r>
              <a:r>
                <a:rPr lang="en-US" sz="2000" baseline="-25000"/>
                <a:t>a</a:t>
              </a:r>
              <a:endParaRPr lang="en-US" sz="2000"/>
            </a:p>
          </p:txBody>
        </p:sp>
        <p:sp>
          <p:nvSpPr>
            <p:cNvPr id="68" name="Rectangle 27"/>
            <p:cNvSpPr>
              <a:spLocks noChangeArrowheads="1"/>
            </p:cNvSpPr>
            <p:nvPr/>
          </p:nvSpPr>
          <p:spPr bwMode="auto">
            <a:xfrm>
              <a:off x="7198756" y="1736625"/>
              <a:ext cx="199264" cy="8519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" name="Rectangle 28"/>
            <p:cNvSpPr>
              <a:spLocks noChangeArrowheads="1"/>
            </p:cNvSpPr>
            <p:nvPr/>
          </p:nvSpPr>
          <p:spPr bwMode="auto">
            <a:xfrm>
              <a:off x="7193512" y="2351132"/>
              <a:ext cx="199264" cy="8519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" name="Rectangle 29"/>
            <p:cNvSpPr>
              <a:spLocks noChangeArrowheads="1"/>
            </p:cNvSpPr>
            <p:nvPr/>
          </p:nvSpPr>
          <p:spPr bwMode="auto">
            <a:xfrm>
              <a:off x="7539602" y="2046598"/>
              <a:ext cx="749860" cy="8519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Rectangle 30"/>
            <p:cNvSpPr>
              <a:spLocks noChangeArrowheads="1"/>
            </p:cNvSpPr>
            <p:nvPr/>
          </p:nvSpPr>
          <p:spPr bwMode="auto">
            <a:xfrm>
              <a:off x="8221293" y="1448406"/>
              <a:ext cx="288408" cy="125620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" name="Rectangle 31" descr="Light upward diagonal"/>
            <p:cNvSpPr>
              <a:spLocks noChangeArrowheads="1"/>
            </p:cNvSpPr>
            <p:nvPr/>
          </p:nvSpPr>
          <p:spPr bwMode="auto">
            <a:xfrm>
              <a:off x="7618258" y="1834511"/>
              <a:ext cx="298895" cy="190334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" name="Freeform 32"/>
            <p:cNvSpPr>
              <a:spLocks/>
            </p:cNvSpPr>
            <p:nvPr/>
          </p:nvSpPr>
          <p:spPr bwMode="auto">
            <a:xfrm>
              <a:off x="7623502" y="1834511"/>
              <a:ext cx="293651" cy="190334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" name="Rectangle 33" descr="Light upward diagonal"/>
            <p:cNvSpPr>
              <a:spLocks noChangeArrowheads="1"/>
            </p:cNvSpPr>
            <p:nvPr/>
          </p:nvSpPr>
          <p:spPr bwMode="auto">
            <a:xfrm flipV="1">
              <a:off x="7628746" y="2160798"/>
              <a:ext cx="298895" cy="190334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" name="Freeform 34"/>
            <p:cNvSpPr>
              <a:spLocks/>
            </p:cNvSpPr>
            <p:nvPr/>
          </p:nvSpPr>
          <p:spPr bwMode="auto">
            <a:xfrm flipV="1">
              <a:off x="7633990" y="2155360"/>
              <a:ext cx="293651" cy="190334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" name="Text Box 35"/>
            <p:cNvSpPr txBox="1">
              <a:spLocks noChangeArrowheads="1"/>
            </p:cNvSpPr>
            <p:nvPr/>
          </p:nvSpPr>
          <p:spPr bwMode="auto">
            <a:xfrm flipH="1">
              <a:off x="8257228" y="1908048"/>
              <a:ext cx="5023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J</a:t>
              </a:r>
              <a:endParaRPr lang="en-US" sz="2000" dirty="0"/>
            </a:p>
          </p:txBody>
        </p:sp>
        <p:sp>
          <p:nvSpPr>
            <p:cNvPr id="77" name="Freeform 39"/>
            <p:cNvSpPr>
              <a:spLocks/>
            </p:cNvSpPr>
            <p:nvPr/>
          </p:nvSpPr>
          <p:spPr bwMode="auto">
            <a:xfrm>
              <a:off x="7994062" y="1883454"/>
              <a:ext cx="138086" cy="42417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25" y="30"/>
                </a:cxn>
                <a:cxn ang="0">
                  <a:pos x="1" y="120"/>
                </a:cxn>
                <a:cxn ang="0">
                  <a:pos x="19" y="210"/>
                </a:cxn>
                <a:cxn ang="0">
                  <a:pos x="67" y="234"/>
                </a:cxn>
              </a:cxnLst>
              <a:rect l="0" t="0" r="r" b="b"/>
              <a:pathLst>
                <a:path w="79" h="234">
                  <a:moveTo>
                    <a:pt x="79" y="0"/>
                  </a:moveTo>
                  <a:cubicBezTo>
                    <a:pt x="58" y="5"/>
                    <a:pt x="38" y="10"/>
                    <a:pt x="25" y="30"/>
                  </a:cubicBezTo>
                  <a:cubicBezTo>
                    <a:pt x="12" y="50"/>
                    <a:pt x="2" y="90"/>
                    <a:pt x="1" y="120"/>
                  </a:cubicBezTo>
                  <a:cubicBezTo>
                    <a:pt x="0" y="150"/>
                    <a:pt x="8" y="191"/>
                    <a:pt x="19" y="210"/>
                  </a:cubicBezTo>
                  <a:cubicBezTo>
                    <a:pt x="30" y="229"/>
                    <a:pt x="55" y="230"/>
                    <a:pt x="67" y="23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8" name="Text Box 40"/>
            <p:cNvSpPr txBox="1">
              <a:spLocks noChangeArrowheads="1"/>
            </p:cNvSpPr>
            <p:nvPr/>
          </p:nvSpPr>
          <p:spPr bwMode="auto">
            <a:xfrm flipH="1">
              <a:off x="7646225" y="2318503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ym typeface="Symbol" pitchFamily="18" charset="2"/>
                </a:rPr>
                <a:t></a:t>
              </a:r>
              <a:endParaRPr lang="en-US" sz="2000"/>
            </a:p>
          </p:txBody>
        </p:sp>
        <p:sp>
          <p:nvSpPr>
            <p:cNvPr id="79" name="Text Box 43"/>
            <p:cNvSpPr txBox="1">
              <a:spLocks noChangeArrowheads="1"/>
            </p:cNvSpPr>
            <p:nvPr/>
          </p:nvSpPr>
          <p:spPr bwMode="auto">
            <a:xfrm flipH="1">
              <a:off x="7602734" y="1390145"/>
              <a:ext cx="37588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B</a:t>
              </a:r>
              <a:endParaRPr lang="en-US" sz="2000" dirty="0"/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 rot="16200000">
              <a:off x="6723638" y="2107666"/>
              <a:ext cx="4824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" name="Text Box 16"/>
            <p:cNvSpPr txBox="1">
              <a:spLocks noChangeArrowheads="1"/>
            </p:cNvSpPr>
            <p:nvPr/>
          </p:nvSpPr>
          <p:spPr bwMode="auto">
            <a:xfrm>
              <a:off x="6581681" y="1868312"/>
              <a:ext cx="671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 smtClean="0"/>
                <a:t>e</a:t>
              </a:r>
              <a:r>
                <a:rPr lang="en-US" sz="2000" baseline="-25000" dirty="0" err="1" smtClean="0"/>
                <a:t>b</a:t>
              </a:r>
              <a:endParaRPr lang="en-US" sz="2000" dirty="0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>
              <a:off x="6039870" y="2894501"/>
              <a:ext cx="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83" name="Group 67"/>
            <p:cNvGrpSpPr/>
            <p:nvPr/>
          </p:nvGrpSpPr>
          <p:grpSpPr>
            <a:xfrm>
              <a:off x="7150433" y="2636912"/>
              <a:ext cx="764666" cy="661927"/>
              <a:chOff x="7609903" y="3055105"/>
              <a:chExt cx="764666" cy="661927"/>
            </a:xfrm>
          </p:grpSpPr>
          <p:grpSp>
            <p:nvGrpSpPr>
              <p:cNvPr id="85" name="Group 3"/>
              <p:cNvGrpSpPr>
                <a:grpSpLocks/>
              </p:cNvGrpSpPr>
              <p:nvPr/>
            </p:nvGrpSpPr>
            <p:grpSpPr bwMode="auto">
              <a:xfrm rot="19579827">
                <a:off x="7664245" y="3177472"/>
                <a:ext cx="458072" cy="135954"/>
                <a:chOff x="1673" y="2077"/>
                <a:chExt cx="818" cy="149"/>
              </a:xfrm>
            </p:grpSpPr>
            <p:sp>
              <p:nvSpPr>
                <p:cNvPr id="94" name="Arc 4"/>
                <p:cNvSpPr>
                  <a:spLocks/>
                </p:cNvSpPr>
                <p:nvPr/>
              </p:nvSpPr>
              <p:spPr bwMode="auto">
                <a:xfrm>
                  <a:off x="1673" y="2077"/>
                  <a:ext cx="163" cy="141"/>
                </a:xfrm>
                <a:custGeom>
                  <a:avLst/>
                  <a:gdLst>
                    <a:gd name="G0" fmla="+- 21276 0 0"/>
                    <a:gd name="G1" fmla="+- 21600 0 0"/>
                    <a:gd name="G2" fmla="+- 21600 0 0"/>
                    <a:gd name="T0" fmla="*/ 0 w 42876"/>
                    <a:gd name="T1" fmla="*/ 17875 h 34596"/>
                    <a:gd name="T2" fmla="*/ 38529 w 42876"/>
                    <a:gd name="T3" fmla="*/ 34596 h 34596"/>
                    <a:gd name="T4" fmla="*/ 21276 w 42876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76" h="34596" fill="none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</a:path>
                    <a:path w="42876" h="34596" stroke="0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  <a:lnTo>
                        <a:pt x="2127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5" name="Arc 5"/>
                <p:cNvSpPr>
                  <a:spLocks/>
                </p:cNvSpPr>
                <p:nvPr/>
              </p:nvSpPr>
              <p:spPr bwMode="auto">
                <a:xfrm>
                  <a:off x="1801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" name="Arc 6"/>
                <p:cNvSpPr>
                  <a:spLocks/>
                </p:cNvSpPr>
                <p:nvPr/>
              </p:nvSpPr>
              <p:spPr bwMode="auto">
                <a:xfrm>
                  <a:off x="1933" y="2077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7" name="Arc 7"/>
                <p:cNvSpPr>
                  <a:spLocks/>
                </p:cNvSpPr>
                <p:nvPr/>
              </p:nvSpPr>
              <p:spPr bwMode="auto">
                <a:xfrm>
                  <a:off x="2065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8" name="Arc 8"/>
                <p:cNvSpPr>
                  <a:spLocks/>
                </p:cNvSpPr>
                <p:nvPr/>
              </p:nvSpPr>
              <p:spPr bwMode="auto">
                <a:xfrm>
                  <a:off x="2195" y="2085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9" name="Arc 9"/>
                <p:cNvSpPr>
                  <a:spLocks/>
                </p:cNvSpPr>
                <p:nvPr/>
              </p:nvSpPr>
              <p:spPr bwMode="auto">
                <a:xfrm>
                  <a:off x="2328" y="2081"/>
                  <a:ext cx="163" cy="137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2961"/>
                    <a:gd name="T1" fmla="*/ 33539 h 33539"/>
                    <a:gd name="T2" fmla="*/ 42961 w 42961"/>
                    <a:gd name="T3" fmla="*/ 18398 h 33539"/>
                    <a:gd name="T4" fmla="*/ 21600 w 42961"/>
                    <a:gd name="T5" fmla="*/ 21600 h 335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961" h="33539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</a:path>
                    <a:path w="42961" h="33539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cxnSp>
            <p:nvCxnSpPr>
              <p:cNvPr id="86" name="Straight Connector 85"/>
              <p:cNvCxnSpPr/>
              <p:nvPr/>
            </p:nvCxnSpPr>
            <p:spPr>
              <a:xfrm flipV="1">
                <a:off x="8086249" y="3055105"/>
                <a:ext cx="86151" cy="530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7609903" y="3362102"/>
                <a:ext cx="86151" cy="530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7612924" y="3415145"/>
                <a:ext cx="216024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8158545" y="3068960"/>
                <a:ext cx="216024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 flipV="1">
                <a:off x="7956376" y="3429000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 flipV="1">
                <a:off x="8067211" y="3428995"/>
                <a:ext cx="108000" cy="144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V="1">
                <a:off x="7826215" y="3573016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8144690" y="3370847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 Box 24"/>
            <p:cNvSpPr txBox="1">
              <a:spLocks noChangeArrowheads="1"/>
            </p:cNvSpPr>
            <p:nvPr/>
          </p:nvSpPr>
          <p:spPr bwMode="auto">
            <a:xfrm rot="19643315" flipH="1">
              <a:off x="7318726" y="2905978"/>
              <a:ext cx="172819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 dirty="0" err="1" smtClean="0"/>
                <a:t>V</a:t>
              </a:r>
              <a:r>
                <a:rPr lang="en-US" sz="1600" baseline="-25000" dirty="0" err="1" smtClean="0"/>
                <a:t>f</a:t>
              </a:r>
              <a:r>
                <a:rPr lang="en-US" sz="1600" i="1" dirty="0" smtClean="0"/>
                <a:t>=constant</a:t>
              </a:r>
              <a:endParaRPr lang="en-US" sz="16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2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467544" y="1196752"/>
            <a:ext cx="82867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/>
              <a:t>Taking Laplace transform of the system’s differential  equations with zero initial conditions gives:</a:t>
            </a:r>
          </a:p>
        </p:txBody>
      </p:sp>
      <p:sp>
        <p:nvSpPr>
          <p:cNvPr id="100391" name="Text Box 39"/>
          <p:cNvSpPr txBox="1">
            <a:spLocks noChangeArrowheads="1"/>
          </p:cNvSpPr>
          <p:nvPr/>
        </p:nvSpPr>
        <p:spPr bwMode="auto">
          <a:xfrm>
            <a:off x="539552" y="4005064"/>
            <a:ext cx="82581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Eliminating </a:t>
            </a:r>
            <a:r>
              <a:rPr lang="en-US" sz="2200" i="1" dirty="0" err="1"/>
              <a:t>I</a:t>
            </a:r>
            <a:r>
              <a:rPr lang="en-US" sz="2200" i="1" baseline="-25000" dirty="0" err="1"/>
              <a:t>a</a:t>
            </a:r>
            <a:r>
              <a:rPr lang="en-US" sz="2200" dirty="0"/>
              <a:t> yields the input-output transfer function</a:t>
            </a:r>
          </a:p>
        </p:txBody>
      </p:sp>
      <p:graphicFrame>
        <p:nvGraphicFramePr>
          <p:cNvPr id="100393" name="Object 41"/>
          <p:cNvGraphicFramePr>
            <a:graphicFrameLocks noChangeAspect="1"/>
          </p:cNvGraphicFramePr>
          <p:nvPr/>
        </p:nvGraphicFramePr>
        <p:xfrm>
          <a:off x="1836738" y="5013325"/>
          <a:ext cx="5297487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1" name="Equation" r:id="rId3" imgW="2336800" imgH="393700" progId="Equation.3">
                  <p:embed/>
                </p:oleObj>
              </mc:Choice>
              <mc:Fallback>
                <p:oleObj name="Equation" r:id="rId3" imgW="2336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5013325"/>
                        <a:ext cx="5297487" cy="9064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95" name="Object 43"/>
          <p:cNvGraphicFramePr>
            <a:graphicFrameLocks noChangeAspect="1"/>
          </p:cNvGraphicFramePr>
          <p:nvPr/>
        </p:nvGraphicFramePr>
        <p:xfrm>
          <a:off x="579438" y="2205038"/>
          <a:ext cx="5432722" cy="1151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2" name="Equation" r:id="rId5" imgW="1714500" imgH="419100" progId="Equation.3">
                  <p:embed/>
                </p:oleObj>
              </mc:Choice>
              <mc:Fallback>
                <p:oleObj name="Equation" r:id="rId5" imgW="1714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2205038"/>
                        <a:ext cx="5432722" cy="1151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1"/>
          <p:cNvSpPr txBox="1">
            <a:spLocks/>
          </p:cNvSpPr>
          <p:nvPr/>
        </p:nvSpPr>
        <p:spPr>
          <a:xfrm>
            <a:off x="251520" y="44624"/>
            <a:ext cx="864096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Example-2: 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Armature Controlled D.C Motor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93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1003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>
          <a:xfrm>
            <a:off x="723900" y="390525"/>
            <a:ext cx="7772400" cy="1143000"/>
          </a:xfrm>
        </p:spPr>
        <p:txBody>
          <a:bodyPr/>
          <a:lstStyle/>
          <a:p>
            <a:r>
              <a:rPr lang="en-US" sz="3600" dirty="0"/>
              <a:t>Reduced Order Model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323528" y="1552575"/>
            <a:ext cx="76009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Assuming small inductance, </a:t>
            </a:r>
            <a:r>
              <a:rPr lang="en-US" sz="2200" i="1" dirty="0"/>
              <a:t>L</a:t>
            </a:r>
            <a:r>
              <a:rPr lang="en-US" sz="2200" i="1" baseline="-25000" dirty="0"/>
              <a:t>a</a:t>
            </a:r>
            <a:r>
              <a:rPr lang="en-US" sz="2200" dirty="0"/>
              <a:t> </a:t>
            </a:r>
            <a:r>
              <a:rPr lang="en-US" sz="2200" dirty="0">
                <a:sym typeface="Symbol" pitchFamily="18" charset="2"/>
              </a:rPr>
              <a:t>0</a:t>
            </a:r>
            <a:endParaRPr lang="en-US" sz="2200" dirty="0"/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2887663" y="2205038"/>
          <a:ext cx="3289196" cy="863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0" name="Equation" r:id="rId3" imgW="1473200" imgH="381000" progId="Equation.3">
                  <p:embed/>
                </p:oleObj>
              </mc:Choice>
              <mc:Fallback>
                <p:oleObj name="Equation" r:id="rId3" imgW="14732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3" y="2205038"/>
                        <a:ext cx="3289196" cy="86392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323528" y="3209925"/>
            <a:ext cx="41814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which is equivalent to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695575" y="3895725"/>
            <a:ext cx="3502025" cy="1204913"/>
            <a:chOff x="1698" y="2454"/>
            <a:chExt cx="2206" cy="759"/>
          </a:xfrm>
        </p:grpSpPr>
        <p:sp>
          <p:nvSpPr>
            <p:cNvPr id="101378" name="Rectangle 2"/>
            <p:cNvSpPr>
              <a:spLocks noChangeArrowheads="1"/>
            </p:cNvSpPr>
            <p:nvPr/>
          </p:nvSpPr>
          <p:spPr bwMode="auto">
            <a:xfrm>
              <a:off x="3393" y="2838"/>
              <a:ext cx="495" cy="4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383" name="Rectangle 7"/>
            <p:cNvSpPr>
              <a:spLocks noChangeArrowheads="1"/>
            </p:cNvSpPr>
            <p:nvPr/>
          </p:nvSpPr>
          <p:spPr bwMode="auto">
            <a:xfrm>
              <a:off x="2691" y="2838"/>
              <a:ext cx="597" cy="4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384" name="Rectangle 8"/>
            <p:cNvSpPr>
              <a:spLocks noChangeArrowheads="1"/>
            </p:cNvSpPr>
            <p:nvPr/>
          </p:nvSpPr>
          <p:spPr bwMode="auto">
            <a:xfrm>
              <a:off x="3249" y="2508"/>
              <a:ext cx="165" cy="69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385" name="Rectangle 9" descr="Light upward diagonal"/>
            <p:cNvSpPr>
              <a:spLocks noChangeArrowheads="1"/>
            </p:cNvSpPr>
            <p:nvPr/>
          </p:nvSpPr>
          <p:spPr bwMode="auto">
            <a:xfrm>
              <a:off x="2904" y="2721"/>
              <a:ext cx="171" cy="105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386" name="Freeform 10"/>
            <p:cNvSpPr>
              <a:spLocks/>
            </p:cNvSpPr>
            <p:nvPr/>
          </p:nvSpPr>
          <p:spPr bwMode="auto">
            <a:xfrm>
              <a:off x="2907" y="2721"/>
              <a:ext cx="168" cy="10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387" name="Rectangle 11" descr="Light upward diagonal"/>
            <p:cNvSpPr>
              <a:spLocks noChangeArrowheads="1"/>
            </p:cNvSpPr>
            <p:nvPr/>
          </p:nvSpPr>
          <p:spPr bwMode="auto">
            <a:xfrm flipV="1">
              <a:off x="2910" y="2901"/>
              <a:ext cx="171" cy="105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388" name="Freeform 12"/>
            <p:cNvSpPr>
              <a:spLocks/>
            </p:cNvSpPr>
            <p:nvPr/>
          </p:nvSpPr>
          <p:spPr bwMode="auto">
            <a:xfrm flipV="1">
              <a:off x="2913" y="2898"/>
              <a:ext cx="168" cy="10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389" name="Freeform 13"/>
            <p:cNvSpPr>
              <a:spLocks/>
            </p:cNvSpPr>
            <p:nvPr/>
          </p:nvSpPr>
          <p:spPr bwMode="auto">
            <a:xfrm>
              <a:off x="3119" y="2748"/>
              <a:ext cx="79" cy="234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25" y="30"/>
                </a:cxn>
                <a:cxn ang="0">
                  <a:pos x="1" y="120"/>
                </a:cxn>
                <a:cxn ang="0">
                  <a:pos x="19" y="210"/>
                </a:cxn>
                <a:cxn ang="0">
                  <a:pos x="67" y="234"/>
                </a:cxn>
              </a:cxnLst>
              <a:rect l="0" t="0" r="r" b="b"/>
              <a:pathLst>
                <a:path w="79" h="234">
                  <a:moveTo>
                    <a:pt x="79" y="0"/>
                  </a:moveTo>
                  <a:cubicBezTo>
                    <a:pt x="58" y="5"/>
                    <a:pt x="38" y="10"/>
                    <a:pt x="25" y="30"/>
                  </a:cubicBezTo>
                  <a:cubicBezTo>
                    <a:pt x="12" y="50"/>
                    <a:pt x="2" y="90"/>
                    <a:pt x="1" y="120"/>
                  </a:cubicBezTo>
                  <a:cubicBezTo>
                    <a:pt x="0" y="150"/>
                    <a:pt x="8" y="191"/>
                    <a:pt x="19" y="210"/>
                  </a:cubicBezTo>
                  <a:cubicBezTo>
                    <a:pt x="30" y="229"/>
                    <a:pt x="55" y="230"/>
                    <a:pt x="67" y="23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390" name="Text Box 14"/>
            <p:cNvSpPr txBox="1">
              <a:spLocks noChangeArrowheads="1"/>
            </p:cNvSpPr>
            <p:nvPr/>
          </p:nvSpPr>
          <p:spPr bwMode="auto">
            <a:xfrm flipH="1">
              <a:off x="2998" y="298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ym typeface="Symbol" pitchFamily="18" charset="2"/>
                </a:rPr>
                <a:t></a:t>
              </a:r>
              <a:endParaRPr lang="en-US" sz="1800"/>
            </a:p>
          </p:txBody>
        </p:sp>
        <p:sp>
          <p:nvSpPr>
            <p:cNvPr id="101391" name="Rectangle 15" descr="Light upward diagonal"/>
            <p:cNvSpPr>
              <a:spLocks noChangeArrowheads="1"/>
            </p:cNvSpPr>
            <p:nvPr/>
          </p:nvSpPr>
          <p:spPr bwMode="auto">
            <a:xfrm>
              <a:off x="3546" y="2733"/>
              <a:ext cx="171" cy="105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392" name="Freeform 16"/>
            <p:cNvSpPr>
              <a:spLocks/>
            </p:cNvSpPr>
            <p:nvPr/>
          </p:nvSpPr>
          <p:spPr bwMode="auto">
            <a:xfrm>
              <a:off x="3549" y="2721"/>
              <a:ext cx="168" cy="10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393" name="Rectangle 17" descr="Light upward diagonal"/>
            <p:cNvSpPr>
              <a:spLocks noChangeArrowheads="1"/>
            </p:cNvSpPr>
            <p:nvPr/>
          </p:nvSpPr>
          <p:spPr bwMode="auto">
            <a:xfrm flipV="1">
              <a:off x="3546" y="2907"/>
              <a:ext cx="171" cy="105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394" name="Freeform 18"/>
            <p:cNvSpPr>
              <a:spLocks/>
            </p:cNvSpPr>
            <p:nvPr/>
          </p:nvSpPr>
          <p:spPr bwMode="auto">
            <a:xfrm flipV="1">
              <a:off x="3555" y="2898"/>
              <a:ext cx="168" cy="10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395" name="Line 19"/>
            <p:cNvSpPr>
              <a:spLocks noChangeShapeType="1"/>
            </p:cNvSpPr>
            <p:nvPr/>
          </p:nvSpPr>
          <p:spPr bwMode="auto">
            <a:xfrm>
              <a:off x="2304" y="2856"/>
              <a:ext cx="39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101397" name="Object 21"/>
            <p:cNvGraphicFramePr>
              <a:graphicFrameLocks noChangeAspect="1"/>
            </p:cNvGraphicFramePr>
            <p:nvPr/>
          </p:nvGraphicFramePr>
          <p:xfrm>
            <a:off x="1698" y="2762"/>
            <a:ext cx="480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21" name="Equation" r:id="rId5" imgW="457200" imgH="190500" progId="Equation.3">
                    <p:embed/>
                  </p:oleObj>
                </mc:Choice>
                <mc:Fallback>
                  <p:oleObj name="Equation" r:id="rId5" imgW="4572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8" y="2762"/>
                          <a:ext cx="480" cy="2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398" name="Text Box 22"/>
            <p:cNvSpPr txBox="1">
              <a:spLocks noChangeArrowheads="1"/>
            </p:cNvSpPr>
            <p:nvPr/>
          </p:nvSpPr>
          <p:spPr bwMode="auto">
            <a:xfrm flipH="1">
              <a:off x="3520" y="245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/>
                <a:t>B</a:t>
              </a:r>
              <a:endParaRPr lang="en-US" sz="1800"/>
            </a:p>
          </p:txBody>
        </p:sp>
        <p:graphicFrame>
          <p:nvGraphicFramePr>
            <p:cNvPr id="101399" name="Object 23"/>
            <p:cNvGraphicFramePr>
              <a:graphicFrameLocks noChangeAspect="1"/>
            </p:cNvGraphicFramePr>
            <p:nvPr/>
          </p:nvGraphicFramePr>
          <p:xfrm>
            <a:off x="2617" y="2456"/>
            <a:ext cx="574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22" name="Equation" r:id="rId7" imgW="545863" imgH="190417" progId="Equation.3">
                    <p:embed/>
                  </p:oleObj>
                </mc:Choice>
                <mc:Fallback>
                  <p:oleObj name="Equation" r:id="rId7" imgW="545863" imgH="1904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7" y="2456"/>
                          <a:ext cx="574" cy="2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504825" y="5353050"/>
            <a:ext cx="86391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Char char="•"/>
            </a:pPr>
            <a:r>
              <a:rPr lang="en-US" sz="2200" dirty="0"/>
              <a:t>The D.C. motor provides an </a:t>
            </a:r>
            <a:r>
              <a:rPr lang="en-US" sz="2200" i="1" dirty="0"/>
              <a:t>input torque</a:t>
            </a:r>
            <a:r>
              <a:rPr lang="en-US" sz="2200" dirty="0"/>
              <a:t> and an additional </a:t>
            </a:r>
            <a:r>
              <a:rPr lang="en-US" sz="2200" i="1" dirty="0"/>
              <a:t>damping</a:t>
            </a:r>
            <a:r>
              <a:rPr lang="en-US" sz="2200" dirty="0"/>
              <a:t> effect known as back-</a:t>
            </a:r>
            <a:r>
              <a:rPr lang="en-US" sz="2200" dirty="0" err="1"/>
              <a:t>emf</a:t>
            </a:r>
            <a:r>
              <a:rPr lang="en-US" sz="2200" dirty="0"/>
              <a:t> damping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51520" y="44624"/>
            <a:ext cx="864096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Example-2: 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Armature Controlled D.C Motor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6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  <p:bldP spid="101382" grpId="0"/>
      <p:bldP spid="1014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323528" y="1124744"/>
            <a:ext cx="76009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/>
              <a:t>If output of the </a:t>
            </a:r>
            <a:r>
              <a:rPr lang="en-US" sz="2200" dirty="0" err="1" smtClean="0"/>
              <a:t>D.C</a:t>
            </a:r>
            <a:r>
              <a:rPr lang="en-US" sz="2200" dirty="0" smtClean="0"/>
              <a:t> motor is angular position </a:t>
            </a:r>
            <a:r>
              <a:rPr lang="el-GR" sz="2200" dirty="0" smtClean="0"/>
              <a:t>θ</a:t>
            </a:r>
            <a:r>
              <a:rPr lang="en-GB" sz="2200" dirty="0" smtClean="0"/>
              <a:t> then we know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2699792" y="5373216"/>
          <a:ext cx="35718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3" name="Equation" r:id="rId3" imgW="1600200" imgH="381000" progId="Equation.3">
                  <p:embed/>
                </p:oleObj>
              </mc:Choice>
              <mc:Fallback>
                <p:oleObj name="Equation" r:id="rId3" imgW="16002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373216"/>
                        <a:ext cx="3571875" cy="863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251520" y="4437112"/>
            <a:ext cx="57606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/>
              <a:t>Which yields following transfer function</a:t>
            </a:r>
            <a:endParaRPr lang="en-US" sz="2200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51520" y="44624"/>
            <a:ext cx="864096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Example-2: 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Armature Controlled D.C Motor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6805" name="Object 2"/>
          <p:cNvGraphicFramePr>
            <a:graphicFrameLocks noChangeAspect="1"/>
          </p:cNvGraphicFramePr>
          <p:nvPr/>
        </p:nvGraphicFramePr>
        <p:xfrm>
          <a:off x="251520" y="2348880"/>
          <a:ext cx="3941762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4" name="Equation" r:id="rId5" imgW="1764534" imgH="355446" progId="Equation.3">
                  <p:embed/>
                </p:oleObj>
              </mc:Choice>
              <mc:Fallback>
                <p:oleObj name="Equation" r:id="rId5" imgW="1764534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348880"/>
                        <a:ext cx="3941762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4957115" y="1916832"/>
            <a:ext cx="4186885" cy="2318111"/>
            <a:chOff x="4860032" y="980728"/>
            <a:chExt cx="4186885" cy="2318111"/>
          </a:xfrm>
        </p:grpSpPr>
        <p:grpSp>
          <p:nvGrpSpPr>
            <p:cNvPr id="28" name="Group 3"/>
            <p:cNvGrpSpPr>
              <a:grpSpLocks/>
            </p:cNvGrpSpPr>
            <p:nvPr/>
          </p:nvGrpSpPr>
          <p:grpSpPr bwMode="auto">
            <a:xfrm>
              <a:off x="6127278" y="1450218"/>
              <a:ext cx="863475" cy="193959"/>
              <a:chOff x="1673" y="2077"/>
              <a:chExt cx="818" cy="149"/>
            </a:xfrm>
          </p:grpSpPr>
          <p:sp>
            <p:nvSpPr>
              <p:cNvPr id="78" name="Arc 4"/>
              <p:cNvSpPr>
                <a:spLocks/>
              </p:cNvSpPr>
              <p:nvPr/>
            </p:nvSpPr>
            <p:spPr bwMode="auto">
              <a:xfrm>
                <a:off x="1673" y="2077"/>
                <a:ext cx="163" cy="141"/>
              </a:xfrm>
              <a:custGeom>
                <a:avLst/>
                <a:gdLst>
                  <a:gd name="G0" fmla="+- 21276 0 0"/>
                  <a:gd name="G1" fmla="+- 21600 0 0"/>
                  <a:gd name="G2" fmla="+- 21600 0 0"/>
                  <a:gd name="T0" fmla="*/ 0 w 42876"/>
                  <a:gd name="T1" fmla="*/ 17875 h 34596"/>
                  <a:gd name="T2" fmla="*/ 38529 w 42876"/>
                  <a:gd name="T3" fmla="*/ 34596 h 34596"/>
                  <a:gd name="T4" fmla="*/ 21276 w 42876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76" h="34596" fill="none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</a:path>
                  <a:path w="42876" h="34596" stroke="0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  <a:lnTo>
                      <a:pt x="21276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9" name="Arc 5"/>
              <p:cNvSpPr>
                <a:spLocks/>
              </p:cNvSpPr>
              <p:nvPr/>
            </p:nvSpPr>
            <p:spPr bwMode="auto">
              <a:xfrm>
                <a:off x="1801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" name="Arc 6"/>
              <p:cNvSpPr>
                <a:spLocks/>
              </p:cNvSpPr>
              <p:nvPr/>
            </p:nvSpPr>
            <p:spPr bwMode="auto">
              <a:xfrm>
                <a:off x="1933" y="2077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1" name="Arc 7"/>
              <p:cNvSpPr>
                <a:spLocks/>
              </p:cNvSpPr>
              <p:nvPr/>
            </p:nvSpPr>
            <p:spPr bwMode="auto">
              <a:xfrm>
                <a:off x="2065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" name="Arc 8"/>
              <p:cNvSpPr>
                <a:spLocks/>
              </p:cNvSpPr>
              <p:nvPr/>
            </p:nvSpPr>
            <p:spPr bwMode="auto">
              <a:xfrm>
                <a:off x="2195" y="2085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3" name="Arc 9"/>
              <p:cNvSpPr>
                <a:spLocks/>
              </p:cNvSpPr>
              <p:nvPr/>
            </p:nvSpPr>
            <p:spPr bwMode="auto">
              <a:xfrm>
                <a:off x="2328" y="2081"/>
                <a:ext cx="163" cy="13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2961"/>
                  <a:gd name="T1" fmla="*/ 33539 h 33539"/>
                  <a:gd name="T2" fmla="*/ 42961 w 42961"/>
                  <a:gd name="T3" fmla="*/ 18398 h 33539"/>
                  <a:gd name="T4" fmla="*/ 21600 w 42961"/>
                  <a:gd name="T5" fmla="*/ 21600 h 33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61" h="33539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</a:path>
                  <a:path w="42961" h="33539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4860032" y="1894331"/>
              <a:ext cx="503403" cy="52205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 flipV="1">
              <a:off x="5101246" y="1513663"/>
              <a:ext cx="0" cy="391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 rot="16200000">
              <a:off x="5524241" y="1014112"/>
              <a:ext cx="195772" cy="1019041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140"/>
                </a:cxn>
                <a:cxn ang="0">
                  <a:pos x="77" y="188"/>
                </a:cxn>
                <a:cxn ang="0">
                  <a:pos x="0" y="188"/>
                </a:cxn>
                <a:cxn ang="0">
                  <a:pos x="77" y="235"/>
                </a:cxn>
                <a:cxn ang="0">
                  <a:pos x="0" y="235"/>
                </a:cxn>
                <a:cxn ang="0">
                  <a:pos x="77" y="283"/>
                </a:cxn>
                <a:cxn ang="0">
                  <a:pos x="0" y="283"/>
                </a:cxn>
                <a:cxn ang="0">
                  <a:pos x="77" y="329"/>
                </a:cxn>
                <a:cxn ang="0">
                  <a:pos x="0" y="329"/>
                </a:cxn>
                <a:cxn ang="0">
                  <a:pos x="77" y="377"/>
                </a:cxn>
                <a:cxn ang="0">
                  <a:pos x="0" y="377"/>
                </a:cxn>
                <a:cxn ang="0">
                  <a:pos x="39" y="424"/>
                </a:cxn>
                <a:cxn ang="0">
                  <a:pos x="39" y="518"/>
                </a:cxn>
              </a:cxnLst>
              <a:rect l="0" t="0" r="r" b="b"/>
              <a:pathLst>
                <a:path w="78" h="519">
                  <a:moveTo>
                    <a:pt x="39" y="0"/>
                  </a:moveTo>
                  <a:lnTo>
                    <a:pt x="39" y="140"/>
                  </a:lnTo>
                  <a:lnTo>
                    <a:pt x="77" y="188"/>
                  </a:lnTo>
                  <a:lnTo>
                    <a:pt x="0" y="188"/>
                  </a:lnTo>
                  <a:lnTo>
                    <a:pt x="77" y="235"/>
                  </a:lnTo>
                  <a:lnTo>
                    <a:pt x="0" y="235"/>
                  </a:lnTo>
                  <a:lnTo>
                    <a:pt x="77" y="283"/>
                  </a:lnTo>
                  <a:lnTo>
                    <a:pt x="0" y="283"/>
                  </a:lnTo>
                  <a:lnTo>
                    <a:pt x="77" y="329"/>
                  </a:lnTo>
                  <a:lnTo>
                    <a:pt x="0" y="329"/>
                  </a:lnTo>
                  <a:lnTo>
                    <a:pt x="77" y="377"/>
                  </a:lnTo>
                  <a:lnTo>
                    <a:pt x="0" y="377"/>
                  </a:lnTo>
                  <a:lnTo>
                    <a:pt x="39" y="424"/>
                  </a:lnTo>
                  <a:lnTo>
                    <a:pt x="39" y="5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5111733" y="2416389"/>
              <a:ext cx="985830" cy="2175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4891495" y="1926959"/>
              <a:ext cx="4404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 u</a:t>
              </a:r>
              <a:endParaRPr lang="en-US" sz="2000" dirty="0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5887812" y="1742064"/>
              <a:ext cx="4824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6055613" y="1660492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/>
                <a:t>i</a:t>
              </a:r>
              <a:r>
                <a:rPr lang="en-US" sz="2000" baseline="-25000" dirty="0" err="1"/>
                <a:t>a</a:t>
              </a:r>
              <a:endParaRPr lang="en-US" sz="2000" dirty="0"/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>
              <a:off x="6092319" y="2639352"/>
              <a:ext cx="5244" cy="97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>
              <a:off x="5931253" y="2740217"/>
              <a:ext cx="356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" name="Line 19"/>
            <p:cNvSpPr>
              <a:spLocks noChangeShapeType="1"/>
            </p:cNvSpPr>
            <p:nvPr/>
          </p:nvSpPr>
          <p:spPr bwMode="auto">
            <a:xfrm>
              <a:off x="5988935" y="2811371"/>
              <a:ext cx="220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7145548" y="1919581"/>
              <a:ext cx="671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T</a:t>
              </a:r>
              <a:endParaRPr lang="en-US" sz="2000" i="1" dirty="0"/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 flipH="1">
              <a:off x="7037947" y="1829073"/>
              <a:ext cx="503403" cy="52205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 flipV="1">
              <a:off x="7294892" y="1535415"/>
              <a:ext cx="5244" cy="206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" name="Freeform 23"/>
            <p:cNvSpPr>
              <a:spLocks/>
            </p:cNvSpPr>
            <p:nvPr/>
          </p:nvSpPr>
          <p:spPr bwMode="auto">
            <a:xfrm flipH="1">
              <a:off x="6083580" y="2432704"/>
              <a:ext cx="1206069" cy="201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 flipH="1">
              <a:off x="5223600" y="980728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R</a:t>
              </a:r>
              <a:r>
                <a:rPr lang="en-US" sz="2000" baseline="-25000" dirty="0"/>
                <a:t>a</a:t>
              </a:r>
              <a:endParaRPr lang="en-US" sz="2000" dirty="0"/>
            </a:p>
          </p:txBody>
        </p:sp>
        <p:sp>
          <p:nvSpPr>
            <p:cNvPr id="44" name="Line 25"/>
            <p:cNvSpPr>
              <a:spLocks noChangeShapeType="1"/>
            </p:cNvSpPr>
            <p:nvPr/>
          </p:nvSpPr>
          <p:spPr bwMode="auto">
            <a:xfrm>
              <a:off x="6999493" y="1546292"/>
              <a:ext cx="3041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Text Box 26"/>
            <p:cNvSpPr txBox="1">
              <a:spLocks noChangeArrowheads="1"/>
            </p:cNvSpPr>
            <p:nvPr/>
          </p:nvSpPr>
          <p:spPr bwMode="auto">
            <a:xfrm flipH="1">
              <a:off x="6429669" y="991604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/>
                <a:t>L</a:t>
              </a:r>
              <a:r>
                <a:rPr lang="en-US" sz="2000" baseline="-25000"/>
                <a:t>a</a:t>
              </a:r>
              <a:endParaRPr lang="en-US" sz="2000"/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7198756" y="1736625"/>
              <a:ext cx="199264" cy="8519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Rectangle 28"/>
            <p:cNvSpPr>
              <a:spLocks noChangeArrowheads="1"/>
            </p:cNvSpPr>
            <p:nvPr/>
          </p:nvSpPr>
          <p:spPr bwMode="auto">
            <a:xfrm>
              <a:off x="7193512" y="2351132"/>
              <a:ext cx="199264" cy="8519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Rectangle 29"/>
            <p:cNvSpPr>
              <a:spLocks noChangeArrowheads="1"/>
            </p:cNvSpPr>
            <p:nvPr/>
          </p:nvSpPr>
          <p:spPr bwMode="auto">
            <a:xfrm>
              <a:off x="7539602" y="2046598"/>
              <a:ext cx="749860" cy="8519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" name="Rectangle 30"/>
            <p:cNvSpPr>
              <a:spLocks noChangeArrowheads="1"/>
            </p:cNvSpPr>
            <p:nvPr/>
          </p:nvSpPr>
          <p:spPr bwMode="auto">
            <a:xfrm>
              <a:off x="8221293" y="1448406"/>
              <a:ext cx="288408" cy="125620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" name="Rectangle 31" descr="Light upward diagonal"/>
            <p:cNvSpPr>
              <a:spLocks noChangeArrowheads="1"/>
            </p:cNvSpPr>
            <p:nvPr/>
          </p:nvSpPr>
          <p:spPr bwMode="auto">
            <a:xfrm>
              <a:off x="7618258" y="1834511"/>
              <a:ext cx="298895" cy="190334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" name="Freeform 32"/>
            <p:cNvSpPr>
              <a:spLocks/>
            </p:cNvSpPr>
            <p:nvPr/>
          </p:nvSpPr>
          <p:spPr bwMode="auto">
            <a:xfrm>
              <a:off x="7623502" y="1834511"/>
              <a:ext cx="293651" cy="190334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Rectangle 33" descr="Light upward diagonal"/>
            <p:cNvSpPr>
              <a:spLocks noChangeArrowheads="1"/>
            </p:cNvSpPr>
            <p:nvPr/>
          </p:nvSpPr>
          <p:spPr bwMode="auto">
            <a:xfrm flipV="1">
              <a:off x="7628746" y="2160798"/>
              <a:ext cx="298895" cy="190334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Freeform 34"/>
            <p:cNvSpPr>
              <a:spLocks/>
            </p:cNvSpPr>
            <p:nvPr/>
          </p:nvSpPr>
          <p:spPr bwMode="auto">
            <a:xfrm flipV="1">
              <a:off x="7633990" y="2155360"/>
              <a:ext cx="293651" cy="190334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" name="Text Box 35"/>
            <p:cNvSpPr txBox="1">
              <a:spLocks noChangeArrowheads="1"/>
            </p:cNvSpPr>
            <p:nvPr/>
          </p:nvSpPr>
          <p:spPr bwMode="auto">
            <a:xfrm flipH="1">
              <a:off x="8257228" y="1908048"/>
              <a:ext cx="5023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J</a:t>
              </a:r>
              <a:endParaRPr lang="en-US" sz="2000" dirty="0"/>
            </a:p>
          </p:txBody>
        </p:sp>
        <p:sp>
          <p:nvSpPr>
            <p:cNvPr id="55" name="Freeform 39"/>
            <p:cNvSpPr>
              <a:spLocks/>
            </p:cNvSpPr>
            <p:nvPr/>
          </p:nvSpPr>
          <p:spPr bwMode="auto">
            <a:xfrm>
              <a:off x="7994062" y="1883454"/>
              <a:ext cx="138086" cy="42417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25" y="30"/>
                </a:cxn>
                <a:cxn ang="0">
                  <a:pos x="1" y="120"/>
                </a:cxn>
                <a:cxn ang="0">
                  <a:pos x="19" y="210"/>
                </a:cxn>
                <a:cxn ang="0">
                  <a:pos x="67" y="234"/>
                </a:cxn>
              </a:cxnLst>
              <a:rect l="0" t="0" r="r" b="b"/>
              <a:pathLst>
                <a:path w="79" h="234">
                  <a:moveTo>
                    <a:pt x="79" y="0"/>
                  </a:moveTo>
                  <a:cubicBezTo>
                    <a:pt x="58" y="5"/>
                    <a:pt x="38" y="10"/>
                    <a:pt x="25" y="30"/>
                  </a:cubicBezTo>
                  <a:cubicBezTo>
                    <a:pt x="12" y="50"/>
                    <a:pt x="2" y="90"/>
                    <a:pt x="1" y="120"/>
                  </a:cubicBezTo>
                  <a:cubicBezTo>
                    <a:pt x="0" y="150"/>
                    <a:pt x="8" y="191"/>
                    <a:pt x="19" y="210"/>
                  </a:cubicBezTo>
                  <a:cubicBezTo>
                    <a:pt x="30" y="229"/>
                    <a:pt x="55" y="230"/>
                    <a:pt x="67" y="23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 flipH="1">
              <a:off x="7646225" y="2318503"/>
              <a:ext cx="671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000" dirty="0" smtClean="0">
                  <a:latin typeface="Calibri"/>
                  <a:cs typeface="Calibri"/>
                  <a:sym typeface="Symbol" pitchFamily="18" charset="2"/>
                </a:rPr>
                <a:t>θ</a:t>
              </a:r>
              <a:endParaRPr lang="en-US" sz="2000" dirty="0"/>
            </a:p>
          </p:txBody>
        </p:sp>
        <p:sp>
          <p:nvSpPr>
            <p:cNvPr id="57" name="Text Box 43"/>
            <p:cNvSpPr txBox="1">
              <a:spLocks noChangeArrowheads="1"/>
            </p:cNvSpPr>
            <p:nvPr/>
          </p:nvSpPr>
          <p:spPr bwMode="auto">
            <a:xfrm flipH="1">
              <a:off x="7602734" y="1390145"/>
              <a:ext cx="37588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B</a:t>
              </a:r>
              <a:endParaRPr lang="en-US" sz="2000" dirty="0"/>
            </a:p>
          </p:txBody>
        </p:sp>
        <p:sp>
          <p:nvSpPr>
            <p:cNvPr id="58" name="Line 15"/>
            <p:cNvSpPr>
              <a:spLocks noChangeShapeType="1"/>
            </p:cNvSpPr>
            <p:nvPr/>
          </p:nvSpPr>
          <p:spPr bwMode="auto">
            <a:xfrm rot="16200000">
              <a:off x="6723638" y="2107666"/>
              <a:ext cx="4824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Text Box 16"/>
            <p:cNvSpPr txBox="1">
              <a:spLocks noChangeArrowheads="1"/>
            </p:cNvSpPr>
            <p:nvPr/>
          </p:nvSpPr>
          <p:spPr bwMode="auto">
            <a:xfrm>
              <a:off x="6581681" y="1868312"/>
              <a:ext cx="671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 smtClean="0"/>
                <a:t>e</a:t>
              </a:r>
              <a:r>
                <a:rPr lang="en-US" sz="2000" baseline="-25000" dirty="0" err="1" smtClean="0"/>
                <a:t>b</a:t>
              </a:r>
              <a:endParaRPr lang="en-US" sz="2000" dirty="0"/>
            </a:p>
          </p:txBody>
        </p:sp>
        <p:sp>
          <p:nvSpPr>
            <p:cNvPr id="60" name="Line 19"/>
            <p:cNvSpPr>
              <a:spLocks noChangeShapeType="1"/>
            </p:cNvSpPr>
            <p:nvPr/>
          </p:nvSpPr>
          <p:spPr bwMode="auto">
            <a:xfrm>
              <a:off x="6039870" y="2894501"/>
              <a:ext cx="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1" name="Group 67"/>
            <p:cNvGrpSpPr/>
            <p:nvPr/>
          </p:nvGrpSpPr>
          <p:grpSpPr>
            <a:xfrm>
              <a:off x="7150433" y="2636912"/>
              <a:ext cx="764666" cy="661927"/>
              <a:chOff x="7609903" y="3055105"/>
              <a:chExt cx="764666" cy="661927"/>
            </a:xfrm>
          </p:grpSpPr>
          <p:grpSp>
            <p:nvGrpSpPr>
              <p:cNvPr id="63" name="Group 3"/>
              <p:cNvGrpSpPr>
                <a:grpSpLocks/>
              </p:cNvGrpSpPr>
              <p:nvPr/>
            </p:nvGrpSpPr>
            <p:grpSpPr bwMode="auto">
              <a:xfrm rot="19579827">
                <a:off x="7664245" y="3177472"/>
                <a:ext cx="458072" cy="135954"/>
                <a:chOff x="1673" y="2077"/>
                <a:chExt cx="818" cy="149"/>
              </a:xfrm>
            </p:grpSpPr>
            <p:sp>
              <p:nvSpPr>
                <p:cNvPr id="72" name="Arc 4"/>
                <p:cNvSpPr>
                  <a:spLocks/>
                </p:cNvSpPr>
                <p:nvPr/>
              </p:nvSpPr>
              <p:spPr bwMode="auto">
                <a:xfrm>
                  <a:off x="1673" y="2077"/>
                  <a:ext cx="163" cy="141"/>
                </a:xfrm>
                <a:custGeom>
                  <a:avLst/>
                  <a:gdLst>
                    <a:gd name="G0" fmla="+- 21276 0 0"/>
                    <a:gd name="G1" fmla="+- 21600 0 0"/>
                    <a:gd name="G2" fmla="+- 21600 0 0"/>
                    <a:gd name="T0" fmla="*/ 0 w 42876"/>
                    <a:gd name="T1" fmla="*/ 17875 h 34596"/>
                    <a:gd name="T2" fmla="*/ 38529 w 42876"/>
                    <a:gd name="T3" fmla="*/ 34596 h 34596"/>
                    <a:gd name="T4" fmla="*/ 21276 w 42876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76" h="34596" fill="none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</a:path>
                    <a:path w="42876" h="34596" stroke="0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  <a:lnTo>
                        <a:pt x="2127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3" name="Arc 5"/>
                <p:cNvSpPr>
                  <a:spLocks/>
                </p:cNvSpPr>
                <p:nvPr/>
              </p:nvSpPr>
              <p:spPr bwMode="auto">
                <a:xfrm>
                  <a:off x="1801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4" name="Arc 6"/>
                <p:cNvSpPr>
                  <a:spLocks/>
                </p:cNvSpPr>
                <p:nvPr/>
              </p:nvSpPr>
              <p:spPr bwMode="auto">
                <a:xfrm>
                  <a:off x="1933" y="2077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5" name="Arc 7"/>
                <p:cNvSpPr>
                  <a:spLocks/>
                </p:cNvSpPr>
                <p:nvPr/>
              </p:nvSpPr>
              <p:spPr bwMode="auto">
                <a:xfrm>
                  <a:off x="2065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6" name="Arc 8"/>
                <p:cNvSpPr>
                  <a:spLocks/>
                </p:cNvSpPr>
                <p:nvPr/>
              </p:nvSpPr>
              <p:spPr bwMode="auto">
                <a:xfrm>
                  <a:off x="2195" y="2085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7" name="Arc 9"/>
                <p:cNvSpPr>
                  <a:spLocks/>
                </p:cNvSpPr>
                <p:nvPr/>
              </p:nvSpPr>
              <p:spPr bwMode="auto">
                <a:xfrm>
                  <a:off x="2328" y="2081"/>
                  <a:ext cx="163" cy="137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2961"/>
                    <a:gd name="T1" fmla="*/ 33539 h 33539"/>
                    <a:gd name="T2" fmla="*/ 42961 w 42961"/>
                    <a:gd name="T3" fmla="*/ 18398 h 33539"/>
                    <a:gd name="T4" fmla="*/ 21600 w 42961"/>
                    <a:gd name="T5" fmla="*/ 21600 h 335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961" h="33539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</a:path>
                    <a:path w="42961" h="33539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cxnSp>
            <p:nvCxnSpPr>
              <p:cNvPr id="64" name="Straight Connector 63"/>
              <p:cNvCxnSpPr/>
              <p:nvPr/>
            </p:nvCxnSpPr>
            <p:spPr>
              <a:xfrm flipV="1">
                <a:off x="8086249" y="3055105"/>
                <a:ext cx="86151" cy="530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7609903" y="3362102"/>
                <a:ext cx="86151" cy="530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7612924" y="3415145"/>
                <a:ext cx="216024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8158545" y="3068960"/>
                <a:ext cx="216024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 flipV="1">
                <a:off x="7956376" y="3429000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 flipV="1">
                <a:off x="8067211" y="3428995"/>
                <a:ext cx="108000" cy="144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V="1">
                <a:off x="7826215" y="3573016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8144690" y="3370847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 rot="19643315" flipH="1">
              <a:off x="7318726" y="2905978"/>
              <a:ext cx="172819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 dirty="0" err="1" smtClean="0"/>
                <a:t>V</a:t>
              </a:r>
              <a:r>
                <a:rPr lang="en-US" sz="1600" baseline="-25000" dirty="0" err="1" smtClean="0"/>
                <a:t>f</a:t>
              </a:r>
              <a:r>
                <a:rPr lang="en-US" sz="1600" i="1" dirty="0" smtClean="0"/>
                <a:t>=constant</a:t>
              </a:r>
              <a:endParaRPr lang="en-US" sz="16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78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  <p:bldP spid="1013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251520" y="3429000"/>
            <a:ext cx="76009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/>
              <a:t>Applying </a:t>
            </a:r>
            <a:r>
              <a:rPr lang="en-GB" sz="2200" dirty="0" err="1" smtClean="0"/>
              <a:t>KVL</a:t>
            </a:r>
            <a:r>
              <a:rPr lang="en-GB" sz="2200" dirty="0" smtClean="0"/>
              <a:t> at field circuit</a:t>
            </a:r>
            <a:endParaRPr lang="en-US" sz="2200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51520" y="44624"/>
            <a:ext cx="864096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Example-3: 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Field Controlled D.C Motor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1763688" y="1052736"/>
            <a:ext cx="5597493" cy="1913773"/>
            <a:chOff x="2957381" y="2379323"/>
            <a:chExt cx="5597493" cy="191377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5400000">
              <a:off x="5029330" y="3317855"/>
              <a:ext cx="863475" cy="193959"/>
              <a:chOff x="1673" y="2077"/>
              <a:chExt cx="818" cy="149"/>
            </a:xfrm>
          </p:grpSpPr>
          <p:sp>
            <p:nvSpPr>
              <p:cNvPr id="78" name="Arc 4"/>
              <p:cNvSpPr>
                <a:spLocks/>
              </p:cNvSpPr>
              <p:nvPr/>
            </p:nvSpPr>
            <p:spPr bwMode="auto">
              <a:xfrm>
                <a:off x="1673" y="2077"/>
                <a:ext cx="163" cy="141"/>
              </a:xfrm>
              <a:custGeom>
                <a:avLst/>
                <a:gdLst>
                  <a:gd name="G0" fmla="+- 21276 0 0"/>
                  <a:gd name="G1" fmla="+- 21600 0 0"/>
                  <a:gd name="G2" fmla="+- 21600 0 0"/>
                  <a:gd name="T0" fmla="*/ 0 w 42876"/>
                  <a:gd name="T1" fmla="*/ 17875 h 34596"/>
                  <a:gd name="T2" fmla="*/ 38529 w 42876"/>
                  <a:gd name="T3" fmla="*/ 34596 h 34596"/>
                  <a:gd name="T4" fmla="*/ 21276 w 42876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76" h="34596" fill="none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</a:path>
                  <a:path w="42876" h="34596" stroke="0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  <a:lnTo>
                      <a:pt x="21276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9" name="Arc 5"/>
              <p:cNvSpPr>
                <a:spLocks/>
              </p:cNvSpPr>
              <p:nvPr/>
            </p:nvSpPr>
            <p:spPr bwMode="auto">
              <a:xfrm>
                <a:off x="1801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0" name="Arc 6"/>
              <p:cNvSpPr>
                <a:spLocks/>
              </p:cNvSpPr>
              <p:nvPr/>
            </p:nvSpPr>
            <p:spPr bwMode="auto">
              <a:xfrm>
                <a:off x="1933" y="2077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1" name="Arc 7"/>
              <p:cNvSpPr>
                <a:spLocks/>
              </p:cNvSpPr>
              <p:nvPr/>
            </p:nvSpPr>
            <p:spPr bwMode="auto">
              <a:xfrm>
                <a:off x="2065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" name="Arc 8"/>
              <p:cNvSpPr>
                <a:spLocks/>
              </p:cNvSpPr>
              <p:nvPr/>
            </p:nvSpPr>
            <p:spPr bwMode="auto">
              <a:xfrm>
                <a:off x="2195" y="2085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3" name="Arc 9"/>
              <p:cNvSpPr>
                <a:spLocks/>
              </p:cNvSpPr>
              <p:nvPr/>
            </p:nvSpPr>
            <p:spPr bwMode="auto">
              <a:xfrm>
                <a:off x="2328" y="2081"/>
                <a:ext cx="163" cy="13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2961"/>
                  <a:gd name="T1" fmla="*/ 33539 h 33539"/>
                  <a:gd name="T2" fmla="*/ 42961 w 42961"/>
                  <a:gd name="T3" fmla="*/ 18398 h 33539"/>
                  <a:gd name="T4" fmla="*/ 21600 w 42961"/>
                  <a:gd name="T5" fmla="*/ 21600 h 33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61" h="33539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</a:path>
                  <a:path w="42961" h="33539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2957381" y="3127113"/>
              <a:ext cx="647419" cy="6480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 rot="16200000">
              <a:off x="4407571" y="2341584"/>
              <a:ext cx="195772" cy="1019041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140"/>
                </a:cxn>
                <a:cxn ang="0">
                  <a:pos x="77" y="188"/>
                </a:cxn>
                <a:cxn ang="0">
                  <a:pos x="0" y="188"/>
                </a:cxn>
                <a:cxn ang="0">
                  <a:pos x="77" y="235"/>
                </a:cxn>
                <a:cxn ang="0">
                  <a:pos x="0" y="235"/>
                </a:cxn>
                <a:cxn ang="0">
                  <a:pos x="77" y="283"/>
                </a:cxn>
                <a:cxn ang="0">
                  <a:pos x="0" y="283"/>
                </a:cxn>
                <a:cxn ang="0">
                  <a:pos x="77" y="329"/>
                </a:cxn>
                <a:cxn ang="0">
                  <a:pos x="0" y="329"/>
                </a:cxn>
                <a:cxn ang="0">
                  <a:pos x="77" y="377"/>
                </a:cxn>
                <a:cxn ang="0">
                  <a:pos x="0" y="377"/>
                </a:cxn>
                <a:cxn ang="0">
                  <a:pos x="39" y="424"/>
                </a:cxn>
                <a:cxn ang="0">
                  <a:pos x="39" y="518"/>
                </a:cxn>
              </a:cxnLst>
              <a:rect l="0" t="0" r="r" b="b"/>
              <a:pathLst>
                <a:path w="78" h="519">
                  <a:moveTo>
                    <a:pt x="39" y="0"/>
                  </a:moveTo>
                  <a:lnTo>
                    <a:pt x="39" y="140"/>
                  </a:lnTo>
                  <a:lnTo>
                    <a:pt x="77" y="188"/>
                  </a:lnTo>
                  <a:lnTo>
                    <a:pt x="0" y="188"/>
                  </a:lnTo>
                  <a:lnTo>
                    <a:pt x="77" y="235"/>
                  </a:lnTo>
                  <a:lnTo>
                    <a:pt x="0" y="235"/>
                  </a:lnTo>
                  <a:lnTo>
                    <a:pt x="77" y="283"/>
                  </a:lnTo>
                  <a:lnTo>
                    <a:pt x="0" y="283"/>
                  </a:lnTo>
                  <a:lnTo>
                    <a:pt x="77" y="329"/>
                  </a:lnTo>
                  <a:lnTo>
                    <a:pt x="0" y="329"/>
                  </a:lnTo>
                  <a:lnTo>
                    <a:pt x="77" y="377"/>
                  </a:lnTo>
                  <a:lnTo>
                    <a:pt x="0" y="377"/>
                  </a:lnTo>
                  <a:lnTo>
                    <a:pt x="39" y="424"/>
                  </a:lnTo>
                  <a:lnTo>
                    <a:pt x="39" y="5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275856" y="3758597"/>
              <a:ext cx="985830" cy="288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4283968" y="3068960"/>
              <a:ext cx="4824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4355976" y="3028890"/>
              <a:ext cx="4320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i</a:t>
              </a:r>
              <a:r>
                <a:rPr lang="en-US" sz="2000" baseline="-25000" dirty="0"/>
                <a:t>f</a:t>
              </a:r>
              <a:endParaRPr lang="en-US" sz="2000" dirty="0"/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>
              <a:off x="4501374" y="4035214"/>
              <a:ext cx="5244" cy="97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>
              <a:off x="4340308" y="4136079"/>
              <a:ext cx="356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" name="Line 19"/>
            <p:cNvSpPr>
              <a:spLocks noChangeShapeType="1"/>
            </p:cNvSpPr>
            <p:nvPr/>
          </p:nvSpPr>
          <p:spPr bwMode="auto">
            <a:xfrm>
              <a:off x="4397990" y="4207233"/>
              <a:ext cx="220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5833311" y="3273878"/>
              <a:ext cx="4668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T</a:t>
              </a:r>
              <a:r>
                <a:rPr lang="en-US" sz="2000" i="1" baseline="-25000" dirty="0" smtClean="0"/>
                <a:t>m</a:t>
              </a:r>
              <a:endParaRPr lang="en-US" sz="2000" i="1" baseline="-25000" dirty="0"/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 flipH="1">
              <a:off x="5836550" y="3211080"/>
              <a:ext cx="503403" cy="52205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 flipV="1">
              <a:off x="6093495" y="2917422"/>
              <a:ext cx="5244" cy="206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" name="Freeform 23"/>
            <p:cNvSpPr>
              <a:spLocks/>
            </p:cNvSpPr>
            <p:nvPr/>
          </p:nvSpPr>
          <p:spPr bwMode="auto">
            <a:xfrm flipH="1">
              <a:off x="4247703" y="3842421"/>
              <a:ext cx="1206069" cy="201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 flipH="1">
              <a:off x="4394808" y="2393178"/>
              <a:ext cx="671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 smtClean="0"/>
                <a:t>R</a:t>
              </a:r>
              <a:r>
                <a:rPr lang="en-US" sz="2000" baseline="-25000" dirty="0" err="1"/>
                <a:t>f</a:t>
              </a:r>
              <a:endParaRPr lang="en-US" sz="2000" dirty="0"/>
            </a:p>
          </p:txBody>
        </p:sp>
        <p:sp>
          <p:nvSpPr>
            <p:cNvPr id="44" name="Line 25"/>
            <p:cNvSpPr>
              <a:spLocks noChangeShapeType="1"/>
            </p:cNvSpPr>
            <p:nvPr/>
          </p:nvSpPr>
          <p:spPr bwMode="auto">
            <a:xfrm>
              <a:off x="5009513" y="2852936"/>
              <a:ext cx="46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Text Box 26"/>
            <p:cNvSpPr txBox="1">
              <a:spLocks noChangeArrowheads="1"/>
            </p:cNvSpPr>
            <p:nvPr/>
          </p:nvSpPr>
          <p:spPr bwMode="auto">
            <a:xfrm flipH="1">
              <a:off x="5033807" y="3199121"/>
              <a:ext cx="4465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L</a:t>
              </a:r>
              <a:r>
                <a:rPr lang="en-US" sz="2000" baseline="-25000" dirty="0"/>
                <a:t>f</a:t>
              </a:r>
              <a:endParaRPr lang="en-US" sz="2000" dirty="0"/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5997359" y="3118632"/>
              <a:ext cx="199264" cy="8519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Rectangle 28"/>
            <p:cNvSpPr>
              <a:spLocks noChangeArrowheads="1"/>
            </p:cNvSpPr>
            <p:nvPr/>
          </p:nvSpPr>
          <p:spPr bwMode="auto">
            <a:xfrm>
              <a:off x="5992115" y="3733139"/>
              <a:ext cx="199264" cy="8519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Rectangle 29"/>
            <p:cNvSpPr>
              <a:spLocks noChangeArrowheads="1"/>
            </p:cNvSpPr>
            <p:nvPr/>
          </p:nvSpPr>
          <p:spPr bwMode="auto">
            <a:xfrm>
              <a:off x="6338205" y="3428605"/>
              <a:ext cx="749860" cy="8519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" name="Rectangle 30"/>
            <p:cNvSpPr>
              <a:spLocks noChangeArrowheads="1"/>
            </p:cNvSpPr>
            <p:nvPr/>
          </p:nvSpPr>
          <p:spPr bwMode="auto">
            <a:xfrm>
              <a:off x="7017936" y="3138235"/>
              <a:ext cx="216000" cy="720000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" name="Rectangle 31" descr="Light upward diagonal"/>
            <p:cNvSpPr>
              <a:spLocks noChangeArrowheads="1"/>
            </p:cNvSpPr>
            <p:nvPr/>
          </p:nvSpPr>
          <p:spPr bwMode="auto">
            <a:xfrm>
              <a:off x="6416861" y="3271938"/>
              <a:ext cx="216000" cy="144000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" name="Freeform 32"/>
            <p:cNvSpPr>
              <a:spLocks/>
            </p:cNvSpPr>
            <p:nvPr/>
          </p:nvSpPr>
          <p:spPr bwMode="auto">
            <a:xfrm>
              <a:off x="6422105" y="3271938"/>
              <a:ext cx="216000" cy="1440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Rectangle 33" descr="Light upward diagonal"/>
            <p:cNvSpPr>
              <a:spLocks noChangeArrowheads="1"/>
            </p:cNvSpPr>
            <p:nvPr/>
          </p:nvSpPr>
          <p:spPr bwMode="auto">
            <a:xfrm flipV="1">
              <a:off x="6427349" y="3542805"/>
              <a:ext cx="216000" cy="144000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Freeform 34"/>
            <p:cNvSpPr>
              <a:spLocks/>
            </p:cNvSpPr>
            <p:nvPr/>
          </p:nvSpPr>
          <p:spPr bwMode="auto">
            <a:xfrm flipV="1">
              <a:off x="6432593" y="3537367"/>
              <a:ext cx="216000" cy="1440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" name="Text Box 35"/>
            <p:cNvSpPr txBox="1">
              <a:spLocks noChangeArrowheads="1"/>
            </p:cNvSpPr>
            <p:nvPr/>
          </p:nvSpPr>
          <p:spPr bwMode="auto">
            <a:xfrm flipH="1">
              <a:off x="6994261" y="3290055"/>
              <a:ext cx="5023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J</a:t>
              </a:r>
              <a:endParaRPr lang="en-US" sz="2000" dirty="0"/>
            </a:p>
          </p:txBody>
        </p:sp>
        <p:sp>
          <p:nvSpPr>
            <p:cNvPr id="55" name="Freeform 39"/>
            <p:cNvSpPr>
              <a:spLocks/>
            </p:cNvSpPr>
            <p:nvPr/>
          </p:nvSpPr>
          <p:spPr bwMode="auto">
            <a:xfrm>
              <a:off x="6792665" y="3265461"/>
              <a:ext cx="138086" cy="42417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25" y="30"/>
                </a:cxn>
                <a:cxn ang="0">
                  <a:pos x="1" y="120"/>
                </a:cxn>
                <a:cxn ang="0">
                  <a:pos x="19" y="210"/>
                </a:cxn>
                <a:cxn ang="0">
                  <a:pos x="67" y="234"/>
                </a:cxn>
              </a:cxnLst>
              <a:rect l="0" t="0" r="r" b="b"/>
              <a:pathLst>
                <a:path w="79" h="234">
                  <a:moveTo>
                    <a:pt x="79" y="0"/>
                  </a:moveTo>
                  <a:cubicBezTo>
                    <a:pt x="58" y="5"/>
                    <a:pt x="38" y="10"/>
                    <a:pt x="25" y="30"/>
                  </a:cubicBezTo>
                  <a:cubicBezTo>
                    <a:pt x="12" y="50"/>
                    <a:pt x="2" y="90"/>
                    <a:pt x="1" y="120"/>
                  </a:cubicBezTo>
                  <a:cubicBezTo>
                    <a:pt x="0" y="150"/>
                    <a:pt x="8" y="191"/>
                    <a:pt x="19" y="210"/>
                  </a:cubicBezTo>
                  <a:cubicBezTo>
                    <a:pt x="30" y="229"/>
                    <a:pt x="55" y="230"/>
                    <a:pt x="67" y="23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 flipH="1">
              <a:off x="6709109" y="3575815"/>
              <a:ext cx="671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000" dirty="0" smtClean="0">
                  <a:latin typeface="Calibri"/>
                  <a:cs typeface="Calibri"/>
                  <a:sym typeface="Symbol" pitchFamily="18" charset="2"/>
                </a:rPr>
                <a:t>ω</a:t>
              </a:r>
              <a:endParaRPr lang="en-US" sz="2000" dirty="0"/>
            </a:p>
          </p:txBody>
        </p:sp>
        <p:sp>
          <p:nvSpPr>
            <p:cNvPr id="57" name="Text Box 43"/>
            <p:cNvSpPr txBox="1">
              <a:spLocks noChangeArrowheads="1"/>
            </p:cNvSpPr>
            <p:nvPr/>
          </p:nvSpPr>
          <p:spPr bwMode="auto">
            <a:xfrm flipH="1">
              <a:off x="6378598" y="3602221"/>
              <a:ext cx="37588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B</a:t>
              </a:r>
              <a:endParaRPr lang="en-US" sz="2000" dirty="0"/>
            </a:p>
          </p:txBody>
        </p:sp>
        <p:sp>
          <p:nvSpPr>
            <p:cNvPr id="60" name="Line 19"/>
            <p:cNvSpPr>
              <a:spLocks noChangeShapeType="1"/>
            </p:cNvSpPr>
            <p:nvPr/>
          </p:nvSpPr>
          <p:spPr bwMode="auto">
            <a:xfrm>
              <a:off x="4448925" y="4290363"/>
              <a:ext cx="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84" name="Group 3"/>
            <p:cNvGrpSpPr>
              <a:grpSpLocks/>
            </p:cNvGrpSpPr>
            <p:nvPr/>
          </p:nvGrpSpPr>
          <p:grpSpPr bwMode="auto">
            <a:xfrm>
              <a:off x="7117682" y="2848813"/>
              <a:ext cx="863475" cy="193959"/>
              <a:chOff x="1673" y="2077"/>
              <a:chExt cx="818" cy="149"/>
            </a:xfrm>
          </p:grpSpPr>
          <p:sp>
            <p:nvSpPr>
              <p:cNvPr id="85" name="Arc 4"/>
              <p:cNvSpPr>
                <a:spLocks/>
              </p:cNvSpPr>
              <p:nvPr/>
            </p:nvSpPr>
            <p:spPr bwMode="auto">
              <a:xfrm>
                <a:off x="1673" y="2077"/>
                <a:ext cx="163" cy="141"/>
              </a:xfrm>
              <a:custGeom>
                <a:avLst/>
                <a:gdLst>
                  <a:gd name="G0" fmla="+- 21276 0 0"/>
                  <a:gd name="G1" fmla="+- 21600 0 0"/>
                  <a:gd name="G2" fmla="+- 21600 0 0"/>
                  <a:gd name="T0" fmla="*/ 0 w 42876"/>
                  <a:gd name="T1" fmla="*/ 17875 h 34596"/>
                  <a:gd name="T2" fmla="*/ 38529 w 42876"/>
                  <a:gd name="T3" fmla="*/ 34596 h 34596"/>
                  <a:gd name="T4" fmla="*/ 21276 w 42876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76" h="34596" fill="none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</a:path>
                  <a:path w="42876" h="34596" stroke="0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  <a:lnTo>
                      <a:pt x="21276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6" name="Arc 5"/>
              <p:cNvSpPr>
                <a:spLocks/>
              </p:cNvSpPr>
              <p:nvPr/>
            </p:nvSpPr>
            <p:spPr bwMode="auto">
              <a:xfrm>
                <a:off x="1801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" name="Arc 6"/>
              <p:cNvSpPr>
                <a:spLocks/>
              </p:cNvSpPr>
              <p:nvPr/>
            </p:nvSpPr>
            <p:spPr bwMode="auto">
              <a:xfrm>
                <a:off x="1933" y="2077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8" name="Arc 7"/>
              <p:cNvSpPr>
                <a:spLocks/>
              </p:cNvSpPr>
              <p:nvPr/>
            </p:nvSpPr>
            <p:spPr bwMode="auto">
              <a:xfrm>
                <a:off x="2065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9" name="Arc 8"/>
              <p:cNvSpPr>
                <a:spLocks/>
              </p:cNvSpPr>
              <p:nvPr/>
            </p:nvSpPr>
            <p:spPr bwMode="auto">
              <a:xfrm>
                <a:off x="2195" y="2085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0" name="Arc 9"/>
              <p:cNvSpPr>
                <a:spLocks/>
              </p:cNvSpPr>
              <p:nvPr/>
            </p:nvSpPr>
            <p:spPr bwMode="auto">
              <a:xfrm>
                <a:off x="2328" y="2081"/>
                <a:ext cx="163" cy="13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2961"/>
                  <a:gd name="T1" fmla="*/ 33539 h 33539"/>
                  <a:gd name="T2" fmla="*/ 42961 w 42961"/>
                  <a:gd name="T3" fmla="*/ 18398 h 33539"/>
                  <a:gd name="T4" fmla="*/ 21600 w 42961"/>
                  <a:gd name="T5" fmla="*/ 21600 h 33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61" h="33539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</a:path>
                  <a:path w="42961" h="33539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3" name="Freeform 12"/>
            <p:cNvSpPr>
              <a:spLocks/>
            </p:cNvSpPr>
            <p:nvPr/>
          </p:nvSpPr>
          <p:spPr bwMode="auto">
            <a:xfrm rot="16200000">
              <a:off x="6514645" y="2412707"/>
              <a:ext cx="195772" cy="1019041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140"/>
                </a:cxn>
                <a:cxn ang="0">
                  <a:pos x="77" y="188"/>
                </a:cxn>
                <a:cxn ang="0">
                  <a:pos x="0" y="188"/>
                </a:cxn>
                <a:cxn ang="0">
                  <a:pos x="77" y="235"/>
                </a:cxn>
                <a:cxn ang="0">
                  <a:pos x="0" y="235"/>
                </a:cxn>
                <a:cxn ang="0">
                  <a:pos x="77" y="283"/>
                </a:cxn>
                <a:cxn ang="0">
                  <a:pos x="0" y="283"/>
                </a:cxn>
                <a:cxn ang="0">
                  <a:pos x="77" y="329"/>
                </a:cxn>
                <a:cxn ang="0">
                  <a:pos x="0" y="329"/>
                </a:cxn>
                <a:cxn ang="0">
                  <a:pos x="77" y="377"/>
                </a:cxn>
                <a:cxn ang="0">
                  <a:pos x="0" y="377"/>
                </a:cxn>
                <a:cxn ang="0">
                  <a:pos x="39" y="424"/>
                </a:cxn>
                <a:cxn ang="0">
                  <a:pos x="39" y="518"/>
                </a:cxn>
              </a:cxnLst>
              <a:rect l="0" t="0" r="r" b="b"/>
              <a:pathLst>
                <a:path w="78" h="519">
                  <a:moveTo>
                    <a:pt x="39" y="0"/>
                  </a:moveTo>
                  <a:lnTo>
                    <a:pt x="39" y="140"/>
                  </a:lnTo>
                  <a:lnTo>
                    <a:pt x="77" y="188"/>
                  </a:lnTo>
                  <a:lnTo>
                    <a:pt x="0" y="188"/>
                  </a:lnTo>
                  <a:lnTo>
                    <a:pt x="77" y="235"/>
                  </a:lnTo>
                  <a:lnTo>
                    <a:pt x="0" y="235"/>
                  </a:lnTo>
                  <a:lnTo>
                    <a:pt x="77" y="283"/>
                  </a:lnTo>
                  <a:lnTo>
                    <a:pt x="0" y="283"/>
                  </a:lnTo>
                  <a:lnTo>
                    <a:pt x="77" y="329"/>
                  </a:lnTo>
                  <a:lnTo>
                    <a:pt x="0" y="329"/>
                  </a:lnTo>
                  <a:lnTo>
                    <a:pt x="77" y="377"/>
                  </a:lnTo>
                  <a:lnTo>
                    <a:pt x="0" y="377"/>
                  </a:lnTo>
                  <a:lnTo>
                    <a:pt x="39" y="424"/>
                  </a:lnTo>
                  <a:lnTo>
                    <a:pt x="39" y="5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Freeform 13"/>
            <p:cNvSpPr>
              <a:spLocks/>
            </p:cNvSpPr>
            <p:nvPr/>
          </p:nvSpPr>
          <p:spPr bwMode="auto">
            <a:xfrm>
              <a:off x="6102137" y="3814984"/>
              <a:ext cx="985830" cy="2175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8" name="Line 17"/>
            <p:cNvSpPr>
              <a:spLocks noChangeShapeType="1"/>
            </p:cNvSpPr>
            <p:nvPr/>
          </p:nvSpPr>
          <p:spPr bwMode="auto">
            <a:xfrm>
              <a:off x="7082723" y="4037947"/>
              <a:ext cx="5244" cy="97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9" name="Line 18"/>
            <p:cNvSpPr>
              <a:spLocks noChangeShapeType="1"/>
            </p:cNvSpPr>
            <p:nvPr/>
          </p:nvSpPr>
          <p:spPr bwMode="auto">
            <a:xfrm>
              <a:off x="6921657" y="4138812"/>
              <a:ext cx="356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0" name="Line 19"/>
            <p:cNvSpPr>
              <a:spLocks noChangeShapeType="1"/>
            </p:cNvSpPr>
            <p:nvPr/>
          </p:nvSpPr>
          <p:spPr bwMode="auto">
            <a:xfrm>
              <a:off x="6979339" y="4209966"/>
              <a:ext cx="220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1" name="Line 22"/>
            <p:cNvSpPr>
              <a:spLocks noChangeShapeType="1"/>
            </p:cNvSpPr>
            <p:nvPr/>
          </p:nvSpPr>
          <p:spPr bwMode="auto">
            <a:xfrm flipV="1">
              <a:off x="8299151" y="2947865"/>
              <a:ext cx="5244" cy="206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" name="Freeform 23"/>
            <p:cNvSpPr>
              <a:spLocks/>
            </p:cNvSpPr>
            <p:nvPr/>
          </p:nvSpPr>
          <p:spPr bwMode="auto">
            <a:xfrm flipH="1">
              <a:off x="7073984" y="3831299"/>
              <a:ext cx="1206069" cy="201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" name="Text Box 24"/>
            <p:cNvSpPr txBox="1">
              <a:spLocks noChangeArrowheads="1"/>
            </p:cNvSpPr>
            <p:nvPr/>
          </p:nvSpPr>
          <p:spPr bwMode="auto">
            <a:xfrm flipH="1">
              <a:off x="6214004" y="2379323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R</a:t>
              </a:r>
              <a:r>
                <a:rPr lang="en-US" sz="2000" baseline="-25000" dirty="0"/>
                <a:t>a</a:t>
              </a:r>
              <a:endParaRPr lang="en-US" sz="2000" dirty="0"/>
            </a:p>
          </p:txBody>
        </p:sp>
        <p:sp>
          <p:nvSpPr>
            <p:cNvPr id="104" name="Line 25"/>
            <p:cNvSpPr>
              <a:spLocks noChangeShapeType="1"/>
            </p:cNvSpPr>
            <p:nvPr/>
          </p:nvSpPr>
          <p:spPr bwMode="auto">
            <a:xfrm>
              <a:off x="7989897" y="2944887"/>
              <a:ext cx="3041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" name="Text Box 26"/>
            <p:cNvSpPr txBox="1">
              <a:spLocks noChangeArrowheads="1"/>
            </p:cNvSpPr>
            <p:nvPr/>
          </p:nvSpPr>
          <p:spPr bwMode="auto">
            <a:xfrm flipH="1">
              <a:off x="7420073" y="2390199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/>
                <a:t>L</a:t>
              </a:r>
              <a:r>
                <a:rPr lang="en-US" sz="2000" baseline="-25000"/>
                <a:t>a</a:t>
              </a:r>
              <a:endParaRPr lang="en-US" sz="2000"/>
            </a:p>
          </p:txBody>
        </p:sp>
        <p:sp>
          <p:nvSpPr>
            <p:cNvPr id="109" name="Text Box 16"/>
            <p:cNvSpPr txBox="1">
              <a:spLocks noChangeArrowheads="1"/>
            </p:cNvSpPr>
            <p:nvPr/>
          </p:nvSpPr>
          <p:spPr bwMode="auto">
            <a:xfrm>
              <a:off x="8098575" y="3266907"/>
              <a:ext cx="45629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 dirty="0" smtClean="0"/>
                <a:t>e</a:t>
              </a:r>
              <a:r>
                <a:rPr lang="en-US" sz="2000" baseline="-25000" dirty="0" smtClean="0"/>
                <a:t>a</a:t>
              </a:r>
              <a:endParaRPr lang="en-US" sz="2000" dirty="0"/>
            </a:p>
          </p:txBody>
        </p:sp>
        <p:sp>
          <p:nvSpPr>
            <p:cNvPr id="110" name="Line 19"/>
            <p:cNvSpPr>
              <a:spLocks noChangeShapeType="1"/>
            </p:cNvSpPr>
            <p:nvPr/>
          </p:nvSpPr>
          <p:spPr bwMode="auto">
            <a:xfrm>
              <a:off x="7030274" y="4293096"/>
              <a:ext cx="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" name="Oval 110"/>
            <p:cNvSpPr/>
            <p:nvPr/>
          </p:nvSpPr>
          <p:spPr>
            <a:xfrm>
              <a:off x="8244408" y="3140968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111"/>
            <p:cNvSpPr/>
            <p:nvPr/>
          </p:nvSpPr>
          <p:spPr>
            <a:xfrm>
              <a:off x="8244408" y="3753048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Line 22"/>
            <p:cNvSpPr>
              <a:spLocks noChangeShapeType="1"/>
            </p:cNvSpPr>
            <p:nvPr/>
          </p:nvSpPr>
          <p:spPr bwMode="auto">
            <a:xfrm flipV="1">
              <a:off x="5472417" y="2850203"/>
              <a:ext cx="0" cy="10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5" name="Line 25"/>
            <p:cNvSpPr>
              <a:spLocks noChangeShapeType="1"/>
            </p:cNvSpPr>
            <p:nvPr/>
          </p:nvSpPr>
          <p:spPr bwMode="auto">
            <a:xfrm>
              <a:off x="3275856" y="2852936"/>
              <a:ext cx="79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6" name="Line 22"/>
            <p:cNvSpPr>
              <a:spLocks noChangeShapeType="1"/>
            </p:cNvSpPr>
            <p:nvPr/>
          </p:nvSpPr>
          <p:spPr bwMode="auto">
            <a:xfrm flipV="1">
              <a:off x="3275856" y="2866791"/>
              <a:ext cx="0" cy="25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3021000" y="3212976"/>
              <a:ext cx="4404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 </a:t>
              </a:r>
              <a:r>
                <a:rPr lang="en-US" sz="2000" i="1" dirty="0" err="1" smtClean="0"/>
                <a:t>e</a:t>
              </a:r>
              <a:r>
                <a:rPr lang="en-US" sz="2000" i="1" baseline="-25000" dirty="0" err="1" smtClean="0"/>
                <a:t>f</a:t>
              </a:r>
              <a:endParaRPr lang="en-US" sz="2000" baseline="-25000" dirty="0"/>
            </a:p>
          </p:txBody>
        </p:sp>
      </p:grpSp>
      <p:graphicFrame>
        <p:nvGraphicFramePr>
          <p:cNvPr id="118" name="Object 117"/>
          <p:cNvGraphicFramePr>
            <a:graphicFrameLocks noChangeAspect="1"/>
          </p:cNvGraphicFramePr>
          <p:nvPr/>
        </p:nvGraphicFramePr>
        <p:xfrm>
          <a:off x="2555775" y="4077072"/>
          <a:ext cx="2592289" cy="884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19" name="Equation" r:id="rId3" imgW="1079500" imgH="368300" progId="Equation.3">
                  <p:embed/>
                </p:oleObj>
              </mc:Choice>
              <mc:Fallback>
                <p:oleObj name="Equation" r:id="rId3" imgW="1079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5" y="4077072"/>
                        <a:ext cx="2592289" cy="884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Text Box 4"/>
          <p:cNvSpPr txBox="1">
            <a:spLocks noChangeArrowheads="1"/>
          </p:cNvSpPr>
          <p:nvPr/>
        </p:nvSpPr>
        <p:spPr bwMode="auto">
          <a:xfrm>
            <a:off x="251520" y="5085184"/>
            <a:ext cx="76009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/>
              <a:t>Mechanical Subsystem</a:t>
            </a:r>
            <a:endParaRPr lang="en-US" sz="2200" dirty="0"/>
          </a:p>
        </p:txBody>
      </p:sp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2252414" y="5621809"/>
          <a:ext cx="188753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20" name="Equation" r:id="rId5" imgW="774364" imgH="190417" progId="Equation.3">
                  <p:embed/>
                </p:oleObj>
              </mc:Choice>
              <mc:Fallback>
                <p:oleObj name="Equation" r:id="rId5" imgW="774364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414" y="5621809"/>
                        <a:ext cx="1887538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1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  <p:bldP spid="1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467544" y="2204864"/>
            <a:ext cx="28765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Torque-Current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97318" name="Object 38"/>
          <p:cNvGraphicFramePr>
            <a:graphicFrameLocks noChangeAspect="1"/>
          </p:cNvGraphicFramePr>
          <p:nvPr/>
        </p:nvGraphicFramePr>
        <p:xfrm>
          <a:off x="2477715" y="2175520"/>
          <a:ext cx="14462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5" name="Equation" r:id="rId3" imgW="596641" imgH="215806" progId="Equation.3">
                  <p:embed/>
                </p:oleObj>
              </mc:Choice>
              <mc:Fallback>
                <p:oleObj name="Equation" r:id="rId3" imgW="59664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715" y="2175520"/>
                        <a:ext cx="14462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319" name="Text Box 39"/>
          <p:cNvSpPr txBox="1">
            <a:spLocks noChangeArrowheads="1"/>
          </p:cNvSpPr>
          <p:nvPr/>
        </p:nvSpPr>
        <p:spPr bwMode="auto">
          <a:xfrm>
            <a:off x="395536" y="3645024"/>
            <a:ext cx="8424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Combing previous equations </a:t>
            </a:r>
            <a:r>
              <a:rPr lang="en-US" sz="2200" dirty="0" smtClean="0"/>
              <a:t>and taking Laplace transform (considering initial conditions to zero) results </a:t>
            </a:r>
            <a:r>
              <a:rPr lang="en-US" sz="2200" dirty="0"/>
              <a:t>in the following mathematical model:</a:t>
            </a:r>
          </a:p>
        </p:txBody>
      </p:sp>
      <p:sp>
        <p:nvSpPr>
          <p:cNvPr id="97322" name="Text Box 42"/>
          <p:cNvSpPr txBox="1">
            <a:spLocks noChangeArrowheads="1"/>
          </p:cNvSpPr>
          <p:nvPr/>
        </p:nvSpPr>
        <p:spPr bwMode="auto">
          <a:xfrm>
            <a:off x="467544" y="1268760"/>
            <a:ext cx="40290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u="sng" dirty="0"/>
              <a:t>Power Transformation</a:t>
            </a:r>
            <a:r>
              <a:rPr lang="en-US" sz="2200" dirty="0"/>
              <a:t>:</a:t>
            </a:r>
          </a:p>
        </p:txBody>
      </p:sp>
      <p:graphicFrame>
        <p:nvGraphicFramePr>
          <p:cNvPr id="97324" name="Object 44"/>
          <p:cNvGraphicFramePr>
            <a:graphicFrameLocks noChangeAspect="1"/>
          </p:cNvGraphicFramePr>
          <p:nvPr/>
        </p:nvGraphicFramePr>
        <p:xfrm>
          <a:off x="2341563" y="5127625"/>
          <a:ext cx="44608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6" name="Equation" r:id="rId5" imgW="1587500" imgH="469900" progId="Equation.3">
                  <p:embed/>
                </p:oleObj>
              </mc:Choice>
              <mc:Fallback>
                <p:oleObj name="Equation" r:id="rId5" imgW="15875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3" y="5127625"/>
                        <a:ext cx="4460875" cy="1143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325" name="Text Box 45"/>
          <p:cNvSpPr txBox="1">
            <a:spLocks noChangeArrowheads="1"/>
          </p:cNvSpPr>
          <p:nvPr/>
        </p:nvSpPr>
        <p:spPr bwMode="auto">
          <a:xfrm>
            <a:off x="467544" y="2924944"/>
            <a:ext cx="7648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where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f</a:t>
            </a:r>
            <a:r>
              <a:rPr lang="en-US" dirty="0" smtClean="0"/>
              <a:t>: </a:t>
            </a:r>
            <a:r>
              <a:rPr lang="en-US" dirty="0"/>
              <a:t>torque </a:t>
            </a:r>
            <a:r>
              <a:rPr lang="en-US" dirty="0" smtClean="0"/>
              <a:t>constant</a:t>
            </a:r>
            <a:endParaRPr lang="en-US" dirty="0"/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251520" y="44624"/>
            <a:ext cx="864096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Example-3: 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Field Controlled D.C Motor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8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19" name="Text Box 39"/>
          <p:cNvSpPr txBox="1">
            <a:spLocks noChangeArrowheads="1"/>
          </p:cNvSpPr>
          <p:nvPr/>
        </p:nvSpPr>
        <p:spPr bwMode="auto">
          <a:xfrm>
            <a:off x="251520" y="2996952"/>
            <a:ext cx="813690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/>
              <a:t>If angular position </a:t>
            </a:r>
            <a:r>
              <a:rPr lang="el-GR" sz="2200" dirty="0" smtClean="0">
                <a:latin typeface="Calibri"/>
                <a:cs typeface="Calibri"/>
              </a:rPr>
              <a:t>θ</a:t>
            </a:r>
            <a:r>
              <a:rPr lang="en-GB" sz="2200" dirty="0" smtClean="0">
                <a:latin typeface="Calibri"/>
                <a:cs typeface="Calibri"/>
              </a:rPr>
              <a:t> is output of the motor</a:t>
            </a:r>
            <a:endParaRPr lang="en-US" sz="2200" dirty="0"/>
          </a:p>
        </p:txBody>
      </p:sp>
      <p:sp>
        <p:nvSpPr>
          <p:cNvPr id="97322" name="Text Box 42"/>
          <p:cNvSpPr txBox="1">
            <a:spLocks noChangeArrowheads="1"/>
          </p:cNvSpPr>
          <p:nvPr/>
        </p:nvSpPr>
        <p:spPr bwMode="auto">
          <a:xfrm>
            <a:off x="395536" y="980728"/>
            <a:ext cx="40290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/>
              <a:t>Eliminating </a:t>
            </a:r>
            <a:r>
              <a:rPr lang="en-US" sz="2200" i="1" dirty="0" smtClean="0">
                <a:solidFill>
                  <a:srgbClr val="FF0000"/>
                </a:solidFill>
              </a:rPr>
              <a:t>I</a:t>
            </a:r>
            <a:r>
              <a:rPr lang="en-US" sz="2200" i="1" baseline="-25000" dirty="0" smtClean="0">
                <a:solidFill>
                  <a:srgbClr val="FF0000"/>
                </a:solidFill>
              </a:rPr>
              <a:t>f</a:t>
            </a:r>
            <a:r>
              <a:rPr lang="en-US" sz="2200" i="1" dirty="0" smtClean="0">
                <a:solidFill>
                  <a:srgbClr val="FF0000"/>
                </a:solidFill>
              </a:rPr>
              <a:t>(S)</a:t>
            </a:r>
            <a:r>
              <a:rPr lang="en-US" sz="2200" dirty="0" smtClean="0"/>
              <a:t> yields</a:t>
            </a:r>
            <a:endParaRPr lang="en-US" sz="2200" dirty="0"/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251520" y="44624"/>
            <a:ext cx="864096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Example-3: 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Field Controlled D.C Motor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2657475" y="1700808"/>
          <a:ext cx="37147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71" name="Equation" r:id="rId3" imgW="1485255" imgH="406224" progId="Equation.3">
                  <p:embed/>
                </p:oleObj>
              </mc:Choice>
              <mc:Fallback>
                <p:oleObj name="Equation" r:id="rId3" imgW="1485255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1700808"/>
                        <a:ext cx="3714725" cy="9366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691680" y="3459443"/>
            <a:ext cx="5597493" cy="1913773"/>
            <a:chOff x="2957381" y="2379323"/>
            <a:chExt cx="5597493" cy="1913773"/>
          </a:xfrm>
        </p:grpSpPr>
        <p:grpSp>
          <p:nvGrpSpPr>
            <p:cNvPr id="11" name="Group 3"/>
            <p:cNvGrpSpPr>
              <a:grpSpLocks/>
            </p:cNvGrpSpPr>
            <p:nvPr/>
          </p:nvGrpSpPr>
          <p:grpSpPr bwMode="auto">
            <a:xfrm rot="5400000">
              <a:off x="5029330" y="3317855"/>
              <a:ext cx="863475" cy="193959"/>
              <a:chOff x="1673" y="2077"/>
              <a:chExt cx="818" cy="149"/>
            </a:xfrm>
          </p:grpSpPr>
          <p:sp>
            <p:nvSpPr>
              <p:cNvPr id="66" name="Arc 4"/>
              <p:cNvSpPr>
                <a:spLocks/>
              </p:cNvSpPr>
              <p:nvPr/>
            </p:nvSpPr>
            <p:spPr bwMode="auto">
              <a:xfrm>
                <a:off x="1673" y="2077"/>
                <a:ext cx="163" cy="141"/>
              </a:xfrm>
              <a:custGeom>
                <a:avLst/>
                <a:gdLst>
                  <a:gd name="G0" fmla="+- 21276 0 0"/>
                  <a:gd name="G1" fmla="+- 21600 0 0"/>
                  <a:gd name="G2" fmla="+- 21600 0 0"/>
                  <a:gd name="T0" fmla="*/ 0 w 42876"/>
                  <a:gd name="T1" fmla="*/ 17875 h 34596"/>
                  <a:gd name="T2" fmla="*/ 38529 w 42876"/>
                  <a:gd name="T3" fmla="*/ 34596 h 34596"/>
                  <a:gd name="T4" fmla="*/ 21276 w 42876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76" h="34596" fill="none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</a:path>
                  <a:path w="42876" h="34596" stroke="0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  <a:lnTo>
                      <a:pt x="21276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7" name="Arc 5"/>
              <p:cNvSpPr>
                <a:spLocks/>
              </p:cNvSpPr>
              <p:nvPr/>
            </p:nvSpPr>
            <p:spPr bwMode="auto">
              <a:xfrm>
                <a:off x="1801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8" name="Arc 6"/>
              <p:cNvSpPr>
                <a:spLocks/>
              </p:cNvSpPr>
              <p:nvPr/>
            </p:nvSpPr>
            <p:spPr bwMode="auto">
              <a:xfrm>
                <a:off x="1933" y="2077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9" name="Arc 7"/>
              <p:cNvSpPr>
                <a:spLocks/>
              </p:cNvSpPr>
              <p:nvPr/>
            </p:nvSpPr>
            <p:spPr bwMode="auto">
              <a:xfrm>
                <a:off x="2065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0" name="Arc 8"/>
              <p:cNvSpPr>
                <a:spLocks/>
              </p:cNvSpPr>
              <p:nvPr/>
            </p:nvSpPr>
            <p:spPr bwMode="auto">
              <a:xfrm>
                <a:off x="2195" y="2085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" name="Arc 9"/>
              <p:cNvSpPr>
                <a:spLocks/>
              </p:cNvSpPr>
              <p:nvPr/>
            </p:nvSpPr>
            <p:spPr bwMode="auto">
              <a:xfrm>
                <a:off x="2328" y="2081"/>
                <a:ext cx="163" cy="13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2961"/>
                  <a:gd name="T1" fmla="*/ 33539 h 33539"/>
                  <a:gd name="T2" fmla="*/ 42961 w 42961"/>
                  <a:gd name="T3" fmla="*/ 18398 h 33539"/>
                  <a:gd name="T4" fmla="*/ 21600 w 42961"/>
                  <a:gd name="T5" fmla="*/ 21600 h 33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61" h="33539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</a:path>
                  <a:path w="42961" h="33539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2957381" y="3127113"/>
              <a:ext cx="647419" cy="6480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16200000">
              <a:off x="4407571" y="2341584"/>
              <a:ext cx="195772" cy="1019041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140"/>
                </a:cxn>
                <a:cxn ang="0">
                  <a:pos x="77" y="188"/>
                </a:cxn>
                <a:cxn ang="0">
                  <a:pos x="0" y="188"/>
                </a:cxn>
                <a:cxn ang="0">
                  <a:pos x="77" y="235"/>
                </a:cxn>
                <a:cxn ang="0">
                  <a:pos x="0" y="235"/>
                </a:cxn>
                <a:cxn ang="0">
                  <a:pos x="77" y="283"/>
                </a:cxn>
                <a:cxn ang="0">
                  <a:pos x="0" y="283"/>
                </a:cxn>
                <a:cxn ang="0">
                  <a:pos x="77" y="329"/>
                </a:cxn>
                <a:cxn ang="0">
                  <a:pos x="0" y="329"/>
                </a:cxn>
                <a:cxn ang="0">
                  <a:pos x="77" y="377"/>
                </a:cxn>
                <a:cxn ang="0">
                  <a:pos x="0" y="377"/>
                </a:cxn>
                <a:cxn ang="0">
                  <a:pos x="39" y="424"/>
                </a:cxn>
                <a:cxn ang="0">
                  <a:pos x="39" y="518"/>
                </a:cxn>
              </a:cxnLst>
              <a:rect l="0" t="0" r="r" b="b"/>
              <a:pathLst>
                <a:path w="78" h="519">
                  <a:moveTo>
                    <a:pt x="39" y="0"/>
                  </a:moveTo>
                  <a:lnTo>
                    <a:pt x="39" y="140"/>
                  </a:lnTo>
                  <a:lnTo>
                    <a:pt x="77" y="188"/>
                  </a:lnTo>
                  <a:lnTo>
                    <a:pt x="0" y="188"/>
                  </a:lnTo>
                  <a:lnTo>
                    <a:pt x="77" y="235"/>
                  </a:lnTo>
                  <a:lnTo>
                    <a:pt x="0" y="235"/>
                  </a:lnTo>
                  <a:lnTo>
                    <a:pt x="77" y="283"/>
                  </a:lnTo>
                  <a:lnTo>
                    <a:pt x="0" y="283"/>
                  </a:lnTo>
                  <a:lnTo>
                    <a:pt x="77" y="329"/>
                  </a:lnTo>
                  <a:lnTo>
                    <a:pt x="0" y="329"/>
                  </a:lnTo>
                  <a:lnTo>
                    <a:pt x="77" y="377"/>
                  </a:lnTo>
                  <a:lnTo>
                    <a:pt x="0" y="377"/>
                  </a:lnTo>
                  <a:lnTo>
                    <a:pt x="39" y="424"/>
                  </a:lnTo>
                  <a:lnTo>
                    <a:pt x="39" y="5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275856" y="3758597"/>
              <a:ext cx="985830" cy="288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283968" y="3068960"/>
              <a:ext cx="4824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355976" y="3028890"/>
              <a:ext cx="4320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i</a:t>
              </a:r>
              <a:r>
                <a:rPr lang="en-US" sz="2000" baseline="-25000" dirty="0"/>
                <a:t>f</a:t>
              </a:r>
              <a:endParaRPr lang="en-US" sz="2000" dirty="0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4501374" y="4035214"/>
              <a:ext cx="5244" cy="97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4340308" y="4136079"/>
              <a:ext cx="356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4397990" y="4207233"/>
              <a:ext cx="220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5833311" y="3273878"/>
              <a:ext cx="4668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T</a:t>
              </a:r>
              <a:r>
                <a:rPr lang="en-US" sz="2000" i="1" baseline="-25000" dirty="0" smtClean="0"/>
                <a:t>m</a:t>
              </a:r>
              <a:endParaRPr lang="en-US" sz="2000" i="1" baseline="-25000" dirty="0"/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 flipH="1">
              <a:off x="5836550" y="3211080"/>
              <a:ext cx="503403" cy="52205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6093495" y="2917422"/>
              <a:ext cx="5244" cy="206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 flipH="1">
              <a:off x="4247703" y="3842421"/>
              <a:ext cx="1206069" cy="201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 flipH="1">
              <a:off x="4394808" y="2393178"/>
              <a:ext cx="671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 smtClean="0"/>
                <a:t>R</a:t>
              </a:r>
              <a:r>
                <a:rPr lang="en-US" sz="2000" baseline="-25000" dirty="0" err="1"/>
                <a:t>f</a:t>
              </a:r>
              <a:endParaRPr lang="en-US" sz="2000" dirty="0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009513" y="2852936"/>
              <a:ext cx="46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 flipH="1">
              <a:off x="5033807" y="3199121"/>
              <a:ext cx="4465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L</a:t>
              </a:r>
              <a:r>
                <a:rPr lang="en-US" sz="2000" baseline="-25000" dirty="0"/>
                <a:t>f</a:t>
              </a:r>
              <a:endParaRPr lang="en-US" sz="2000" dirty="0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5997359" y="3118632"/>
              <a:ext cx="199264" cy="8519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5992115" y="3733139"/>
              <a:ext cx="199264" cy="8519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6338205" y="3428605"/>
              <a:ext cx="749860" cy="8519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7017936" y="3138235"/>
              <a:ext cx="216000" cy="720000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" name="Rectangle 31" descr="Light upward diagonal"/>
            <p:cNvSpPr>
              <a:spLocks noChangeArrowheads="1"/>
            </p:cNvSpPr>
            <p:nvPr/>
          </p:nvSpPr>
          <p:spPr bwMode="auto">
            <a:xfrm>
              <a:off x="6416861" y="3271938"/>
              <a:ext cx="216000" cy="144000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6422105" y="3271938"/>
              <a:ext cx="216000" cy="1440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Rectangle 33" descr="Light upward diagonal"/>
            <p:cNvSpPr>
              <a:spLocks noChangeArrowheads="1"/>
            </p:cNvSpPr>
            <p:nvPr/>
          </p:nvSpPr>
          <p:spPr bwMode="auto">
            <a:xfrm flipV="1">
              <a:off x="6427349" y="3542805"/>
              <a:ext cx="216000" cy="144000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 flipV="1">
              <a:off x="6432593" y="3537367"/>
              <a:ext cx="216000" cy="1440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 flipH="1">
              <a:off x="6994261" y="3290055"/>
              <a:ext cx="5023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J</a:t>
              </a:r>
              <a:endParaRPr lang="en-US" sz="2000" dirty="0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6792665" y="3265461"/>
              <a:ext cx="138086" cy="42417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25" y="30"/>
                </a:cxn>
                <a:cxn ang="0">
                  <a:pos x="1" y="120"/>
                </a:cxn>
                <a:cxn ang="0">
                  <a:pos x="19" y="210"/>
                </a:cxn>
                <a:cxn ang="0">
                  <a:pos x="67" y="234"/>
                </a:cxn>
              </a:cxnLst>
              <a:rect l="0" t="0" r="r" b="b"/>
              <a:pathLst>
                <a:path w="79" h="234">
                  <a:moveTo>
                    <a:pt x="79" y="0"/>
                  </a:moveTo>
                  <a:cubicBezTo>
                    <a:pt x="58" y="5"/>
                    <a:pt x="38" y="10"/>
                    <a:pt x="25" y="30"/>
                  </a:cubicBezTo>
                  <a:cubicBezTo>
                    <a:pt x="12" y="50"/>
                    <a:pt x="2" y="90"/>
                    <a:pt x="1" y="120"/>
                  </a:cubicBezTo>
                  <a:cubicBezTo>
                    <a:pt x="0" y="150"/>
                    <a:pt x="8" y="191"/>
                    <a:pt x="19" y="210"/>
                  </a:cubicBezTo>
                  <a:cubicBezTo>
                    <a:pt x="30" y="229"/>
                    <a:pt x="55" y="230"/>
                    <a:pt x="67" y="23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Text Box 40"/>
            <p:cNvSpPr txBox="1">
              <a:spLocks noChangeArrowheads="1"/>
            </p:cNvSpPr>
            <p:nvPr/>
          </p:nvSpPr>
          <p:spPr bwMode="auto">
            <a:xfrm flipH="1">
              <a:off x="6709109" y="3645090"/>
              <a:ext cx="671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000" dirty="0" smtClean="0">
                  <a:latin typeface="Calibri"/>
                  <a:cs typeface="Calibri"/>
                  <a:sym typeface="Symbol" pitchFamily="18" charset="2"/>
                </a:rPr>
                <a:t>θ</a:t>
              </a:r>
              <a:endParaRPr lang="en-US" sz="2000" dirty="0"/>
            </a:p>
          </p:txBody>
        </p:sp>
        <p:sp>
          <p:nvSpPr>
            <p:cNvPr id="38" name="Text Box 43"/>
            <p:cNvSpPr txBox="1">
              <a:spLocks noChangeArrowheads="1"/>
            </p:cNvSpPr>
            <p:nvPr/>
          </p:nvSpPr>
          <p:spPr bwMode="auto">
            <a:xfrm flipH="1">
              <a:off x="6378598" y="3602221"/>
              <a:ext cx="37588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B</a:t>
              </a:r>
              <a:endParaRPr lang="en-US" sz="2000" dirty="0"/>
            </a:p>
          </p:txBody>
        </p:sp>
        <p:sp>
          <p:nvSpPr>
            <p:cNvPr id="39" name="Line 19"/>
            <p:cNvSpPr>
              <a:spLocks noChangeShapeType="1"/>
            </p:cNvSpPr>
            <p:nvPr/>
          </p:nvSpPr>
          <p:spPr bwMode="auto">
            <a:xfrm>
              <a:off x="4448925" y="4290363"/>
              <a:ext cx="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0" name="Group 3"/>
            <p:cNvGrpSpPr>
              <a:grpSpLocks/>
            </p:cNvGrpSpPr>
            <p:nvPr/>
          </p:nvGrpSpPr>
          <p:grpSpPr bwMode="auto">
            <a:xfrm>
              <a:off x="7117682" y="2848813"/>
              <a:ext cx="863475" cy="193959"/>
              <a:chOff x="1673" y="2077"/>
              <a:chExt cx="818" cy="149"/>
            </a:xfrm>
          </p:grpSpPr>
          <p:sp>
            <p:nvSpPr>
              <p:cNvPr id="60" name="Arc 4"/>
              <p:cNvSpPr>
                <a:spLocks/>
              </p:cNvSpPr>
              <p:nvPr/>
            </p:nvSpPr>
            <p:spPr bwMode="auto">
              <a:xfrm>
                <a:off x="1673" y="2077"/>
                <a:ext cx="163" cy="141"/>
              </a:xfrm>
              <a:custGeom>
                <a:avLst/>
                <a:gdLst>
                  <a:gd name="G0" fmla="+- 21276 0 0"/>
                  <a:gd name="G1" fmla="+- 21600 0 0"/>
                  <a:gd name="G2" fmla="+- 21600 0 0"/>
                  <a:gd name="T0" fmla="*/ 0 w 42876"/>
                  <a:gd name="T1" fmla="*/ 17875 h 34596"/>
                  <a:gd name="T2" fmla="*/ 38529 w 42876"/>
                  <a:gd name="T3" fmla="*/ 34596 h 34596"/>
                  <a:gd name="T4" fmla="*/ 21276 w 42876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76" h="34596" fill="none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</a:path>
                  <a:path w="42876" h="34596" stroke="0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  <a:lnTo>
                      <a:pt x="21276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" name="Arc 5"/>
              <p:cNvSpPr>
                <a:spLocks/>
              </p:cNvSpPr>
              <p:nvPr/>
            </p:nvSpPr>
            <p:spPr bwMode="auto">
              <a:xfrm>
                <a:off x="1801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" name="Arc 6"/>
              <p:cNvSpPr>
                <a:spLocks/>
              </p:cNvSpPr>
              <p:nvPr/>
            </p:nvSpPr>
            <p:spPr bwMode="auto">
              <a:xfrm>
                <a:off x="1933" y="2077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" name="Arc 7"/>
              <p:cNvSpPr>
                <a:spLocks/>
              </p:cNvSpPr>
              <p:nvPr/>
            </p:nvSpPr>
            <p:spPr bwMode="auto">
              <a:xfrm>
                <a:off x="2065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4" name="Arc 8"/>
              <p:cNvSpPr>
                <a:spLocks/>
              </p:cNvSpPr>
              <p:nvPr/>
            </p:nvSpPr>
            <p:spPr bwMode="auto">
              <a:xfrm>
                <a:off x="2195" y="2085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" name="Arc 9"/>
              <p:cNvSpPr>
                <a:spLocks/>
              </p:cNvSpPr>
              <p:nvPr/>
            </p:nvSpPr>
            <p:spPr bwMode="auto">
              <a:xfrm>
                <a:off x="2328" y="2081"/>
                <a:ext cx="163" cy="13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2961"/>
                  <a:gd name="T1" fmla="*/ 33539 h 33539"/>
                  <a:gd name="T2" fmla="*/ 42961 w 42961"/>
                  <a:gd name="T3" fmla="*/ 18398 h 33539"/>
                  <a:gd name="T4" fmla="*/ 21600 w 42961"/>
                  <a:gd name="T5" fmla="*/ 21600 h 33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61" h="33539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</a:path>
                  <a:path w="42961" h="33539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1" name="Freeform 12"/>
            <p:cNvSpPr>
              <a:spLocks/>
            </p:cNvSpPr>
            <p:nvPr/>
          </p:nvSpPr>
          <p:spPr bwMode="auto">
            <a:xfrm rot="16200000">
              <a:off x="6514645" y="2412707"/>
              <a:ext cx="195772" cy="1019041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140"/>
                </a:cxn>
                <a:cxn ang="0">
                  <a:pos x="77" y="188"/>
                </a:cxn>
                <a:cxn ang="0">
                  <a:pos x="0" y="188"/>
                </a:cxn>
                <a:cxn ang="0">
                  <a:pos x="77" y="235"/>
                </a:cxn>
                <a:cxn ang="0">
                  <a:pos x="0" y="235"/>
                </a:cxn>
                <a:cxn ang="0">
                  <a:pos x="77" y="283"/>
                </a:cxn>
                <a:cxn ang="0">
                  <a:pos x="0" y="283"/>
                </a:cxn>
                <a:cxn ang="0">
                  <a:pos x="77" y="329"/>
                </a:cxn>
                <a:cxn ang="0">
                  <a:pos x="0" y="329"/>
                </a:cxn>
                <a:cxn ang="0">
                  <a:pos x="77" y="377"/>
                </a:cxn>
                <a:cxn ang="0">
                  <a:pos x="0" y="377"/>
                </a:cxn>
                <a:cxn ang="0">
                  <a:pos x="39" y="424"/>
                </a:cxn>
                <a:cxn ang="0">
                  <a:pos x="39" y="518"/>
                </a:cxn>
              </a:cxnLst>
              <a:rect l="0" t="0" r="r" b="b"/>
              <a:pathLst>
                <a:path w="78" h="519">
                  <a:moveTo>
                    <a:pt x="39" y="0"/>
                  </a:moveTo>
                  <a:lnTo>
                    <a:pt x="39" y="140"/>
                  </a:lnTo>
                  <a:lnTo>
                    <a:pt x="77" y="188"/>
                  </a:lnTo>
                  <a:lnTo>
                    <a:pt x="0" y="188"/>
                  </a:lnTo>
                  <a:lnTo>
                    <a:pt x="77" y="235"/>
                  </a:lnTo>
                  <a:lnTo>
                    <a:pt x="0" y="235"/>
                  </a:lnTo>
                  <a:lnTo>
                    <a:pt x="77" y="283"/>
                  </a:lnTo>
                  <a:lnTo>
                    <a:pt x="0" y="283"/>
                  </a:lnTo>
                  <a:lnTo>
                    <a:pt x="77" y="329"/>
                  </a:lnTo>
                  <a:lnTo>
                    <a:pt x="0" y="329"/>
                  </a:lnTo>
                  <a:lnTo>
                    <a:pt x="77" y="377"/>
                  </a:lnTo>
                  <a:lnTo>
                    <a:pt x="0" y="377"/>
                  </a:lnTo>
                  <a:lnTo>
                    <a:pt x="39" y="424"/>
                  </a:lnTo>
                  <a:lnTo>
                    <a:pt x="39" y="5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6102137" y="3814984"/>
              <a:ext cx="985830" cy="2175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>
              <a:off x="7082723" y="4037947"/>
              <a:ext cx="5244" cy="97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Line 18"/>
            <p:cNvSpPr>
              <a:spLocks noChangeShapeType="1"/>
            </p:cNvSpPr>
            <p:nvPr/>
          </p:nvSpPr>
          <p:spPr bwMode="auto">
            <a:xfrm>
              <a:off x="6921657" y="4138812"/>
              <a:ext cx="356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" name="Line 19"/>
            <p:cNvSpPr>
              <a:spLocks noChangeShapeType="1"/>
            </p:cNvSpPr>
            <p:nvPr/>
          </p:nvSpPr>
          <p:spPr bwMode="auto">
            <a:xfrm>
              <a:off x="6979339" y="4209966"/>
              <a:ext cx="220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 flipV="1">
              <a:off x="8299151" y="2947865"/>
              <a:ext cx="5244" cy="206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Freeform 23"/>
            <p:cNvSpPr>
              <a:spLocks/>
            </p:cNvSpPr>
            <p:nvPr/>
          </p:nvSpPr>
          <p:spPr bwMode="auto">
            <a:xfrm flipH="1">
              <a:off x="7073984" y="3831299"/>
              <a:ext cx="1206069" cy="201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 flipH="1">
              <a:off x="6214004" y="2379323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R</a:t>
              </a:r>
              <a:r>
                <a:rPr lang="en-US" sz="2000" baseline="-25000" dirty="0"/>
                <a:t>a</a:t>
              </a:r>
              <a:endParaRPr lang="en-US" sz="2000" dirty="0"/>
            </a:p>
          </p:txBody>
        </p:sp>
        <p:sp>
          <p:nvSpPr>
            <p:cNvPr id="50" name="Line 25"/>
            <p:cNvSpPr>
              <a:spLocks noChangeShapeType="1"/>
            </p:cNvSpPr>
            <p:nvPr/>
          </p:nvSpPr>
          <p:spPr bwMode="auto">
            <a:xfrm>
              <a:off x="7989897" y="2944887"/>
              <a:ext cx="3041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 flipH="1">
              <a:off x="7420073" y="2390199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/>
                <a:t>L</a:t>
              </a:r>
              <a:r>
                <a:rPr lang="en-US" sz="2000" baseline="-25000"/>
                <a:t>a</a:t>
              </a:r>
              <a:endParaRPr lang="en-US" sz="2000"/>
            </a:p>
          </p:txBody>
        </p:sp>
        <p:sp>
          <p:nvSpPr>
            <p:cNvPr id="52" name="Text Box 16"/>
            <p:cNvSpPr txBox="1">
              <a:spLocks noChangeArrowheads="1"/>
            </p:cNvSpPr>
            <p:nvPr/>
          </p:nvSpPr>
          <p:spPr bwMode="auto">
            <a:xfrm>
              <a:off x="8098575" y="3266907"/>
              <a:ext cx="45629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 dirty="0" smtClean="0"/>
                <a:t>e</a:t>
              </a:r>
              <a:r>
                <a:rPr lang="en-US" sz="2000" baseline="-25000" dirty="0" smtClean="0"/>
                <a:t>a</a:t>
              </a:r>
              <a:endParaRPr lang="en-US" sz="2000" dirty="0"/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>
              <a:off x="7030274" y="4293096"/>
              <a:ext cx="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8244408" y="3140968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8244408" y="3753048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flipV="1">
              <a:off x="5472417" y="2850203"/>
              <a:ext cx="0" cy="10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>
              <a:off x="3275856" y="2852936"/>
              <a:ext cx="79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" name="Line 22"/>
            <p:cNvSpPr>
              <a:spLocks noChangeShapeType="1"/>
            </p:cNvSpPr>
            <p:nvPr/>
          </p:nvSpPr>
          <p:spPr bwMode="auto">
            <a:xfrm flipV="1">
              <a:off x="3275856" y="2866791"/>
              <a:ext cx="0" cy="25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Text Box 14"/>
            <p:cNvSpPr txBox="1">
              <a:spLocks noChangeArrowheads="1"/>
            </p:cNvSpPr>
            <p:nvPr/>
          </p:nvSpPr>
          <p:spPr bwMode="auto">
            <a:xfrm>
              <a:off x="3021000" y="3212976"/>
              <a:ext cx="4404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 </a:t>
              </a:r>
              <a:r>
                <a:rPr lang="en-US" sz="2000" i="1" dirty="0" err="1" smtClean="0"/>
                <a:t>e</a:t>
              </a:r>
              <a:r>
                <a:rPr lang="en-US" sz="2000" i="1" baseline="-25000" dirty="0" err="1" smtClean="0"/>
                <a:t>f</a:t>
              </a:r>
              <a:endParaRPr lang="en-US" sz="2000" baseline="-25000" dirty="0"/>
            </a:p>
          </p:txBody>
        </p:sp>
      </p:grpSp>
      <p:graphicFrame>
        <p:nvGraphicFramePr>
          <p:cNvPr id="79877" name="Object 5"/>
          <p:cNvGraphicFramePr>
            <a:graphicFrameLocks noChangeAspect="1"/>
          </p:cNvGraphicFramePr>
          <p:nvPr/>
        </p:nvGraphicFramePr>
        <p:xfrm>
          <a:off x="2411760" y="5661025"/>
          <a:ext cx="394459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72" name="Equation" r:id="rId5" imgW="1548728" imgH="406224" progId="Equation.3">
                  <p:embed/>
                </p:oleObj>
              </mc:Choice>
              <mc:Fallback>
                <p:oleObj name="Equation" r:id="rId5" imgW="1548728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661025"/>
                        <a:ext cx="3944590" cy="9366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2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00" name="Text Box 44"/>
          <p:cNvSpPr txBox="1">
            <a:spLocks noChangeArrowheads="1"/>
          </p:cNvSpPr>
          <p:nvPr/>
        </p:nvSpPr>
        <p:spPr bwMode="auto">
          <a:xfrm>
            <a:off x="0" y="692696"/>
            <a:ext cx="9144000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smtClean="0"/>
              <a:t>An armature controlled </a:t>
            </a:r>
            <a:r>
              <a:rPr lang="en-US" sz="2200" dirty="0" err="1" smtClean="0"/>
              <a:t>D.C</a:t>
            </a:r>
            <a:r>
              <a:rPr lang="en-US" sz="2200" dirty="0" smtClean="0"/>
              <a:t> motor runs at 5000 rpm when </a:t>
            </a:r>
            <a:r>
              <a:rPr lang="en-US" sz="2200" dirty="0" err="1" smtClean="0"/>
              <a:t>15v</a:t>
            </a:r>
            <a:r>
              <a:rPr lang="en-US" sz="2200" dirty="0" smtClean="0"/>
              <a:t> applied at the armature circuit. Armature resistance of the motor is 0.2 </a:t>
            </a:r>
            <a:r>
              <a:rPr lang="el-GR" sz="2200" dirty="0" smtClean="0"/>
              <a:t>Ω</a:t>
            </a:r>
            <a:r>
              <a:rPr lang="en-GB" sz="2200" dirty="0" smtClean="0"/>
              <a:t>, armature inductance is negligible, back </a:t>
            </a:r>
            <a:r>
              <a:rPr lang="en-GB" sz="2200" dirty="0" err="1" smtClean="0"/>
              <a:t>emf</a:t>
            </a:r>
            <a:r>
              <a:rPr lang="en-GB" sz="2200" dirty="0" smtClean="0"/>
              <a:t> constant is </a:t>
            </a:r>
            <a:r>
              <a:rPr lang="en-GB" sz="2200" dirty="0" err="1" smtClean="0"/>
              <a:t>5.5x10</a:t>
            </a:r>
            <a:r>
              <a:rPr lang="en-GB" sz="2200" baseline="30000" dirty="0" smtClean="0"/>
              <a:t>-2</a:t>
            </a:r>
            <a:r>
              <a:rPr lang="en-GB" sz="2200" dirty="0" smtClean="0"/>
              <a:t> v sec/</a:t>
            </a:r>
            <a:r>
              <a:rPr lang="en-GB" sz="2200" dirty="0" err="1" smtClean="0"/>
              <a:t>rad</a:t>
            </a:r>
            <a:r>
              <a:rPr lang="en-GB" sz="2200" dirty="0" smtClean="0"/>
              <a:t>, motor torque constant is </a:t>
            </a:r>
            <a:r>
              <a:rPr lang="en-GB" sz="2200" dirty="0" err="1" smtClean="0"/>
              <a:t>6x10</a:t>
            </a:r>
            <a:r>
              <a:rPr lang="en-GB" sz="2200" baseline="30000" dirty="0" smtClean="0"/>
              <a:t>-5</a:t>
            </a:r>
            <a:r>
              <a:rPr lang="en-GB" sz="2200" dirty="0" smtClean="0"/>
              <a:t>, moment of inertia of motor 10-5, viscous friction </a:t>
            </a:r>
            <a:r>
              <a:rPr lang="en-GB" sz="2200" dirty="0" err="1" smtClean="0"/>
              <a:t>coeffcient</a:t>
            </a:r>
            <a:r>
              <a:rPr lang="en-GB" sz="2200" dirty="0" smtClean="0"/>
              <a:t> is negligible, moment of inertia of load is </a:t>
            </a:r>
            <a:r>
              <a:rPr lang="en-GB" sz="2200" dirty="0" err="1" smtClean="0"/>
              <a:t>4.4x10</a:t>
            </a:r>
            <a:r>
              <a:rPr lang="en-GB" sz="2200" baseline="30000" dirty="0" smtClean="0"/>
              <a:t>-3</a:t>
            </a:r>
            <a:r>
              <a:rPr lang="en-GB" sz="2200" dirty="0" smtClean="0"/>
              <a:t>, viscous friction </a:t>
            </a:r>
            <a:r>
              <a:rPr lang="en-GB" sz="2200" dirty="0" err="1" smtClean="0"/>
              <a:t>coeffcient</a:t>
            </a:r>
            <a:r>
              <a:rPr lang="en-GB" sz="2200" dirty="0" smtClean="0"/>
              <a:t> of load is </a:t>
            </a:r>
            <a:r>
              <a:rPr lang="en-GB" sz="2200" dirty="0" err="1" smtClean="0"/>
              <a:t>4x10</a:t>
            </a:r>
            <a:r>
              <a:rPr lang="en-GB" sz="2200" baseline="30000" dirty="0" smtClean="0"/>
              <a:t>-2</a:t>
            </a:r>
            <a:r>
              <a:rPr lang="en-GB" sz="2200" dirty="0" smtClean="0"/>
              <a:t>.</a:t>
            </a:r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marL="457200" indent="-457200" algn="just">
              <a:spcBef>
                <a:spcPct val="50000"/>
              </a:spcBef>
              <a:buAutoNum type="arabicPeriod"/>
            </a:pPr>
            <a:r>
              <a:rPr lang="en-GB" sz="2200" dirty="0" smtClean="0"/>
              <a:t>Drive the overall transfer function of the system i.e. </a:t>
            </a:r>
            <a:r>
              <a:rPr lang="el-GR" sz="2200" dirty="0" smtClean="0">
                <a:solidFill>
                  <a:srgbClr val="FF0000"/>
                </a:solidFill>
              </a:rPr>
              <a:t>Ω</a:t>
            </a:r>
            <a:r>
              <a:rPr lang="en-GB" sz="2200" baseline="-25000" dirty="0" smtClean="0">
                <a:solidFill>
                  <a:srgbClr val="FF0000"/>
                </a:solidFill>
              </a:rPr>
              <a:t>L</a:t>
            </a:r>
            <a:r>
              <a:rPr lang="en-GB" sz="2200" dirty="0" smtClean="0">
                <a:solidFill>
                  <a:srgbClr val="FF0000"/>
                </a:solidFill>
              </a:rPr>
              <a:t>(s)/ E</a:t>
            </a:r>
            <a:r>
              <a:rPr lang="en-GB" sz="2200" baseline="-25000" dirty="0" smtClean="0">
                <a:solidFill>
                  <a:srgbClr val="FF0000"/>
                </a:solidFill>
              </a:rPr>
              <a:t>a</a:t>
            </a:r>
            <a:r>
              <a:rPr lang="en-GB" sz="2200" dirty="0" smtClean="0">
                <a:solidFill>
                  <a:srgbClr val="FF0000"/>
                </a:solidFill>
              </a:rPr>
              <a:t>(s)</a:t>
            </a:r>
          </a:p>
          <a:p>
            <a:pPr marL="457200" indent="-457200" algn="just">
              <a:spcBef>
                <a:spcPct val="50000"/>
              </a:spcBef>
              <a:buAutoNum type="arabicPeriod"/>
            </a:pPr>
            <a:r>
              <a:rPr lang="en-GB" sz="2200" dirty="0" smtClean="0"/>
              <a:t>Determine the gear ratio such that the rotational speed of the load is reduced to half and torque is doubled.</a:t>
            </a:r>
            <a:endParaRPr lang="en-US" sz="2200" dirty="0"/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251520" y="44624"/>
            <a:ext cx="8640960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Example-4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1331640" y="2636912"/>
            <a:ext cx="6624736" cy="2520526"/>
            <a:chOff x="1331640" y="2636912"/>
            <a:chExt cx="6624736" cy="2520526"/>
          </a:xfrm>
        </p:grpSpPr>
        <p:grpSp>
          <p:nvGrpSpPr>
            <p:cNvPr id="92" name="Group 91"/>
            <p:cNvGrpSpPr/>
            <p:nvPr/>
          </p:nvGrpSpPr>
          <p:grpSpPr>
            <a:xfrm>
              <a:off x="1619672" y="2636912"/>
              <a:ext cx="6336704" cy="2520526"/>
              <a:chOff x="1619672" y="3439876"/>
              <a:chExt cx="6336704" cy="2520526"/>
            </a:xfrm>
          </p:grpSpPr>
          <p:grpSp>
            <p:nvGrpSpPr>
              <p:cNvPr id="2" name="Group 69"/>
              <p:cNvGrpSpPr/>
              <p:nvPr/>
            </p:nvGrpSpPr>
            <p:grpSpPr>
              <a:xfrm>
                <a:off x="1619672" y="3439876"/>
                <a:ext cx="4280117" cy="2307235"/>
                <a:chOff x="4766800" y="991604"/>
                <a:chExt cx="4280117" cy="2307235"/>
              </a:xfrm>
            </p:grpSpPr>
            <p:grpSp>
              <p:nvGrpSpPr>
                <p:cNvPr id="3" name="Group 3"/>
                <p:cNvGrpSpPr>
                  <a:grpSpLocks/>
                </p:cNvGrpSpPr>
                <p:nvPr/>
              </p:nvGrpSpPr>
              <p:grpSpPr bwMode="auto">
                <a:xfrm>
                  <a:off x="6127278" y="1450218"/>
                  <a:ext cx="863475" cy="193959"/>
                  <a:chOff x="1673" y="2077"/>
                  <a:chExt cx="818" cy="149"/>
                </a:xfrm>
              </p:grpSpPr>
              <p:sp>
                <p:nvSpPr>
                  <p:cNvPr id="96260" name="Arc 4"/>
                  <p:cNvSpPr>
                    <a:spLocks/>
                  </p:cNvSpPr>
                  <p:nvPr/>
                </p:nvSpPr>
                <p:spPr bwMode="auto">
                  <a:xfrm>
                    <a:off x="1673" y="2077"/>
                    <a:ext cx="163" cy="141"/>
                  </a:xfrm>
                  <a:custGeom>
                    <a:avLst/>
                    <a:gdLst>
                      <a:gd name="G0" fmla="+- 21276 0 0"/>
                      <a:gd name="G1" fmla="+- 21600 0 0"/>
                      <a:gd name="G2" fmla="+- 21600 0 0"/>
                      <a:gd name="T0" fmla="*/ 0 w 42876"/>
                      <a:gd name="T1" fmla="*/ 17875 h 34596"/>
                      <a:gd name="T2" fmla="*/ 38529 w 42876"/>
                      <a:gd name="T3" fmla="*/ 34596 h 34596"/>
                      <a:gd name="T4" fmla="*/ 21276 w 42876"/>
                      <a:gd name="T5" fmla="*/ 21600 h 345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876" h="34596" fill="none" extrusionOk="0">
                        <a:moveTo>
                          <a:pt x="-1" y="17874"/>
                        </a:moveTo>
                        <a:cubicBezTo>
                          <a:pt x="1809" y="7539"/>
                          <a:pt x="10783" y="-1"/>
                          <a:pt x="21276" y="0"/>
                        </a:cubicBezTo>
                        <a:cubicBezTo>
                          <a:pt x="33205" y="0"/>
                          <a:pt x="42876" y="9670"/>
                          <a:pt x="42876" y="21600"/>
                        </a:cubicBezTo>
                        <a:cubicBezTo>
                          <a:pt x="42876" y="26288"/>
                          <a:pt x="41350" y="30850"/>
                          <a:pt x="38528" y="34595"/>
                        </a:cubicBezTo>
                      </a:path>
                      <a:path w="42876" h="34596" stroke="0" extrusionOk="0">
                        <a:moveTo>
                          <a:pt x="-1" y="17874"/>
                        </a:moveTo>
                        <a:cubicBezTo>
                          <a:pt x="1809" y="7539"/>
                          <a:pt x="10783" y="-1"/>
                          <a:pt x="21276" y="0"/>
                        </a:cubicBezTo>
                        <a:cubicBezTo>
                          <a:pt x="33205" y="0"/>
                          <a:pt x="42876" y="9670"/>
                          <a:pt x="42876" y="21600"/>
                        </a:cubicBezTo>
                        <a:cubicBezTo>
                          <a:pt x="42876" y="26288"/>
                          <a:pt x="41350" y="30850"/>
                          <a:pt x="38528" y="34595"/>
                        </a:cubicBezTo>
                        <a:lnTo>
                          <a:pt x="21276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6261" name="Arc 5"/>
                  <p:cNvSpPr>
                    <a:spLocks/>
                  </p:cNvSpPr>
                  <p:nvPr/>
                </p:nvSpPr>
                <p:spPr bwMode="auto">
                  <a:xfrm>
                    <a:off x="1801" y="2081"/>
                    <a:ext cx="164" cy="141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3599 w 43200"/>
                      <a:gd name="T1" fmla="*/ 33539 h 34596"/>
                      <a:gd name="T2" fmla="*/ 38853 w 43200"/>
                      <a:gd name="T3" fmla="*/ 34596 h 34596"/>
                      <a:gd name="T4" fmla="*/ 21600 w 43200"/>
                      <a:gd name="T5" fmla="*/ 21600 h 345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34596" fill="none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</a:path>
                      <a:path w="43200" h="34596" stroke="0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6262" name="Arc 6"/>
                  <p:cNvSpPr>
                    <a:spLocks/>
                  </p:cNvSpPr>
                  <p:nvPr/>
                </p:nvSpPr>
                <p:spPr bwMode="auto">
                  <a:xfrm>
                    <a:off x="1933" y="2077"/>
                    <a:ext cx="164" cy="141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3599 w 43200"/>
                      <a:gd name="T1" fmla="*/ 33539 h 34596"/>
                      <a:gd name="T2" fmla="*/ 38853 w 43200"/>
                      <a:gd name="T3" fmla="*/ 34596 h 34596"/>
                      <a:gd name="T4" fmla="*/ 21600 w 43200"/>
                      <a:gd name="T5" fmla="*/ 21600 h 345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34596" fill="none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</a:path>
                      <a:path w="43200" h="34596" stroke="0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6263" name="Arc 7"/>
                  <p:cNvSpPr>
                    <a:spLocks/>
                  </p:cNvSpPr>
                  <p:nvPr/>
                </p:nvSpPr>
                <p:spPr bwMode="auto">
                  <a:xfrm>
                    <a:off x="2065" y="2081"/>
                    <a:ext cx="164" cy="141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3599 w 43200"/>
                      <a:gd name="T1" fmla="*/ 33539 h 34596"/>
                      <a:gd name="T2" fmla="*/ 38853 w 43200"/>
                      <a:gd name="T3" fmla="*/ 34596 h 34596"/>
                      <a:gd name="T4" fmla="*/ 21600 w 43200"/>
                      <a:gd name="T5" fmla="*/ 21600 h 345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34596" fill="none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</a:path>
                      <a:path w="43200" h="34596" stroke="0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6264" name="Arc 8"/>
                  <p:cNvSpPr>
                    <a:spLocks/>
                  </p:cNvSpPr>
                  <p:nvPr/>
                </p:nvSpPr>
                <p:spPr bwMode="auto">
                  <a:xfrm>
                    <a:off x="2195" y="2085"/>
                    <a:ext cx="164" cy="141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3599 w 43200"/>
                      <a:gd name="T1" fmla="*/ 33539 h 34596"/>
                      <a:gd name="T2" fmla="*/ 38853 w 43200"/>
                      <a:gd name="T3" fmla="*/ 34596 h 34596"/>
                      <a:gd name="T4" fmla="*/ 21600 w 43200"/>
                      <a:gd name="T5" fmla="*/ 21600 h 345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34596" fill="none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</a:path>
                      <a:path w="43200" h="34596" stroke="0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6265" name="Arc 9"/>
                  <p:cNvSpPr>
                    <a:spLocks/>
                  </p:cNvSpPr>
                  <p:nvPr/>
                </p:nvSpPr>
                <p:spPr bwMode="auto">
                  <a:xfrm>
                    <a:off x="2328" y="2081"/>
                    <a:ext cx="163" cy="137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3599 w 42961"/>
                      <a:gd name="T1" fmla="*/ 33539 h 33539"/>
                      <a:gd name="T2" fmla="*/ 42961 w 42961"/>
                      <a:gd name="T3" fmla="*/ 18398 h 33539"/>
                      <a:gd name="T4" fmla="*/ 21600 w 42961"/>
                      <a:gd name="T5" fmla="*/ 21600 h 335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961" h="33539" fill="none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2292" y="-1"/>
                          <a:pt x="41376" y="7823"/>
                          <a:pt x="42961" y="18397"/>
                        </a:cubicBezTo>
                      </a:path>
                      <a:path w="42961" h="33539" stroke="0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2292" y="-1"/>
                          <a:pt x="41376" y="7823"/>
                          <a:pt x="42961" y="18397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6266" name="Oval 10"/>
                <p:cNvSpPr>
                  <a:spLocks noChangeArrowheads="1"/>
                </p:cNvSpPr>
                <p:nvPr/>
              </p:nvSpPr>
              <p:spPr bwMode="auto">
                <a:xfrm>
                  <a:off x="4860032" y="1894331"/>
                  <a:ext cx="503403" cy="52205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6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5101246" y="1513663"/>
                  <a:ext cx="0" cy="3915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68" name="Freeform 12"/>
                <p:cNvSpPr>
                  <a:spLocks/>
                </p:cNvSpPr>
                <p:nvPr/>
              </p:nvSpPr>
              <p:spPr bwMode="auto">
                <a:xfrm rot="16200000">
                  <a:off x="5524241" y="1014112"/>
                  <a:ext cx="195772" cy="1019041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39" y="140"/>
                    </a:cxn>
                    <a:cxn ang="0">
                      <a:pos x="77" y="188"/>
                    </a:cxn>
                    <a:cxn ang="0">
                      <a:pos x="0" y="188"/>
                    </a:cxn>
                    <a:cxn ang="0">
                      <a:pos x="77" y="235"/>
                    </a:cxn>
                    <a:cxn ang="0">
                      <a:pos x="0" y="235"/>
                    </a:cxn>
                    <a:cxn ang="0">
                      <a:pos x="77" y="283"/>
                    </a:cxn>
                    <a:cxn ang="0">
                      <a:pos x="0" y="283"/>
                    </a:cxn>
                    <a:cxn ang="0">
                      <a:pos x="77" y="329"/>
                    </a:cxn>
                    <a:cxn ang="0">
                      <a:pos x="0" y="329"/>
                    </a:cxn>
                    <a:cxn ang="0">
                      <a:pos x="77" y="377"/>
                    </a:cxn>
                    <a:cxn ang="0">
                      <a:pos x="0" y="377"/>
                    </a:cxn>
                    <a:cxn ang="0">
                      <a:pos x="39" y="424"/>
                    </a:cxn>
                    <a:cxn ang="0">
                      <a:pos x="39" y="518"/>
                    </a:cxn>
                  </a:cxnLst>
                  <a:rect l="0" t="0" r="r" b="b"/>
                  <a:pathLst>
                    <a:path w="78" h="519">
                      <a:moveTo>
                        <a:pt x="39" y="0"/>
                      </a:moveTo>
                      <a:lnTo>
                        <a:pt x="39" y="140"/>
                      </a:lnTo>
                      <a:lnTo>
                        <a:pt x="77" y="188"/>
                      </a:lnTo>
                      <a:lnTo>
                        <a:pt x="0" y="188"/>
                      </a:lnTo>
                      <a:lnTo>
                        <a:pt x="77" y="235"/>
                      </a:lnTo>
                      <a:lnTo>
                        <a:pt x="0" y="235"/>
                      </a:lnTo>
                      <a:lnTo>
                        <a:pt x="77" y="283"/>
                      </a:lnTo>
                      <a:lnTo>
                        <a:pt x="0" y="283"/>
                      </a:lnTo>
                      <a:lnTo>
                        <a:pt x="77" y="329"/>
                      </a:lnTo>
                      <a:lnTo>
                        <a:pt x="0" y="329"/>
                      </a:lnTo>
                      <a:lnTo>
                        <a:pt x="77" y="377"/>
                      </a:lnTo>
                      <a:lnTo>
                        <a:pt x="0" y="377"/>
                      </a:lnTo>
                      <a:lnTo>
                        <a:pt x="39" y="424"/>
                      </a:lnTo>
                      <a:lnTo>
                        <a:pt x="39" y="51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6269" name="Freeform 13"/>
                <p:cNvSpPr>
                  <a:spLocks/>
                </p:cNvSpPr>
                <p:nvPr/>
              </p:nvSpPr>
              <p:spPr bwMode="auto">
                <a:xfrm>
                  <a:off x="5111733" y="2416389"/>
                  <a:ext cx="985830" cy="2175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20"/>
                    </a:cxn>
                    <a:cxn ang="0">
                      <a:pos x="564" y="120"/>
                    </a:cxn>
                  </a:cxnLst>
                  <a:rect l="0" t="0" r="r" b="b"/>
                  <a:pathLst>
                    <a:path w="564" h="120">
                      <a:moveTo>
                        <a:pt x="0" y="0"/>
                      </a:moveTo>
                      <a:lnTo>
                        <a:pt x="0" y="120"/>
                      </a:lnTo>
                      <a:lnTo>
                        <a:pt x="564" y="12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7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766800" y="1968524"/>
                  <a:ext cx="744037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i="1" dirty="0" smtClean="0"/>
                    <a:t> 15 v</a:t>
                  </a:r>
                  <a:endParaRPr lang="en-US" sz="2000" dirty="0"/>
                </a:p>
              </p:txBody>
            </p:sp>
            <p:sp>
              <p:nvSpPr>
                <p:cNvPr id="96271" name="Line 15"/>
                <p:cNvSpPr>
                  <a:spLocks noChangeShapeType="1"/>
                </p:cNvSpPr>
                <p:nvPr/>
              </p:nvSpPr>
              <p:spPr bwMode="auto">
                <a:xfrm>
                  <a:off x="5887812" y="1742064"/>
                  <a:ext cx="482427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7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055613" y="1660492"/>
                  <a:ext cx="671203" cy="4531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i="1" dirty="0" err="1"/>
                    <a:t>i</a:t>
                  </a:r>
                  <a:r>
                    <a:rPr lang="en-US" sz="2000" baseline="-25000" dirty="0" err="1"/>
                    <a:t>a</a:t>
                  </a:r>
                  <a:endParaRPr lang="en-US" sz="2000" dirty="0"/>
                </a:p>
              </p:txBody>
            </p:sp>
            <p:sp>
              <p:nvSpPr>
                <p:cNvPr id="96273" name="Line 17"/>
                <p:cNvSpPr>
                  <a:spLocks noChangeShapeType="1"/>
                </p:cNvSpPr>
                <p:nvPr/>
              </p:nvSpPr>
              <p:spPr bwMode="auto">
                <a:xfrm>
                  <a:off x="6092319" y="2639352"/>
                  <a:ext cx="5244" cy="9788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74" name="Line 18"/>
                <p:cNvSpPr>
                  <a:spLocks noChangeShapeType="1"/>
                </p:cNvSpPr>
                <p:nvPr/>
              </p:nvSpPr>
              <p:spPr bwMode="auto">
                <a:xfrm>
                  <a:off x="5931253" y="2740217"/>
                  <a:ext cx="35657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75" name="Line 19"/>
                <p:cNvSpPr>
                  <a:spLocks noChangeShapeType="1"/>
                </p:cNvSpPr>
                <p:nvPr/>
              </p:nvSpPr>
              <p:spPr bwMode="auto">
                <a:xfrm>
                  <a:off x="5988935" y="2811371"/>
                  <a:ext cx="22023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7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7159404" y="1891871"/>
                  <a:ext cx="317894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i="1" dirty="0" smtClean="0"/>
                    <a:t>T</a:t>
                  </a:r>
                  <a:endParaRPr lang="en-US" sz="2000" i="1" dirty="0"/>
                </a:p>
              </p:txBody>
            </p:sp>
            <p:sp>
              <p:nvSpPr>
                <p:cNvPr id="96277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7037947" y="1829073"/>
                  <a:ext cx="503403" cy="52205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78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7294892" y="1535415"/>
                  <a:ext cx="5244" cy="2066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79" name="Freeform 23"/>
                <p:cNvSpPr>
                  <a:spLocks/>
                </p:cNvSpPr>
                <p:nvPr/>
              </p:nvSpPr>
              <p:spPr bwMode="auto">
                <a:xfrm flipH="1">
                  <a:off x="6083580" y="2432704"/>
                  <a:ext cx="1206069" cy="20121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20"/>
                    </a:cxn>
                    <a:cxn ang="0">
                      <a:pos x="564" y="120"/>
                    </a:cxn>
                  </a:cxnLst>
                  <a:rect l="0" t="0" r="r" b="b"/>
                  <a:pathLst>
                    <a:path w="564" h="120">
                      <a:moveTo>
                        <a:pt x="0" y="0"/>
                      </a:moveTo>
                      <a:lnTo>
                        <a:pt x="0" y="120"/>
                      </a:lnTo>
                      <a:lnTo>
                        <a:pt x="564" y="12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80" name="Text Box 24"/>
                <p:cNvSpPr txBox="1">
                  <a:spLocks noChangeArrowheads="1"/>
                </p:cNvSpPr>
                <p:nvPr/>
              </p:nvSpPr>
              <p:spPr bwMode="auto">
                <a:xfrm flipH="1">
                  <a:off x="5487706" y="1050003"/>
                  <a:ext cx="671203" cy="4531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i="1" dirty="0"/>
                    <a:t>R</a:t>
                  </a:r>
                  <a:r>
                    <a:rPr lang="en-US" sz="2000" baseline="-25000" dirty="0"/>
                    <a:t>a</a:t>
                  </a:r>
                  <a:endParaRPr lang="en-US" sz="2000" dirty="0"/>
                </a:p>
              </p:txBody>
            </p:sp>
            <p:sp>
              <p:nvSpPr>
                <p:cNvPr id="96281" name="Line 25"/>
                <p:cNvSpPr>
                  <a:spLocks noChangeShapeType="1"/>
                </p:cNvSpPr>
                <p:nvPr/>
              </p:nvSpPr>
              <p:spPr bwMode="auto">
                <a:xfrm>
                  <a:off x="6999493" y="1546292"/>
                  <a:ext cx="30413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82" name="Text Box 26"/>
                <p:cNvSpPr txBox="1">
                  <a:spLocks noChangeArrowheads="1"/>
                </p:cNvSpPr>
                <p:nvPr/>
              </p:nvSpPr>
              <p:spPr bwMode="auto">
                <a:xfrm flipH="1">
                  <a:off x="6429669" y="991604"/>
                  <a:ext cx="671203" cy="4531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i="1"/>
                    <a:t>L</a:t>
                  </a:r>
                  <a:r>
                    <a:rPr lang="en-US" sz="2000" baseline="-25000"/>
                    <a:t>a</a:t>
                  </a:r>
                  <a:endParaRPr lang="en-US" sz="2000"/>
                </a:p>
              </p:txBody>
            </p:sp>
            <p:sp>
              <p:nvSpPr>
                <p:cNvPr id="96283" name="Rectangle 27"/>
                <p:cNvSpPr>
                  <a:spLocks noChangeArrowheads="1"/>
                </p:cNvSpPr>
                <p:nvPr/>
              </p:nvSpPr>
              <p:spPr bwMode="auto">
                <a:xfrm>
                  <a:off x="7198756" y="1736625"/>
                  <a:ext cx="199264" cy="851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84" name="Rectangle 28"/>
                <p:cNvSpPr>
                  <a:spLocks noChangeArrowheads="1"/>
                </p:cNvSpPr>
                <p:nvPr/>
              </p:nvSpPr>
              <p:spPr bwMode="auto">
                <a:xfrm>
                  <a:off x="7193512" y="2351132"/>
                  <a:ext cx="199264" cy="851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85" name="Rectangle 29"/>
                <p:cNvSpPr>
                  <a:spLocks noChangeArrowheads="1"/>
                </p:cNvSpPr>
                <p:nvPr/>
              </p:nvSpPr>
              <p:spPr bwMode="auto">
                <a:xfrm>
                  <a:off x="7539602" y="2046598"/>
                  <a:ext cx="749860" cy="85197"/>
                </a:xfrm>
                <a:prstGeom prst="rect">
                  <a:avLst/>
                </a:prstGeom>
                <a:solidFill>
                  <a:srgbClr val="00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86" name="Rectangle 30"/>
                <p:cNvSpPr>
                  <a:spLocks noChangeArrowheads="1"/>
                </p:cNvSpPr>
                <p:nvPr/>
              </p:nvSpPr>
              <p:spPr bwMode="auto">
                <a:xfrm>
                  <a:off x="8221293" y="1448406"/>
                  <a:ext cx="288408" cy="1256204"/>
                </a:xfrm>
                <a:prstGeom prst="rect">
                  <a:avLst/>
                </a:prstGeom>
                <a:solidFill>
                  <a:srgbClr val="00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87" name="Rectangle 31" descr="Light upward diagonal"/>
                <p:cNvSpPr>
                  <a:spLocks noChangeArrowheads="1"/>
                </p:cNvSpPr>
                <p:nvPr/>
              </p:nvSpPr>
              <p:spPr bwMode="auto">
                <a:xfrm>
                  <a:off x="7618258" y="1834511"/>
                  <a:ext cx="298895" cy="190334"/>
                </a:xfrm>
                <a:prstGeom prst="rect">
                  <a:avLst/>
                </a:prstGeom>
                <a:pattFill prst="ltUpDiag">
                  <a:fgClr>
                    <a:schemeClr val="hlink"/>
                  </a:fgClr>
                  <a:bgClr>
                    <a:schemeClr val="bg1"/>
                  </a:bgClr>
                </a:patt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88" name="Freeform 32"/>
                <p:cNvSpPr>
                  <a:spLocks/>
                </p:cNvSpPr>
                <p:nvPr/>
              </p:nvSpPr>
              <p:spPr bwMode="auto">
                <a:xfrm>
                  <a:off x="7623502" y="1834511"/>
                  <a:ext cx="293651" cy="19033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105"/>
                    </a:cxn>
                    <a:cxn ang="0">
                      <a:pos x="168" y="105"/>
                    </a:cxn>
                    <a:cxn ang="0">
                      <a:pos x="168" y="0"/>
                    </a:cxn>
                  </a:cxnLst>
                  <a:rect l="0" t="0" r="r" b="b"/>
                  <a:pathLst>
                    <a:path w="168" h="105">
                      <a:moveTo>
                        <a:pt x="0" y="6"/>
                      </a:moveTo>
                      <a:lnTo>
                        <a:pt x="0" y="105"/>
                      </a:lnTo>
                      <a:lnTo>
                        <a:pt x="168" y="105"/>
                      </a:lnTo>
                      <a:lnTo>
                        <a:pt x="168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89" name="Rectangle 33" descr="Light upward diagonal"/>
                <p:cNvSpPr>
                  <a:spLocks noChangeArrowheads="1"/>
                </p:cNvSpPr>
                <p:nvPr/>
              </p:nvSpPr>
              <p:spPr bwMode="auto">
                <a:xfrm flipV="1">
                  <a:off x="7628746" y="2160798"/>
                  <a:ext cx="298895" cy="190334"/>
                </a:xfrm>
                <a:prstGeom prst="rect">
                  <a:avLst/>
                </a:prstGeom>
                <a:pattFill prst="ltUpDiag">
                  <a:fgClr>
                    <a:schemeClr val="hlink"/>
                  </a:fgClr>
                  <a:bgClr>
                    <a:schemeClr val="bg1"/>
                  </a:bgClr>
                </a:patt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90" name="Freeform 34"/>
                <p:cNvSpPr>
                  <a:spLocks/>
                </p:cNvSpPr>
                <p:nvPr/>
              </p:nvSpPr>
              <p:spPr bwMode="auto">
                <a:xfrm flipV="1">
                  <a:off x="7633990" y="2155360"/>
                  <a:ext cx="293651" cy="19033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105"/>
                    </a:cxn>
                    <a:cxn ang="0">
                      <a:pos x="168" y="105"/>
                    </a:cxn>
                    <a:cxn ang="0">
                      <a:pos x="168" y="0"/>
                    </a:cxn>
                  </a:cxnLst>
                  <a:rect l="0" t="0" r="r" b="b"/>
                  <a:pathLst>
                    <a:path w="168" h="105">
                      <a:moveTo>
                        <a:pt x="0" y="6"/>
                      </a:moveTo>
                      <a:lnTo>
                        <a:pt x="0" y="105"/>
                      </a:lnTo>
                      <a:lnTo>
                        <a:pt x="168" y="105"/>
                      </a:lnTo>
                      <a:lnTo>
                        <a:pt x="168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91" name="Text Box 35"/>
                <p:cNvSpPr txBox="1">
                  <a:spLocks noChangeArrowheads="1"/>
                </p:cNvSpPr>
                <p:nvPr/>
              </p:nvSpPr>
              <p:spPr bwMode="auto">
                <a:xfrm flipH="1">
                  <a:off x="8201808" y="1908048"/>
                  <a:ext cx="502357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i="1" dirty="0" err="1" smtClean="0"/>
                    <a:t>J</a:t>
                  </a:r>
                  <a:r>
                    <a:rPr lang="en-US" sz="2000" i="1" baseline="-25000" dirty="0" err="1" smtClean="0"/>
                    <a:t>m</a:t>
                  </a:r>
                  <a:endParaRPr lang="en-US" sz="2000" baseline="-25000" dirty="0"/>
                </a:p>
              </p:txBody>
            </p:sp>
            <p:sp>
              <p:nvSpPr>
                <p:cNvPr id="96295" name="Freeform 39"/>
                <p:cNvSpPr>
                  <a:spLocks/>
                </p:cNvSpPr>
                <p:nvPr/>
              </p:nvSpPr>
              <p:spPr bwMode="auto">
                <a:xfrm>
                  <a:off x="7994062" y="1883454"/>
                  <a:ext cx="138086" cy="424173"/>
                </a:xfrm>
                <a:custGeom>
                  <a:avLst/>
                  <a:gdLst/>
                  <a:ahLst/>
                  <a:cxnLst>
                    <a:cxn ang="0">
                      <a:pos x="79" y="0"/>
                    </a:cxn>
                    <a:cxn ang="0">
                      <a:pos x="25" y="30"/>
                    </a:cxn>
                    <a:cxn ang="0">
                      <a:pos x="1" y="120"/>
                    </a:cxn>
                    <a:cxn ang="0">
                      <a:pos x="19" y="210"/>
                    </a:cxn>
                    <a:cxn ang="0">
                      <a:pos x="67" y="234"/>
                    </a:cxn>
                  </a:cxnLst>
                  <a:rect l="0" t="0" r="r" b="b"/>
                  <a:pathLst>
                    <a:path w="79" h="234">
                      <a:moveTo>
                        <a:pt x="79" y="0"/>
                      </a:moveTo>
                      <a:cubicBezTo>
                        <a:pt x="58" y="5"/>
                        <a:pt x="38" y="10"/>
                        <a:pt x="25" y="30"/>
                      </a:cubicBezTo>
                      <a:cubicBezTo>
                        <a:pt x="12" y="50"/>
                        <a:pt x="2" y="90"/>
                        <a:pt x="1" y="120"/>
                      </a:cubicBezTo>
                      <a:cubicBezTo>
                        <a:pt x="0" y="150"/>
                        <a:pt x="8" y="191"/>
                        <a:pt x="19" y="210"/>
                      </a:cubicBezTo>
                      <a:cubicBezTo>
                        <a:pt x="30" y="229"/>
                        <a:pt x="55" y="230"/>
                        <a:pt x="67" y="234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96" name="Text Box 40"/>
                <p:cNvSpPr txBox="1">
                  <a:spLocks noChangeArrowheads="1"/>
                </p:cNvSpPr>
                <p:nvPr/>
              </p:nvSpPr>
              <p:spPr bwMode="auto">
                <a:xfrm flipH="1">
                  <a:off x="7646225" y="2318503"/>
                  <a:ext cx="671203" cy="4531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dirty="0">
                      <a:sym typeface="Symbol" pitchFamily="18" charset="2"/>
                    </a:rPr>
                    <a:t></a:t>
                  </a:r>
                  <a:endParaRPr lang="en-US" sz="2000" dirty="0"/>
                </a:p>
              </p:txBody>
            </p:sp>
            <p:sp>
              <p:nvSpPr>
                <p:cNvPr id="96299" name="Text Box 43"/>
                <p:cNvSpPr txBox="1">
                  <a:spLocks noChangeArrowheads="1"/>
                </p:cNvSpPr>
                <p:nvPr/>
              </p:nvSpPr>
              <p:spPr bwMode="auto">
                <a:xfrm flipH="1">
                  <a:off x="7602734" y="1390145"/>
                  <a:ext cx="548442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i="1" dirty="0" err="1" smtClean="0"/>
                    <a:t>B</a:t>
                  </a:r>
                  <a:r>
                    <a:rPr lang="en-US" sz="2000" i="1" baseline="-25000" dirty="0" err="1" smtClean="0"/>
                    <a:t>m</a:t>
                  </a:r>
                  <a:endParaRPr lang="en-US" sz="2000" baseline="-25000" dirty="0"/>
                </a:p>
              </p:txBody>
            </p:sp>
            <p:sp>
              <p:nvSpPr>
                <p:cNvPr id="45" name="Line 15"/>
                <p:cNvSpPr>
                  <a:spLocks noChangeShapeType="1"/>
                </p:cNvSpPr>
                <p:nvPr/>
              </p:nvSpPr>
              <p:spPr bwMode="auto">
                <a:xfrm rot="16200000">
                  <a:off x="6723638" y="2107666"/>
                  <a:ext cx="482427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581681" y="1868312"/>
                  <a:ext cx="671203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i="1" dirty="0" err="1" smtClean="0"/>
                    <a:t>e</a:t>
                  </a:r>
                  <a:r>
                    <a:rPr lang="en-US" sz="2000" baseline="-25000" dirty="0" err="1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55" name="Line 19"/>
                <p:cNvSpPr>
                  <a:spLocks noChangeShapeType="1"/>
                </p:cNvSpPr>
                <p:nvPr/>
              </p:nvSpPr>
              <p:spPr bwMode="auto">
                <a:xfrm>
                  <a:off x="6039870" y="2894501"/>
                  <a:ext cx="144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4" name="Group 67"/>
                <p:cNvGrpSpPr/>
                <p:nvPr/>
              </p:nvGrpSpPr>
              <p:grpSpPr>
                <a:xfrm>
                  <a:off x="7150433" y="2636912"/>
                  <a:ext cx="764666" cy="661927"/>
                  <a:chOff x="7609903" y="3055105"/>
                  <a:chExt cx="764666" cy="661927"/>
                </a:xfrm>
              </p:grpSpPr>
              <p:grpSp>
                <p:nvGrpSpPr>
                  <p:cNvPr id="5" name="Group 3"/>
                  <p:cNvGrpSpPr>
                    <a:grpSpLocks/>
                  </p:cNvGrpSpPr>
                  <p:nvPr/>
                </p:nvGrpSpPr>
                <p:grpSpPr bwMode="auto">
                  <a:xfrm rot="19579827">
                    <a:off x="7664245" y="3177472"/>
                    <a:ext cx="458072" cy="135954"/>
                    <a:chOff x="1673" y="2077"/>
                    <a:chExt cx="818" cy="149"/>
                  </a:xfrm>
                </p:grpSpPr>
                <p:sp>
                  <p:nvSpPr>
                    <p:cNvPr id="49" name="Arc 4"/>
                    <p:cNvSpPr>
                      <a:spLocks/>
                    </p:cNvSpPr>
                    <p:nvPr/>
                  </p:nvSpPr>
                  <p:spPr bwMode="auto">
                    <a:xfrm>
                      <a:off x="1673" y="2077"/>
                      <a:ext cx="163" cy="141"/>
                    </a:xfrm>
                    <a:custGeom>
                      <a:avLst/>
                      <a:gdLst>
                        <a:gd name="G0" fmla="+- 21276 0 0"/>
                        <a:gd name="G1" fmla="+- 21600 0 0"/>
                        <a:gd name="G2" fmla="+- 21600 0 0"/>
                        <a:gd name="T0" fmla="*/ 0 w 42876"/>
                        <a:gd name="T1" fmla="*/ 17875 h 34596"/>
                        <a:gd name="T2" fmla="*/ 38529 w 42876"/>
                        <a:gd name="T3" fmla="*/ 34596 h 34596"/>
                        <a:gd name="T4" fmla="*/ 21276 w 42876"/>
                        <a:gd name="T5" fmla="*/ 21600 h 345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2876" h="34596" fill="none" extrusionOk="0">
                          <a:moveTo>
                            <a:pt x="-1" y="17874"/>
                          </a:moveTo>
                          <a:cubicBezTo>
                            <a:pt x="1809" y="7539"/>
                            <a:pt x="10783" y="-1"/>
                            <a:pt x="21276" y="0"/>
                          </a:cubicBezTo>
                          <a:cubicBezTo>
                            <a:pt x="33205" y="0"/>
                            <a:pt x="42876" y="9670"/>
                            <a:pt x="42876" y="21600"/>
                          </a:cubicBezTo>
                          <a:cubicBezTo>
                            <a:pt x="42876" y="26288"/>
                            <a:pt x="41350" y="30850"/>
                            <a:pt x="38528" y="34595"/>
                          </a:cubicBezTo>
                        </a:path>
                        <a:path w="42876" h="34596" stroke="0" extrusionOk="0">
                          <a:moveTo>
                            <a:pt x="-1" y="17874"/>
                          </a:moveTo>
                          <a:cubicBezTo>
                            <a:pt x="1809" y="7539"/>
                            <a:pt x="10783" y="-1"/>
                            <a:pt x="21276" y="0"/>
                          </a:cubicBezTo>
                          <a:cubicBezTo>
                            <a:pt x="33205" y="0"/>
                            <a:pt x="42876" y="9670"/>
                            <a:pt x="42876" y="21600"/>
                          </a:cubicBezTo>
                          <a:cubicBezTo>
                            <a:pt x="42876" y="26288"/>
                            <a:pt x="41350" y="30850"/>
                            <a:pt x="38528" y="34595"/>
                          </a:cubicBezTo>
                          <a:lnTo>
                            <a:pt x="21276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0" name="Arc 5"/>
                    <p:cNvSpPr>
                      <a:spLocks/>
                    </p:cNvSpPr>
                    <p:nvPr/>
                  </p:nvSpPr>
                  <p:spPr bwMode="auto">
                    <a:xfrm>
                      <a:off x="1801" y="2081"/>
                      <a:ext cx="164" cy="141"/>
                    </a:xfrm>
                    <a:custGeom>
                      <a:avLst/>
                      <a:gdLst>
                        <a:gd name="G0" fmla="+- 21600 0 0"/>
                        <a:gd name="G1" fmla="+- 21600 0 0"/>
                        <a:gd name="G2" fmla="+- 21600 0 0"/>
                        <a:gd name="T0" fmla="*/ 3599 w 43200"/>
                        <a:gd name="T1" fmla="*/ 33539 h 34596"/>
                        <a:gd name="T2" fmla="*/ 38853 w 43200"/>
                        <a:gd name="T3" fmla="*/ 34596 h 34596"/>
                        <a:gd name="T4" fmla="*/ 21600 w 43200"/>
                        <a:gd name="T5" fmla="*/ 21600 h 345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200" h="34596" fill="none" extrusionOk="0">
                          <a:moveTo>
                            <a:pt x="3599" y="33538"/>
                          </a:moveTo>
                          <a:cubicBezTo>
                            <a:pt x="1251" y="29999"/>
                            <a:pt x="0" y="25846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6288"/>
                            <a:pt x="41674" y="30850"/>
                            <a:pt x="38852" y="34595"/>
                          </a:cubicBezTo>
                        </a:path>
                        <a:path w="43200" h="34596" stroke="0" extrusionOk="0">
                          <a:moveTo>
                            <a:pt x="3599" y="33538"/>
                          </a:moveTo>
                          <a:cubicBezTo>
                            <a:pt x="1251" y="29999"/>
                            <a:pt x="0" y="25846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6288"/>
                            <a:pt x="41674" y="30850"/>
                            <a:pt x="38852" y="34595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1" name="Arc 6"/>
                    <p:cNvSpPr>
                      <a:spLocks/>
                    </p:cNvSpPr>
                    <p:nvPr/>
                  </p:nvSpPr>
                  <p:spPr bwMode="auto">
                    <a:xfrm>
                      <a:off x="1933" y="2077"/>
                      <a:ext cx="164" cy="141"/>
                    </a:xfrm>
                    <a:custGeom>
                      <a:avLst/>
                      <a:gdLst>
                        <a:gd name="G0" fmla="+- 21600 0 0"/>
                        <a:gd name="G1" fmla="+- 21600 0 0"/>
                        <a:gd name="G2" fmla="+- 21600 0 0"/>
                        <a:gd name="T0" fmla="*/ 3599 w 43200"/>
                        <a:gd name="T1" fmla="*/ 33539 h 34596"/>
                        <a:gd name="T2" fmla="*/ 38853 w 43200"/>
                        <a:gd name="T3" fmla="*/ 34596 h 34596"/>
                        <a:gd name="T4" fmla="*/ 21600 w 43200"/>
                        <a:gd name="T5" fmla="*/ 21600 h 345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200" h="34596" fill="none" extrusionOk="0">
                          <a:moveTo>
                            <a:pt x="3599" y="33538"/>
                          </a:moveTo>
                          <a:cubicBezTo>
                            <a:pt x="1251" y="29999"/>
                            <a:pt x="0" y="25846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6288"/>
                            <a:pt x="41674" y="30850"/>
                            <a:pt x="38852" y="34595"/>
                          </a:cubicBezTo>
                        </a:path>
                        <a:path w="43200" h="34596" stroke="0" extrusionOk="0">
                          <a:moveTo>
                            <a:pt x="3599" y="33538"/>
                          </a:moveTo>
                          <a:cubicBezTo>
                            <a:pt x="1251" y="29999"/>
                            <a:pt x="0" y="25846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6288"/>
                            <a:pt x="41674" y="30850"/>
                            <a:pt x="38852" y="34595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2" name="Arc 7"/>
                    <p:cNvSpPr>
                      <a:spLocks/>
                    </p:cNvSpPr>
                    <p:nvPr/>
                  </p:nvSpPr>
                  <p:spPr bwMode="auto">
                    <a:xfrm>
                      <a:off x="2065" y="2081"/>
                      <a:ext cx="164" cy="141"/>
                    </a:xfrm>
                    <a:custGeom>
                      <a:avLst/>
                      <a:gdLst>
                        <a:gd name="G0" fmla="+- 21600 0 0"/>
                        <a:gd name="G1" fmla="+- 21600 0 0"/>
                        <a:gd name="G2" fmla="+- 21600 0 0"/>
                        <a:gd name="T0" fmla="*/ 3599 w 43200"/>
                        <a:gd name="T1" fmla="*/ 33539 h 34596"/>
                        <a:gd name="T2" fmla="*/ 38853 w 43200"/>
                        <a:gd name="T3" fmla="*/ 34596 h 34596"/>
                        <a:gd name="T4" fmla="*/ 21600 w 43200"/>
                        <a:gd name="T5" fmla="*/ 21600 h 345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200" h="34596" fill="none" extrusionOk="0">
                          <a:moveTo>
                            <a:pt x="3599" y="33538"/>
                          </a:moveTo>
                          <a:cubicBezTo>
                            <a:pt x="1251" y="29999"/>
                            <a:pt x="0" y="25846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6288"/>
                            <a:pt x="41674" y="30850"/>
                            <a:pt x="38852" y="34595"/>
                          </a:cubicBezTo>
                        </a:path>
                        <a:path w="43200" h="34596" stroke="0" extrusionOk="0">
                          <a:moveTo>
                            <a:pt x="3599" y="33538"/>
                          </a:moveTo>
                          <a:cubicBezTo>
                            <a:pt x="1251" y="29999"/>
                            <a:pt x="0" y="25846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6288"/>
                            <a:pt x="41674" y="30850"/>
                            <a:pt x="38852" y="34595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" name="Arc 8"/>
                    <p:cNvSpPr>
                      <a:spLocks/>
                    </p:cNvSpPr>
                    <p:nvPr/>
                  </p:nvSpPr>
                  <p:spPr bwMode="auto">
                    <a:xfrm>
                      <a:off x="2195" y="2085"/>
                      <a:ext cx="164" cy="141"/>
                    </a:xfrm>
                    <a:custGeom>
                      <a:avLst/>
                      <a:gdLst>
                        <a:gd name="G0" fmla="+- 21600 0 0"/>
                        <a:gd name="G1" fmla="+- 21600 0 0"/>
                        <a:gd name="G2" fmla="+- 21600 0 0"/>
                        <a:gd name="T0" fmla="*/ 3599 w 43200"/>
                        <a:gd name="T1" fmla="*/ 33539 h 34596"/>
                        <a:gd name="T2" fmla="*/ 38853 w 43200"/>
                        <a:gd name="T3" fmla="*/ 34596 h 34596"/>
                        <a:gd name="T4" fmla="*/ 21600 w 43200"/>
                        <a:gd name="T5" fmla="*/ 21600 h 345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3200" h="34596" fill="none" extrusionOk="0">
                          <a:moveTo>
                            <a:pt x="3599" y="33538"/>
                          </a:moveTo>
                          <a:cubicBezTo>
                            <a:pt x="1251" y="29999"/>
                            <a:pt x="0" y="25846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6288"/>
                            <a:pt x="41674" y="30850"/>
                            <a:pt x="38852" y="34595"/>
                          </a:cubicBezTo>
                        </a:path>
                        <a:path w="43200" h="34596" stroke="0" extrusionOk="0">
                          <a:moveTo>
                            <a:pt x="3599" y="33538"/>
                          </a:moveTo>
                          <a:cubicBezTo>
                            <a:pt x="1251" y="29999"/>
                            <a:pt x="0" y="25846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26288"/>
                            <a:pt x="41674" y="30850"/>
                            <a:pt x="38852" y="34595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4" name="Arc 9"/>
                    <p:cNvSpPr>
                      <a:spLocks/>
                    </p:cNvSpPr>
                    <p:nvPr/>
                  </p:nvSpPr>
                  <p:spPr bwMode="auto">
                    <a:xfrm>
                      <a:off x="2328" y="2081"/>
                      <a:ext cx="163" cy="137"/>
                    </a:xfrm>
                    <a:custGeom>
                      <a:avLst/>
                      <a:gdLst>
                        <a:gd name="G0" fmla="+- 21600 0 0"/>
                        <a:gd name="G1" fmla="+- 21600 0 0"/>
                        <a:gd name="G2" fmla="+- 21600 0 0"/>
                        <a:gd name="T0" fmla="*/ 3599 w 42961"/>
                        <a:gd name="T1" fmla="*/ 33539 h 33539"/>
                        <a:gd name="T2" fmla="*/ 42961 w 42961"/>
                        <a:gd name="T3" fmla="*/ 18398 h 33539"/>
                        <a:gd name="T4" fmla="*/ 21600 w 42961"/>
                        <a:gd name="T5" fmla="*/ 21600 h 3353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2961" h="33539" fill="none" extrusionOk="0">
                          <a:moveTo>
                            <a:pt x="3599" y="33538"/>
                          </a:moveTo>
                          <a:cubicBezTo>
                            <a:pt x="1251" y="29999"/>
                            <a:pt x="0" y="25846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2292" y="-1"/>
                            <a:pt x="41376" y="7823"/>
                            <a:pt x="42961" y="18397"/>
                          </a:cubicBezTo>
                        </a:path>
                        <a:path w="42961" h="33539" stroke="0" extrusionOk="0">
                          <a:moveTo>
                            <a:pt x="3599" y="33538"/>
                          </a:moveTo>
                          <a:cubicBezTo>
                            <a:pt x="1251" y="29999"/>
                            <a:pt x="0" y="25846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32292" y="-1"/>
                            <a:pt x="41376" y="7823"/>
                            <a:pt x="42961" y="18397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cxnSp>
                <p:nvCxnSpPr>
                  <p:cNvPr id="57" name="Straight Connector 56"/>
                  <p:cNvCxnSpPr/>
                  <p:nvPr/>
                </p:nvCxnSpPr>
                <p:spPr>
                  <a:xfrm flipV="1">
                    <a:off x="8086249" y="3055105"/>
                    <a:ext cx="86151" cy="53043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7609903" y="3362102"/>
                    <a:ext cx="86151" cy="53043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>
                    <a:off x="7612924" y="3415145"/>
                    <a:ext cx="216024" cy="2880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8158545" y="3068960"/>
                    <a:ext cx="216024" cy="2880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H="1" flipV="1">
                    <a:off x="7956376" y="3429000"/>
                    <a:ext cx="144016" cy="21602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flipH="1" flipV="1">
                    <a:off x="8067211" y="3428995"/>
                    <a:ext cx="108000" cy="1440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flipV="1">
                    <a:off x="7826215" y="3573016"/>
                    <a:ext cx="216024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flipV="1">
                    <a:off x="8144690" y="3370847"/>
                    <a:ext cx="216024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9" name="Text Box 24"/>
                <p:cNvSpPr txBox="1">
                  <a:spLocks noChangeArrowheads="1"/>
                </p:cNvSpPr>
                <p:nvPr/>
              </p:nvSpPr>
              <p:spPr bwMode="auto">
                <a:xfrm rot="19643315" flipH="1">
                  <a:off x="7318726" y="2905978"/>
                  <a:ext cx="1728191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 i="1" dirty="0" err="1" smtClean="0"/>
                    <a:t>V</a:t>
                  </a:r>
                  <a:r>
                    <a:rPr lang="en-US" sz="1600" baseline="-25000" dirty="0" err="1" smtClean="0"/>
                    <a:t>f</a:t>
                  </a:r>
                  <a:r>
                    <a:rPr lang="en-US" sz="1600" i="1" dirty="0" smtClean="0"/>
                    <a:t>=constant</a:t>
                  </a:r>
                  <a:endParaRPr lang="en-US" sz="1600" dirty="0"/>
                </a:p>
              </p:txBody>
            </p:sp>
          </p:grpSp>
          <p:sp>
            <p:nvSpPr>
              <p:cNvPr id="65" name="AutoShape 81"/>
              <p:cNvSpPr>
                <a:spLocks noChangeArrowheads="1"/>
              </p:cNvSpPr>
              <p:nvPr/>
            </p:nvSpPr>
            <p:spPr bwMode="auto">
              <a:xfrm>
                <a:off x="5668866" y="4130327"/>
                <a:ext cx="630238" cy="768350"/>
              </a:xfrm>
              <a:prstGeom prst="star32">
                <a:avLst>
                  <a:gd name="adj" fmla="val 3750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AutoShape 82"/>
              <p:cNvSpPr>
                <a:spLocks noChangeArrowheads="1"/>
              </p:cNvSpPr>
              <p:nvPr/>
            </p:nvSpPr>
            <p:spPr bwMode="auto">
              <a:xfrm>
                <a:off x="5649816" y="4817715"/>
                <a:ext cx="630238" cy="771525"/>
              </a:xfrm>
              <a:prstGeom prst="star32">
                <a:avLst>
                  <a:gd name="adj" fmla="val 3750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Oval 85"/>
              <p:cNvSpPr>
                <a:spLocks noChangeArrowheads="1"/>
              </p:cNvSpPr>
              <p:nvPr/>
            </p:nvSpPr>
            <p:spPr bwMode="auto">
              <a:xfrm>
                <a:off x="5887941" y="5127277"/>
                <a:ext cx="125413" cy="15398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96"/>
              <p:cNvSpPr>
                <a:spLocks noChangeShapeType="1"/>
              </p:cNvSpPr>
              <p:nvPr/>
            </p:nvSpPr>
            <p:spPr bwMode="auto">
              <a:xfrm>
                <a:off x="7059516" y="5227290"/>
                <a:ext cx="612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Oval 84"/>
              <p:cNvSpPr>
                <a:spLocks noChangeArrowheads="1"/>
              </p:cNvSpPr>
              <p:nvPr/>
            </p:nvSpPr>
            <p:spPr bwMode="auto">
              <a:xfrm>
                <a:off x="5921279" y="4436715"/>
                <a:ext cx="125413" cy="153988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" name="Line 90"/>
              <p:cNvSpPr>
                <a:spLocks noChangeShapeType="1"/>
              </p:cNvSpPr>
              <p:nvPr/>
            </p:nvSpPr>
            <p:spPr bwMode="auto">
              <a:xfrm flipH="1">
                <a:off x="5368534" y="4522440"/>
                <a:ext cx="612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4" name="Line 93"/>
              <p:cNvSpPr>
                <a:spLocks noChangeShapeType="1"/>
              </p:cNvSpPr>
              <p:nvPr/>
            </p:nvSpPr>
            <p:spPr bwMode="auto">
              <a:xfrm>
                <a:off x="5954616" y="5208240"/>
                <a:ext cx="6096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" name="AutoShape 95" descr="White marble"/>
              <p:cNvSpPr>
                <a:spLocks noChangeArrowheads="1"/>
              </p:cNvSpPr>
              <p:nvPr/>
            </p:nvSpPr>
            <p:spPr bwMode="auto">
              <a:xfrm rot="16200000">
                <a:off x="6488016" y="4903440"/>
                <a:ext cx="457200" cy="609600"/>
              </a:xfrm>
              <a:prstGeom prst="can">
                <a:avLst>
                  <a:gd name="adj" fmla="val 33333"/>
                </a:avLst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vert="eaVert" wrap="none" anchor="ctr"/>
              <a:lstStyle/>
              <a:p>
                <a:pPr algn="ctr" eaLnBrk="1" hangingPunct="1"/>
                <a:r>
                  <a:rPr lang="en-US" b="1">
                    <a:latin typeface="Times New Roman" pitchFamily="18" charset="0"/>
                  </a:rPr>
                  <a:t>J</a:t>
                </a:r>
                <a:r>
                  <a:rPr lang="en-US" b="1" baseline="-25000">
                    <a:latin typeface="Times New Roman" pitchFamily="18" charset="0"/>
                  </a:rPr>
                  <a:t>L</a:t>
                </a:r>
              </a:p>
            </p:txBody>
          </p:sp>
          <p:sp>
            <p:nvSpPr>
              <p:cNvPr id="76" name="Line 97"/>
              <p:cNvSpPr>
                <a:spLocks noChangeShapeType="1"/>
              </p:cNvSpPr>
              <p:nvPr/>
            </p:nvSpPr>
            <p:spPr bwMode="auto">
              <a:xfrm>
                <a:off x="7708726" y="4998690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2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7" name="Line 98"/>
              <p:cNvSpPr>
                <a:spLocks noChangeShapeType="1"/>
              </p:cNvSpPr>
              <p:nvPr/>
            </p:nvSpPr>
            <p:spPr bwMode="auto">
              <a:xfrm>
                <a:off x="7556326" y="4979640"/>
                <a:ext cx="38100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2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" name="Line 99"/>
              <p:cNvSpPr>
                <a:spLocks noChangeShapeType="1"/>
              </p:cNvSpPr>
              <p:nvPr/>
            </p:nvSpPr>
            <p:spPr bwMode="auto">
              <a:xfrm>
                <a:off x="7575376" y="5474940"/>
                <a:ext cx="381000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2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9" name="Line 100"/>
              <p:cNvSpPr>
                <a:spLocks noChangeShapeType="1"/>
              </p:cNvSpPr>
              <p:nvPr/>
            </p:nvSpPr>
            <p:spPr bwMode="auto">
              <a:xfrm>
                <a:off x="7937326" y="4979640"/>
                <a:ext cx="0" cy="50323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2">
                    <a:gamma/>
                    <a:shade val="60000"/>
                    <a:invGamma/>
                  </a:schemeClr>
                </a:prstShdw>
              </a:effec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" name="Text Box 222"/>
              <p:cNvSpPr txBox="1">
                <a:spLocks noChangeArrowheads="1"/>
              </p:cNvSpPr>
              <p:nvPr/>
            </p:nvSpPr>
            <p:spPr bwMode="auto">
              <a:xfrm>
                <a:off x="5840316" y="3754090"/>
                <a:ext cx="542925" cy="48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N</a:t>
                </a:r>
                <a:r>
                  <a:rPr lang="en-US" sz="2000" b="1" baseline="-25000">
                    <a:latin typeface="Times New Roman" pitchFamily="18" charset="0"/>
                  </a:rPr>
                  <a:t>1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82" name="Text Box 223"/>
              <p:cNvSpPr txBox="1">
                <a:spLocks noChangeArrowheads="1"/>
              </p:cNvSpPr>
              <p:nvPr/>
            </p:nvSpPr>
            <p:spPr bwMode="auto">
              <a:xfrm>
                <a:off x="5800772" y="5479389"/>
                <a:ext cx="542925" cy="48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 b="1" dirty="0" err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N</a:t>
                </a:r>
                <a:r>
                  <a:rPr lang="en-US" sz="2000" b="1" baseline="-25000" dirty="0" err="1">
                    <a:latin typeface="Times New Roman" pitchFamily="18" charset="0"/>
                  </a:rPr>
                  <a:t>2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  <p:sp>
            <p:nvSpPr>
              <p:cNvPr id="83" name="Text Box 224"/>
              <p:cNvSpPr txBox="1">
                <a:spLocks noChangeArrowheads="1"/>
              </p:cNvSpPr>
              <p:nvPr/>
            </p:nvSpPr>
            <p:spPr bwMode="auto">
              <a:xfrm>
                <a:off x="7211916" y="4606577"/>
                <a:ext cx="542925" cy="481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 b="1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B</a:t>
                </a:r>
                <a:r>
                  <a:rPr lang="en-US" sz="2000" b="1" baseline="-25000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L</a:t>
                </a:r>
                <a:endParaRPr lang="en-US" sz="1000" baseline="-25000" dirty="0">
                  <a:latin typeface="Times New Roman" pitchFamily="18" charset="0"/>
                </a:endParaRPr>
              </a:p>
            </p:txBody>
          </p:sp>
        </p:grpSp>
        <p:sp>
          <p:nvSpPr>
            <p:cNvPr id="93" name="Freeform 39"/>
            <p:cNvSpPr>
              <a:spLocks/>
            </p:cNvSpPr>
            <p:nvPr/>
          </p:nvSpPr>
          <p:spPr bwMode="auto">
            <a:xfrm flipV="1">
              <a:off x="7164288" y="4221088"/>
              <a:ext cx="138086" cy="42417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25" y="30"/>
                </a:cxn>
                <a:cxn ang="0">
                  <a:pos x="1" y="120"/>
                </a:cxn>
                <a:cxn ang="0">
                  <a:pos x="19" y="210"/>
                </a:cxn>
                <a:cxn ang="0">
                  <a:pos x="67" y="234"/>
                </a:cxn>
              </a:cxnLst>
              <a:rect l="0" t="0" r="r" b="b"/>
              <a:pathLst>
                <a:path w="79" h="234">
                  <a:moveTo>
                    <a:pt x="79" y="0"/>
                  </a:moveTo>
                  <a:cubicBezTo>
                    <a:pt x="58" y="5"/>
                    <a:pt x="38" y="10"/>
                    <a:pt x="25" y="30"/>
                  </a:cubicBezTo>
                  <a:cubicBezTo>
                    <a:pt x="12" y="50"/>
                    <a:pt x="2" y="90"/>
                    <a:pt x="1" y="120"/>
                  </a:cubicBezTo>
                  <a:cubicBezTo>
                    <a:pt x="0" y="150"/>
                    <a:pt x="8" y="191"/>
                    <a:pt x="19" y="210"/>
                  </a:cubicBezTo>
                  <a:cubicBezTo>
                    <a:pt x="30" y="229"/>
                    <a:pt x="55" y="230"/>
                    <a:pt x="67" y="23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4" name="Text Box 40"/>
            <p:cNvSpPr txBox="1">
              <a:spLocks noChangeArrowheads="1"/>
            </p:cNvSpPr>
            <p:nvPr/>
          </p:nvSpPr>
          <p:spPr bwMode="auto">
            <a:xfrm flipH="1">
              <a:off x="7144967" y="4539563"/>
              <a:ext cx="671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ym typeface="Symbol" pitchFamily="18" charset="2"/>
                </a:rPr>
                <a:t></a:t>
              </a:r>
              <a:r>
                <a:rPr lang="en-US" sz="2000" baseline="-25000" dirty="0" smtClean="0">
                  <a:sym typeface="Symbol" pitchFamily="18" charset="2"/>
                </a:rPr>
                <a:t>L</a:t>
              </a:r>
              <a:endParaRPr lang="en-US" sz="2000" baseline="-25000" dirty="0"/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auto">
            <a:xfrm>
              <a:off x="1331640" y="3573016"/>
              <a:ext cx="671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e</a:t>
              </a:r>
              <a:r>
                <a:rPr lang="en-US" sz="2000" baseline="-25000" dirty="0" smtClean="0"/>
                <a:t>a</a:t>
              </a:r>
              <a:endParaRPr lang="en-US" sz="2000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2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188304" y="0"/>
            <a:ext cx="2463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 </a:t>
            </a:r>
            <a:r>
              <a:rPr lang="en-US" sz="24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constants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" y="457200"/>
            <a:ext cx="9071714" cy="6409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3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e</a:t>
            </a:r>
            <a:r>
              <a:rPr lang="en-US" sz="2300" b="1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a</a:t>
            </a:r>
            <a:r>
              <a:rPr lang="en-US" sz="23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</a:t>
            </a: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=</a:t>
            </a: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armature voltage</a:t>
            </a:r>
          </a:p>
          <a:p>
            <a:pPr eaLnBrk="1" hangingPunct="1">
              <a:lnSpc>
                <a:spcPct val="150000"/>
              </a:lnSpc>
            </a:pPr>
            <a:r>
              <a:rPr lang="en-US" sz="23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e</a:t>
            </a:r>
            <a:r>
              <a:rPr lang="en-US" sz="2300" b="1" baseline="-250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b</a:t>
            </a: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back </a:t>
            </a:r>
            <a:r>
              <a:rPr lang="en-US" sz="23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emf</a:t>
            </a:r>
            <a:endParaRPr lang="en-US" sz="2300" b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R</a:t>
            </a:r>
            <a:r>
              <a:rPr lang="en-US" sz="23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a</a:t>
            </a: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armature winding resistance = </a:t>
            </a:r>
            <a:r>
              <a:rPr lang="en-US" sz="23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0.2 </a:t>
            </a:r>
            <a:r>
              <a:rPr lang="el-GR" sz="23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Ω</a:t>
            </a:r>
            <a:endParaRPr lang="en-US" sz="23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L</a:t>
            </a:r>
            <a:r>
              <a:rPr lang="en-US" sz="23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a </a:t>
            </a: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=</a:t>
            </a: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armature winding inductance = </a:t>
            </a:r>
            <a:r>
              <a:rPr lang="en-US" sz="23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negligible</a:t>
            </a:r>
          </a:p>
          <a:p>
            <a:pPr eaLnBrk="1" hangingPunct="1">
              <a:lnSpc>
                <a:spcPct val="150000"/>
              </a:lnSpc>
            </a:pPr>
            <a:r>
              <a:rPr lang="en-US" sz="23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i</a:t>
            </a:r>
            <a:r>
              <a:rPr lang="en-US" sz="2300" b="1" baseline="-250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a</a:t>
            </a: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armature winding current</a:t>
            </a:r>
          </a:p>
          <a:p>
            <a:pPr eaLnBrk="1" hangingPunct="1">
              <a:lnSpc>
                <a:spcPct val="150000"/>
              </a:lnSpc>
            </a:pP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K</a:t>
            </a:r>
            <a:r>
              <a:rPr lang="en-US" sz="23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b</a:t>
            </a: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back </a:t>
            </a:r>
            <a:r>
              <a:rPr lang="en-US" sz="23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emf</a:t>
            </a: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constant = </a:t>
            </a:r>
            <a:r>
              <a:rPr lang="en-US" sz="23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5.5x10</a:t>
            </a:r>
            <a:r>
              <a:rPr lang="en-US" sz="23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-2</a:t>
            </a:r>
            <a:r>
              <a:rPr lang="en-US" sz="23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volt-sec/</a:t>
            </a:r>
            <a:r>
              <a:rPr lang="en-US" sz="23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rad</a:t>
            </a:r>
            <a:endParaRPr lang="en-US" sz="23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3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K</a:t>
            </a:r>
            <a:r>
              <a:rPr lang="en-US" sz="2300" b="1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t</a:t>
            </a:r>
            <a:r>
              <a:rPr lang="en-US" sz="23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</a:t>
            </a: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=</a:t>
            </a: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motor torque constant = </a:t>
            </a:r>
            <a:r>
              <a:rPr lang="en-US" sz="23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6x10</a:t>
            </a:r>
            <a:r>
              <a:rPr lang="en-US" sz="23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-5</a:t>
            </a:r>
            <a:r>
              <a:rPr lang="en-US" sz="23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N-m/ampere</a:t>
            </a:r>
          </a:p>
          <a:p>
            <a:pPr eaLnBrk="1" hangingPunct="1">
              <a:lnSpc>
                <a:spcPct val="150000"/>
              </a:lnSpc>
            </a:pPr>
            <a:r>
              <a:rPr lang="en-US" sz="23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J</a:t>
            </a:r>
            <a:r>
              <a:rPr lang="en-US" sz="2300" b="1" baseline="-250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m</a:t>
            </a: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</a:t>
            </a: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= moment of inertia of the motor = </a:t>
            </a:r>
            <a:r>
              <a:rPr lang="en-US" sz="23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1x10</a:t>
            </a:r>
            <a:r>
              <a:rPr lang="en-US" sz="23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-5</a:t>
            </a:r>
            <a:r>
              <a:rPr lang="en-US" sz="23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kg-</a:t>
            </a:r>
            <a:r>
              <a:rPr lang="en-US" sz="23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m</a:t>
            </a:r>
            <a:r>
              <a:rPr lang="en-US" sz="2300" b="1" baseline="300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2</a:t>
            </a:r>
            <a:endParaRPr lang="en-US" sz="23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3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B</a:t>
            </a:r>
            <a:r>
              <a:rPr lang="en-US" sz="2300" b="1" baseline="-250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m</a:t>
            </a: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=</a:t>
            </a: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viscous-friction coefficients of the motor = </a:t>
            </a:r>
            <a:r>
              <a:rPr lang="en-US" sz="23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negligible</a:t>
            </a:r>
          </a:p>
          <a:p>
            <a:pPr eaLnBrk="1" hangingPunct="1">
              <a:lnSpc>
                <a:spcPct val="150000"/>
              </a:lnSpc>
            </a:pPr>
            <a:r>
              <a:rPr lang="en-US" sz="23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J</a:t>
            </a:r>
            <a:r>
              <a:rPr lang="en-US" sz="2300" b="1" baseline="-250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L</a:t>
            </a: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moment of inertia of the load = </a:t>
            </a:r>
            <a:r>
              <a:rPr lang="en-US" sz="23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4.4x10</a:t>
            </a:r>
            <a:r>
              <a:rPr lang="en-US" sz="23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-3</a:t>
            </a:r>
            <a:r>
              <a:rPr lang="en-US" sz="23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kgm</a:t>
            </a:r>
            <a:r>
              <a:rPr lang="en-US" sz="2300" b="1" baseline="30000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2</a:t>
            </a:r>
            <a:endParaRPr lang="en-US" sz="23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B</a:t>
            </a:r>
            <a:r>
              <a:rPr lang="en-US" sz="23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L</a:t>
            </a:r>
            <a:r>
              <a:rPr lang="en-US" sz="23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viscous friction coefficient of the load = </a:t>
            </a:r>
            <a:r>
              <a:rPr lang="en-US" sz="23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4x10</a:t>
            </a:r>
            <a:r>
              <a:rPr lang="en-US" sz="23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-2</a:t>
            </a:r>
            <a:r>
              <a:rPr lang="en-US" sz="23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N-m/</a:t>
            </a:r>
            <a:r>
              <a:rPr lang="en-US" sz="23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rad</a:t>
            </a:r>
            <a:r>
              <a:rPr lang="en-US" sz="23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/sec</a:t>
            </a:r>
          </a:p>
          <a:p>
            <a:pPr eaLnBrk="1" hangingPunct="1">
              <a:lnSpc>
                <a:spcPct val="150000"/>
              </a:lnSpc>
            </a:pPr>
            <a:r>
              <a:rPr lang="en-US" sz="23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gear </a:t>
            </a:r>
            <a:r>
              <a:rPr lang="en-US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ratio = </a:t>
            </a:r>
            <a:r>
              <a:rPr lang="en-US" sz="23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N</a:t>
            </a:r>
            <a:r>
              <a:rPr lang="en-US" sz="2300" b="1" baseline="-250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1</a:t>
            </a:r>
            <a:r>
              <a:rPr lang="en-US" sz="23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/</a:t>
            </a:r>
            <a:r>
              <a:rPr lang="en-US" sz="23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N</a:t>
            </a:r>
            <a:r>
              <a:rPr lang="en-US" sz="2300" b="1" baseline="-250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2</a:t>
            </a:r>
            <a:endParaRPr lang="en-US" sz="2300" b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6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Electromechanical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just"/>
            <a:r>
              <a:rPr lang="en-GB" sz="2800" b="1" dirty="0" smtClean="0"/>
              <a:t>Electromechanics</a:t>
            </a:r>
            <a:r>
              <a:rPr lang="en-GB" sz="2800" dirty="0" smtClean="0"/>
              <a:t> combines electrical and mechanical processes.</a:t>
            </a:r>
          </a:p>
          <a:p>
            <a:pPr algn="just"/>
            <a:r>
              <a:rPr lang="en-GB" sz="2800" dirty="0" smtClean="0"/>
              <a:t>Devices which carry out electrical operations by using moving parts are known as electromechanical.</a:t>
            </a:r>
          </a:p>
          <a:p>
            <a:pPr lvl="1" algn="just"/>
            <a:r>
              <a:rPr lang="en-GB" sz="2400" dirty="0" smtClean="0"/>
              <a:t>Relays</a:t>
            </a:r>
          </a:p>
          <a:p>
            <a:pPr lvl="1" algn="just"/>
            <a:r>
              <a:rPr lang="en-GB" sz="2400" dirty="0" smtClean="0"/>
              <a:t>Solenoids</a:t>
            </a:r>
          </a:p>
          <a:p>
            <a:pPr lvl="1" algn="just"/>
            <a:r>
              <a:rPr lang="en-GB" sz="2400" dirty="0" smtClean="0"/>
              <a:t>Electric Motors</a:t>
            </a:r>
          </a:p>
          <a:p>
            <a:pPr lvl="1" algn="just"/>
            <a:r>
              <a:rPr lang="en-GB" sz="2400" dirty="0" smtClean="0"/>
              <a:t>Electric Generators</a:t>
            </a:r>
          </a:p>
          <a:p>
            <a:pPr lvl="1" algn="just"/>
            <a:r>
              <a:rPr lang="en-GB" sz="2400" dirty="0" smtClean="0"/>
              <a:t>Switches and e.t.c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56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00" name="Text Box 44"/>
          <p:cNvSpPr txBox="1">
            <a:spLocks noChangeArrowheads="1"/>
          </p:cNvSpPr>
          <p:nvPr/>
        </p:nvSpPr>
        <p:spPr bwMode="auto">
          <a:xfrm>
            <a:off x="0" y="692696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sz="2200" dirty="0" smtClean="0"/>
              <a:t>Since armature inductance is negligible therefore reduced order transfer function of the motor is used.</a:t>
            </a:r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algn="just">
              <a:spcBef>
                <a:spcPct val="50000"/>
              </a:spcBef>
            </a:pPr>
            <a:endParaRPr lang="en-GB" sz="2200" dirty="0" smtClean="0"/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251520" y="44624"/>
            <a:ext cx="8640960" cy="6480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Example-4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91"/>
          <p:cNvGrpSpPr/>
          <p:nvPr/>
        </p:nvGrpSpPr>
        <p:grpSpPr>
          <a:xfrm>
            <a:off x="1691680" y="2996952"/>
            <a:ext cx="6408712" cy="2520526"/>
            <a:chOff x="1619672" y="3439876"/>
            <a:chExt cx="6408712" cy="2520526"/>
          </a:xfrm>
        </p:grpSpPr>
        <p:grpSp>
          <p:nvGrpSpPr>
            <p:cNvPr id="4" name="Group 69"/>
            <p:cNvGrpSpPr/>
            <p:nvPr/>
          </p:nvGrpSpPr>
          <p:grpSpPr>
            <a:xfrm>
              <a:off x="1619672" y="3439876"/>
              <a:ext cx="4280117" cy="2307235"/>
              <a:chOff x="4766800" y="991604"/>
              <a:chExt cx="4280117" cy="2307235"/>
            </a:xfrm>
          </p:grpSpPr>
          <p:grpSp>
            <p:nvGrpSpPr>
              <p:cNvPr id="5" name="Group 3"/>
              <p:cNvGrpSpPr>
                <a:grpSpLocks/>
              </p:cNvGrpSpPr>
              <p:nvPr/>
            </p:nvGrpSpPr>
            <p:grpSpPr bwMode="auto">
              <a:xfrm>
                <a:off x="6127278" y="1450218"/>
                <a:ext cx="863475" cy="193959"/>
                <a:chOff x="1673" y="2077"/>
                <a:chExt cx="818" cy="149"/>
              </a:xfrm>
            </p:grpSpPr>
            <p:sp>
              <p:nvSpPr>
                <p:cNvPr id="96260" name="Arc 4"/>
                <p:cNvSpPr>
                  <a:spLocks/>
                </p:cNvSpPr>
                <p:nvPr/>
              </p:nvSpPr>
              <p:spPr bwMode="auto">
                <a:xfrm>
                  <a:off x="1673" y="2077"/>
                  <a:ext cx="163" cy="141"/>
                </a:xfrm>
                <a:custGeom>
                  <a:avLst/>
                  <a:gdLst>
                    <a:gd name="G0" fmla="+- 21276 0 0"/>
                    <a:gd name="G1" fmla="+- 21600 0 0"/>
                    <a:gd name="G2" fmla="+- 21600 0 0"/>
                    <a:gd name="T0" fmla="*/ 0 w 42876"/>
                    <a:gd name="T1" fmla="*/ 17875 h 34596"/>
                    <a:gd name="T2" fmla="*/ 38529 w 42876"/>
                    <a:gd name="T3" fmla="*/ 34596 h 34596"/>
                    <a:gd name="T4" fmla="*/ 21276 w 42876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76" h="34596" fill="none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</a:path>
                    <a:path w="42876" h="34596" stroke="0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  <a:lnTo>
                        <a:pt x="2127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61" name="Arc 5"/>
                <p:cNvSpPr>
                  <a:spLocks/>
                </p:cNvSpPr>
                <p:nvPr/>
              </p:nvSpPr>
              <p:spPr bwMode="auto">
                <a:xfrm>
                  <a:off x="1801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62" name="Arc 6"/>
                <p:cNvSpPr>
                  <a:spLocks/>
                </p:cNvSpPr>
                <p:nvPr/>
              </p:nvSpPr>
              <p:spPr bwMode="auto">
                <a:xfrm>
                  <a:off x="1933" y="2077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63" name="Arc 7"/>
                <p:cNvSpPr>
                  <a:spLocks/>
                </p:cNvSpPr>
                <p:nvPr/>
              </p:nvSpPr>
              <p:spPr bwMode="auto">
                <a:xfrm>
                  <a:off x="2065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64" name="Arc 8"/>
                <p:cNvSpPr>
                  <a:spLocks/>
                </p:cNvSpPr>
                <p:nvPr/>
              </p:nvSpPr>
              <p:spPr bwMode="auto">
                <a:xfrm>
                  <a:off x="2195" y="2085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96265" name="Arc 9"/>
                <p:cNvSpPr>
                  <a:spLocks/>
                </p:cNvSpPr>
                <p:nvPr/>
              </p:nvSpPr>
              <p:spPr bwMode="auto">
                <a:xfrm>
                  <a:off x="2328" y="2081"/>
                  <a:ext cx="163" cy="137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2961"/>
                    <a:gd name="T1" fmla="*/ 33539 h 33539"/>
                    <a:gd name="T2" fmla="*/ 42961 w 42961"/>
                    <a:gd name="T3" fmla="*/ 18398 h 33539"/>
                    <a:gd name="T4" fmla="*/ 21600 w 42961"/>
                    <a:gd name="T5" fmla="*/ 21600 h 335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961" h="33539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</a:path>
                    <a:path w="42961" h="33539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96266" name="Oval 10"/>
              <p:cNvSpPr>
                <a:spLocks noChangeArrowheads="1"/>
              </p:cNvSpPr>
              <p:nvPr/>
            </p:nvSpPr>
            <p:spPr bwMode="auto">
              <a:xfrm>
                <a:off x="4860032" y="1894331"/>
                <a:ext cx="503403" cy="52205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67" name="Line 11"/>
              <p:cNvSpPr>
                <a:spLocks noChangeShapeType="1"/>
              </p:cNvSpPr>
              <p:nvPr/>
            </p:nvSpPr>
            <p:spPr bwMode="auto">
              <a:xfrm flipV="1">
                <a:off x="5101246" y="1513663"/>
                <a:ext cx="0" cy="391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68" name="Freeform 12"/>
              <p:cNvSpPr>
                <a:spLocks/>
              </p:cNvSpPr>
              <p:nvPr/>
            </p:nvSpPr>
            <p:spPr bwMode="auto">
              <a:xfrm rot="16200000">
                <a:off x="5524241" y="1014112"/>
                <a:ext cx="195772" cy="1019041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9" y="140"/>
                  </a:cxn>
                  <a:cxn ang="0">
                    <a:pos x="77" y="188"/>
                  </a:cxn>
                  <a:cxn ang="0">
                    <a:pos x="0" y="188"/>
                  </a:cxn>
                  <a:cxn ang="0">
                    <a:pos x="77" y="235"/>
                  </a:cxn>
                  <a:cxn ang="0">
                    <a:pos x="0" y="235"/>
                  </a:cxn>
                  <a:cxn ang="0">
                    <a:pos x="77" y="283"/>
                  </a:cxn>
                  <a:cxn ang="0">
                    <a:pos x="0" y="283"/>
                  </a:cxn>
                  <a:cxn ang="0">
                    <a:pos x="77" y="329"/>
                  </a:cxn>
                  <a:cxn ang="0">
                    <a:pos x="0" y="329"/>
                  </a:cxn>
                  <a:cxn ang="0">
                    <a:pos x="77" y="377"/>
                  </a:cxn>
                  <a:cxn ang="0">
                    <a:pos x="0" y="377"/>
                  </a:cxn>
                  <a:cxn ang="0">
                    <a:pos x="39" y="424"/>
                  </a:cxn>
                  <a:cxn ang="0">
                    <a:pos x="39" y="518"/>
                  </a:cxn>
                </a:cxnLst>
                <a:rect l="0" t="0" r="r" b="b"/>
                <a:pathLst>
                  <a:path w="78" h="519">
                    <a:moveTo>
                      <a:pt x="39" y="0"/>
                    </a:moveTo>
                    <a:lnTo>
                      <a:pt x="39" y="140"/>
                    </a:lnTo>
                    <a:lnTo>
                      <a:pt x="77" y="188"/>
                    </a:lnTo>
                    <a:lnTo>
                      <a:pt x="0" y="188"/>
                    </a:lnTo>
                    <a:lnTo>
                      <a:pt x="77" y="235"/>
                    </a:lnTo>
                    <a:lnTo>
                      <a:pt x="0" y="235"/>
                    </a:lnTo>
                    <a:lnTo>
                      <a:pt x="77" y="283"/>
                    </a:lnTo>
                    <a:lnTo>
                      <a:pt x="0" y="283"/>
                    </a:lnTo>
                    <a:lnTo>
                      <a:pt x="77" y="329"/>
                    </a:lnTo>
                    <a:lnTo>
                      <a:pt x="0" y="329"/>
                    </a:lnTo>
                    <a:lnTo>
                      <a:pt x="77" y="377"/>
                    </a:lnTo>
                    <a:lnTo>
                      <a:pt x="0" y="377"/>
                    </a:lnTo>
                    <a:lnTo>
                      <a:pt x="39" y="424"/>
                    </a:lnTo>
                    <a:lnTo>
                      <a:pt x="39" y="51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269" name="Freeform 13"/>
              <p:cNvSpPr>
                <a:spLocks/>
              </p:cNvSpPr>
              <p:nvPr/>
            </p:nvSpPr>
            <p:spPr bwMode="auto">
              <a:xfrm>
                <a:off x="5111733" y="2416389"/>
                <a:ext cx="985830" cy="2175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0"/>
                  </a:cxn>
                  <a:cxn ang="0">
                    <a:pos x="564" y="120"/>
                  </a:cxn>
                </a:cxnLst>
                <a:rect l="0" t="0" r="r" b="b"/>
                <a:pathLst>
                  <a:path w="564" h="120">
                    <a:moveTo>
                      <a:pt x="0" y="0"/>
                    </a:moveTo>
                    <a:lnTo>
                      <a:pt x="0" y="120"/>
                    </a:lnTo>
                    <a:lnTo>
                      <a:pt x="564" y="12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70" name="Text Box 14"/>
              <p:cNvSpPr txBox="1">
                <a:spLocks noChangeArrowheads="1"/>
              </p:cNvSpPr>
              <p:nvPr/>
            </p:nvSpPr>
            <p:spPr bwMode="auto">
              <a:xfrm>
                <a:off x="4766800" y="1968524"/>
                <a:ext cx="74403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smtClean="0"/>
                  <a:t> 15 v</a:t>
                </a:r>
                <a:endParaRPr lang="en-US" sz="2000" dirty="0"/>
              </a:p>
            </p:txBody>
          </p:sp>
          <p:sp>
            <p:nvSpPr>
              <p:cNvPr id="96271" name="Line 15"/>
              <p:cNvSpPr>
                <a:spLocks noChangeShapeType="1"/>
              </p:cNvSpPr>
              <p:nvPr/>
            </p:nvSpPr>
            <p:spPr bwMode="auto">
              <a:xfrm>
                <a:off x="5887812" y="1742064"/>
                <a:ext cx="48242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72" name="Text Box 16"/>
              <p:cNvSpPr txBox="1">
                <a:spLocks noChangeArrowheads="1"/>
              </p:cNvSpPr>
              <p:nvPr/>
            </p:nvSpPr>
            <p:spPr bwMode="auto">
              <a:xfrm>
                <a:off x="6055613" y="1660492"/>
                <a:ext cx="671203" cy="453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err="1"/>
                  <a:t>i</a:t>
                </a:r>
                <a:r>
                  <a:rPr lang="en-US" sz="2000" baseline="-25000" dirty="0" err="1"/>
                  <a:t>a</a:t>
                </a:r>
                <a:endParaRPr lang="en-US" sz="2000" dirty="0"/>
              </a:p>
            </p:txBody>
          </p:sp>
          <p:sp>
            <p:nvSpPr>
              <p:cNvPr id="96273" name="Line 17"/>
              <p:cNvSpPr>
                <a:spLocks noChangeShapeType="1"/>
              </p:cNvSpPr>
              <p:nvPr/>
            </p:nvSpPr>
            <p:spPr bwMode="auto">
              <a:xfrm>
                <a:off x="6092319" y="2639352"/>
                <a:ext cx="5244" cy="978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74" name="Line 18"/>
              <p:cNvSpPr>
                <a:spLocks noChangeShapeType="1"/>
              </p:cNvSpPr>
              <p:nvPr/>
            </p:nvSpPr>
            <p:spPr bwMode="auto">
              <a:xfrm>
                <a:off x="5931253" y="2740217"/>
                <a:ext cx="3565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75" name="Line 19"/>
              <p:cNvSpPr>
                <a:spLocks noChangeShapeType="1"/>
              </p:cNvSpPr>
              <p:nvPr/>
            </p:nvSpPr>
            <p:spPr bwMode="auto">
              <a:xfrm>
                <a:off x="5988935" y="2811371"/>
                <a:ext cx="2202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76" name="Text Box 20"/>
              <p:cNvSpPr txBox="1">
                <a:spLocks noChangeArrowheads="1"/>
              </p:cNvSpPr>
              <p:nvPr/>
            </p:nvSpPr>
            <p:spPr bwMode="auto">
              <a:xfrm>
                <a:off x="7159404" y="1891871"/>
                <a:ext cx="31789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smtClean="0"/>
                  <a:t>T</a:t>
                </a:r>
                <a:endParaRPr lang="en-US" sz="2000" i="1" dirty="0"/>
              </a:p>
            </p:txBody>
          </p:sp>
          <p:sp>
            <p:nvSpPr>
              <p:cNvPr id="96277" name="Oval 21"/>
              <p:cNvSpPr>
                <a:spLocks noChangeArrowheads="1"/>
              </p:cNvSpPr>
              <p:nvPr/>
            </p:nvSpPr>
            <p:spPr bwMode="auto">
              <a:xfrm flipH="1">
                <a:off x="7037947" y="1829073"/>
                <a:ext cx="503403" cy="52205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78" name="Line 22"/>
              <p:cNvSpPr>
                <a:spLocks noChangeShapeType="1"/>
              </p:cNvSpPr>
              <p:nvPr/>
            </p:nvSpPr>
            <p:spPr bwMode="auto">
              <a:xfrm flipV="1">
                <a:off x="7294892" y="1535415"/>
                <a:ext cx="5244" cy="2066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79" name="Freeform 23"/>
              <p:cNvSpPr>
                <a:spLocks/>
              </p:cNvSpPr>
              <p:nvPr/>
            </p:nvSpPr>
            <p:spPr bwMode="auto">
              <a:xfrm flipH="1">
                <a:off x="6083580" y="2432704"/>
                <a:ext cx="1206069" cy="2012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0"/>
                  </a:cxn>
                  <a:cxn ang="0">
                    <a:pos x="564" y="120"/>
                  </a:cxn>
                </a:cxnLst>
                <a:rect l="0" t="0" r="r" b="b"/>
                <a:pathLst>
                  <a:path w="564" h="120">
                    <a:moveTo>
                      <a:pt x="0" y="0"/>
                    </a:moveTo>
                    <a:lnTo>
                      <a:pt x="0" y="120"/>
                    </a:lnTo>
                    <a:lnTo>
                      <a:pt x="564" y="12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80" name="Text Box 24"/>
              <p:cNvSpPr txBox="1">
                <a:spLocks noChangeArrowheads="1"/>
              </p:cNvSpPr>
              <p:nvPr/>
            </p:nvSpPr>
            <p:spPr bwMode="auto">
              <a:xfrm flipH="1">
                <a:off x="5487706" y="1050003"/>
                <a:ext cx="671203" cy="453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/>
                  <a:t>R</a:t>
                </a:r>
                <a:r>
                  <a:rPr lang="en-US" sz="2000" baseline="-25000" dirty="0"/>
                  <a:t>a</a:t>
                </a:r>
                <a:endParaRPr lang="en-US" sz="2000" dirty="0"/>
              </a:p>
            </p:txBody>
          </p:sp>
          <p:sp>
            <p:nvSpPr>
              <p:cNvPr id="96281" name="Line 25"/>
              <p:cNvSpPr>
                <a:spLocks noChangeShapeType="1"/>
              </p:cNvSpPr>
              <p:nvPr/>
            </p:nvSpPr>
            <p:spPr bwMode="auto">
              <a:xfrm>
                <a:off x="6999493" y="1546292"/>
                <a:ext cx="304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82" name="Text Box 26"/>
              <p:cNvSpPr txBox="1">
                <a:spLocks noChangeArrowheads="1"/>
              </p:cNvSpPr>
              <p:nvPr/>
            </p:nvSpPr>
            <p:spPr bwMode="auto">
              <a:xfrm flipH="1">
                <a:off x="6429669" y="991604"/>
                <a:ext cx="671203" cy="453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L</a:t>
                </a:r>
                <a:r>
                  <a:rPr lang="en-US" sz="2000" baseline="-25000"/>
                  <a:t>a</a:t>
                </a:r>
                <a:endParaRPr lang="en-US" sz="2000"/>
              </a:p>
            </p:txBody>
          </p:sp>
          <p:sp>
            <p:nvSpPr>
              <p:cNvPr id="96283" name="Rectangle 27"/>
              <p:cNvSpPr>
                <a:spLocks noChangeArrowheads="1"/>
              </p:cNvSpPr>
              <p:nvPr/>
            </p:nvSpPr>
            <p:spPr bwMode="auto">
              <a:xfrm>
                <a:off x="7198756" y="1736625"/>
                <a:ext cx="199264" cy="8519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84" name="Rectangle 28"/>
              <p:cNvSpPr>
                <a:spLocks noChangeArrowheads="1"/>
              </p:cNvSpPr>
              <p:nvPr/>
            </p:nvSpPr>
            <p:spPr bwMode="auto">
              <a:xfrm>
                <a:off x="7193512" y="2351132"/>
                <a:ext cx="199264" cy="8519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85" name="Rectangle 29"/>
              <p:cNvSpPr>
                <a:spLocks noChangeArrowheads="1"/>
              </p:cNvSpPr>
              <p:nvPr/>
            </p:nvSpPr>
            <p:spPr bwMode="auto">
              <a:xfrm>
                <a:off x="7539602" y="2046598"/>
                <a:ext cx="749860" cy="85197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86" name="Rectangle 30"/>
              <p:cNvSpPr>
                <a:spLocks noChangeArrowheads="1"/>
              </p:cNvSpPr>
              <p:nvPr/>
            </p:nvSpPr>
            <p:spPr bwMode="auto">
              <a:xfrm>
                <a:off x="8221293" y="1448406"/>
                <a:ext cx="288408" cy="1256204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87" name="Rectangle 31" descr="Light upward diagonal"/>
              <p:cNvSpPr>
                <a:spLocks noChangeArrowheads="1"/>
              </p:cNvSpPr>
              <p:nvPr/>
            </p:nvSpPr>
            <p:spPr bwMode="auto">
              <a:xfrm>
                <a:off x="7618258" y="1834511"/>
                <a:ext cx="298895" cy="190334"/>
              </a:xfrm>
              <a:prstGeom prst="rect">
                <a:avLst/>
              </a:prstGeom>
              <a:pattFill prst="ltUpDiag">
                <a:fgClr>
                  <a:schemeClr val="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88" name="Freeform 32"/>
              <p:cNvSpPr>
                <a:spLocks/>
              </p:cNvSpPr>
              <p:nvPr/>
            </p:nvSpPr>
            <p:spPr bwMode="auto">
              <a:xfrm>
                <a:off x="7623502" y="1834511"/>
                <a:ext cx="293651" cy="19033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05"/>
                  </a:cxn>
                  <a:cxn ang="0">
                    <a:pos x="168" y="105"/>
                  </a:cxn>
                  <a:cxn ang="0">
                    <a:pos x="168" y="0"/>
                  </a:cxn>
                </a:cxnLst>
                <a:rect l="0" t="0" r="r" b="b"/>
                <a:pathLst>
                  <a:path w="168" h="105">
                    <a:moveTo>
                      <a:pt x="0" y="6"/>
                    </a:moveTo>
                    <a:lnTo>
                      <a:pt x="0" y="105"/>
                    </a:lnTo>
                    <a:lnTo>
                      <a:pt x="168" y="105"/>
                    </a:lnTo>
                    <a:lnTo>
                      <a:pt x="168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89" name="Rectangle 33" descr="Light upward diagonal"/>
              <p:cNvSpPr>
                <a:spLocks noChangeArrowheads="1"/>
              </p:cNvSpPr>
              <p:nvPr/>
            </p:nvSpPr>
            <p:spPr bwMode="auto">
              <a:xfrm flipV="1">
                <a:off x="7628746" y="2160798"/>
                <a:ext cx="298895" cy="190334"/>
              </a:xfrm>
              <a:prstGeom prst="rect">
                <a:avLst/>
              </a:prstGeom>
              <a:pattFill prst="ltUpDiag">
                <a:fgClr>
                  <a:schemeClr val="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90" name="Freeform 34"/>
              <p:cNvSpPr>
                <a:spLocks/>
              </p:cNvSpPr>
              <p:nvPr/>
            </p:nvSpPr>
            <p:spPr bwMode="auto">
              <a:xfrm flipV="1">
                <a:off x="7633990" y="2155360"/>
                <a:ext cx="293651" cy="19033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05"/>
                  </a:cxn>
                  <a:cxn ang="0">
                    <a:pos x="168" y="105"/>
                  </a:cxn>
                  <a:cxn ang="0">
                    <a:pos x="168" y="0"/>
                  </a:cxn>
                </a:cxnLst>
                <a:rect l="0" t="0" r="r" b="b"/>
                <a:pathLst>
                  <a:path w="168" h="105">
                    <a:moveTo>
                      <a:pt x="0" y="6"/>
                    </a:moveTo>
                    <a:lnTo>
                      <a:pt x="0" y="105"/>
                    </a:lnTo>
                    <a:lnTo>
                      <a:pt x="168" y="105"/>
                    </a:lnTo>
                    <a:lnTo>
                      <a:pt x="168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91" name="Text Box 35"/>
              <p:cNvSpPr txBox="1">
                <a:spLocks noChangeArrowheads="1"/>
              </p:cNvSpPr>
              <p:nvPr/>
            </p:nvSpPr>
            <p:spPr bwMode="auto">
              <a:xfrm flipH="1">
                <a:off x="8174098" y="1908048"/>
                <a:ext cx="50235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err="1" smtClean="0"/>
                  <a:t>J</a:t>
                </a:r>
                <a:r>
                  <a:rPr lang="en-US" sz="2000" i="1" baseline="-25000" dirty="0" err="1" smtClean="0"/>
                  <a:t>m</a:t>
                </a:r>
                <a:endParaRPr lang="en-US" sz="2000" baseline="-25000" dirty="0"/>
              </a:p>
            </p:txBody>
          </p:sp>
          <p:sp>
            <p:nvSpPr>
              <p:cNvPr id="96295" name="Freeform 39"/>
              <p:cNvSpPr>
                <a:spLocks/>
              </p:cNvSpPr>
              <p:nvPr/>
            </p:nvSpPr>
            <p:spPr bwMode="auto">
              <a:xfrm>
                <a:off x="7994062" y="1883454"/>
                <a:ext cx="138086" cy="424173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25" y="30"/>
                  </a:cxn>
                  <a:cxn ang="0">
                    <a:pos x="1" y="120"/>
                  </a:cxn>
                  <a:cxn ang="0">
                    <a:pos x="19" y="210"/>
                  </a:cxn>
                  <a:cxn ang="0">
                    <a:pos x="67" y="234"/>
                  </a:cxn>
                </a:cxnLst>
                <a:rect l="0" t="0" r="r" b="b"/>
                <a:pathLst>
                  <a:path w="79" h="234">
                    <a:moveTo>
                      <a:pt x="79" y="0"/>
                    </a:moveTo>
                    <a:cubicBezTo>
                      <a:pt x="58" y="5"/>
                      <a:pt x="38" y="10"/>
                      <a:pt x="25" y="30"/>
                    </a:cubicBezTo>
                    <a:cubicBezTo>
                      <a:pt x="12" y="50"/>
                      <a:pt x="2" y="90"/>
                      <a:pt x="1" y="120"/>
                    </a:cubicBezTo>
                    <a:cubicBezTo>
                      <a:pt x="0" y="150"/>
                      <a:pt x="8" y="191"/>
                      <a:pt x="19" y="210"/>
                    </a:cubicBezTo>
                    <a:cubicBezTo>
                      <a:pt x="30" y="229"/>
                      <a:pt x="55" y="230"/>
                      <a:pt x="67" y="234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296" name="Text Box 40"/>
              <p:cNvSpPr txBox="1">
                <a:spLocks noChangeArrowheads="1"/>
              </p:cNvSpPr>
              <p:nvPr/>
            </p:nvSpPr>
            <p:spPr bwMode="auto">
              <a:xfrm flipH="1">
                <a:off x="7646225" y="2318503"/>
                <a:ext cx="671203" cy="453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ym typeface="Symbol" pitchFamily="18" charset="2"/>
                  </a:rPr>
                  <a:t></a:t>
                </a:r>
                <a:endParaRPr lang="en-US" sz="2000" dirty="0"/>
              </a:p>
            </p:txBody>
          </p:sp>
          <p:sp>
            <p:nvSpPr>
              <p:cNvPr id="96299" name="Text Box 43"/>
              <p:cNvSpPr txBox="1">
                <a:spLocks noChangeArrowheads="1"/>
              </p:cNvSpPr>
              <p:nvPr/>
            </p:nvSpPr>
            <p:spPr bwMode="auto">
              <a:xfrm flipH="1">
                <a:off x="7602734" y="1390145"/>
                <a:ext cx="54844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err="1" smtClean="0"/>
                  <a:t>B</a:t>
                </a:r>
                <a:r>
                  <a:rPr lang="en-US" sz="2000" i="1" baseline="-25000" dirty="0" err="1" smtClean="0"/>
                  <a:t>m</a:t>
                </a:r>
                <a:endParaRPr lang="en-US" sz="2000" baseline="-25000" dirty="0"/>
              </a:p>
            </p:txBody>
          </p:sp>
          <p:sp>
            <p:nvSpPr>
              <p:cNvPr id="45" name="Line 15"/>
              <p:cNvSpPr>
                <a:spLocks noChangeShapeType="1"/>
              </p:cNvSpPr>
              <p:nvPr/>
            </p:nvSpPr>
            <p:spPr bwMode="auto">
              <a:xfrm rot="16200000">
                <a:off x="6723638" y="2107666"/>
                <a:ext cx="48242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7" name="Text Box 16"/>
              <p:cNvSpPr txBox="1">
                <a:spLocks noChangeArrowheads="1"/>
              </p:cNvSpPr>
              <p:nvPr/>
            </p:nvSpPr>
            <p:spPr bwMode="auto">
              <a:xfrm>
                <a:off x="6581681" y="1868312"/>
                <a:ext cx="671203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err="1" smtClean="0"/>
                  <a:t>e</a:t>
                </a:r>
                <a:r>
                  <a:rPr lang="en-US" sz="2000" baseline="-25000" dirty="0" err="1" smtClean="0"/>
                  <a:t>b</a:t>
                </a:r>
                <a:endParaRPr lang="en-US" sz="2000" dirty="0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>
                <a:off x="6039870" y="2894501"/>
                <a:ext cx="144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6" name="Group 67"/>
              <p:cNvGrpSpPr/>
              <p:nvPr/>
            </p:nvGrpSpPr>
            <p:grpSpPr>
              <a:xfrm>
                <a:off x="7150433" y="2636912"/>
                <a:ext cx="764666" cy="661927"/>
                <a:chOff x="7609903" y="3055105"/>
                <a:chExt cx="764666" cy="661927"/>
              </a:xfrm>
            </p:grpSpPr>
            <p:grpSp>
              <p:nvGrpSpPr>
                <p:cNvPr id="7" name="Group 3"/>
                <p:cNvGrpSpPr>
                  <a:grpSpLocks/>
                </p:cNvGrpSpPr>
                <p:nvPr/>
              </p:nvGrpSpPr>
              <p:grpSpPr bwMode="auto">
                <a:xfrm rot="19579827">
                  <a:off x="7664245" y="3177472"/>
                  <a:ext cx="458072" cy="135954"/>
                  <a:chOff x="1673" y="2077"/>
                  <a:chExt cx="818" cy="149"/>
                </a:xfrm>
              </p:grpSpPr>
              <p:sp>
                <p:nvSpPr>
                  <p:cNvPr id="49" name="Arc 4"/>
                  <p:cNvSpPr>
                    <a:spLocks/>
                  </p:cNvSpPr>
                  <p:nvPr/>
                </p:nvSpPr>
                <p:spPr bwMode="auto">
                  <a:xfrm>
                    <a:off x="1673" y="2077"/>
                    <a:ext cx="163" cy="141"/>
                  </a:xfrm>
                  <a:custGeom>
                    <a:avLst/>
                    <a:gdLst>
                      <a:gd name="G0" fmla="+- 21276 0 0"/>
                      <a:gd name="G1" fmla="+- 21600 0 0"/>
                      <a:gd name="G2" fmla="+- 21600 0 0"/>
                      <a:gd name="T0" fmla="*/ 0 w 42876"/>
                      <a:gd name="T1" fmla="*/ 17875 h 34596"/>
                      <a:gd name="T2" fmla="*/ 38529 w 42876"/>
                      <a:gd name="T3" fmla="*/ 34596 h 34596"/>
                      <a:gd name="T4" fmla="*/ 21276 w 42876"/>
                      <a:gd name="T5" fmla="*/ 21600 h 345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876" h="34596" fill="none" extrusionOk="0">
                        <a:moveTo>
                          <a:pt x="-1" y="17874"/>
                        </a:moveTo>
                        <a:cubicBezTo>
                          <a:pt x="1809" y="7539"/>
                          <a:pt x="10783" y="-1"/>
                          <a:pt x="21276" y="0"/>
                        </a:cubicBezTo>
                        <a:cubicBezTo>
                          <a:pt x="33205" y="0"/>
                          <a:pt x="42876" y="9670"/>
                          <a:pt x="42876" y="21600"/>
                        </a:cubicBezTo>
                        <a:cubicBezTo>
                          <a:pt x="42876" y="26288"/>
                          <a:pt x="41350" y="30850"/>
                          <a:pt x="38528" y="34595"/>
                        </a:cubicBezTo>
                      </a:path>
                      <a:path w="42876" h="34596" stroke="0" extrusionOk="0">
                        <a:moveTo>
                          <a:pt x="-1" y="17874"/>
                        </a:moveTo>
                        <a:cubicBezTo>
                          <a:pt x="1809" y="7539"/>
                          <a:pt x="10783" y="-1"/>
                          <a:pt x="21276" y="0"/>
                        </a:cubicBezTo>
                        <a:cubicBezTo>
                          <a:pt x="33205" y="0"/>
                          <a:pt x="42876" y="9670"/>
                          <a:pt x="42876" y="21600"/>
                        </a:cubicBezTo>
                        <a:cubicBezTo>
                          <a:pt x="42876" y="26288"/>
                          <a:pt x="41350" y="30850"/>
                          <a:pt x="38528" y="34595"/>
                        </a:cubicBezTo>
                        <a:lnTo>
                          <a:pt x="21276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0" name="Arc 5"/>
                  <p:cNvSpPr>
                    <a:spLocks/>
                  </p:cNvSpPr>
                  <p:nvPr/>
                </p:nvSpPr>
                <p:spPr bwMode="auto">
                  <a:xfrm>
                    <a:off x="1801" y="2081"/>
                    <a:ext cx="164" cy="141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3599 w 43200"/>
                      <a:gd name="T1" fmla="*/ 33539 h 34596"/>
                      <a:gd name="T2" fmla="*/ 38853 w 43200"/>
                      <a:gd name="T3" fmla="*/ 34596 h 34596"/>
                      <a:gd name="T4" fmla="*/ 21600 w 43200"/>
                      <a:gd name="T5" fmla="*/ 21600 h 345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34596" fill="none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</a:path>
                      <a:path w="43200" h="34596" stroke="0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1" name="Arc 6"/>
                  <p:cNvSpPr>
                    <a:spLocks/>
                  </p:cNvSpPr>
                  <p:nvPr/>
                </p:nvSpPr>
                <p:spPr bwMode="auto">
                  <a:xfrm>
                    <a:off x="1933" y="2077"/>
                    <a:ext cx="164" cy="141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3599 w 43200"/>
                      <a:gd name="T1" fmla="*/ 33539 h 34596"/>
                      <a:gd name="T2" fmla="*/ 38853 w 43200"/>
                      <a:gd name="T3" fmla="*/ 34596 h 34596"/>
                      <a:gd name="T4" fmla="*/ 21600 w 43200"/>
                      <a:gd name="T5" fmla="*/ 21600 h 345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34596" fill="none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</a:path>
                      <a:path w="43200" h="34596" stroke="0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2" name="Arc 7"/>
                  <p:cNvSpPr>
                    <a:spLocks/>
                  </p:cNvSpPr>
                  <p:nvPr/>
                </p:nvSpPr>
                <p:spPr bwMode="auto">
                  <a:xfrm>
                    <a:off x="2065" y="2081"/>
                    <a:ext cx="164" cy="141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3599 w 43200"/>
                      <a:gd name="T1" fmla="*/ 33539 h 34596"/>
                      <a:gd name="T2" fmla="*/ 38853 w 43200"/>
                      <a:gd name="T3" fmla="*/ 34596 h 34596"/>
                      <a:gd name="T4" fmla="*/ 21600 w 43200"/>
                      <a:gd name="T5" fmla="*/ 21600 h 345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34596" fill="none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</a:path>
                      <a:path w="43200" h="34596" stroke="0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3" name="Arc 8"/>
                  <p:cNvSpPr>
                    <a:spLocks/>
                  </p:cNvSpPr>
                  <p:nvPr/>
                </p:nvSpPr>
                <p:spPr bwMode="auto">
                  <a:xfrm>
                    <a:off x="2195" y="2085"/>
                    <a:ext cx="164" cy="141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3599 w 43200"/>
                      <a:gd name="T1" fmla="*/ 33539 h 34596"/>
                      <a:gd name="T2" fmla="*/ 38853 w 43200"/>
                      <a:gd name="T3" fmla="*/ 34596 h 34596"/>
                      <a:gd name="T4" fmla="*/ 21600 w 43200"/>
                      <a:gd name="T5" fmla="*/ 21600 h 345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34596" fill="none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</a:path>
                      <a:path w="43200" h="34596" stroke="0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26288"/>
                          <a:pt x="41674" y="30850"/>
                          <a:pt x="38852" y="34595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" name="Arc 9"/>
                  <p:cNvSpPr>
                    <a:spLocks/>
                  </p:cNvSpPr>
                  <p:nvPr/>
                </p:nvSpPr>
                <p:spPr bwMode="auto">
                  <a:xfrm>
                    <a:off x="2328" y="2081"/>
                    <a:ext cx="163" cy="137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3599 w 42961"/>
                      <a:gd name="T1" fmla="*/ 33539 h 33539"/>
                      <a:gd name="T2" fmla="*/ 42961 w 42961"/>
                      <a:gd name="T3" fmla="*/ 18398 h 33539"/>
                      <a:gd name="T4" fmla="*/ 21600 w 42961"/>
                      <a:gd name="T5" fmla="*/ 21600 h 335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961" h="33539" fill="none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2292" y="-1"/>
                          <a:pt x="41376" y="7823"/>
                          <a:pt x="42961" y="18397"/>
                        </a:cubicBezTo>
                      </a:path>
                      <a:path w="42961" h="33539" stroke="0" extrusionOk="0">
                        <a:moveTo>
                          <a:pt x="3599" y="33538"/>
                        </a:moveTo>
                        <a:cubicBezTo>
                          <a:pt x="1251" y="29999"/>
                          <a:pt x="0" y="25846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32292" y="-1"/>
                          <a:pt x="41376" y="7823"/>
                          <a:pt x="42961" y="18397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8086249" y="3055105"/>
                  <a:ext cx="86151" cy="5304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7609903" y="3362102"/>
                  <a:ext cx="86151" cy="5304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7612924" y="3415145"/>
                  <a:ext cx="216024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158545" y="3068960"/>
                  <a:ext cx="216024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 flipV="1">
                  <a:off x="7956376" y="3429000"/>
                  <a:ext cx="144016" cy="21602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8067211" y="3428995"/>
                  <a:ext cx="108000" cy="144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V="1">
                  <a:off x="7826215" y="3573016"/>
                  <a:ext cx="216024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V="1">
                  <a:off x="8144690" y="3370847"/>
                  <a:ext cx="216024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" name="Text Box 24"/>
              <p:cNvSpPr txBox="1">
                <a:spLocks noChangeArrowheads="1"/>
              </p:cNvSpPr>
              <p:nvPr/>
            </p:nvSpPr>
            <p:spPr bwMode="auto">
              <a:xfrm rot="19643315" flipH="1">
                <a:off x="7318726" y="2905978"/>
                <a:ext cx="172819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i="1" dirty="0" err="1" smtClean="0"/>
                  <a:t>V</a:t>
                </a:r>
                <a:r>
                  <a:rPr lang="en-US" sz="1600" baseline="-25000" dirty="0" err="1" smtClean="0"/>
                  <a:t>f</a:t>
                </a:r>
                <a:r>
                  <a:rPr lang="en-US" sz="1600" i="1" dirty="0" smtClean="0"/>
                  <a:t>=constant</a:t>
                </a:r>
                <a:endParaRPr lang="en-US" sz="1600" dirty="0"/>
              </a:p>
            </p:txBody>
          </p:sp>
        </p:grpSp>
        <p:sp>
          <p:nvSpPr>
            <p:cNvPr id="65" name="AutoShape 81"/>
            <p:cNvSpPr>
              <a:spLocks noChangeArrowheads="1"/>
            </p:cNvSpPr>
            <p:nvPr/>
          </p:nvSpPr>
          <p:spPr bwMode="auto">
            <a:xfrm>
              <a:off x="5668866" y="4130327"/>
              <a:ext cx="630238" cy="768350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AutoShape 82"/>
            <p:cNvSpPr>
              <a:spLocks noChangeArrowheads="1"/>
            </p:cNvSpPr>
            <p:nvPr/>
          </p:nvSpPr>
          <p:spPr bwMode="auto">
            <a:xfrm>
              <a:off x="5649816" y="4817715"/>
              <a:ext cx="630238" cy="771525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Oval 85"/>
            <p:cNvSpPr>
              <a:spLocks noChangeArrowheads="1"/>
            </p:cNvSpPr>
            <p:nvPr/>
          </p:nvSpPr>
          <p:spPr bwMode="auto">
            <a:xfrm>
              <a:off x="5887941" y="5127277"/>
              <a:ext cx="125413" cy="15398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96"/>
            <p:cNvSpPr>
              <a:spLocks noChangeShapeType="1"/>
            </p:cNvSpPr>
            <p:nvPr/>
          </p:nvSpPr>
          <p:spPr bwMode="auto">
            <a:xfrm>
              <a:off x="7059516" y="5227290"/>
              <a:ext cx="61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Oval 84"/>
            <p:cNvSpPr>
              <a:spLocks noChangeArrowheads="1"/>
            </p:cNvSpPr>
            <p:nvPr/>
          </p:nvSpPr>
          <p:spPr bwMode="auto">
            <a:xfrm>
              <a:off x="5921279" y="4436715"/>
              <a:ext cx="125413" cy="153988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 flipH="1">
              <a:off x="5368534" y="4522440"/>
              <a:ext cx="61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Line 93"/>
            <p:cNvSpPr>
              <a:spLocks noChangeShapeType="1"/>
            </p:cNvSpPr>
            <p:nvPr/>
          </p:nvSpPr>
          <p:spPr bwMode="auto">
            <a:xfrm>
              <a:off x="5954616" y="5208240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AutoShape 95" descr="White marble"/>
            <p:cNvSpPr>
              <a:spLocks noChangeArrowheads="1"/>
            </p:cNvSpPr>
            <p:nvPr/>
          </p:nvSpPr>
          <p:spPr bwMode="auto">
            <a:xfrm rot="16200000">
              <a:off x="6488016" y="4903440"/>
              <a:ext cx="457200" cy="609600"/>
            </a:xfrm>
            <a:prstGeom prst="can">
              <a:avLst>
                <a:gd name="adj" fmla="val 33333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810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vert="eaVert" wrap="none" anchor="ctr"/>
            <a:lstStyle/>
            <a:p>
              <a:pPr algn="ctr" eaLnBrk="1" hangingPunct="1"/>
              <a:r>
                <a:rPr lang="en-US" b="1">
                  <a:latin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76" name="Line 97"/>
            <p:cNvSpPr>
              <a:spLocks noChangeShapeType="1"/>
            </p:cNvSpPr>
            <p:nvPr/>
          </p:nvSpPr>
          <p:spPr bwMode="auto">
            <a:xfrm>
              <a:off x="7708726" y="4998690"/>
              <a:ext cx="0" cy="4572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98"/>
            <p:cNvSpPr>
              <a:spLocks noChangeShapeType="1"/>
            </p:cNvSpPr>
            <p:nvPr/>
          </p:nvSpPr>
          <p:spPr bwMode="auto">
            <a:xfrm>
              <a:off x="7556326" y="4979640"/>
              <a:ext cx="3810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Line 99"/>
            <p:cNvSpPr>
              <a:spLocks noChangeShapeType="1"/>
            </p:cNvSpPr>
            <p:nvPr/>
          </p:nvSpPr>
          <p:spPr bwMode="auto">
            <a:xfrm>
              <a:off x="7575376" y="5474940"/>
              <a:ext cx="3810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Line 100"/>
            <p:cNvSpPr>
              <a:spLocks noChangeShapeType="1"/>
            </p:cNvSpPr>
            <p:nvPr/>
          </p:nvSpPr>
          <p:spPr bwMode="auto">
            <a:xfrm>
              <a:off x="7937326" y="4979640"/>
              <a:ext cx="0" cy="5032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 Box 222"/>
            <p:cNvSpPr txBox="1">
              <a:spLocks noChangeArrowheads="1"/>
            </p:cNvSpPr>
            <p:nvPr/>
          </p:nvSpPr>
          <p:spPr bwMode="auto">
            <a:xfrm>
              <a:off x="5840316" y="3754090"/>
              <a:ext cx="542925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N</a:t>
              </a:r>
              <a:r>
                <a:rPr lang="en-US" sz="2000" b="1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82" name="Text Box 223"/>
            <p:cNvSpPr txBox="1">
              <a:spLocks noChangeArrowheads="1"/>
            </p:cNvSpPr>
            <p:nvPr/>
          </p:nvSpPr>
          <p:spPr bwMode="auto">
            <a:xfrm>
              <a:off x="5800772" y="5479389"/>
              <a:ext cx="542925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N</a:t>
              </a:r>
              <a:r>
                <a:rPr lang="en-US" sz="2000" b="1" baseline="-25000" dirty="0" err="1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83" name="Text Box 224"/>
            <p:cNvSpPr txBox="1">
              <a:spLocks noChangeArrowheads="1"/>
            </p:cNvSpPr>
            <p:nvPr/>
          </p:nvSpPr>
          <p:spPr bwMode="auto">
            <a:xfrm>
              <a:off x="7485459" y="4519996"/>
              <a:ext cx="542925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B</a:t>
              </a:r>
              <a:r>
                <a:rPr lang="en-US" sz="2000" b="1" baseline="-25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L</a:t>
              </a:r>
              <a:endParaRPr lang="en-US" sz="1000" baseline="-25000" dirty="0">
                <a:latin typeface="Times New Roman" pitchFamily="18" charset="0"/>
              </a:endParaRPr>
            </a:p>
          </p:txBody>
        </p:sp>
      </p:grpSp>
      <p:sp>
        <p:nvSpPr>
          <p:cNvPr id="93" name="Freeform 39"/>
          <p:cNvSpPr>
            <a:spLocks/>
          </p:cNvSpPr>
          <p:nvPr/>
        </p:nvSpPr>
        <p:spPr bwMode="auto">
          <a:xfrm flipV="1">
            <a:off x="7236296" y="4581128"/>
            <a:ext cx="138086" cy="424173"/>
          </a:xfrm>
          <a:custGeom>
            <a:avLst/>
            <a:gdLst/>
            <a:ahLst/>
            <a:cxnLst>
              <a:cxn ang="0">
                <a:pos x="79" y="0"/>
              </a:cxn>
              <a:cxn ang="0">
                <a:pos x="25" y="30"/>
              </a:cxn>
              <a:cxn ang="0">
                <a:pos x="1" y="120"/>
              </a:cxn>
              <a:cxn ang="0">
                <a:pos x="19" y="210"/>
              </a:cxn>
              <a:cxn ang="0">
                <a:pos x="67" y="234"/>
              </a:cxn>
            </a:cxnLst>
            <a:rect l="0" t="0" r="r" b="b"/>
            <a:pathLst>
              <a:path w="79" h="234">
                <a:moveTo>
                  <a:pt x="79" y="0"/>
                </a:moveTo>
                <a:cubicBezTo>
                  <a:pt x="58" y="5"/>
                  <a:pt x="38" y="10"/>
                  <a:pt x="25" y="30"/>
                </a:cubicBezTo>
                <a:cubicBezTo>
                  <a:pt x="12" y="50"/>
                  <a:pt x="2" y="90"/>
                  <a:pt x="1" y="120"/>
                </a:cubicBezTo>
                <a:cubicBezTo>
                  <a:pt x="0" y="150"/>
                  <a:pt x="8" y="191"/>
                  <a:pt x="19" y="210"/>
                </a:cubicBezTo>
                <a:cubicBezTo>
                  <a:pt x="30" y="229"/>
                  <a:pt x="55" y="230"/>
                  <a:pt x="67" y="23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4" name="Text Box 40"/>
          <p:cNvSpPr txBox="1">
            <a:spLocks noChangeArrowheads="1"/>
          </p:cNvSpPr>
          <p:nvPr/>
        </p:nvSpPr>
        <p:spPr bwMode="auto">
          <a:xfrm flipH="1">
            <a:off x="7216975" y="4899603"/>
            <a:ext cx="671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ym typeface="Symbol" pitchFamily="18" charset="2"/>
              </a:rPr>
              <a:t></a:t>
            </a:r>
            <a:r>
              <a:rPr lang="en-US" sz="2000" baseline="-25000" dirty="0" smtClean="0">
                <a:sym typeface="Symbol" pitchFamily="18" charset="2"/>
              </a:rPr>
              <a:t>L</a:t>
            </a:r>
            <a:endParaRPr lang="en-US" sz="2000" baseline="-25000" dirty="0"/>
          </a:p>
        </p:txBody>
      </p:sp>
      <p:sp>
        <p:nvSpPr>
          <p:cNvPr id="95" name="Text Box 16"/>
          <p:cNvSpPr txBox="1">
            <a:spLocks noChangeArrowheads="1"/>
          </p:cNvSpPr>
          <p:nvPr/>
        </p:nvSpPr>
        <p:spPr bwMode="auto">
          <a:xfrm>
            <a:off x="1403648" y="3933056"/>
            <a:ext cx="671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 smtClean="0"/>
              <a:t>e</a:t>
            </a:r>
            <a:r>
              <a:rPr lang="en-US" sz="2000" baseline="-25000" dirty="0" smtClean="0"/>
              <a:t>a</a:t>
            </a:r>
            <a:endParaRPr lang="en-US" sz="2000" dirty="0"/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2146300" y="1700213"/>
          <a:ext cx="55848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65" name="Equation" r:id="rId4" imgW="2247900" imgH="393700" progId="Equation.3">
                  <p:embed/>
                </p:oleObj>
              </mc:Choice>
              <mc:Fallback>
                <p:oleObj name="Equation" r:id="rId4" imgW="2247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700213"/>
                        <a:ext cx="5584825" cy="10080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3" name="Object 8"/>
          <p:cNvGraphicFramePr>
            <a:graphicFrameLocks noChangeAspect="1"/>
          </p:cNvGraphicFramePr>
          <p:nvPr/>
        </p:nvGraphicFramePr>
        <p:xfrm>
          <a:off x="1487488" y="5732463"/>
          <a:ext cx="274796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66" name="Equation" r:id="rId6" imgW="1155700" imgH="457200" progId="Equation.3">
                  <p:embed/>
                </p:oleObj>
              </mc:Choice>
              <mc:Fallback>
                <p:oleObj name="Equation" r:id="rId6" imgW="1155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5732463"/>
                        <a:ext cx="2747962" cy="892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5103813" y="5732463"/>
          <a:ext cx="27781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67" name="Equation" r:id="rId8" imgW="1168400" imgH="457200" progId="Equation.3">
                  <p:embed/>
                </p:oleObj>
              </mc:Choice>
              <mc:Fallback>
                <p:oleObj name="Equation" r:id="rId8" imgW="1168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5732463"/>
                        <a:ext cx="2778125" cy="892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4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0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00" name="Text Box 44"/>
          <p:cNvSpPr txBox="1">
            <a:spLocks noChangeArrowheads="1"/>
          </p:cNvSpPr>
          <p:nvPr/>
        </p:nvSpPr>
        <p:spPr bwMode="auto">
          <a:xfrm>
            <a:off x="72008" y="692696"/>
            <a:ext cx="896448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 smtClean="0"/>
              <a:t>A field controlled </a:t>
            </a:r>
            <a:r>
              <a:rPr lang="en-US" sz="2200" dirty="0" err="1" smtClean="0"/>
              <a:t>D.C</a:t>
            </a:r>
            <a:r>
              <a:rPr lang="en-US" sz="2200" dirty="0" smtClean="0"/>
              <a:t> motor runs at 10000 rpm when </a:t>
            </a:r>
            <a:r>
              <a:rPr lang="en-US" sz="2200" dirty="0" err="1" smtClean="0"/>
              <a:t>15v</a:t>
            </a:r>
            <a:r>
              <a:rPr lang="en-US" sz="2200" dirty="0" smtClean="0"/>
              <a:t> applied at the field circuit. Filed resistance of the motor is 0.25 </a:t>
            </a:r>
            <a:r>
              <a:rPr lang="el-GR" sz="2200" dirty="0" smtClean="0"/>
              <a:t>Ω</a:t>
            </a:r>
            <a:r>
              <a:rPr lang="en-GB" sz="2200" dirty="0" smtClean="0"/>
              <a:t>, Filed inductance is 0.1 H, motor torque constant is </a:t>
            </a:r>
            <a:r>
              <a:rPr lang="en-GB" sz="2200" dirty="0" err="1" smtClean="0"/>
              <a:t>1x10</a:t>
            </a:r>
            <a:r>
              <a:rPr lang="en-GB" sz="2200" dirty="0" smtClean="0"/>
              <a:t>-4, moment of inertia of motor 10-5, viscous friction coefficient is 0.003, moment of inertia of load is </a:t>
            </a:r>
            <a:r>
              <a:rPr lang="en-GB" sz="2200" dirty="0" err="1" smtClean="0"/>
              <a:t>4.4x10</a:t>
            </a:r>
            <a:r>
              <a:rPr lang="en-GB" sz="2200" dirty="0" smtClean="0"/>
              <a:t>-3, viscous friction coefficient of load is </a:t>
            </a:r>
            <a:r>
              <a:rPr lang="en-GB" sz="2200" dirty="0" err="1" smtClean="0"/>
              <a:t>4x10</a:t>
            </a:r>
            <a:r>
              <a:rPr lang="en-GB" sz="2200" dirty="0" smtClean="0"/>
              <a:t>-2.</a:t>
            </a:r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algn="just">
              <a:spcBef>
                <a:spcPct val="50000"/>
              </a:spcBef>
            </a:pPr>
            <a:endParaRPr lang="en-GB" sz="2200" dirty="0" smtClean="0"/>
          </a:p>
          <a:p>
            <a:pPr marL="457200" indent="-457200" algn="just">
              <a:spcBef>
                <a:spcPct val="50000"/>
              </a:spcBef>
              <a:buAutoNum type="arabicPeriod"/>
            </a:pPr>
            <a:r>
              <a:rPr lang="en-GB" sz="2200" dirty="0" smtClean="0"/>
              <a:t>Drive the overall transfer function of the system i.e. </a:t>
            </a:r>
            <a:r>
              <a:rPr lang="el-GR" sz="2200" dirty="0" smtClean="0">
                <a:solidFill>
                  <a:srgbClr val="FF0000"/>
                </a:solidFill>
              </a:rPr>
              <a:t>Ω</a:t>
            </a:r>
            <a:r>
              <a:rPr lang="en-GB" sz="2200" baseline="-25000" dirty="0" smtClean="0">
                <a:solidFill>
                  <a:srgbClr val="FF0000"/>
                </a:solidFill>
              </a:rPr>
              <a:t>L</a:t>
            </a:r>
            <a:r>
              <a:rPr lang="en-GB" sz="2200" dirty="0" smtClean="0">
                <a:solidFill>
                  <a:srgbClr val="FF0000"/>
                </a:solidFill>
              </a:rPr>
              <a:t>(s)/ </a:t>
            </a:r>
            <a:r>
              <a:rPr lang="en-GB" sz="2200" dirty="0" err="1" smtClean="0">
                <a:solidFill>
                  <a:srgbClr val="FF0000"/>
                </a:solidFill>
              </a:rPr>
              <a:t>E</a:t>
            </a:r>
            <a:r>
              <a:rPr lang="en-GB" sz="2200" baseline="-25000" dirty="0" err="1" smtClean="0">
                <a:solidFill>
                  <a:srgbClr val="FF0000"/>
                </a:solidFill>
              </a:rPr>
              <a:t>f</a:t>
            </a:r>
            <a:r>
              <a:rPr lang="en-GB" sz="2200" dirty="0" smtClean="0">
                <a:solidFill>
                  <a:srgbClr val="FF0000"/>
                </a:solidFill>
              </a:rPr>
              <a:t>(s)</a:t>
            </a:r>
          </a:p>
          <a:p>
            <a:pPr marL="457200" indent="-457200" algn="just">
              <a:spcBef>
                <a:spcPct val="50000"/>
              </a:spcBef>
              <a:buAutoNum type="arabicPeriod"/>
            </a:pPr>
            <a:r>
              <a:rPr lang="en-GB" sz="2200" dirty="0" smtClean="0"/>
              <a:t>Determine the gear ratio such that the rotational speed of the load is reduced to 500 rpm.</a:t>
            </a:r>
            <a:endParaRPr lang="en-US" sz="2200" dirty="0"/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251520" y="44624"/>
            <a:ext cx="8640960" cy="7200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Example-5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611560" y="2780682"/>
            <a:ext cx="7844426" cy="2592534"/>
            <a:chOff x="1043608" y="2924944"/>
            <a:chExt cx="7844426" cy="2592534"/>
          </a:xfrm>
        </p:grpSpPr>
        <p:grpSp>
          <p:nvGrpSpPr>
            <p:cNvPr id="84" name="Group 83"/>
            <p:cNvGrpSpPr/>
            <p:nvPr/>
          </p:nvGrpSpPr>
          <p:grpSpPr>
            <a:xfrm>
              <a:off x="1043608" y="2924944"/>
              <a:ext cx="5395027" cy="1913773"/>
              <a:chOff x="2957381" y="2379323"/>
              <a:chExt cx="5395027" cy="1913773"/>
            </a:xfrm>
          </p:grpSpPr>
          <p:grpSp>
            <p:nvGrpSpPr>
              <p:cNvPr id="85" name="Group 3"/>
              <p:cNvGrpSpPr>
                <a:grpSpLocks/>
              </p:cNvGrpSpPr>
              <p:nvPr/>
            </p:nvGrpSpPr>
            <p:grpSpPr bwMode="auto">
              <a:xfrm rot="5400000">
                <a:off x="5029330" y="3317855"/>
                <a:ext cx="863475" cy="193959"/>
                <a:chOff x="1673" y="2077"/>
                <a:chExt cx="818" cy="149"/>
              </a:xfrm>
            </p:grpSpPr>
            <p:sp>
              <p:nvSpPr>
                <p:cNvPr id="142" name="Arc 4"/>
                <p:cNvSpPr>
                  <a:spLocks/>
                </p:cNvSpPr>
                <p:nvPr/>
              </p:nvSpPr>
              <p:spPr bwMode="auto">
                <a:xfrm>
                  <a:off x="1673" y="2077"/>
                  <a:ext cx="163" cy="141"/>
                </a:xfrm>
                <a:custGeom>
                  <a:avLst/>
                  <a:gdLst>
                    <a:gd name="G0" fmla="+- 21276 0 0"/>
                    <a:gd name="G1" fmla="+- 21600 0 0"/>
                    <a:gd name="G2" fmla="+- 21600 0 0"/>
                    <a:gd name="T0" fmla="*/ 0 w 42876"/>
                    <a:gd name="T1" fmla="*/ 17875 h 34596"/>
                    <a:gd name="T2" fmla="*/ 38529 w 42876"/>
                    <a:gd name="T3" fmla="*/ 34596 h 34596"/>
                    <a:gd name="T4" fmla="*/ 21276 w 42876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76" h="34596" fill="none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</a:path>
                    <a:path w="42876" h="34596" stroke="0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  <a:lnTo>
                        <a:pt x="2127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3" name="Arc 5"/>
                <p:cNvSpPr>
                  <a:spLocks/>
                </p:cNvSpPr>
                <p:nvPr/>
              </p:nvSpPr>
              <p:spPr bwMode="auto">
                <a:xfrm>
                  <a:off x="1801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4" name="Arc 6"/>
                <p:cNvSpPr>
                  <a:spLocks/>
                </p:cNvSpPr>
                <p:nvPr/>
              </p:nvSpPr>
              <p:spPr bwMode="auto">
                <a:xfrm>
                  <a:off x="1933" y="2077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5" name="Arc 7"/>
                <p:cNvSpPr>
                  <a:spLocks/>
                </p:cNvSpPr>
                <p:nvPr/>
              </p:nvSpPr>
              <p:spPr bwMode="auto">
                <a:xfrm>
                  <a:off x="2065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6" name="Arc 8"/>
                <p:cNvSpPr>
                  <a:spLocks/>
                </p:cNvSpPr>
                <p:nvPr/>
              </p:nvSpPr>
              <p:spPr bwMode="auto">
                <a:xfrm>
                  <a:off x="2195" y="2085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7" name="Arc 9"/>
                <p:cNvSpPr>
                  <a:spLocks/>
                </p:cNvSpPr>
                <p:nvPr/>
              </p:nvSpPr>
              <p:spPr bwMode="auto">
                <a:xfrm>
                  <a:off x="2328" y="2081"/>
                  <a:ext cx="163" cy="137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2961"/>
                    <a:gd name="T1" fmla="*/ 33539 h 33539"/>
                    <a:gd name="T2" fmla="*/ 42961 w 42961"/>
                    <a:gd name="T3" fmla="*/ 18398 h 33539"/>
                    <a:gd name="T4" fmla="*/ 21600 w 42961"/>
                    <a:gd name="T5" fmla="*/ 21600 h 335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961" h="33539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</a:path>
                    <a:path w="42961" h="33539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86" name="Oval 10"/>
              <p:cNvSpPr>
                <a:spLocks noChangeArrowheads="1"/>
              </p:cNvSpPr>
              <p:nvPr/>
            </p:nvSpPr>
            <p:spPr bwMode="auto">
              <a:xfrm>
                <a:off x="2957381" y="3127113"/>
                <a:ext cx="647419" cy="6480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7" name="Freeform 12"/>
              <p:cNvSpPr>
                <a:spLocks/>
              </p:cNvSpPr>
              <p:nvPr/>
            </p:nvSpPr>
            <p:spPr bwMode="auto">
              <a:xfrm rot="16200000">
                <a:off x="4407571" y="2341584"/>
                <a:ext cx="195772" cy="1019041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9" y="140"/>
                  </a:cxn>
                  <a:cxn ang="0">
                    <a:pos x="77" y="188"/>
                  </a:cxn>
                  <a:cxn ang="0">
                    <a:pos x="0" y="188"/>
                  </a:cxn>
                  <a:cxn ang="0">
                    <a:pos x="77" y="235"/>
                  </a:cxn>
                  <a:cxn ang="0">
                    <a:pos x="0" y="235"/>
                  </a:cxn>
                  <a:cxn ang="0">
                    <a:pos x="77" y="283"/>
                  </a:cxn>
                  <a:cxn ang="0">
                    <a:pos x="0" y="283"/>
                  </a:cxn>
                  <a:cxn ang="0">
                    <a:pos x="77" y="329"/>
                  </a:cxn>
                  <a:cxn ang="0">
                    <a:pos x="0" y="329"/>
                  </a:cxn>
                  <a:cxn ang="0">
                    <a:pos x="77" y="377"/>
                  </a:cxn>
                  <a:cxn ang="0">
                    <a:pos x="0" y="377"/>
                  </a:cxn>
                  <a:cxn ang="0">
                    <a:pos x="39" y="424"/>
                  </a:cxn>
                  <a:cxn ang="0">
                    <a:pos x="39" y="518"/>
                  </a:cxn>
                </a:cxnLst>
                <a:rect l="0" t="0" r="r" b="b"/>
                <a:pathLst>
                  <a:path w="78" h="519">
                    <a:moveTo>
                      <a:pt x="39" y="0"/>
                    </a:moveTo>
                    <a:lnTo>
                      <a:pt x="39" y="140"/>
                    </a:lnTo>
                    <a:lnTo>
                      <a:pt x="77" y="188"/>
                    </a:lnTo>
                    <a:lnTo>
                      <a:pt x="0" y="188"/>
                    </a:lnTo>
                    <a:lnTo>
                      <a:pt x="77" y="235"/>
                    </a:lnTo>
                    <a:lnTo>
                      <a:pt x="0" y="235"/>
                    </a:lnTo>
                    <a:lnTo>
                      <a:pt x="77" y="283"/>
                    </a:lnTo>
                    <a:lnTo>
                      <a:pt x="0" y="283"/>
                    </a:lnTo>
                    <a:lnTo>
                      <a:pt x="77" y="329"/>
                    </a:lnTo>
                    <a:lnTo>
                      <a:pt x="0" y="329"/>
                    </a:lnTo>
                    <a:lnTo>
                      <a:pt x="77" y="377"/>
                    </a:lnTo>
                    <a:lnTo>
                      <a:pt x="0" y="377"/>
                    </a:lnTo>
                    <a:lnTo>
                      <a:pt x="39" y="424"/>
                    </a:lnTo>
                    <a:lnTo>
                      <a:pt x="39" y="51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8" name="Freeform 13"/>
              <p:cNvSpPr>
                <a:spLocks/>
              </p:cNvSpPr>
              <p:nvPr/>
            </p:nvSpPr>
            <p:spPr bwMode="auto">
              <a:xfrm>
                <a:off x="3275856" y="3758597"/>
                <a:ext cx="985830" cy="2880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0"/>
                  </a:cxn>
                  <a:cxn ang="0">
                    <a:pos x="564" y="120"/>
                  </a:cxn>
                </a:cxnLst>
                <a:rect l="0" t="0" r="r" b="b"/>
                <a:pathLst>
                  <a:path w="564" h="120">
                    <a:moveTo>
                      <a:pt x="0" y="0"/>
                    </a:moveTo>
                    <a:lnTo>
                      <a:pt x="0" y="120"/>
                    </a:lnTo>
                    <a:lnTo>
                      <a:pt x="564" y="12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9" name="Line 15"/>
              <p:cNvSpPr>
                <a:spLocks noChangeShapeType="1"/>
              </p:cNvSpPr>
              <p:nvPr/>
            </p:nvSpPr>
            <p:spPr bwMode="auto">
              <a:xfrm>
                <a:off x="4283968" y="3068960"/>
                <a:ext cx="48242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0" name="Text Box 16"/>
              <p:cNvSpPr txBox="1">
                <a:spLocks noChangeArrowheads="1"/>
              </p:cNvSpPr>
              <p:nvPr/>
            </p:nvSpPr>
            <p:spPr bwMode="auto">
              <a:xfrm>
                <a:off x="4355976" y="3028890"/>
                <a:ext cx="43204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smtClean="0"/>
                  <a:t>i</a:t>
                </a:r>
                <a:r>
                  <a:rPr lang="en-US" sz="2000" baseline="-25000" dirty="0"/>
                  <a:t>f</a:t>
                </a:r>
                <a:endParaRPr lang="en-US" sz="2000" dirty="0"/>
              </a:p>
            </p:txBody>
          </p:sp>
          <p:sp>
            <p:nvSpPr>
              <p:cNvPr id="91" name="Line 17"/>
              <p:cNvSpPr>
                <a:spLocks noChangeShapeType="1"/>
              </p:cNvSpPr>
              <p:nvPr/>
            </p:nvSpPr>
            <p:spPr bwMode="auto">
              <a:xfrm>
                <a:off x="4501374" y="4035214"/>
                <a:ext cx="5244" cy="978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" name="Line 18"/>
              <p:cNvSpPr>
                <a:spLocks noChangeShapeType="1"/>
              </p:cNvSpPr>
              <p:nvPr/>
            </p:nvSpPr>
            <p:spPr bwMode="auto">
              <a:xfrm>
                <a:off x="4340308" y="4136079"/>
                <a:ext cx="3565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6" name="Line 19"/>
              <p:cNvSpPr>
                <a:spLocks noChangeShapeType="1"/>
              </p:cNvSpPr>
              <p:nvPr/>
            </p:nvSpPr>
            <p:spPr bwMode="auto">
              <a:xfrm>
                <a:off x="4397990" y="4207233"/>
                <a:ext cx="2202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7" name="Text Box 20"/>
              <p:cNvSpPr txBox="1">
                <a:spLocks noChangeArrowheads="1"/>
              </p:cNvSpPr>
              <p:nvPr/>
            </p:nvSpPr>
            <p:spPr bwMode="auto">
              <a:xfrm>
                <a:off x="5833311" y="3273878"/>
                <a:ext cx="46688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smtClean="0"/>
                  <a:t>T</a:t>
                </a:r>
                <a:r>
                  <a:rPr lang="en-US" sz="2000" i="1" baseline="-25000" dirty="0" smtClean="0"/>
                  <a:t>m</a:t>
                </a:r>
                <a:endParaRPr lang="en-US" sz="2000" i="1" baseline="-25000" dirty="0"/>
              </a:p>
            </p:txBody>
          </p:sp>
          <p:sp>
            <p:nvSpPr>
              <p:cNvPr id="98" name="Oval 21"/>
              <p:cNvSpPr>
                <a:spLocks noChangeArrowheads="1"/>
              </p:cNvSpPr>
              <p:nvPr/>
            </p:nvSpPr>
            <p:spPr bwMode="auto">
              <a:xfrm flipH="1">
                <a:off x="5836550" y="3211080"/>
                <a:ext cx="503403" cy="52205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9" name="Line 22"/>
              <p:cNvSpPr>
                <a:spLocks noChangeShapeType="1"/>
              </p:cNvSpPr>
              <p:nvPr/>
            </p:nvSpPr>
            <p:spPr bwMode="auto">
              <a:xfrm flipV="1">
                <a:off x="6093495" y="2917422"/>
                <a:ext cx="5244" cy="2066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0" name="Freeform 23"/>
              <p:cNvSpPr>
                <a:spLocks/>
              </p:cNvSpPr>
              <p:nvPr/>
            </p:nvSpPr>
            <p:spPr bwMode="auto">
              <a:xfrm flipH="1">
                <a:off x="4247703" y="3842421"/>
                <a:ext cx="1206069" cy="2012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0"/>
                  </a:cxn>
                  <a:cxn ang="0">
                    <a:pos x="564" y="120"/>
                  </a:cxn>
                </a:cxnLst>
                <a:rect l="0" t="0" r="r" b="b"/>
                <a:pathLst>
                  <a:path w="564" h="120">
                    <a:moveTo>
                      <a:pt x="0" y="0"/>
                    </a:moveTo>
                    <a:lnTo>
                      <a:pt x="0" y="120"/>
                    </a:lnTo>
                    <a:lnTo>
                      <a:pt x="564" y="12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1" name="Text Box 24"/>
              <p:cNvSpPr txBox="1">
                <a:spLocks noChangeArrowheads="1"/>
              </p:cNvSpPr>
              <p:nvPr/>
            </p:nvSpPr>
            <p:spPr bwMode="auto">
              <a:xfrm flipH="1">
                <a:off x="4394808" y="2393178"/>
                <a:ext cx="671203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err="1" smtClean="0"/>
                  <a:t>R</a:t>
                </a:r>
                <a:r>
                  <a:rPr lang="en-US" sz="2000" baseline="-25000" dirty="0" err="1"/>
                  <a:t>f</a:t>
                </a:r>
                <a:endParaRPr lang="en-US" sz="2000" dirty="0"/>
              </a:p>
            </p:txBody>
          </p:sp>
          <p:sp>
            <p:nvSpPr>
              <p:cNvPr id="102" name="Line 25"/>
              <p:cNvSpPr>
                <a:spLocks noChangeShapeType="1"/>
              </p:cNvSpPr>
              <p:nvPr/>
            </p:nvSpPr>
            <p:spPr bwMode="auto">
              <a:xfrm>
                <a:off x="5009513" y="2852936"/>
                <a:ext cx="468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" name="Text Box 26"/>
              <p:cNvSpPr txBox="1">
                <a:spLocks noChangeArrowheads="1"/>
              </p:cNvSpPr>
              <p:nvPr/>
            </p:nvSpPr>
            <p:spPr bwMode="auto">
              <a:xfrm flipH="1">
                <a:off x="5033807" y="3199121"/>
                <a:ext cx="44658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smtClean="0"/>
                  <a:t>L</a:t>
                </a:r>
                <a:r>
                  <a:rPr lang="en-US" sz="2000" baseline="-25000" dirty="0"/>
                  <a:t>f</a:t>
                </a:r>
                <a:endParaRPr lang="en-US" sz="2000" dirty="0"/>
              </a:p>
            </p:txBody>
          </p:sp>
          <p:sp>
            <p:nvSpPr>
              <p:cNvPr id="104" name="Rectangle 27"/>
              <p:cNvSpPr>
                <a:spLocks noChangeArrowheads="1"/>
              </p:cNvSpPr>
              <p:nvPr/>
            </p:nvSpPr>
            <p:spPr bwMode="auto">
              <a:xfrm>
                <a:off x="5997359" y="3118632"/>
                <a:ext cx="199264" cy="8519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" name="Rectangle 28"/>
              <p:cNvSpPr>
                <a:spLocks noChangeArrowheads="1"/>
              </p:cNvSpPr>
              <p:nvPr/>
            </p:nvSpPr>
            <p:spPr bwMode="auto">
              <a:xfrm>
                <a:off x="5992115" y="3733139"/>
                <a:ext cx="199264" cy="8519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6" name="Rectangle 29"/>
              <p:cNvSpPr>
                <a:spLocks noChangeArrowheads="1"/>
              </p:cNvSpPr>
              <p:nvPr/>
            </p:nvSpPr>
            <p:spPr bwMode="auto">
              <a:xfrm>
                <a:off x="6338205" y="3428605"/>
                <a:ext cx="749860" cy="85197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7" name="Rectangle 30"/>
              <p:cNvSpPr>
                <a:spLocks noChangeArrowheads="1"/>
              </p:cNvSpPr>
              <p:nvPr/>
            </p:nvSpPr>
            <p:spPr bwMode="auto">
              <a:xfrm>
                <a:off x="7017936" y="3138235"/>
                <a:ext cx="216000" cy="720000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8" name="Rectangle 31" descr="Light upward diagonal"/>
              <p:cNvSpPr>
                <a:spLocks noChangeArrowheads="1"/>
              </p:cNvSpPr>
              <p:nvPr/>
            </p:nvSpPr>
            <p:spPr bwMode="auto">
              <a:xfrm>
                <a:off x="6416861" y="3271938"/>
                <a:ext cx="216000" cy="144000"/>
              </a:xfrm>
              <a:prstGeom prst="rect">
                <a:avLst/>
              </a:prstGeom>
              <a:pattFill prst="ltUpDiag">
                <a:fgClr>
                  <a:schemeClr val="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9" name="Freeform 32"/>
              <p:cNvSpPr>
                <a:spLocks/>
              </p:cNvSpPr>
              <p:nvPr/>
            </p:nvSpPr>
            <p:spPr bwMode="auto">
              <a:xfrm>
                <a:off x="6422105" y="3271938"/>
                <a:ext cx="216000" cy="14400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05"/>
                  </a:cxn>
                  <a:cxn ang="0">
                    <a:pos x="168" y="105"/>
                  </a:cxn>
                  <a:cxn ang="0">
                    <a:pos x="168" y="0"/>
                  </a:cxn>
                </a:cxnLst>
                <a:rect l="0" t="0" r="r" b="b"/>
                <a:pathLst>
                  <a:path w="168" h="105">
                    <a:moveTo>
                      <a:pt x="0" y="6"/>
                    </a:moveTo>
                    <a:lnTo>
                      <a:pt x="0" y="105"/>
                    </a:lnTo>
                    <a:lnTo>
                      <a:pt x="168" y="105"/>
                    </a:lnTo>
                    <a:lnTo>
                      <a:pt x="168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0" name="Rectangle 33" descr="Light upward diagonal"/>
              <p:cNvSpPr>
                <a:spLocks noChangeArrowheads="1"/>
              </p:cNvSpPr>
              <p:nvPr/>
            </p:nvSpPr>
            <p:spPr bwMode="auto">
              <a:xfrm flipV="1">
                <a:off x="6427349" y="3542805"/>
                <a:ext cx="216000" cy="144000"/>
              </a:xfrm>
              <a:prstGeom prst="rect">
                <a:avLst/>
              </a:prstGeom>
              <a:pattFill prst="ltUpDiag">
                <a:fgClr>
                  <a:schemeClr val="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1" name="Freeform 34"/>
              <p:cNvSpPr>
                <a:spLocks/>
              </p:cNvSpPr>
              <p:nvPr/>
            </p:nvSpPr>
            <p:spPr bwMode="auto">
              <a:xfrm flipV="1">
                <a:off x="6432593" y="3537367"/>
                <a:ext cx="216000" cy="14400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05"/>
                  </a:cxn>
                  <a:cxn ang="0">
                    <a:pos x="168" y="105"/>
                  </a:cxn>
                  <a:cxn ang="0">
                    <a:pos x="168" y="0"/>
                  </a:cxn>
                </a:cxnLst>
                <a:rect l="0" t="0" r="r" b="b"/>
                <a:pathLst>
                  <a:path w="168" h="105">
                    <a:moveTo>
                      <a:pt x="0" y="6"/>
                    </a:moveTo>
                    <a:lnTo>
                      <a:pt x="0" y="105"/>
                    </a:lnTo>
                    <a:lnTo>
                      <a:pt x="168" y="105"/>
                    </a:lnTo>
                    <a:lnTo>
                      <a:pt x="168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2" name="Text Box 35"/>
              <p:cNvSpPr txBox="1">
                <a:spLocks noChangeArrowheads="1"/>
              </p:cNvSpPr>
              <p:nvPr/>
            </p:nvSpPr>
            <p:spPr bwMode="auto">
              <a:xfrm flipH="1">
                <a:off x="7202086" y="3511735"/>
                <a:ext cx="50235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err="1" smtClean="0"/>
                  <a:t>J</a:t>
                </a:r>
                <a:r>
                  <a:rPr lang="en-US" sz="2000" i="1" baseline="-25000" dirty="0" err="1" smtClean="0"/>
                  <a:t>m</a:t>
                </a:r>
                <a:endParaRPr lang="en-US" sz="2000" baseline="-25000" dirty="0"/>
              </a:p>
            </p:txBody>
          </p:sp>
          <p:sp>
            <p:nvSpPr>
              <p:cNvPr id="113" name="Freeform 39"/>
              <p:cNvSpPr>
                <a:spLocks/>
              </p:cNvSpPr>
              <p:nvPr/>
            </p:nvSpPr>
            <p:spPr bwMode="auto">
              <a:xfrm>
                <a:off x="6792665" y="3265461"/>
                <a:ext cx="138086" cy="424173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25" y="30"/>
                  </a:cxn>
                  <a:cxn ang="0">
                    <a:pos x="1" y="120"/>
                  </a:cxn>
                  <a:cxn ang="0">
                    <a:pos x="19" y="210"/>
                  </a:cxn>
                  <a:cxn ang="0">
                    <a:pos x="67" y="234"/>
                  </a:cxn>
                </a:cxnLst>
                <a:rect l="0" t="0" r="r" b="b"/>
                <a:pathLst>
                  <a:path w="79" h="234">
                    <a:moveTo>
                      <a:pt x="79" y="0"/>
                    </a:moveTo>
                    <a:cubicBezTo>
                      <a:pt x="58" y="5"/>
                      <a:pt x="38" y="10"/>
                      <a:pt x="25" y="30"/>
                    </a:cubicBezTo>
                    <a:cubicBezTo>
                      <a:pt x="12" y="50"/>
                      <a:pt x="2" y="90"/>
                      <a:pt x="1" y="120"/>
                    </a:cubicBezTo>
                    <a:cubicBezTo>
                      <a:pt x="0" y="150"/>
                      <a:pt x="8" y="191"/>
                      <a:pt x="19" y="210"/>
                    </a:cubicBezTo>
                    <a:cubicBezTo>
                      <a:pt x="30" y="229"/>
                      <a:pt x="55" y="230"/>
                      <a:pt x="67" y="234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4" name="Text Box 40"/>
              <p:cNvSpPr txBox="1">
                <a:spLocks noChangeArrowheads="1"/>
              </p:cNvSpPr>
              <p:nvPr/>
            </p:nvSpPr>
            <p:spPr bwMode="auto">
              <a:xfrm flipH="1">
                <a:off x="6584414" y="3617380"/>
                <a:ext cx="671203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2000" dirty="0" smtClean="0">
                    <a:latin typeface="Calibri"/>
                    <a:cs typeface="Calibri"/>
                    <a:sym typeface="Symbol" pitchFamily="18" charset="2"/>
                  </a:rPr>
                  <a:t>ω</a:t>
                </a:r>
                <a:r>
                  <a:rPr lang="en-GB" sz="2000" baseline="-25000" dirty="0" smtClean="0">
                    <a:latin typeface="Calibri"/>
                    <a:cs typeface="Calibri"/>
                    <a:sym typeface="Symbol" pitchFamily="18" charset="2"/>
                  </a:rPr>
                  <a:t>m</a:t>
                </a:r>
                <a:endParaRPr lang="en-US" sz="2000" baseline="-25000" dirty="0"/>
              </a:p>
            </p:txBody>
          </p:sp>
          <p:sp>
            <p:nvSpPr>
              <p:cNvPr id="115" name="Text Box 43"/>
              <p:cNvSpPr txBox="1">
                <a:spLocks noChangeArrowheads="1"/>
              </p:cNvSpPr>
              <p:nvPr/>
            </p:nvSpPr>
            <p:spPr bwMode="auto">
              <a:xfrm flipH="1">
                <a:off x="6269749" y="3602221"/>
                <a:ext cx="48473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err="1" smtClean="0"/>
                  <a:t>B</a:t>
                </a:r>
                <a:r>
                  <a:rPr lang="en-US" sz="2000" i="1" baseline="-25000" dirty="0" err="1" smtClean="0"/>
                  <a:t>m</a:t>
                </a:r>
                <a:endParaRPr lang="en-US" sz="2000" baseline="-25000" dirty="0"/>
              </a:p>
            </p:txBody>
          </p:sp>
          <p:sp>
            <p:nvSpPr>
              <p:cNvPr id="116" name="Line 19"/>
              <p:cNvSpPr>
                <a:spLocks noChangeShapeType="1"/>
              </p:cNvSpPr>
              <p:nvPr/>
            </p:nvSpPr>
            <p:spPr bwMode="auto">
              <a:xfrm>
                <a:off x="4448925" y="4290363"/>
                <a:ext cx="144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17" name="Group 3"/>
              <p:cNvGrpSpPr>
                <a:grpSpLocks/>
              </p:cNvGrpSpPr>
              <p:nvPr/>
            </p:nvGrpSpPr>
            <p:grpSpPr bwMode="auto">
              <a:xfrm>
                <a:off x="7117682" y="2848813"/>
                <a:ext cx="863475" cy="193959"/>
                <a:chOff x="1673" y="2077"/>
                <a:chExt cx="818" cy="149"/>
              </a:xfrm>
            </p:grpSpPr>
            <p:sp>
              <p:nvSpPr>
                <p:cNvPr id="136" name="Arc 4"/>
                <p:cNvSpPr>
                  <a:spLocks/>
                </p:cNvSpPr>
                <p:nvPr/>
              </p:nvSpPr>
              <p:spPr bwMode="auto">
                <a:xfrm>
                  <a:off x="1673" y="2077"/>
                  <a:ext cx="163" cy="141"/>
                </a:xfrm>
                <a:custGeom>
                  <a:avLst/>
                  <a:gdLst>
                    <a:gd name="G0" fmla="+- 21276 0 0"/>
                    <a:gd name="G1" fmla="+- 21600 0 0"/>
                    <a:gd name="G2" fmla="+- 21600 0 0"/>
                    <a:gd name="T0" fmla="*/ 0 w 42876"/>
                    <a:gd name="T1" fmla="*/ 17875 h 34596"/>
                    <a:gd name="T2" fmla="*/ 38529 w 42876"/>
                    <a:gd name="T3" fmla="*/ 34596 h 34596"/>
                    <a:gd name="T4" fmla="*/ 21276 w 42876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76" h="34596" fill="none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</a:path>
                    <a:path w="42876" h="34596" stroke="0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  <a:lnTo>
                        <a:pt x="2127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7" name="Arc 5"/>
                <p:cNvSpPr>
                  <a:spLocks/>
                </p:cNvSpPr>
                <p:nvPr/>
              </p:nvSpPr>
              <p:spPr bwMode="auto">
                <a:xfrm>
                  <a:off x="1801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8" name="Arc 6"/>
                <p:cNvSpPr>
                  <a:spLocks/>
                </p:cNvSpPr>
                <p:nvPr/>
              </p:nvSpPr>
              <p:spPr bwMode="auto">
                <a:xfrm>
                  <a:off x="1933" y="2077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9" name="Arc 7"/>
                <p:cNvSpPr>
                  <a:spLocks/>
                </p:cNvSpPr>
                <p:nvPr/>
              </p:nvSpPr>
              <p:spPr bwMode="auto">
                <a:xfrm>
                  <a:off x="2065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0" name="Arc 8"/>
                <p:cNvSpPr>
                  <a:spLocks/>
                </p:cNvSpPr>
                <p:nvPr/>
              </p:nvSpPr>
              <p:spPr bwMode="auto">
                <a:xfrm>
                  <a:off x="2195" y="2085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1" name="Arc 9"/>
                <p:cNvSpPr>
                  <a:spLocks/>
                </p:cNvSpPr>
                <p:nvPr/>
              </p:nvSpPr>
              <p:spPr bwMode="auto">
                <a:xfrm>
                  <a:off x="2328" y="2081"/>
                  <a:ext cx="163" cy="137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2961"/>
                    <a:gd name="T1" fmla="*/ 33539 h 33539"/>
                    <a:gd name="T2" fmla="*/ 42961 w 42961"/>
                    <a:gd name="T3" fmla="*/ 18398 h 33539"/>
                    <a:gd name="T4" fmla="*/ 21600 w 42961"/>
                    <a:gd name="T5" fmla="*/ 21600 h 335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961" h="33539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</a:path>
                    <a:path w="42961" h="33539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18" name="Freeform 12"/>
              <p:cNvSpPr>
                <a:spLocks/>
              </p:cNvSpPr>
              <p:nvPr/>
            </p:nvSpPr>
            <p:spPr bwMode="auto">
              <a:xfrm rot="16200000">
                <a:off x="6514645" y="2412707"/>
                <a:ext cx="195772" cy="1019041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9" y="140"/>
                  </a:cxn>
                  <a:cxn ang="0">
                    <a:pos x="77" y="188"/>
                  </a:cxn>
                  <a:cxn ang="0">
                    <a:pos x="0" y="188"/>
                  </a:cxn>
                  <a:cxn ang="0">
                    <a:pos x="77" y="235"/>
                  </a:cxn>
                  <a:cxn ang="0">
                    <a:pos x="0" y="235"/>
                  </a:cxn>
                  <a:cxn ang="0">
                    <a:pos x="77" y="283"/>
                  </a:cxn>
                  <a:cxn ang="0">
                    <a:pos x="0" y="283"/>
                  </a:cxn>
                  <a:cxn ang="0">
                    <a:pos x="77" y="329"/>
                  </a:cxn>
                  <a:cxn ang="0">
                    <a:pos x="0" y="329"/>
                  </a:cxn>
                  <a:cxn ang="0">
                    <a:pos x="77" y="377"/>
                  </a:cxn>
                  <a:cxn ang="0">
                    <a:pos x="0" y="377"/>
                  </a:cxn>
                  <a:cxn ang="0">
                    <a:pos x="39" y="424"/>
                  </a:cxn>
                  <a:cxn ang="0">
                    <a:pos x="39" y="518"/>
                  </a:cxn>
                </a:cxnLst>
                <a:rect l="0" t="0" r="r" b="b"/>
                <a:pathLst>
                  <a:path w="78" h="519">
                    <a:moveTo>
                      <a:pt x="39" y="0"/>
                    </a:moveTo>
                    <a:lnTo>
                      <a:pt x="39" y="140"/>
                    </a:lnTo>
                    <a:lnTo>
                      <a:pt x="77" y="188"/>
                    </a:lnTo>
                    <a:lnTo>
                      <a:pt x="0" y="188"/>
                    </a:lnTo>
                    <a:lnTo>
                      <a:pt x="77" y="235"/>
                    </a:lnTo>
                    <a:lnTo>
                      <a:pt x="0" y="235"/>
                    </a:lnTo>
                    <a:lnTo>
                      <a:pt x="77" y="283"/>
                    </a:lnTo>
                    <a:lnTo>
                      <a:pt x="0" y="283"/>
                    </a:lnTo>
                    <a:lnTo>
                      <a:pt x="77" y="329"/>
                    </a:lnTo>
                    <a:lnTo>
                      <a:pt x="0" y="329"/>
                    </a:lnTo>
                    <a:lnTo>
                      <a:pt x="77" y="377"/>
                    </a:lnTo>
                    <a:lnTo>
                      <a:pt x="0" y="377"/>
                    </a:lnTo>
                    <a:lnTo>
                      <a:pt x="39" y="424"/>
                    </a:lnTo>
                    <a:lnTo>
                      <a:pt x="39" y="51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" name="Freeform 13"/>
              <p:cNvSpPr>
                <a:spLocks/>
              </p:cNvSpPr>
              <p:nvPr/>
            </p:nvSpPr>
            <p:spPr bwMode="auto">
              <a:xfrm>
                <a:off x="6102137" y="3814984"/>
                <a:ext cx="985830" cy="2175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0"/>
                  </a:cxn>
                  <a:cxn ang="0">
                    <a:pos x="564" y="120"/>
                  </a:cxn>
                </a:cxnLst>
                <a:rect l="0" t="0" r="r" b="b"/>
                <a:pathLst>
                  <a:path w="564" h="120">
                    <a:moveTo>
                      <a:pt x="0" y="0"/>
                    </a:moveTo>
                    <a:lnTo>
                      <a:pt x="0" y="120"/>
                    </a:lnTo>
                    <a:lnTo>
                      <a:pt x="564" y="12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0" name="Line 17"/>
              <p:cNvSpPr>
                <a:spLocks noChangeShapeType="1"/>
              </p:cNvSpPr>
              <p:nvPr/>
            </p:nvSpPr>
            <p:spPr bwMode="auto">
              <a:xfrm>
                <a:off x="7082723" y="4037947"/>
                <a:ext cx="5244" cy="978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1" name="Line 18"/>
              <p:cNvSpPr>
                <a:spLocks noChangeShapeType="1"/>
              </p:cNvSpPr>
              <p:nvPr/>
            </p:nvSpPr>
            <p:spPr bwMode="auto">
              <a:xfrm>
                <a:off x="6921657" y="4138812"/>
                <a:ext cx="3565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" name="Line 19"/>
              <p:cNvSpPr>
                <a:spLocks noChangeShapeType="1"/>
              </p:cNvSpPr>
              <p:nvPr/>
            </p:nvSpPr>
            <p:spPr bwMode="auto">
              <a:xfrm>
                <a:off x="6979339" y="4209966"/>
                <a:ext cx="2202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" name="Line 22"/>
              <p:cNvSpPr>
                <a:spLocks noChangeShapeType="1"/>
              </p:cNvSpPr>
              <p:nvPr/>
            </p:nvSpPr>
            <p:spPr bwMode="auto">
              <a:xfrm flipV="1">
                <a:off x="8299151" y="2947865"/>
                <a:ext cx="5244" cy="2066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4" name="Freeform 23"/>
              <p:cNvSpPr>
                <a:spLocks/>
              </p:cNvSpPr>
              <p:nvPr/>
            </p:nvSpPr>
            <p:spPr bwMode="auto">
              <a:xfrm flipH="1">
                <a:off x="7073984" y="3831299"/>
                <a:ext cx="1206069" cy="2012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0"/>
                  </a:cxn>
                  <a:cxn ang="0">
                    <a:pos x="564" y="120"/>
                  </a:cxn>
                </a:cxnLst>
                <a:rect l="0" t="0" r="r" b="b"/>
                <a:pathLst>
                  <a:path w="564" h="120">
                    <a:moveTo>
                      <a:pt x="0" y="0"/>
                    </a:moveTo>
                    <a:lnTo>
                      <a:pt x="0" y="120"/>
                    </a:lnTo>
                    <a:lnTo>
                      <a:pt x="564" y="12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5" name="Text Box 24"/>
              <p:cNvSpPr txBox="1">
                <a:spLocks noChangeArrowheads="1"/>
              </p:cNvSpPr>
              <p:nvPr/>
            </p:nvSpPr>
            <p:spPr bwMode="auto">
              <a:xfrm flipH="1">
                <a:off x="6214004" y="2379323"/>
                <a:ext cx="671203" cy="453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/>
                  <a:t>R</a:t>
                </a:r>
                <a:r>
                  <a:rPr lang="en-US" sz="2000" baseline="-25000" dirty="0"/>
                  <a:t>a</a:t>
                </a:r>
                <a:endParaRPr lang="en-US" sz="2000" dirty="0"/>
              </a:p>
            </p:txBody>
          </p:sp>
          <p:sp>
            <p:nvSpPr>
              <p:cNvPr id="126" name="Line 25"/>
              <p:cNvSpPr>
                <a:spLocks noChangeShapeType="1"/>
              </p:cNvSpPr>
              <p:nvPr/>
            </p:nvSpPr>
            <p:spPr bwMode="auto">
              <a:xfrm>
                <a:off x="7989897" y="2944887"/>
                <a:ext cx="3041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7" name="Text Box 26"/>
              <p:cNvSpPr txBox="1">
                <a:spLocks noChangeArrowheads="1"/>
              </p:cNvSpPr>
              <p:nvPr/>
            </p:nvSpPr>
            <p:spPr bwMode="auto">
              <a:xfrm flipH="1">
                <a:off x="7420073" y="2390199"/>
                <a:ext cx="671203" cy="453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L</a:t>
                </a:r>
                <a:r>
                  <a:rPr lang="en-US" sz="2000" baseline="-25000"/>
                  <a:t>a</a:t>
                </a:r>
                <a:endParaRPr lang="en-US" sz="2000"/>
              </a:p>
            </p:txBody>
          </p:sp>
          <p:sp>
            <p:nvSpPr>
              <p:cNvPr id="128" name="Text Box 16"/>
              <p:cNvSpPr txBox="1">
                <a:spLocks noChangeArrowheads="1"/>
              </p:cNvSpPr>
              <p:nvPr/>
            </p:nvSpPr>
            <p:spPr bwMode="auto">
              <a:xfrm>
                <a:off x="7853925" y="3059333"/>
                <a:ext cx="45629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i="1" dirty="0" smtClean="0"/>
                  <a:t>e</a:t>
                </a:r>
                <a:r>
                  <a:rPr lang="en-US" sz="2000" baseline="-25000" dirty="0" smtClean="0"/>
                  <a:t>a</a:t>
                </a:r>
                <a:endParaRPr lang="en-US" sz="2000" dirty="0"/>
              </a:p>
            </p:txBody>
          </p:sp>
          <p:sp>
            <p:nvSpPr>
              <p:cNvPr id="129" name="Line 19"/>
              <p:cNvSpPr>
                <a:spLocks noChangeShapeType="1"/>
              </p:cNvSpPr>
              <p:nvPr/>
            </p:nvSpPr>
            <p:spPr bwMode="auto">
              <a:xfrm>
                <a:off x="7030274" y="4293096"/>
                <a:ext cx="144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8244408" y="3140968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244408" y="3753048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2" name="Line 22"/>
              <p:cNvSpPr>
                <a:spLocks noChangeShapeType="1"/>
              </p:cNvSpPr>
              <p:nvPr/>
            </p:nvSpPr>
            <p:spPr bwMode="auto">
              <a:xfrm flipV="1">
                <a:off x="5472417" y="2850203"/>
                <a:ext cx="0" cy="108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3" name="Line 25"/>
              <p:cNvSpPr>
                <a:spLocks noChangeShapeType="1"/>
              </p:cNvSpPr>
              <p:nvPr/>
            </p:nvSpPr>
            <p:spPr bwMode="auto">
              <a:xfrm>
                <a:off x="3275856" y="2852936"/>
                <a:ext cx="79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4" name="Line 22"/>
              <p:cNvSpPr>
                <a:spLocks noChangeShapeType="1"/>
              </p:cNvSpPr>
              <p:nvPr/>
            </p:nvSpPr>
            <p:spPr bwMode="auto">
              <a:xfrm flipV="1">
                <a:off x="3275856" y="2866791"/>
                <a:ext cx="0" cy="25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5" name="Text Box 14"/>
              <p:cNvSpPr txBox="1">
                <a:spLocks noChangeArrowheads="1"/>
              </p:cNvSpPr>
              <p:nvPr/>
            </p:nvSpPr>
            <p:spPr bwMode="auto">
              <a:xfrm>
                <a:off x="3021000" y="3212976"/>
                <a:ext cx="44047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smtClean="0"/>
                  <a:t> </a:t>
                </a:r>
                <a:r>
                  <a:rPr lang="en-US" sz="2000" i="1" dirty="0" err="1" smtClean="0"/>
                  <a:t>e</a:t>
                </a:r>
                <a:r>
                  <a:rPr lang="en-US" sz="2000" i="1" baseline="-25000" dirty="0" err="1" smtClean="0"/>
                  <a:t>f</a:t>
                </a:r>
                <a:endParaRPr lang="en-US" sz="2000" baseline="-25000" dirty="0"/>
              </a:p>
            </p:txBody>
          </p:sp>
        </p:grpSp>
        <p:sp>
          <p:nvSpPr>
            <p:cNvPr id="148" name="AutoShape 81"/>
            <p:cNvSpPr>
              <a:spLocks noChangeArrowheads="1"/>
            </p:cNvSpPr>
            <p:nvPr/>
          </p:nvSpPr>
          <p:spPr bwMode="auto">
            <a:xfrm>
              <a:off x="6528516" y="3687403"/>
              <a:ext cx="630238" cy="768350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49" name="AutoShape 82"/>
            <p:cNvSpPr>
              <a:spLocks noChangeArrowheads="1"/>
            </p:cNvSpPr>
            <p:nvPr/>
          </p:nvSpPr>
          <p:spPr bwMode="auto">
            <a:xfrm>
              <a:off x="6509466" y="4374791"/>
              <a:ext cx="630238" cy="771525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Oval 85"/>
            <p:cNvSpPr>
              <a:spLocks noChangeArrowheads="1"/>
            </p:cNvSpPr>
            <p:nvPr/>
          </p:nvSpPr>
          <p:spPr bwMode="auto">
            <a:xfrm>
              <a:off x="6747591" y="4684353"/>
              <a:ext cx="125413" cy="15398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51" name="Line 96"/>
            <p:cNvSpPr>
              <a:spLocks noChangeShapeType="1"/>
            </p:cNvSpPr>
            <p:nvPr/>
          </p:nvSpPr>
          <p:spPr bwMode="auto">
            <a:xfrm>
              <a:off x="7919166" y="4784366"/>
              <a:ext cx="61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52" name="Oval 84"/>
            <p:cNvSpPr>
              <a:spLocks noChangeArrowheads="1"/>
            </p:cNvSpPr>
            <p:nvPr/>
          </p:nvSpPr>
          <p:spPr bwMode="auto">
            <a:xfrm>
              <a:off x="6780929" y="3993791"/>
              <a:ext cx="125413" cy="153988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Line 90"/>
            <p:cNvSpPr>
              <a:spLocks noChangeShapeType="1"/>
            </p:cNvSpPr>
            <p:nvPr/>
          </p:nvSpPr>
          <p:spPr bwMode="auto">
            <a:xfrm flipH="1">
              <a:off x="5322523" y="4079516"/>
              <a:ext cx="147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54" name="Line 93"/>
            <p:cNvSpPr>
              <a:spLocks noChangeShapeType="1"/>
            </p:cNvSpPr>
            <p:nvPr/>
          </p:nvSpPr>
          <p:spPr bwMode="auto">
            <a:xfrm>
              <a:off x="6814266" y="4765316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55" name="AutoShape 95" descr="White marble"/>
            <p:cNvSpPr>
              <a:spLocks noChangeArrowheads="1"/>
            </p:cNvSpPr>
            <p:nvPr/>
          </p:nvSpPr>
          <p:spPr bwMode="auto">
            <a:xfrm rot="16200000">
              <a:off x="7347666" y="4460516"/>
              <a:ext cx="457200" cy="609600"/>
            </a:xfrm>
            <a:prstGeom prst="can">
              <a:avLst>
                <a:gd name="adj" fmla="val 33333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3810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vert="eaVert" wrap="none" anchor="ctr"/>
            <a:lstStyle/>
            <a:p>
              <a:pPr algn="ctr" eaLnBrk="1" hangingPunct="1"/>
              <a:r>
                <a:rPr lang="en-US" b="1">
                  <a:latin typeface="Times New Roman" pitchFamily="18" charset="0"/>
                </a:rPr>
                <a:t>J</a:t>
              </a:r>
              <a:r>
                <a:rPr lang="en-US" b="1" baseline="-2500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56" name="Line 97"/>
            <p:cNvSpPr>
              <a:spLocks noChangeShapeType="1"/>
            </p:cNvSpPr>
            <p:nvPr/>
          </p:nvSpPr>
          <p:spPr bwMode="auto">
            <a:xfrm>
              <a:off x="8568376" y="4555766"/>
              <a:ext cx="0" cy="4572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57" name="Line 98"/>
            <p:cNvSpPr>
              <a:spLocks noChangeShapeType="1"/>
            </p:cNvSpPr>
            <p:nvPr/>
          </p:nvSpPr>
          <p:spPr bwMode="auto">
            <a:xfrm>
              <a:off x="8415976" y="4536716"/>
              <a:ext cx="3810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58" name="Line 99"/>
            <p:cNvSpPr>
              <a:spLocks noChangeShapeType="1"/>
            </p:cNvSpPr>
            <p:nvPr/>
          </p:nvSpPr>
          <p:spPr bwMode="auto">
            <a:xfrm>
              <a:off x="8435026" y="5032016"/>
              <a:ext cx="3810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Line 100"/>
            <p:cNvSpPr>
              <a:spLocks noChangeShapeType="1"/>
            </p:cNvSpPr>
            <p:nvPr/>
          </p:nvSpPr>
          <p:spPr bwMode="auto">
            <a:xfrm>
              <a:off x="8796976" y="4536716"/>
              <a:ext cx="0" cy="5032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160" name="Text Box 222"/>
            <p:cNvSpPr txBox="1">
              <a:spLocks noChangeArrowheads="1"/>
            </p:cNvSpPr>
            <p:nvPr/>
          </p:nvSpPr>
          <p:spPr bwMode="auto">
            <a:xfrm>
              <a:off x="6699966" y="3311166"/>
              <a:ext cx="542925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N</a:t>
              </a:r>
              <a:r>
                <a:rPr lang="en-US" sz="2000" b="1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61" name="Text Box 223"/>
            <p:cNvSpPr txBox="1">
              <a:spLocks noChangeArrowheads="1"/>
            </p:cNvSpPr>
            <p:nvPr/>
          </p:nvSpPr>
          <p:spPr bwMode="auto">
            <a:xfrm>
              <a:off x="6660422" y="5036465"/>
              <a:ext cx="542925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N</a:t>
              </a:r>
              <a:r>
                <a:rPr lang="en-US" sz="2000" b="1" baseline="-25000" dirty="0" err="1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62" name="Text Box 224"/>
            <p:cNvSpPr txBox="1">
              <a:spLocks noChangeArrowheads="1"/>
            </p:cNvSpPr>
            <p:nvPr/>
          </p:nvSpPr>
          <p:spPr bwMode="auto">
            <a:xfrm>
              <a:off x="8345109" y="4077072"/>
              <a:ext cx="542925" cy="48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B</a:t>
              </a:r>
              <a:r>
                <a:rPr lang="en-US" sz="2000" b="1" baseline="-25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L</a:t>
              </a:r>
              <a:endParaRPr lang="en-US" sz="1000" baseline="-25000" dirty="0">
                <a:latin typeface="Times New Roman" pitchFamily="18" charset="0"/>
              </a:endParaRPr>
            </a:p>
          </p:txBody>
        </p:sp>
        <p:sp>
          <p:nvSpPr>
            <p:cNvPr id="163" name="Freeform 39"/>
            <p:cNvSpPr>
              <a:spLocks/>
            </p:cNvSpPr>
            <p:nvPr/>
          </p:nvSpPr>
          <p:spPr bwMode="auto">
            <a:xfrm flipV="1">
              <a:off x="8023938" y="4581128"/>
              <a:ext cx="138086" cy="42417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25" y="30"/>
                </a:cxn>
                <a:cxn ang="0">
                  <a:pos x="1" y="120"/>
                </a:cxn>
                <a:cxn ang="0">
                  <a:pos x="19" y="210"/>
                </a:cxn>
                <a:cxn ang="0">
                  <a:pos x="67" y="234"/>
                </a:cxn>
              </a:cxnLst>
              <a:rect l="0" t="0" r="r" b="b"/>
              <a:pathLst>
                <a:path w="79" h="234">
                  <a:moveTo>
                    <a:pt x="79" y="0"/>
                  </a:moveTo>
                  <a:cubicBezTo>
                    <a:pt x="58" y="5"/>
                    <a:pt x="38" y="10"/>
                    <a:pt x="25" y="30"/>
                  </a:cubicBezTo>
                  <a:cubicBezTo>
                    <a:pt x="12" y="50"/>
                    <a:pt x="2" y="90"/>
                    <a:pt x="1" y="120"/>
                  </a:cubicBezTo>
                  <a:cubicBezTo>
                    <a:pt x="0" y="150"/>
                    <a:pt x="8" y="191"/>
                    <a:pt x="19" y="210"/>
                  </a:cubicBezTo>
                  <a:cubicBezTo>
                    <a:pt x="30" y="229"/>
                    <a:pt x="55" y="230"/>
                    <a:pt x="67" y="23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" name="Text Box 40"/>
            <p:cNvSpPr txBox="1">
              <a:spLocks noChangeArrowheads="1"/>
            </p:cNvSpPr>
            <p:nvPr/>
          </p:nvSpPr>
          <p:spPr bwMode="auto">
            <a:xfrm flipH="1">
              <a:off x="8004617" y="4899603"/>
              <a:ext cx="671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ym typeface="Symbol" pitchFamily="18" charset="2"/>
                </a:rPr>
                <a:t></a:t>
              </a:r>
              <a:r>
                <a:rPr lang="en-US" sz="2000" baseline="-25000" dirty="0" smtClean="0">
                  <a:sym typeface="Symbol" pitchFamily="18" charset="2"/>
                </a:rPr>
                <a:t>L</a:t>
              </a:r>
              <a:endParaRPr lang="en-US" sz="2000" baseline="-250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4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" name="AutoShape 81"/>
          <p:cNvSpPr>
            <a:spLocks noChangeArrowheads="1"/>
          </p:cNvSpPr>
          <p:nvPr/>
        </p:nvSpPr>
        <p:spPr bwMode="auto">
          <a:xfrm>
            <a:off x="5559425" y="2514600"/>
            <a:ext cx="630238" cy="76835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30" name="AutoShape 82"/>
          <p:cNvSpPr>
            <a:spLocks noChangeArrowheads="1"/>
          </p:cNvSpPr>
          <p:nvPr/>
        </p:nvSpPr>
        <p:spPr bwMode="auto">
          <a:xfrm>
            <a:off x="5540375" y="3201988"/>
            <a:ext cx="630238" cy="771525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33" name="Oval 85"/>
          <p:cNvSpPr>
            <a:spLocks noChangeArrowheads="1"/>
          </p:cNvSpPr>
          <p:nvPr/>
        </p:nvSpPr>
        <p:spPr bwMode="auto">
          <a:xfrm>
            <a:off x="5778500" y="3511550"/>
            <a:ext cx="125413" cy="1539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51" name="Line 203"/>
          <p:cNvSpPr>
            <a:spLocks noChangeShapeType="1"/>
          </p:cNvSpPr>
          <p:nvPr/>
        </p:nvSpPr>
        <p:spPr bwMode="auto">
          <a:xfrm flipH="1">
            <a:off x="2682875" y="4538663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04" name="AutoShape 156" descr="Canvas"/>
          <p:cNvSpPr>
            <a:spLocks noChangeArrowheads="1"/>
          </p:cNvSpPr>
          <p:nvPr/>
        </p:nvSpPr>
        <p:spPr bwMode="auto">
          <a:xfrm>
            <a:off x="6911975" y="2481263"/>
            <a:ext cx="1676400" cy="2209800"/>
          </a:xfrm>
          <a:prstGeom prst="star24">
            <a:avLst>
              <a:gd name="adj" fmla="val 375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/>
          </a:p>
        </p:txBody>
      </p:sp>
      <p:sp>
        <p:nvSpPr>
          <p:cNvPr id="2205" name="Rectangle 157" descr="Canvas"/>
          <p:cNvSpPr>
            <a:spLocks noChangeArrowheads="1"/>
          </p:cNvSpPr>
          <p:nvPr/>
        </p:nvSpPr>
        <p:spPr bwMode="auto">
          <a:xfrm>
            <a:off x="6835775" y="2328863"/>
            <a:ext cx="990600" cy="2667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99" name="AutoShape 151" descr="Canvas"/>
          <p:cNvSpPr>
            <a:spLocks noChangeArrowheads="1"/>
          </p:cNvSpPr>
          <p:nvPr/>
        </p:nvSpPr>
        <p:spPr bwMode="auto">
          <a:xfrm>
            <a:off x="0" y="2481263"/>
            <a:ext cx="1616075" cy="2209800"/>
          </a:xfrm>
          <a:prstGeom prst="star24">
            <a:avLst>
              <a:gd name="adj" fmla="val 375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/>
          </a:p>
        </p:txBody>
      </p:sp>
      <p:sp>
        <p:nvSpPr>
          <p:cNvPr id="2200" name="Rectangle 152" descr="Canvas"/>
          <p:cNvSpPr>
            <a:spLocks noChangeArrowheads="1"/>
          </p:cNvSpPr>
          <p:nvPr/>
        </p:nvSpPr>
        <p:spPr bwMode="auto">
          <a:xfrm>
            <a:off x="15875" y="2328863"/>
            <a:ext cx="838200" cy="266700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938213" y="3581400"/>
            <a:ext cx="41275" cy="762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H="1">
            <a:off x="444500" y="2266950"/>
            <a:ext cx="461963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V="1">
            <a:off x="896938" y="2266950"/>
            <a:ext cx="0" cy="5334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896938" y="4343400"/>
            <a:ext cx="0" cy="5334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H="1">
            <a:off x="444500" y="4876800"/>
            <a:ext cx="449263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grpSp>
        <p:nvGrpSpPr>
          <p:cNvPr id="3" name="Group 208"/>
          <p:cNvGrpSpPr>
            <a:grpSpLocks/>
          </p:cNvGrpSpPr>
          <p:nvPr/>
        </p:nvGrpSpPr>
        <p:grpSpPr bwMode="auto">
          <a:xfrm>
            <a:off x="244475" y="2266950"/>
            <a:ext cx="388938" cy="2609850"/>
            <a:chOff x="144" y="1113"/>
            <a:chExt cx="245" cy="1644"/>
          </a:xfrm>
        </p:grpSpPr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263" y="1113"/>
              <a:ext cx="0" cy="57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>
              <a:prstShdw prst="shdw17" dist="17961" dir="2700000">
                <a:srgbClr val="000099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263" y="1989"/>
              <a:ext cx="0" cy="76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>
              <a:prstShdw prst="shdw17" dist="17961" dir="2700000">
                <a:srgbClr val="000099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H="1">
              <a:off x="151" y="1701"/>
              <a:ext cx="238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>
              <a:prstShdw prst="shdw17" dist="17961" dir="2700000">
                <a:srgbClr val="000099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flipH="1">
              <a:off x="144" y="1893"/>
              <a:ext cx="239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>
              <a:prstShdw prst="shdw17" dist="17961" dir="2700000">
                <a:srgbClr val="000099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204" y="1797"/>
              <a:ext cx="106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>
              <a:prstShdw prst="shdw17" dist="17961" dir="2700000">
                <a:srgbClr val="000099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204" y="1989"/>
              <a:ext cx="106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>
              <a:prstShdw prst="shdw17" dist="17961" dir="2700000">
                <a:srgbClr val="000099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88" name="Line 40"/>
          <p:cNvSpPr>
            <a:spLocks noChangeShapeType="1"/>
          </p:cNvSpPr>
          <p:nvPr/>
        </p:nvSpPr>
        <p:spPr bwMode="auto">
          <a:xfrm flipV="1">
            <a:off x="960438" y="3238500"/>
            <a:ext cx="3778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089" name="Arc 41"/>
          <p:cNvSpPr>
            <a:spLocks/>
          </p:cNvSpPr>
          <p:nvPr/>
        </p:nvSpPr>
        <p:spPr bwMode="auto">
          <a:xfrm>
            <a:off x="1065213" y="3276600"/>
            <a:ext cx="168275" cy="4365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0934"/>
              <a:gd name="T2" fmla="*/ 19479 w 21600"/>
              <a:gd name="T3" fmla="*/ 30934 h 30934"/>
              <a:gd name="T4" fmla="*/ 0 w 21600"/>
              <a:gd name="T5" fmla="*/ 21600 h 30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9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830"/>
                  <a:pt x="20875" y="28020"/>
                  <a:pt x="19479" y="30934"/>
                </a:cubicBezTo>
              </a:path>
              <a:path w="21600" h="309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830"/>
                  <a:pt x="20875" y="28020"/>
                  <a:pt x="19479" y="30934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2109" name="Rectangle 61" descr="Papyrus"/>
          <p:cNvSpPr>
            <a:spLocks noChangeArrowheads="1"/>
          </p:cNvSpPr>
          <p:nvPr/>
        </p:nvSpPr>
        <p:spPr bwMode="auto">
          <a:xfrm>
            <a:off x="2035175" y="2371725"/>
            <a:ext cx="679450" cy="23431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+</a:t>
            </a:r>
          </a:p>
          <a:p>
            <a:pPr algn="ctr"/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k</a:t>
            </a:r>
            <a:r>
              <a:rPr lang="en-US" sz="2800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</a:t>
            </a:r>
          </a:p>
          <a:p>
            <a:pPr algn="ctr"/>
            <a:endParaRPr lang="en-US" sz="2800" b="1" baseline="-250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ctr"/>
            <a:endParaRPr lang="en-US" sz="2400" b="1" baseline="-250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r>
              <a:rPr lang="en-US" sz="2400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-</a:t>
            </a: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>
            <a:off x="3362325" y="3033713"/>
            <a:ext cx="812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00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44" name="Line 96"/>
          <p:cNvSpPr>
            <a:spLocks noChangeShapeType="1"/>
          </p:cNvSpPr>
          <p:nvPr/>
        </p:nvSpPr>
        <p:spPr bwMode="auto">
          <a:xfrm>
            <a:off x="6950075" y="3611563"/>
            <a:ext cx="274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32" name="Oval 84"/>
          <p:cNvSpPr>
            <a:spLocks noChangeArrowheads="1"/>
          </p:cNvSpPr>
          <p:nvPr/>
        </p:nvSpPr>
        <p:spPr bwMode="auto">
          <a:xfrm>
            <a:off x="5811838" y="2820988"/>
            <a:ext cx="125413" cy="153988"/>
          </a:xfrm>
          <a:prstGeom prst="ellipse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 flipH="1">
            <a:off x="5464175" y="290671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41" name="Line 93"/>
          <p:cNvSpPr>
            <a:spLocks noChangeShapeType="1"/>
          </p:cNvSpPr>
          <p:nvPr/>
        </p:nvSpPr>
        <p:spPr bwMode="auto">
          <a:xfrm>
            <a:off x="5845175" y="3592513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43" name="AutoShape 95" descr="White marble"/>
          <p:cNvSpPr>
            <a:spLocks noChangeArrowheads="1"/>
          </p:cNvSpPr>
          <p:nvPr/>
        </p:nvSpPr>
        <p:spPr bwMode="auto">
          <a:xfrm rot="16200000">
            <a:off x="6378575" y="3287713"/>
            <a:ext cx="457200" cy="609600"/>
          </a:xfrm>
          <a:prstGeom prst="can">
            <a:avLst>
              <a:gd name="adj" fmla="val 33333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eaVert" wrap="none" anchor="ctr"/>
          <a:lstStyle/>
          <a:p>
            <a:pPr algn="ctr" eaLnBrk="1" hangingPunct="1"/>
            <a:r>
              <a:rPr lang="en-US" b="1">
                <a:latin typeface="Times New Roman" pitchFamily="18" charset="0"/>
              </a:rPr>
              <a:t>J</a:t>
            </a:r>
            <a:r>
              <a:rPr lang="en-US" b="1" baseline="-25000">
                <a:latin typeface="Times New Roman" pitchFamily="18" charset="0"/>
              </a:rPr>
              <a:t>L</a:t>
            </a:r>
          </a:p>
        </p:txBody>
      </p:sp>
      <p:sp>
        <p:nvSpPr>
          <p:cNvPr id="2145" name="Line 97"/>
          <p:cNvSpPr>
            <a:spLocks noChangeShapeType="1"/>
          </p:cNvSpPr>
          <p:nvPr/>
        </p:nvSpPr>
        <p:spPr bwMode="auto">
          <a:xfrm>
            <a:off x="7216775" y="3382963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46" name="Line 98"/>
          <p:cNvSpPr>
            <a:spLocks noChangeShapeType="1"/>
          </p:cNvSpPr>
          <p:nvPr/>
        </p:nvSpPr>
        <p:spPr bwMode="auto">
          <a:xfrm>
            <a:off x="7064375" y="3363913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47" name="Line 99"/>
          <p:cNvSpPr>
            <a:spLocks noChangeShapeType="1"/>
          </p:cNvSpPr>
          <p:nvPr/>
        </p:nvSpPr>
        <p:spPr bwMode="auto">
          <a:xfrm>
            <a:off x="7083425" y="3859213"/>
            <a:ext cx="381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48" name="Line 100"/>
          <p:cNvSpPr>
            <a:spLocks noChangeShapeType="1"/>
          </p:cNvSpPr>
          <p:nvPr/>
        </p:nvSpPr>
        <p:spPr bwMode="auto">
          <a:xfrm>
            <a:off x="7445375" y="3363913"/>
            <a:ext cx="0" cy="5032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50" name="Line 102"/>
          <p:cNvSpPr>
            <a:spLocks noChangeShapeType="1"/>
          </p:cNvSpPr>
          <p:nvPr/>
        </p:nvSpPr>
        <p:spPr bwMode="auto">
          <a:xfrm flipV="1">
            <a:off x="5159375" y="28956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71" name="Oval 123"/>
          <p:cNvSpPr>
            <a:spLocks noChangeArrowheads="1"/>
          </p:cNvSpPr>
          <p:nvPr/>
        </p:nvSpPr>
        <p:spPr bwMode="auto">
          <a:xfrm>
            <a:off x="7826375" y="3581400"/>
            <a:ext cx="41275" cy="762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2182" name="Line 134"/>
          <p:cNvSpPr>
            <a:spLocks noChangeShapeType="1"/>
          </p:cNvSpPr>
          <p:nvPr/>
        </p:nvSpPr>
        <p:spPr bwMode="auto">
          <a:xfrm flipV="1">
            <a:off x="7856538" y="3238500"/>
            <a:ext cx="3778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83" name="Arc 135"/>
          <p:cNvSpPr>
            <a:spLocks/>
          </p:cNvSpPr>
          <p:nvPr/>
        </p:nvSpPr>
        <p:spPr bwMode="auto">
          <a:xfrm>
            <a:off x="7961313" y="3276600"/>
            <a:ext cx="168275" cy="4365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0934"/>
              <a:gd name="T2" fmla="*/ 19479 w 21600"/>
              <a:gd name="T3" fmla="*/ 30934 h 30934"/>
              <a:gd name="T4" fmla="*/ 0 w 21600"/>
              <a:gd name="T5" fmla="*/ 21600 h 30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9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830"/>
                  <a:pt x="20875" y="28020"/>
                  <a:pt x="19479" y="30934"/>
                </a:cubicBezTo>
              </a:path>
              <a:path w="21600" h="309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830"/>
                  <a:pt x="20875" y="28020"/>
                  <a:pt x="19479" y="30934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2172" name="Line 124"/>
          <p:cNvSpPr>
            <a:spLocks noChangeShapeType="1"/>
          </p:cNvSpPr>
          <p:nvPr/>
        </p:nvSpPr>
        <p:spPr bwMode="auto">
          <a:xfrm flipH="1">
            <a:off x="7807325" y="2266950"/>
            <a:ext cx="1004888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73" name="Line 125"/>
          <p:cNvSpPr>
            <a:spLocks noChangeShapeType="1"/>
          </p:cNvSpPr>
          <p:nvPr/>
        </p:nvSpPr>
        <p:spPr bwMode="auto">
          <a:xfrm flipV="1">
            <a:off x="7807325" y="2266950"/>
            <a:ext cx="0" cy="5334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74" name="Line 126"/>
          <p:cNvSpPr>
            <a:spLocks noChangeShapeType="1"/>
          </p:cNvSpPr>
          <p:nvPr/>
        </p:nvSpPr>
        <p:spPr bwMode="auto">
          <a:xfrm>
            <a:off x="7826375" y="4343400"/>
            <a:ext cx="0" cy="5334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78" name="Line 130"/>
          <p:cNvSpPr>
            <a:spLocks noChangeShapeType="1"/>
          </p:cNvSpPr>
          <p:nvPr/>
        </p:nvSpPr>
        <p:spPr bwMode="auto">
          <a:xfrm flipH="1">
            <a:off x="8626475" y="3200400"/>
            <a:ext cx="377825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grpSp>
        <p:nvGrpSpPr>
          <p:cNvPr id="4" name="Group 136"/>
          <p:cNvGrpSpPr>
            <a:grpSpLocks/>
          </p:cNvGrpSpPr>
          <p:nvPr/>
        </p:nvGrpSpPr>
        <p:grpSpPr bwMode="auto">
          <a:xfrm>
            <a:off x="8628063" y="2266950"/>
            <a:ext cx="379413" cy="2609850"/>
            <a:chOff x="4728" y="1620"/>
            <a:chExt cx="239" cy="1644"/>
          </a:xfrm>
        </p:grpSpPr>
        <p:sp>
          <p:nvSpPr>
            <p:cNvPr id="2176" name="Line 128"/>
            <p:cNvSpPr>
              <a:spLocks noChangeShapeType="1"/>
            </p:cNvSpPr>
            <p:nvPr/>
          </p:nvSpPr>
          <p:spPr bwMode="auto">
            <a:xfrm>
              <a:off x="4847" y="1620"/>
              <a:ext cx="0" cy="57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>
              <a:prstShdw prst="shdw17" dist="17961" dir="2700000">
                <a:srgbClr val="000099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177" name="Line 129"/>
            <p:cNvSpPr>
              <a:spLocks noChangeShapeType="1"/>
            </p:cNvSpPr>
            <p:nvPr/>
          </p:nvSpPr>
          <p:spPr bwMode="auto">
            <a:xfrm>
              <a:off x="4847" y="2496"/>
              <a:ext cx="0" cy="76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>
              <a:prstShdw prst="shdw17" dist="17961" dir="2700000">
                <a:srgbClr val="000099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179" name="Line 131"/>
            <p:cNvSpPr>
              <a:spLocks noChangeShapeType="1"/>
            </p:cNvSpPr>
            <p:nvPr/>
          </p:nvSpPr>
          <p:spPr bwMode="auto">
            <a:xfrm flipH="1">
              <a:off x="4728" y="2400"/>
              <a:ext cx="239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>
              <a:prstShdw prst="shdw17" dist="17961" dir="2700000">
                <a:srgbClr val="000099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180" name="Line 132"/>
            <p:cNvSpPr>
              <a:spLocks noChangeShapeType="1"/>
            </p:cNvSpPr>
            <p:nvPr/>
          </p:nvSpPr>
          <p:spPr bwMode="auto">
            <a:xfrm>
              <a:off x="4788" y="2304"/>
              <a:ext cx="106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>
              <a:prstShdw prst="shdw17" dist="17961" dir="2700000">
                <a:srgbClr val="000099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181" name="Line 133"/>
            <p:cNvSpPr>
              <a:spLocks noChangeShapeType="1"/>
            </p:cNvSpPr>
            <p:nvPr/>
          </p:nvSpPr>
          <p:spPr bwMode="auto">
            <a:xfrm>
              <a:off x="4788" y="2496"/>
              <a:ext cx="106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>
              <a:prstShdw prst="shdw17" dist="17961" dir="2700000">
                <a:srgbClr val="000099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85" name="Line 137"/>
          <p:cNvSpPr>
            <a:spLocks noChangeShapeType="1"/>
          </p:cNvSpPr>
          <p:nvPr/>
        </p:nvSpPr>
        <p:spPr bwMode="auto">
          <a:xfrm flipH="1">
            <a:off x="7826375" y="4895850"/>
            <a:ext cx="1004888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>
            <a:prstShdw prst="shdw17" dist="17961" dir="2700000">
              <a:srgbClr val="000099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87" name="Line 139"/>
          <p:cNvSpPr>
            <a:spLocks noChangeShapeType="1"/>
          </p:cNvSpPr>
          <p:nvPr/>
        </p:nvSpPr>
        <p:spPr bwMode="auto">
          <a:xfrm flipH="1">
            <a:off x="7445375" y="36195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88" name="Line 140"/>
          <p:cNvSpPr>
            <a:spLocks noChangeShapeType="1"/>
          </p:cNvSpPr>
          <p:nvPr/>
        </p:nvSpPr>
        <p:spPr bwMode="auto">
          <a:xfrm>
            <a:off x="968375" y="3657600"/>
            <a:ext cx="0" cy="198120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89" name="Line 141"/>
          <p:cNvSpPr>
            <a:spLocks noChangeShapeType="1"/>
          </p:cNvSpPr>
          <p:nvPr/>
        </p:nvSpPr>
        <p:spPr bwMode="auto">
          <a:xfrm flipH="1">
            <a:off x="1654175" y="2590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91" name="Line 143"/>
          <p:cNvSpPr>
            <a:spLocks noChangeShapeType="1"/>
          </p:cNvSpPr>
          <p:nvPr/>
        </p:nvSpPr>
        <p:spPr bwMode="auto">
          <a:xfrm>
            <a:off x="1654175" y="2590800"/>
            <a:ext cx="0" cy="304800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92" name="Line 144"/>
          <p:cNvSpPr>
            <a:spLocks noChangeShapeType="1"/>
          </p:cNvSpPr>
          <p:nvPr/>
        </p:nvSpPr>
        <p:spPr bwMode="auto">
          <a:xfrm flipH="1">
            <a:off x="968375" y="5638800"/>
            <a:ext cx="685800" cy="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93" name="Line 145"/>
          <p:cNvSpPr>
            <a:spLocks noChangeShapeType="1"/>
          </p:cNvSpPr>
          <p:nvPr/>
        </p:nvSpPr>
        <p:spPr bwMode="auto">
          <a:xfrm flipH="1">
            <a:off x="1806575" y="4419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94" name="Line 146"/>
          <p:cNvSpPr>
            <a:spLocks noChangeShapeType="1"/>
          </p:cNvSpPr>
          <p:nvPr/>
        </p:nvSpPr>
        <p:spPr bwMode="auto">
          <a:xfrm>
            <a:off x="1806575" y="4419600"/>
            <a:ext cx="0" cy="121920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95" name="Line 147"/>
          <p:cNvSpPr>
            <a:spLocks noChangeShapeType="1"/>
          </p:cNvSpPr>
          <p:nvPr/>
        </p:nvSpPr>
        <p:spPr bwMode="auto">
          <a:xfrm>
            <a:off x="7883525" y="3600450"/>
            <a:ext cx="0" cy="198120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96" name="Line 148"/>
          <p:cNvSpPr>
            <a:spLocks noChangeShapeType="1"/>
          </p:cNvSpPr>
          <p:nvPr/>
        </p:nvSpPr>
        <p:spPr bwMode="auto">
          <a:xfrm>
            <a:off x="1806575" y="5638800"/>
            <a:ext cx="6096000" cy="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4484688" y="3794125"/>
            <a:ext cx="407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_</a:t>
            </a:r>
            <a:endParaRPr lang="en-US" sz="10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597275" y="3014663"/>
            <a:ext cx="54292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</a:t>
            </a:r>
            <a:r>
              <a:rPr lang="en-US" sz="2000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</a:t>
            </a: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4262438" y="3389313"/>
            <a:ext cx="5429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e</a:t>
            </a:r>
            <a:r>
              <a:rPr lang="en-US" sz="1200" b="1" baseline="-25000">
                <a:latin typeface="Times New Roman" pitchFamily="18" charset="0"/>
              </a:rPr>
              <a:t>b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2960688" y="2176463"/>
            <a:ext cx="677863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</a:t>
            </a:r>
            <a:r>
              <a:rPr lang="en-US" sz="2000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992563" y="2138363"/>
            <a:ext cx="6794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latin typeface="Times New Roman" pitchFamily="18" charset="0"/>
              </a:rPr>
              <a:t>L</a:t>
            </a:r>
            <a:r>
              <a:rPr lang="en-US" sz="2000" b="1" baseline="-25000">
                <a:latin typeface="Times New Roman" pitchFamily="18" charset="0"/>
              </a:rPr>
              <a:t>a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4456113" y="2862263"/>
            <a:ext cx="40798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+</a:t>
            </a:r>
          </a:p>
        </p:txBody>
      </p:sp>
      <p:sp>
        <p:nvSpPr>
          <p:cNvPr id="2107" name="Rectangle 59" descr="Pink tissue paper"/>
          <p:cNvSpPr>
            <a:spLocks noChangeArrowheads="1"/>
          </p:cNvSpPr>
          <p:nvPr/>
        </p:nvSpPr>
        <p:spPr bwMode="auto">
          <a:xfrm>
            <a:off x="4824413" y="2979738"/>
            <a:ext cx="134938" cy="11572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FFCCCC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108" name="Oval 60" descr="Pink tissue paper"/>
          <p:cNvSpPr>
            <a:spLocks noChangeArrowheads="1"/>
          </p:cNvSpPr>
          <p:nvPr/>
        </p:nvSpPr>
        <p:spPr bwMode="auto">
          <a:xfrm>
            <a:off x="4616450" y="3103563"/>
            <a:ext cx="542925" cy="936625"/>
          </a:xfrm>
          <a:prstGeom prst="ellipse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12700">
            <a:noFill/>
            <a:round/>
            <a:headEnd/>
            <a:tailEnd/>
          </a:ln>
          <a:effectLst>
            <a:prstShdw prst="shdw17" dist="17961" dir="2700000">
              <a:srgbClr val="FFCCCC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</a:t>
            </a: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5" name="Group 250"/>
          <p:cNvGrpSpPr>
            <a:grpSpLocks/>
          </p:cNvGrpSpPr>
          <p:nvPr/>
        </p:nvGrpSpPr>
        <p:grpSpPr bwMode="auto">
          <a:xfrm>
            <a:off x="3025775" y="2576513"/>
            <a:ext cx="457200" cy="228600"/>
            <a:chOff x="1906" y="1623"/>
            <a:chExt cx="288" cy="144"/>
          </a:xfrm>
        </p:grpSpPr>
        <p:sp>
          <p:nvSpPr>
            <p:cNvPr id="2229" name="Line 181"/>
            <p:cNvSpPr>
              <a:spLocks noChangeShapeType="1"/>
            </p:cNvSpPr>
            <p:nvPr/>
          </p:nvSpPr>
          <p:spPr bwMode="auto">
            <a:xfrm flipV="1">
              <a:off x="1906" y="1623"/>
              <a:ext cx="48" cy="14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>
              <a:prstShdw prst="shdw17" dist="17961" dir="2700000">
                <a:srgbClr val="8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230" name="Line 182"/>
            <p:cNvSpPr>
              <a:spLocks noChangeShapeType="1"/>
            </p:cNvSpPr>
            <p:nvPr/>
          </p:nvSpPr>
          <p:spPr bwMode="auto">
            <a:xfrm>
              <a:off x="1954" y="1623"/>
              <a:ext cx="48" cy="14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>
              <a:prstShdw prst="shdw17" dist="17961" dir="2700000">
                <a:srgbClr val="8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233" name="Line 185"/>
            <p:cNvSpPr>
              <a:spLocks noChangeShapeType="1"/>
            </p:cNvSpPr>
            <p:nvPr/>
          </p:nvSpPr>
          <p:spPr bwMode="auto">
            <a:xfrm flipV="1">
              <a:off x="2002" y="1623"/>
              <a:ext cx="48" cy="14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>
              <a:prstShdw prst="shdw17" dist="17961" dir="2700000">
                <a:srgbClr val="8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234" name="Line 186"/>
            <p:cNvSpPr>
              <a:spLocks noChangeShapeType="1"/>
            </p:cNvSpPr>
            <p:nvPr/>
          </p:nvSpPr>
          <p:spPr bwMode="auto">
            <a:xfrm>
              <a:off x="2050" y="1623"/>
              <a:ext cx="48" cy="14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>
              <a:prstShdw prst="shdw17" dist="17961" dir="2700000">
                <a:srgbClr val="8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236" name="Line 188"/>
            <p:cNvSpPr>
              <a:spLocks noChangeShapeType="1"/>
            </p:cNvSpPr>
            <p:nvPr/>
          </p:nvSpPr>
          <p:spPr bwMode="auto">
            <a:xfrm flipV="1">
              <a:off x="2098" y="1623"/>
              <a:ext cx="48" cy="14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>
              <a:prstShdw prst="shdw17" dist="17961" dir="2700000">
                <a:srgbClr val="8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237" name="Line 189"/>
            <p:cNvSpPr>
              <a:spLocks noChangeShapeType="1"/>
            </p:cNvSpPr>
            <p:nvPr/>
          </p:nvSpPr>
          <p:spPr bwMode="auto">
            <a:xfrm>
              <a:off x="2146" y="1623"/>
              <a:ext cx="48" cy="144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>
              <a:prstShdw prst="shdw17" dist="17961" dir="2700000">
                <a:srgbClr val="800000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44" name="Freeform 196"/>
          <p:cNvSpPr>
            <a:spLocks/>
          </p:cNvSpPr>
          <p:nvPr/>
        </p:nvSpPr>
        <p:spPr bwMode="auto">
          <a:xfrm>
            <a:off x="3883025" y="2538413"/>
            <a:ext cx="338138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44" y="0"/>
              </a:cxn>
              <a:cxn ang="0">
                <a:pos x="288" y="192"/>
              </a:cxn>
              <a:cxn ang="0">
                <a:pos x="144" y="192"/>
              </a:cxn>
              <a:cxn ang="0">
                <a:pos x="336" y="0"/>
              </a:cxn>
              <a:cxn ang="0">
                <a:pos x="480" y="192"/>
              </a:cxn>
            </a:cxnLst>
            <a:rect l="0" t="0" r="r" b="b"/>
            <a:pathLst>
              <a:path w="480" h="224">
                <a:moveTo>
                  <a:pt x="0" y="192"/>
                </a:moveTo>
                <a:cubicBezTo>
                  <a:pt x="48" y="96"/>
                  <a:pt x="96" y="0"/>
                  <a:pt x="144" y="0"/>
                </a:cubicBezTo>
                <a:cubicBezTo>
                  <a:pt x="192" y="0"/>
                  <a:pt x="288" y="160"/>
                  <a:pt x="288" y="192"/>
                </a:cubicBezTo>
                <a:cubicBezTo>
                  <a:pt x="288" y="224"/>
                  <a:pt x="136" y="224"/>
                  <a:pt x="144" y="192"/>
                </a:cubicBezTo>
                <a:cubicBezTo>
                  <a:pt x="152" y="160"/>
                  <a:pt x="280" y="0"/>
                  <a:pt x="336" y="0"/>
                </a:cubicBezTo>
                <a:cubicBezTo>
                  <a:pt x="392" y="0"/>
                  <a:pt x="436" y="96"/>
                  <a:pt x="480" y="192"/>
                </a:cubicBezTo>
              </a:path>
            </a:pathLst>
          </a:custGeom>
          <a:noFill/>
          <a:ln w="38100" cmpd="sng">
            <a:solidFill>
              <a:srgbClr val="800000"/>
            </a:solidFill>
            <a:round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45" name="Freeform 197"/>
          <p:cNvSpPr>
            <a:spLocks/>
          </p:cNvSpPr>
          <p:nvPr/>
        </p:nvSpPr>
        <p:spPr bwMode="auto">
          <a:xfrm>
            <a:off x="4154488" y="2538413"/>
            <a:ext cx="338138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44" y="0"/>
              </a:cxn>
              <a:cxn ang="0">
                <a:pos x="288" y="192"/>
              </a:cxn>
              <a:cxn ang="0">
                <a:pos x="144" y="192"/>
              </a:cxn>
              <a:cxn ang="0">
                <a:pos x="336" y="0"/>
              </a:cxn>
              <a:cxn ang="0">
                <a:pos x="480" y="192"/>
              </a:cxn>
            </a:cxnLst>
            <a:rect l="0" t="0" r="r" b="b"/>
            <a:pathLst>
              <a:path w="480" h="224">
                <a:moveTo>
                  <a:pt x="0" y="192"/>
                </a:moveTo>
                <a:cubicBezTo>
                  <a:pt x="48" y="96"/>
                  <a:pt x="96" y="0"/>
                  <a:pt x="144" y="0"/>
                </a:cubicBezTo>
                <a:cubicBezTo>
                  <a:pt x="192" y="0"/>
                  <a:pt x="288" y="160"/>
                  <a:pt x="288" y="192"/>
                </a:cubicBezTo>
                <a:cubicBezTo>
                  <a:pt x="288" y="224"/>
                  <a:pt x="136" y="224"/>
                  <a:pt x="144" y="192"/>
                </a:cubicBezTo>
                <a:cubicBezTo>
                  <a:pt x="152" y="160"/>
                  <a:pt x="280" y="0"/>
                  <a:pt x="336" y="0"/>
                </a:cubicBezTo>
                <a:cubicBezTo>
                  <a:pt x="392" y="0"/>
                  <a:pt x="436" y="96"/>
                  <a:pt x="480" y="192"/>
                </a:cubicBezTo>
              </a:path>
            </a:pathLst>
          </a:custGeom>
          <a:noFill/>
          <a:ln w="38100" cmpd="sng">
            <a:solidFill>
              <a:srgbClr val="800000"/>
            </a:solidFill>
            <a:round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46" name="Line 198"/>
          <p:cNvSpPr>
            <a:spLocks noChangeShapeType="1"/>
          </p:cNvSpPr>
          <p:nvPr/>
        </p:nvSpPr>
        <p:spPr bwMode="auto">
          <a:xfrm flipH="1">
            <a:off x="4154488" y="2800350"/>
            <a:ext cx="66675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48" name="Line 200"/>
          <p:cNvSpPr>
            <a:spLocks noChangeShapeType="1"/>
          </p:cNvSpPr>
          <p:nvPr/>
        </p:nvSpPr>
        <p:spPr bwMode="auto">
          <a:xfrm flipH="1">
            <a:off x="2701925" y="2786063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49" name="Line 201"/>
          <p:cNvSpPr>
            <a:spLocks noChangeShapeType="1"/>
          </p:cNvSpPr>
          <p:nvPr/>
        </p:nvSpPr>
        <p:spPr bwMode="auto">
          <a:xfrm>
            <a:off x="3482975" y="27860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50" name="Line 202"/>
          <p:cNvSpPr>
            <a:spLocks noChangeShapeType="1"/>
          </p:cNvSpPr>
          <p:nvPr/>
        </p:nvSpPr>
        <p:spPr bwMode="auto">
          <a:xfrm>
            <a:off x="4892675" y="415766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52" name="Line 204"/>
          <p:cNvSpPr>
            <a:spLocks noChangeShapeType="1"/>
          </p:cNvSpPr>
          <p:nvPr/>
        </p:nvSpPr>
        <p:spPr bwMode="auto">
          <a:xfrm flipV="1">
            <a:off x="4892675" y="2786063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53" name="Line 205"/>
          <p:cNvSpPr>
            <a:spLocks noChangeShapeType="1"/>
          </p:cNvSpPr>
          <p:nvPr/>
        </p:nvSpPr>
        <p:spPr bwMode="auto">
          <a:xfrm flipH="1">
            <a:off x="4511675" y="27860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60" name="Text Box 212"/>
          <p:cNvSpPr txBox="1">
            <a:spLocks noChangeArrowheads="1"/>
          </p:cNvSpPr>
          <p:nvPr/>
        </p:nvSpPr>
        <p:spPr bwMode="auto">
          <a:xfrm>
            <a:off x="996950" y="3606800"/>
            <a:ext cx="2381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</a:t>
            </a: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61" name="Text Box 213"/>
          <p:cNvSpPr txBox="1">
            <a:spLocks noChangeArrowheads="1"/>
          </p:cNvSpPr>
          <p:nvPr/>
        </p:nvSpPr>
        <p:spPr bwMode="auto">
          <a:xfrm>
            <a:off x="8007350" y="3606800"/>
            <a:ext cx="2381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</a:t>
            </a:r>
            <a:endParaRPr 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62" name="Text Box 214"/>
          <p:cNvSpPr txBox="1">
            <a:spLocks noChangeArrowheads="1"/>
          </p:cNvSpPr>
          <p:nvPr/>
        </p:nvSpPr>
        <p:spPr bwMode="auto">
          <a:xfrm>
            <a:off x="2682875" y="3395663"/>
            <a:ext cx="4572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r>
              <a:rPr lang="en-US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2263" name="Text Box 215"/>
          <p:cNvSpPr txBox="1">
            <a:spLocks noChangeArrowheads="1"/>
          </p:cNvSpPr>
          <p:nvPr/>
        </p:nvSpPr>
        <p:spPr bwMode="auto">
          <a:xfrm>
            <a:off x="2749550" y="3870325"/>
            <a:ext cx="40798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_</a:t>
            </a:r>
            <a:endParaRPr lang="en-US" sz="10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64" name="Text Box 216"/>
          <p:cNvSpPr txBox="1">
            <a:spLocks noChangeArrowheads="1"/>
          </p:cNvSpPr>
          <p:nvPr/>
        </p:nvSpPr>
        <p:spPr bwMode="auto">
          <a:xfrm>
            <a:off x="2759075" y="2938463"/>
            <a:ext cx="4079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+</a:t>
            </a:r>
          </a:p>
        </p:txBody>
      </p:sp>
      <p:sp>
        <p:nvSpPr>
          <p:cNvPr id="2267" name="Text Box 219"/>
          <p:cNvSpPr txBox="1">
            <a:spLocks noChangeArrowheads="1"/>
          </p:cNvSpPr>
          <p:nvPr/>
        </p:nvSpPr>
        <p:spPr bwMode="auto">
          <a:xfrm>
            <a:off x="1692275" y="3395663"/>
            <a:ext cx="4572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endParaRPr lang="en-US" b="1" baseline="-25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68" name="Text Box 220"/>
          <p:cNvSpPr txBox="1">
            <a:spLocks noChangeArrowheads="1"/>
          </p:cNvSpPr>
          <p:nvPr/>
        </p:nvSpPr>
        <p:spPr bwMode="auto">
          <a:xfrm>
            <a:off x="1758950" y="3870325"/>
            <a:ext cx="40798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_</a:t>
            </a:r>
            <a:endParaRPr lang="en-US" sz="10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69" name="Text Box 221"/>
          <p:cNvSpPr txBox="1">
            <a:spLocks noChangeArrowheads="1"/>
          </p:cNvSpPr>
          <p:nvPr/>
        </p:nvSpPr>
        <p:spPr bwMode="auto">
          <a:xfrm>
            <a:off x="1768475" y="2938463"/>
            <a:ext cx="4079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+</a:t>
            </a:r>
          </a:p>
        </p:txBody>
      </p:sp>
      <p:sp>
        <p:nvSpPr>
          <p:cNvPr id="2270" name="Text Box 222"/>
          <p:cNvSpPr txBox="1">
            <a:spLocks noChangeArrowheads="1"/>
          </p:cNvSpPr>
          <p:nvPr/>
        </p:nvSpPr>
        <p:spPr bwMode="auto">
          <a:xfrm>
            <a:off x="5730875" y="2138363"/>
            <a:ext cx="5429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</a:t>
            </a:r>
            <a:r>
              <a:rPr lang="en-US" sz="2000" b="1" baseline="-25000">
                <a:latin typeface="Times New Roman" pitchFamily="18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71" name="Text Box 223"/>
          <p:cNvSpPr txBox="1">
            <a:spLocks noChangeArrowheads="1"/>
          </p:cNvSpPr>
          <p:nvPr/>
        </p:nvSpPr>
        <p:spPr bwMode="auto">
          <a:xfrm>
            <a:off x="5711825" y="3924300"/>
            <a:ext cx="5429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</a:t>
            </a:r>
            <a:r>
              <a:rPr lang="en-US" sz="2000" b="1" baseline="-25000">
                <a:latin typeface="Times New Roman" pitchFamily="18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72" name="Text Box 224"/>
          <p:cNvSpPr txBox="1">
            <a:spLocks noChangeArrowheads="1"/>
          </p:cNvSpPr>
          <p:nvPr/>
        </p:nvSpPr>
        <p:spPr bwMode="auto">
          <a:xfrm>
            <a:off x="7102475" y="2990850"/>
            <a:ext cx="5429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</a:t>
            </a:r>
            <a:r>
              <a:rPr lang="en-US" sz="2000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</a:t>
            </a:r>
            <a:endParaRPr lang="en-US" sz="1000" baseline="-25000">
              <a:latin typeface="Times New Roman" pitchFamily="18" charset="0"/>
            </a:endParaRPr>
          </a:p>
        </p:txBody>
      </p:sp>
      <p:sp>
        <p:nvSpPr>
          <p:cNvPr id="2273" name="Arc 225"/>
          <p:cNvSpPr>
            <a:spLocks/>
          </p:cNvSpPr>
          <p:nvPr/>
        </p:nvSpPr>
        <p:spPr bwMode="auto">
          <a:xfrm>
            <a:off x="5197475" y="3014663"/>
            <a:ext cx="168275" cy="4365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0934"/>
              <a:gd name="T2" fmla="*/ 19479 w 21600"/>
              <a:gd name="T3" fmla="*/ 30934 h 30934"/>
              <a:gd name="T4" fmla="*/ 0 w 21600"/>
              <a:gd name="T5" fmla="*/ 21600 h 30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9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830"/>
                  <a:pt x="20875" y="28020"/>
                  <a:pt x="19479" y="30934"/>
                </a:cubicBezTo>
              </a:path>
              <a:path w="21600" h="309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830"/>
                  <a:pt x="20875" y="28020"/>
                  <a:pt x="19479" y="30934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2275" name="Text Box 227"/>
          <p:cNvSpPr txBox="1">
            <a:spLocks noChangeArrowheads="1"/>
          </p:cNvSpPr>
          <p:nvPr/>
        </p:nvSpPr>
        <p:spPr bwMode="auto">
          <a:xfrm>
            <a:off x="5197475" y="3395663"/>
            <a:ext cx="5429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θ</a:t>
            </a:r>
            <a:endParaRPr lang="el-GR" sz="2000" b="1" baseline="-25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77" name="Freeform 229"/>
          <p:cNvSpPr>
            <a:spLocks/>
          </p:cNvSpPr>
          <p:nvPr/>
        </p:nvSpPr>
        <p:spPr bwMode="auto">
          <a:xfrm rot="18698013">
            <a:off x="4997450" y="4067175"/>
            <a:ext cx="296863" cy="228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44" y="0"/>
              </a:cxn>
              <a:cxn ang="0">
                <a:pos x="288" y="192"/>
              </a:cxn>
              <a:cxn ang="0">
                <a:pos x="144" y="192"/>
              </a:cxn>
              <a:cxn ang="0">
                <a:pos x="336" y="0"/>
              </a:cxn>
              <a:cxn ang="0">
                <a:pos x="480" y="192"/>
              </a:cxn>
            </a:cxnLst>
            <a:rect l="0" t="0" r="r" b="b"/>
            <a:pathLst>
              <a:path w="480" h="224">
                <a:moveTo>
                  <a:pt x="0" y="192"/>
                </a:moveTo>
                <a:cubicBezTo>
                  <a:pt x="48" y="96"/>
                  <a:pt x="96" y="0"/>
                  <a:pt x="144" y="0"/>
                </a:cubicBezTo>
                <a:cubicBezTo>
                  <a:pt x="192" y="0"/>
                  <a:pt x="288" y="160"/>
                  <a:pt x="288" y="192"/>
                </a:cubicBezTo>
                <a:cubicBezTo>
                  <a:pt x="288" y="224"/>
                  <a:pt x="136" y="224"/>
                  <a:pt x="144" y="192"/>
                </a:cubicBezTo>
                <a:cubicBezTo>
                  <a:pt x="152" y="160"/>
                  <a:pt x="280" y="0"/>
                  <a:pt x="336" y="0"/>
                </a:cubicBezTo>
                <a:cubicBezTo>
                  <a:pt x="392" y="0"/>
                  <a:pt x="436" y="96"/>
                  <a:pt x="480" y="192"/>
                </a:cubicBezTo>
              </a:path>
            </a:pathLst>
          </a:custGeom>
          <a:noFill/>
          <a:ln w="28575" cmpd="sng">
            <a:solidFill>
              <a:srgbClr val="006600"/>
            </a:solidFill>
            <a:round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78" name="Freeform 230"/>
          <p:cNvSpPr>
            <a:spLocks/>
          </p:cNvSpPr>
          <p:nvPr/>
        </p:nvSpPr>
        <p:spPr bwMode="auto">
          <a:xfrm rot="18698013">
            <a:off x="5154613" y="3889375"/>
            <a:ext cx="296863" cy="228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44" y="0"/>
              </a:cxn>
              <a:cxn ang="0">
                <a:pos x="288" y="192"/>
              </a:cxn>
              <a:cxn ang="0">
                <a:pos x="144" y="192"/>
              </a:cxn>
              <a:cxn ang="0">
                <a:pos x="336" y="0"/>
              </a:cxn>
              <a:cxn ang="0">
                <a:pos x="480" y="192"/>
              </a:cxn>
            </a:cxnLst>
            <a:rect l="0" t="0" r="r" b="b"/>
            <a:pathLst>
              <a:path w="480" h="224">
                <a:moveTo>
                  <a:pt x="0" y="192"/>
                </a:moveTo>
                <a:cubicBezTo>
                  <a:pt x="48" y="96"/>
                  <a:pt x="96" y="0"/>
                  <a:pt x="144" y="0"/>
                </a:cubicBezTo>
                <a:cubicBezTo>
                  <a:pt x="192" y="0"/>
                  <a:pt x="288" y="160"/>
                  <a:pt x="288" y="192"/>
                </a:cubicBezTo>
                <a:cubicBezTo>
                  <a:pt x="288" y="224"/>
                  <a:pt x="136" y="224"/>
                  <a:pt x="144" y="192"/>
                </a:cubicBezTo>
                <a:cubicBezTo>
                  <a:pt x="152" y="160"/>
                  <a:pt x="280" y="0"/>
                  <a:pt x="336" y="0"/>
                </a:cubicBezTo>
                <a:cubicBezTo>
                  <a:pt x="392" y="0"/>
                  <a:pt x="436" y="96"/>
                  <a:pt x="480" y="192"/>
                </a:cubicBezTo>
              </a:path>
            </a:pathLst>
          </a:custGeom>
          <a:noFill/>
          <a:ln w="28575" cmpd="sng">
            <a:solidFill>
              <a:srgbClr val="006600"/>
            </a:solidFill>
            <a:round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79" name="Line 231"/>
          <p:cNvSpPr>
            <a:spLocks noChangeShapeType="1"/>
          </p:cNvSpPr>
          <p:nvPr/>
        </p:nvSpPr>
        <p:spPr bwMode="auto">
          <a:xfrm rot="18698013" flipH="1">
            <a:off x="5256213" y="4146550"/>
            <a:ext cx="60325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80" name="Line 232"/>
          <p:cNvSpPr>
            <a:spLocks noChangeShapeType="1"/>
          </p:cNvSpPr>
          <p:nvPr/>
        </p:nvSpPr>
        <p:spPr bwMode="auto">
          <a:xfrm rot="18698013">
            <a:off x="5248275" y="4241800"/>
            <a:ext cx="0" cy="457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81" name="Line 233"/>
          <p:cNvSpPr>
            <a:spLocks noChangeShapeType="1"/>
          </p:cNvSpPr>
          <p:nvPr/>
        </p:nvSpPr>
        <p:spPr bwMode="auto">
          <a:xfrm rot="18698013">
            <a:off x="5602288" y="3843338"/>
            <a:ext cx="0" cy="4572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82" name="Line 234"/>
          <p:cNvSpPr>
            <a:spLocks noChangeShapeType="1"/>
          </p:cNvSpPr>
          <p:nvPr/>
        </p:nvSpPr>
        <p:spPr bwMode="auto">
          <a:xfrm rot="18698013">
            <a:off x="5545138" y="4325938"/>
            <a:ext cx="0" cy="304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83" name="Line 235"/>
          <p:cNvSpPr>
            <a:spLocks noChangeShapeType="1"/>
          </p:cNvSpPr>
          <p:nvPr/>
        </p:nvSpPr>
        <p:spPr bwMode="auto">
          <a:xfrm rot="18698013">
            <a:off x="5608638" y="4321175"/>
            <a:ext cx="0" cy="2286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85" name="Line 237"/>
          <p:cNvSpPr>
            <a:spLocks noChangeShapeType="1"/>
          </p:cNvSpPr>
          <p:nvPr/>
        </p:nvSpPr>
        <p:spPr bwMode="auto">
          <a:xfrm rot="18698013" flipH="1">
            <a:off x="5387975" y="4552950"/>
            <a:ext cx="182563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86" name="Line 238"/>
          <p:cNvSpPr>
            <a:spLocks noChangeShapeType="1"/>
          </p:cNvSpPr>
          <p:nvPr/>
        </p:nvSpPr>
        <p:spPr bwMode="auto">
          <a:xfrm rot="18698013">
            <a:off x="5567363" y="4316413"/>
            <a:ext cx="246063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endParaRPr lang="en-GB"/>
          </a:p>
        </p:txBody>
      </p:sp>
      <p:sp>
        <p:nvSpPr>
          <p:cNvPr id="2288" name="Text Box 240"/>
          <p:cNvSpPr txBox="1">
            <a:spLocks noChangeArrowheads="1"/>
          </p:cNvSpPr>
          <p:nvPr/>
        </p:nvSpPr>
        <p:spPr bwMode="auto">
          <a:xfrm>
            <a:off x="5426075" y="4483100"/>
            <a:ext cx="16002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</a:t>
            </a:r>
            <a:r>
              <a:rPr lang="en-US" sz="2000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f 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= Constant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301" name="Text Box 253"/>
          <p:cNvSpPr txBox="1">
            <a:spLocks noChangeArrowheads="1"/>
          </p:cNvSpPr>
          <p:nvPr/>
        </p:nvSpPr>
        <p:spPr bwMode="auto">
          <a:xfrm>
            <a:off x="4876800" y="260985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J</a:t>
            </a:r>
            <a:r>
              <a:rPr lang="en-US" b="1" baseline="-25000">
                <a:latin typeface="Times New Roman" pitchFamily="18" charset="0"/>
              </a:rPr>
              <a:t>M</a:t>
            </a:r>
            <a:r>
              <a:rPr lang="en-US" b="1">
                <a:latin typeface="Times New Roman" pitchFamily="18" charset="0"/>
              </a:rPr>
              <a:t> B</a:t>
            </a:r>
            <a:r>
              <a:rPr lang="en-US" b="1" baseline="-25000">
                <a:latin typeface="Times New Roman" pitchFamily="18" charset="0"/>
              </a:rPr>
              <a:t>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108" name="Title 1"/>
          <p:cNvSpPr txBox="1">
            <a:spLocks/>
          </p:cNvSpPr>
          <p:nvPr/>
        </p:nvSpPr>
        <p:spPr>
          <a:xfrm>
            <a:off x="251520" y="116632"/>
            <a:ext cx="8640960" cy="7200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Example-6: Angular Position Control</a:t>
            </a:r>
            <a:r>
              <a:rPr lang="en-GB" sz="3600" dirty="0" smtClean="0">
                <a:latin typeface="+mj-lt"/>
                <a:ea typeface="+mj-ea"/>
                <a:cs typeface="+mj-cs"/>
              </a:rPr>
              <a:t> System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48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49400" y="0"/>
            <a:ext cx="599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Numerical Values for System constants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" y="457200"/>
            <a:ext cx="9013825" cy="6327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 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angular displacement of the reference input shaft</a:t>
            </a:r>
          </a:p>
          <a:p>
            <a:pPr eaLnBrk="1" hangingPunct="1"/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 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angular displacement of the output shaft</a:t>
            </a:r>
          </a:p>
          <a:p>
            <a:pPr eaLnBrk="1" hangingPunct="1"/>
            <a:r>
              <a:rPr lang="el-G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θ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angular displacement of the motor shaft</a:t>
            </a:r>
          </a:p>
          <a:p>
            <a:pPr eaLnBrk="1" hangingPunct="1"/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K</a:t>
            </a:r>
            <a:r>
              <a:rPr lang="en-US" sz="24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1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gain of the potentiometer shaft = 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24/</a:t>
            </a:r>
            <a:r>
              <a:rPr 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π</a:t>
            </a:r>
          </a:p>
          <a:p>
            <a:pPr eaLnBrk="1" hangingPunct="1"/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K</a:t>
            </a:r>
            <a:r>
              <a:rPr lang="en-US" sz="2400" b="1" baseline="-250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p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amplifier gain = 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10</a:t>
            </a:r>
          </a:p>
          <a:p>
            <a:pPr eaLnBrk="1" hangingPunct="1"/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e</a:t>
            </a:r>
            <a:r>
              <a:rPr lang="en-US" sz="2400" b="1" baseline="-250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a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armature voltage</a:t>
            </a:r>
          </a:p>
          <a:p>
            <a:pPr eaLnBrk="1" hangingPunct="1"/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e</a:t>
            </a:r>
            <a:r>
              <a:rPr lang="en-US" sz="2400" b="1" baseline="-250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b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back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emf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eaLnBrk="1" hangingPunct="1"/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R</a:t>
            </a:r>
            <a:r>
              <a:rPr lang="en-US" sz="24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a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armature winding resistance = 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0.2 </a:t>
            </a:r>
            <a:r>
              <a:rPr 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Ω</a:t>
            </a:r>
            <a:endParaRPr lang="en-US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eaLnBrk="1" hangingPunct="1"/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L</a:t>
            </a:r>
            <a:r>
              <a:rPr lang="en-US" sz="24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a 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armature winding inductance = 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negligible</a:t>
            </a:r>
          </a:p>
          <a:p>
            <a:pPr eaLnBrk="1" hangingPunct="1"/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i</a:t>
            </a:r>
            <a:r>
              <a:rPr lang="en-US" sz="2400" b="1" baseline="-250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a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armature winding current</a:t>
            </a:r>
          </a:p>
          <a:p>
            <a:pPr eaLnBrk="1" hangingPunct="1"/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K</a:t>
            </a:r>
            <a:r>
              <a:rPr lang="en-US" sz="24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b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back </a:t>
            </a: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emf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constant = 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5.5x10</a:t>
            </a:r>
            <a:r>
              <a:rPr lang="en-US" sz="2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-2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volt-sec/rad</a:t>
            </a:r>
          </a:p>
          <a:p>
            <a:pPr eaLnBrk="1" hangingPunct="1"/>
            <a:r>
              <a:rPr lang="en-US" sz="2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K</a:t>
            </a:r>
            <a:r>
              <a:rPr lang="en-US" sz="2400" b="1" baseline="-250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t</a:t>
            </a: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motor torque constant = 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6x10</a:t>
            </a:r>
            <a:r>
              <a:rPr lang="en-US" sz="2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-5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N-m/ampere</a:t>
            </a:r>
          </a:p>
          <a:p>
            <a:pPr eaLnBrk="1" hangingPunct="1"/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J</a:t>
            </a:r>
            <a:r>
              <a:rPr lang="en-US" sz="2400" b="1" baseline="-250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m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= moment of inertia of the motor = 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1x10</a:t>
            </a:r>
            <a:r>
              <a:rPr lang="en-US" sz="2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-5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kg-m</a:t>
            </a:r>
            <a:r>
              <a:rPr lang="en-US" sz="2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2</a:t>
            </a:r>
          </a:p>
          <a:p>
            <a:pPr eaLnBrk="1" hangingPunct="1"/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B</a:t>
            </a:r>
            <a:r>
              <a:rPr lang="en-US" sz="2400" b="1" baseline="-250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m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viscous-friction coefficients of the motor = 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negligible</a:t>
            </a:r>
          </a:p>
          <a:p>
            <a:pPr eaLnBrk="1" hangingPunct="1"/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J</a:t>
            </a:r>
            <a:r>
              <a:rPr lang="en-US" sz="24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L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moment of inertia of the load = 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4.4x10</a:t>
            </a:r>
            <a:r>
              <a:rPr lang="en-US" sz="2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-3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kgm</a:t>
            </a:r>
            <a:r>
              <a:rPr lang="en-US" sz="2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2</a:t>
            </a:r>
          </a:p>
          <a:p>
            <a:pPr eaLnBrk="1" hangingPunct="1"/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B</a:t>
            </a:r>
            <a:r>
              <a:rPr lang="en-US" sz="24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L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viscous friction coefficient of the load = 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4x10</a:t>
            </a:r>
            <a:r>
              <a:rPr lang="en-US" sz="2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-2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 N-m/rad/sec</a:t>
            </a:r>
          </a:p>
          <a:p>
            <a:pPr eaLnBrk="1" hangingPunct="1"/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n=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gear ratio = N</a:t>
            </a:r>
            <a:r>
              <a:rPr lang="en-US" sz="2400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1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/N</a:t>
            </a:r>
            <a:r>
              <a:rPr lang="en-US" sz="2400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2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  <a:cs typeface="Arial" pitchFamily="34" charset="0"/>
              </a:rPr>
              <a:t>= 1/10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  <a:cs typeface="Arial" pitchFamily="34" charset="0"/>
              </a:rPr>
              <a:t>  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1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018235" y="304800"/>
            <a:ext cx="6550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2800" dirty="0"/>
              <a:t>Example-6: Angular Position Control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34597"/>
            <a:ext cx="2133600" cy="365125"/>
          </a:xfrm>
        </p:spPr>
        <p:txBody>
          <a:bodyPr/>
          <a:lstStyle/>
          <a:p>
            <a:fld id="{7A0D5CAB-8BF0-4EA3-BAE4-9835C852A49B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59234" y="1020479"/>
            <a:ext cx="89910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Transfer function of the armature controlled D.C motor </a:t>
            </a:r>
            <a:r>
              <a:rPr lang="en-US" sz="2000" b="1" dirty="0" smtClean="0"/>
              <a:t>with load connected to it is given </a:t>
            </a:r>
            <a:r>
              <a:rPr lang="en-US" sz="2000" b="1" dirty="0"/>
              <a:t>by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/>
          </a:p>
          <a:p>
            <a:endParaRPr lang="en-US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Where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32441" y="3356992"/>
                <a:ext cx="7716023" cy="844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𝑒𝑞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=1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−5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000" b="0" i="1" smtClean="0">
                          <a:latin typeface="Cambria Math"/>
                        </a:rPr>
                        <m:t>4.4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=5.4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441" y="3356992"/>
                <a:ext cx="7716023" cy="844655"/>
              </a:xfrm>
              <a:prstGeom prst="rect">
                <a:avLst/>
              </a:prstGeom>
              <a:blipFill rotWithShape="1">
                <a:blip r:embed="rId2"/>
                <a:stretch>
                  <a:fillRect r="-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1006899" y="4238394"/>
                <a:ext cx="6238054" cy="844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𝑒𝑞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000" i="1">
                          <a:latin typeface="Cambria Math"/>
                        </a:rPr>
                        <m:t>4</m:t>
                      </m:r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  <a:ea typeface="Cambria Math"/>
                        </a:rPr>
                        <m:t>=4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899" y="4238394"/>
                <a:ext cx="6238054" cy="844655"/>
              </a:xfrm>
              <a:prstGeom prst="rect">
                <a:avLst/>
              </a:prstGeom>
              <a:blipFill rotWithShape="1">
                <a:blip r:embed="rId3"/>
                <a:stretch>
                  <a:fillRect r="-1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833923" y="5702100"/>
                <a:ext cx="2918941" cy="7331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(1.08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+8.33)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923" y="5702100"/>
                <a:ext cx="2918941" cy="733149"/>
              </a:xfrm>
              <a:prstGeom prst="rect">
                <a:avLst/>
              </a:prstGeom>
              <a:blipFill rotWithShape="1">
                <a:blip r:embed="rId4"/>
                <a:stretch>
                  <a:fillRect r="-2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1793720" y="1844824"/>
                <a:ext cx="5730608" cy="8582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/>
                                        </a:rPr>
                                        <m:t>𝑒𝑞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/>
                                        </a:rPr>
                                        <m:t>𝑎</m:t>
                                      </m:r>
                                    </m:sub>
                                  </m:sSub>
                                  <m:r>
                                    <a:rPr lang="en-US" sz="2200" i="1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/>
                                        </a:rPr>
                                        <m:t>𝑒𝑞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latin typeface="Cambria Math"/>
                                        </a:rPr>
                                        <m:t>𝑎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200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sz="2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/>
                                    </a:rPr>
                                    <m:t>𝑒𝑞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sz="22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720" y="1844824"/>
                <a:ext cx="5730608" cy="858248"/>
              </a:xfrm>
              <a:prstGeom prst="rect">
                <a:avLst/>
              </a:prstGeom>
              <a:blipFill rotWithShape="1">
                <a:blip r:embed="rId5"/>
                <a:stretch>
                  <a:fillRect r="-1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179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4" grpId="0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018235" y="44624"/>
            <a:ext cx="6550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2800" dirty="0"/>
              <a:t>Example-6: Angular Position Control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25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699792" y="1340768"/>
                <a:ext cx="26815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𝑒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1340768"/>
                <a:ext cx="2681503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576" r="-2955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5496" y="836712"/>
                <a:ext cx="8928992" cy="48013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b="1" dirty="0" smtClean="0"/>
                  <a:t>Error is difference between reference input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𝒓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</m:e>
                    </m:d>
                  </m:oMath>
                </a14:m>
                <a:r>
                  <a:rPr lang="en-US" b="1" dirty="0" smtClean="0"/>
                  <a:t> and out  calculated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𝒄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</m:e>
                    </m:d>
                  </m:oMath>
                </a14:m>
                <a:r>
                  <a:rPr lang="en-US" b="1" dirty="0" smtClean="0"/>
                  <a:t> and can be calculated as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b="1" dirty="0"/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b="1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b="1" dirty="0"/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b="1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b="1" dirty="0" smtClean="0"/>
                  <a:t>Output of amplifier is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b="1" dirty="0"/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b="1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b="1" dirty="0" smtClean="0"/>
                  <a:t>Merging </a:t>
                </a:r>
                <a:r>
                  <a:rPr lang="en-US" b="1" dirty="0" err="1" smtClean="0"/>
                  <a:t>eq</a:t>
                </a:r>
                <a:r>
                  <a:rPr lang="en-US" b="1" dirty="0" smtClean="0"/>
                  <a:t> (a) and </a:t>
                </a:r>
                <a:r>
                  <a:rPr lang="en-US" b="1" dirty="0" err="1" smtClean="0"/>
                  <a:t>eq</a:t>
                </a:r>
                <a:r>
                  <a:rPr lang="en-US" b="1" dirty="0" smtClean="0"/>
                  <a:t> (b) yields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b="1" dirty="0"/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b="1" dirty="0" smtClean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b="1" dirty="0"/>
                  <a:t>Relation between angular position of motor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𝜽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b="1" dirty="0"/>
                  <a:t>and angular position of load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𝒄</m:t>
                    </m:r>
                  </m:oMath>
                </a14:m>
                <a:r>
                  <a:rPr lang="en-US" b="1" dirty="0"/>
                  <a:t> is given as 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b="1" dirty="0"/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b="1" dirty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b="1" dirty="0"/>
                  <a:t>or</a:t>
                </a:r>
                <a:endParaRPr lang="en-US" b="1" dirty="0"/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b="1" dirty="0" smtClean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836712"/>
                <a:ext cx="8928992" cy="4801314"/>
              </a:xfrm>
              <a:prstGeom prst="rect">
                <a:avLst/>
              </a:prstGeom>
              <a:blipFill rotWithShape="1">
                <a:blip r:embed="rId3"/>
                <a:stretch>
                  <a:fillRect l="-478" t="-635" b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735085" y="1888215"/>
                <a:ext cx="5112746" cy="5291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/>
                  <a:t>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𝑅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𝑆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=7.64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𝑅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𝑆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  <m:r>
                          <a:rPr lang="en-US" sz="2000" i="1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085" y="1888215"/>
                <a:ext cx="5112746" cy="529184"/>
              </a:xfrm>
              <a:prstGeom prst="rect">
                <a:avLst/>
              </a:prstGeom>
              <a:blipFill rotWithShape="1">
                <a:blip r:embed="rId4"/>
                <a:stretch>
                  <a:fillRect l="-1313" r="-1551"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987824" y="2852936"/>
                <a:ext cx="3116302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=10</m:t>
                      </m:r>
                      <m:r>
                        <a:rPr lang="en-US" sz="2000" b="0" i="1" smtClean="0">
                          <a:latin typeface="Cambria Math"/>
                        </a:rPr>
                        <m:t>𝐸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𝑠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852936"/>
                <a:ext cx="3116302" cy="423770"/>
              </a:xfrm>
              <a:prstGeom prst="rect">
                <a:avLst/>
              </a:prstGeom>
              <a:blipFill rotWithShape="1">
                <a:blip r:embed="rId5"/>
                <a:stretch>
                  <a:fillRect t="-5714" r="-274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761863" y="3699034"/>
                <a:ext cx="32010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=76.4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𝑅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𝑆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𝐶</m:t>
                        </m:r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  <m:r>
                          <a:rPr lang="en-US" sz="2000" i="1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863" y="3699034"/>
                <a:ext cx="3201069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692" r="-304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051205" y="2004401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4513" y="285293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(b)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275856" y="4486624"/>
                <a:ext cx="1892890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486624"/>
                <a:ext cx="1892890" cy="670568"/>
              </a:xfrm>
              <a:prstGeom prst="rect">
                <a:avLst/>
              </a:prstGeom>
              <a:blipFill rotWithShape="1">
                <a:blip r:embed="rId7"/>
                <a:stretch>
                  <a:fillRect r="-4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347864" y="5212161"/>
                <a:ext cx="18501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10</m:t>
                      </m:r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5212161"/>
                <a:ext cx="1850122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4605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03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0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018235" y="304800"/>
            <a:ext cx="6550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2800" dirty="0"/>
              <a:t>Example-6: Angular Position Control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48021" y="1916832"/>
            <a:ext cx="8496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Final Closed loop transfer function of the system can now be written as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907704" y="2747796"/>
                <a:ext cx="4790607" cy="797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76.4</m:t>
                          </m:r>
                          <m:r>
                            <m:rPr>
                              <m:nor/>
                            </m:rPr>
                            <a:rPr lang="en-US" sz="22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en-US" sz="22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i="1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2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200" i="1">
                                  <a:latin typeface="Cambria Math"/>
                                </a:rPr>
                                <m:t>𝑆</m:t>
                              </m:r>
                              <m:r>
                                <a:rPr lang="en-US" sz="2200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(1.08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+8.33)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747796"/>
                <a:ext cx="4790607" cy="797270"/>
              </a:xfrm>
              <a:prstGeom prst="rect">
                <a:avLst/>
              </a:prstGeom>
              <a:blipFill rotWithShape="1">
                <a:blip r:embed="rId2"/>
                <a:stretch>
                  <a:fillRect r="-1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511170" y="3940121"/>
                <a:ext cx="3320396" cy="7850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𝑅</m:t>
                          </m:r>
                          <m:d>
                            <m:d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42.3</m:t>
                          </m:r>
                        </m:num>
                        <m:den>
                          <m:sSup>
                            <m:sSup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latin typeface="Cambria Math"/>
                            </a:rPr>
                            <m:t>+7.69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+42.3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170" y="3940121"/>
                <a:ext cx="3320396" cy="785023"/>
              </a:xfrm>
              <a:prstGeom prst="rect">
                <a:avLst/>
              </a:prstGeom>
              <a:blipFill rotWithShape="1">
                <a:blip r:embed="rId3"/>
                <a:stretch>
                  <a:fillRect r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924460" y="1052736"/>
                <a:ext cx="2652777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(1.08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+8.33)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4460" y="1052736"/>
                <a:ext cx="2652777" cy="669094"/>
              </a:xfrm>
              <a:prstGeom prst="rect">
                <a:avLst/>
              </a:prstGeom>
              <a:blipFill rotWithShape="1">
                <a:blip r:embed="rId4"/>
                <a:stretch>
                  <a:fillRect r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36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</a:t>
            </a:r>
            <a:r>
              <a:rPr lang="en-GB" smtClean="0"/>
              <a:t>of Lectures-6-7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0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Example-1: Potentiometer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24578" name="Picture 2" descr="http://lpsa.swarthmore.edu/Systems/Electromechanical/Systems/imgD.gif"/>
          <p:cNvPicPr>
            <a:picLocks noChangeAspect="1" noChangeArrowheads="1"/>
          </p:cNvPicPr>
          <p:nvPr/>
        </p:nvPicPr>
        <p:blipFill>
          <a:blip r:embed="rId2" cstate="print"/>
          <a:srcRect r="42472"/>
          <a:stretch>
            <a:fillRect/>
          </a:stretch>
        </p:blipFill>
        <p:spPr bwMode="auto">
          <a:xfrm>
            <a:off x="251520" y="3473624"/>
            <a:ext cx="4824536" cy="3384376"/>
          </a:xfrm>
          <a:prstGeom prst="rect">
            <a:avLst/>
          </a:prstGeom>
          <a:noFill/>
        </p:spPr>
      </p:pic>
      <p:pic>
        <p:nvPicPr>
          <p:cNvPr id="24580" name="Picture 4" descr="http://lpsa.swarthmore.edu/Systems/Electromechanical/Systems/img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196752"/>
            <a:ext cx="2295525" cy="2505076"/>
          </a:xfrm>
          <a:prstGeom prst="rect">
            <a:avLst/>
          </a:prstGeom>
          <a:noFill/>
        </p:spPr>
      </p:pic>
      <p:pic>
        <p:nvPicPr>
          <p:cNvPr id="9" name="Picture 2" descr="http://lpsa.swarthmore.edu/Systems/Electromechanical/Systems/imgD.gif"/>
          <p:cNvPicPr>
            <a:picLocks noChangeAspect="1" noChangeArrowheads="1"/>
          </p:cNvPicPr>
          <p:nvPr/>
        </p:nvPicPr>
        <p:blipFill>
          <a:blip r:embed="rId2" cstate="print"/>
          <a:srcRect l="57528" t="34852" r="8148" b="9829"/>
          <a:stretch>
            <a:fillRect/>
          </a:stretch>
        </p:blipFill>
        <p:spPr bwMode="auto">
          <a:xfrm>
            <a:off x="5940152" y="4437112"/>
            <a:ext cx="2878583" cy="187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748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Example-1: Potentiometer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24578" name="Picture 2" descr="http://lpsa.swarthmore.edu/Systems/Electromechanical/Systems/imgD.gif"/>
          <p:cNvPicPr>
            <a:picLocks noChangeAspect="1" noChangeArrowheads="1"/>
          </p:cNvPicPr>
          <p:nvPr/>
        </p:nvPicPr>
        <p:blipFill>
          <a:blip r:embed="rId2" cstate="print"/>
          <a:srcRect r="42472"/>
          <a:stretch>
            <a:fillRect/>
          </a:stretch>
        </p:blipFill>
        <p:spPr bwMode="auto">
          <a:xfrm>
            <a:off x="5220072" y="908720"/>
            <a:ext cx="3816424" cy="2677193"/>
          </a:xfrm>
          <a:prstGeom prst="rect">
            <a:avLst/>
          </a:prstGeom>
          <a:noFill/>
        </p:spPr>
      </p:pic>
      <p:pic>
        <p:nvPicPr>
          <p:cNvPr id="8" name="Picture 2" descr="http://lpsa.swarthmore.edu/Systems/Electromechanical/Systems/img2D.jpg"/>
          <p:cNvPicPr>
            <a:picLocks noChangeAspect="1" noChangeArrowheads="1"/>
          </p:cNvPicPr>
          <p:nvPr/>
        </p:nvPicPr>
        <p:blipFill>
          <a:blip r:embed="rId3" cstate="print"/>
          <a:srcRect r="61694"/>
          <a:stretch>
            <a:fillRect/>
          </a:stretch>
        </p:blipFill>
        <p:spPr bwMode="auto">
          <a:xfrm>
            <a:off x="6012160" y="3717032"/>
            <a:ext cx="2160240" cy="295835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5496" y="692696"/>
            <a:ext cx="50405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en-GB" sz="2200" dirty="0" smtClean="0"/>
              <a:t>The resistance between the wiper (slider) and "A" is </a:t>
            </a:r>
            <a:r>
              <a:rPr lang="en-GB" sz="2200" dirty="0" err="1" smtClean="0"/>
              <a:t>labeled</a:t>
            </a:r>
            <a:r>
              <a:rPr lang="en-GB" sz="2200" dirty="0" smtClean="0"/>
              <a:t> </a:t>
            </a:r>
            <a:r>
              <a:rPr lang="en-GB" sz="2200" i="1" dirty="0" err="1" smtClean="0">
                <a:solidFill>
                  <a:srgbClr val="FF0000"/>
                </a:solidFill>
              </a:rPr>
              <a:t>R</a:t>
            </a:r>
            <a:r>
              <a:rPr lang="en-GB" sz="2200" i="1" baseline="-25000" dirty="0" err="1" smtClean="0">
                <a:solidFill>
                  <a:srgbClr val="FF0000"/>
                </a:solidFill>
              </a:rPr>
              <a:t>1</a:t>
            </a:r>
            <a:r>
              <a:rPr lang="en-GB" sz="2200" dirty="0" smtClean="0"/>
              <a:t>, the resistance between the wiper and "B" is </a:t>
            </a:r>
            <a:r>
              <a:rPr lang="en-GB" sz="2200" dirty="0" err="1" smtClean="0"/>
              <a:t>labeled</a:t>
            </a:r>
            <a:r>
              <a:rPr lang="en-GB" sz="2200" dirty="0" smtClean="0"/>
              <a:t> </a:t>
            </a:r>
            <a:r>
              <a:rPr lang="en-GB" sz="2200" i="1" dirty="0" err="1" smtClean="0">
                <a:solidFill>
                  <a:srgbClr val="FF0000"/>
                </a:solidFill>
              </a:rPr>
              <a:t>R</a:t>
            </a:r>
            <a:r>
              <a:rPr lang="en-GB" sz="2200" i="1" baseline="-25000" dirty="0" err="1" smtClean="0">
                <a:solidFill>
                  <a:srgbClr val="FF0000"/>
                </a:solidFill>
              </a:rPr>
              <a:t>2</a:t>
            </a:r>
            <a:r>
              <a:rPr lang="en-GB" sz="2200" dirty="0" smtClean="0"/>
              <a:t>.  </a:t>
            </a:r>
          </a:p>
          <a:p>
            <a:pPr marL="179388" indent="-179388" algn="just">
              <a:buFont typeface="Arial" pitchFamily="34" charset="0"/>
              <a:buChar char="•"/>
            </a:pPr>
            <a:endParaRPr lang="en-GB" sz="2200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en-GB" sz="2200" dirty="0" smtClean="0"/>
              <a:t>The total resistance between "A" and "B" is constant, </a:t>
            </a:r>
            <a:r>
              <a:rPr lang="en-GB" sz="2200" i="1" dirty="0" err="1" smtClean="0">
                <a:solidFill>
                  <a:srgbClr val="FF0000"/>
                </a:solidFill>
              </a:rPr>
              <a:t>R</a:t>
            </a:r>
            <a:r>
              <a:rPr lang="en-GB" sz="2200" i="1" baseline="-25000" dirty="0" err="1" smtClean="0">
                <a:solidFill>
                  <a:srgbClr val="FF0000"/>
                </a:solidFill>
              </a:rPr>
              <a:t>1</a:t>
            </a:r>
            <a:r>
              <a:rPr lang="en-GB" sz="2200" i="1" dirty="0" err="1" smtClean="0">
                <a:solidFill>
                  <a:srgbClr val="FF0000"/>
                </a:solidFill>
              </a:rPr>
              <a:t>+R</a:t>
            </a:r>
            <a:r>
              <a:rPr lang="en-GB" sz="2200" i="1" baseline="-25000" dirty="0" err="1" smtClean="0">
                <a:solidFill>
                  <a:srgbClr val="FF0000"/>
                </a:solidFill>
              </a:rPr>
              <a:t>2</a:t>
            </a:r>
            <a:r>
              <a:rPr lang="en-GB" sz="2200" i="1" dirty="0" smtClean="0">
                <a:solidFill>
                  <a:srgbClr val="FF0000"/>
                </a:solidFill>
              </a:rPr>
              <a:t>=</a:t>
            </a:r>
            <a:r>
              <a:rPr lang="en-GB" sz="2200" i="1" dirty="0" err="1" smtClean="0">
                <a:solidFill>
                  <a:srgbClr val="FF0000"/>
                </a:solidFill>
              </a:rPr>
              <a:t>R</a:t>
            </a:r>
            <a:r>
              <a:rPr lang="en-GB" sz="2200" i="1" baseline="-25000" dirty="0" err="1" smtClean="0">
                <a:solidFill>
                  <a:srgbClr val="FF0000"/>
                </a:solidFill>
              </a:rPr>
              <a:t>tot</a:t>
            </a:r>
            <a:r>
              <a:rPr lang="en-GB" sz="2200" dirty="0" smtClean="0"/>
              <a:t>.  </a:t>
            </a:r>
          </a:p>
          <a:p>
            <a:pPr marL="179388" indent="-179388" algn="just">
              <a:buFont typeface="Arial" pitchFamily="34" charset="0"/>
              <a:buChar char="•"/>
            </a:pPr>
            <a:endParaRPr lang="en-GB" sz="2200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en-GB" sz="2200" dirty="0" smtClean="0"/>
              <a:t>If the potentiometer is turned to the extreme </a:t>
            </a:r>
            <a:r>
              <a:rPr lang="en-GB" sz="2200" dirty="0" err="1" smtClean="0"/>
              <a:t>counterclockwise</a:t>
            </a:r>
            <a:r>
              <a:rPr lang="en-GB" sz="2200" dirty="0" smtClean="0"/>
              <a:t> position such that the wiper is touching "A" we will call this </a:t>
            </a:r>
            <a:r>
              <a:rPr lang="en-GB" sz="2200" dirty="0" smtClean="0">
                <a:solidFill>
                  <a:srgbClr val="FF0000"/>
                </a:solidFill>
              </a:rPr>
              <a:t>θ=0</a:t>
            </a:r>
            <a:r>
              <a:rPr lang="en-GB" sz="2200" dirty="0" smtClean="0"/>
              <a:t>; in this position </a:t>
            </a:r>
            <a:r>
              <a:rPr lang="en-GB" sz="2200" dirty="0" err="1" smtClean="0">
                <a:solidFill>
                  <a:srgbClr val="FF0000"/>
                </a:solidFill>
              </a:rPr>
              <a:t>R</a:t>
            </a:r>
            <a:r>
              <a:rPr lang="en-GB" sz="2200" baseline="-25000" dirty="0" err="1" smtClean="0">
                <a:solidFill>
                  <a:srgbClr val="FF0000"/>
                </a:solidFill>
              </a:rPr>
              <a:t>1</a:t>
            </a:r>
            <a:r>
              <a:rPr lang="en-GB" sz="2200" dirty="0" smtClean="0">
                <a:solidFill>
                  <a:srgbClr val="FF0000"/>
                </a:solidFill>
              </a:rPr>
              <a:t>=0</a:t>
            </a:r>
            <a:r>
              <a:rPr lang="en-GB" sz="2200" dirty="0" smtClean="0"/>
              <a:t> and </a:t>
            </a:r>
            <a:r>
              <a:rPr lang="en-GB" sz="2200" dirty="0" err="1" smtClean="0">
                <a:solidFill>
                  <a:srgbClr val="FF0000"/>
                </a:solidFill>
              </a:rPr>
              <a:t>R</a:t>
            </a:r>
            <a:r>
              <a:rPr lang="en-GB" sz="2200" baseline="-25000" dirty="0" err="1" smtClean="0">
                <a:solidFill>
                  <a:srgbClr val="FF0000"/>
                </a:solidFill>
              </a:rPr>
              <a:t>2</a:t>
            </a:r>
            <a:r>
              <a:rPr lang="en-GB" sz="2200" dirty="0" smtClean="0">
                <a:solidFill>
                  <a:srgbClr val="FF0000"/>
                </a:solidFill>
              </a:rPr>
              <a:t>=</a:t>
            </a:r>
            <a:r>
              <a:rPr lang="en-GB" sz="2200" dirty="0" err="1" smtClean="0">
                <a:solidFill>
                  <a:srgbClr val="FF0000"/>
                </a:solidFill>
              </a:rPr>
              <a:t>R</a:t>
            </a:r>
            <a:r>
              <a:rPr lang="en-GB" sz="2200" baseline="-25000" dirty="0" err="1" smtClean="0">
                <a:solidFill>
                  <a:srgbClr val="FF0000"/>
                </a:solidFill>
              </a:rPr>
              <a:t>tot</a:t>
            </a:r>
            <a:r>
              <a:rPr lang="en-GB" sz="2200" dirty="0" smtClean="0"/>
              <a:t>.  </a:t>
            </a:r>
          </a:p>
          <a:p>
            <a:pPr marL="179388" indent="-179388" algn="just">
              <a:buFont typeface="Arial" pitchFamily="34" charset="0"/>
              <a:buChar char="•"/>
            </a:pPr>
            <a:endParaRPr lang="en-GB" sz="2200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en-GB" sz="2200" dirty="0" smtClean="0"/>
              <a:t>If the wiper is in the extreme clockwise position such that it is touching "B" we will call this </a:t>
            </a:r>
            <a:r>
              <a:rPr lang="en-GB" sz="2200" dirty="0" smtClean="0">
                <a:solidFill>
                  <a:srgbClr val="FF0000"/>
                </a:solidFill>
              </a:rPr>
              <a:t>θ=</a:t>
            </a:r>
            <a:r>
              <a:rPr lang="en-GB" sz="2200" dirty="0" err="1" smtClean="0">
                <a:solidFill>
                  <a:srgbClr val="FF0000"/>
                </a:solidFill>
              </a:rPr>
              <a:t>θ</a:t>
            </a:r>
            <a:r>
              <a:rPr lang="en-GB" sz="2200" baseline="-25000" dirty="0" err="1" smtClean="0">
                <a:solidFill>
                  <a:srgbClr val="FF0000"/>
                </a:solidFill>
              </a:rPr>
              <a:t>max</a:t>
            </a:r>
            <a:r>
              <a:rPr lang="en-GB" sz="2200" dirty="0" smtClean="0"/>
              <a:t>;  in this position </a:t>
            </a:r>
            <a:r>
              <a:rPr lang="en-GB" sz="2200" dirty="0" err="1" smtClean="0">
                <a:solidFill>
                  <a:srgbClr val="FF0000"/>
                </a:solidFill>
              </a:rPr>
              <a:t>R</a:t>
            </a:r>
            <a:r>
              <a:rPr lang="en-GB" sz="2200" baseline="-25000" dirty="0" err="1" smtClean="0">
                <a:solidFill>
                  <a:srgbClr val="FF0000"/>
                </a:solidFill>
              </a:rPr>
              <a:t>1</a:t>
            </a:r>
            <a:r>
              <a:rPr lang="en-GB" sz="2200" dirty="0" smtClean="0">
                <a:solidFill>
                  <a:srgbClr val="FF0000"/>
                </a:solidFill>
              </a:rPr>
              <a:t>=</a:t>
            </a:r>
            <a:r>
              <a:rPr lang="en-GB" sz="2200" dirty="0" err="1" smtClean="0">
                <a:solidFill>
                  <a:srgbClr val="FF0000"/>
                </a:solidFill>
              </a:rPr>
              <a:t>R</a:t>
            </a:r>
            <a:r>
              <a:rPr lang="en-GB" sz="2200" baseline="-25000" dirty="0" err="1" smtClean="0">
                <a:solidFill>
                  <a:srgbClr val="FF0000"/>
                </a:solidFill>
              </a:rPr>
              <a:t>tot</a:t>
            </a:r>
            <a:r>
              <a:rPr lang="en-GB" sz="2200" dirty="0" smtClean="0"/>
              <a:t> and </a:t>
            </a:r>
            <a:r>
              <a:rPr lang="en-GB" sz="2200" dirty="0" err="1" smtClean="0">
                <a:solidFill>
                  <a:srgbClr val="FF0000"/>
                </a:solidFill>
              </a:rPr>
              <a:t>R</a:t>
            </a:r>
            <a:r>
              <a:rPr lang="en-GB" sz="2200" baseline="-25000" dirty="0" err="1" smtClean="0">
                <a:solidFill>
                  <a:srgbClr val="FF0000"/>
                </a:solidFill>
              </a:rPr>
              <a:t>2</a:t>
            </a:r>
            <a:r>
              <a:rPr lang="en-GB" sz="2200" dirty="0" smtClean="0">
                <a:solidFill>
                  <a:srgbClr val="FF0000"/>
                </a:solidFill>
              </a:rPr>
              <a:t>=0</a:t>
            </a:r>
            <a:r>
              <a:rPr lang="en-GB" sz="2200" dirty="0" smtClean="0"/>
              <a:t>. 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7060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Example-1: Potentiometer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8" name="Picture 2" descr="http://lpsa.swarthmore.edu/Systems/Electromechanical/Systems/img2D.jpg"/>
          <p:cNvPicPr>
            <a:picLocks noChangeAspect="1" noChangeArrowheads="1"/>
          </p:cNvPicPr>
          <p:nvPr/>
        </p:nvPicPr>
        <p:blipFill>
          <a:blip r:embed="rId3" cstate="print"/>
          <a:srcRect r="61694"/>
          <a:stretch>
            <a:fillRect/>
          </a:stretch>
        </p:blipFill>
        <p:spPr bwMode="auto">
          <a:xfrm>
            <a:off x="6804248" y="908720"/>
            <a:ext cx="1872208" cy="256390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23528" y="1373867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en-GB" sz="2400" dirty="0" err="1" smtClean="0"/>
              <a:t>R</a:t>
            </a:r>
            <a:r>
              <a:rPr lang="en-GB" sz="2400" baseline="-25000" dirty="0" err="1" smtClean="0"/>
              <a:t>1</a:t>
            </a:r>
            <a:r>
              <a:rPr lang="en-GB" sz="2400" dirty="0" smtClean="0"/>
              <a:t> and </a:t>
            </a:r>
            <a:r>
              <a:rPr lang="en-GB" sz="2400" dirty="0" err="1" smtClean="0"/>
              <a:t>R</a:t>
            </a:r>
            <a:r>
              <a:rPr lang="en-GB" sz="2400" baseline="-25000" dirty="0" err="1" smtClean="0"/>
              <a:t>2</a:t>
            </a:r>
            <a:r>
              <a:rPr lang="en-GB" sz="2400" dirty="0" smtClean="0"/>
              <a:t> vary linearly with θ between the two extremes:</a:t>
            </a:r>
            <a:endParaRPr lang="en-GB" sz="2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75656" y="2708920"/>
          <a:ext cx="211703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87" name="Equation" r:id="rId4" imgW="799753" imgH="380835" progId="Equation.3">
                  <p:embed/>
                </p:oleObj>
              </mc:Choice>
              <mc:Fallback>
                <p:oleObj name="Equation" r:id="rId4" imgW="799753" imgH="380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708920"/>
                        <a:ext cx="2117034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403648" y="4437112"/>
          <a:ext cx="246405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88" name="Equation" r:id="rId6" imgW="1002865" imgH="380835" progId="Equation.3">
                  <p:embed/>
                </p:oleObj>
              </mc:Choice>
              <mc:Fallback>
                <p:oleObj name="Equation" r:id="rId6" imgW="1002865" imgH="380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437112"/>
                        <a:ext cx="2464056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9" name="Picture 5" descr="http://lpsa.swarthmore.edu/Systems/Electromechanical/Systems/img2D.jpg"/>
          <p:cNvPicPr>
            <a:picLocks noChangeAspect="1" noChangeArrowheads="1"/>
          </p:cNvPicPr>
          <p:nvPr/>
        </p:nvPicPr>
        <p:blipFill>
          <a:blip r:embed="rId3" cstate="print"/>
          <a:srcRect l="57460"/>
          <a:stretch>
            <a:fillRect/>
          </a:stretch>
        </p:blipFill>
        <p:spPr bwMode="auto">
          <a:xfrm>
            <a:off x="6732240" y="3573016"/>
            <a:ext cx="2079943" cy="2564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385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Example-1: Potentiometer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27653" name="Picture 5" descr="http://lpsa.swarthmore.edu/Systems/Electromechanical/Systems/img2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7127" y="1196752"/>
            <a:ext cx="3339369" cy="302433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07504" y="1196752"/>
            <a:ext cx="5328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buFont typeface="Arial" pitchFamily="34" charset="0"/>
              <a:buChar char="•"/>
            </a:pPr>
            <a:r>
              <a:rPr lang="en-GB" sz="2400" dirty="0" smtClean="0"/>
              <a:t>Potentiometer can be used to sense angular position, consider the circuit of </a:t>
            </a:r>
            <a:r>
              <a:rPr lang="en-GB" sz="2400" dirty="0" smtClean="0">
                <a:solidFill>
                  <a:srgbClr val="FF0000"/>
                </a:solidFill>
              </a:rPr>
              <a:t>figure-1</a:t>
            </a:r>
            <a:r>
              <a:rPr lang="en-GB" sz="2400" dirty="0" smtClean="0"/>
              <a:t>.  </a:t>
            </a:r>
          </a:p>
          <a:p>
            <a:pPr marL="360363" indent="-360363" algn="just">
              <a:buFont typeface="Arial" pitchFamily="34" charset="0"/>
              <a:buChar char="•"/>
            </a:pPr>
            <a:endParaRPr lang="en-GB" sz="2400" dirty="0" smtClean="0"/>
          </a:p>
          <a:p>
            <a:pPr marL="360363" indent="-360363" algn="just">
              <a:buFont typeface="Arial" pitchFamily="34" charset="0"/>
              <a:buChar char="•"/>
            </a:pPr>
            <a:r>
              <a:rPr lang="en-GB" sz="2400" dirty="0" smtClean="0"/>
              <a:t>Using the voltage divider principle we can write:</a:t>
            </a:r>
            <a:endParaRPr lang="en-GB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259632" y="3789040"/>
          <a:ext cx="358839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63" name="Equation" r:id="rId4" imgW="1459866" imgH="380835" progId="Equation.3">
                  <p:embed/>
                </p:oleObj>
              </mc:Choice>
              <mc:Fallback>
                <p:oleObj name="Equation" r:id="rId4" imgW="1459866" imgH="380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789040"/>
                        <a:ext cx="3588399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2143125" y="5157788"/>
          <a:ext cx="19653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64" name="Equation" r:id="rId6" imgW="799753" imgH="380835" progId="Equation.3">
                  <p:embed/>
                </p:oleObj>
              </mc:Choice>
              <mc:Fallback>
                <p:oleObj name="Equation" r:id="rId6" imgW="799753" imgH="380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5157788"/>
                        <a:ext cx="19653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6660232" y="1012086"/>
            <a:ext cx="954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mtClean="0">
                <a:solidFill>
                  <a:srgbClr val="FF0000"/>
                </a:solidFill>
              </a:rPr>
              <a:t>Figure-1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7" name="Picture 6" descr="howdcmotorworks_126963794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3620" y="2060848"/>
            <a:ext cx="3420380" cy="273630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D.C </a:t>
            </a:r>
            <a:r>
              <a:rPr kumimoji="0" lang="en-GB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Drives</a:t>
            </a:r>
            <a:endParaRPr kumimoji="0" lang="en-GB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96" y="692696"/>
            <a:ext cx="525658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endParaRPr lang="en-GB" sz="2200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en-GB" sz="2400" dirty="0" smtClean="0"/>
              <a:t>Speed control can be achieved using DC drives in a number of ways.  </a:t>
            </a:r>
          </a:p>
          <a:p>
            <a:pPr marL="179388" indent="-179388" algn="just">
              <a:buFont typeface="Arial" pitchFamily="34" charset="0"/>
              <a:buChar char="•"/>
            </a:pPr>
            <a:endParaRPr lang="en-GB" sz="2400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en-GB" sz="2400" dirty="0" smtClean="0"/>
              <a:t>Variable Voltage can be applied to the armature terminals of the DC motor . </a:t>
            </a:r>
          </a:p>
          <a:p>
            <a:pPr marL="179388" indent="-179388" algn="just">
              <a:buFont typeface="Arial" pitchFamily="34" charset="0"/>
              <a:buChar char="•"/>
            </a:pPr>
            <a:endParaRPr lang="en-GB" sz="2400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en-GB" sz="2400" dirty="0" smtClean="0"/>
              <a:t>Another method is to vary the flux per pole of the motor.  </a:t>
            </a:r>
          </a:p>
          <a:p>
            <a:pPr marL="179388" indent="-179388" algn="just">
              <a:buFont typeface="Arial" pitchFamily="34" charset="0"/>
              <a:buChar char="•"/>
            </a:pPr>
            <a:endParaRPr lang="en-GB" sz="2400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en-GB" sz="2400" dirty="0" smtClean="0"/>
              <a:t>The first method involve adjusting the motor’s armature while the latter method involves adjusting the motor field.  These methods are referred to as “armature control” and “field control.”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7748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D.C </a:t>
            </a:r>
            <a:r>
              <a:rPr kumimoji="0" lang="en-GB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Drives</a:t>
            </a:r>
            <a:endParaRPr kumimoji="0" lang="en-GB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96" y="851228"/>
            <a:ext cx="91085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en-GB" sz="2400" b="1" dirty="0" smtClean="0"/>
              <a:t>Motor Characteristics</a:t>
            </a:r>
          </a:p>
          <a:p>
            <a:pPr marL="179388" indent="-179388" algn="just">
              <a:buFont typeface="Arial" pitchFamily="34" charset="0"/>
              <a:buChar char="•"/>
            </a:pPr>
            <a:endParaRPr lang="en-GB" sz="2400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en-GB" sz="2200" dirty="0" smtClean="0"/>
              <a:t>For every motor, there is a specific Torque/Speed curve and Power curve.</a:t>
            </a:r>
          </a:p>
        </p:txBody>
      </p:sp>
      <p:pic>
        <p:nvPicPr>
          <p:cNvPr id="87042" name="Picture 2" descr="[Characteristic Torque/Speed Curve for a D.C. Motor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751161"/>
            <a:ext cx="3810000" cy="348615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0962" y="2132856"/>
            <a:ext cx="85634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GB" sz="2200" dirty="0" smtClean="0"/>
              <a:t>Torque is inversely proportional to the speed of the output shaft.</a:t>
            </a:r>
            <a:endParaRPr lang="en-GB" sz="2200" dirty="0"/>
          </a:p>
        </p:txBody>
      </p:sp>
      <p:sp>
        <p:nvSpPr>
          <p:cNvPr id="9" name="Rectangle 8"/>
          <p:cNvSpPr/>
          <p:nvPr/>
        </p:nvSpPr>
        <p:spPr>
          <a:xfrm>
            <a:off x="27710" y="2636912"/>
            <a:ext cx="4572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en-GB" sz="2200" dirty="0" smtClean="0"/>
              <a:t>Motor characteristics are frequently given as two points on this graph:</a:t>
            </a:r>
          </a:p>
          <a:p>
            <a:pPr marL="179388" indent="-179388" algn="just">
              <a:buFont typeface="Arial" pitchFamily="34" charset="0"/>
              <a:buChar char="•"/>
            </a:pPr>
            <a:endParaRPr lang="en-GB" sz="2200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en-GB" sz="2200" dirty="0" smtClean="0"/>
              <a:t>The stall torque,, represents the point on the graph at which the torque is maximum, but the shaft is not rotating.</a:t>
            </a:r>
          </a:p>
          <a:p>
            <a:pPr marL="179388" indent="-179388" algn="just">
              <a:buFont typeface="Arial" pitchFamily="34" charset="0"/>
              <a:buChar char="•"/>
            </a:pPr>
            <a:endParaRPr lang="en-GB" sz="2200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en-GB" sz="2200" dirty="0" smtClean="0"/>
              <a:t>The no load speed is the maximum output speed of the motor.</a:t>
            </a:r>
          </a:p>
          <a:p>
            <a:pPr marL="179388" indent="-179388" algn="just">
              <a:buFont typeface="Arial" pitchFamily="34" charset="0"/>
              <a:buChar char="•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32551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D.C </a:t>
            </a:r>
            <a:r>
              <a:rPr kumimoji="0" lang="en-GB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Drives</a:t>
            </a:r>
            <a:endParaRPr kumimoji="0" lang="en-GB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96" y="851228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en-GB" sz="2400" b="1" dirty="0" smtClean="0"/>
              <a:t>Motor Characteristics</a:t>
            </a:r>
          </a:p>
          <a:p>
            <a:pPr marL="179388" indent="-179388" algn="just">
              <a:buFont typeface="Arial" pitchFamily="34" charset="0"/>
              <a:buChar char="•"/>
            </a:pPr>
            <a:endParaRPr lang="en-GB" sz="2400" dirty="0" smtClean="0"/>
          </a:p>
          <a:p>
            <a:pPr marL="179388" indent="-179388" algn="just">
              <a:buFont typeface="Arial" pitchFamily="34" charset="0"/>
              <a:buChar char="•"/>
            </a:pPr>
            <a:r>
              <a:rPr lang="en-GB" sz="2400" dirty="0" smtClean="0"/>
              <a:t>Power is defined as the product of torque and angular velocity. </a:t>
            </a:r>
            <a:endParaRPr lang="en-GB" sz="2200" dirty="0" smtClean="0"/>
          </a:p>
        </p:txBody>
      </p:sp>
      <p:pic>
        <p:nvPicPr>
          <p:cNvPr id="87044" name="Picture 4" descr="[power represented as area under torque/speed curve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6"/>
            <a:ext cx="2941183" cy="2697486"/>
          </a:xfrm>
          <a:prstGeom prst="rect">
            <a:avLst/>
          </a:prstGeom>
          <a:noFill/>
        </p:spPr>
      </p:pic>
      <p:sp>
        <p:nvSpPr>
          <p:cNvPr id="87046" name="AutoShape 6" descr="[power represented as area under torque/speed curve]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7048" name="Picture 8" descr="[power represented as area under torque/speed curv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931" y="2866791"/>
            <a:ext cx="2901702" cy="2652986"/>
          </a:xfrm>
          <a:prstGeom prst="rect">
            <a:avLst/>
          </a:prstGeom>
          <a:noFill/>
        </p:spPr>
      </p:pic>
      <p:pic>
        <p:nvPicPr>
          <p:cNvPr id="87050" name="Picture 10" descr="[power represented as area under torque/speed curve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61253" y="2852936"/>
            <a:ext cx="2941181" cy="26974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372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3149</TotalTime>
  <Words>1478</Words>
  <Application>Microsoft Office PowerPoint</Application>
  <PresentationFormat>On-screen Show (4:3)</PresentationFormat>
  <Paragraphs>344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Control Systems (CS)</vt:lpstr>
      <vt:lpstr>Electromechanical Systems</vt:lpstr>
      <vt:lpstr>Example-1: Potentiometer</vt:lpstr>
      <vt:lpstr>Example-1: Potentiometer</vt:lpstr>
      <vt:lpstr>Example-1: Potentiometer</vt:lpstr>
      <vt:lpstr>Example-1: Potentiometer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Reduced Order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Lectures-6-7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Imtiaz Hussain</dc:creator>
  <cp:lastModifiedBy>Dr. Imtiaz</cp:lastModifiedBy>
  <cp:revision>702</cp:revision>
  <dcterms:created xsi:type="dcterms:W3CDTF">2012-07-01T09:15:58Z</dcterms:created>
  <dcterms:modified xsi:type="dcterms:W3CDTF">2015-08-03T08:01:55Z</dcterms:modified>
</cp:coreProperties>
</file>