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handoutMasterIdLst>
    <p:handoutMasterId r:id="rId62"/>
  </p:handoutMasterIdLst>
  <p:sldIdLst>
    <p:sldId id="496" r:id="rId2"/>
    <p:sldId id="425" r:id="rId3"/>
    <p:sldId id="497" r:id="rId4"/>
    <p:sldId id="498" r:id="rId5"/>
    <p:sldId id="499" r:id="rId6"/>
    <p:sldId id="500" r:id="rId7"/>
    <p:sldId id="501" r:id="rId8"/>
    <p:sldId id="502" r:id="rId9"/>
    <p:sldId id="503" r:id="rId10"/>
    <p:sldId id="504" r:id="rId11"/>
    <p:sldId id="507" r:id="rId12"/>
    <p:sldId id="508" r:id="rId13"/>
    <p:sldId id="509" r:id="rId14"/>
    <p:sldId id="517" r:id="rId15"/>
    <p:sldId id="518" r:id="rId16"/>
    <p:sldId id="516" r:id="rId17"/>
    <p:sldId id="510" r:id="rId18"/>
    <p:sldId id="511" r:id="rId19"/>
    <p:sldId id="515" r:id="rId20"/>
    <p:sldId id="519" r:id="rId21"/>
    <p:sldId id="520" r:id="rId22"/>
    <p:sldId id="521" r:id="rId23"/>
    <p:sldId id="505" r:id="rId24"/>
    <p:sldId id="506" r:id="rId25"/>
    <p:sldId id="513" r:id="rId26"/>
    <p:sldId id="514" r:id="rId27"/>
    <p:sldId id="522" r:id="rId28"/>
    <p:sldId id="523" r:id="rId29"/>
    <p:sldId id="524" r:id="rId30"/>
    <p:sldId id="525" r:id="rId31"/>
    <p:sldId id="526" r:id="rId32"/>
    <p:sldId id="527" r:id="rId33"/>
    <p:sldId id="536" r:id="rId34"/>
    <p:sldId id="532" r:id="rId35"/>
    <p:sldId id="537" r:id="rId36"/>
    <p:sldId id="540" r:id="rId37"/>
    <p:sldId id="541" r:id="rId38"/>
    <p:sldId id="530" r:id="rId39"/>
    <p:sldId id="531" r:id="rId40"/>
    <p:sldId id="542" r:id="rId41"/>
    <p:sldId id="543" r:id="rId42"/>
    <p:sldId id="544" r:id="rId43"/>
    <p:sldId id="545" r:id="rId44"/>
    <p:sldId id="546" r:id="rId45"/>
    <p:sldId id="548" r:id="rId46"/>
    <p:sldId id="549" r:id="rId47"/>
    <p:sldId id="550" r:id="rId48"/>
    <p:sldId id="552" r:id="rId49"/>
    <p:sldId id="553" r:id="rId50"/>
    <p:sldId id="554" r:id="rId51"/>
    <p:sldId id="555" r:id="rId52"/>
    <p:sldId id="556" r:id="rId53"/>
    <p:sldId id="558" r:id="rId54"/>
    <p:sldId id="557" r:id="rId55"/>
    <p:sldId id="559" r:id="rId56"/>
    <p:sldId id="561" r:id="rId57"/>
    <p:sldId id="560" r:id="rId58"/>
    <p:sldId id="562" r:id="rId59"/>
    <p:sldId id="325"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BB0788"/>
    <a:srgbClr val="FEF1E6"/>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9322" autoAdjust="0"/>
  </p:normalViewPr>
  <p:slideViewPr>
    <p:cSldViewPr>
      <p:cViewPr>
        <p:scale>
          <a:sx n="70" d="100"/>
          <a:sy n="70" d="100"/>
        </p:scale>
        <p:origin x="-1332" y="-84"/>
      </p:cViewPr>
      <p:guideLst>
        <p:guide orient="horz" pos="2160"/>
        <p:guide pos="2880"/>
      </p:guideLst>
    </p:cSldViewPr>
  </p:slideViewPr>
  <p:outlineViewPr>
    <p:cViewPr>
      <p:scale>
        <a:sx n="33" d="100"/>
        <a:sy n="33" d="100"/>
      </p:scale>
      <p:origin x="36" y="351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image" Target="../media/image9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0.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image" Target="../media/image9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275CD0-BF64-4EDA-A390-EA27F5FF7906}" type="datetimeFigureOut">
              <a:rPr lang="en-GB" smtClean="0"/>
              <a:pPr/>
              <a:t>25/07/2016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6C7654-C7C7-4BC9-B3D0-68A06137D36C}" type="slidenum">
              <a:rPr lang="en-GB" smtClean="0"/>
              <a:pPr/>
              <a:t>‹#›</a:t>
            </a:fld>
            <a:endParaRPr lang="en-GB"/>
          </a:p>
        </p:txBody>
      </p:sp>
    </p:spTree>
    <p:extLst>
      <p:ext uri="{BB962C8B-B14F-4D97-AF65-F5344CB8AC3E}">
        <p14:creationId xmlns:p14="http://schemas.microsoft.com/office/powerpoint/2010/main" val="3726830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F38015-AD98-4867-8B7A-4101F60AD33A}" type="datetimeFigureOut">
              <a:rPr lang="en-GB" smtClean="0"/>
              <a:pPr/>
              <a:t>25/07/2016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B5A4E-08A9-457D-89E6-C51BF6DBFCFA}" type="slidenum">
              <a:rPr lang="en-GB" smtClean="0"/>
              <a:pPr/>
              <a:t>‹#›</a:t>
            </a:fld>
            <a:endParaRPr lang="en-GB"/>
          </a:p>
        </p:txBody>
      </p:sp>
    </p:spTree>
    <p:extLst>
      <p:ext uri="{BB962C8B-B14F-4D97-AF65-F5344CB8AC3E}">
        <p14:creationId xmlns:p14="http://schemas.microsoft.com/office/powerpoint/2010/main" val="4063475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E5BD45-B5A0-4654-B232-F8508C108E19}" type="slidenum">
              <a:rPr lang="en-US" smtClean="0"/>
              <a:pPr/>
              <a:t>1</a:t>
            </a:fld>
            <a:endParaRPr lang="en-US" dirty="0"/>
          </a:p>
        </p:txBody>
      </p:sp>
    </p:spTree>
    <p:extLst>
      <p:ext uri="{BB962C8B-B14F-4D97-AF65-F5344CB8AC3E}">
        <p14:creationId xmlns:p14="http://schemas.microsoft.com/office/powerpoint/2010/main" val="3010484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22943-947C-4EA0-8AEA-DE92648A0B3A}" type="slidenum">
              <a:rPr lang="en-US"/>
              <a:pPr/>
              <a:t>56</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0166A0-9466-4D82-83B4-763BBE5FD7BF}" type="slidenum">
              <a:rPr lang="en-US"/>
              <a:pPr/>
              <a:t>58</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1EE37-BB82-4346-A9D8-17F3FF922BBA}" type="slidenum">
              <a:rPr lang="en-US"/>
              <a:pPr/>
              <a:t>47</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694E0-0BDC-4FEF-B06C-8C79B5339D1D}" type="slidenum">
              <a:rPr lang="en-US"/>
              <a:pPr/>
              <a:t>48</a:t>
            </a:fld>
            <a:endParaRPr lang="en-US"/>
          </a:p>
        </p:txBody>
      </p:sp>
      <p:sp>
        <p:nvSpPr>
          <p:cNvPr id="888834" name="Rectangle 2"/>
          <p:cNvSpPr>
            <a:spLocks noGrp="1" noRot="1" noChangeAspect="1" noChangeArrowheads="1" noTextEdit="1"/>
          </p:cNvSpPr>
          <p:nvPr>
            <p:ph type="sldImg"/>
          </p:nvPr>
        </p:nvSpPr>
        <p:spPr>
          <a:ln/>
        </p:spPr>
      </p:sp>
      <p:sp>
        <p:nvSpPr>
          <p:cNvPr id="888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36AE1-506C-48BE-B5DA-DBA51657E915}" type="slidenum">
              <a:rPr lang="en-US"/>
              <a:pPr/>
              <a:t>49</a:t>
            </a:fld>
            <a:endParaRPr lang="en-US"/>
          </a:p>
        </p:txBody>
      </p:sp>
      <p:sp>
        <p:nvSpPr>
          <p:cNvPr id="887810" name="Rectangle 2"/>
          <p:cNvSpPr>
            <a:spLocks noGrp="1" noRot="1" noChangeAspect="1" noChangeArrowheads="1" noTextEdit="1"/>
          </p:cNvSpPr>
          <p:nvPr>
            <p:ph type="sldImg"/>
          </p:nvPr>
        </p:nvSpPr>
        <p:spPr>
          <a:ln/>
        </p:spPr>
      </p:sp>
      <p:sp>
        <p:nvSpPr>
          <p:cNvPr id="88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D22D9-BA4E-4D62-9F69-0EE729643356}" type="slidenum">
              <a:rPr lang="en-US"/>
              <a:pPr/>
              <a:t>50</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7ACE08-3807-402D-8F23-F6A23ED5C32A}" type="slidenum">
              <a:rPr lang="en-US"/>
              <a:pPr/>
              <a:t>51</a:t>
            </a:fld>
            <a:endParaRPr lang="en-US"/>
          </a:p>
        </p:txBody>
      </p:sp>
      <p:sp>
        <p:nvSpPr>
          <p:cNvPr id="893954" name="Rectangle 2"/>
          <p:cNvSpPr>
            <a:spLocks noGrp="1" noRot="1" noChangeAspect="1" noChangeArrowheads="1" noTextEdit="1"/>
          </p:cNvSpPr>
          <p:nvPr>
            <p:ph type="sldImg"/>
          </p:nvPr>
        </p:nvSpPr>
        <p:spPr>
          <a:ln/>
        </p:spPr>
      </p:sp>
      <p:sp>
        <p:nvSpPr>
          <p:cNvPr id="893955" name="Rectangle 3"/>
          <p:cNvSpPr>
            <a:spLocks noGrp="1" noChangeArrowheads="1"/>
          </p:cNvSpPr>
          <p:nvPr>
            <p:ph type="body" idx="1"/>
          </p:nvPr>
        </p:nvSpPr>
        <p:spPr/>
        <p:txBody>
          <a:bodyPr/>
          <a:lstStyle/>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441BED-4391-4932-855E-0F0516CF81FE}" type="slidenum">
              <a:rPr lang="en-US"/>
              <a:pPr/>
              <a:t>52</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6DB7B-5BD1-4C3F-B24C-2099AE43B79E}" type="slidenum">
              <a:rPr lang="en-US"/>
              <a:pPr/>
              <a:t>54</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255BAC-F777-4A65-8E40-692F2325B6CB}" type="slidenum">
              <a:rPr lang="en-US"/>
              <a:pPr/>
              <a:t>55</a:t>
            </a:fld>
            <a:endParaRPr lang="en-US"/>
          </a:p>
        </p:txBody>
      </p:sp>
      <p:sp>
        <p:nvSpPr>
          <p:cNvPr id="1139714" name="Rectangle 2"/>
          <p:cNvSpPr>
            <a:spLocks noGrp="1" noRot="1" noChangeAspect="1" noChangeArrowheads="1" noTextEdit="1"/>
          </p:cNvSpPr>
          <p:nvPr>
            <p:ph type="sldImg"/>
          </p:nvPr>
        </p:nvSpPr>
        <p:spPr>
          <a:ln/>
        </p:spPr>
      </p:sp>
      <p:sp>
        <p:nvSpPr>
          <p:cNvPr id="11397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1137DE-43BB-4FE1-83D7-CCD88AE3FBF5}" type="datetime1">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05DA82-EDDE-4861-88F2-0AE27D4E6168}" type="datetime1">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656C31-2C7B-4B3D-9B61-644248A33185}" type="datetime1">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5486400"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19500"/>
            <a:ext cx="40386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043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5486400" cy="304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384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7BBBC9-F849-4037-A730-3C5688FDC370}" type="datetime1">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12263-96F9-4160-9712-7E11BA676B14}" type="datetime1">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7D7BB3E-F917-42FD-8CB0-02748EAB43D3}" type="datetime1">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A97497-D912-4C7B-9077-561C7C70016A}" type="datetime1">
              <a:rPr lang="en-GB" smtClean="0"/>
              <a:t>25/07/2016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B3DAE3-1DC8-4184-9265-D1121529723E}" type="datetime1">
              <a:rPr lang="en-GB" smtClean="0"/>
              <a:t>25/07/2016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6FCE5-88D2-4ED4-99C6-A9CBBA995396}" type="datetime1">
              <a:rPr lang="en-GB" smtClean="0"/>
              <a:t>25/07/2016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C788AF-A503-47BF-A400-DFC413FBF4F5}" type="datetime1">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5A2BE4-D7D6-4725-84B9-06CDA42A8772}" type="datetime1">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0D5CAB-8BF0-4EA3-BAE4-9835C852A49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695F1-26DC-4008-8D2C-9C58E34FED4E}" type="datetime1">
              <a:rPr lang="en-GB" smtClean="0"/>
              <a:t>25/07/2016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D5CAB-8BF0-4EA3-BAE4-9835C852A49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mtiaz.hussain@faculty.muet.edu.pk"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20.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9.wmf"/><Relationship Id="rId4" Type="http://schemas.openxmlformats.org/officeDocument/2006/relationships/image" Target="../media/image21.png"/><Relationship Id="rId9"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20.png"/><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25.wmf"/><Relationship Id="rId2" Type="http://schemas.openxmlformats.org/officeDocument/2006/relationships/slideLayout" Target="../slideLayouts/slideLayout2.xml"/><Relationship Id="rId16" Type="http://schemas.openxmlformats.org/officeDocument/2006/relationships/image" Target="../media/image34.png"/><Relationship Id="rId1" Type="http://schemas.openxmlformats.org/officeDocument/2006/relationships/vmlDrawing" Target="../drawings/vmlDrawing7.vml"/><Relationship Id="rId6" Type="http://schemas.openxmlformats.org/officeDocument/2006/relationships/image" Target="../media/image22.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image" Target="../media/image33.png"/><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4.bin"/><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image" Target="../media/image40.png"/><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image" Target="../media/image20.png"/><Relationship Id="rId5" Type="http://schemas.openxmlformats.org/officeDocument/2006/relationships/oleObject" Target="../embeddings/oleObject17.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9.bin"/><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5" Type="http://schemas.openxmlformats.org/officeDocument/2006/relationships/image" Target="../media/image34.wmf"/><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5.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0.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51.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xml"/><Relationship Id="rId7" Type="http://schemas.openxmlformats.org/officeDocument/2006/relationships/image" Target="../media/image93.jpeg"/><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92.jpeg"/><Relationship Id="rId5" Type="http://schemas.openxmlformats.org/officeDocument/2006/relationships/image" Target="../media/image90.png"/><Relationship Id="rId4" Type="http://schemas.openxmlformats.org/officeDocument/2006/relationships/oleObject" Target="../embeddings/oleObject24.bin"/><Relationship Id="rId9" Type="http://schemas.openxmlformats.org/officeDocument/2006/relationships/image" Target="../media/image91.png"/></Relationships>
</file>

<file path=ppt/slides/_rels/slide48.xml.rels><?xml version="1.0" encoding="UTF-8" standalone="yes"?>
<Relationships xmlns="http://schemas.openxmlformats.org/package/2006/relationships"><Relationship Id="rId8" Type="http://schemas.openxmlformats.org/officeDocument/2006/relationships/image" Target="../media/image96.jpeg"/><Relationship Id="rId3" Type="http://schemas.openxmlformats.org/officeDocument/2006/relationships/notesSlide" Target="../notesSlides/notesSlide3.xml"/><Relationship Id="rId7" Type="http://schemas.openxmlformats.org/officeDocument/2006/relationships/image" Target="../media/image95.jpeg"/><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91.png"/><Relationship Id="rId5" Type="http://schemas.openxmlformats.org/officeDocument/2006/relationships/oleObject" Target="../embeddings/oleObject26.bin"/><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90.png"/><Relationship Id="rId4" Type="http://schemas.openxmlformats.org/officeDocument/2006/relationships/oleObject" Target="../embeddings/oleObject27.bin"/></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5.jpeg"/></Relationships>
</file>

<file path=ppt/slides/_rels/slide5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3.jpeg"/></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image" Target="../media/image100.png"/></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9.xml"/><Relationship Id="rId7" Type="http://schemas.openxmlformats.org/officeDocument/2006/relationships/image" Target="../media/image102.png"/><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9.bin"/><Relationship Id="rId5" Type="http://schemas.openxmlformats.org/officeDocument/2006/relationships/image" Target="../media/image91.png"/><Relationship Id="rId4" Type="http://schemas.openxmlformats.org/officeDocument/2006/relationships/oleObject" Target="../embeddings/oleObject28.bin"/><Relationship Id="rId9" Type="http://schemas.openxmlformats.org/officeDocument/2006/relationships/image" Target="../media/image103.png"/></Relationships>
</file>

<file path=ppt/slides/_rels/slide5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imtiazhussainkalwar.weebly.com/"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295400"/>
            <a:ext cx="8229600" cy="1143000"/>
          </a:xfrm>
        </p:spPr>
        <p:txBody>
          <a:bodyPr>
            <a:normAutofit fontScale="90000"/>
          </a:bodyPr>
          <a:lstStyle/>
          <a:p>
            <a:pPr algn="ctr"/>
            <a:r>
              <a:rPr lang="en-US" b="1" dirty="0" smtClean="0"/>
              <a:t>Sensors &amp; Actuators for Automatic Systems (S&amp;AAS)</a:t>
            </a:r>
            <a:endParaRPr lang="en-GB" dirty="0"/>
          </a:p>
        </p:txBody>
      </p:sp>
      <p:sp>
        <p:nvSpPr>
          <p:cNvPr id="2" name="TextBox 1"/>
          <p:cNvSpPr txBox="1"/>
          <p:nvPr/>
        </p:nvSpPr>
        <p:spPr>
          <a:xfrm>
            <a:off x="1981200" y="3886200"/>
            <a:ext cx="5328592" cy="1261884"/>
          </a:xfrm>
          <a:prstGeom prst="rect">
            <a:avLst/>
          </a:prstGeom>
          <a:noFill/>
        </p:spPr>
        <p:txBody>
          <a:bodyPr wrap="square" rtlCol="0">
            <a:spAutoFit/>
          </a:bodyPr>
          <a:lstStyle/>
          <a:p>
            <a:pPr algn="ctr"/>
            <a:r>
              <a:rPr lang="en-GB" sz="2400" dirty="0" smtClean="0"/>
              <a:t>Dr. Imtiaz Hussain</a:t>
            </a:r>
          </a:p>
          <a:p>
            <a:pPr algn="ctr"/>
            <a:r>
              <a:rPr lang="en-GB" sz="1600" dirty="0" smtClean="0"/>
              <a:t>Associate Professor</a:t>
            </a:r>
          </a:p>
          <a:p>
            <a:pPr algn="ctr"/>
            <a:r>
              <a:rPr lang="en-GB" dirty="0" smtClean="0"/>
              <a:t>email: </a:t>
            </a:r>
            <a:r>
              <a:rPr lang="en-GB" dirty="0" smtClean="0">
                <a:solidFill>
                  <a:schemeClr val="accent1">
                    <a:lumMod val="75000"/>
                  </a:schemeClr>
                </a:solidFill>
                <a:hlinkClick r:id="rId3"/>
              </a:rPr>
              <a:t>imtiaz.hussain@faculty.muet.edu.pk</a:t>
            </a:r>
            <a:endParaRPr lang="en-GB" dirty="0" smtClean="0">
              <a:solidFill>
                <a:schemeClr val="accent1">
                  <a:lumMod val="75000"/>
                </a:schemeClr>
              </a:solidFill>
            </a:endParaRPr>
          </a:p>
          <a:p>
            <a:pPr algn="ctr"/>
            <a:r>
              <a:rPr lang="en-GB" dirty="0" smtClean="0"/>
              <a:t>URL :</a:t>
            </a:r>
            <a:r>
              <a:rPr lang="en-GB" dirty="0" smtClean="0">
                <a:solidFill>
                  <a:schemeClr val="accent1">
                    <a:lumMod val="75000"/>
                  </a:schemeClr>
                </a:solidFill>
              </a:rPr>
              <a:t>http://imtiazhussainkalwar.weebly.com/</a:t>
            </a:r>
            <a:endParaRPr lang="en-GB" dirty="0" smtClean="0"/>
          </a:p>
        </p:txBody>
      </p:sp>
      <p:sp>
        <p:nvSpPr>
          <p:cNvPr id="6" name="TextBox 5"/>
          <p:cNvSpPr txBox="1"/>
          <p:nvPr/>
        </p:nvSpPr>
        <p:spPr>
          <a:xfrm>
            <a:off x="1458036" y="2667000"/>
            <a:ext cx="6019800" cy="830997"/>
          </a:xfrm>
          <a:prstGeom prst="rect">
            <a:avLst/>
          </a:prstGeom>
          <a:noFill/>
        </p:spPr>
        <p:txBody>
          <a:bodyPr wrap="square" rtlCol="0">
            <a:spAutoFit/>
          </a:bodyPr>
          <a:lstStyle/>
          <a:p>
            <a:pPr algn="ctr"/>
            <a:r>
              <a:rPr lang="en-GB" sz="2400" dirty="0" smtClean="0"/>
              <a:t>Lecture-4</a:t>
            </a:r>
          </a:p>
          <a:p>
            <a:pPr algn="ctr"/>
            <a:r>
              <a:rPr lang="en-GB" sz="2400" dirty="0" smtClean="0"/>
              <a:t>Mechanical Sensors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926"/>
            <a:ext cx="1193597" cy="1207008"/>
          </a:xfrm>
          <a:prstGeom prst="rect">
            <a:avLst/>
          </a:prstGeom>
        </p:spPr>
      </p:pic>
      <p:sp>
        <p:nvSpPr>
          <p:cNvPr id="4" name="Rectangle 3"/>
          <p:cNvSpPr/>
          <p:nvPr/>
        </p:nvSpPr>
        <p:spPr>
          <a:xfrm>
            <a:off x="1184565" y="0"/>
            <a:ext cx="7959435" cy="1169036"/>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5688964"/>
            <a:ext cx="9144000" cy="1169036"/>
          </a:xfrm>
          <a:prstGeom prst="rect">
            <a:avLst/>
          </a:prstGeom>
          <a:blipFill>
            <a:blip r:embed="rId5"/>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7A0D5CAB-8BF0-4EA3-BAE4-9835C852A49B}" type="slidenum">
              <a:rPr lang="en-GB" smtClean="0"/>
              <a:pPr/>
              <a:t>1</a:t>
            </a:fld>
            <a:endParaRPr lang="en-GB" dirty="0"/>
          </a:p>
        </p:txBody>
      </p:sp>
    </p:spTree>
    <p:extLst>
      <p:ext uri="{BB962C8B-B14F-4D97-AF65-F5344CB8AC3E}">
        <p14:creationId xmlns:p14="http://schemas.microsoft.com/office/powerpoint/2010/main" val="614744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Potentiometric Sensors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38200"/>
                <a:ext cx="8991600" cy="5562600"/>
              </a:xfrm>
            </p:spPr>
            <p:txBody>
              <a:bodyPr>
                <a:normAutofit/>
              </a:bodyPr>
              <a:lstStyle/>
              <a:p>
                <a:pPr algn="just"/>
                <a:r>
                  <a:rPr lang="en-US" sz="2600" dirty="0" smtClean="0"/>
                  <a:t>Figure shows a simple potentiometric displacement sensor. </a:t>
                </a:r>
              </a:p>
              <a:p>
                <a:pPr algn="just"/>
                <a:endParaRPr lang="en-US" sz="2600" dirty="0"/>
              </a:p>
              <a:p>
                <a:pPr algn="just"/>
                <a:endParaRPr lang="en-US" sz="2600" dirty="0" smtClean="0"/>
              </a:p>
              <a:p>
                <a:pPr algn="just"/>
                <a:endParaRPr lang="en-US" sz="2600" dirty="0"/>
              </a:p>
              <a:p>
                <a:pPr algn="just"/>
                <a:endParaRPr lang="en-US" sz="2600" dirty="0" smtClean="0"/>
              </a:p>
              <a:p>
                <a:pPr algn="just"/>
                <a:endParaRPr lang="en-US" sz="2600" dirty="0"/>
              </a:p>
              <a:p>
                <a:pPr algn="just"/>
                <a:endParaRPr lang="en-US" sz="2600" dirty="0" smtClean="0"/>
              </a:p>
              <a:p>
                <a:pPr algn="just"/>
                <a:endParaRPr lang="en-US" sz="2600" dirty="0"/>
              </a:p>
              <a:p>
                <a:pPr algn="just"/>
                <a:endParaRPr lang="en-US" sz="2600" dirty="0" smtClean="0"/>
              </a:p>
              <a:p>
                <a:pPr algn="just"/>
                <a:r>
                  <a:rPr lang="en-US" sz="2600" dirty="0" smtClean="0"/>
                  <a:t>The resolution of this sensor is limited to the distance, </a:t>
                </a:r>
                <a14:m>
                  <m:oMath xmlns:m="http://schemas.openxmlformats.org/officeDocument/2006/math">
                    <m:r>
                      <m:rPr>
                        <m:sty m:val="p"/>
                      </m:rPr>
                      <a:rPr lang="el-GR" sz="2600" i="1" smtClean="0">
                        <a:latin typeface="Cambria Math"/>
                        <a:ea typeface="Cambria Math"/>
                      </a:rPr>
                      <m:t>Δ</m:t>
                    </m:r>
                    <m:r>
                      <a:rPr lang="en-US" sz="2600" b="0" i="1" smtClean="0">
                        <a:latin typeface="Cambria Math"/>
                        <a:ea typeface="Cambria Math"/>
                      </a:rPr>
                      <m:t>𝑥</m:t>
                    </m:r>
                  </m:oMath>
                </a14:m>
                <a:r>
                  <a:rPr lang="en-US" sz="2600" dirty="0" smtClean="0"/>
                  <a:t>, between the individual turns of wire, with the resulting resistance change of the single turn, </a:t>
                </a:r>
                <a14:m>
                  <m:oMath xmlns:m="http://schemas.openxmlformats.org/officeDocument/2006/math">
                    <m:r>
                      <m:rPr>
                        <m:sty m:val="p"/>
                      </m:rPr>
                      <a:rPr lang="el-GR" sz="2600" i="1">
                        <a:latin typeface="Cambria Math"/>
                        <a:ea typeface="Cambria Math"/>
                      </a:rPr>
                      <m:t>Δ</m:t>
                    </m:r>
                    <m:r>
                      <a:rPr lang="en-US" sz="2600" b="0" i="1" smtClean="0">
                        <a:latin typeface="Cambria Math"/>
                        <a:ea typeface="Cambria Math"/>
                      </a:rPr>
                      <m:t>𝑅</m:t>
                    </m:r>
                  </m:oMath>
                </a14:m>
                <a:r>
                  <a:rPr lang="en-US" sz="2600" dirty="0" smtClean="0"/>
                  <a:t>.  </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38200"/>
                <a:ext cx="8991600" cy="5562600"/>
              </a:xfrm>
              <a:blipFill rotWithShape="1">
                <a:blip r:embed="rId2"/>
                <a:stretch>
                  <a:fillRect l="-1017" t="-877" r="-2102" b="-27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10</a:t>
            </a:fld>
            <a:endParaRPr lang="en-GB"/>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77" t="26865" r="20290" b="23523"/>
          <a:stretch/>
        </p:blipFill>
        <p:spPr bwMode="auto">
          <a:xfrm>
            <a:off x="838200" y="1470547"/>
            <a:ext cx="696223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87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pPr fontAlgn="auto">
              <a:spcAft>
                <a:spcPts val="0"/>
              </a:spcAft>
              <a:defRPr/>
            </a:pPr>
            <a:r>
              <a:rPr lang="en-US" dirty="0"/>
              <a:t>Potentiometric Sensors</a:t>
            </a:r>
          </a:p>
        </p:txBody>
      </p:sp>
      <p:sp>
        <p:nvSpPr>
          <p:cNvPr id="2052" name="Content Placeholder 2"/>
          <p:cNvSpPr>
            <a:spLocks noGrp="1"/>
          </p:cNvSpPr>
          <p:nvPr>
            <p:ph sz="quarter" idx="1"/>
          </p:nvPr>
        </p:nvSpPr>
        <p:spPr>
          <a:xfrm>
            <a:off x="76200" y="1066800"/>
            <a:ext cx="8839200" cy="4525963"/>
          </a:xfrm>
        </p:spPr>
        <p:txBody>
          <a:bodyPr>
            <a:normAutofit/>
          </a:bodyPr>
          <a:lstStyle/>
          <a:p>
            <a:pPr algn="just"/>
            <a:r>
              <a:rPr lang="en-US" sz="2600" dirty="0" smtClean="0"/>
              <a:t>Typical commercial units provide a choice of maximum shaft strokes from an inch or less to 5 feet or more. </a:t>
            </a:r>
          </a:p>
          <a:p>
            <a:pPr algn="just"/>
            <a:r>
              <a:rPr lang="en-US" sz="2600" dirty="0" smtClean="0"/>
              <a:t>Deviation from linearity of the resistance versus-distance specification can be as low as 0.1% to 1.0%.</a:t>
            </a:r>
          </a:p>
          <a:p>
            <a:pPr algn="just"/>
            <a:r>
              <a:rPr lang="en-US" sz="2600" dirty="0" smtClean="0"/>
              <a:t>Consider Fig. (</a:t>
            </a:r>
            <a:r>
              <a:rPr lang="en-US" sz="2600" i="1" dirty="0" smtClean="0"/>
              <a:t>b). </a:t>
            </a:r>
            <a:r>
              <a:rPr lang="en-US" sz="2600" dirty="0" smtClean="0"/>
              <a:t>If the circuit is unloaded, the output voltage V</a:t>
            </a:r>
            <a:r>
              <a:rPr lang="en-US" sz="2600" baseline="-25000" dirty="0" smtClean="0"/>
              <a:t>0</a:t>
            </a:r>
            <a:r>
              <a:rPr lang="en-US" sz="2600" dirty="0" smtClean="0"/>
              <a:t> is a certain fraction of V</a:t>
            </a:r>
            <a:r>
              <a:rPr lang="en-US" sz="2600" i="1" baseline="-25000" dirty="0" smtClean="0"/>
              <a:t>T, </a:t>
            </a:r>
            <a:r>
              <a:rPr lang="en-US" sz="2600" dirty="0" smtClean="0"/>
              <a:t>depending on the position of the wiper:</a:t>
            </a:r>
          </a:p>
          <a:p>
            <a:pPr>
              <a:buFont typeface="Wingdings 2" pitchFamily="18" charset="2"/>
              <a:buNone/>
            </a:pPr>
            <a:endParaRPr lang="en-US" sz="2600" dirty="0" smtClean="0"/>
          </a:p>
        </p:txBody>
      </p:sp>
      <p:sp>
        <p:nvSpPr>
          <p:cNvPr id="205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3126513448"/>
              </p:ext>
            </p:extLst>
          </p:nvPr>
        </p:nvGraphicFramePr>
        <p:xfrm>
          <a:off x="762000" y="4724400"/>
          <a:ext cx="1875691" cy="990600"/>
        </p:xfrm>
        <a:graphic>
          <a:graphicData uri="http://schemas.openxmlformats.org/presentationml/2006/ole">
            <mc:AlternateContent xmlns:mc="http://schemas.openxmlformats.org/markup-compatibility/2006">
              <mc:Choice xmlns:v="urn:schemas-microsoft-com:vml" Requires="v">
                <p:oleObj spid="_x0000_s11851" name="Equation" r:id="rId3" imgW="850531" imgH="444307" progId="Equation.3">
                  <p:embed/>
                </p:oleObj>
              </mc:Choice>
              <mc:Fallback>
                <p:oleObj name="Equation" r:id="rId3" imgW="850531" imgH="44430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24400"/>
                        <a:ext cx="1875691" cy="990600"/>
                      </a:xfrm>
                      <a:prstGeom prst="rect">
                        <a:avLst/>
                      </a:prstGeom>
                      <a:noFill/>
                      <a:extLst/>
                    </p:spPr>
                  </p:pic>
                </p:oleObj>
              </mc:Fallback>
            </mc:AlternateContent>
          </a:graphicData>
        </a:graphic>
      </p:graphicFrame>
      <p:sp>
        <p:nvSpPr>
          <p:cNvPr id="2054" name="Rectangle 3"/>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853828992"/>
              </p:ext>
            </p:extLst>
          </p:nvPr>
        </p:nvGraphicFramePr>
        <p:xfrm>
          <a:off x="3733800" y="4267200"/>
          <a:ext cx="5029200" cy="2208213"/>
        </p:xfrm>
        <a:graphic>
          <a:graphicData uri="http://schemas.openxmlformats.org/presentationml/2006/ole">
            <mc:AlternateContent xmlns:mc="http://schemas.openxmlformats.org/markup-compatibility/2006">
              <mc:Choice xmlns:v="urn:schemas-microsoft-com:vml" Requires="v">
                <p:oleObj spid="_x0000_s11852" r:id="rId5" imgW="11209524" imgH="3514286" progId="">
                  <p:embed/>
                </p:oleObj>
              </mc:Choice>
              <mc:Fallback>
                <p:oleObj r:id="rId5" imgW="11209524" imgH="3514286"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267200"/>
                        <a:ext cx="50292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038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868362"/>
          </a:xfrm>
        </p:spPr>
        <p:txBody>
          <a:bodyPr/>
          <a:lstStyle/>
          <a:p>
            <a:r>
              <a:rPr lang="en-US" dirty="0" smtClean="0"/>
              <a:t>Example-1</a:t>
            </a:r>
          </a:p>
        </p:txBody>
      </p:sp>
      <p:sp>
        <p:nvSpPr>
          <p:cNvPr id="23555" name="Content Placeholder 2"/>
          <p:cNvSpPr>
            <a:spLocks noGrp="1"/>
          </p:cNvSpPr>
          <p:nvPr>
            <p:ph sz="quarter" idx="1"/>
          </p:nvPr>
        </p:nvSpPr>
        <p:spPr>
          <a:xfrm>
            <a:off x="0" y="914400"/>
            <a:ext cx="8915400" cy="4525963"/>
          </a:xfrm>
        </p:spPr>
        <p:txBody>
          <a:bodyPr>
            <a:normAutofit/>
          </a:bodyPr>
          <a:lstStyle/>
          <a:p>
            <a:pPr algn="just"/>
            <a:r>
              <a:rPr lang="en-US" sz="2500" dirty="0" smtClean="0"/>
              <a:t>A displacement transducer with a shaft stroke of 3.0 inch is applied in the circuit of Fig (b). The total resistance of the potentiometer is 5 k , and the applied voltage V</a:t>
            </a:r>
            <a:r>
              <a:rPr lang="en-US" sz="2500" baseline="-25000" dirty="0" smtClean="0"/>
              <a:t>T</a:t>
            </a:r>
            <a:r>
              <a:rPr lang="en-US" sz="2500" dirty="0" smtClean="0"/>
              <a:t>=5.0V. When the wiper is 0.9 inch from </a:t>
            </a:r>
            <a:r>
              <a:rPr lang="en-US" sz="2500" i="1" dirty="0" smtClean="0"/>
              <a:t>B</a:t>
            </a:r>
            <a:r>
              <a:rPr lang="en-US" sz="2500" dirty="0" smtClean="0"/>
              <a:t>, what is the value of the output voltage V</a:t>
            </a:r>
            <a:r>
              <a:rPr lang="en-US" sz="2500" baseline="-25000" dirty="0" smtClean="0"/>
              <a:t>0</a:t>
            </a:r>
            <a:r>
              <a:rPr lang="en-US" sz="2500" dirty="0" smtClean="0"/>
              <a:t>?</a:t>
            </a:r>
          </a:p>
        </p:txBody>
      </p:sp>
      <p:graphicFrame>
        <p:nvGraphicFramePr>
          <p:cNvPr id="2" name="Object 1"/>
          <p:cNvGraphicFramePr>
            <a:graphicFrameLocks noChangeAspect="1"/>
          </p:cNvGraphicFramePr>
          <p:nvPr>
            <p:extLst>
              <p:ext uri="{D42A27DB-BD31-4B8C-83A1-F6EECF244321}">
                <p14:modId xmlns:p14="http://schemas.microsoft.com/office/powerpoint/2010/main" val="2009385828"/>
              </p:ext>
            </p:extLst>
          </p:nvPr>
        </p:nvGraphicFramePr>
        <p:xfrm>
          <a:off x="1524000" y="3276600"/>
          <a:ext cx="5900541" cy="2590800"/>
        </p:xfrm>
        <a:graphic>
          <a:graphicData uri="http://schemas.openxmlformats.org/presentationml/2006/ole">
            <mc:AlternateContent xmlns:mc="http://schemas.openxmlformats.org/markup-compatibility/2006">
              <mc:Choice xmlns:v="urn:schemas-microsoft-com:vml" Requires="v">
                <p:oleObj spid="_x0000_s15649" r:id="rId3" imgW="11209524" imgH="3514286" progId="">
                  <p:embed/>
                </p:oleObj>
              </mc:Choice>
              <mc:Fallback>
                <p:oleObj r:id="rId3" imgW="11209524" imgH="351428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76600"/>
                        <a:ext cx="5900541" cy="2590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77516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dirty="0" smtClean="0"/>
              <a:t>Example-1</a:t>
            </a:r>
          </a:p>
        </p:txBody>
      </p:sp>
      <p:sp>
        <p:nvSpPr>
          <p:cNvPr id="3077" name="Content Placeholder 2"/>
          <p:cNvSpPr>
            <a:spLocks noGrp="1"/>
          </p:cNvSpPr>
          <p:nvPr>
            <p:ph sz="quarter" idx="1"/>
          </p:nvPr>
        </p:nvSpPr>
        <p:spPr/>
        <p:txBody>
          <a:bodyPr/>
          <a:lstStyle/>
          <a:p>
            <a:pPr>
              <a:buFont typeface="Wingdings 2" pitchFamily="18" charset="2"/>
              <a:buNone/>
            </a:pPr>
            <a:r>
              <a:rPr lang="en-US" dirty="0" smtClean="0"/>
              <a:t>Solution: </a:t>
            </a:r>
          </a:p>
        </p:txBody>
      </p:sp>
      <p:sp>
        <p:nvSpPr>
          <p:cNvPr id="30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3125141792"/>
              </p:ext>
            </p:extLst>
          </p:nvPr>
        </p:nvGraphicFramePr>
        <p:xfrm>
          <a:off x="2438400" y="2362200"/>
          <a:ext cx="3702644" cy="914400"/>
        </p:xfrm>
        <a:graphic>
          <a:graphicData uri="http://schemas.openxmlformats.org/presentationml/2006/ole">
            <mc:AlternateContent xmlns:mc="http://schemas.openxmlformats.org/markup-compatibility/2006">
              <mc:Choice xmlns:v="urn:schemas-microsoft-com:vml" Requires="v">
                <p:oleObj spid="_x0000_s12868" name="Equation" r:id="rId3" imgW="1765080" imgH="431640" progId="Equation.3">
                  <p:embed/>
                </p:oleObj>
              </mc:Choice>
              <mc:Fallback>
                <p:oleObj name="Equation" r:id="rId3" imgW="1765080" imgH="431640" progId="Equation.3">
                  <p:embed/>
                  <p:pic>
                    <p:nvPicPr>
                      <p:cNvPr id="0" name=""/>
                      <p:cNvPicPr>
                        <a:picLocks noChangeAspect="1" noChangeArrowheads="1"/>
                      </p:cNvPicPr>
                      <p:nvPr/>
                    </p:nvPicPr>
                    <p:blipFill>
                      <a:blip r:embed="rId4"/>
                      <a:srcRect/>
                      <a:stretch>
                        <a:fillRect/>
                      </a:stretch>
                    </p:blipFill>
                    <p:spPr bwMode="auto">
                      <a:xfrm>
                        <a:off x="2438400" y="2362200"/>
                        <a:ext cx="3702644" cy="914400"/>
                      </a:xfrm>
                      <a:prstGeom prst="rect">
                        <a:avLst/>
                      </a:prstGeom>
                      <a:noFill/>
                      <a:extLst/>
                    </p:spPr>
                  </p:pic>
                </p:oleObj>
              </mc:Fallback>
            </mc:AlternateContent>
          </a:graphicData>
        </a:graphic>
      </p:graphicFrame>
      <p:sp>
        <p:nvSpPr>
          <p:cNvPr id="3079" name="Rectangle 3"/>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308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4119118790"/>
              </p:ext>
            </p:extLst>
          </p:nvPr>
        </p:nvGraphicFramePr>
        <p:xfrm>
          <a:off x="2514600" y="3810000"/>
          <a:ext cx="4648200" cy="975128"/>
        </p:xfrm>
        <a:graphic>
          <a:graphicData uri="http://schemas.openxmlformats.org/presentationml/2006/ole">
            <mc:AlternateContent xmlns:mc="http://schemas.openxmlformats.org/markup-compatibility/2006">
              <mc:Choice xmlns:v="urn:schemas-microsoft-com:vml" Requires="v">
                <p:oleObj spid="_x0000_s12869" name="Equation" r:id="rId5" imgW="2070000" imgH="431640" progId="Equation.3">
                  <p:embed/>
                </p:oleObj>
              </mc:Choice>
              <mc:Fallback>
                <p:oleObj name="Equation" r:id="rId5" imgW="2070000" imgH="431640" progId="Equation.3">
                  <p:embed/>
                  <p:pic>
                    <p:nvPicPr>
                      <p:cNvPr id="0" name=""/>
                      <p:cNvPicPr>
                        <a:picLocks noChangeAspect="1" noChangeArrowheads="1"/>
                      </p:cNvPicPr>
                      <p:nvPr/>
                    </p:nvPicPr>
                    <p:blipFill>
                      <a:blip r:embed="rId6"/>
                      <a:srcRect/>
                      <a:stretch>
                        <a:fillRect/>
                      </a:stretch>
                    </p:blipFill>
                    <p:spPr bwMode="auto">
                      <a:xfrm>
                        <a:off x="2514600" y="3810000"/>
                        <a:ext cx="4648200" cy="975128"/>
                      </a:xfrm>
                      <a:prstGeom prst="rect">
                        <a:avLst/>
                      </a:prstGeom>
                      <a:noFill/>
                      <a:extLst/>
                    </p:spPr>
                  </p:pic>
                </p:oleObj>
              </mc:Fallback>
            </mc:AlternateContent>
          </a:graphicData>
        </a:graphic>
      </p:graphicFrame>
      <p:sp>
        <p:nvSpPr>
          <p:cNvPr id="3081" name="Rectangle 6"/>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Tree>
    <p:extLst>
      <p:ext uri="{BB962C8B-B14F-4D97-AF65-F5344CB8AC3E}">
        <p14:creationId xmlns:p14="http://schemas.microsoft.com/office/powerpoint/2010/main" val="18718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0"/>
            <a:ext cx="8229600" cy="868362"/>
          </a:xfrm>
        </p:spPr>
        <p:txBody>
          <a:bodyPr/>
          <a:lstStyle/>
          <a:p>
            <a:r>
              <a:rPr lang="en-US" dirty="0" smtClean="0"/>
              <a:t>Example-2</a:t>
            </a:r>
          </a:p>
        </p:txBody>
      </p:sp>
      <p:sp>
        <p:nvSpPr>
          <p:cNvPr id="23555" name="Content Placeholder 2"/>
          <p:cNvSpPr>
            <a:spLocks noGrp="1"/>
          </p:cNvSpPr>
          <p:nvPr>
            <p:ph sz="quarter" idx="1"/>
          </p:nvPr>
        </p:nvSpPr>
        <p:spPr>
          <a:xfrm>
            <a:off x="0" y="914400"/>
            <a:ext cx="8915400" cy="4525963"/>
          </a:xfrm>
        </p:spPr>
        <p:txBody>
          <a:bodyPr>
            <a:normAutofit/>
          </a:bodyPr>
          <a:lstStyle/>
          <a:p>
            <a:pPr algn="just"/>
            <a:r>
              <a:rPr lang="en-US" sz="2500" dirty="0" smtClean="0"/>
              <a:t>A displacement transducer with a shaft stroke of 5.0 inch is applied in the circuit of Fig (b). The total resistance of the potentiometer is 10 k , and the applied voltage V</a:t>
            </a:r>
            <a:r>
              <a:rPr lang="en-US" sz="2500" baseline="-25000" dirty="0" smtClean="0"/>
              <a:t>T</a:t>
            </a:r>
            <a:r>
              <a:rPr lang="en-US" sz="2500" dirty="0" smtClean="0"/>
              <a:t>=5.0V. When the wiper is 1 inch from </a:t>
            </a:r>
            <a:r>
              <a:rPr lang="en-US" sz="2500" i="1" dirty="0" smtClean="0"/>
              <a:t>A</a:t>
            </a:r>
            <a:r>
              <a:rPr lang="en-US" sz="2500" dirty="0" smtClean="0"/>
              <a:t>, what is the value of the output voltage V</a:t>
            </a:r>
            <a:r>
              <a:rPr lang="en-US" sz="2500" baseline="-25000" dirty="0" smtClean="0"/>
              <a:t>0</a:t>
            </a:r>
            <a:r>
              <a:rPr lang="en-US" sz="2500" dirty="0" smtClean="0"/>
              <a:t>?</a:t>
            </a:r>
          </a:p>
        </p:txBody>
      </p:sp>
      <p:graphicFrame>
        <p:nvGraphicFramePr>
          <p:cNvPr id="2" name="Object 1"/>
          <p:cNvGraphicFramePr>
            <a:graphicFrameLocks noChangeAspect="1"/>
          </p:cNvGraphicFramePr>
          <p:nvPr>
            <p:extLst>
              <p:ext uri="{D42A27DB-BD31-4B8C-83A1-F6EECF244321}">
                <p14:modId xmlns:p14="http://schemas.microsoft.com/office/powerpoint/2010/main" val="2338426113"/>
              </p:ext>
            </p:extLst>
          </p:nvPr>
        </p:nvGraphicFramePr>
        <p:xfrm>
          <a:off x="1524000" y="3276600"/>
          <a:ext cx="5900541" cy="2590800"/>
        </p:xfrm>
        <a:graphic>
          <a:graphicData uri="http://schemas.openxmlformats.org/presentationml/2006/ole">
            <mc:AlternateContent xmlns:mc="http://schemas.openxmlformats.org/markup-compatibility/2006">
              <mc:Choice xmlns:v="urn:schemas-microsoft-com:vml" Requires="v">
                <p:oleObj spid="_x0000_s19694" r:id="rId3" imgW="11209524" imgH="3514286" progId="">
                  <p:embed/>
                </p:oleObj>
              </mc:Choice>
              <mc:Fallback>
                <p:oleObj r:id="rId3" imgW="11209524" imgH="351428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76600"/>
                        <a:ext cx="5900541" cy="2590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34629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itle 1"/>
          <p:cNvSpPr>
            <a:spLocks noGrp="1"/>
          </p:cNvSpPr>
          <p:nvPr>
            <p:ph type="title"/>
          </p:nvPr>
        </p:nvSpPr>
        <p:spPr/>
        <p:txBody>
          <a:bodyPr/>
          <a:lstStyle/>
          <a:p>
            <a:r>
              <a:rPr lang="en-US" dirty="0" smtClean="0"/>
              <a:t>Example-2</a:t>
            </a:r>
          </a:p>
        </p:txBody>
      </p:sp>
      <p:sp>
        <p:nvSpPr>
          <p:cNvPr id="3077" name="Content Placeholder 2"/>
          <p:cNvSpPr>
            <a:spLocks noGrp="1"/>
          </p:cNvSpPr>
          <p:nvPr>
            <p:ph sz="quarter" idx="1"/>
          </p:nvPr>
        </p:nvSpPr>
        <p:spPr/>
        <p:txBody>
          <a:bodyPr/>
          <a:lstStyle/>
          <a:p>
            <a:pPr>
              <a:buFont typeface="Wingdings 2" pitchFamily="18" charset="2"/>
              <a:buNone/>
            </a:pPr>
            <a:r>
              <a:rPr lang="en-US" dirty="0" smtClean="0"/>
              <a:t>Solution: </a:t>
            </a:r>
          </a:p>
        </p:txBody>
      </p:sp>
      <p:sp>
        <p:nvSpPr>
          <p:cNvPr id="307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3074" name="Object 2"/>
          <p:cNvGraphicFramePr>
            <a:graphicFrameLocks noChangeAspect="1"/>
          </p:cNvGraphicFramePr>
          <p:nvPr>
            <p:extLst>
              <p:ext uri="{D42A27DB-BD31-4B8C-83A1-F6EECF244321}">
                <p14:modId xmlns:p14="http://schemas.microsoft.com/office/powerpoint/2010/main" val="641159567"/>
              </p:ext>
            </p:extLst>
          </p:nvPr>
        </p:nvGraphicFramePr>
        <p:xfrm>
          <a:off x="2359025" y="2362200"/>
          <a:ext cx="3862388" cy="914400"/>
        </p:xfrm>
        <a:graphic>
          <a:graphicData uri="http://schemas.openxmlformats.org/presentationml/2006/ole">
            <mc:AlternateContent xmlns:mc="http://schemas.openxmlformats.org/markup-compatibility/2006">
              <mc:Choice xmlns:v="urn:schemas-microsoft-com:vml" Requires="v">
                <p:oleObj spid="_x0000_s20954" name="Equation" r:id="rId3" imgW="1841400" imgH="431640" progId="Equation.3">
                  <p:embed/>
                </p:oleObj>
              </mc:Choice>
              <mc:Fallback>
                <p:oleObj name="Equation" r:id="rId3" imgW="1841400" imgH="431640" progId="Equation.3">
                  <p:embed/>
                  <p:pic>
                    <p:nvPicPr>
                      <p:cNvPr id="0" name=""/>
                      <p:cNvPicPr>
                        <a:picLocks noChangeAspect="1" noChangeArrowheads="1"/>
                      </p:cNvPicPr>
                      <p:nvPr/>
                    </p:nvPicPr>
                    <p:blipFill>
                      <a:blip r:embed="rId4"/>
                      <a:srcRect/>
                      <a:stretch>
                        <a:fillRect/>
                      </a:stretch>
                    </p:blipFill>
                    <p:spPr bwMode="auto">
                      <a:xfrm>
                        <a:off x="2359025" y="2362200"/>
                        <a:ext cx="3862388" cy="914400"/>
                      </a:xfrm>
                      <a:prstGeom prst="rect">
                        <a:avLst/>
                      </a:prstGeom>
                      <a:noFill/>
                      <a:extLst/>
                    </p:spPr>
                  </p:pic>
                </p:oleObj>
              </mc:Fallback>
            </mc:AlternateContent>
          </a:graphicData>
        </a:graphic>
      </p:graphicFrame>
      <p:sp>
        <p:nvSpPr>
          <p:cNvPr id="3079" name="Rectangle 3"/>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308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065459189"/>
              </p:ext>
            </p:extLst>
          </p:nvPr>
        </p:nvGraphicFramePr>
        <p:xfrm>
          <a:off x="2276475" y="3810000"/>
          <a:ext cx="4591050" cy="974725"/>
        </p:xfrm>
        <a:graphic>
          <a:graphicData uri="http://schemas.openxmlformats.org/presentationml/2006/ole">
            <mc:AlternateContent xmlns:mc="http://schemas.openxmlformats.org/markup-compatibility/2006">
              <mc:Choice xmlns:v="urn:schemas-microsoft-com:vml" Requires="v">
                <p:oleObj spid="_x0000_s20955" name="Equation" r:id="rId5" imgW="2044440" imgH="431640" progId="Equation.3">
                  <p:embed/>
                </p:oleObj>
              </mc:Choice>
              <mc:Fallback>
                <p:oleObj name="Equation" r:id="rId5" imgW="2044440" imgH="431640" progId="Equation.3">
                  <p:embed/>
                  <p:pic>
                    <p:nvPicPr>
                      <p:cNvPr id="0" name=""/>
                      <p:cNvPicPr>
                        <a:picLocks noChangeAspect="1" noChangeArrowheads="1"/>
                      </p:cNvPicPr>
                      <p:nvPr/>
                    </p:nvPicPr>
                    <p:blipFill>
                      <a:blip r:embed="rId6"/>
                      <a:srcRect/>
                      <a:stretch>
                        <a:fillRect/>
                      </a:stretch>
                    </p:blipFill>
                    <p:spPr bwMode="auto">
                      <a:xfrm>
                        <a:off x="2276475" y="3810000"/>
                        <a:ext cx="4591050" cy="974725"/>
                      </a:xfrm>
                      <a:prstGeom prst="rect">
                        <a:avLst/>
                      </a:prstGeom>
                      <a:noFill/>
                      <a:extLst/>
                    </p:spPr>
                  </p:pic>
                </p:oleObj>
              </mc:Fallback>
            </mc:AlternateContent>
          </a:graphicData>
        </a:graphic>
      </p:graphicFrame>
      <p:sp>
        <p:nvSpPr>
          <p:cNvPr id="3081" name="Rectangle 6"/>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Tree>
    <p:extLst>
      <p:ext uri="{BB962C8B-B14F-4D97-AF65-F5344CB8AC3E}">
        <p14:creationId xmlns:p14="http://schemas.microsoft.com/office/powerpoint/2010/main" val="800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pPr fontAlgn="auto">
              <a:spcAft>
                <a:spcPts val="0"/>
              </a:spcAft>
              <a:defRPr/>
            </a:pPr>
            <a:r>
              <a:rPr lang="en-US" dirty="0"/>
              <a:t>Potentiometric Sensors</a:t>
            </a:r>
          </a:p>
        </p:txBody>
      </p:sp>
      <p:sp>
        <p:nvSpPr>
          <p:cNvPr id="5124" name="Content Placeholder 2"/>
          <p:cNvSpPr>
            <a:spLocks noGrp="1"/>
          </p:cNvSpPr>
          <p:nvPr>
            <p:ph sz="quarter" idx="1"/>
          </p:nvPr>
        </p:nvSpPr>
        <p:spPr>
          <a:xfrm>
            <a:off x="152400" y="1066800"/>
            <a:ext cx="8686800" cy="4525963"/>
          </a:xfrm>
        </p:spPr>
        <p:txBody>
          <a:bodyPr/>
          <a:lstStyle/>
          <a:p>
            <a:r>
              <a:rPr lang="en-US" sz="2600" dirty="0" smtClean="0"/>
              <a:t>To measure of the distance and direction that the object has traveled following arrangement is used.</a:t>
            </a:r>
          </a:p>
          <a:p>
            <a:endParaRPr lang="en-US" dirty="0" smtClean="0"/>
          </a:p>
          <a:p>
            <a:endParaRPr lang="en-US" dirty="0" smtClean="0"/>
          </a:p>
          <a:p>
            <a:endParaRPr lang="en-US" dirty="0" smtClean="0"/>
          </a:p>
          <a:p>
            <a:endParaRPr lang="en-US" dirty="0" smtClean="0"/>
          </a:p>
          <a:p>
            <a:endParaRPr lang="en-US" dirty="0" smtClean="0"/>
          </a:p>
          <a:p>
            <a:pPr>
              <a:buFont typeface="Wingdings 2" pitchFamily="18" charset="2"/>
              <a:buNone/>
            </a:pPr>
            <a:r>
              <a:rPr lang="en-US" sz="1800" b="1" i="1"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p:txBody>
      </p:sp>
      <p:sp>
        <p:nvSpPr>
          <p:cNvPr id="51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pSp>
        <p:nvGrpSpPr>
          <p:cNvPr id="6" name="Group 5"/>
          <p:cNvGrpSpPr/>
          <p:nvPr/>
        </p:nvGrpSpPr>
        <p:grpSpPr>
          <a:xfrm>
            <a:off x="2488351" y="2279176"/>
            <a:ext cx="4167298" cy="2438400"/>
            <a:chOff x="2133600" y="4260376"/>
            <a:chExt cx="4167298" cy="2438400"/>
          </a:xfrm>
        </p:grpSpPr>
        <p:pic>
          <p:nvPicPr>
            <p:cNvPr id="7" name="Picture 96"/>
            <p:cNvPicPr>
              <a:picLocks noChangeAspect="1" noChangeArrowheads="1"/>
            </p:cNvPicPr>
            <p:nvPr/>
          </p:nvPicPr>
          <p:blipFill rotWithShape="1">
            <a:blip r:embed="rId3">
              <a:extLst>
                <a:ext uri="{28A0092B-C50C-407E-A947-70E740481C1C}">
                  <a14:useLocalDpi xmlns:a14="http://schemas.microsoft.com/office/drawing/2010/main" val="0"/>
                </a:ext>
              </a:extLst>
            </a:blip>
            <a:srcRect l="69720" t="30737" r="11770" b="50000"/>
            <a:stretch/>
          </p:blipFill>
          <p:spPr bwMode="auto">
            <a:xfrm>
              <a:off x="2133600" y="4260376"/>
              <a:ext cx="416729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4217249" y="4917744"/>
                  <a:ext cx="41870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𝒘</m:t>
                        </m:r>
                      </m:oMath>
                    </m:oMathPara>
                  </a14:m>
                  <a:endParaRPr lang="en-US" b="1"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17249" y="4917744"/>
                  <a:ext cx="418704" cy="369332"/>
                </a:xfrm>
                <a:prstGeom prst="rect">
                  <a:avLst/>
                </a:prstGeom>
                <a:blipFill rotWithShape="1">
                  <a:blip r:embed="rId4"/>
                  <a:stretch>
                    <a:fillRect t="-8333" r="-17391"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57800" y="4910076"/>
                  <a:ext cx="35458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𝒄</m:t>
                        </m:r>
                      </m:oMath>
                    </m:oMathPara>
                  </a14:m>
                  <a:endParaRPr lang="en-US" b="1" dirty="0">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257800" y="4910076"/>
                  <a:ext cx="354584" cy="369332"/>
                </a:xfrm>
                <a:prstGeom prst="rect">
                  <a:avLst/>
                </a:prstGeom>
                <a:blipFill rotWithShape="1">
                  <a:blip r:embed="rId5"/>
                  <a:stretch>
                    <a:fillRect t="-8197" r="-2241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19895" y="5387748"/>
                  <a:ext cx="506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rPr>
                              <m:t>𝑽</m:t>
                            </m:r>
                          </m:e>
                          <m:sub>
                            <m:r>
                              <a:rPr lang="en-US" b="1" i="1" smtClean="0">
                                <a:solidFill>
                                  <a:srgbClr val="FF0000"/>
                                </a:solidFill>
                                <a:latin typeface="Cambria Math"/>
                              </a:rPr>
                              <m:t>𝑬</m:t>
                            </m:r>
                          </m:sub>
                        </m:sSub>
                      </m:oMath>
                    </m:oMathPara>
                  </a14:m>
                  <a:endParaRPr lang="en-US" b="1" dirty="0">
                    <a:solidFill>
                      <a:srgbClr val="FF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719895" y="5387748"/>
                  <a:ext cx="506805" cy="369332"/>
                </a:xfrm>
                <a:prstGeom prst="rect">
                  <a:avLst/>
                </a:prstGeom>
                <a:blipFill rotWithShape="1">
                  <a:blip r:embed="rId6"/>
                  <a:stretch>
                    <a:fillRect t="-8333" r="-15476" b="-26667"/>
                  </a:stretch>
                </a:blipFill>
              </p:spPr>
              <p:txBody>
                <a:bodyPr/>
                <a:lstStyle/>
                <a:p>
                  <a:r>
                    <a:rPr lang="en-US">
                      <a:noFill/>
                    </a:rPr>
                    <a:t> </a:t>
                  </a:r>
                </a:p>
              </p:txBody>
            </p:sp>
          </mc:Fallback>
        </mc:AlternateContent>
      </p:grpSp>
      <p:graphicFrame>
        <p:nvGraphicFramePr>
          <p:cNvPr id="3" name="Object 2"/>
          <p:cNvGraphicFramePr>
            <a:graphicFrameLocks noChangeAspect="1"/>
          </p:cNvGraphicFramePr>
          <p:nvPr>
            <p:extLst>
              <p:ext uri="{D42A27DB-BD31-4B8C-83A1-F6EECF244321}">
                <p14:modId xmlns:p14="http://schemas.microsoft.com/office/powerpoint/2010/main" val="3440543456"/>
              </p:ext>
            </p:extLst>
          </p:nvPr>
        </p:nvGraphicFramePr>
        <p:xfrm>
          <a:off x="3505340" y="5105400"/>
          <a:ext cx="1408113" cy="371475"/>
        </p:xfrm>
        <a:graphic>
          <a:graphicData uri="http://schemas.openxmlformats.org/presentationml/2006/ole">
            <mc:AlternateContent xmlns:mc="http://schemas.openxmlformats.org/markup-compatibility/2006">
              <mc:Choice xmlns:v="urn:schemas-microsoft-com:vml" Requires="v">
                <p:oleObj spid="_x0000_s18933" name="Equation" r:id="rId7" imgW="825480" imgH="215640" progId="Equation.3">
                  <p:embed/>
                </p:oleObj>
              </mc:Choice>
              <mc:Fallback>
                <p:oleObj name="Equation" r:id="rId7" imgW="825480" imgH="215640" progId="Equation.3">
                  <p:embed/>
                  <p:pic>
                    <p:nvPicPr>
                      <p:cNvPr id="0" name="Object 3"/>
                      <p:cNvPicPr>
                        <a:picLocks noChangeAspect="1" noChangeArrowheads="1"/>
                      </p:cNvPicPr>
                      <p:nvPr/>
                    </p:nvPicPr>
                    <p:blipFill>
                      <a:blip r:embed="rId8"/>
                      <a:srcRect/>
                      <a:stretch>
                        <a:fillRect/>
                      </a:stretch>
                    </p:blipFill>
                    <p:spPr bwMode="auto">
                      <a:xfrm>
                        <a:off x="3505340" y="5105400"/>
                        <a:ext cx="14081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70156115"/>
              </p:ext>
            </p:extLst>
          </p:nvPr>
        </p:nvGraphicFramePr>
        <p:xfrm>
          <a:off x="3429000" y="5638800"/>
          <a:ext cx="2922588" cy="741363"/>
        </p:xfrm>
        <a:graphic>
          <a:graphicData uri="http://schemas.openxmlformats.org/presentationml/2006/ole">
            <mc:AlternateContent xmlns:mc="http://schemas.openxmlformats.org/markup-compatibility/2006">
              <mc:Choice xmlns:v="urn:schemas-microsoft-com:vml" Requires="v">
                <p:oleObj spid="_x0000_s18934" name="Equation" r:id="rId9" imgW="1714320" imgH="431640" progId="Equation.3">
                  <p:embed/>
                </p:oleObj>
              </mc:Choice>
              <mc:Fallback>
                <p:oleObj name="Equation" r:id="rId9" imgW="1714320" imgH="431640" progId="Equation.3">
                  <p:embed/>
                  <p:pic>
                    <p:nvPicPr>
                      <p:cNvPr id="0" name="Object 2"/>
                      <p:cNvPicPr>
                        <a:picLocks noChangeAspect="1" noChangeArrowheads="1"/>
                      </p:cNvPicPr>
                      <p:nvPr/>
                    </p:nvPicPr>
                    <p:blipFill>
                      <a:blip r:embed="rId10"/>
                      <a:srcRect/>
                      <a:stretch>
                        <a:fillRect/>
                      </a:stretch>
                    </p:blipFill>
                    <p:spPr bwMode="auto">
                      <a:xfrm>
                        <a:off x="3429000" y="5638800"/>
                        <a:ext cx="2922588"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0723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868362"/>
          </a:xfrm>
        </p:spPr>
        <p:txBody>
          <a:bodyPr/>
          <a:lstStyle/>
          <a:p>
            <a:r>
              <a:rPr lang="en-US" dirty="0" smtClean="0"/>
              <a:t>Example-3</a:t>
            </a:r>
          </a:p>
        </p:txBody>
      </p:sp>
      <p:sp>
        <p:nvSpPr>
          <p:cNvPr id="24579" name="Content Placeholder 2"/>
          <p:cNvSpPr>
            <a:spLocks noGrp="1"/>
          </p:cNvSpPr>
          <p:nvPr>
            <p:ph sz="quarter" idx="1"/>
          </p:nvPr>
        </p:nvSpPr>
        <p:spPr>
          <a:xfrm>
            <a:off x="-76200" y="990600"/>
            <a:ext cx="8915400" cy="4525963"/>
          </a:xfrm>
        </p:spPr>
        <p:txBody>
          <a:bodyPr>
            <a:normAutofit/>
          </a:bodyPr>
          <a:lstStyle/>
          <a:p>
            <a:pPr algn="just"/>
            <a:r>
              <a:rPr lang="en-US" sz="2400" dirty="0" smtClean="0"/>
              <a:t>A resistive position transducer with a resistance of 5000 and a shaft stroke of 5.0 inch is used in the arrangement of following Fig. Potentiometer </a:t>
            </a:r>
            <a:r>
              <a:rPr lang="en-US" sz="2400" i="1" dirty="0" smtClean="0"/>
              <a:t>R</a:t>
            </a:r>
            <a:r>
              <a:rPr lang="en-US" sz="2400" i="1" baseline="-25000" dirty="0" smtClean="0"/>
              <a:t>3 </a:t>
            </a:r>
            <a:r>
              <a:rPr lang="en-US" sz="2400" i="1" dirty="0" smtClean="0"/>
              <a:t>R</a:t>
            </a:r>
            <a:r>
              <a:rPr lang="en-US" sz="2400" i="1" baseline="-25000" dirty="0" smtClean="0"/>
              <a:t>4</a:t>
            </a:r>
            <a:r>
              <a:rPr lang="en-US" sz="2400" i="1" dirty="0" smtClean="0"/>
              <a:t> </a:t>
            </a:r>
            <a:r>
              <a:rPr lang="en-US" sz="2400" dirty="0" smtClean="0"/>
              <a:t>is also 5000 , and V</a:t>
            </a:r>
            <a:r>
              <a:rPr lang="en-US" sz="2400" baseline="-25000" dirty="0" smtClean="0"/>
              <a:t>T</a:t>
            </a:r>
            <a:r>
              <a:rPr lang="en-US" sz="2400" dirty="0" smtClean="0"/>
              <a:t> = 5.0 V. The initial position to be used as a reference point is such that </a:t>
            </a:r>
            <a:r>
              <a:rPr lang="en-US" sz="2400" i="1" dirty="0" smtClean="0"/>
              <a:t>R</a:t>
            </a:r>
            <a:r>
              <a:rPr lang="en-US" sz="2400" i="1" baseline="-25000" dirty="0" smtClean="0"/>
              <a:t>1</a:t>
            </a:r>
            <a:r>
              <a:rPr lang="en-US" sz="2400" i="1" dirty="0" smtClean="0"/>
              <a:t>=R</a:t>
            </a:r>
            <a:r>
              <a:rPr lang="en-US" sz="2400" i="1" baseline="-25000" dirty="0" smtClean="0"/>
              <a:t>2</a:t>
            </a:r>
            <a:r>
              <a:rPr lang="en-US" sz="2400" i="1" dirty="0" smtClean="0"/>
              <a:t> (i.e.. </a:t>
            </a:r>
            <a:r>
              <a:rPr lang="en-US" sz="2400" dirty="0" smtClean="0"/>
              <a:t>the shaft is at midstroke). At the start of the test, potentiometer </a:t>
            </a:r>
            <a:r>
              <a:rPr lang="en-US" sz="2400" i="1" dirty="0" smtClean="0"/>
              <a:t>R</a:t>
            </a:r>
            <a:r>
              <a:rPr lang="en-US" sz="2400" i="1" baseline="-25000" dirty="0" smtClean="0"/>
              <a:t>3</a:t>
            </a:r>
            <a:r>
              <a:rPr lang="en-US" sz="2400" i="1" dirty="0" smtClean="0"/>
              <a:t>R</a:t>
            </a:r>
            <a:r>
              <a:rPr lang="en-US" sz="2400" baseline="-25000" dirty="0" smtClean="0"/>
              <a:t>4</a:t>
            </a:r>
            <a:r>
              <a:rPr lang="en-US" sz="2400" i="1" dirty="0" smtClean="0"/>
              <a:t> </a:t>
            </a:r>
            <a:r>
              <a:rPr lang="en-US" sz="2400" dirty="0" smtClean="0"/>
              <a:t>is adjusted so that the bridge is balanced (V</a:t>
            </a:r>
            <a:r>
              <a:rPr lang="en-US" sz="2400" i="1" baseline="-25000" dirty="0" smtClean="0"/>
              <a:t>E</a:t>
            </a:r>
            <a:r>
              <a:rPr lang="en-US" sz="2400" dirty="0" smtClean="0"/>
              <a:t>=0). Assuming that the object being monitored will move a maximum distance of 0.5 in. toward A, what will be the new value of V</a:t>
            </a:r>
            <a:r>
              <a:rPr lang="en-US" sz="2400" i="1" baseline="-25000" dirty="0" smtClean="0"/>
              <a:t>E</a:t>
            </a:r>
            <a:r>
              <a:rPr lang="en-US" sz="2400" dirty="0" smtClean="0"/>
              <a:t>?</a:t>
            </a:r>
          </a:p>
        </p:txBody>
      </p:sp>
      <p:grpSp>
        <p:nvGrpSpPr>
          <p:cNvPr id="4" name="Group 3"/>
          <p:cNvGrpSpPr/>
          <p:nvPr/>
        </p:nvGrpSpPr>
        <p:grpSpPr>
          <a:xfrm>
            <a:off x="2133600" y="4260376"/>
            <a:ext cx="4167298" cy="2438400"/>
            <a:chOff x="2133600" y="4260376"/>
            <a:chExt cx="4167298" cy="2438400"/>
          </a:xfrm>
        </p:grpSpPr>
        <p:pic>
          <p:nvPicPr>
            <p:cNvPr id="5" name="Picture 96"/>
            <p:cNvPicPr>
              <a:picLocks noChangeAspect="1" noChangeArrowheads="1"/>
            </p:cNvPicPr>
            <p:nvPr/>
          </p:nvPicPr>
          <p:blipFill rotWithShape="1">
            <a:blip r:embed="rId2">
              <a:extLst>
                <a:ext uri="{28A0092B-C50C-407E-A947-70E740481C1C}">
                  <a14:useLocalDpi xmlns:a14="http://schemas.microsoft.com/office/drawing/2010/main" val="0"/>
                </a:ext>
              </a:extLst>
            </a:blip>
            <a:srcRect l="69720" t="30737" r="11770" b="50000"/>
            <a:stretch/>
          </p:blipFill>
          <p:spPr bwMode="auto">
            <a:xfrm>
              <a:off x="2133600" y="4260376"/>
              <a:ext cx="416729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4217249" y="4917744"/>
                  <a:ext cx="41870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𝒘</m:t>
                        </m:r>
                      </m:oMath>
                    </m:oMathPara>
                  </a14:m>
                  <a:endParaRPr lang="en-US" b="1" dirty="0">
                    <a:solidFill>
                      <a:srgbClr val="FF00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217249" y="4917744"/>
                  <a:ext cx="418704" cy="369332"/>
                </a:xfrm>
                <a:prstGeom prst="rect">
                  <a:avLst/>
                </a:prstGeom>
                <a:blipFill rotWithShape="1">
                  <a:blip r:embed="rId3"/>
                  <a:stretch>
                    <a:fillRect t="-8333" r="-1911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57800" y="4910076"/>
                  <a:ext cx="35458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𝒄</m:t>
                        </m:r>
                      </m:oMath>
                    </m:oMathPara>
                  </a14:m>
                  <a:endParaRPr lang="en-US" b="1"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57800" y="4910076"/>
                  <a:ext cx="354584" cy="369332"/>
                </a:xfrm>
                <a:prstGeom prst="rect">
                  <a:avLst/>
                </a:prstGeom>
                <a:blipFill rotWithShape="1">
                  <a:blip r:embed="rId4"/>
                  <a:stretch>
                    <a:fillRect t="-8197" r="-2241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9895" y="5387748"/>
                  <a:ext cx="506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rPr>
                              <m:t>𝑽</m:t>
                            </m:r>
                          </m:e>
                          <m:sub>
                            <m:r>
                              <a:rPr lang="en-US" b="1" i="1" smtClean="0">
                                <a:solidFill>
                                  <a:srgbClr val="FF0000"/>
                                </a:solidFill>
                                <a:latin typeface="Cambria Math"/>
                              </a:rPr>
                              <m:t>𝑬</m:t>
                            </m:r>
                          </m:sub>
                        </m:sSub>
                      </m:oMath>
                    </m:oMathPara>
                  </a14:m>
                  <a:endParaRPr lang="en-US" b="1" dirty="0">
                    <a:solidFill>
                      <a:srgbClr val="FF0000"/>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19895" y="5387748"/>
                  <a:ext cx="506805" cy="369332"/>
                </a:xfrm>
                <a:prstGeom prst="rect">
                  <a:avLst/>
                </a:prstGeom>
                <a:blipFill rotWithShape="1">
                  <a:blip r:embed="rId5"/>
                  <a:stretch>
                    <a:fillRect t="-8333" r="-16867" b="-26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951593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a:xfrm>
            <a:off x="457200" y="76200"/>
            <a:ext cx="8229600" cy="715962"/>
          </a:xfrm>
        </p:spPr>
        <p:txBody>
          <a:bodyPr>
            <a:normAutofit fontScale="90000"/>
          </a:bodyPr>
          <a:lstStyle/>
          <a:p>
            <a:r>
              <a:rPr lang="en-US" dirty="0" smtClean="0"/>
              <a:t>Example-3</a:t>
            </a:r>
          </a:p>
        </p:txBody>
      </p:sp>
      <p:sp>
        <p:nvSpPr>
          <p:cNvPr id="4102" name="Content Placeholder 2"/>
          <p:cNvSpPr>
            <a:spLocks noGrp="1"/>
          </p:cNvSpPr>
          <p:nvPr>
            <p:ph sz="quarter" idx="1"/>
          </p:nvPr>
        </p:nvSpPr>
        <p:spPr>
          <a:xfrm>
            <a:off x="228600" y="1143000"/>
            <a:ext cx="8610600" cy="4525963"/>
          </a:xfrm>
        </p:spPr>
        <p:txBody>
          <a:bodyPr/>
          <a:lstStyle/>
          <a:p>
            <a:pPr algn="just"/>
            <a:r>
              <a:rPr lang="en-US" sz="2600" dirty="0" smtClean="0"/>
              <a:t>At initial position</a:t>
            </a:r>
          </a:p>
          <a:p>
            <a:pPr algn="just"/>
            <a:endParaRPr lang="en-US" sz="2600" dirty="0"/>
          </a:p>
          <a:p>
            <a:pPr algn="just"/>
            <a:endParaRPr lang="en-US" sz="2600" dirty="0" smtClean="0"/>
          </a:p>
          <a:p>
            <a:pPr algn="just"/>
            <a:r>
              <a:rPr lang="en-US" sz="2600" dirty="0" smtClean="0"/>
              <a:t>Voltage drop across </a:t>
            </a:r>
            <a:r>
              <a:rPr lang="en-US" sz="2600" i="1" dirty="0" smtClean="0"/>
              <a:t>R</a:t>
            </a:r>
            <a:r>
              <a:rPr lang="en-US" sz="2600" i="1" baseline="-25000" dirty="0" smtClean="0"/>
              <a:t>2</a:t>
            </a:r>
            <a:r>
              <a:rPr lang="en-US" sz="2600" dirty="0" smtClean="0"/>
              <a:t> is </a:t>
            </a:r>
          </a:p>
          <a:p>
            <a:pPr algn="just"/>
            <a:endParaRPr lang="en-US" sz="2600" dirty="0"/>
          </a:p>
          <a:p>
            <a:pPr algn="just"/>
            <a:endParaRPr lang="en-US" sz="2600" dirty="0" smtClean="0"/>
          </a:p>
          <a:p>
            <a:pPr algn="just"/>
            <a:endParaRPr lang="en-US" sz="2600" dirty="0"/>
          </a:p>
          <a:p>
            <a:pPr algn="just"/>
            <a:endParaRPr lang="en-US" sz="2600" dirty="0" smtClean="0"/>
          </a:p>
          <a:p>
            <a:pPr algn="just"/>
            <a:r>
              <a:rPr lang="en-US" sz="2600" dirty="0" smtClean="0"/>
              <a:t>The value of </a:t>
            </a:r>
            <a:r>
              <a:rPr lang="en-US" sz="2600" i="1" dirty="0" smtClean="0"/>
              <a:t>R</a:t>
            </a:r>
            <a:r>
              <a:rPr lang="en-US" sz="2600" i="1" baseline="-25000" dirty="0" smtClean="0"/>
              <a:t>4</a:t>
            </a:r>
            <a:r>
              <a:rPr lang="en-US" sz="2600" dirty="0" smtClean="0"/>
              <a:t> to balance the bridge (V</a:t>
            </a:r>
            <a:r>
              <a:rPr lang="en-US" sz="2600" baseline="-25000" dirty="0" smtClean="0"/>
              <a:t>E</a:t>
            </a:r>
            <a:r>
              <a:rPr lang="en-US" sz="2600" dirty="0" smtClean="0"/>
              <a:t>=0) </a:t>
            </a:r>
          </a:p>
          <a:p>
            <a:endParaRPr lang="en-US" dirty="0" smtClean="0"/>
          </a:p>
        </p:txBody>
      </p:sp>
      <p:sp>
        <p:nvSpPr>
          <p:cNvPr id="41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1166386085"/>
              </p:ext>
            </p:extLst>
          </p:nvPr>
        </p:nvGraphicFramePr>
        <p:xfrm>
          <a:off x="2286000" y="1752600"/>
          <a:ext cx="1444625" cy="419100"/>
        </p:xfrm>
        <a:graphic>
          <a:graphicData uri="http://schemas.openxmlformats.org/presentationml/2006/ole">
            <mc:AlternateContent xmlns:mc="http://schemas.openxmlformats.org/markup-compatibility/2006">
              <mc:Choice xmlns:v="urn:schemas-microsoft-com:vml" Requires="v">
                <p:oleObj spid="_x0000_s25968" name="Equation" r:id="rId3" imgW="749160" imgH="215640" progId="Equation.3">
                  <p:embed/>
                </p:oleObj>
              </mc:Choice>
              <mc:Fallback>
                <p:oleObj name="Equation" r:id="rId3" imgW="749160" imgH="215640" progId="Equation.3">
                  <p:embed/>
                  <p:pic>
                    <p:nvPicPr>
                      <p:cNvPr id="0" name=""/>
                      <p:cNvPicPr>
                        <a:picLocks noChangeAspect="1" noChangeArrowheads="1"/>
                      </p:cNvPicPr>
                      <p:nvPr/>
                    </p:nvPicPr>
                    <p:blipFill>
                      <a:blip r:embed="rId4"/>
                      <a:srcRect/>
                      <a:stretch>
                        <a:fillRect/>
                      </a:stretch>
                    </p:blipFill>
                    <p:spPr bwMode="auto">
                      <a:xfrm>
                        <a:off x="2286000" y="1752600"/>
                        <a:ext cx="14446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3"/>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410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4106" name="Rectangle 6"/>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410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4108" name="Rectangle 9"/>
          <p:cNvSpPr>
            <a:spLocks noChangeArrowheads="1"/>
          </p:cNvSpPr>
          <p:nvPr/>
        </p:nvSpPr>
        <p:spPr bwMode="auto">
          <a:xfrm>
            <a:off x="0" y="428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38857952"/>
              </p:ext>
            </p:extLst>
          </p:nvPr>
        </p:nvGraphicFramePr>
        <p:xfrm>
          <a:off x="533400" y="1752600"/>
          <a:ext cx="1420812" cy="419100"/>
        </p:xfrm>
        <a:graphic>
          <a:graphicData uri="http://schemas.openxmlformats.org/presentationml/2006/ole">
            <mc:AlternateContent xmlns:mc="http://schemas.openxmlformats.org/markup-compatibility/2006">
              <mc:Choice xmlns:v="urn:schemas-microsoft-com:vml" Requires="v">
                <p:oleObj spid="_x0000_s25969" name="Equation" r:id="rId5" imgW="736560" imgH="215640" progId="Equation.3">
                  <p:embed/>
                </p:oleObj>
              </mc:Choice>
              <mc:Fallback>
                <p:oleObj name="Equation" r:id="rId5" imgW="736560" imgH="215640" progId="Equation.3">
                  <p:embed/>
                  <p:pic>
                    <p:nvPicPr>
                      <p:cNvPr id="0" name="Object 2"/>
                      <p:cNvPicPr>
                        <a:picLocks noChangeAspect="1" noChangeArrowheads="1"/>
                      </p:cNvPicPr>
                      <p:nvPr/>
                    </p:nvPicPr>
                    <p:blipFill>
                      <a:blip r:embed="rId6"/>
                      <a:srcRect/>
                      <a:stretch>
                        <a:fillRect/>
                      </a:stretch>
                    </p:blipFill>
                    <p:spPr bwMode="auto">
                      <a:xfrm>
                        <a:off x="533400" y="1752600"/>
                        <a:ext cx="142081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787971683"/>
              </p:ext>
            </p:extLst>
          </p:nvPr>
        </p:nvGraphicFramePr>
        <p:xfrm>
          <a:off x="2540000" y="3276600"/>
          <a:ext cx="3436938" cy="903288"/>
        </p:xfrm>
        <a:graphic>
          <a:graphicData uri="http://schemas.openxmlformats.org/presentationml/2006/ole">
            <mc:AlternateContent xmlns:mc="http://schemas.openxmlformats.org/markup-compatibility/2006">
              <mc:Choice xmlns:v="urn:schemas-microsoft-com:vml" Requires="v">
                <p:oleObj spid="_x0000_s25970" name="Equation" r:id="rId7" imgW="1650960" imgH="431640" progId="Equation.3">
                  <p:embed/>
                </p:oleObj>
              </mc:Choice>
              <mc:Fallback>
                <p:oleObj name="Equation" r:id="rId7" imgW="1650960" imgH="431640" progId="Equation.3">
                  <p:embed/>
                  <p:pic>
                    <p:nvPicPr>
                      <p:cNvPr id="0" name="Object 3"/>
                      <p:cNvPicPr>
                        <a:picLocks noChangeAspect="1" noChangeArrowheads="1"/>
                      </p:cNvPicPr>
                      <p:nvPr/>
                    </p:nvPicPr>
                    <p:blipFill>
                      <a:blip r:embed="rId8"/>
                      <a:srcRect/>
                      <a:stretch>
                        <a:fillRect/>
                      </a:stretch>
                    </p:blipFill>
                    <p:spPr bwMode="auto">
                      <a:xfrm>
                        <a:off x="2540000" y="3276600"/>
                        <a:ext cx="3436938" cy="903288"/>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58224351"/>
              </p:ext>
            </p:extLst>
          </p:nvPr>
        </p:nvGraphicFramePr>
        <p:xfrm>
          <a:off x="2590800" y="4267200"/>
          <a:ext cx="1401762" cy="452438"/>
        </p:xfrm>
        <a:graphic>
          <a:graphicData uri="http://schemas.openxmlformats.org/presentationml/2006/ole">
            <mc:AlternateContent xmlns:mc="http://schemas.openxmlformats.org/markup-compatibility/2006">
              <mc:Choice xmlns:v="urn:schemas-microsoft-com:vml" Requires="v">
                <p:oleObj spid="_x0000_s25971" name="Equation" r:id="rId9" imgW="672840" imgH="215640" progId="Equation.3">
                  <p:embed/>
                </p:oleObj>
              </mc:Choice>
              <mc:Fallback>
                <p:oleObj name="Equation" r:id="rId9" imgW="672840" imgH="215640" progId="Equation.3">
                  <p:embed/>
                  <p:pic>
                    <p:nvPicPr>
                      <p:cNvPr id="0" name="Object 3"/>
                      <p:cNvPicPr>
                        <a:picLocks noChangeAspect="1" noChangeArrowheads="1"/>
                      </p:cNvPicPr>
                      <p:nvPr/>
                    </p:nvPicPr>
                    <p:blipFill>
                      <a:blip r:embed="rId10"/>
                      <a:srcRect/>
                      <a:stretch>
                        <a:fillRect/>
                      </a:stretch>
                    </p:blipFill>
                    <p:spPr bwMode="auto">
                      <a:xfrm>
                        <a:off x="2590800" y="4267200"/>
                        <a:ext cx="1401762"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20775959"/>
              </p:ext>
            </p:extLst>
          </p:nvPr>
        </p:nvGraphicFramePr>
        <p:xfrm>
          <a:off x="3429000" y="5486400"/>
          <a:ext cx="1560513" cy="452438"/>
        </p:xfrm>
        <a:graphic>
          <a:graphicData uri="http://schemas.openxmlformats.org/presentationml/2006/ole">
            <mc:AlternateContent xmlns:mc="http://schemas.openxmlformats.org/markup-compatibility/2006">
              <mc:Choice xmlns:v="urn:schemas-microsoft-com:vml" Requires="v">
                <p:oleObj spid="_x0000_s25972" name="Equation" r:id="rId11" imgW="749160" imgH="215640" progId="Equation.3">
                  <p:embed/>
                </p:oleObj>
              </mc:Choice>
              <mc:Fallback>
                <p:oleObj name="Equation" r:id="rId11" imgW="749160" imgH="215640" progId="Equation.3">
                  <p:embed/>
                  <p:pic>
                    <p:nvPicPr>
                      <p:cNvPr id="0" name="Object 4"/>
                      <p:cNvPicPr>
                        <a:picLocks noChangeAspect="1" noChangeArrowheads="1"/>
                      </p:cNvPicPr>
                      <p:nvPr/>
                    </p:nvPicPr>
                    <p:blipFill>
                      <a:blip r:embed="rId12"/>
                      <a:srcRect/>
                      <a:stretch>
                        <a:fillRect/>
                      </a:stretch>
                    </p:blipFill>
                    <p:spPr bwMode="auto">
                      <a:xfrm>
                        <a:off x="3429000" y="5486400"/>
                        <a:ext cx="15605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9" name="Group 18"/>
          <p:cNvGrpSpPr/>
          <p:nvPr/>
        </p:nvGrpSpPr>
        <p:grpSpPr>
          <a:xfrm>
            <a:off x="4719895" y="838200"/>
            <a:ext cx="4167298" cy="2438400"/>
            <a:chOff x="2133600" y="4260376"/>
            <a:chExt cx="4167298" cy="2438400"/>
          </a:xfrm>
        </p:grpSpPr>
        <p:pic>
          <p:nvPicPr>
            <p:cNvPr id="20" name="Picture 96"/>
            <p:cNvPicPr>
              <a:picLocks noChangeAspect="1" noChangeArrowheads="1"/>
            </p:cNvPicPr>
            <p:nvPr/>
          </p:nvPicPr>
          <p:blipFill rotWithShape="1">
            <a:blip r:embed="rId13">
              <a:extLst>
                <a:ext uri="{28A0092B-C50C-407E-A947-70E740481C1C}">
                  <a14:useLocalDpi xmlns:a14="http://schemas.microsoft.com/office/drawing/2010/main" val="0"/>
                </a:ext>
              </a:extLst>
            </a:blip>
            <a:srcRect l="69720" t="30737" r="11770" b="50000"/>
            <a:stretch/>
          </p:blipFill>
          <p:spPr bwMode="auto">
            <a:xfrm>
              <a:off x="2133600" y="4260376"/>
              <a:ext cx="416729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1" name="TextBox 20"/>
                <p:cNvSpPr txBox="1"/>
                <p:nvPr/>
              </p:nvSpPr>
              <p:spPr>
                <a:xfrm>
                  <a:off x="4217249" y="4917744"/>
                  <a:ext cx="41870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𝒘</m:t>
                        </m:r>
                      </m:oMath>
                    </m:oMathPara>
                  </a14:m>
                  <a:endParaRPr lang="en-US" b="1"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217249" y="4917744"/>
                  <a:ext cx="418704" cy="369332"/>
                </a:xfrm>
                <a:prstGeom prst="rect">
                  <a:avLst/>
                </a:prstGeom>
                <a:blipFill rotWithShape="1">
                  <a:blip r:embed="rId14"/>
                  <a:stretch>
                    <a:fillRect t="-8197" r="-18841"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257800" y="4910076"/>
                  <a:ext cx="35458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𝒄</m:t>
                        </m:r>
                      </m:oMath>
                    </m:oMathPara>
                  </a14:m>
                  <a:endParaRPr lang="en-US" b="1" dirty="0">
                    <a:solidFill>
                      <a:srgbClr val="FF00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5257800" y="4910076"/>
                  <a:ext cx="354584" cy="369332"/>
                </a:xfrm>
                <a:prstGeom prst="rect">
                  <a:avLst/>
                </a:prstGeom>
                <a:blipFill rotWithShape="1">
                  <a:blip r:embed="rId15"/>
                  <a:stretch>
                    <a:fillRect t="-8197" r="-22414"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719895" y="5387748"/>
                  <a:ext cx="506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rPr>
                              <m:t>𝑽</m:t>
                            </m:r>
                          </m:e>
                          <m:sub>
                            <m:r>
                              <a:rPr lang="en-US" b="1" i="1" smtClean="0">
                                <a:solidFill>
                                  <a:srgbClr val="FF0000"/>
                                </a:solidFill>
                                <a:latin typeface="Cambria Math"/>
                              </a:rPr>
                              <m:t>𝑬</m:t>
                            </m:r>
                          </m:sub>
                        </m:sSub>
                      </m:oMath>
                    </m:oMathPara>
                  </a14:m>
                  <a:endParaRPr lang="en-US" b="1"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719895" y="5387748"/>
                  <a:ext cx="506805" cy="369332"/>
                </a:xfrm>
                <a:prstGeom prst="rect">
                  <a:avLst/>
                </a:prstGeom>
                <a:blipFill rotWithShape="1">
                  <a:blip r:embed="rId16"/>
                  <a:stretch>
                    <a:fillRect t="-8197" r="-15663" b="-24590"/>
                  </a:stretch>
                </a:blipFill>
              </p:spPr>
              <p:txBody>
                <a:bodyPr/>
                <a:lstStyle/>
                <a:p>
                  <a:r>
                    <a:rPr lang="en-US">
                      <a:noFill/>
                    </a:rPr>
                    <a:t> </a:t>
                  </a:r>
                </a:p>
              </p:txBody>
            </p:sp>
          </mc:Fallback>
        </mc:AlternateContent>
      </p:grpSp>
    </p:spTree>
    <p:extLst>
      <p:ext uri="{BB962C8B-B14F-4D97-AF65-F5344CB8AC3E}">
        <p14:creationId xmlns:p14="http://schemas.microsoft.com/office/powerpoint/2010/main" val="407249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itle 1"/>
          <p:cNvSpPr>
            <a:spLocks noGrp="1"/>
          </p:cNvSpPr>
          <p:nvPr>
            <p:ph type="title"/>
          </p:nvPr>
        </p:nvSpPr>
        <p:spPr>
          <a:xfrm>
            <a:off x="457200" y="76200"/>
            <a:ext cx="8229600" cy="715962"/>
          </a:xfrm>
        </p:spPr>
        <p:txBody>
          <a:bodyPr>
            <a:normAutofit fontScale="90000"/>
          </a:bodyPr>
          <a:lstStyle/>
          <a:p>
            <a:r>
              <a:rPr lang="en-US" dirty="0" smtClean="0"/>
              <a:t>Example-3</a:t>
            </a:r>
          </a:p>
        </p:txBody>
      </p:sp>
      <p:sp>
        <p:nvSpPr>
          <p:cNvPr id="4102" name="Content Placeholder 2"/>
          <p:cNvSpPr>
            <a:spLocks noGrp="1"/>
          </p:cNvSpPr>
          <p:nvPr>
            <p:ph sz="quarter" idx="1"/>
          </p:nvPr>
        </p:nvSpPr>
        <p:spPr>
          <a:xfrm>
            <a:off x="228600" y="1143000"/>
            <a:ext cx="8610600" cy="4525963"/>
          </a:xfrm>
        </p:spPr>
        <p:txBody>
          <a:bodyPr/>
          <a:lstStyle/>
          <a:p>
            <a:pPr algn="just"/>
            <a:r>
              <a:rPr lang="en-US" sz="2600" dirty="0" smtClean="0"/>
              <a:t>If the wiper moves 0.5 in toward A from midstroke, it will be 3.0 inch from </a:t>
            </a:r>
            <a:r>
              <a:rPr lang="en-US" sz="2600" i="1" dirty="0" smtClean="0"/>
              <a:t>B</a:t>
            </a:r>
            <a:r>
              <a:rPr lang="en-US" sz="2600" dirty="0" smtClean="0"/>
              <a:t>.</a:t>
            </a:r>
          </a:p>
          <a:p>
            <a:pPr algn="just"/>
            <a:endParaRPr lang="en-US" sz="2600" dirty="0"/>
          </a:p>
          <a:p>
            <a:pPr algn="just"/>
            <a:endParaRPr lang="en-US" sz="2600" dirty="0" smtClean="0"/>
          </a:p>
          <a:p>
            <a:pPr algn="just"/>
            <a:endParaRPr lang="en-US" sz="2600" dirty="0"/>
          </a:p>
          <a:p>
            <a:pPr algn="just"/>
            <a:r>
              <a:rPr lang="en-US" sz="2600" dirty="0" smtClean="0"/>
              <a:t>V</a:t>
            </a:r>
            <a:r>
              <a:rPr lang="en-US" sz="2600" baseline="-25000" dirty="0" smtClean="0"/>
              <a:t>E</a:t>
            </a:r>
            <a:r>
              <a:rPr lang="en-US" sz="2600" dirty="0" smtClean="0"/>
              <a:t> can now be calculated as:</a:t>
            </a:r>
          </a:p>
          <a:p>
            <a:endParaRPr lang="en-US" dirty="0" smtClean="0"/>
          </a:p>
        </p:txBody>
      </p:sp>
      <p:sp>
        <p:nvSpPr>
          <p:cNvPr id="41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1825143971"/>
              </p:ext>
            </p:extLst>
          </p:nvPr>
        </p:nvGraphicFramePr>
        <p:xfrm>
          <a:off x="762000" y="2387516"/>
          <a:ext cx="3255963" cy="836612"/>
        </p:xfrm>
        <a:graphic>
          <a:graphicData uri="http://schemas.openxmlformats.org/presentationml/2006/ole">
            <mc:AlternateContent xmlns:mc="http://schemas.openxmlformats.org/markup-compatibility/2006">
              <mc:Choice xmlns:v="urn:schemas-microsoft-com:vml" Requires="v">
                <p:oleObj spid="_x0000_s31766" name="Equation" r:id="rId3" imgW="1688760" imgH="431640" progId="Equation.3">
                  <p:embed/>
                </p:oleObj>
              </mc:Choice>
              <mc:Fallback>
                <p:oleObj name="Equation" r:id="rId3" imgW="1688760" imgH="431640" progId="Equation.3">
                  <p:embed/>
                  <p:pic>
                    <p:nvPicPr>
                      <p:cNvPr id="0" name=""/>
                      <p:cNvPicPr>
                        <a:picLocks noChangeAspect="1" noChangeArrowheads="1"/>
                      </p:cNvPicPr>
                      <p:nvPr/>
                    </p:nvPicPr>
                    <p:blipFill>
                      <a:blip r:embed="rId4"/>
                      <a:srcRect/>
                      <a:stretch>
                        <a:fillRect/>
                      </a:stretch>
                    </p:blipFill>
                    <p:spPr bwMode="auto">
                      <a:xfrm>
                        <a:off x="762000" y="2387516"/>
                        <a:ext cx="325596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Rectangle 3"/>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410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4099" name="Object 3"/>
          <p:cNvGraphicFramePr>
            <a:graphicFrameLocks noChangeAspect="1"/>
          </p:cNvGraphicFramePr>
          <p:nvPr>
            <p:extLst>
              <p:ext uri="{D42A27DB-BD31-4B8C-83A1-F6EECF244321}">
                <p14:modId xmlns:p14="http://schemas.microsoft.com/office/powerpoint/2010/main" val="2589041519"/>
              </p:ext>
            </p:extLst>
          </p:nvPr>
        </p:nvGraphicFramePr>
        <p:xfrm>
          <a:off x="1676400" y="4038600"/>
          <a:ext cx="1408113" cy="371475"/>
        </p:xfrm>
        <a:graphic>
          <a:graphicData uri="http://schemas.openxmlformats.org/presentationml/2006/ole">
            <mc:AlternateContent xmlns:mc="http://schemas.openxmlformats.org/markup-compatibility/2006">
              <mc:Choice xmlns:v="urn:schemas-microsoft-com:vml" Requires="v">
                <p:oleObj spid="_x0000_s31767" name="Equation" r:id="rId5" imgW="825480" imgH="215640" progId="Equation.3">
                  <p:embed/>
                </p:oleObj>
              </mc:Choice>
              <mc:Fallback>
                <p:oleObj name="Equation" r:id="rId5" imgW="825480" imgH="215640" progId="Equation.3">
                  <p:embed/>
                  <p:pic>
                    <p:nvPicPr>
                      <p:cNvPr id="0" name=""/>
                      <p:cNvPicPr>
                        <a:picLocks noChangeAspect="1" noChangeArrowheads="1"/>
                      </p:cNvPicPr>
                      <p:nvPr/>
                    </p:nvPicPr>
                    <p:blipFill>
                      <a:blip r:embed="rId6"/>
                      <a:srcRect/>
                      <a:stretch>
                        <a:fillRect/>
                      </a:stretch>
                    </p:blipFill>
                    <p:spPr bwMode="auto">
                      <a:xfrm>
                        <a:off x="1676400" y="4038600"/>
                        <a:ext cx="1408113"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Rectangle 6"/>
          <p:cNvSpPr>
            <a:spLocks noChangeArrowheads="1"/>
          </p:cNvSpPr>
          <p:nvPr/>
        </p:nvSpPr>
        <p:spPr bwMode="auto">
          <a:xfrm>
            <a:off x="0" y="447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sp>
        <p:nvSpPr>
          <p:cNvPr id="4107"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4100" name="Object 4"/>
          <p:cNvGraphicFramePr>
            <a:graphicFrameLocks noChangeAspect="1"/>
          </p:cNvGraphicFramePr>
          <p:nvPr>
            <p:extLst>
              <p:ext uri="{D42A27DB-BD31-4B8C-83A1-F6EECF244321}">
                <p14:modId xmlns:p14="http://schemas.microsoft.com/office/powerpoint/2010/main" val="4234547107"/>
              </p:ext>
            </p:extLst>
          </p:nvPr>
        </p:nvGraphicFramePr>
        <p:xfrm>
          <a:off x="1143000" y="5562600"/>
          <a:ext cx="4283075" cy="688975"/>
        </p:xfrm>
        <a:graphic>
          <a:graphicData uri="http://schemas.openxmlformats.org/presentationml/2006/ole">
            <mc:AlternateContent xmlns:mc="http://schemas.openxmlformats.org/markup-compatibility/2006">
              <mc:Choice xmlns:v="urn:schemas-microsoft-com:vml" Requires="v">
                <p:oleObj spid="_x0000_s31768" name="Equation" r:id="rId7" imgW="2666880" imgH="431640" progId="Equation.3">
                  <p:embed/>
                </p:oleObj>
              </mc:Choice>
              <mc:Fallback>
                <p:oleObj name="Equation" r:id="rId7" imgW="2666880" imgH="431640" progId="Equation.3">
                  <p:embed/>
                  <p:pic>
                    <p:nvPicPr>
                      <p:cNvPr id="0" name=""/>
                      <p:cNvPicPr>
                        <a:picLocks noChangeAspect="1" noChangeArrowheads="1"/>
                      </p:cNvPicPr>
                      <p:nvPr/>
                    </p:nvPicPr>
                    <p:blipFill>
                      <a:blip r:embed="rId8"/>
                      <a:srcRect/>
                      <a:stretch>
                        <a:fillRect/>
                      </a:stretch>
                    </p:blipFill>
                    <p:spPr bwMode="auto">
                      <a:xfrm>
                        <a:off x="1143000" y="5562600"/>
                        <a:ext cx="428307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Rectangle 9"/>
          <p:cNvSpPr>
            <a:spLocks noChangeArrowheads="1"/>
          </p:cNvSpPr>
          <p:nvPr/>
        </p:nvSpPr>
        <p:spPr bwMode="auto">
          <a:xfrm>
            <a:off x="0" y="428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a:endParaRPr lang="en-US">
              <a:latin typeface="Perpetua"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54745541"/>
              </p:ext>
            </p:extLst>
          </p:nvPr>
        </p:nvGraphicFramePr>
        <p:xfrm>
          <a:off x="1219200" y="4572000"/>
          <a:ext cx="2922588" cy="741362"/>
        </p:xfrm>
        <a:graphic>
          <a:graphicData uri="http://schemas.openxmlformats.org/presentationml/2006/ole">
            <mc:AlternateContent xmlns:mc="http://schemas.openxmlformats.org/markup-compatibility/2006">
              <mc:Choice xmlns:v="urn:schemas-microsoft-com:vml" Requires="v">
                <p:oleObj spid="_x0000_s31769" name="Equation" r:id="rId9" imgW="1714320" imgH="431640" progId="Equation.3">
                  <p:embed/>
                </p:oleObj>
              </mc:Choice>
              <mc:Fallback>
                <p:oleObj name="Equation" r:id="rId9" imgW="1714320" imgH="431640" progId="Equation.3">
                  <p:embed/>
                  <p:pic>
                    <p:nvPicPr>
                      <p:cNvPr id="0" name="Object 3"/>
                      <p:cNvPicPr>
                        <a:picLocks noChangeAspect="1" noChangeArrowheads="1"/>
                      </p:cNvPicPr>
                      <p:nvPr/>
                    </p:nvPicPr>
                    <p:blipFill>
                      <a:blip r:embed="rId10"/>
                      <a:srcRect/>
                      <a:stretch>
                        <a:fillRect/>
                      </a:stretch>
                    </p:blipFill>
                    <p:spPr bwMode="auto">
                      <a:xfrm>
                        <a:off x="1219200" y="4572000"/>
                        <a:ext cx="292258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 name="Group 14"/>
          <p:cNvGrpSpPr/>
          <p:nvPr/>
        </p:nvGrpSpPr>
        <p:grpSpPr>
          <a:xfrm>
            <a:off x="4800600" y="2387516"/>
            <a:ext cx="4167298" cy="2438400"/>
            <a:chOff x="1976781" y="4168548"/>
            <a:chExt cx="4167298" cy="2438400"/>
          </a:xfrm>
        </p:grpSpPr>
        <p:pic>
          <p:nvPicPr>
            <p:cNvPr id="16" name="Picture 96"/>
            <p:cNvPicPr>
              <a:picLocks noChangeAspect="1" noChangeArrowheads="1"/>
            </p:cNvPicPr>
            <p:nvPr/>
          </p:nvPicPr>
          <p:blipFill rotWithShape="1">
            <a:blip r:embed="rId11">
              <a:extLst>
                <a:ext uri="{28A0092B-C50C-407E-A947-70E740481C1C}">
                  <a14:useLocalDpi xmlns:a14="http://schemas.microsoft.com/office/drawing/2010/main" val="0"/>
                </a:ext>
              </a:extLst>
            </a:blip>
            <a:srcRect l="69720" t="30737" r="11770" b="50000"/>
            <a:stretch/>
          </p:blipFill>
          <p:spPr bwMode="auto">
            <a:xfrm>
              <a:off x="1976781" y="4168548"/>
              <a:ext cx="416729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7" name="TextBox 16"/>
                <p:cNvSpPr txBox="1"/>
                <p:nvPr/>
              </p:nvSpPr>
              <p:spPr>
                <a:xfrm>
                  <a:off x="4026177" y="4821072"/>
                  <a:ext cx="41870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𝒘</m:t>
                        </m:r>
                      </m:oMath>
                    </m:oMathPara>
                  </a14:m>
                  <a:endParaRPr lang="en-US" b="1" dirty="0">
                    <a:solidFill>
                      <a:srgbClr val="FF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026177" y="4821072"/>
                  <a:ext cx="418704" cy="369332"/>
                </a:xfrm>
                <a:prstGeom prst="rect">
                  <a:avLst/>
                </a:prstGeom>
                <a:blipFill rotWithShape="1">
                  <a:blip r:embed="rId12"/>
                  <a:stretch>
                    <a:fillRect t="-8333" r="-19118"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203208" y="4828188"/>
                  <a:ext cx="354584"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𝒄</m:t>
                        </m:r>
                      </m:oMath>
                    </m:oMathPara>
                  </a14:m>
                  <a:endParaRPr lang="en-US" b="1"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203208" y="4828188"/>
                  <a:ext cx="354584" cy="369332"/>
                </a:xfrm>
                <a:prstGeom prst="rect">
                  <a:avLst/>
                </a:prstGeom>
                <a:blipFill rotWithShape="1">
                  <a:blip r:embed="rId13"/>
                  <a:stretch>
                    <a:fillRect t="-8333" r="-2241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583415" y="5292212"/>
                  <a:ext cx="506805"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a:rPr>
                            </m:ctrlPr>
                          </m:sSubPr>
                          <m:e>
                            <m:r>
                              <a:rPr lang="en-US" b="1" i="1" smtClean="0">
                                <a:solidFill>
                                  <a:srgbClr val="FF0000"/>
                                </a:solidFill>
                                <a:latin typeface="Cambria Math"/>
                              </a:rPr>
                              <m:t>𝑽</m:t>
                            </m:r>
                          </m:e>
                          <m:sub>
                            <m:r>
                              <a:rPr lang="en-US" b="1" i="1" smtClean="0">
                                <a:solidFill>
                                  <a:srgbClr val="FF0000"/>
                                </a:solidFill>
                                <a:latin typeface="Cambria Math"/>
                              </a:rPr>
                              <m:t>𝑬</m:t>
                            </m:r>
                          </m:sub>
                        </m:sSub>
                      </m:oMath>
                    </m:oMathPara>
                  </a14:m>
                  <a:endParaRPr lang="en-US" b="1"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583415" y="5292212"/>
                  <a:ext cx="506805" cy="369332"/>
                </a:xfrm>
                <a:prstGeom prst="rect">
                  <a:avLst/>
                </a:prstGeom>
                <a:blipFill rotWithShape="1">
                  <a:blip r:embed="rId14"/>
                  <a:stretch>
                    <a:fillRect t="-8197" r="-16867" b="-24590"/>
                  </a:stretch>
                </a:blipFill>
              </p:spPr>
              <p:txBody>
                <a:bodyPr/>
                <a:lstStyle/>
                <a:p>
                  <a:r>
                    <a:rPr lang="en-US">
                      <a:noFill/>
                    </a:rPr>
                    <a:t> </a:t>
                  </a:r>
                </a:p>
              </p:txBody>
            </p:sp>
          </mc:Fallback>
        </mc:AlternateContent>
      </p:grpSp>
    </p:spTree>
    <p:extLst>
      <p:ext uri="{BB962C8B-B14F-4D97-AF65-F5344CB8AC3E}">
        <p14:creationId xmlns:p14="http://schemas.microsoft.com/office/powerpoint/2010/main" val="159166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850106"/>
          </a:xfrm>
        </p:spPr>
        <p:txBody>
          <a:bodyPr/>
          <a:lstStyle/>
          <a:p>
            <a:r>
              <a:rPr lang="en-US" dirty="0" smtClean="0"/>
              <a:t>Lecture Outline</a:t>
            </a:r>
            <a:endParaRPr lang="en-US" dirty="0"/>
          </a:p>
        </p:txBody>
      </p:sp>
      <p:sp>
        <p:nvSpPr>
          <p:cNvPr id="3" name="Content Placeholder 2"/>
          <p:cNvSpPr>
            <a:spLocks noGrp="1"/>
          </p:cNvSpPr>
          <p:nvPr>
            <p:ph idx="1"/>
          </p:nvPr>
        </p:nvSpPr>
        <p:spPr>
          <a:xfrm>
            <a:off x="457200" y="822722"/>
            <a:ext cx="8229600" cy="5806678"/>
          </a:xfrm>
        </p:spPr>
        <p:txBody>
          <a:bodyPr>
            <a:normAutofit/>
          </a:bodyPr>
          <a:lstStyle/>
          <a:p>
            <a:pPr>
              <a:lnSpc>
                <a:spcPct val="150000"/>
              </a:lnSpc>
            </a:pPr>
            <a:r>
              <a:rPr lang="en-US" dirty="0" smtClean="0"/>
              <a:t>Introduction</a:t>
            </a:r>
          </a:p>
          <a:p>
            <a:pPr>
              <a:lnSpc>
                <a:spcPct val="150000"/>
              </a:lnSpc>
            </a:pPr>
            <a:r>
              <a:rPr lang="en-US" dirty="0" smtClean="0"/>
              <a:t>Potentiometric Sensors</a:t>
            </a:r>
          </a:p>
          <a:p>
            <a:pPr>
              <a:lnSpc>
                <a:spcPct val="150000"/>
              </a:lnSpc>
            </a:pPr>
            <a:r>
              <a:rPr lang="en-US" dirty="0" smtClean="0"/>
              <a:t>Capacitive Sensors</a:t>
            </a:r>
          </a:p>
          <a:p>
            <a:pPr>
              <a:lnSpc>
                <a:spcPct val="150000"/>
              </a:lnSpc>
            </a:pPr>
            <a:r>
              <a:rPr lang="en-US" dirty="0" smtClean="0"/>
              <a:t>Inductive Sensors</a:t>
            </a:r>
          </a:p>
          <a:p>
            <a:pPr>
              <a:lnSpc>
                <a:spcPct val="150000"/>
              </a:lnSpc>
            </a:pPr>
            <a:r>
              <a:rPr lang="en-US" dirty="0" smtClean="0"/>
              <a:t>Applications</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a:t>
            </a:fld>
            <a:endParaRPr lang="en-GB"/>
          </a:p>
        </p:txBody>
      </p:sp>
    </p:spTree>
    <p:extLst>
      <p:ext uri="{BB962C8B-B14F-4D97-AF65-F5344CB8AC3E}">
        <p14:creationId xmlns:p14="http://schemas.microsoft.com/office/powerpoint/2010/main" val="601398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936104"/>
          </a:xfrm>
        </p:spPr>
        <p:txBody>
          <a:bodyPr>
            <a:normAutofit/>
          </a:bodyPr>
          <a:lstStyle/>
          <a:p>
            <a:r>
              <a:rPr lang="en-GB" sz="4000" dirty="0" smtClean="0"/>
              <a:t>Rotary Potentiometer</a:t>
            </a:r>
            <a:endParaRPr lang="en-GB" sz="40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20</a:t>
            </a:fld>
            <a:endParaRPr lang="en-GB"/>
          </a:p>
        </p:txBody>
      </p:sp>
      <p:pic>
        <p:nvPicPr>
          <p:cNvPr id="24578" name="Picture 2" descr="http://lpsa.swarthmore.edu/Systems/Electromechanical/Systems/imgD.gif"/>
          <p:cNvPicPr>
            <a:picLocks noChangeAspect="1" noChangeArrowheads="1"/>
          </p:cNvPicPr>
          <p:nvPr/>
        </p:nvPicPr>
        <p:blipFill>
          <a:blip r:embed="rId2" cstate="print"/>
          <a:srcRect r="42472"/>
          <a:stretch>
            <a:fillRect/>
          </a:stretch>
        </p:blipFill>
        <p:spPr bwMode="auto">
          <a:xfrm>
            <a:off x="5220072" y="908720"/>
            <a:ext cx="3816424" cy="2677193"/>
          </a:xfrm>
          <a:prstGeom prst="rect">
            <a:avLst/>
          </a:prstGeom>
          <a:noFill/>
        </p:spPr>
      </p:pic>
      <p:pic>
        <p:nvPicPr>
          <p:cNvPr id="8" name="Picture 2" descr="http://lpsa.swarthmore.edu/Systems/Electromechanical/Systems/img2D.jpg"/>
          <p:cNvPicPr>
            <a:picLocks noChangeAspect="1" noChangeArrowheads="1"/>
          </p:cNvPicPr>
          <p:nvPr/>
        </p:nvPicPr>
        <p:blipFill>
          <a:blip r:embed="rId3" cstate="print"/>
          <a:srcRect r="61694"/>
          <a:stretch>
            <a:fillRect/>
          </a:stretch>
        </p:blipFill>
        <p:spPr bwMode="auto">
          <a:xfrm>
            <a:off x="6012160" y="3717032"/>
            <a:ext cx="2160240" cy="2958354"/>
          </a:xfrm>
          <a:prstGeom prst="rect">
            <a:avLst/>
          </a:prstGeom>
          <a:noFill/>
        </p:spPr>
      </p:pic>
      <p:sp>
        <p:nvSpPr>
          <p:cNvPr id="10" name="Rectangle 9"/>
          <p:cNvSpPr/>
          <p:nvPr/>
        </p:nvSpPr>
        <p:spPr>
          <a:xfrm>
            <a:off x="35496" y="692696"/>
            <a:ext cx="5040560" cy="6186309"/>
          </a:xfrm>
          <a:prstGeom prst="rect">
            <a:avLst/>
          </a:prstGeom>
        </p:spPr>
        <p:txBody>
          <a:bodyPr wrap="square">
            <a:spAutoFit/>
          </a:bodyPr>
          <a:lstStyle/>
          <a:p>
            <a:pPr marL="179388" indent="-179388" algn="just">
              <a:buFont typeface="Arial" pitchFamily="34" charset="0"/>
              <a:buChar char="•"/>
            </a:pPr>
            <a:r>
              <a:rPr lang="en-GB" sz="2200" dirty="0" smtClean="0"/>
              <a:t>The resistance between the wiper (slider) and "A" is </a:t>
            </a:r>
            <a:r>
              <a:rPr lang="en-GB" sz="2200" dirty="0" err="1" smtClean="0"/>
              <a:t>labeled</a:t>
            </a:r>
            <a:r>
              <a:rPr lang="en-GB" sz="2200" dirty="0" smtClean="0"/>
              <a:t> </a:t>
            </a:r>
            <a:r>
              <a:rPr lang="en-GB" sz="2200" i="1" dirty="0" err="1" smtClean="0">
                <a:solidFill>
                  <a:srgbClr val="FF0000"/>
                </a:solidFill>
              </a:rPr>
              <a:t>R</a:t>
            </a:r>
            <a:r>
              <a:rPr lang="en-GB" sz="2200" i="1" baseline="-25000" dirty="0" err="1" smtClean="0">
                <a:solidFill>
                  <a:srgbClr val="FF0000"/>
                </a:solidFill>
              </a:rPr>
              <a:t>1</a:t>
            </a:r>
            <a:r>
              <a:rPr lang="en-GB" sz="2200" dirty="0" smtClean="0"/>
              <a:t>, the resistance between the wiper and "B" is </a:t>
            </a:r>
            <a:r>
              <a:rPr lang="en-GB" sz="2200" dirty="0" err="1" smtClean="0"/>
              <a:t>labeled</a:t>
            </a:r>
            <a:r>
              <a:rPr lang="en-GB" sz="2200" dirty="0" smtClean="0"/>
              <a:t> </a:t>
            </a:r>
            <a:r>
              <a:rPr lang="en-GB" sz="2200" i="1" dirty="0" err="1" smtClean="0">
                <a:solidFill>
                  <a:srgbClr val="FF0000"/>
                </a:solidFill>
              </a:rPr>
              <a:t>R</a:t>
            </a:r>
            <a:r>
              <a:rPr lang="en-GB" sz="2200" i="1" baseline="-25000" dirty="0" err="1" smtClean="0">
                <a:solidFill>
                  <a:srgbClr val="FF0000"/>
                </a:solidFill>
              </a:rPr>
              <a:t>2</a:t>
            </a:r>
            <a:r>
              <a:rPr lang="en-GB" sz="2200" dirty="0" smtClean="0"/>
              <a:t>.  </a:t>
            </a:r>
          </a:p>
          <a:p>
            <a:pPr marL="179388" indent="-179388" algn="just">
              <a:buFont typeface="Arial" pitchFamily="34" charset="0"/>
              <a:buChar char="•"/>
            </a:pPr>
            <a:endParaRPr lang="en-GB" sz="2200" dirty="0" smtClean="0"/>
          </a:p>
          <a:p>
            <a:pPr marL="179388" indent="-179388" algn="just">
              <a:buFont typeface="Arial" pitchFamily="34" charset="0"/>
              <a:buChar char="•"/>
            </a:pPr>
            <a:r>
              <a:rPr lang="en-GB" sz="2200" dirty="0" smtClean="0"/>
              <a:t>The total resistance between "A" and "B" is constant, </a:t>
            </a:r>
            <a:r>
              <a:rPr lang="en-GB" sz="2200" i="1" dirty="0" err="1" smtClean="0">
                <a:solidFill>
                  <a:srgbClr val="FF0000"/>
                </a:solidFill>
              </a:rPr>
              <a:t>R</a:t>
            </a:r>
            <a:r>
              <a:rPr lang="en-GB" sz="2200" i="1" baseline="-25000" dirty="0" err="1" smtClean="0">
                <a:solidFill>
                  <a:srgbClr val="FF0000"/>
                </a:solidFill>
              </a:rPr>
              <a:t>1</a:t>
            </a:r>
            <a:r>
              <a:rPr lang="en-GB" sz="2200" i="1" dirty="0" err="1" smtClean="0">
                <a:solidFill>
                  <a:srgbClr val="FF0000"/>
                </a:solidFill>
              </a:rPr>
              <a:t>+R</a:t>
            </a:r>
            <a:r>
              <a:rPr lang="en-GB" sz="2200" i="1" baseline="-25000" dirty="0" err="1" smtClean="0">
                <a:solidFill>
                  <a:srgbClr val="FF0000"/>
                </a:solidFill>
              </a:rPr>
              <a:t>2</a:t>
            </a:r>
            <a:r>
              <a:rPr lang="en-GB" sz="2200" i="1" dirty="0" smtClean="0">
                <a:solidFill>
                  <a:srgbClr val="FF0000"/>
                </a:solidFill>
              </a:rPr>
              <a:t>=</a:t>
            </a:r>
            <a:r>
              <a:rPr lang="en-GB" sz="2200" i="1" dirty="0" err="1" smtClean="0">
                <a:solidFill>
                  <a:srgbClr val="FF0000"/>
                </a:solidFill>
              </a:rPr>
              <a:t>R</a:t>
            </a:r>
            <a:r>
              <a:rPr lang="en-GB" sz="2200" i="1" baseline="-25000" dirty="0" err="1" smtClean="0">
                <a:solidFill>
                  <a:srgbClr val="FF0000"/>
                </a:solidFill>
              </a:rPr>
              <a:t>tot</a:t>
            </a:r>
            <a:r>
              <a:rPr lang="en-GB" sz="2200" dirty="0" smtClean="0"/>
              <a:t>.  </a:t>
            </a:r>
          </a:p>
          <a:p>
            <a:pPr marL="179388" indent="-179388" algn="just">
              <a:buFont typeface="Arial" pitchFamily="34" charset="0"/>
              <a:buChar char="•"/>
            </a:pPr>
            <a:endParaRPr lang="en-GB" sz="2200" dirty="0" smtClean="0"/>
          </a:p>
          <a:p>
            <a:pPr marL="179388" indent="-179388" algn="just">
              <a:buFont typeface="Arial" pitchFamily="34" charset="0"/>
              <a:buChar char="•"/>
            </a:pPr>
            <a:r>
              <a:rPr lang="en-GB" sz="2200" dirty="0" smtClean="0"/>
              <a:t>If the potentiometer is turned to the extreme </a:t>
            </a:r>
            <a:r>
              <a:rPr lang="en-GB" sz="2200" dirty="0" err="1" smtClean="0"/>
              <a:t>counterclockwise</a:t>
            </a:r>
            <a:r>
              <a:rPr lang="en-GB" sz="2200" dirty="0" smtClean="0"/>
              <a:t> position such that the wiper is touching "A" we will call this </a:t>
            </a:r>
            <a:r>
              <a:rPr lang="en-GB" sz="2200" dirty="0" smtClean="0">
                <a:solidFill>
                  <a:srgbClr val="FF0000"/>
                </a:solidFill>
              </a:rPr>
              <a:t>θ=0</a:t>
            </a:r>
            <a:r>
              <a:rPr lang="en-GB" sz="2200" dirty="0" smtClean="0"/>
              <a:t>; in this position </a:t>
            </a:r>
            <a:r>
              <a:rPr lang="en-GB" sz="2200" dirty="0" err="1" smtClean="0">
                <a:solidFill>
                  <a:srgbClr val="FF0000"/>
                </a:solidFill>
              </a:rPr>
              <a:t>R</a:t>
            </a:r>
            <a:r>
              <a:rPr lang="en-GB" sz="2200" baseline="-25000" dirty="0" err="1" smtClean="0">
                <a:solidFill>
                  <a:srgbClr val="FF0000"/>
                </a:solidFill>
              </a:rPr>
              <a:t>1</a:t>
            </a:r>
            <a:r>
              <a:rPr lang="en-GB" sz="2200" dirty="0" smtClean="0">
                <a:solidFill>
                  <a:srgbClr val="FF0000"/>
                </a:solidFill>
              </a:rPr>
              <a:t>=0</a:t>
            </a:r>
            <a:r>
              <a:rPr lang="en-GB" sz="2200" dirty="0" smtClean="0"/>
              <a:t> and </a:t>
            </a:r>
            <a:r>
              <a:rPr lang="en-GB" sz="2200" dirty="0" err="1" smtClean="0">
                <a:solidFill>
                  <a:srgbClr val="FF0000"/>
                </a:solidFill>
              </a:rPr>
              <a:t>R</a:t>
            </a:r>
            <a:r>
              <a:rPr lang="en-GB" sz="2200" baseline="-25000" dirty="0" err="1" smtClean="0">
                <a:solidFill>
                  <a:srgbClr val="FF0000"/>
                </a:solidFill>
              </a:rPr>
              <a:t>2</a:t>
            </a:r>
            <a:r>
              <a:rPr lang="en-GB" sz="2200" dirty="0" smtClean="0">
                <a:solidFill>
                  <a:srgbClr val="FF0000"/>
                </a:solidFill>
              </a:rPr>
              <a:t>=</a:t>
            </a:r>
            <a:r>
              <a:rPr lang="en-GB" sz="2200" dirty="0" err="1" smtClean="0">
                <a:solidFill>
                  <a:srgbClr val="FF0000"/>
                </a:solidFill>
              </a:rPr>
              <a:t>R</a:t>
            </a:r>
            <a:r>
              <a:rPr lang="en-GB" sz="2200" baseline="-25000" dirty="0" err="1" smtClean="0">
                <a:solidFill>
                  <a:srgbClr val="FF0000"/>
                </a:solidFill>
              </a:rPr>
              <a:t>tot</a:t>
            </a:r>
            <a:r>
              <a:rPr lang="en-GB" sz="2200" dirty="0" smtClean="0"/>
              <a:t>.  </a:t>
            </a:r>
          </a:p>
          <a:p>
            <a:pPr marL="179388" indent="-179388" algn="just">
              <a:buFont typeface="Arial" pitchFamily="34" charset="0"/>
              <a:buChar char="•"/>
            </a:pPr>
            <a:endParaRPr lang="en-GB" sz="2200" dirty="0" smtClean="0"/>
          </a:p>
          <a:p>
            <a:pPr marL="179388" indent="-179388" algn="just">
              <a:buFont typeface="Arial" pitchFamily="34" charset="0"/>
              <a:buChar char="•"/>
            </a:pPr>
            <a:r>
              <a:rPr lang="en-GB" sz="2200" dirty="0" smtClean="0"/>
              <a:t>If the wiper is in the extreme clockwise position such that it is touching "B" we will call this </a:t>
            </a:r>
            <a:r>
              <a:rPr lang="en-GB" sz="2200" dirty="0" smtClean="0">
                <a:solidFill>
                  <a:srgbClr val="FF0000"/>
                </a:solidFill>
              </a:rPr>
              <a:t>θ=</a:t>
            </a:r>
            <a:r>
              <a:rPr lang="en-GB" sz="2200" dirty="0" err="1" smtClean="0">
                <a:solidFill>
                  <a:srgbClr val="FF0000"/>
                </a:solidFill>
              </a:rPr>
              <a:t>θ</a:t>
            </a:r>
            <a:r>
              <a:rPr lang="en-GB" sz="2200" baseline="-25000" dirty="0" err="1" smtClean="0">
                <a:solidFill>
                  <a:srgbClr val="FF0000"/>
                </a:solidFill>
              </a:rPr>
              <a:t>max</a:t>
            </a:r>
            <a:r>
              <a:rPr lang="en-GB" sz="2200" dirty="0" smtClean="0"/>
              <a:t>;  in this position </a:t>
            </a:r>
            <a:r>
              <a:rPr lang="en-GB" sz="2200" dirty="0" err="1" smtClean="0">
                <a:solidFill>
                  <a:srgbClr val="FF0000"/>
                </a:solidFill>
              </a:rPr>
              <a:t>R</a:t>
            </a:r>
            <a:r>
              <a:rPr lang="en-GB" sz="2200" baseline="-25000" dirty="0" err="1" smtClean="0">
                <a:solidFill>
                  <a:srgbClr val="FF0000"/>
                </a:solidFill>
              </a:rPr>
              <a:t>1</a:t>
            </a:r>
            <a:r>
              <a:rPr lang="en-GB" sz="2200" dirty="0" smtClean="0">
                <a:solidFill>
                  <a:srgbClr val="FF0000"/>
                </a:solidFill>
              </a:rPr>
              <a:t>=</a:t>
            </a:r>
            <a:r>
              <a:rPr lang="en-GB" sz="2200" dirty="0" err="1" smtClean="0">
                <a:solidFill>
                  <a:srgbClr val="FF0000"/>
                </a:solidFill>
              </a:rPr>
              <a:t>R</a:t>
            </a:r>
            <a:r>
              <a:rPr lang="en-GB" sz="2200" baseline="-25000" dirty="0" err="1" smtClean="0">
                <a:solidFill>
                  <a:srgbClr val="FF0000"/>
                </a:solidFill>
              </a:rPr>
              <a:t>tot</a:t>
            </a:r>
            <a:r>
              <a:rPr lang="en-GB" sz="2200" dirty="0" smtClean="0"/>
              <a:t> and </a:t>
            </a:r>
            <a:r>
              <a:rPr lang="en-GB" sz="2200" dirty="0" err="1" smtClean="0">
                <a:solidFill>
                  <a:srgbClr val="FF0000"/>
                </a:solidFill>
              </a:rPr>
              <a:t>R</a:t>
            </a:r>
            <a:r>
              <a:rPr lang="en-GB" sz="2200" baseline="-25000" dirty="0" err="1" smtClean="0">
                <a:solidFill>
                  <a:srgbClr val="FF0000"/>
                </a:solidFill>
              </a:rPr>
              <a:t>2</a:t>
            </a:r>
            <a:r>
              <a:rPr lang="en-GB" sz="2200" dirty="0" smtClean="0">
                <a:solidFill>
                  <a:srgbClr val="FF0000"/>
                </a:solidFill>
              </a:rPr>
              <a:t>=0</a:t>
            </a:r>
            <a:r>
              <a:rPr lang="en-GB" sz="2200" dirty="0" smtClean="0"/>
              <a:t>. </a:t>
            </a:r>
            <a:endParaRPr lang="en-GB" sz="2200" dirty="0"/>
          </a:p>
        </p:txBody>
      </p:sp>
    </p:spTree>
    <p:extLst>
      <p:ext uri="{BB962C8B-B14F-4D97-AF65-F5344CB8AC3E}">
        <p14:creationId xmlns:p14="http://schemas.microsoft.com/office/powerpoint/2010/main" val="42886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936104"/>
          </a:xfrm>
        </p:spPr>
        <p:txBody>
          <a:bodyPr>
            <a:normAutofit/>
          </a:bodyPr>
          <a:lstStyle/>
          <a:p>
            <a:r>
              <a:rPr lang="en-GB" sz="4000" dirty="0"/>
              <a:t>Rotary Potentiometer</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21</a:t>
            </a:fld>
            <a:endParaRPr lang="en-GB"/>
          </a:p>
        </p:txBody>
      </p:sp>
      <p:pic>
        <p:nvPicPr>
          <p:cNvPr id="8" name="Picture 2" descr="http://lpsa.swarthmore.edu/Systems/Electromechanical/Systems/img2D.jpg"/>
          <p:cNvPicPr>
            <a:picLocks noChangeAspect="1" noChangeArrowheads="1"/>
          </p:cNvPicPr>
          <p:nvPr/>
        </p:nvPicPr>
        <p:blipFill>
          <a:blip r:embed="rId3" cstate="print"/>
          <a:srcRect r="61694"/>
          <a:stretch>
            <a:fillRect/>
          </a:stretch>
        </p:blipFill>
        <p:spPr bwMode="auto">
          <a:xfrm>
            <a:off x="6804248" y="908720"/>
            <a:ext cx="1872208" cy="2563907"/>
          </a:xfrm>
          <a:prstGeom prst="rect">
            <a:avLst/>
          </a:prstGeom>
          <a:noFill/>
        </p:spPr>
      </p:pic>
      <p:sp>
        <p:nvSpPr>
          <p:cNvPr id="10" name="Rectangle 9"/>
          <p:cNvSpPr/>
          <p:nvPr/>
        </p:nvSpPr>
        <p:spPr>
          <a:xfrm>
            <a:off x="323528" y="1373867"/>
            <a:ext cx="5904656" cy="830997"/>
          </a:xfrm>
          <a:prstGeom prst="rect">
            <a:avLst/>
          </a:prstGeom>
        </p:spPr>
        <p:txBody>
          <a:bodyPr wrap="square">
            <a:spAutoFit/>
          </a:bodyPr>
          <a:lstStyle/>
          <a:p>
            <a:pPr marL="179388" indent="-179388" algn="just">
              <a:buFont typeface="Arial" pitchFamily="34" charset="0"/>
              <a:buChar char="•"/>
            </a:pPr>
            <a:r>
              <a:rPr lang="en-GB" sz="2400" dirty="0" err="1" smtClean="0"/>
              <a:t>R</a:t>
            </a:r>
            <a:r>
              <a:rPr lang="en-GB" sz="2400" baseline="-25000" dirty="0" err="1" smtClean="0"/>
              <a:t>1</a:t>
            </a:r>
            <a:r>
              <a:rPr lang="en-GB" sz="2400" dirty="0" smtClean="0"/>
              <a:t> and </a:t>
            </a:r>
            <a:r>
              <a:rPr lang="en-GB" sz="2400" dirty="0" err="1" smtClean="0"/>
              <a:t>R</a:t>
            </a:r>
            <a:r>
              <a:rPr lang="en-GB" sz="2400" baseline="-25000" dirty="0" err="1" smtClean="0"/>
              <a:t>2</a:t>
            </a:r>
            <a:r>
              <a:rPr lang="en-GB" sz="2400" dirty="0" smtClean="0"/>
              <a:t> vary linearly with θ between the two extremes:</a:t>
            </a:r>
            <a:endParaRPr lang="en-GB" sz="2200" dirty="0"/>
          </a:p>
        </p:txBody>
      </p:sp>
      <p:graphicFrame>
        <p:nvGraphicFramePr>
          <p:cNvPr id="7" name="Object 6"/>
          <p:cNvGraphicFramePr>
            <a:graphicFrameLocks noChangeAspect="1"/>
          </p:cNvGraphicFramePr>
          <p:nvPr/>
        </p:nvGraphicFramePr>
        <p:xfrm>
          <a:off x="1475656" y="2708920"/>
          <a:ext cx="2117034" cy="1008112"/>
        </p:xfrm>
        <a:graphic>
          <a:graphicData uri="http://schemas.openxmlformats.org/presentationml/2006/ole">
            <mc:AlternateContent xmlns:mc="http://schemas.openxmlformats.org/markup-compatibility/2006">
              <mc:Choice xmlns:v="urn:schemas-microsoft-com:vml" Requires="v">
                <p:oleObj spid="_x0000_s22950" name="Equation" r:id="rId4" imgW="799753" imgH="380835" progId="Equation.3">
                  <p:embed/>
                </p:oleObj>
              </mc:Choice>
              <mc:Fallback>
                <p:oleObj name="Equation" r:id="rId4" imgW="799753" imgH="3808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2708920"/>
                        <a:ext cx="2117034"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27" name="Object 3"/>
          <p:cNvGraphicFramePr>
            <a:graphicFrameLocks noChangeAspect="1"/>
          </p:cNvGraphicFramePr>
          <p:nvPr/>
        </p:nvGraphicFramePr>
        <p:xfrm>
          <a:off x="1403648" y="4437112"/>
          <a:ext cx="2464056" cy="936104"/>
        </p:xfrm>
        <a:graphic>
          <a:graphicData uri="http://schemas.openxmlformats.org/presentationml/2006/ole">
            <mc:AlternateContent xmlns:mc="http://schemas.openxmlformats.org/markup-compatibility/2006">
              <mc:Choice xmlns:v="urn:schemas-microsoft-com:vml" Requires="v">
                <p:oleObj spid="_x0000_s22951" name="Equation" r:id="rId6" imgW="1002865" imgH="380835" progId="Equation.3">
                  <p:embed/>
                </p:oleObj>
              </mc:Choice>
              <mc:Fallback>
                <p:oleObj name="Equation" r:id="rId6" imgW="1002865" imgH="38083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3648" y="4437112"/>
                        <a:ext cx="2464056"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6629" name="Picture 5" descr="http://lpsa.swarthmore.edu/Systems/Electromechanical/Systems/img2D.jpg"/>
          <p:cNvPicPr>
            <a:picLocks noChangeAspect="1" noChangeArrowheads="1"/>
          </p:cNvPicPr>
          <p:nvPr/>
        </p:nvPicPr>
        <p:blipFill>
          <a:blip r:embed="rId3" cstate="print"/>
          <a:srcRect l="57460"/>
          <a:stretch>
            <a:fillRect/>
          </a:stretch>
        </p:blipFill>
        <p:spPr bwMode="auto">
          <a:xfrm>
            <a:off x="6732240" y="3573016"/>
            <a:ext cx="2079943" cy="2564904"/>
          </a:xfrm>
          <a:prstGeom prst="rect">
            <a:avLst/>
          </a:prstGeom>
          <a:noFill/>
        </p:spPr>
      </p:pic>
    </p:spTree>
    <p:extLst>
      <p:ext uri="{BB962C8B-B14F-4D97-AF65-F5344CB8AC3E}">
        <p14:creationId xmlns:p14="http://schemas.microsoft.com/office/powerpoint/2010/main" val="4137816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936104"/>
          </a:xfrm>
        </p:spPr>
        <p:txBody>
          <a:bodyPr>
            <a:normAutofit/>
          </a:bodyPr>
          <a:lstStyle/>
          <a:p>
            <a:r>
              <a:rPr lang="en-GB" sz="4000" dirty="0"/>
              <a:t>Rotary Potentiometer</a:t>
            </a:r>
          </a:p>
        </p:txBody>
      </p:sp>
      <p:sp>
        <p:nvSpPr>
          <p:cNvPr id="4" name="Slide Number Placeholder 3"/>
          <p:cNvSpPr>
            <a:spLocks noGrp="1"/>
          </p:cNvSpPr>
          <p:nvPr>
            <p:ph type="sldNum" sz="quarter" idx="12"/>
          </p:nvPr>
        </p:nvSpPr>
        <p:spPr/>
        <p:txBody>
          <a:bodyPr/>
          <a:lstStyle/>
          <a:p>
            <a:fld id="{7A0D5CAB-8BF0-4EA3-BAE4-9835C852A49B}" type="slidenum">
              <a:rPr lang="en-GB" smtClean="0"/>
              <a:pPr/>
              <a:t>22</a:t>
            </a:fld>
            <a:endParaRPr lang="en-GB"/>
          </a:p>
        </p:txBody>
      </p:sp>
      <p:pic>
        <p:nvPicPr>
          <p:cNvPr id="27653" name="Picture 5" descr="http://lpsa.swarthmore.edu/Systems/Electromechanical/Systems/img26.gif"/>
          <p:cNvPicPr>
            <a:picLocks noChangeAspect="1" noChangeArrowheads="1"/>
          </p:cNvPicPr>
          <p:nvPr/>
        </p:nvPicPr>
        <p:blipFill>
          <a:blip r:embed="rId3" cstate="print"/>
          <a:srcRect/>
          <a:stretch>
            <a:fillRect/>
          </a:stretch>
        </p:blipFill>
        <p:spPr bwMode="auto">
          <a:xfrm>
            <a:off x="5697127" y="1196752"/>
            <a:ext cx="3339369" cy="3024336"/>
          </a:xfrm>
          <a:prstGeom prst="rect">
            <a:avLst/>
          </a:prstGeom>
          <a:noFill/>
        </p:spPr>
      </p:pic>
      <p:sp>
        <p:nvSpPr>
          <p:cNvPr id="11" name="Rectangle 10"/>
          <p:cNvSpPr/>
          <p:nvPr/>
        </p:nvSpPr>
        <p:spPr>
          <a:xfrm>
            <a:off x="107504" y="1196752"/>
            <a:ext cx="5328592" cy="2308324"/>
          </a:xfrm>
          <a:prstGeom prst="rect">
            <a:avLst/>
          </a:prstGeom>
        </p:spPr>
        <p:txBody>
          <a:bodyPr wrap="square">
            <a:spAutoFit/>
          </a:bodyPr>
          <a:lstStyle/>
          <a:p>
            <a:pPr marL="360363" indent="-360363" algn="just">
              <a:buFont typeface="Arial" pitchFamily="34" charset="0"/>
              <a:buChar char="•"/>
            </a:pPr>
            <a:r>
              <a:rPr lang="en-GB" sz="2400" dirty="0" smtClean="0"/>
              <a:t>Potentiometer can be used to sense angular position, consider the circuit of </a:t>
            </a:r>
            <a:r>
              <a:rPr lang="en-GB" sz="2400" dirty="0" smtClean="0">
                <a:solidFill>
                  <a:srgbClr val="FF0000"/>
                </a:solidFill>
              </a:rPr>
              <a:t>figure-1</a:t>
            </a:r>
            <a:r>
              <a:rPr lang="en-GB" sz="2400" dirty="0" smtClean="0"/>
              <a:t>.  </a:t>
            </a:r>
          </a:p>
          <a:p>
            <a:pPr marL="360363" indent="-360363" algn="just">
              <a:buFont typeface="Arial" pitchFamily="34" charset="0"/>
              <a:buChar char="•"/>
            </a:pPr>
            <a:endParaRPr lang="en-GB" sz="2400" dirty="0" smtClean="0"/>
          </a:p>
          <a:p>
            <a:pPr marL="360363" indent="-360363" algn="just">
              <a:buFont typeface="Arial" pitchFamily="34" charset="0"/>
              <a:buChar char="•"/>
            </a:pPr>
            <a:r>
              <a:rPr lang="en-GB" sz="2400" dirty="0" smtClean="0"/>
              <a:t>Using the voltage divider principle we can write:</a:t>
            </a:r>
            <a:endParaRPr lang="en-GB" sz="2400" dirty="0"/>
          </a:p>
        </p:txBody>
      </p:sp>
      <p:graphicFrame>
        <p:nvGraphicFramePr>
          <p:cNvPr id="13" name="Object 12"/>
          <p:cNvGraphicFramePr>
            <a:graphicFrameLocks noChangeAspect="1"/>
          </p:cNvGraphicFramePr>
          <p:nvPr/>
        </p:nvGraphicFramePr>
        <p:xfrm>
          <a:off x="1259632" y="3789040"/>
          <a:ext cx="3588399" cy="936104"/>
        </p:xfrm>
        <a:graphic>
          <a:graphicData uri="http://schemas.openxmlformats.org/presentationml/2006/ole">
            <mc:AlternateContent xmlns:mc="http://schemas.openxmlformats.org/markup-compatibility/2006">
              <mc:Choice xmlns:v="urn:schemas-microsoft-com:vml" Requires="v">
                <p:oleObj spid="_x0000_s23974" name="Equation" r:id="rId4" imgW="1459866" imgH="380835" progId="Equation.3">
                  <p:embed/>
                </p:oleObj>
              </mc:Choice>
              <mc:Fallback>
                <p:oleObj name="Equation" r:id="rId4" imgW="1459866" imgH="38083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3789040"/>
                        <a:ext cx="3588399"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657" name="Object 9"/>
          <p:cNvGraphicFramePr>
            <a:graphicFrameLocks noChangeAspect="1"/>
          </p:cNvGraphicFramePr>
          <p:nvPr/>
        </p:nvGraphicFramePr>
        <p:xfrm>
          <a:off x="2143125" y="5157788"/>
          <a:ext cx="1965325" cy="935037"/>
        </p:xfrm>
        <a:graphic>
          <a:graphicData uri="http://schemas.openxmlformats.org/presentationml/2006/ole">
            <mc:AlternateContent xmlns:mc="http://schemas.openxmlformats.org/markup-compatibility/2006">
              <mc:Choice xmlns:v="urn:schemas-microsoft-com:vml" Requires="v">
                <p:oleObj spid="_x0000_s23975" name="Equation" r:id="rId6" imgW="799753" imgH="380835" progId="Equation.3">
                  <p:embed/>
                </p:oleObj>
              </mc:Choice>
              <mc:Fallback>
                <p:oleObj name="Equation" r:id="rId6" imgW="799753" imgH="38083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25" y="5157788"/>
                        <a:ext cx="1965325"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p:cNvSpPr/>
          <p:nvPr/>
        </p:nvSpPr>
        <p:spPr>
          <a:xfrm>
            <a:off x="6660232" y="1012086"/>
            <a:ext cx="954300" cy="369332"/>
          </a:xfrm>
          <a:prstGeom prst="rect">
            <a:avLst/>
          </a:prstGeom>
        </p:spPr>
        <p:txBody>
          <a:bodyPr wrap="none">
            <a:spAutoFit/>
          </a:bodyPr>
          <a:lstStyle/>
          <a:p>
            <a:r>
              <a:rPr lang="en-GB" smtClean="0">
                <a:solidFill>
                  <a:srgbClr val="FF0000"/>
                </a:solidFill>
              </a:rPr>
              <a:t>Figure-1</a:t>
            </a:r>
            <a:endParaRPr lang="en-US" dirty="0"/>
          </a:p>
        </p:txBody>
      </p:sp>
    </p:spTree>
    <p:extLst>
      <p:ext uri="{BB962C8B-B14F-4D97-AF65-F5344CB8AC3E}">
        <p14:creationId xmlns:p14="http://schemas.microsoft.com/office/powerpoint/2010/main" val="226695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Example-4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143000"/>
                <a:ext cx="8763000" cy="5562600"/>
              </a:xfrm>
            </p:spPr>
            <p:txBody>
              <a:bodyPr>
                <a:normAutofit/>
              </a:bodyPr>
              <a:lstStyle/>
              <a:p>
                <a:pPr algn="just"/>
                <a:r>
                  <a:rPr lang="en-US" sz="2500" dirty="0" smtClean="0"/>
                  <a:t>A potentiometric displacement sensor is to be used to measure work-piece motion from </a:t>
                </a:r>
                <a14:m>
                  <m:oMath xmlns:m="http://schemas.openxmlformats.org/officeDocument/2006/math">
                    <m:r>
                      <a:rPr lang="en-US" sz="2500" b="0" i="1" smtClean="0">
                        <a:latin typeface="Cambria Math"/>
                      </a:rPr>
                      <m:t>0−10</m:t>
                    </m:r>
                    <m:r>
                      <a:rPr lang="en-US" sz="2500" b="0" i="1" smtClean="0">
                        <a:latin typeface="Cambria Math"/>
                      </a:rPr>
                      <m:t>𝑐𝑚</m:t>
                    </m:r>
                  </m:oMath>
                </a14:m>
                <a:r>
                  <a:rPr lang="en-US" sz="2500" dirty="0" smtClean="0"/>
                  <a:t>. The resistance changes linearly over this range from </a:t>
                </a:r>
                <a14:m>
                  <m:oMath xmlns:m="http://schemas.openxmlformats.org/officeDocument/2006/math">
                    <m:r>
                      <a:rPr lang="en-US" sz="2500" b="0" i="1" smtClean="0">
                        <a:latin typeface="Cambria Math"/>
                      </a:rPr>
                      <m:t>0−10</m:t>
                    </m:r>
                    <m:r>
                      <a:rPr lang="en-US" sz="2500" b="0" i="1" smtClean="0">
                        <a:latin typeface="Cambria Math"/>
                      </a:rPr>
                      <m:t>𝐾</m:t>
                    </m:r>
                    <m:r>
                      <m:rPr>
                        <m:sty m:val="p"/>
                      </m:rPr>
                      <a:rPr lang="el-GR" sz="2500" b="0" i="1" smtClean="0">
                        <a:latin typeface="Cambria Math"/>
                        <a:ea typeface="Cambria Math"/>
                      </a:rPr>
                      <m:t>Ω</m:t>
                    </m:r>
                  </m:oMath>
                </a14:m>
                <a:r>
                  <a:rPr lang="en-US" sz="2500" dirty="0" smtClean="0"/>
                  <a:t>. Develop a signal conditioning circuit to provide a linear output of </a:t>
                </a:r>
                <a14:m>
                  <m:oMath xmlns:m="http://schemas.openxmlformats.org/officeDocument/2006/math">
                    <m:r>
                      <a:rPr lang="en-US" sz="2500" b="0" i="1" smtClean="0">
                        <a:latin typeface="Cambria Math"/>
                      </a:rPr>
                      <m:t>0−10</m:t>
                    </m:r>
                    <m:r>
                      <a:rPr lang="en-US" sz="2500" b="0" i="1" smtClean="0">
                        <a:latin typeface="Cambria Math"/>
                      </a:rPr>
                      <m:t>𝑉</m:t>
                    </m:r>
                  </m:oMath>
                </a14:m>
                <a:r>
                  <a:rPr lang="en-US" sz="2500" dirty="0" smtClean="0"/>
                  <a:t>.</a:t>
                </a:r>
              </a:p>
              <a:p>
                <a:pPr algn="just"/>
                <a:endParaRPr lang="en-US" sz="2500" dirty="0"/>
              </a:p>
              <a:p>
                <a:pPr algn="just"/>
                <a:endParaRPr lang="en-US" sz="2500" dirty="0" smtClean="0"/>
              </a:p>
              <a:p>
                <a:pPr algn="just"/>
                <a:r>
                  <a:rPr lang="en-US" sz="2500" dirty="0" smtClean="0"/>
                  <a:t>The key thing here is not to lose the linearity of the resistance versus displacement. </a:t>
                </a:r>
              </a:p>
              <a:p>
                <a:pPr algn="just"/>
                <a:r>
                  <a:rPr lang="en-US" sz="2500" dirty="0" smtClean="0"/>
                  <a:t>We cannot use a voltage divider here because voltage </a:t>
                </a:r>
                <a:r>
                  <a:rPr lang="en-US" sz="2500" dirty="0" err="1" smtClean="0"/>
                  <a:t>vs</a:t>
                </a:r>
                <a:r>
                  <a:rPr lang="en-US" sz="2500" dirty="0" smtClean="0"/>
                  <a:t> resistance variation is not linear for that circuit. </a:t>
                </a:r>
              </a:p>
              <a:p>
                <a:pPr algn="just"/>
                <a:r>
                  <a:rPr lang="en-US" sz="2500" dirty="0" smtClean="0"/>
                  <a:t>We can use an opamp circuit, because the gain and the output voltage is linearly dependent on the feedback resistor. </a:t>
                </a:r>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143000"/>
                <a:ext cx="8763000" cy="5562600"/>
              </a:xfrm>
              <a:blipFill rotWithShape="1">
                <a:blip r:embed="rId2"/>
                <a:stretch>
                  <a:fillRect l="-1044" t="-768" r="-201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23</a:t>
            </a:fld>
            <a:endParaRPr lang="en-GB"/>
          </a:p>
        </p:txBody>
      </p:sp>
      <p:sp>
        <p:nvSpPr>
          <p:cNvPr id="5" name="TextBox 4"/>
          <p:cNvSpPr txBox="1"/>
          <p:nvPr/>
        </p:nvSpPr>
        <p:spPr>
          <a:xfrm>
            <a:off x="457200" y="3124200"/>
            <a:ext cx="1043876" cy="369332"/>
          </a:xfrm>
          <a:prstGeom prst="rect">
            <a:avLst/>
          </a:prstGeom>
          <a:noFill/>
        </p:spPr>
        <p:txBody>
          <a:bodyPr wrap="none" rtlCol="0">
            <a:spAutoFit/>
          </a:bodyPr>
          <a:lstStyle/>
          <a:p>
            <a:r>
              <a:rPr lang="en-US" b="1" dirty="0" smtClean="0">
                <a:solidFill>
                  <a:srgbClr val="FF0000"/>
                </a:solidFill>
              </a:rPr>
              <a:t>Solution:</a:t>
            </a:r>
            <a:endParaRPr lang="en-US" b="1" dirty="0">
              <a:solidFill>
                <a:srgbClr val="FF0000"/>
              </a:solidFill>
            </a:endParaRPr>
          </a:p>
        </p:txBody>
      </p:sp>
    </p:spTree>
    <p:extLst>
      <p:ext uri="{BB962C8B-B14F-4D97-AF65-F5344CB8AC3E}">
        <p14:creationId xmlns:p14="http://schemas.microsoft.com/office/powerpoint/2010/main" val="40107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Example-4</a:t>
            </a:r>
            <a:endParaRPr lang="en-US" dirty="0"/>
          </a:p>
        </p:txBody>
      </p:sp>
      <p:sp>
        <p:nvSpPr>
          <p:cNvPr id="3" name="Content Placeholder 2"/>
          <p:cNvSpPr>
            <a:spLocks noGrp="1"/>
          </p:cNvSpPr>
          <p:nvPr>
            <p:ph idx="1"/>
          </p:nvPr>
        </p:nvSpPr>
        <p:spPr>
          <a:xfrm>
            <a:off x="76200" y="1143000"/>
            <a:ext cx="8763000" cy="5562600"/>
          </a:xfrm>
        </p:spPr>
        <p:txBody>
          <a:bodyPr>
            <a:normAutofit/>
          </a:bodyPr>
          <a:lstStyle/>
          <a:p>
            <a:pPr algn="just"/>
            <a:r>
              <a:rPr lang="en-US" sz="2500" dirty="0" smtClean="0"/>
              <a:t>We can use an opamp circuit, because the gain and the output voltage is linearly dependent on the feedback resistor. </a:t>
            </a:r>
            <a:endParaRPr lang="en-US" sz="25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24</a:t>
            </a:fld>
            <a:endParaRPr lang="en-GB"/>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285" t="40299" r="13586" b="18237"/>
          <a:stretch/>
        </p:blipFill>
        <p:spPr bwMode="auto">
          <a:xfrm>
            <a:off x="4693693" y="2590800"/>
            <a:ext cx="4310418" cy="303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13355" y="2594212"/>
                <a:ext cx="3154966" cy="781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𝑜𝑢𝑡</m:t>
                          </m:r>
                        </m:sub>
                      </m:sSub>
                      <m:r>
                        <a:rPr lang="en-US" sz="2400" b="0" i="1" smtClean="0">
                          <a:latin typeface="Cambria Math"/>
                        </a:rPr>
                        <m:t>=−</m:t>
                      </m:r>
                      <m:f>
                        <m:fPr>
                          <m:ctrlPr>
                            <a:rPr lang="en-US" sz="2400" b="0" i="1" smtClean="0">
                              <a:latin typeface="Cambria Math"/>
                            </a:rPr>
                          </m:ctrlPr>
                        </m:fPr>
                        <m:num>
                          <m:sSub>
                            <m:sSubPr>
                              <m:ctrlPr>
                                <a:rPr lang="en-US" sz="2400" b="0" i="1" smtClean="0">
                                  <a:latin typeface="Cambria Math"/>
                                </a:rPr>
                              </m:ctrlPr>
                            </m:sSubPr>
                            <m:e>
                              <m:r>
                                <a:rPr lang="en-US" sz="2400" b="0" i="1" smtClean="0">
                                  <a:latin typeface="Cambria Math"/>
                                </a:rPr>
                                <m:t>𝑅</m:t>
                              </m:r>
                            </m:e>
                            <m:sub>
                              <m:r>
                                <a:rPr lang="en-US" sz="2400" b="0" i="1" smtClean="0">
                                  <a:latin typeface="Cambria Math"/>
                                </a:rPr>
                                <m:t>𝐷</m:t>
                              </m:r>
                            </m:sub>
                          </m:sSub>
                        </m:num>
                        <m:den>
                          <m:r>
                            <a:rPr lang="en-US" sz="2400" b="0" i="1" smtClean="0">
                              <a:latin typeface="Cambria Math"/>
                            </a:rPr>
                            <m:t>1</m:t>
                          </m:r>
                          <m:r>
                            <a:rPr lang="en-US" sz="2400" b="0" i="1" smtClean="0">
                              <a:latin typeface="Cambria Math"/>
                            </a:rPr>
                            <m:t>𝐾</m:t>
                          </m:r>
                          <m:r>
                            <m:rPr>
                              <m:sty m:val="p"/>
                            </m:rPr>
                            <a:rPr lang="el-GR" sz="2400" b="0" i="1" smtClean="0">
                              <a:latin typeface="Cambria Math"/>
                              <a:ea typeface="Cambria Math"/>
                            </a:rPr>
                            <m:t>Ω</m:t>
                          </m:r>
                        </m:den>
                      </m:f>
                      <m:r>
                        <a:rPr lang="en-US" sz="2400" b="0" i="1" smtClean="0">
                          <a:latin typeface="Cambria Math"/>
                        </a:rPr>
                        <m:t>(−10</m:t>
                      </m:r>
                      <m:r>
                        <a:rPr lang="en-US" sz="2400" b="0" i="1" smtClean="0">
                          <a:latin typeface="Cambria Math"/>
                        </a:rPr>
                        <m:t>𝑉</m:t>
                      </m:r>
                      <m:r>
                        <a:rPr lang="en-US" sz="2400" b="0" i="1" smtClean="0">
                          <a:latin typeface="Cambria Math"/>
                        </a:rPr>
                        <m:t>)</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13355" y="2594212"/>
                <a:ext cx="3154966" cy="781368"/>
              </a:xfrm>
              <a:prstGeom prst="rect">
                <a:avLst/>
              </a:prstGeom>
              <a:blipFill rotWithShape="1">
                <a:blip r:embed="rId3"/>
                <a:stretch>
                  <a:fillRect r="-3475" b="-7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28224" y="3716723"/>
                <a:ext cx="214347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𝑉</m:t>
                          </m:r>
                        </m:e>
                        <m:sub>
                          <m:r>
                            <a:rPr lang="en-US" sz="2400" b="0" i="1" smtClean="0">
                              <a:latin typeface="Cambria Math"/>
                            </a:rPr>
                            <m:t>𝑜𝑢𝑡</m:t>
                          </m:r>
                        </m:sub>
                      </m:sSub>
                      <m:r>
                        <a:rPr lang="en-US" sz="2400" b="0" i="1" smtClean="0">
                          <a:latin typeface="Cambria Math"/>
                        </a:rPr>
                        <m:t>=</m:t>
                      </m:r>
                      <m:sSub>
                        <m:sSubPr>
                          <m:ctrlPr>
                            <a:rPr lang="en-US" sz="2400" i="1">
                              <a:latin typeface="Cambria Math"/>
                            </a:rPr>
                          </m:ctrlPr>
                        </m:sSubPr>
                        <m:e>
                          <m:r>
                            <a:rPr lang="en-US" sz="2400" b="0" i="1" smtClean="0">
                              <a:latin typeface="Cambria Math"/>
                            </a:rPr>
                            <m:t>0.01</m:t>
                          </m:r>
                          <m:r>
                            <a:rPr lang="en-US" sz="2400" i="1">
                              <a:latin typeface="Cambria Math"/>
                            </a:rPr>
                            <m:t>𝑅</m:t>
                          </m:r>
                        </m:e>
                        <m:sub>
                          <m:r>
                            <a:rPr lang="en-US" sz="2400" i="1">
                              <a:latin typeface="Cambria Math"/>
                            </a:rPr>
                            <m:t>𝐷</m:t>
                          </m:r>
                        </m:sub>
                      </m:sSub>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28224" y="3716723"/>
                <a:ext cx="2143472" cy="461665"/>
              </a:xfrm>
              <a:prstGeom prst="rect">
                <a:avLst/>
              </a:prstGeom>
              <a:blipFill rotWithShape="1">
                <a:blip r:embed="rId4"/>
                <a:stretch>
                  <a:fillRect t="-10667" r="-5398" b="-30667"/>
                </a:stretch>
              </a:blipFill>
            </p:spPr>
            <p:txBody>
              <a:bodyPr/>
              <a:lstStyle/>
              <a:p>
                <a:r>
                  <a:rPr lang="en-US">
                    <a:noFill/>
                  </a:rPr>
                  <a:t> </a:t>
                </a:r>
              </a:p>
            </p:txBody>
          </p:sp>
        </mc:Fallback>
      </mc:AlternateContent>
    </p:spTree>
    <p:extLst>
      <p:ext uri="{BB962C8B-B14F-4D97-AF65-F5344CB8AC3E}">
        <p14:creationId xmlns:p14="http://schemas.microsoft.com/office/powerpoint/2010/main" val="3455033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a:t>Capacitive Sensors</a:t>
            </a:r>
          </a:p>
        </p:txBody>
      </p:sp>
      <p:sp>
        <p:nvSpPr>
          <p:cNvPr id="3" name="Content Placeholder 2"/>
          <p:cNvSpPr>
            <a:spLocks noGrp="1"/>
          </p:cNvSpPr>
          <p:nvPr>
            <p:ph idx="1"/>
          </p:nvPr>
        </p:nvSpPr>
        <p:spPr>
          <a:xfrm>
            <a:off x="76200" y="1143000"/>
            <a:ext cx="8839200" cy="5105400"/>
          </a:xfrm>
        </p:spPr>
        <p:txBody>
          <a:bodyPr>
            <a:normAutofit/>
          </a:bodyPr>
          <a:lstStyle/>
          <a:p>
            <a:pPr algn="just"/>
            <a:r>
              <a:rPr lang="en-US" sz="2600" dirty="0" smtClean="0"/>
              <a:t>A second class of sensors for displacement measurement involves changes in the capacitance. </a:t>
            </a:r>
          </a:p>
          <a:p>
            <a:pPr algn="just"/>
            <a:endParaRPr lang="en-US" sz="2600" dirty="0" smtClean="0"/>
          </a:p>
          <a:p>
            <a:pPr algn="just"/>
            <a:r>
              <a:rPr lang="en-US" sz="2600" dirty="0" smtClean="0"/>
              <a:t>Basic operation of capacitive sensor can be seen from the familiar equation for a parallel-plate capacitor.</a:t>
            </a:r>
          </a:p>
          <a:p>
            <a:pPr algn="just"/>
            <a:endParaRPr lang="en-US" sz="2600" dirty="0"/>
          </a:p>
          <a:p>
            <a:pPr algn="just"/>
            <a:endParaRPr lang="en-US" sz="2600" dirty="0" smtClean="0"/>
          </a:p>
          <a:p>
            <a:pPr algn="just"/>
            <a:r>
              <a:rPr lang="en-US" sz="2600" dirty="0" smtClean="0"/>
              <a:t>Where, </a:t>
            </a:r>
          </a:p>
          <a:p>
            <a:pPr marL="0" indent="0" algn="just">
              <a:buNone/>
            </a:pPr>
            <a:endParaRPr lang="en-US" sz="2600" dirty="0" smtClean="0"/>
          </a:p>
          <a:p>
            <a:pPr marL="0" indent="0" algn="just">
              <a:buNone/>
            </a:pPr>
            <a:r>
              <a:rPr lang="en-US" sz="2600" dirty="0" smtClean="0"/>
              <a:t>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25</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3680877" y="3579418"/>
                <a:ext cx="1669944" cy="84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C</m:t>
                      </m:r>
                      <m:r>
                        <a:rPr lang="en-US" sz="2600" b="0" i="0" smtClean="0">
                          <a:latin typeface="Cambria Math"/>
                        </a:rPr>
                        <m:t>=</m:t>
                      </m:r>
                      <m:r>
                        <m:rPr>
                          <m:sty m:val="p"/>
                        </m:rPr>
                        <a:rPr lang="en-US" sz="2600" b="0" i="0" smtClean="0">
                          <a:latin typeface="Cambria Math"/>
                        </a:rPr>
                        <m:t>K</m:t>
                      </m:r>
                      <m:sSub>
                        <m:sSubPr>
                          <m:ctrlPr>
                            <a:rPr lang="en-US" sz="2600" b="0" i="1" smtClean="0">
                              <a:latin typeface="Cambria Math"/>
                            </a:rPr>
                          </m:ctrlPr>
                        </m:sSubPr>
                        <m:e>
                          <m:r>
                            <a:rPr lang="en-US" sz="2600" b="0" i="1" smtClean="0">
                              <a:latin typeface="Cambria Math"/>
                              <a:ea typeface="Cambria Math"/>
                            </a:rPr>
                            <m:t>𝜀</m:t>
                          </m:r>
                        </m:e>
                        <m:sub>
                          <m:r>
                            <a:rPr lang="en-US" sz="2600" b="0" i="1" smtClean="0">
                              <a:latin typeface="Cambria Math"/>
                            </a:rPr>
                            <m:t>𝑜</m:t>
                          </m:r>
                        </m:sub>
                      </m:sSub>
                      <m:f>
                        <m:fPr>
                          <m:ctrlPr>
                            <a:rPr lang="en-US" sz="2600" b="0" i="1" smtClean="0">
                              <a:latin typeface="Cambria Math"/>
                            </a:rPr>
                          </m:ctrlPr>
                        </m:fPr>
                        <m:num>
                          <m:r>
                            <a:rPr lang="en-US" sz="2600" b="0" i="1" smtClean="0">
                              <a:latin typeface="Cambria Math"/>
                            </a:rPr>
                            <m:t>𝐴</m:t>
                          </m:r>
                        </m:num>
                        <m:den>
                          <m:r>
                            <a:rPr lang="en-US" sz="2600" b="0" i="1" smtClean="0">
                              <a:latin typeface="Cambria Math"/>
                            </a:rPr>
                            <m:t>𝑑</m:t>
                          </m:r>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3680877" y="3579418"/>
                <a:ext cx="1669944" cy="844014"/>
              </a:xfrm>
              <a:prstGeom prst="rect">
                <a:avLst/>
              </a:prstGeom>
              <a:blipFill rotWithShape="1">
                <a:blip r:embed="rId2"/>
                <a:stretch>
                  <a:fillRect r="-8029" b="-7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7200" y="4876800"/>
                <a:ext cx="330404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𝐾</m:t>
                      </m:r>
                      <m:r>
                        <a:rPr lang="en-US" sz="2200" b="0" i="1" smtClean="0">
                          <a:latin typeface="Cambria Math"/>
                        </a:rPr>
                        <m:t>=</m:t>
                      </m:r>
                      <m:r>
                        <a:rPr lang="en-US" sz="2200" b="0" i="1" smtClean="0">
                          <a:latin typeface="Cambria Math"/>
                        </a:rPr>
                        <m:t>𝐷𝑖𝑒𝑙𝑒𝑐𝑡𝑟𝑖𝑐</m:t>
                      </m:r>
                      <m:r>
                        <a:rPr lang="en-US" sz="2200" b="0" i="1" smtClean="0">
                          <a:latin typeface="Cambria Math"/>
                        </a:rPr>
                        <m:t> </m:t>
                      </m:r>
                      <m:r>
                        <a:rPr lang="en-US" sz="2200" b="0" i="1" smtClean="0">
                          <a:latin typeface="Cambria Math"/>
                        </a:rPr>
                        <m:t>𝑐𝑜𝑛𝑠𝑡𝑎𝑚𝑡</m:t>
                      </m:r>
                    </m:oMath>
                  </m:oMathPara>
                </a14:m>
                <a:endParaRPr lang="en-US" sz="22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457200" y="4876800"/>
                <a:ext cx="3304046" cy="430887"/>
              </a:xfrm>
              <a:prstGeom prst="rect">
                <a:avLst/>
              </a:prstGeom>
              <a:blipFill rotWithShape="1">
                <a:blip r:embed="rId3"/>
                <a:stretch>
                  <a:fillRect t="-8451" r="-3321"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71985" y="5267446"/>
                <a:ext cx="4043864"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a:rPr>
                          </m:ctrlPr>
                        </m:sSubPr>
                        <m:e>
                          <m:r>
                            <a:rPr lang="en-US" sz="2200" i="1">
                              <a:latin typeface="Cambria Math"/>
                              <a:ea typeface="Cambria Math"/>
                            </a:rPr>
                            <m:t>𝜀</m:t>
                          </m:r>
                        </m:e>
                        <m:sub>
                          <m:r>
                            <a:rPr lang="en-US" sz="2200" i="1">
                              <a:latin typeface="Cambria Math"/>
                            </a:rPr>
                            <m:t>𝑜</m:t>
                          </m:r>
                        </m:sub>
                      </m:sSub>
                      <m:r>
                        <a:rPr lang="en-US" sz="2200" b="0" i="1" smtClean="0">
                          <a:latin typeface="Cambria Math"/>
                        </a:rPr>
                        <m:t>=</m:t>
                      </m:r>
                      <m:r>
                        <a:rPr lang="en-US" sz="2200" b="0" i="1" smtClean="0">
                          <a:latin typeface="Cambria Math"/>
                        </a:rPr>
                        <m:t>𝑃𝑒𝑟𝑚𝑖𝑡𝑖𝑣𝑖𝑡𝑦</m:t>
                      </m:r>
                      <m:r>
                        <a:rPr lang="en-US" sz="2200" b="0" i="1" smtClean="0">
                          <a:latin typeface="Cambria Math"/>
                        </a:rPr>
                        <m:t>=8.85 </m:t>
                      </m:r>
                      <m:r>
                        <a:rPr lang="en-US" sz="2200" b="0" i="1" smtClean="0">
                          <a:latin typeface="Cambria Math"/>
                        </a:rPr>
                        <m:t>𝑝𝐹</m:t>
                      </m:r>
                      <m:r>
                        <a:rPr lang="en-US" sz="2200" b="0" i="1" smtClean="0">
                          <a:latin typeface="Cambria Math"/>
                        </a:rPr>
                        <m:t>/</m:t>
                      </m:r>
                      <m:r>
                        <a:rPr lang="en-US" sz="2200" b="0" i="1" smtClean="0">
                          <a:latin typeface="Cambria Math"/>
                        </a:rPr>
                        <m:t>𝑚</m:t>
                      </m:r>
                    </m:oMath>
                  </m:oMathPara>
                </a14:m>
                <a:endParaRPr lang="en-US" sz="2200" b="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471985" y="5267446"/>
                <a:ext cx="4043864" cy="430887"/>
              </a:xfrm>
              <a:prstGeom prst="rect">
                <a:avLst/>
              </a:prstGeom>
              <a:blipFill rotWithShape="1">
                <a:blip r:embed="rId4"/>
                <a:stretch>
                  <a:fillRect t="-8451" r="-2259"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57200" y="5638800"/>
                <a:ext cx="361368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𝐴</m:t>
                      </m:r>
                      <m:r>
                        <a:rPr lang="en-US" sz="2200" b="0" i="1" smtClean="0">
                          <a:latin typeface="Cambria Math"/>
                        </a:rPr>
                        <m:t>=</m:t>
                      </m:r>
                      <m:r>
                        <a:rPr lang="en-US" sz="2200" b="0" i="1" smtClean="0">
                          <a:latin typeface="Cambria Math"/>
                        </a:rPr>
                        <m:t>𝑆h𝑎𝑟𝑒𝑑</m:t>
                      </m:r>
                      <m:r>
                        <a:rPr lang="en-US" sz="2200" b="0" i="1" smtClean="0">
                          <a:latin typeface="Cambria Math"/>
                        </a:rPr>
                        <m:t> </m:t>
                      </m:r>
                      <m:r>
                        <a:rPr lang="en-US" sz="2200" b="0" i="1" smtClean="0">
                          <a:latin typeface="Cambria Math"/>
                        </a:rPr>
                        <m:t>𝐴𝑟𝑒𝑎</m:t>
                      </m:r>
                      <m:r>
                        <a:rPr lang="en-US" sz="2200" b="0" i="1" smtClean="0">
                          <a:latin typeface="Cambria Math"/>
                        </a:rPr>
                        <m:t> </m:t>
                      </m:r>
                      <m:r>
                        <a:rPr lang="en-US" sz="2200" b="0" i="1" smtClean="0">
                          <a:latin typeface="Cambria Math"/>
                        </a:rPr>
                        <m:t>𝑜𝑓</m:t>
                      </m:r>
                      <m:r>
                        <a:rPr lang="en-US" sz="2200" b="0" i="1" smtClean="0">
                          <a:latin typeface="Cambria Math"/>
                        </a:rPr>
                        <m:t> </m:t>
                      </m:r>
                      <m:r>
                        <a:rPr lang="en-US" sz="2200" b="0" i="1" smtClean="0">
                          <a:latin typeface="Cambria Math"/>
                        </a:rPr>
                        <m:t>𝑝𝑙𝑎𝑡𝑒𝑠</m:t>
                      </m:r>
                    </m:oMath>
                  </m:oMathPara>
                </a14:m>
                <a:endParaRPr lang="en-US" sz="2200" b="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457200" y="5638800"/>
                <a:ext cx="3613682" cy="430887"/>
              </a:xfrm>
              <a:prstGeom prst="rect">
                <a:avLst/>
              </a:prstGeom>
              <a:blipFill rotWithShape="1">
                <a:blip r:embed="rId5"/>
                <a:stretch>
                  <a:fillRect t="-8451" r="-2530"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09516" y="6019800"/>
                <a:ext cx="2886111"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𝑑</m:t>
                      </m:r>
                      <m:r>
                        <a:rPr lang="en-US" sz="2200" b="0" i="1" smtClean="0">
                          <a:latin typeface="Cambria Math"/>
                        </a:rPr>
                        <m:t>=</m:t>
                      </m:r>
                      <m:r>
                        <a:rPr lang="en-US" sz="2200" b="0" i="1" smtClean="0">
                          <a:latin typeface="Cambria Math"/>
                        </a:rPr>
                        <m:t>𝑃𝑙𝑎𝑡𝑒</m:t>
                      </m:r>
                      <m:r>
                        <a:rPr lang="en-US" sz="2200" b="0" i="1" smtClean="0">
                          <a:latin typeface="Cambria Math"/>
                        </a:rPr>
                        <m:t> </m:t>
                      </m:r>
                      <m:r>
                        <a:rPr lang="en-US" sz="2200" b="0" i="1" smtClean="0">
                          <a:latin typeface="Cambria Math"/>
                        </a:rPr>
                        <m:t>𝑠𝑒𝑝𝑒𝑟𝑎𝑡𝑖𝑜𝑛</m:t>
                      </m:r>
                    </m:oMath>
                  </m:oMathPara>
                </a14:m>
                <a:endParaRPr lang="en-US" sz="2200" b="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509516" y="6019800"/>
                <a:ext cx="2886111" cy="430887"/>
              </a:xfrm>
              <a:prstGeom prst="rect">
                <a:avLst/>
              </a:prstGeom>
              <a:blipFill rotWithShape="1">
                <a:blip r:embed="rId6"/>
                <a:stretch>
                  <a:fillRect t="-8571" r="-3594" b="-27143"/>
                </a:stretch>
              </a:blipFill>
            </p:spPr>
            <p:txBody>
              <a:bodyPr/>
              <a:lstStyle/>
              <a:p>
                <a:r>
                  <a:rPr lang="en-US">
                    <a:noFill/>
                  </a:rPr>
                  <a:t> </a:t>
                </a:r>
              </a:p>
            </p:txBody>
          </p:sp>
        </mc:Fallback>
      </mc:AlternateContent>
    </p:spTree>
    <p:extLst>
      <p:ext uri="{BB962C8B-B14F-4D97-AF65-F5344CB8AC3E}">
        <p14:creationId xmlns:p14="http://schemas.microsoft.com/office/powerpoint/2010/main" val="27728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a:t>Capacitive Sensors</a:t>
            </a:r>
          </a:p>
        </p:txBody>
      </p:sp>
      <p:sp>
        <p:nvSpPr>
          <p:cNvPr id="3" name="Content Placeholder 2"/>
          <p:cNvSpPr>
            <a:spLocks noGrp="1"/>
          </p:cNvSpPr>
          <p:nvPr>
            <p:ph idx="1"/>
          </p:nvPr>
        </p:nvSpPr>
        <p:spPr>
          <a:xfrm>
            <a:off x="76200" y="1143000"/>
            <a:ext cx="8839200" cy="5105400"/>
          </a:xfrm>
        </p:spPr>
        <p:txBody>
          <a:bodyPr>
            <a:normAutofit/>
          </a:bodyPr>
          <a:lstStyle/>
          <a:p>
            <a:pPr algn="just"/>
            <a:r>
              <a:rPr lang="en-US" sz="2600" dirty="0" smtClean="0"/>
              <a:t>From the equation it is clear that there are three ways to change the capacity. </a:t>
            </a:r>
          </a:p>
          <a:p>
            <a:pPr algn="just"/>
            <a:endParaRPr lang="en-US" sz="2600" dirty="0" smtClean="0"/>
          </a:p>
          <a:p>
            <a:pPr algn="just"/>
            <a:endParaRPr lang="en-US" sz="2600" dirty="0"/>
          </a:p>
          <a:p>
            <a:pPr marL="914400" lvl="1" indent="-514350" algn="just">
              <a:lnSpc>
                <a:spcPct val="150000"/>
              </a:lnSpc>
              <a:buFont typeface="+mj-lt"/>
              <a:buAutoNum type="arabicPeriod"/>
            </a:pPr>
            <a:r>
              <a:rPr lang="en-US" sz="2200" dirty="0" smtClean="0"/>
              <a:t>Variation of distance between plates (d)</a:t>
            </a:r>
          </a:p>
          <a:p>
            <a:pPr marL="914400" lvl="1" indent="-514350" algn="just">
              <a:lnSpc>
                <a:spcPct val="150000"/>
              </a:lnSpc>
              <a:buFont typeface="+mj-lt"/>
              <a:buAutoNum type="arabicPeriod"/>
            </a:pPr>
            <a:r>
              <a:rPr lang="en-US" sz="2200" dirty="0" smtClean="0"/>
              <a:t>Variation of shared area of plates (A)</a:t>
            </a:r>
          </a:p>
          <a:p>
            <a:pPr marL="914400" lvl="1" indent="-514350" algn="just">
              <a:lnSpc>
                <a:spcPct val="150000"/>
              </a:lnSpc>
              <a:buFont typeface="+mj-lt"/>
              <a:buAutoNum type="arabicPeriod"/>
            </a:pPr>
            <a:r>
              <a:rPr lang="en-US" sz="2200" dirty="0" smtClean="0"/>
              <a:t>Variation of dielectric constant (K) </a:t>
            </a:r>
          </a:p>
          <a:p>
            <a:pPr marL="0" indent="0" algn="just">
              <a:buNone/>
            </a:pPr>
            <a:endParaRPr lang="en-US" sz="2600" dirty="0" smtClean="0"/>
          </a:p>
          <a:p>
            <a:pPr marL="0" indent="0" algn="just">
              <a:buNone/>
            </a:pPr>
            <a:r>
              <a:rPr lang="en-US" sz="2600" dirty="0" smtClean="0"/>
              <a:t>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26</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1873155" y="2121511"/>
                <a:ext cx="1555554"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C</m:t>
                      </m:r>
                      <m:r>
                        <a:rPr lang="en-US" sz="2400" b="0" i="0" smtClean="0">
                          <a:latin typeface="Cambria Math"/>
                        </a:rPr>
                        <m:t>=</m:t>
                      </m:r>
                      <m:r>
                        <m:rPr>
                          <m:sty m:val="p"/>
                        </m:rPr>
                        <a:rPr lang="en-US" sz="2400" b="0" i="0" smtClean="0">
                          <a:latin typeface="Cambria Math"/>
                        </a:rPr>
                        <m:t>K</m:t>
                      </m:r>
                      <m:sSub>
                        <m:sSubPr>
                          <m:ctrlPr>
                            <a:rPr lang="en-US" sz="2400" b="0" i="1" smtClean="0">
                              <a:latin typeface="Cambria Math"/>
                            </a:rPr>
                          </m:ctrlPr>
                        </m:sSubPr>
                        <m:e>
                          <m:r>
                            <a:rPr lang="en-US" sz="2400" b="0" i="1" smtClean="0">
                              <a:latin typeface="Cambria Math"/>
                              <a:ea typeface="Cambria Math"/>
                            </a:rPr>
                            <m:t>𝜀</m:t>
                          </m:r>
                        </m:e>
                        <m:sub>
                          <m:r>
                            <a:rPr lang="en-US" sz="2400" b="0" i="1" smtClean="0">
                              <a:latin typeface="Cambria Math"/>
                            </a:rPr>
                            <m:t>𝑜</m:t>
                          </m:r>
                        </m:sub>
                      </m:sSub>
                      <m:f>
                        <m:fPr>
                          <m:ctrlPr>
                            <a:rPr lang="en-US" sz="2400" b="0" i="1" smtClean="0">
                              <a:latin typeface="Cambria Math"/>
                            </a:rPr>
                          </m:ctrlPr>
                        </m:fPr>
                        <m:num>
                          <m:r>
                            <a:rPr lang="en-US" sz="2400" b="0" i="1" smtClean="0">
                              <a:latin typeface="Cambria Math"/>
                            </a:rPr>
                            <m:t>𝐴</m:t>
                          </m:r>
                        </m:num>
                        <m:den>
                          <m:r>
                            <a:rPr lang="en-US" sz="2400" b="0" i="1" smtClean="0">
                              <a:latin typeface="Cambria Math"/>
                            </a:rPr>
                            <m:t>𝑑</m:t>
                          </m:r>
                        </m:den>
                      </m:f>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873155" y="2121511"/>
                <a:ext cx="1555554" cy="786177"/>
              </a:xfrm>
              <a:prstGeom prst="rect">
                <a:avLst/>
              </a:prstGeom>
              <a:blipFill rotWithShape="1">
                <a:blip r:embed="rId2"/>
                <a:stretch>
                  <a:fillRect r="-8235" b="-775"/>
                </a:stretch>
              </a:blipFill>
            </p:spPr>
            <p:txBody>
              <a:bodyPr/>
              <a:lstStyle/>
              <a:p>
                <a:r>
                  <a:rPr lang="en-US">
                    <a:noFill/>
                  </a:rPr>
                  <a:t> </a:t>
                </a:r>
              </a:p>
            </p:txBody>
          </p:sp>
        </mc:Fallback>
      </mc:AlternateContent>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15" t="25346" r="53463" b="38260"/>
          <a:stretch/>
        </p:blipFill>
        <p:spPr bwMode="auto">
          <a:xfrm>
            <a:off x="6411592" y="1676400"/>
            <a:ext cx="2168969" cy="196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652" t="19963" r="22611" b="32789"/>
          <a:stretch/>
        </p:blipFill>
        <p:spPr bwMode="auto">
          <a:xfrm>
            <a:off x="6388661" y="3848669"/>
            <a:ext cx="2526739" cy="2510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9529" t="24419" r="1586" b="37674"/>
          <a:stretch/>
        </p:blipFill>
        <p:spPr>
          <a:xfrm>
            <a:off x="914400" y="4987114"/>
            <a:ext cx="4049422" cy="1409512"/>
          </a:xfrm>
          <a:prstGeom prst="rect">
            <a:avLst/>
          </a:prstGeom>
        </p:spPr>
      </p:pic>
    </p:spTree>
    <p:extLst>
      <p:ext uri="{BB962C8B-B14F-4D97-AF65-F5344CB8AC3E}">
        <p14:creationId xmlns:p14="http://schemas.microsoft.com/office/powerpoint/2010/main" val="331244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Example-5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298" y="838200"/>
                <a:ext cx="8753902" cy="4525963"/>
              </a:xfrm>
            </p:spPr>
            <p:txBody>
              <a:bodyPr>
                <a:normAutofit/>
              </a:bodyPr>
              <a:lstStyle/>
              <a:p>
                <a:pPr algn="just"/>
                <a:r>
                  <a:rPr lang="en-US" sz="2600" dirty="0" smtClean="0"/>
                  <a:t>Following figure shows the capacitive displacement sensor design to monitor small changes in work-piece position. Two metal cylinders are separated by plastic sheath of thickness </a:t>
                </a:r>
                <a14:m>
                  <m:oMath xmlns:m="http://schemas.openxmlformats.org/officeDocument/2006/math">
                    <m:r>
                      <a:rPr lang="en-US" sz="2600" b="0" i="1" smtClean="0">
                        <a:latin typeface="Cambria Math"/>
                      </a:rPr>
                      <m:t>1</m:t>
                    </m:r>
                    <m:r>
                      <a:rPr lang="en-US" sz="2600" b="0" i="1" smtClean="0">
                        <a:latin typeface="Cambria Math"/>
                      </a:rPr>
                      <m:t>𝑚𝑚</m:t>
                    </m:r>
                  </m:oMath>
                </a14:m>
                <a:r>
                  <a:rPr lang="en-US" sz="2600" dirty="0" smtClean="0"/>
                  <a:t> and dielectric constant at </a:t>
                </a:r>
                <a14:m>
                  <m:oMath xmlns:m="http://schemas.openxmlformats.org/officeDocument/2006/math">
                    <m:r>
                      <a:rPr lang="en-US" sz="2600" b="0" i="1" smtClean="0">
                        <a:latin typeface="Cambria Math"/>
                      </a:rPr>
                      <m:t>1</m:t>
                    </m:r>
                    <m:r>
                      <a:rPr lang="en-US" sz="2600" b="0" i="1" smtClean="0">
                        <a:latin typeface="Cambria Math"/>
                      </a:rPr>
                      <m:t>𝐾𝐻𝑧</m:t>
                    </m:r>
                  </m:oMath>
                </a14:m>
                <a:r>
                  <a:rPr lang="en-US" sz="2600" dirty="0" smtClean="0"/>
                  <a:t> of </a:t>
                </a:r>
                <a14:m>
                  <m:oMath xmlns:m="http://schemas.openxmlformats.org/officeDocument/2006/math">
                    <m:r>
                      <a:rPr lang="en-US" sz="2600" b="0" i="1" smtClean="0">
                        <a:latin typeface="Cambria Math"/>
                      </a:rPr>
                      <m:t>2.5</m:t>
                    </m:r>
                  </m:oMath>
                </a14:m>
                <a:r>
                  <a:rPr lang="en-US" sz="2600" dirty="0" smtClean="0"/>
                  <a:t>. If the radius </a:t>
                </a:r>
                <a14:m>
                  <m:oMath xmlns:m="http://schemas.openxmlformats.org/officeDocument/2006/math">
                    <m:r>
                      <a:rPr lang="en-US" sz="2600" b="0" i="1" smtClean="0">
                        <a:latin typeface="Cambria Math"/>
                      </a:rPr>
                      <m:t>𝑟</m:t>
                    </m:r>
                  </m:oMath>
                </a14:m>
                <a:r>
                  <a:rPr lang="en-US" sz="2600" dirty="0" smtClean="0"/>
                  <a:t> is </a:t>
                </a:r>
                <a14:m>
                  <m:oMath xmlns:m="http://schemas.openxmlformats.org/officeDocument/2006/math">
                    <m:r>
                      <a:rPr lang="en-US" sz="2600" b="0" i="1" smtClean="0">
                        <a:latin typeface="Cambria Math"/>
                      </a:rPr>
                      <m:t>2.5</m:t>
                    </m:r>
                    <m:r>
                      <a:rPr lang="en-US" sz="2600" b="0" i="1" smtClean="0">
                        <a:latin typeface="Cambria Math"/>
                      </a:rPr>
                      <m:t>𝑐𝑚</m:t>
                    </m:r>
                  </m:oMath>
                </a14:m>
                <a:r>
                  <a:rPr lang="en-US" sz="2600" dirty="0" smtClean="0"/>
                  <a:t>, (a) find the sensitivity in </a:t>
                </a:r>
                <a14:m>
                  <m:oMath xmlns:m="http://schemas.openxmlformats.org/officeDocument/2006/math">
                    <m:r>
                      <a:rPr lang="en-US" sz="2600" b="0" i="1" smtClean="0">
                        <a:latin typeface="Cambria Math"/>
                      </a:rPr>
                      <m:t>𝑝𝐹</m:t>
                    </m:r>
                    <m:r>
                      <a:rPr lang="en-US" sz="2600" b="0" i="1" smtClean="0">
                        <a:latin typeface="Cambria Math"/>
                      </a:rPr>
                      <m:t>/</m:t>
                    </m:r>
                    <m:r>
                      <a:rPr lang="en-US" sz="2600" b="0" i="1" smtClean="0">
                        <a:latin typeface="Cambria Math"/>
                      </a:rPr>
                      <m:t>𝑐𝑚</m:t>
                    </m:r>
                  </m:oMath>
                </a14:m>
                <a:r>
                  <a:rPr lang="en-US" sz="2600" dirty="0" smtClean="0"/>
                  <a:t> </a:t>
                </a:r>
                <a:r>
                  <a:rPr lang="en-US" sz="2600" dirty="0"/>
                  <a:t>as the upper cylinder slides in and out of lower cylinder. </a:t>
                </a:r>
                <a:r>
                  <a:rPr lang="en-US" sz="2600" dirty="0" smtClean="0"/>
                  <a:t>(b) What is the range of capacity  if </a:t>
                </a:r>
                <a14:m>
                  <m:oMath xmlns:m="http://schemas.openxmlformats.org/officeDocument/2006/math">
                    <m:r>
                      <a:rPr lang="en-US" sz="2600" b="0" i="1" smtClean="0">
                        <a:latin typeface="Cambria Math"/>
                      </a:rPr>
                      <m:t>h</m:t>
                    </m:r>
                  </m:oMath>
                </a14:m>
                <a:r>
                  <a:rPr lang="en-US" sz="2600" dirty="0" smtClean="0"/>
                  <a:t> varies from </a:t>
                </a:r>
                <a14:m>
                  <m:oMath xmlns:m="http://schemas.openxmlformats.org/officeDocument/2006/math">
                    <m:r>
                      <a:rPr lang="en-US" sz="2600" b="0" i="1" smtClean="0">
                        <a:latin typeface="Cambria Math"/>
                      </a:rPr>
                      <m:t>1</m:t>
                    </m:r>
                    <m:r>
                      <a:rPr lang="en-US" sz="2600" b="0" i="1" smtClean="0">
                        <a:latin typeface="Cambria Math"/>
                      </a:rPr>
                      <m:t>𝑐𝑚</m:t>
                    </m:r>
                  </m:oMath>
                </a14:m>
                <a:r>
                  <a:rPr lang="en-US" sz="2600" dirty="0" smtClean="0"/>
                  <a:t> to </a:t>
                </a:r>
                <a14:m>
                  <m:oMath xmlns:m="http://schemas.openxmlformats.org/officeDocument/2006/math">
                    <m:r>
                      <a:rPr lang="en-US" sz="2600" b="0" i="1" smtClean="0">
                        <a:latin typeface="Cambria Math"/>
                      </a:rPr>
                      <m:t>2</m:t>
                    </m:r>
                    <m:r>
                      <a:rPr lang="en-US" sz="2600" b="0" i="1" smtClean="0">
                        <a:latin typeface="Cambria Math"/>
                      </a:rPr>
                      <m:t>𝑐𝑚</m:t>
                    </m:r>
                  </m:oMath>
                </a14:m>
                <a:r>
                  <a:rPr lang="en-US" sz="2600" dirty="0" smtClean="0"/>
                  <a:t>?</a:t>
                </a:r>
                <a:endParaRPr lang="en-US"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298" y="838200"/>
                <a:ext cx="8753902" cy="4525963"/>
              </a:xfrm>
              <a:blipFill rotWithShape="1">
                <a:blip r:embed="rId2"/>
                <a:stretch>
                  <a:fillRect l="-1114" t="-1078" r="-215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27</a:t>
            </a:fld>
            <a:endParaRPr lang="en-GB"/>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048" t="46269" r="16802" b="17615"/>
          <a:stretch/>
        </p:blipFill>
        <p:spPr bwMode="auto">
          <a:xfrm>
            <a:off x="2971800" y="3817052"/>
            <a:ext cx="3339489" cy="306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Example-5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98" y="762000"/>
                <a:ext cx="9134902" cy="6019800"/>
              </a:xfrm>
            </p:spPr>
            <p:txBody>
              <a:bodyPr>
                <a:normAutofit/>
              </a:bodyPr>
              <a:lstStyle/>
              <a:p>
                <a:pPr algn="just"/>
                <a:r>
                  <a:rPr lang="en-US" sz="2400" dirty="0" smtClean="0"/>
                  <a:t>Capacity is calculated using following equation.</a:t>
                </a:r>
              </a:p>
              <a:p>
                <a:pPr algn="just"/>
                <a:endParaRPr lang="en-US" sz="2400" dirty="0"/>
              </a:p>
              <a:p>
                <a:pPr algn="just"/>
                <a:endParaRPr lang="en-US" sz="3000" dirty="0" smtClean="0"/>
              </a:p>
              <a:p>
                <a:pPr algn="just"/>
                <a:r>
                  <a:rPr lang="en-US" sz="2400" dirty="0" smtClean="0"/>
                  <a:t>The net area is the area of the shared cylindrical area, which has a radius </a:t>
                </a:r>
                <a14:m>
                  <m:oMath xmlns:m="http://schemas.openxmlformats.org/officeDocument/2006/math">
                    <m:r>
                      <a:rPr lang="en-US" sz="2400" b="0" i="1" smtClean="0">
                        <a:latin typeface="Cambria Math"/>
                      </a:rPr>
                      <m:t>𝑟</m:t>
                    </m:r>
                  </m:oMath>
                </a14:m>
                <a:r>
                  <a:rPr lang="en-US" sz="2400" dirty="0" smtClean="0"/>
                  <a:t> and height </a:t>
                </a:r>
                <a14:m>
                  <m:oMath xmlns:m="http://schemas.openxmlformats.org/officeDocument/2006/math">
                    <m:r>
                      <a:rPr lang="en-US" sz="2400" b="0" i="1" smtClean="0">
                        <a:latin typeface="Cambria Math"/>
                      </a:rPr>
                      <m:t>h</m:t>
                    </m:r>
                  </m:oMath>
                </a14:m>
                <a:r>
                  <a:rPr lang="en-US" sz="2400" dirty="0" smtClean="0"/>
                  <a:t>. </a:t>
                </a:r>
              </a:p>
              <a:p>
                <a:pPr algn="just"/>
                <a:endParaRPr lang="en-US" sz="2400" dirty="0"/>
              </a:p>
              <a:p>
                <a:pPr algn="just"/>
                <a:r>
                  <a:rPr lang="en-US" sz="2400" dirty="0" smtClean="0"/>
                  <a:t>Thus </a:t>
                </a:r>
                <a14:m>
                  <m:oMath xmlns:m="http://schemas.openxmlformats.org/officeDocument/2006/math">
                    <m:r>
                      <a:rPr lang="en-US" sz="2400" b="0" i="1" smtClean="0">
                        <a:latin typeface="Cambria Math"/>
                      </a:rPr>
                      <m:t>𝐴</m:t>
                    </m:r>
                    <m:r>
                      <a:rPr lang="en-US" sz="2400" b="0" i="1" smtClean="0">
                        <a:latin typeface="Cambria Math"/>
                      </a:rPr>
                      <m:t>=2</m:t>
                    </m:r>
                    <m:r>
                      <a:rPr lang="en-US" sz="2400" b="0" i="1" smtClean="0">
                        <a:latin typeface="Cambria Math"/>
                        <a:ea typeface="Cambria Math"/>
                      </a:rPr>
                      <m:t>𝜋</m:t>
                    </m:r>
                    <m:r>
                      <a:rPr lang="en-US" sz="2400" b="0" i="1" smtClean="0">
                        <a:latin typeface="Cambria Math"/>
                        <a:ea typeface="Cambria Math"/>
                      </a:rPr>
                      <m:t>𝑟h</m:t>
                    </m:r>
                  </m:oMath>
                </a14:m>
                <a:r>
                  <a:rPr lang="en-US" sz="2400" dirty="0" smtClean="0"/>
                  <a:t>, so the capacity can expressed as: </a:t>
                </a:r>
              </a:p>
              <a:p>
                <a:pPr algn="just"/>
                <a:endParaRPr lang="en-US" sz="2400" dirty="0"/>
              </a:p>
              <a:p>
                <a:pPr algn="just"/>
                <a:endParaRPr lang="en-US" sz="2400" dirty="0" smtClean="0"/>
              </a:p>
              <a:p>
                <a:pPr algn="just"/>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98" y="762000"/>
                <a:ext cx="9134902" cy="6019800"/>
              </a:xfrm>
              <a:blipFill rotWithShape="1">
                <a:blip r:embed="rId2"/>
                <a:stretch>
                  <a:fillRect l="-867" t="-810" r="-186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28</a:t>
            </a:fld>
            <a:endParaRPr lang="en-GB"/>
          </a:p>
        </p:txBody>
      </p:sp>
      <p:pic>
        <p:nvPicPr>
          <p:cNvPr id="245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048" t="46269" r="16802" b="17615"/>
          <a:stretch/>
        </p:blipFill>
        <p:spPr bwMode="auto">
          <a:xfrm>
            <a:off x="6554730" y="3352800"/>
            <a:ext cx="2576759"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p:cNvSpPr txBox="1"/>
              <p:nvPr/>
            </p:nvSpPr>
            <p:spPr>
              <a:xfrm>
                <a:off x="3435456" y="1289586"/>
                <a:ext cx="1669944" cy="84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C</m:t>
                      </m:r>
                      <m:r>
                        <a:rPr lang="en-US" sz="2600" b="0" i="0" smtClean="0">
                          <a:latin typeface="Cambria Math"/>
                        </a:rPr>
                        <m:t>=</m:t>
                      </m:r>
                      <m:r>
                        <m:rPr>
                          <m:sty m:val="p"/>
                        </m:rPr>
                        <a:rPr lang="en-US" sz="2600" b="0" i="0" smtClean="0">
                          <a:latin typeface="Cambria Math"/>
                        </a:rPr>
                        <m:t>K</m:t>
                      </m:r>
                      <m:sSub>
                        <m:sSubPr>
                          <m:ctrlPr>
                            <a:rPr lang="en-US" sz="2600" b="0" i="1" smtClean="0">
                              <a:latin typeface="Cambria Math"/>
                            </a:rPr>
                          </m:ctrlPr>
                        </m:sSubPr>
                        <m:e>
                          <m:r>
                            <a:rPr lang="en-US" sz="2600" b="0" i="1" smtClean="0">
                              <a:latin typeface="Cambria Math"/>
                              <a:ea typeface="Cambria Math"/>
                            </a:rPr>
                            <m:t>𝜀</m:t>
                          </m:r>
                        </m:e>
                        <m:sub>
                          <m:r>
                            <a:rPr lang="en-US" sz="2600" b="0" i="1" smtClean="0">
                              <a:latin typeface="Cambria Math"/>
                            </a:rPr>
                            <m:t>𝑜</m:t>
                          </m:r>
                        </m:sub>
                      </m:sSub>
                      <m:f>
                        <m:fPr>
                          <m:ctrlPr>
                            <a:rPr lang="en-US" sz="2600" b="0" i="1" smtClean="0">
                              <a:latin typeface="Cambria Math"/>
                            </a:rPr>
                          </m:ctrlPr>
                        </m:fPr>
                        <m:num>
                          <m:r>
                            <a:rPr lang="en-US" sz="2600" b="0" i="1" smtClean="0">
                              <a:latin typeface="Cambria Math"/>
                            </a:rPr>
                            <m:t>𝐴</m:t>
                          </m:r>
                        </m:num>
                        <m:den>
                          <m:r>
                            <a:rPr lang="en-US" sz="2600" b="0" i="1" smtClean="0">
                              <a:latin typeface="Cambria Math"/>
                            </a:rPr>
                            <m:t>𝑑</m:t>
                          </m:r>
                        </m:den>
                      </m:f>
                    </m:oMath>
                  </m:oMathPara>
                </a14:m>
                <a:endParaRPr lang="en-US" sz="2600" dirty="0"/>
              </a:p>
            </p:txBody>
          </p:sp>
        </mc:Choice>
        <mc:Fallback xmlns="">
          <p:sp>
            <p:nvSpPr>
              <p:cNvPr id="6" name="TextBox 5"/>
              <p:cNvSpPr txBox="1">
                <a:spLocks noRot="1" noChangeAspect="1" noMove="1" noResize="1" noEditPoints="1" noAdjustHandles="1" noChangeArrowheads="1" noChangeShapeType="1" noTextEdit="1"/>
              </p:cNvSpPr>
              <p:nvPr/>
            </p:nvSpPr>
            <p:spPr>
              <a:xfrm>
                <a:off x="3435456" y="1289586"/>
                <a:ext cx="1669944" cy="844014"/>
              </a:xfrm>
              <a:prstGeom prst="rect">
                <a:avLst/>
              </a:prstGeom>
              <a:blipFill rotWithShape="1">
                <a:blip r:embed="rId4"/>
                <a:stretch>
                  <a:fillRect r="-8029" b="-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048000" y="4267200"/>
                <a:ext cx="2185342" cy="8520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C</m:t>
                      </m:r>
                      <m:r>
                        <a:rPr lang="en-US" sz="2600" b="0" i="0" smtClean="0">
                          <a:latin typeface="Cambria Math"/>
                        </a:rPr>
                        <m:t>=</m:t>
                      </m:r>
                      <m:r>
                        <m:rPr>
                          <m:sty m:val="p"/>
                        </m:rPr>
                        <a:rPr lang="en-US" sz="2600" b="0" i="0" smtClean="0">
                          <a:latin typeface="Cambria Math"/>
                        </a:rPr>
                        <m:t>K</m:t>
                      </m:r>
                      <m:sSub>
                        <m:sSubPr>
                          <m:ctrlPr>
                            <a:rPr lang="en-US" sz="2600" b="0" i="1" smtClean="0">
                              <a:latin typeface="Cambria Math"/>
                            </a:rPr>
                          </m:ctrlPr>
                        </m:sSubPr>
                        <m:e>
                          <m:r>
                            <a:rPr lang="en-US" sz="2600" b="0" i="1" smtClean="0">
                              <a:latin typeface="Cambria Math"/>
                              <a:ea typeface="Cambria Math"/>
                            </a:rPr>
                            <m:t>𝜀</m:t>
                          </m:r>
                        </m:e>
                        <m:sub>
                          <m:r>
                            <a:rPr lang="en-US" sz="2600" b="0" i="1" smtClean="0">
                              <a:latin typeface="Cambria Math"/>
                            </a:rPr>
                            <m:t>𝑜</m:t>
                          </m:r>
                        </m:sub>
                      </m:sSub>
                      <m:f>
                        <m:fPr>
                          <m:ctrlPr>
                            <a:rPr lang="en-US" sz="2600" b="0" i="1" smtClean="0">
                              <a:latin typeface="Cambria Math"/>
                            </a:rPr>
                          </m:ctrlPr>
                        </m:fPr>
                        <m:num>
                          <m:r>
                            <a:rPr lang="en-US" sz="2600" i="1">
                              <a:latin typeface="Cambria Math"/>
                            </a:rPr>
                            <m:t>2</m:t>
                          </m:r>
                          <m:r>
                            <a:rPr lang="en-US" sz="2600" i="1">
                              <a:latin typeface="Cambria Math"/>
                              <a:ea typeface="Cambria Math"/>
                            </a:rPr>
                            <m:t>𝜋</m:t>
                          </m:r>
                          <m:r>
                            <a:rPr lang="en-US" sz="2600" i="1">
                              <a:latin typeface="Cambria Math"/>
                              <a:ea typeface="Cambria Math"/>
                            </a:rPr>
                            <m:t>𝑟h</m:t>
                          </m:r>
                        </m:num>
                        <m:den>
                          <m:r>
                            <a:rPr lang="en-US" sz="2600" b="0" i="1" smtClean="0">
                              <a:latin typeface="Cambria Math"/>
                            </a:rPr>
                            <m:t>𝑑</m:t>
                          </m:r>
                        </m:den>
                      </m:f>
                    </m:oMath>
                  </m:oMathPara>
                </a14:m>
                <a:endParaRPr lang="en-US" sz="2600" dirty="0"/>
              </a:p>
            </p:txBody>
          </p:sp>
        </mc:Choice>
        <mc:Fallback xmlns="">
          <p:sp>
            <p:nvSpPr>
              <p:cNvPr id="7" name="TextBox 6"/>
              <p:cNvSpPr txBox="1">
                <a:spLocks noRot="1" noChangeAspect="1" noMove="1" noResize="1" noEditPoints="1" noAdjustHandles="1" noChangeArrowheads="1" noChangeShapeType="1" noTextEdit="1"/>
              </p:cNvSpPr>
              <p:nvPr/>
            </p:nvSpPr>
            <p:spPr>
              <a:xfrm>
                <a:off x="3048000" y="4267200"/>
                <a:ext cx="2185342" cy="852028"/>
              </a:xfrm>
              <a:prstGeom prst="rect">
                <a:avLst/>
              </a:prstGeom>
              <a:blipFill rotWithShape="1">
                <a:blip r:embed="rId5"/>
                <a:stretch>
                  <a:fillRect r="-6425" b="-1429"/>
                </a:stretch>
              </a:blipFill>
            </p:spPr>
            <p:txBody>
              <a:bodyPr/>
              <a:lstStyle/>
              <a:p>
                <a:r>
                  <a:rPr lang="en-US">
                    <a:noFill/>
                  </a:rPr>
                  <a:t> </a:t>
                </a:r>
              </a:p>
            </p:txBody>
          </p:sp>
        </mc:Fallback>
      </mc:AlternateContent>
    </p:spTree>
    <p:extLst>
      <p:ext uri="{BB962C8B-B14F-4D97-AF65-F5344CB8AC3E}">
        <p14:creationId xmlns:p14="http://schemas.microsoft.com/office/powerpoint/2010/main" val="76955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Example-5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098" y="990600"/>
                <a:ext cx="9134902" cy="6019800"/>
              </a:xfrm>
            </p:spPr>
            <p:txBody>
              <a:bodyPr>
                <a:normAutofit/>
              </a:bodyPr>
              <a:lstStyle/>
              <a:p>
                <a:pPr algn="just"/>
                <a:r>
                  <a:rPr lang="en-US" sz="2400" dirty="0" smtClean="0">
                    <a:solidFill>
                      <a:srgbClr val="FF0000"/>
                    </a:solidFill>
                  </a:rPr>
                  <a:t>(a) </a:t>
                </a:r>
                <a:r>
                  <a:rPr lang="en-US" sz="2400" dirty="0"/>
                  <a:t>The sensitivity with respect o the height, </a:t>
                </a:r>
                <a14:m>
                  <m:oMath xmlns:m="http://schemas.openxmlformats.org/officeDocument/2006/math">
                    <m:r>
                      <a:rPr lang="en-US" sz="2400" i="1">
                        <a:latin typeface="Cambria Math"/>
                      </a:rPr>
                      <m:t>h</m:t>
                    </m:r>
                  </m:oMath>
                </a14:m>
                <a:r>
                  <a:rPr lang="en-US" sz="2400" dirty="0"/>
                  <a:t>, is defined by how </a:t>
                </a:r>
                <a14:m>
                  <m:oMath xmlns:m="http://schemas.openxmlformats.org/officeDocument/2006/math">
                    <m:r>
                      <a:rPr lang="en-US" sz="2400" i="1">
                        <a:latin typeface="Cambria Math"/>
                      </a:rPr>
                      <m:t>𝐶</m:t>
                    </m:r>
                  </m:oMath>
                </a14:m>
                <a:r>
                  <a:rPr lang="en-US" sz="2400" dirty="0"/>
                  <a:t> changes with </a:t>
                </a:r>
                <a14:m>
                  <m:oMath xmlns:m="http://schemas.openxmlformats.org/officeDocument/2006/math">
                    <m:r>
                      <a:rPr lang="en-US" sz="2400" i="1">
                        <a:latin typeface="Cambria Math"/>
                      </a:rPr>
                      <m:t>h</m:t>
                    </m:r>
                  </m:oMath>
                </a14:m>
                <a:r>
                  <a:rPr lang="en-US" sz="2400" dirty="0"/>
                  <a:t>; that is </a:t>
                </a:r>
                <a14:m>
                  <m:oMath xmlns:m="http://schemas.openxmlformats.org/officeDocument/2006/math">
                    <m:f>
                      <m:fPr>
                        <m:ctrlPr>
                          <a:rPr lang="en-US" sz="2400" i="1">
                            <a:latin typeface="Cambria Math"/>
                          </a:rPr>
                        </m:ctrlPr>
                      </m:fPr>
                      <m:num>
                        <m:r>
                          <a:rPr lang="en-US" sz="2400" i="1">
                            <a:latin typeface="Cambria Math"/>
                          </a:rPr>
                          <m:t>𝑑𝐶</m:t>
                        </m:r>
                      </m:num>
                      <m:den>
                        <m:r>
                          <a:rPr lang="en-US" sz="2400" b="0" i="1" smtClean="0">
                            <a:latin typeface="Cambria Math"/>
                          </a:rPr>
                          <m:t>𝑑</m:t>
                        </m:r>
                        <m:r>
                          <a:rPr lang="en-US" sz="2400" i="1">
                            <a:latin typeface="Cambria Math"/>
                          </a:rPr>
                          <m:t>h</m:t>
                        </m:r>
                      </m:den>
                    </m:f>
                  </m:oMath>
                </a14:m>
                <a:r>
                  <a:rPr lang="en-US" sz="2400" dirty="0"/>
                  <a:t>. </a:t>
                </a:r>
              </a:p>
              <a:p>
                <a:pPr algn="just"/>
                <a:endParaRPr lang="en-US" sz="2400" dirty="0" smtClean="0"/>
              </a:p>
              <a:p>
                <a:pPr algn="just"/>
                <a:endParaRPr lang="en-US" sz="4000" dirty="0" smtClean="0"/>
              </a:p>
              <a:p>
                <a:pPr algn="just"/>
                <a:r>
                  <a:rPr lang="en-US" sz="2400" dirty="0" smtClean="0"/>
                  <a:t>Substituting the values, we get (</a:t>
                </a:r>
                <a14:m>
                  <m:oMath xmlns:m="http://schemas.openxmlformats.org/officeDocument/2006/math">
                    <m:sSub>
                      <m:sSubPr>
                        <m:ctrlPr>
                          <a:rPr lang="en-US" sz="2400" i="1">
                            <a:latin typeface="Cambria Math"/>
                          </a:rPr>
                        </m:ctrlPr>
                      </m:sSubPr>
                      <m:e>
                        <m:r>
                          <a:rPr lang="en-US" sz="2400" i="1">
                            <a:latin typeface="Cambria Math"/>
                            <a:ea typeface="Cambria Math"/>
                          </a:rPr>
                          <m:t>𝜀</m:t>
                        </m:r>
                      </m:e>
                      <m:sub>
                        <m:r>
                          <a:rPr lang="en-US" sz="2400" i="1">
                            <a:latin typeface="Cambria Math"/>
                          </a:rPr>
                          <m:t>𝑜</m:t>
                        </m:r>
                      </m:sub>
                    </m:sSub>
                    <m:r>
                      <a:rPr lang="en-US" sz="2400" i="1">
                        <a:latin typeface="Cambria Math"/>
                        <a:ea typeface="Cambria Math"/>
                      </a:rPr>
                      <m:t>=8.85×</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−12</m:t>
                        </m:r>
                      </m:sup>
                    </m:sSup>
                    <m:r>
                      <a:rPr lang="en-US" sz="2400" i="1">
                        <a:latin typeface="Cambria Math"/>
                        <a:ea typeface="Cambria Math"/>
                      </a:rPr>
                      <m:t> </m:t>
                    </m:r>
                    <m:r>
                      <a:rPr lang="en-US" sz="2400" i="1">
                        <a:latin typeface="Cambria Math"/>
                        <a:ea typeface="Cambria Math"/>
                      </a:rPr>
                      <m:t>𝐹</m:t>
                    </m:r>
                    <m:r>
                      <a:rPr lang="en-US" sz="2400" i="1">
                        <a:latin typeface="Cambria Math"/>
                        <a:ea typeface="Cambria Math"/>
                      </a:rPr>
                      <m:t>/</m:t>
                    </m:r>
                    <m:r>
                      <a:rPr lang="en-US" sz="2400" i="1">
                        <a:latin typeface="Cambria Math"/>
                        <a:ea typeface="Cambria Math"/>
                      </a:rPr>
                      <m:t>𝑚</m:t>
                    </m:r>
                  </m:oMath>
                </a14:m>
                <a:r>
                  <a:rPr lang="en-US" sz="2400" dirty="0" smtClean="0"/>
                  <a:t>)</a:t>
                </a:r>
              </a:p>
              <a:p>
                <a:pPr algn="just"/>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098" y="990600"/>
                <a:ext cx="9134902" cy="6019800"/>
              </a:xfrm>
              <a:blipFill rotWithShape="1">
                <a:blip r:embed="rId2"/>
                <a:stretch>
                  <a:fillRect l="-867" t="-811" r="-18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29</a:t>
            </a:fld>
            <a:endParaRPr lang="en-GB"/>
          </a:p>
        </p:txBody>
      </p:sp>
      <mc:AlternateContent xmlns:mc="http://schemas.openxmlformats.org/markup-compatibility/2006" xmlns:a14="http://schemas.microsoft.com/office/drawing/2010/main">
        <mc:Choice Requires="a14">
          <p:sp>
            <p:nvSpPr>
              <p:cNvPr id="9" name="TextBox 8"/>
              <p:cNvSpPr txBox="1"/>
              <p:nvPr/>
            </p:nvSpPr>
            <p:spPr>
              <a:xfrm>
                <a:off x="1773546" y="3784979"/>
                <a:ext cx="6341351"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0" i="1" smtClean="0">
                              <a:latin typeface="Cambria Math"/>
                            </a:rPr>
                            <m:t>𝑑𝐶</m:t>
                          </m:r>
                        </m:num>
                        <m:den>
                          <m:r>
                            <a:rPr lang="en-US" sz="2400" b="0" i="1" smtClean="0">
                              <a:latin typeface="Cambria Math"/>
                            </a:rPr>
                            <m:t>𝑑h</m:t>
                          </m:r>
                        </m:den>
                      </m:f>
                      <m:r>
                        <a:rPr lang="en-US" sz="2400" b="0" i="1" smtClean="0">
                          <a:latin typeface="Cambria Math"/>
                        </a:rPr>
                        <m:t>=</m:t>
                      </m:r>
                      <m:r>
                        <a:rPr lang="en-US" sz="2400" i="1">
                          <a:latin typeface="Cambria Math"/>
                        </a:rPr>
                        <m:t>2</m:t>
                      </m:r>
                      <m:r>
                        <a:rPr lang="en-US" sz="2400" b="0" i="1" smtClean="0">
                          <a:latin typeface="Cambria Math"/>
                          <a:ea typeface="Cambria Math"/>
                        </a:rPr>
                        <m:t>(3.14)(2.5)(8.85×</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−12</m:t>
                          </m:r>
                        </m:sup>
                      </m:sSup>
                      <m:r>
                        <a:rPr lang="en-US" sz="2400" b="0" i="1" smtClean="0">
                          <a:latin typeface="Cambria Math"/>
                          <a:ea typeface="Cambria Math"/>
                        </a:rPr>
                        <m:t>)</m:t>
                      </m:r>
                      <m:r>
                        <a:rPr lang="en-US" sz="2400" i="1" smtClean="0">
                          <a:latin typeface="Cambria Math"/>
                        </a:rPr>
                        <m:t> </m:t>
                      </m:r>
                      <m:f>
                        <m:fPr>
                          <m:ctrlPr>
                            <a:rPr lang="en-US" sz="2400" i="1" smtClean="0">
                              <a:latin typeface="Cambria Math"/>
                            </a:rPr>
                          </m:ctrlPr>
                        </m:fPr>
                        <m:num>
                          <m:r>
                            <a:rPr lang="en-US" sz="2400" b="0" i="1" smtClean="0">
                              <a:latin typeface="Cambria Math"/>
                              <a:ea typeface="Cambria Math"/>
                            </a:rPr>
                            <m:t>2</m:t>
                          </m:r>
                          <m:r>
                            <a:rPr lang="en-US" sz="2400" i="1">
                              <a:latin typeface="Cambria Math"/>
                              <a:ea typeface="Cambria Math"/>
                            </a:rPr>
                            <m:t>.5×</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m:t>
                              </m:r>
                              <m:r>
                                <a:rPr lang="en-US" sz="2400" b="0" i="1" smtClean="0">
                                  <a:latin typeface="Cambria Math"/>
                                  <a:ea typeface="Cambria Math"/>
                                </a:rPr>
                                <m:t>2</m:t>
                              </m:r>
                            </m:sup>
                          </m:sSup>
                        </m:num>
                        <m:den>
                          <m:r>
                            <a:rPr lang="en-US" sz="2400" b="0" i="1" smtClean="0">
                              <a:latin typeface="Cambria Math"/>
                              <a:ea typeface="Cambria Math"/>
                            </a:rPr>
                            <m:t>1</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m:t>
                              </m:r>
                              <m:r>
                                <a:rPr lang="en-US" sz="2400" b="0" i="1" smtClean="0">
                                  <a:latin typeface="Cambria Math"/>
                                  <a:ea typeface="Cambria Math"/>
                                </a:rPr>
                                <m:t>3</m:t>
                              </m:r>
                            </m:sup>
                          </m:sSup>
                        </m:den>
                      </m:f>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1773546" y="3784979"/>
                <a:ext cx="6341351" cy="833433"/>
              </a:xfrm>
              <a:prstGeom prst="rect">
                <a:avLst/>
              </a:prstGeom>
              <a:blipFill rotWithShape="1">
                <a:blip r:embed="rId3"/>
                <a:stretch>
                  <a:fillRect r="-96" b="-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828800" y="4800600"/>
                <a:ext cx="2561727"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0" i="1" smtClean="0">
                              <a:latin typeface="Cambria Math"/>
                            </a:rPr>
                            <m:t>𝑑𝐶</m:t>
                          </m:r>
                        </m:num>
                        <m:den>
                          <m:r>
                            <a:rPr lang="en-US" sz="2400" b="0" i="1" smtClean="0">
                              <a:latin typeface="Cambria Math"/>
                            </a:rPr>
                            <m:t>𝑑h</m:t>
                          </m:r>
                        </m:den>
                      </m:f>
                      <m:r>
                        <a:rPr lang="en-US" sz="2400" b="0" i="1" smtClean="0">
                          <a:latin typeface="Cambria Math"/>
                        </a:rPr>
                        <m:t>=</m:t>
                      </m:r>
                      <m:r>
                        <a:rPr lang="en-US" sz="2400" i="1" smtClean="0">
                          <a:latin typeface="Cambria Math"/>
                        </a:rPr>
                        <m:t>3</m:t>
                      </m:r>
                      <m:r>
                        <a:rPr lang="en-US" sz="2400" b="0" i="1" smtClean="0">
                          <a:latin typeface="Cambria Math"/>
                        </a:rPr>
                        <m:t>475 </m:t>
                      </m:r>
                      <m:r>
                        <a:rPr lang="en-US" sz="2400" b="0" i="1" smtClean="0">
                          <a:latin typeface="Cambria Math"/>
                        </a:rPr>
                        <m:t>𝑝𝐹</m:t>
                      </m:r>
                      <m:r>
                        <a:rPr lang="en-US" sz="2400" b="0" i="1" smtClean="0">
                          <a:latin typeface="Cambria Math"/>
                        </a:rPr>
                        <m:t>/</m:t>
                      </m:r>
                      <m:r>
                        <a:rPr lang="en-US" sz="2400" b="0" i="1" smtClean="0">
                          <a:latin typeface="Cambria Math"/>
                        </a:rPr>
                        <m:t>𝑚</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1828800" y="4800600"/>
                <a:ext cx="2561727" cy="793551"/>
              </a:xfrm>
              <a:prstGeom prst="rect">
                <a:avLst/>
              </a:prstGeom>
              <a:blipFill rotWithShape="1">
                <a:blip r:embed="rId4"/>
                <a:stretch>
                  <a:fillRect r="-4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828800" y="5791200"/>
                <a:ext cx="2765309"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0" i="1" smtClean="0">
                              <a:latin typeface="Cambria Math"/>
                            </a:rPr>
                            <m:t>𝑑𝐶</m:t>
                          </m:r>
                        </m:num>
                        <m:den>
                          <m:r>
                            <a:rPr lang="en-US" sz="2400" b="0" i="1" smtClean="0">
                              <a:latin typeface="Cambria Math"/>
                            </a:rPr>
                            <m:t>𝑑h</m:t>
                          </m:r>
                        </m:den>
                      </m:f>
                      <m:r>
                        <a:rPr lang="en-US" sz="2400" b="0" i="1" smtClean="0">
                          <a:latin typeface="Cambria Math"/>
                        </a:rPr>
                        <m:t>=</m:t>
                      </m:r>
                      <m:r>
                        <a:rPr lang="en-US" sz="2400" i="1" smtClean="0">
                          <a:latin typeface="Cambria Math"/>
                        </a:rPr>
                        <m:t>3</m:t>
                      </m:r>
                      <m:r>
                        <a:rPr lang="en-US" sz="2400" b="0" i="1" smtClean="0">
                          <a:latin typeface="Cambria Math"/>
                        </a:rPr>
                        <m:t>4.75 </m:t>
                      </m:r>
                      <m:r>
                        <a:rPr lang="en-US" sz="2400" b="0" i="1" smtClean="0">
                          <a:latin typeface="Cambria Math"/>
                        </a:rPr>
                        <m:t>𝑝𝐹</m:t>
                      </m:r>
                      <m:r>
                        <a:rPr lang="en-US" sz="2400" b="0" i="1" smtClean="0">
                          <a:latin typeface="Cambria Math"/>
                        </a:rPr>
                        <m:t>/</m:t>
                      </m:r>
                      <m:r>
                        <a:rPr lang="en-US" sz="2400" b="0" i="1" smtClean="0">
                          <a:latin typeface="Cambria Math"/>
                        </a:rPr>
                        <m:t>𝑐𝑚</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828800" y="5791200"/>
                <a:ext cx="2765309" cy="793551"/>
              </a:xfrm>
              <a:prstGeom prst="rect">
                <a:avLst/>
              </a:prstGeom>
              <a:blipFill rotWithShape="1">
                <a:blip r:embed="rId5"/>
                <a:stretch>
                  <a:fillRect r="-3965" b="-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276600" y="2178249"/>
                <a:ext cx="2130135"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a:rPr>
                          </m:ctrlPr>
                        </m:fPr>
                        <m:num>
                          <m:r>
                            <a:rPr lang="en-US" sz="2400" b="0" i="1" smtClean="0">
                              <a:latin typeface="Cambria Math"/>
                            </a:rPr>
                            <m:t>𝑑𝐶</m:t>
                          </m:r>
                        </m:num>
                        <m:den>
                          <m:r>
                            <a:rPr lang="en-US" sz="2400" b="0" i="1" smtClean="0">
                              <a:latin typeface="Cambria Math"/>
                            </a:rPr>
                            <m:t>𝑑h</m:t>
                          </m:r>
                        </m:den>
                      </m:f>
                      <m:r>
                        <a:rPr lang="en-US" sz="2400" b="0" i="1" smtClean="0">
                          <a:latin typeface="Cambria Math"/>
                        </a:rPr>
                        <m:t>=</m:t>
                      </m:r>
                      <m:r>
                        <a:rPr lang="en-US" sz="2400" i="1">
                          <a:latin typeface="Cambria Math"/>
                        </a:rPr>
                        <m:t>2</m:t>
                      </m:r>
                      <m:r>
                        <a:rPr lang="en-US" sz="2400" i="1">
                          <a:latin typeface="Cambria Math"/>
                          <a:ea typeface="Cambria Math"/>
                        </a:rPr>
                        <m:t>𝜋</m:t>
                      </m:r>
                      <m:r>
                        <a:rPr lang="en-US" sz="2400" b="0" i="1" smtClean="0">
                          <a:latin typeface="Cambria Math"/>
                          <a:ea typeface="Cambria Math"/>
                        </a:rPr>
                        <m:t>𝐾</m:t>
                      </m:r>
                      <m:sSub>
                        <m:sSubPr>
                          <m:ctrlPr>
                            <a:rPr lang="en-US" sz="2400" i="1">
                              <a:latin typeface="Cambria Math"/>
                            </a:rPr>
                          </m:ctrlPr>
                        </m:sSubPr>
                        <m:e>
                          <m:r>
                            <a:rPr lang="en-US" sz="2400" i="1">
                              <a:latin typeface="Cambria Math"/>
                              <a:ea typeface="Cambria Math"/>
                            </a:rPr>
                            <m:t>𝜀</m:t>
                          </m:r>
                        </m:e>
                        <m:sub>
                          <m:r>
                            <a:rPr lang="en-US" sz="2400" i="1">
                              <a:latin typeface="Cambria Math"/>
                            </a:rPr>
                            <m:t>𝑜</m:t>
                          </m:r>
                        </m:sub>
                      </m:sSub>
                      <m:f>
                        <m:fPr>
                          <m:ctrlPr>
                            <a:rPr lang="en-US" sz="2400" i="1" smtClean="0">
                              <a:latin typeface="Cambria Math"/>
                            </a:rPr>
                          </m:ctrlPr>
                        </m:fPr>
                        <m:num>
                          <m:r>
                            <a:rPr lang="en-US" sz="2400" b="0" i="1" smtClean="0">
                              <a:latin typeface="Cambria Math"/>
                            </a:rPr>
                            <m:t>𝑟</m:t>
                          </m:r>
                        </m:num>
                        <m:den>
                          <m:r>
                            <a:rPr lang="en-US" sz="2400" b="0" i="1" smtClean="0">
                              <a:latin typeface="Cambria Math"/>
                            </a:rPr>
                            <m:t>𝑑</m:t>
                          </m:r>
                        </m:den>
                      </m:f>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276600" y="2178249"/>
                <a:ext cx="2130135" cy="793551"/>
              </a:xfrm>
              <a:prstGeom prst="rect">
                <a:avLst/>
              </a:prstGeom>
              <a:blipFill rotWithShape="1">
                <a:blip r:embed="rId6"/>
                <a:stretch>
                  <a:fillRect r="-5444"/>
                </a:stretch>
              </a:blipFill>
            </p:spPr>
            <p:txBody>
              <a:bodyPr/>
              <a:lstStyle/>
              <a:p>
                <a:r>
                  <a:rPr lang="en-US">
                    <a:noFill/>
                  </a:rPr>
                  <a:t> </a:t>
                </a:r>
              </a:p>
            </p:txBody>
          </p:sp>
        </mc:Fallback>
      </mc:AlternateContent>
    </p:spTree>
    <p:extLst>
      <p:ext uri="{BB962C8B-B14F-4D97-AF65-F5344CB8AC3E}">
        <p14:creationId xmlns:p14="http://schemas.microsoft.com/office/powerpoint/2010/main" val="36685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Introduction </a:t>
            </a:r>
            <a:endParaRPr lang="en-US" dirty="0"/>
          </a:p>
        </p:txBody>
      </p:sp>
      <p:sp>
        <p:nvSpPr>
          <p:cNvPr id="3" name="Content Placeholder 2"/>
          <p:cNvSpPr>
            <a:spLocks noGrp="1"/>
          </p:cNvSpPr>
          <p:nvPr>
            <p:ph idx="1"/>
          </p:nvPr>
        </p:nvSpPr>
        <p:spPr>
          <a:xfrm>
            <a:off x="152400" y="1219200"/>
            <a:ext cx="8534400" cy="4906963"/>
          </a:xfrm>
        </p:spPr>
        <p:txBody>
          <a:bodyPr>
            <a:normAutofit/>
          </a:bodyPr>
          <a:lstStyle/>
          <a:p>
            <a:pPr algn="just"/>
            <a:r>
              <a:rPr lang="en-US" sz="2600" dirty="0" smtClean="0"/>
              <a:t>The class of sensors used for the measurement of mechanical phenomena is of special significance because of extensive use of these devices in process industry.</a:t>
            </a:r>
          </a:p>
          <a:p>
            <a:pPr algn="just"/>
            <a:endParaRPr lang="en-US" sz="2600" dirty="0" smtClean="0"/>
          </a:p>
          <a:p>
            <a:pPr algn="just"/>
            <a:r>
              <a:rPr lang="en-US" sz="2600" dirty="0" smtClean="0"/>
              <a:t>To learn to use the mechanical sensors it is essential to understand the mechanical phenomena themselves and the operating principle and application detail of sensor.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3</a:t>
            </a:fld>
            <a:endParaRPr lang="en-GB"/>
          </a:p>
        </p:txBody>
      </p:sp>
    </p:spTree>
    <p:extLst>
      <p:ext uri="{BB962C8B-B14F-4D97-AF65-F5344CB8AC3E}">
        <p14:creationId xmlns:p14="http://schemas.microsoft.com/office/powerpoint/2010/main" val="5025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Example-5</a:t>
            </a:r>
            <a:endParaRPr lang="en-US" dirty="0"/>
          </a:p>
        </p:txBody>
      </p:sp>
      <p:sp>
        <p:nvSpPr>
          <p:cNvPr id="3" name="Content Placeholder 2"/>
          <p:cNvSpPr>
            <a:spLocks noGrp="1"/>
          </p:cNvSpPr>
          <p:nvPr>
            <p:ph idx="1"/>
          </p:nvPr>
        </p:nvSpPr>
        <p:spPr>
          <a:xfrm>
            <a:off x="9098" y="762000"/>
            <a:ext cx="9134902" cy="6019800"/>
          </a:xfrm>
        </p:spPr>
        <p:txBody>
          <a:bodyPr>
            <a:normAutofit/>
          </a:bodyPr>
          <a:lstStyle/>
          <a:p>
            <a:pPr algn="just"/>
            <a:r>
              <a:rPr lang="en-US" sz="2400" dirty="0" smtClean="0">
                <a:solidFill>
                  <a:srgbClr val="FF0000"/>
                </a:solidFill>
              </a:rPr>
              <a:t>(b) </a:t>
            </a:r>
            <a:r>
              <a:rPr lang="en-US" sz="2400" dirty="0"/>
              <a:t>The </a:t>
            </a:r>
            <a:r>
              <a:rPr lang="en-US" sz="2400" dirty="0" smtClean="0"/>
              <a:t>minimum value of C can be calculated as. </a:t>
            </a:r>
            <a:endParaRPr lang="en-US" sz="2400" dirty="0"/>
          </a:p>
          <a:p>
            <a:pPr algn="just"/>
            <a:endParaRPr lang="en-US" sz="2400" dirty="0" smtClean="0"/>
          </a:p>
          <a:p>
            <a:pPr algn="just"/>
            <a:endParaRPr lang="en-US" sz="4000" dirty="0" smtClean="0"/>
          </a:p>
          <a:p>
            <a:pPr algn="just"/>
            <a:endParaRPr lang="en-US" sz="5000" dirty="0" smtClean="0"/>
          </a:p>
          <a:p>
            <a:pPr algn="just"/>
            <a:r>
              <a:rPr lang="en-US" sz="2400" dirty="0" smtClean="0"/>
              <a:t>Similarly Maximum value of C can  be calculated as</a:t>
            </a:r>
          </a:p>
          <a:p>
            <a:pPr algn="just"/>
            <a:endParaRPr lang="en-US" sz="24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30</a:t>
            </a:fld>
            <a:endParaRPr lang="en-GB"/>
          </a:p>
        </p:txBody>
      </p:sp>
      <mc:AlternateContent xmlns:mc="http://schemas.openxmlformats.org/markup-compatibility/2006" xmlns:a14="http://schemas.microsoft.com/office/drawing/2010/main">
        <mc:Choice Requires="a14">
          <p:sp>
            <p:nvSpPr>
              <p:cNvPr id="13" name="TextBox 12"/>
              <p:cNvSpPr txBox="1"/>
              <p:nvPr/>
            </p:nvSpPr>
            <p:spPr>
              <a:xfrm>
                <a:off x="1155657" y="1212668"/>
                <a:ext cx="2959143"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𝐶</m:t>
                          </m:r>
                        </m:e>
                        <m:sub>
                          <m:r>
                            <a:rPr lang="en-US" sz="2400" b="0" i="1" smtClean="0">
                              <a:latin typeface="Cambria Math"/>
                            </a:rPr>
                            <m:t>𝑚𝑖𝑛</m:t>
                          </m:r>
                        </m:sub>
                      </m:sSub>
                      <m:r>
                        <a:rPr lang="en-US" sz="2400" b="0" i="1" smtClean="0">
                          <a:latin typeface="Cambria Math"/>
                        </a:rPr>
                        <m:t>=</m:t>
                      </m:r>
                      <m:r>
                        <a:rPr lang="en-US" sz="2400" i="1">
                          <a:latin typeface="Cambria Math"/>
                        </a:rPr>
                        <m:t>2</m:t>
                      </m:r>
                      <m:r>
                        <a:rPr lang="en-US" sz="2400" i="1">
                          <a:latin typeface="Cambria Math"/>
                          <a:ea typeface="Cambria Math"/>
                        </a:rPr>
                        <m:t>𝜋</m:t>
                      </m:r>
                      <m:r>
                        <a:rPr lang="en-US" sz="2400" b="0" i="1" smtClean="0">
                          <a:latin typeface="Cambria Math"/>
                          <a:ea typeface="Cambria Math"/>
                        </a:rPr>
                        <m:t>𝐾</m:t>
                      </m:r>
                      <m:sSub>
                        <m:sSubPr>
                          <m:ctrlPr>
                            <a:rPr lang="en-US" sz="2400" i="1">
                              <a:latin typeface="Cambria Math"/>
                            </a:rPr>
                          </m:ctrlPr>
                        </m:sSubPr>
                        <m:e>
                          <m:r>
                            <a:rPr lang="en-US" sz="2400" i="1">
                              <a:latin typeface="Cambria Math"/>
                              <a:ea typeface="Cambria Math"/>
                            </a:rPr>
                            <m:t>𝜀</m:t>
                          </m:r>
                        </m:e>
                        <m:sub>
                          <m:r>
                            <a:rPr lang="en-US" sz="2400" i="1">
                              <a:latin typeface="Cambria Math"/>
                            </a:rPr>
                            <m:t>𝑜</m:t>
                          </m:r>
                        </m:sub>
                      </m:sSub>
                      <m:f>
                        <m:fPr>
                          <m:ctrlPr>
                            <a:rPr lang="en-US" sz="2400" i="1" smtClean="0">
                              <a:latin typeface="Cambria Math"/>
                            </a:rPr>
                          </m:ctrlPr>
                        </m:fPr>
                        <m:num>
                          <m:r>
                            <a:rPr lang="en-US" sz="2400" b="0" i="1" smtClean="0">
                              <a:latin typeface="Cambria Math"/>
                            </a:rPr>
                            <m:t>𝑟</m:t>
                          </m:r>
                          <m:sSub>
                            <m:sSubPr>
                              <m:ctrlPr>
                                <a:rPr lang="en-US" sz="2400" b="0" i="1" smtClean="0">
                                  <a:latin typeface="Cambria Math"/>
                                </a:rPr>
                              </m:ctrlPr>
                            </m:sSubPr>
                            <m:e>
                              <m:r>
                                <a:rPr lang="en-US" sz="2400" b="0" i="1" smtClean="0">
                                  <a:latin typeface="Cambria Math"/>
                                </a:rPr>
                                <m:t>h</m:t>
                              </m:r>
                            </m:e>
                            <m:sub>
                              <m:r>
                                <a:rPr lang="en-US" sz="2400" b="0" i="1" smtClean="0">
                                  <a:latin typeface="Cambria Math"/>
                                </a:rPr>
                                <m:t>𝑚𝑖𝑛</m:t>
                              </m:r>
                            </m:sub>
                          </m:sSub>
                        </m:num>
                        <m:den>
                          <m:r>
                            <a:rPr lang="en-US" sz="2400" b="0" i="1" smtClean="0">
                              <a:latin typeface="Cambria Math"/>
                            </a:rPr>
                            <m:t>𝑑</m:t>
                          </m:r>
                        </m:den>
                      </m:f>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155657" y="1212668"/>
                <a:ext cx="2959143" cy="793551"/>
              </a:xfrm>
              <a:prstGeom prst="rect">
                <a:avLst/>
              </a:prstGeom>
              <a:blipFill rotWithShape="1">
                <a:blip r:embed="rId2"/>
                <a:stretch>
                  <a:fillRect r="-3918" b="-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120765" y="3810000"/>
                <a:ext cx="3062890"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b="0" i="1" smtClean="0">
                              <a:latin typeface="Cambria Math"/>
                            </a:rPr>
                            <m:t>𝐶</m:t>
                          </m:r>
                        </m:e>
                        <m:sub>
                          <m:r>
                            <a:rPr lang="en-US" sz="2400" b="0" i="1" smtClean="0">
                              <a:latin typeface="Cambria Math"/>
                            </a:rPr>
                            <m:t>𝑚𝑎𝑥</m:t>
                          </m:r>
                        </m:sub>
                      </m:sSub>
                      <m:r>
                        <a:rPr lang="en-US" sz="2400" b="0" i="1" smtClean="0">
                          <a:latin typeface="Cambria Math"/>
                        </a:rPr>
                        <m:t>=</m:t>
                      </m:r>
                      <m:r>
                        <a:rPr lang="en-US" sz="2400" i="1">
                          <a:latin typeface="Cambria Math"/>
                        </a:rPr>
                        <m:t>2</m:t>
                      </m:r>
                      <m:r>
                        <a:rPr lang="en-US" sz="2400" i="1">
                          <a:latin typeface="Cambria Math"/>
                          <a:ea typeface="Cambria Math"/>
                        </a:rPr>
                        <m:t>𝜋</m:t>
                      </m:r>
                      <m:r>
                        <a:rPr lang="en-US" sz="2400" b="0" i="1" smtClean="0">
                          <a:latin typeface="Cambria Math"/>
                          <a:ea typeface="Cambria Math"/>
                        </a:rPr>
                        <m:t>𝐾</m:t>
                      </m:r>
                      <m:sSub>
                        <m:sSubPr>
                          <m:ctrlPr>
                            <a:rPr lang="en-US" sz="2400" i="1">
                              <a:latin typeface="Cambria Math"/>
                            </a:rPr>
                          </m:ctrlPr>
                        </m:sSubPr>
                        <m:e>
                          <m:r>
                            <a:rPr lang="en-US" sz="2400" i="1">
                              <a:latin typeface="Cambria Math"/>
                              <a:ea typeface="Cambria Math"/>
                            </a:rPr>
                            <m:t>𝜀</m:t>
                          </m:r>
                        </m:e>
                        <m:sub>
                          <m:r>
                            <a:rPr lang="en-US" sz="2400" i="1">
                              <a:latin typeface="Cambria Math"/>
                            </a:rPr>
                            <m:t>𝑜</m:t>
                          </m:r>
                        </m:sub>
                      </m:sSub>
                      <m:f>
                        <m:fPr>
                          <m:ctrlPr>
                            <a:rPr lang="en-US" sz="2400" i="1" smtClean="0">
                              <a:latin typeface="Cambria Math"/>
                            </a:rPr>
                          </m:ctrlPr>
                        </m:fPr>
                        <m:num>
                          <m:r>
                            <a:rPr lang="en-US" sz="2400" b="0" i="1" smtClean="0">
                              <a:latin typeface="Cambria Math"/>
                            </a:rPr>
                            <m:t>𝑟</m:t>
                          </m:r>
                          <m:sSub>
                            <m:sSubPr>
                              <m:ctrlPr>
                                <a:rPr lang="en-US" sz="2400" b="0" i="1" smtClean="0">
                                  <a:latin typeface="Cambria Math"/>
                                </a:rPr>
                              </m:ctrlPr>
                            </m:sSubPr>
                            <m:e>
                              <m:r>
                                <a:rPr lang="en-US" sz="2400" b="0" i="1" smtClean="0">
                                  <a:latin typeface="Cambria Math"/>
                                </a:rPr>
                                <m:t>h</m:t>
                              </m:r>
                            </m:e>
                            <m:sub>
                              <m:r>
                                <a:rPr lang="en-US" sz="2400" b="0" i="1" smtClean="0">
                                  <a:latin typeface="Cambria Math"/>
                                </a:rPr>
                                <m:t>𝑚𝑎𝑥</m:t>
                              </m:r>
                            </m:sub>
                          </m:sSub>
                        </m:num>
                        <m:den>
                          <m:r>
                            <a:rPr lang="en-US" sz="2400" b="0" i="1" smtClean="0">
                              <a:latin typeface="Cambria Math"/>
                            </a:rPr>
                            <m:t>𝑑</m:t>
                          </m:r>
                        </m:den>
                      </m:f>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120765" y="3810000"/>
                <a:ext cx="3062890" cy="793551"/>
              </a:xfrm>
              <a:prstGeom prst="rect">
                <a:avLst/>
              </a:prstGeom>
              <a:blipFill rotWithShape="1">
                <a:blip r:embed="rId3"/>
                <a:stretch>
                  <a:fillRect r="-3586" b="-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955912" y="1905000"/>
                <a:ext cx="8340488"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𝐶</m:t>
                          </m:r>
                        </m:e>
                        <m:sub>
                          <m:r>
                            <a:rPr lang="en-US" sz="2400" i="1">
                              <a:latin typeface="Cambria Math"/>
                            </a:rPr>
                            <m:t>𝑚𝑖𝑛</m:t>
                          </m:r>
                        </m:sub>
                      </m:sSub>
                      <m:r>
                        <a:rPr lang="en-US" sz="2400" b="0" i="1" smtClean="0">
                          <a:latin typeface="Cambria Math"/>
                        </a:rPr>
                        <m:t>=</m:t>
                      </m:r>
                      <m:r>
                        <a:rPr lang="en-US" sz="2400" i="1">
                          <a:latin typeface="Cambria Math"/>
                        </a:rPr>
                        <m:t>2</m:t>
                      </m:r>
                      <m:d>
                        <m:dPr>
                          <m:ctrlPr>
                            <a:rPr lang="en-US" sz="2400" b="0" i="1" smtClean="0">
                              <a:latin typeface="Cambria Math"/>
                              <a:ea typeface="Cambria Math"/>
                            </a:rPr>
                          </m:ctrlPr>
                        </m:dPr>
                        <m:e>
                          <m:r>
                            <a:rPr lang="en-US" sz="2400" b="0" i="1" smtClean="0">
                              <a:latin typeface="Cambria Math"/>
                              <a:ea typeface="Cambria Math"/>
                            </a:rPr>
                            <m:t>3.14</m:t>
                          </m:r>
                        </m:e>
                      </m:d>
                      <m:d>
                        <m:dPr>
                          <m:ctrlPr>
                            <a:rPr lang="en-US" sz="2400" b="0" i="1" smtClean="0">
                              <a:latin typeface="Cambria Math"/>
                              <a:ea typeface="Cambria Math"/>
                            </a:rPr>
                          </m:ctrlPr>
                        </m:dPr>
                        <m:e>
                          <m:r>
                            <a:rPr lang="en-US" sz="2400" b="0" i="1" smtClean="0">
                              <a:latin typeface="Cambria Math"/>
                              <a:ea typeface="Cambria Math"/>
                            </a:rPr>
                            <m:t>2.5</m:t>
                          </m:r>
                        </m:e>
                      </m:d>
                      <m:d>
                        <m:dPr>
                          <m:ctrlPr>
                            <a:rPr lang="en-US" sz="2400" b="0" i="1" smtClean="0">
                              <a:latin typeface="Cambria Math"/>
                              <a:ea typeface="Cambria Math"/>
                            </a:rPr>
                          </m:ctrlPr>
                        </m:dPr>
                        <m:e>
                          <m:r>
                            <a:rPr lang="en-US" sz="2400" b="0" i="1" smtClean="0">
                              <a:latin typeface="Cambria Math"/>
                              <a:ea typeface="Cambria Math"/>
                            </a:rPr>
                            <m:t>8.85×</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−12</m:t>
                              </m:r>
                            </m:sup>
                          </m:sSup>
                        </m:e>
                      </m:d>
                      <m:f>
                        <m:fPr>
                          <m:ctrlPr>
                            <a:rPr lang="en-US" sz="2400" i="1" smtClean="0">
                              <a:latin typeface="Cambria Math"/>
                            </a:rPr>
                          </m:ctrlPr>
                        </m:fPr>
                        <m:num>
                          <m:d>
                            <m:dPr>
                              <m:ctrlPr>
                                <a:rPr lang="en-US" sz="2400" b="0" i="1" smtClean="0">
                                  <a:latin typeface="Cambria Math"/>
                                  <a:ea typeface="Cambria Math"/>
                                </a:rPr>
                              </m:ctrlPr>
                            </m:dPr>
                            <m:e>
                              <m:r>
                                <a:rPr lang="en-US" sz="2400" b="0" i="1" smtClean="0">
                                  <a:latin typeface="Cambria Math"/>
                                  <a:ea typeface="Cambria Math"/>
                                </a:rPr>
                                <m:t>2</m:t>
                              </m:r>
                              <m:r>
                                <a:rPr lang="en-US" sz="2400" i="1">
                                  <a:latin typeface="Cambria Math"/>
                                  <a:ea typeface="Cambria Math"/>
                                </a:rPr>
                                <m:t>.5×</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m:t>
                                  </m:r>
                                  <m:r>
                                    <a:rPr lang="en-US" sz="2400" b="0" i="1" smtClean="0">
                                      <a:latin typeface="Cambria Math"/>
                                      <a:ea typeface="Cambria Math"/>
                                    </a:rPr>
                                    <m:t>2</m:t>
                                  </m:r>
                                </m:sup>
                              </m:sSup>
                            </m:e>
                          </m:d>
                          <m:d>
                            <m:dPr>
                              <m:ctrlPr>
                                <a:rPr lang="en-US" sz="2400" b="0" i="1" smtClean="0">
                                  <a:latin typeface="Cambria Math"/>
                                  <a:ea typeface="Cambria Math"/>
                                </a:rPr>
                              </m:ctrlPr>
                            </m:dPr>
                            <m:e>
                              <m:r>
                                <a:rPr lang="en-US" sz="2400" b="0" i="1" smtClean="0">
                                  <a:latin typeface="Cambria Math"/>
                                  <a:ea typeface="Cambria Math"/>
                                </a:rPr>
                                <m:t>1×</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−2</m:t>
                                  </m:r>
                                </m:sup>
                              </m:sSup>
                            </m:e>
                          </m:d>
                        </m:num>
                        <m:den>
                          <m:r>
                            <a:rPr lang="en-US" sz="2400" b="0" i="1" smtClean="0">
                              <a:latin typeface="Cambria Math"/>
                              <a:ea typeface="Cambria Math"/>
                            </a:rPr>
                            <m:t>1</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m:t>
                              </m:r>
                              <m:r>
                                <a:rPr lang="en-US" sz="2400" b="0" i="1" smtClean="0">
                                  <a:latin typeface="Cambria Math"/>
                                  <a:ea typeface="Cambria Math"/>
                                </a:rPr>
                                <m:t>3</m:t>
                              </m:r>
                            </m:sup>
                          </m:sSup>
                        </m:den>
                      </m:f>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955912" y="1905000"/>
                <a:ext cx="8340488" cy="833433"/>
              </a:xfrm>
              <a:prstGeom prst="rect">
                <a:avLst/>
              </a:prstGeom>
              <a:blipFill rotWithShape="1">
                <a:blip r:embed="rId4"/>
                <a:stretch>
                  <a:fillRect b="-7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21957" y="4629709"/>
                <a:ext cx="8098243" cy="8334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𝐶</m:t>
                          </m:r>
                        </m:e>
                        <m:sub>
                          <m:r>
                            <a:rPr lang="en-US" sz="2400" i="1">
                              <a:latin typeface="Cambria Math"/>
                            </a:rPr>
                            <m:t>𝑚𝑖𝑛</m:t>
                          </m:r>
                        </m:sub>
                      </m:sSub>
                      <m:r>
                        <a:rPr lang="en-US" sz="2400" b="0" i="1" smtClean="0">
                          <a:latin typeface="Cambria Math"/>
                        </a:rPr>
                        <m:t>=</m:t>
                      </m:r>
                      <m:r>
                        <a:rPr lang="en-US" sz="2400" i="1">
                          <a:latin typeface="Cambria Math"/>
                        </a:rPr>
                        <m:t>2</m:t>
                      </m:r>
                      <m:r>
                        <a:rPr lang="en-US" sz="2400" b="0" i="1" smtClean="0">
                          <a:latin typeface="Cambria Math"/>
                          <a:ea typeface="Cambria Math"/>
                        </a:rPr>
                        <m:t>(3.14)(2.5)(8.85×</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−12</m:t>
                          </m:r>
                        </m:sup>
                      </m:sSup>
                      <m:r>
                        <a:rPr lang="en-US" sz="2400" b="0" i="1" smtClean="0">
                          <a:latin typeface="Cambria Math"/>
                          <a:ea typeface="Cambria Math"/>
                        </a:rPr>
                        <m:t>)</m:t>
                      </m:r>
                      <m:r>
                        <a:rPr lang="en-US" sz="2400" i="1" smtClean="0">
                          <a:latin typeface="Cambria Math"/>
                        </a:rPr>
                        <m:t> </m:t>
                      </m:r>
                      <m:f>
                        <m:fPr>
                          <m:ctrlPr>
                            <a:rPr lang="en-US" sz="2400" i="1" smtClean="0">
                              <a:latin typeface="Cambria Math"/>
                            </a:rPr>
                          </m:ctrlPr>
                        </m:fPr>
                        <m:num>
                          <m:r>
                            <a:rPr lang="en-US" sz="2400" b="0" i="1" smtClean="0">
                              <a:latin typeface="Cambria Math"/>
                            </a:rPr>
                            <m:t>(</m:t>
                          </m:r>
                          <m:r>
                            <a:rPr lang="en-US" sz="2400" b="0" i="1" smtClean="0">
                              <a:latin typeface="Cambria Math"/>
                              <a:ea typeface="Cambria Math"/>
                            </a:rPr>
                            <m:t>2</m:t>
                          </m:r>
                          <m:r>
                            <a:rPr lang="en-US" sz="2400" i="1">
                              <a:latin typeface="Cambria Math"/>
                              <a:ea typeface="Cambria Math"/>
                            </a:rPr>
                            <m:t>.5×</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m:t>
                              </m:r>
                              <m:r>
                                <a:rPr lang="en-US" sz="2400" b="0" i="1" smtClean="0">
                                  <a:latin typeface="Cambria Math"/>
                                  <a:ea typeface="Cambria Math"/>
                                </a:rPr>
                                <m:t>2</m:t>
                              </m:r>
                            </m:sup>
                          </m:sSup>
                          <m:r>
                            <a:rPr lang="en-US" sz="2400" b="0" i="1" smtClean="0">
                              <a:latin typeface="Cambria Math"/>
                              <a:ea typeface="Cambria Math"/>
                            </a:rPr>
                            <m:t>)(2×</m:t>
                          </m:r>
                          <m:sSup>
                            <m:sSupPr>
                              <m:ctrlPr>
                                <a:rPr lang="en-US" sz="2400" b="0" i="1" smtClean="0">
                                  <a:latin typeface="Cambria Math"/>
                                  <a:ea typeface="Cambria Math"/>
                                </a:rPr>
                              </m:ctrlPr>
                            </m:sSupPr>
                            <m:e>
                              <m:r>
                                <a:rPr lang="en-US" sz="2400" b="0" i="1" smtClean="0">
                                  <a:latin typeface="Cambria Math"/>
                                  <a:ea typeface="Cambria Math"/>
                                </a:rPr>
                                <m:t>10</m:t>
                              </m:r>
                            </m:e>
                            <m:sup>
                              <m:r>
                                <a:rPr lang="en-US" sz="2400" b="0" i="1" smtClean="0">
                                  <a:latin typeface="Cambria Math"/>
                                  <a:ea typeface="Cambria Math"/>
                                </a:rPr>
                                <m:t>−2</m:t>
                              </m:r>
                            </m:sup>
                          </m:sSup>
                          <m:r>
                            <a:rPr lang="en-US" sz="2400" b="0" i="1" smtClean="0">
                              <a:latin typeface="Cambria Math"/>
                              <a:ea typeface="Cambria Math"/>
                            </a:rPr>
                            <m:t>)</m:t>
                          </m:r>
                        </m:num>
                        <m:den>
                          <m:r>
                            <a:rPr lang="en-US" sz="2400" b="0" i="1" smtClean="0">
                              <a:latin typeface="Cambria Math"/>
                              <a:ea typeface="Cambria Math"/>
                            </a:rPr>
                            <m:t>1</m:t>
                          </m:r>
                          <m:r>
                            <a:rPr lang="en-US" sz="2400" i="1">
                              <a:latin typeface="Cambria Math"/>
                              <a:ea typeface="Cambria Math"/>
                            </a:rPr>
                            <m:t>×</m:t>
                          </m:r>
                          <m:sSup>
                            <m:sSupPr>
                              <m:ctrlPr>
                                <a:rPr lang="en-US" sz="2400" i="1">
                                  <a:latin typeface="Cambria Math"/>
                                  <a:ea typeface="Cambria Math"/>
                                </a:rPr>
                              </m:ctrlPr>
                            </m:sSupPr>
                            <m:e>
                              <m:r>
                                <a:rPr lang="en-US" sz="2400" i="1">
                                  <a:latin typeface="Cambria Math"/>
                                  <a:ea typeface="Cambria Math"/>
                                </a:rPr>
                                <m:t>10</m:t>
                              </m:r>
                            </m:e>
                            <m:sup>
                              <m:r>
                                <a:rPr lang="en-US" sz="2400" i="1">
                                  <a:latin typeface="Cambria Math"/>
                                  <a:ea typeface="Cambria Math"/>
                                </a:rPr>
                                <m:t>−</m:t>
                              </m:r>
                              <m:r>
                                <a:rPr lang="en-US" sz="2400" b="0" i="1" smtClean="0">
                                  <a:latin typeface="Cambria Math"/>
                                  <a:ea typeface="Cambria Math"/>
                                </a:rPr>
                                <m:t>3</m:t>
                              </m:r>
                            </m:sup>
                          </m:sSup>
                        </m:den>
                      </m:f>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121957" y="4629709"/>
                <a:ext cx="8098243" cy="833433"/>
              </a:xfrm>
              <a:prstGeom prst="rect">
                <a:avLst/>
              </a:prstGeom>
              <a:blipFill rotWithShape="1">
                <a:blip r:embed="rId5"/>
                <a:stretch>
                  <a:fillRect r="-1053" b="-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120765" y="2752545"/>
                <a:ext cx="23844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𝐶</m:t>
                          </m:r>
                        </m:e>
                        <m:sub>
                          <m:r>
                            <a:rPr lang="en-US" sz="2400" i="1">
                              <a:latin typeface="Cambria Math"/>
                            </a:rPr>
                            <m:t>𝑚𝑖𝑛</m:t>
                          </m:r>
                        </m:sub>
                      </m:sSub>
                      <m:r>
                        <a:rPr lang="en-US" sz="2400" b="0" i="1" smtClean="0">
                          <a:latin typeface="Cambria Math"/>
                        </a:rPr>
                        <m:t>=34.75</m:t>
                      </m:r>
                      <m:r>
                        <a:rPr lang="en-US" sz="2400" b="0" i="1" smtClean="0">
                          <a:latin typeface="Cambria Math"/>
                        </a:rPr>
                        <m:t>𝑝𝐹</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120765" y="2752545"/>
                <a:ext cx="2384435" cy="461665"/>
              </a:xfrm>
              <a:prstGeom prst="rect">
                <a:avLst/>
              </a:prstGeom>
              <a:blipFill rotWithShape="1">
                <a:blip r:embed="rId6"/>
                <a:stretch>
                  <a:fillRect t="-10667" r="-4604"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143000" y="5638800"/>
                <a:ext cx="238443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a:rPr>
                          </m:ctrlPr>
                        </m:sSubPr>
                        <m:e>
                          <m:r>
                            <a:rPr lang="en-US" sz="2400" i="1">
                              <a:latin typeface="Cambria Math"/>
                            </a:rPr>
                            <m:t>𝐶</m:t>
                          </m:r>
                        </m:e>
                        <m:sub>
                          <m:r>
                            <a:rPr lang="en-US" sz="2400" i="1">
                              <a:latin typeface="Cambria Math"/>
                            </a:rPr>
                            <m:t>𝑚𝑖𝑛</m:t>
                          </m:r>
                        </m:sub>
                      </m:sSub>
                      <m:r>
                        <a:rPr lang="en-US" sz="2400" b="0" i="1" smtClean="0">
                          <a:latin typeface="Cambria Math"/>
                        </a:rPr>
                        <m:t>=69.50</m:t>
                      </m:r>
                      <m:r>
                        <a:rPr lang="en-US" sz="2400" b="0" i="1" smtClean="0">
                          <a:latin typeface="Cambria Math"/>
                        </a:rPr>
                        <m:t>𝑝𝐹</m:t>
                      </m:r>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1143000" y="5638800"/>
                <a:ext cx="2384435" cy="461665"/>
              </a:xfrm>
              <a:prstGeom prst="rect">
                <a:avLst/>
              </a:prstGeom>
              <a:blipFill rotWithShape="1">
                <a:blip r:embed="rId7"/>
                <a:stretch>
                  <a:fillRect t="-10526" r="-4604" b="-28947"/>
                </a:stretch>
              </a:blipFill>
            </p:spPr>
            <p:txBody>
              <a:bodyPr/>
              <a:lstStyle/>
              <a:p>
                <a:r>
                  <a:rPr lang="en-US">
                    <a:noFill/>
                  </a:rPr>
                  <a:t> </a:t>
                </a:r>
              </a:p>
            </p:txBody>
          </p:sp>
        </mc:Fallback>
      </mc:AlternateContent>
    </p:spTree>
    <p:extLst>
      <p:ext uri="{BB962C8B-B14F-4D97-AF65-F5344CB8AC3E}">
        <p14:creationId xmlns:p14="http://schemas.microsoft.com/office/powerpoint/2010/main" val="382681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rmAutofit fontScale="90000"/>
          </a:bodyPr>
          <a:lstStyle/>
          <a:p>
            <a:r>
              <a:rPr lang="en-US" dirty="0" smtClean="0"/>
              <a:t>Inductive </a:t>
            </a:r>
            <a:r>
              <a:rPr lang="en-US" dirty="0"/>
              <a:t>Sensors</a:t>
            </a:r>
          </a:p>
        </p:txBody>
      </p:sp>
      <p:sp>
        <p:nvSpPr>
          <p:cNvPr id="3" name="Content Placeholder 2"/>
          <p:cNvSpPr>
            <a:spLocks noGrp="1"/>
          </p:cNvSpPr>
          <p:nvPr>
            <p:ph idx="1"/>
          </p:nvPr>
        </p:nvSpPr>
        <p:spPr>
          <a:xfrm>
            <a:off x="0" y="762000"/>
            <a:ext cx="8915400" cy="5943600"/>
          </a:xfrm>
        </p:spPr>
        <p:txBody>
          <a:bodyPr>
            <a:normAutofit/>
          </a:bodyPr>
          <a:lstStyle/>
          <a:p>
            <a:pPr algn="just"/>
            <a:r>
              <a:rPr lang="en-US" sz="2600" dirty="0" smtClean="0"/>
              <a:t>If permeable core is inserted into an inductor, as shown in following figure, the net inductance is increased.  </a:t>
            </a:r>
          </a:p>
          <a:p>
            <a:pPr algn="just"/>
            <a:endParaRPr lang="en-US" sz="2600" dirty="0"/>
          </a:p>
          <a:p>
            <a:pPr algn="just"/>
            <a:endParaRPr lang="en-US" sz="2600" dirty="0" smtClean="0"/>
          </a:p>
          <a:p>
            <a:pPr algn="just"/>
            <a:endParaRPr lang="en-US" sz="2600" dirty="0"/>
          </a:p>
          <a:p>
            <a:pPr algn="just"/>
            <a:endParaRPr lang="en-US" sz="2600" dirty="0" smtClean="0"/>
          </a:p>
          <a:p>
            <a:pPr algn="just"/>
            <a:endParaRPr lang="en-US" sz="2600" dirty="0"/>
          </a:p>
          <a:p>
            <a:pPr algn="just"/>
            <a:endParaRPr lang="en-US" sz="2600" dirty="0" smtClean="0"/>
          </a:p>
          <a:p>
            <a:pPr algn="just"/>
            <a:r>
              <a:rPr lang="en-US" sz="2600" dirty="0" smtClean="0"/>
              <a:t>Every new position of the core produces a different inductance.</a:t>
            </a:r>
          </a:p>
          <a:p>
            <a:pPr algn="just"/>
            <a:r>
              <a:rPr lang="en-US" sz="2600" dirty="0" smtClean="0"/>
              <a:t>An ac bridge or other active electronic circuit sensitive to inductance may be employed for signal conditioning.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31</a:t>
            </a:fld>
            <a:endParaRPr lang="en-GB"/>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810" t="32089" r="17615" b="22451"/>
          <a:stretch/>
        </p:blipFill>
        <p:spPr bwMode="auto">
          <a:xfrm>
            <a:off x="2915214" y="1749188"/>
            <a:ext cx="3028386" cy="2708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46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4000" dirty="0" smtClean="0"/>
              <a:t>Variable Reluctance Sensors</a:t>
            </a:r>
            <a:endParaRPr lang="en-US" sz="4000" dirty="0"/>
          </a:p>
        </p:txBody>
      </p:sp>
      <p:sp>
        <p:nvSpPr>
          <p:cNvPr id="3" name="Content Placeholder 2"/>
          <p:cNvSpPr>
            <a:spLocks noGrp="1"/>
          </p:cNvSpPr>
          <p:nvPr>
            <p:ph idx="1"/>
          </p:nvPr>
        </p:nvSpPr>
        <p:spPr>
          <a:xfrm>
            <a:off x="152400" y="990600"/>
            <a:ext cx="8686800" cy="5135563"/>
          </a:xfrm>
        </p:spPr>
        <p:txBody>
          <a:bodyPr>
            <a:normAutofit lnSpcReduction="10000"/>
          </a:bodyPr>
          <a:lstStyle/>
          <a:p>
            <a:pPr algn="just"/>
            <a:r>
              <a:rPr lang="en-US" sz="2600" dirty="0" smtClean="0"/>
              <a:t>The variable reluctance displacement sensors differ from the inductive in that a moving core is used to vary the magnetic flux coupling between two or more coils, rather than changing an individual inductance.  </a:t>
            </a:r>
          </a:p>
          <a:p>
            <a:pPr algn="just"/>
            <a:endParaRPr lang="en-US" sz="2600" dirty="0" smtClean="0"/>
          </a:p>
          <a:p>
            <a:pPr algn="just"/>
            <a:r>
              <a:rPr lang="en-US" sz="2600" dirty="0" smtClean="0"/>
              <a:t>Such device find applications in many circumstances for the measurement of both translational and rotational displacements.</a:t>
            </a:r>
          </a:p>
          <a:p>
            <a:pPr algn="just"/>
            <a:endParaRPr lang="en-US" sz="2600" dirty="0" smtClean="0"/>
          </a:p>
          <a:p>
            <a:pPr algn="just"/>
            <a:r>
              <a:rPr lang="en-US" sz="2600" dirty="0" smtClean="0"/>
              <a:t>Many configurations of this device exit, but the most common and extensively used is called </a:t>
            </a:r>
            <a:r>
              <a:rPr lang="en-US" sz="2600" i="1" dirty="0" smtClean="0"/>
              <a:t>Linear Variable Differential Transformer (LVDT)</a:t>
            </a:r>
            <a:r>
              <a:rPr lang="en-US" sz="2600" dirty="0" smtClean="0"/>
              <a:t>.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32</a:t>
            </a:fld>
            <a:endParaRPr lang="en-GB"/>
          </a:p>
        </p:txBody>
      </p:sp>
    </p:spTree>
    <p:extLst>
      <p:ext uri="{BB962C8B-B14F-4D97-AF65-F5344CB8AC3E}">
        <p14:creationId xmlns:p14="http://schemas.microsoft.com/office/powerpoint/2010/main" val="41892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04800" y="0"/>
            <a:ext cx="8458200" cy="1143000"/>
          </a:xfrm>
        </p:spPr>
        <p:txBody>
          <a:bodyPr>
            <a:normAutofit fontScale="90000"/>
          </a:bodyPr>
          <a:lstStyle/>
          <a:p>
            <a:r>
              <a:rPr lang="en-US" sz="4000" dirty="0"/>
              <a:t>Linear variable differential transducer (LVDT) </a:t>
            </a:r>
          </a:p>
        </p:txBody>
      </p:sp>
      <p:pic>
        <p:nvPicPr>
          <p:cNvPr id="24578" name="Picture 2" descr="LVDT illustration of design / construction"/>
          <p:cNvPicPr>
            <a:picLocks noChangeAspect="1" noChangeArrowheads="1"/>
          </p:cNvPicPr>
          <p:nvPr/>
        </p:nvPicPr>
        <p:blipFill rotWithShape="1">
          <a:blip r:embed="rId2">
            <a:extLst>
              <a:ext uri="{28A0092B-C50C-407E-A947-70E740481C1C}">
                <a14:useLocalDpi xmlns:a14="http://schemas.microsoft.com/office/drawing/2010/main" val="0"/>
              </a:ext>
            </a:extLst>
          </a:blip>
          <a:srcRect l="6347" r="4323"/>
          <a:stretch/>
        </p:blipFill>
        <p:spPr bwMode="auto">
          <a:xfrm>
            <a:off x="3990833" y="1295400"/>
            <a:ext cx="5076967" cy="50958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884" y="2362200"/>
            <a:ext cx="3633716" cy="2308324"/>
          </a:xfrm>
          <a:prstGeom prst="rect">
            <a:avLst/>
          </a:prstGeom>
        </p:spPr>
        <p:txBody>
          <a:bodyPr wrap="square">
            <a:spAutoFit/>
          </a:bodyPr>
          <a:lstStyle/>
          <a:p>
            <a:pPr marL="285750" indent="-285750" algn="just">
              <a:buFont typeface="Arial" pitchFamily="34" charset="0"/>
              <a:buChar char="•"/>
            </a:pPr>
            <a:r>
              <a:rPr lang="en-US" sz="2400" dirty="0"/>
              <a:t>LVDT linear position sensors are readily available that can measure movements as small as 0.001 mm up to 75 mm.</a:t>
            </a:r>
          </a:p>
        </p:txBody>
      </p:sp>
    </p:spTree>
    <p:extLst>
      <p:ext uri="{BB962C8B-B14F-4D97-AF65-F5344CB8AC3E}">
        <p14:creationId xmlns:p14="http://schemas.microsoft.com/office/powerpoint/2010/main" val="3582263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0"/>
            <a:ext cx="8229600" cy="609600"/>
          </a:xfrm>
        </p:spPr>
        <p:txBody>
          <a:bodyPr>
            <a:normAutofit fontScale="90000"/>
          </a:bodyPr>
          <a:lstStyle/>
          <a:p>
            <a:r>
              <a:rPr lang="en-US" sz="3800" dirty="0"/>
              <a:t>Working principle of LVDT</a:t>
            </a:r>
          </a:p>
        </p:txBody>
      </p:sp>
      <p:pic>
        <p:nvPicPr>
          <p:cNvPr id="337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392" t="2068" r="2392" b="4750"/>
          <a:stretch/>
        </p:blipFill>
        <p:spPr bwMode="auto">
          <a:xfrm rot="5400000">
            <a:off x="369250" y="1948232"/>
            <a:ext cx="3130639" cy="341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lvdt_ani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828800"/>
            <a:ext cx="4972720" cy="3650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146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792162"/>
          </a:xfrm>
        </p:spPr>
        <p:txBody>
          <a:bodyPr/>
          <a:lstStyle/>
          <a:p>
            <a:r>
              <a:rPr lang="en-US" dirty="0"/>
              <a:t>Working </a:t>
            </a:r>
            <a:r>
              <a:rPr lang="en-US" dirty="0" smtClean="0"/>
              <a:t>Principle </a:t>
            </a:r>
            <a:r>
              <a:rPr lang="en-US" dirty="0"/>
              <a:t>of LVDT</a:t>
            </a:r>
          </a:p>
        </p:txBody>
      </p:sp>
      <p:sp>
        <p:nvSpPr>
          <p:cNvPr id="4" name="Slide Number Placeholder 3"/>
          <p:cNvSpPr>
            <a:spLocks noGrp="1"/>
          </p:cNvSpPr>
          <p:nvPr>
            <p:ph type="sldNum" sz="quarter" idx="12"/>
          </p:nvPr>
        </p:nvSpPr>
        <p:spPr/>
        <p:txBody>
          <a:bodyPr/>
          <a:lstStyle/>
          <a:p>
            <a:fld id="{7A0D5CAB-8BF0-4EA3-BAE4-9835C852A49B}" type="slidenum">
              <a:rPr lang="en-GB" smtClean="0"/>
              <a:pPr/>
              <a:t>35</a:t>
            </a:fld>
            <a:endParaRPr lang="en-GB"/>
          </a:p>
        </p:txBody>
      </p:sp>
      <p:pic>
        <p:nvPicPr>
          <p:cNvPr id="25602" name="Picture 2" descr="effect of LVDT core position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9115425" cy="23907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990600" y="1447800"/>
                <a:ext cx="1748812" cy="477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500" i="1" smtClean="0">
                              <a:latin typeface="Cambria Math"/>
                            </a:rPr>
                          </m:ctrlPr>
                        </m:sSubPr>
                        <m:e>
                          <m:r>
                            <a:rPr lang="en-US" sz="2500" b="0" i="1" smtClean="0">
                              <a:latin typeface="Cambria Math"/>
                            </a:rPr>
                            <m:t>𝐸</m:t>
                          </m:r>
                        </m:e>
                        <m:sub>
                          <m:r>
                            <a:rPr lang="en-US" sz="2500" b="0" i="1" smtClean="0">
                              <a:latin typeface="Cambria Math"/>
                            </a:rPr>
                            <m:t>1</m:t>
                          </m:r>
                        </m:sub>
                      </m:sSub>
                      <m:r>
                        <a:rPr lang="en-US" sz="2500" b="0" i="1" smtClean="0">
                          <a:latin typeface="Cambria Math"/>
                        </a:rPr>
                        <m:t>=</m:t>
                      </m:r>
                      <m:sSub>
                        <m:sSubPr>
                          <m:ctrlPr>
                            <a:rPr lang="en-US" sz="2500" b="0" i="1" smtClean="0">
                              <a:latin typeface="Cambria Math"/>
                            </a:rPr>
                          </m:ctrlPr>
                        </m:sSubPr>
                        <m:e>
                          <m:r>
                            <a:rPr lang="en-US" sz="2500" b="0" i="1" smtClean="0">
                              <a:latin typeface="Cambria Math"/>
                            </a:rPr>
                            <m:t>𝑘</m:t>
                          </m:r>
                        </m:e>
                        <m:sub>
                          <m:r>
                            <a:rPr lang="en-US" sz="2500" b="0" i="1" smtClean="0">
                              <a:latin typeface="Cambria Math"/>
                            </a:rPr>
                            <m:t>1</m:t>
                          </m:r>
                        </m:sub>
                      </m:sSub>
                      <m:sSub>
                        <m:sSubPr>
                          <m:ctrlPr>
                            <a:rPr lang="en-US" sz="2500" b="0" i="1" smtClean="0">
                              <a:latin typeface="Cambria Math"/>
                            </a:rPr>
                          </m:ctrlPr>
                        </m:sSubPr>
                        <m:e>
                          <m:r>
                            <a:rPr lang="en-US" sz="2500" b="0" i="1" smtClean="0">
                              <a:latin typeface="Cambria Math"/>
                            </a:rPr>
                            <m:t>𝐸</m:t>
                          </m:r>
                        </m:e>
                        <m:sub>
                          <m:r>
                            <a:rPr lang="en-US" sz="2500" b="0" i="1" smtClean="0">
                              <a:latin typeface="Cambria Math"/>
                            </a:rPr>
                            <m:t>𝑖𝑛</m:t>
                          </m:r>
                        </m:sub>
                      </m:sSub>
                    </m:oMath>
                  </m:oMathPara>
                </a14:m>
                <a:endParaRPr lang="en-US" sz="2500" dirty="0"/>
              </a:p>
            </p:txBody>
          </p:sp>
        </mc:Choice>
        <mc:Fallback xmlns="">
          <p:sp>
            <p:nvSpPr>
              <p:cNvPr id="5" name="TextBox 4"/>
              <p:cNvSpPr txBox="1">
                <a:spLocks noRot="1" noChangeAspect="1" noMove="1" noResize="1" noEditPoints="1" noAdjustHandles="1" noChangeArrowheads="1" noChangeShapeType="1" noTextEdit="1"/>
              </p:cNvSpPr>
              <p:nvPr/>
            </p:nvSpPr>
            <p:spPr>
              <a:xfrm>
                <a:off x="990600" y="1447800"/>
                <a:ext cx="1748812" cy="477054"/>
              </a:xfrm>
              <a:prstGeom prst="rect">
                <a:avLst/>
              </a:prstGeom>
              <a:blipFill rotWithShape="1">
                <a:blip r:embed="rId3"/>
                <a:stretch>
                  <a:fillRect t="-8974" r="-7343" b="-294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612849" y="1509122"/>
                <a:ext cx="1763688" cy="477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500" i="1" smtClean="0">
                              <a:latin typeface="Cambria Math"/>
                            </a:rPr>
                          </m:ctrlPr>
                        </m:sSubPr>
                        <m:e>
                          <m:r>
                            <a:rPr lang="en-US" sz="2500" b="0" i="1" smtClean="0">
                              <a:latin typeface="Cambria Math"/>
                            </a:rPr>
                            <m:t>𝐸</m:t>
                          </m:r>
                        </m:e>
                        <m:sub>
                          <m:r>
                            <a:rPr lang="en-US" sz="2500" b="0" i="1" smtClean="0">
                              <a:latin typeface="Cambria Math"/>
                            </a:rPr>
                            <m:t>2</m:t>
                          </m:r>
                        </m:sub>
                      </m:sSub>
                      <m:r>
                        <a:rPr lang="en-US" sz="2500" b="0" i="1" smtClean="0">
                          <a:latin typeface="Cambria Math"/>
                        </a:rPr>
                        <m:t>=</m:t>
                      </m:r>
                      <m:sSub>
                        <m:sSubPr>
                          <m:ctrlPr>
                            <a:rPr lang="en-US" sz="2500" b="0" i="1" smtClean="0">
                              <a:latin typeface="Cambria Math"/>
                            </a:rPr>
                          </m:ctrlPr>
                        </m:sSubPr>
                        <m:e>
                          <m:r>
                            <a:rPr lang="en-US" sz="2500" b="0" i="1" smtClean="0">
                              <a:latin typeface="Cambria Math"/>
                            </a:rPr>
                            <m:t>𝑘</m:t>
                          </m:r>
                        </m:e>
                        <m:sub>
                          <m:r>
                            <a:rPr lang="en-US" sz="2500" b="0" i="1" smtClean="0">
                              <a:latin typeface="Cambria Math"/>
                            </a:rPr>
                            <m:t>2</m:t>
                          </m:r>
                        </m:sub>
                      </m:sSub>
                      <m:sSub>
                        <m:sSubPr>
                          <m:ctrlPr>
                            <a:rPr lang="en-US" sz="2500" b="0" i="1" smtClean="0">
                              <a:latin typeface="Cambria Math"/>
                            </a:rPr>
                          </m:ctrlPr>
                        </m:sSubPr>
                        <m:e>
                          <m:r>
                            <a:rPr lang="en-US" sz="2500" b="0" i="1" smtClean="0">
                              <a:latin typeface="Cambria Math"/>
                            </a:rPr>
                            <m:t>𝐸</m:t>
                          </m:r>
                        </m:e>
                        <m:sub>
                          <m:r>
                            <a:rPr lang="en-US" sz="2500" b="0" i="1" smtClean="0">
                              <a:latin typeface="Cambria Math"/>
                            </a:rPr>
                            <m:t>𝑖𝑛</m:t>
                          </m:r>
                        </m:sub>
                      </m:sSub>
                    </m:oMath>
                  </m:oMathPara>
                </a14:m>
                <a:endParaRPr lang="en-US" sz="2500" dirty="0"/>
              </a:p>
            </p:txBody>
          </p:sp>
        </mc:Choice>
        <mc:Fallback xmlns="">
          <p:sp>
            <p:nvSpPr>
              <p:cNvPr id="7" name="TextBox 6"/>
              <p:cNvSpPr txBox="1">
                <a:spLocks noRot="1" noChangeAspect="1" noMove="1" noResize="1" noEditPoints="1" noAdjustHandles="1" noChangeArrowheads="1" noChangeShapeType="1" noTextEdit="1"/>
              </p:cNvSpPr>
              <p:nvPr/>
            </p:nvSpPr>
            <p:spPr>
              <a:xfrm>
                <a:off x="3612849" y="1509122"/>
                <a:ext cx="1763688" cy="477054"/>
              </a:xfrm>
              <a:prstGeom prst="rect">
                <a:avLst/>
              </a:prstGeom>
              <a:blipFill rotWithShape="1">
                <a:blip r:embed="rId4"/>
                <a:stretch>
                  <a:fillRect t="-8974" r="-7266" b="-3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152825" y="1567251"/>
                <a:ext cx="2305375" cy="477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500" i="1" smtClean="0">
                              <a:latin typeface="Cambria Math"/>
                            </a:rPr>
                          </m:ctrlPr>
                        </m:sSubPr>
                        <m:e>
                          <m:r>
                            <a:rPr lang="en-US" sz="2500" b="0" i="1" smtClean="0">
                              <a:latin typeface="Cambria Math"/>
                            </a:rPr>
                            <m:t>𝐸</m:t>
                          </m:r>
                        </m:e>
                        <m:sub>
                          <m:r>
                            <a:rPr lang="en-US" sz="2500" b="0" i="1" smtClean="0">
                              <a:latin typeface="Cambria Math"/>
                            </a:rPr>
                            <m:t>𝑜𝑢𝑡</m:t>
                          </m:r>
                        </m:sub>
                      </m:sSub>
                      <m:r>
                        <a:rPr lang="en-US" sz="2500" b="0" i="1" smtClean="0">
                          <a:latin typeface="Cambria Math"/>
                        </a:rPr>
                        <m:t>=</m:t>
                      </m:r>
                      <m:sSub>
                        <m:sSubPr>
                          <m:ctrlPr>
                            <a:rPr lang="en-US" sz="2500" b="0" i="1" smtClean="0">
                              <a:latin typeface="Cambria Math"/>
                            </a:rPr>
                          </m:ctrlPr>
                        </m:sSubPr>
                        <m:e>
                          <m:r>
                            <a:rPr lang="en-US" sz="2500" b="0" i="1" smtClean="0">
                              <a:latin typeface="Cambria Math"/>
                            </a:rPr>
                            <m:t>𝐸</m:t>
                          </m:r>
                        </m:e>
                        <m:sub>
                          <m:r>
                            <a:rPr lang="en-US" sz="2500" b="0" i="1" smtClean="0">
                              <a:latin typeface="Cambria Math"/>
                            </a:rPr>
                            <m:t>1</m:t>
                          </m:r>
                        </m:sub>
                      </m:sSub>
                      <m:r>
                        <a:rPr lang="en-US" sz="2500" b="0" i="1" smtClean="0">
                          <a:latin typeface="Cambria Math"/>
                        </a:rPr>
                        <m:t>−</m:t>
                      </m:r>
                      <m:sSub>
                        <m:sSubPr>
                          <m:ctrlPr>
                            <a:rPr lang="en-US" sz="2500" i="1" smtClean="0">
                              <a:latin typeface="Cambria Math"/>
                            </a:rPr>
                          </m:ctrlPr>
                        </m:sSubPr>
                        <m:e>
                          <m:r>
                            <a:rPr lang="en-US" sz="2500" i="1">
                              <a:latin typeface="Cambria Math"/>
                            </a:rPr>
                            <m:t>𝐸</m:t>
                          </m:r>
                        </m:e>
                        <m:sub>
                          <m:r>
                            <a:rPr lang="en-US" sz="2500" b="0" i="1" smtClean="0">
                              <a:latin typeface="Cambria Math"/>
                            </a:rPr>
                            <m:t>2</m:t>
                          </m:r>
                        </m:sub>
                      </m:sSub>
                    </m:oMath>
                  </m:oMathPara>
                </a14:m>
                <a:endParaRPr lang="en-US" sz="2500" dirty="0"/>
              </a:p>
            </p:txBody>
          </p:sp>
        </mc:Choice>
        <mc:Fallback xmlns="">
          <p:sp>
            <p:nvSpPr>
              <p:cNvPr id="8" name="TextBox 7"/>
              <p:cNvSpPr txBox="1">
                <a:spLocks noRot="1" noChangeAspect="1" noMove="1" noResize="1" noEditPoints="1" noAdjustHandles="1" noChangeArrowheads="1" noChangeShapeType="1" noTextEdit="1"/>
              </p:cNvSpPr>
              <p:nvPr/>
            </p:nvSpPr>
            <p:spPr>
              <a:xfrm>
                <a:off x="6152825" y="1567251"/>
                <a:ext cx="2305375" cy="477054"/>
              </a:xfrm>
              <a:prstGeom prst="rect">
                <a:avLst/>
              </a:prstGeom>
              <a:blipFill rotWithShape="1">
                <a:blip r:embed="rId5"/>
                <a:stretch>
                  <a:fillRect t="-8974" r="-5541" b="-30769"/>
                </a:stretch>
              </a:blipFill>
            </p:spPr>
            <p:txBody>
              <a:bodyPr/>
              <a:lstStyle/>
              <a:p>
                <a:r>
                  <a:rPr lang="en-US">
                    <a:noFill/>
                  </a:rPr>
                  <a:t> </a:t>
                </a:r>
              </a:p>
            </p:txBody>
          </p:sp>
        </mc:Fallback>
      </mc:AlternateContent>
      <p:sp>
        <p:nvSpPr>
          <p:cNvPr id="6" name="Rectangle 5"/>
          <p:cNvSpPr/>
          <p:nvPr/>
        </p:nvSpPr>
        <p:spPr>
          <a:xfrm>
            <a:off x="381000" y="5181600"/>
            <a:ext cx="8534400" cy="769441"/>
          </a:xfrm>
          <a:prstGeom prst="rect">
            <a:avLst/>
          </a:prstGeom>
        </p:spPr>
        <p:txBody>
          <a:bodyPr wrap="square">
            <a:spAutoFit/>
          </a:bodyPr>
          <a:lstStyle/>
          <a:p>
            <a:pPr marL="285750" indent="-285750" algn="just">
              <a:buFont typeface="Arial" pitchFamily="34" charset="0"/>
              <a:buChar char="•"/>
            </a:pPr>
            <a:r>
              <a:rPr lang="en-US" sz="2200" dirty="0"/>
              <a:t>k</a:t>
            </a:r>
            <a:r>
              <a:rPr lang="en-US" sz="2200" baseline="-25000" dirty="0"/>
              <a:t>1</a:t>
            </a:r>
            <a:r>
              <a:rPr lang="en-US" sz="2200" dirty="0"/>
              <a:t> and k</a:t>
            </a:r>
            <a:r>
              <a:rPr lang="en-US" sz="2200" baseline="-25000" dirty="0"/>
              <a:t>2</a:t>
            </a:r>
            <a:r>
              <a:rPr lang="en-US" sz="2200" dirty="0"/>
              <a:t> depend on the amount of coupling between the primary and the secondary coils, which is proportional to the position of the coil </a:t>
            </a:r>
          </a:p>
        </p:txBody>
      </p:sp>
    </p:spTree>
    <p:extLst>
      <p:ext uri="{BB962C8B-B14F-4D97-AF65-F5344CB8AC3E}">
        <p14:creationId xmlns:p14="http://schemas.microsoft.com/office/powerpoint/2010/main" val="529023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r>
              <a:rPr lang="en-US" dirty="0" smtClean="0"/>
              <a:t>LVDT</a:t>
            </a:r>
            <a:endParaRPr lang="en-US" dirty="0"/>
          </a:p>
        </p:txBody>
      </p:sp>
      <p:pic>
        <p:nvPicPr>
          <p:cNvPr id="26626" name="Picture 2" descr="charts showing magnitude of differential output, phase angle output relative to primary, and DC output"/>
          <p:cNvPicPr>
            <a:picLocks noChangeAspect="1" noChangeArrowheads="1"/>
          </p:cNvPicPr>
          <p:nvPr/>
        </p:nvPicPr>
        <p:blipFill rotWithShape="1">
          <a:blip r:embed="rId2">
            <a:extLst>
              <a:ext uri="{28A0092B-C50C-407E-A947-70E740481C1C}">
                <a14:useLocalDpi xmlns:a14="http://schemas.microsoft.com/office/drawing/2010/main" val="0"/>
              </a:ext>
            </a:extLst>
          </a:blip>
          <a:srcRect b="26793"/>
          <a:stretch/>
        </p:blipFill>
        <p:spPr bwMode="auto">
          <a:xfrm>
            <a:off x="1255594" y="1371599"/>
            <a:ext cx="6883228" cy="489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732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76200"/>
            <a:ext cx="8229600" cy="868362"/>
          </a:xfrm>
        </p:spPr>
        <p:txBody>
          <a:bodyPr/>
          <a:lstStyle/>
          <a:p>
            <a:r>
              <a:rPr lang="en-US" dirty="0"/>
              <a:t>DC LVDT</a:t>
            </a:r>
          </a:p>
        </p:txBody>
      </p:sp>
      <p:pic>
        <p:nvPicPr>
          <p:cNvPr id="26626" name="Picture 2" descr="charts showing magnitude of differential output, phase angle output relative to primary, and DC output"/>
          <p:cNvPicPr>
            <a:picLocks noChangeAspect="1" noChangeArrowheads="1"/>
          </p:cNvPicPr>
          <p:nvPr/>
        </p:nvPicPr>
        <p:blipFill rotWithShape="1">
          <a:blip r:embed="rId2">
            <a:extLst>
              <a:ext uri="{28A0092B-C50C-407E-A947-70E740481C1C}">
                <a14:useLocalDpi xmlns:a14="http://schemas.microsoft.com/office/drawing/2010/main" val="0"/>
              </a:ext>
            </a:extLst>
          </a:blip>
          <a:srcRect l="3501" t="73682" r="16571"/>
          <a:stretch/>
        </p:blipFill>
        <p:spPr bwMode="auto">
          <a:xfrm>
            <a:off x="862284" y="4114800"/>
            <a:ext cx="7605995" cy="2431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VDT illustration with integrated electronics"/>
          <p:cNvPicPr>
            <a:picLocks noChangeAspect="1" noChangeArrowheads="1"/>
          </p:cNvPicPr>
          <p:nvPr/>
        </p:nvPicPr>
        <p:blipFill rotWithShape="1">
          <a:blip r:embed="rId3">
            <a:extLst>
              <a:ext uri="{28A0092B-C50C-407E-A947-70E740481C1C}">
                <a14:useLocalDpi xmlns:a14="http://schemas.microsoft.com/office/drawing/2010/main" val="0"/>
              </a:ext>
            </a:extLst>
          </a:blip>
          <a:srcRect l="6149" t="23007" r="4492" b="9870"/>
          <a:stretch/>
        </p:blipFill>
        <p:spPr bwMode="auto">
          <a:xfrm>
            <a:off x="4903678" y="1639689"/>
            <a:ext cx="4255107" cy="1752599"/>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671" t="15859" r="28594" b="32951"/>
          <a:stretch/>
        </p:blipFill>
        <p:spPr bwMode="auto">
          <a:xfrm>
            <a:off x="0" y="1066800"/>
            <a:ext cx="4679858" cy="25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705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LVDT</a:t>
            </a:r>
            <a:endParaRPr lang="en-US" dirty="0"/>
          </a:p>
        </p:txBody>
      </p:sp>
      <p:sp>
        <p:nvSpPr>
          <p:cNvPr id="3" name="Content Placeholder 2"/>
          <p:cNvSpPr>
            <a:spLocks noGrp="1"/>
          </p:cNvSpPr>
          <p:nvPr>
            <p:ph idx="1"/>
          </p:nvPr>
        </p:nvSpPr>
        <p:spPr/>
        <p:txBody>
          <a:bodyPr>
            <a:normAutofit/>
          </a:bodyPr>
          <a:lstStyle/>
          <a:p>
            <a:pPr algn="just"/>
            <a:r>
              <a:rPr lang="en-US" sz="2600" dirty="0"/>
              <a:t>As the core moves, these mutual inductances change, causing the voltages induced in the </a:t>
            </a:r>
            <a:r>
              <a:rPr lang="en-US" sz="2600" dirty="0" err="1"/>
              <a:t>secondaries</a:t>
            </a:r>
            <a:r>
              <a:rPr lang="en-US" sz="2600" dirty="0"/>
              <a:t> to change. </a:t>
            </a:r>
            <a:endParaRPr lang="en-US" sz="2600" dirty="0" smtClean="0"/>
          </a:p>
          <a:p>
            <a:pPr algn="just"/>
            <a:r>
              <a:rPr lang="en-US" sz="2600" dirty="0" smtClean="0"/>
              <a:t>The </a:t>
            </a:r>
            <a:r>
              <a:rPr lang="en-US" sz="2600" dirty="0"/>
              <a:t>coils are connected in reverse series, so that the output voltage is the difference (hence "differential") between the two secondary voltages. </a:t>
            </a:r>
            <a:endParaRPr lang="en-US" sz="2600" dirty="0" smtClean="0"/>
          </a:p>
          <a:p>
            <a:pPr algn="just"/>
            <a:r>
              <a:rPr lang="en-US" sz="2600" dirty="0" smtClean="0"/>
              <a:t>When </a:t>
            </a:r>
            <a:r>
              <a:rPr lang="en-US" sz="2600" dirty="0"/>
              <a:t>the core is in its central position, equidistant between the two </a:t>
            </a:r>
            <a:r>
              <a:rPr lang="en-US" sz="2600" dirty="0" err="1"/>
              <a:t>secondaries</a:t>
            </a:r>
            <a:r>
              <a:rPr lang="en-US" sz="2600" dirty="0"/>
              <a:t>, equal but opposite voltages are induced in these two coils, so the output voltage is zero.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38</a:t>
            </a:fld>
            <a:endParaRPr lang="en-GB"/>
          </a:p>
        </p:txBody>
      </p:sp>
    </p:spTree>
    <p:extLst>
      <p:ext uri="{BB962C8B-B14F-4D97-AF65-F5344CB8AC3E}">
        <p14:creationId xmlns:p14="http://schemas.microsoft.com/office/powerpoint/2010/main" val="330143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LVDT</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algn="just">
              <a:lnSpc>
                <a:spcPct val="90000"/>
              </a:lnSpc>
            </a:pPr>
            <a:r>
              <a:rPr lang="en-US" sz="2600" dirty="0"/>
              <a:t>When the core is displaced in one direction, the voltage in one coil increases as the other decreases, causing the output voltage to increase from zero to a maximum. </a:t>
            </a:r>
            <a:endParaRPr lang="en-US" sz="2600" dirty="0" smtClean="0"/>
          </a:p>
          <a:p>
            <a:pPr algn="just">
              <a:lnSpc>
                <a:spcPct val="90000"/>
              </a:lnSpc>
            </a:pPr>
            <a:endParaRPr lang="en-US" sz="2600" dirty="0"/>
          </a:p>
          <a:p>
            <a:pPr algn="just">
              <a:lnSpc>
                <a:spcPct val="90000"/>
              </a:lnSpc>
            </a:pPr>
            <a:r>
              <a:rPr lang="en-US" sz="2600" dirty="0" smtClean="0"/>
              <a:t>This </a:t>
            </a:r>
            <a:r>
              <a:rPr lang="en-US" sz="2600" dirty="0"/>
              <a:t>voltage is in phase with the primary voltage. When the core moves in the other direction, the output voltage also increases from zero to a maximum, but its phase is opposite to that of the primary. </a:t>
            </a:r>
            <a:endParaRPr lang="en-US" sz="2600" dirty="0" smtClean="0"/>
          </a:p>
          <a:p>
            <a:pPr algn="just">
              <a:lnSpc>
                <a:spcPct val="90000"/>
              </a:lnSpc>
            </a:pPr>
            <a:endParaRPr lang="en-US" sz="2600" dirty="0"/>
          </a:p>
          <a:p>
            <a:pPr algn="just">
              <a:lnSpc>
                <a:spcPct val="90000"/>
              </a:lnSpc>
            </a:pPr>
            <a:r>
              <a:rPr lang="en-US" sz="2600" dirty="0" smtClean="0"/>
              <a:t>The </a:t>
            </a:r>
            <a:r>
              <a:rPr lang="en-US" sz="2600" dirty="0"/>
              <a:t>magnitude of the output voltage is proportional to the distance moved by the core (up to its limit of travel), which is why the device is described as "linear". The phase of the voltage indicates the direction of the displacement.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39</a:t>
            </a:fld>
            <a:endParaRPr lang="en-GB"/>
          </a:p>
        </p:txBody>
      </p:sp>
    </p:spTree>
    <p:extLst>
      <p:ext uri="{BB962C8B-B14F-4D97-AF65-F5344CB8AC3E}">
        <p14:creationId xmlns:p14="http://schemas.microsoft.com/office/powerpoint/2010/main" val="130426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sz="3600" dirty="0" smtClean="0"/>
              <a:t>Displacement, Location or Position Sensors</a:t>
            </a:r>
            <a:endParaRPr lang="en-US" sz="3600" dirty="0"/>
          </a:p>
        </p:txBody>
      </p:sp>
      <p:sp>
        <p:nvSpPr>
          <p:cNvPr id="3" name="Content Placeholder 2"/>
          <p:cNvSpPr>
            <a:spLocks noGrp="1"/>
          </p:cNvSpPr>
          <p:nvPr>
            <p:ph idx="1"/>
          </p:nvPr>
        </p:nvSpPr>
        <p:spPr>
          <a:xfrm>
            <a:off x="152400" y="1219200"/>
            <a:ext cx="8534400" cy="4906963"/>
          </a:xfrm>
        </p:spPr>
        <p:txBody>
          <a:bodyPr>
            <a:normAutofit/>
          </a:bodyPr>
          <a:lstStyle/>
          <a:p>
            <a:pPr algn="just"/>
            <a:r>
              <a:rPr lang="en-US" sz="2600" dirty="0" smtClean="0"/>
              <a:t>The measurement of </a:t>
            </a:r>
            <a:r>
              <a:rPr lang="en-US" sz="2600" dirty="0"/>
              <a:t>Displacement, Location or </a:t>
            </a:r>
            <a:r>
              <a:rPr lang="en-US" sz="2600" dirty="0" smtClean="0"/>
              <a:t>Position is of prime importance in industries. </a:t>
            </a:r>
          </a:p>
          <a:p>
            <a:pPr algn="just"/>
            <a:r>
              <a:rPr lang="en-US" sz="2600" dirty="0" smtClean="0"/>
              <a:t>For example:</a:t>
            </a:r>
          </a:p>
          <a:p>
            <a:pPr lvl="1" algn="just"/>
            <a:r>
              <a:rPr lang="en-US" sz="2200" dirty="0" smtClean="0"/>
              <a:t>Location and position of an object on conveyor system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4</a:t>
            </a:fld>
            <a:endParaRPr lang="en-GB"/>
          </a:p>
        </p:txBody>
      </p:sp>
      <p:pic>
        <p:nvPicPr>
          <p:cNvPr id="3074" name="Picture 2" descr="http://paws.wcu.edu/ballaaron/www/met431/labs/clip_image002.jpg"/>
          <p:cNvPicPr>
            <a:picLocks noChangeAspect="1" noChangeArrowheads="1"/>
          </p:cNvPicPr>
          <p:nvPr/>
        </p:nvPicPr>
        <p:blipFill rotWithShape="1">
          <a:blip r:embed="rId2">
            <a:extLst>
              <a:ext uri="{28A0092B-C50C-407E-A947-70E740481C1C}">
                <a14:useLocalDpi xmlns:a14="http://schemas.microsoft.com/office/drawing/2010/main" val="0"/>
              </a:ext>
            </a:extLst>
          </a:blip>
          <a:srcRect l="3648" t="6987" r="6597" b="11813"/>
          <a:stretch/>
        </p:blipFill>
        <p:spPr bwMode="auto">
          <a:xfrm>
            <a:off x="1524000" y="3276600"/>
            <a:ext cx="6127844" cy="333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034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Example-4</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990601"/>
                <a:ext cx="8915400" cy="2286000"/>
              </a:xfrm>
            </p:spPr>
            <p:txBody>
              <a:bodyPr>
                <a:normAutofit/>
              </a:bodyPr>
              <a:lstStyle/>
              <a:p>
                <a:pPr algn="just"/>
                <a:r>
                  <a:rPr lang="en-US" sz="2500" dirty="0" smtClean="0"/>
                  <a:t>An LVDT has a maximum, core motion of </a:t>
                </a:r>
                <a14:m>
                  <m:oMath xmlns:m="http://schemas.openxmlformats.org/officeDocument/2006/math">
                    <m:r>
                      <a:rPr lang="en-US" sz="2500" i="1" smtClean="0">
                        <a:latin typeface="Cambria Math"/>
                        <a:ea typeface="Cambria Math"/>
                      </a:rPr>
                      <m:t>±</m:t>
                    </m:r>
                    <m:r>
                      <a:rPr lang="en-US" sz="2500" b="0" i="1" smtClean="0">
                        <a:latin typeface="Cambria Math"/>
                        <a:ea typeface="Cambria Math"/>
                      </a:rPr>
                      <m:t>1.5</m:t>
                    </m:r>
                    <m:r>
                      <a:rPr lang="en-US" sz="2500" b="0" i="1" smtClean="0">
                        <a:latin typeface="Cambria Math"/>
                        <a:ea typeface="Cambria Math"/>
                      </a:rPr>
                      <m:t>𝑐𝑚</m:t>
                    </m:r>
                  </m:oMath>
                </a14:m>
                <a:r>
                  <a:rPr lang="en-US" sz="2500" dirty="0" smtClean="0"/>
                  <a:t> with the linearity of </a:t>
                </a:r>
                <a14:m>
                  <m:oMath xmlns:m="http://schemas.openxmlformats.org/officeDocument/2006/math">
                    <m:r>
                      <a:rPr lang="en-US" sz="2500" i="1" smtClean="0">
                        <a:latin typeface="Cambria Math"/>
                        <a:ea typeface="Cambria Math"/>
                      </a:rPr>
                      <m:t>±</m:t>
                    </m:r>
                    <m:r>
                      <a:rPr lang="en-US" sz="2500" b="0" i="1" smtClean="0">
                        <a:latin typeface="Cambria Math"/>
                        <a:ea typeface="Cambria Math"/>
                      </a:rPr>
                      <m:t>0.3%</m:t>
                    </m:r>
                  </m:oMath>
                </a14:m>
                <a:r>
                  <a:rPr lang="en-US" sz="2500" dirty="0" smtClean="0"/>
                  <a:t> over that range. The transfer function is </a:t>
                </a:r>
                <a14:m>
                  <m:oMath xmlns:m="http://schemas.openxmlformats.org/officeDocument/2006/math">
                    <m:r>
                      <a:rPr lang="en-US" sz="2500" b="0" i="1" smtClean="0">
                        <a:latin typeface="Cambria Math"/>
                      </a:rPr>
                      <m:t>23.8</m:t>
                    </m:r>
                    <m:r>
                      <a:rPr lang="en-US" sz="2500" b="0" i="1" smtClean="0">
                        <a:latin typeface="Cambria Math"/>
                      </a:rPr>
                      <m:t>𝑚𝑉</m:t>
                    </m:r>
                    <m:r>
                      <a:rPr lang="en-US" sz="2500" b="0" i="1" smtClean="0">
                        <a:latin typeface="Cambria Math"/>
                      </a:rPr>
                      <m:t>/</m:t>
                    </m:r>
                    <m:r>
                      <a:rPr lang="en-US" sz="2500" b="0" i="1" smtClean="0">
                        <a:latin typeface="Cambria Math"/>
                      </a:rPr>
                      <m:t>𝑚𝑚</m:t>
                    </m:r>
                  </m:oMath>
                </a14:m>
                <a:r>
                  <a:rPr lang="en-US" sz="2500" dirty="0" smtClean="0"/>
                  <a:t>. If used to track the work-piece motion from </a:t>
                </a:r>
                <a14:m>
                  <m:oMath xmlns:m="http://schemas.openxmlformats.org/officeDocument/2006/math">
                    <m:r>
                      <a:rPr lang="en-US" sz="2500" b="0" i="1" smtClean="0">
                        <a:latin typeface="Cambria Math"/>
                      </a:rPr>
                      <m:t>−1.2</m:t>
                    </m:r>
                  </m:oMath>
                </a14:m>
                <a:r>
                  <a:rPr lang="en-US" sz="2500" dirty="0" smtClean="0"/>
                  <a:t> to </a:t>
                </a:r>
                <a14:m>
                  <m:oMath xmlns:m="http://schemas.openxmlformats.org/officeDocument/2006/math">
                    <m:r>
                      <a:rPr lang="en-US" sz="2500" b="0" i="1" smtClean="0">
                        <a:latin typeface="Cambria Math"/>
                      </a:rPr>
                      <m:t>1.4</m:t>
                    </m:r>
                    <m:r>
                      <a:rPr lang="en-US" sz="2500" b="0" i="1" smtClean="0">
                        <a:latin typeface="Cambria Math"/>
                      </a:rPr>
                      <m:t>𝑐𝑚</m:t>
                    </m:r>
                  </m:oMath>
                </a14:m>
                <a:r>
                  <a:rPr lang="en-US" sz="2500" dirty="0" smtClean="0"/>
                  <a:t>, what is the expected output voltage? What is the error in position determination due to nonlinearity?  </a:t>
                </a:r>
                <a:endParaRPr lang="en-US" sz="25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990601"/>
                <a:ext cx="8915400" cy="2286000"/>
              </a:xfrm>
              <a:blipFill rotWithShape="1">
                <a:blip r:embed="rId2"/>
                <a:stretch>
                  <a:fillRect l="-1026" t="-1867" r="-198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40</a:t>
            </a:fld>
            <a:endParaRPr lang="en-GB"/>
          </a:p>
        </p:txBody>
      </p:sp>
      <p:sp>
        <p:nvSpPr>
          <p:cNvPr id="5" name="TextBox 4"/>
          <p:cNvSpPr txBox="1"/>
          <p:nvPr/>
        </p:nvSpPr>
        <p:spPr>
          <a:xfrm>
            <a:off x="343469" y="3276600"/>
            <a:ext cx="1159292" cy="430887"/>
          </a:xfrm>
          <a:prstGeom prst="rect">
            <a:avLst/>
          </a:prstGeom>
          <a:noFill/>
        </p:spPr>
        <p:txBody>
          <a:bodyPr wrap="none" rtlCol="0">
            <a:spAutoFit/>
          </a:bodyPr>
          <a:lstStyle/>
          <a:p>
            <a:r>
              <a:rPr lang="en-US" sz="2200" b="1" dirty="0" smtClean="0">
                <a:solidFill>
                  <a:srgbClr val="FF0000"/>
                </a:solidFill>
              </a:rPr>
              <a:t>Solution</a:t>
            </a:r>
            <a:endParaRPr lang="en-US" sz="2200" b="1" dirty="0">
              <a:solidFill>
                <a:srgbClr val="FF0000"/>
              </a:solidFill>
            </a:endParaRPr>
          </a:p>
        </p:txBody>
      </p:sp>
      <p:sp>
        <p:nvSpPr>
          <p:cNvPr id="6" name="TextBox 5"/>
          <p:cNvSpPr txBox="1"/>
          <p:nvPr/>
        </p:nvSpPr>
        <p:spPr>
          <a:xfrm>
            <a:off x="114869" y="3657600"/>
            <a:ext cx="8800531" cy="769441"/>
          </a:xfrm>
          <a:prstGeom prst="rect">
            <a:avLst/>
          </a:prstGeom>
          <a:noFill/>
        </p:spPr>
        <p:txBody>
          <a:bodyPr wrap="square" rtlCol="0">
            <a:spAutoFit/>
          </a:bodyPr>
          <a:lstStyle/>
          <a:p>
            <a:pPr marL="285750" indent="-285750" algn="just">
              <a:buFont typeface="Arial" pitchFamily="34" charset="0"/>
              <a:buChar char="•"/>
            </a:pPr>
            <a:r>
              <a:rPr lang="en-US" sz="2200" dirty="0" smtClean="0"/>
              <a:t>Using the known transfer function, the output voltage can easily be calculated as: </a:t>
            </a:r>
            <a:endParaRPr lang="en-US" sz="2200" dirty="0"/>
          </a:p>
        </p:txBody>
      </p:sp>
      <mc:AlternateContent xmlns:mc="http://schemas.openxmlformats.org/markup-compatibility/2006" xmlns:a14="http://schemas.microsoft.com/office/drawing/2010/main">
        <mc:Choice Requires="a14">
          <p:sp>
            <p:nvSpPr>
              <p:cNvPr id="7" name="TextBox 6"/>
              <p:cNvSpPr txBox="1"/>
              <p:nvPr/>
            </p:nvSpPr>
            <p:spPr>
              <a:xfrm>
                <a:off x="2057400" y="4427041"/>
                <a:ext cx="567097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a:rPr>
                          </m:ctrlPr>
                        </m:dPr>
                        <m:e>
                          <m:r>
                            <a:rPr lang="en-US" sz="2200" b="0" i="1" smtClean="0">
                              <a:latin typeface="Cambria Math"/>
                            </a:rPr>
                            <m:t>@−1.2</m:t>
                          </m:r>
                          <m:r>
                            <a:rPr lang="en-US" sz="2200" b="0" i="1" smtClean="0">
                              <a:latin typeface="Cambria Math"/>
                            </a:rPr>
                            <m:t>𝑐𝑚</m:t>
                          </m:r>
                        </m:e>
                      </m:d>
                      <m:r>
                        <a:rPr lang="en-US" sz="2200" b="0" i="1" smtClean="0">
                          <a:latin typeface="Cambria Math"/>
                        </a:rPr>
                        <m:t>=(23.8</m:t>
                      </m:r>
                      <m:r>
                        <a:rPr lang="en-US" sz="2200" b="0" i="1" smtClean="0">
                          <a:latin typeface="Cambria Math"/>
                        </a:rPr>
                        <m:t>𝑚𝑉</m:t>
                      </m:r>
                      <m:r>
                        <a:rPr lang="en-US" sz="2200" b="0" i="1" smtClean="0">
                          <a:latin typeface="Cambria Math"/>
                        </a:rPr>
                        <m:t>/</m:t>
                      </m:r>
                      <m:r>
                        <a:rPr lang="en-US" sz="2200" b="0" i="1" smtClean="0">
                          <a:latin typeface="Cambria Math"/>
                        </a:rPr>
                        <m:t>𝑚𝑚</m:t>
                      </m:r>
                      <m:r>
                        <a:rPr lang="en-US" sz="2200" b="0" i="1" smtClean="0">
                          <a:latin typeface="Cambria Math"/>
                        </a:rPr>
                        <m:t>)×(−1.2</m:t>
                      </m:r>
                      <m:r>
                        <a:rPr lang="en-US" sz="2200" b="0" i="1" smtClean="0">
                          <a:latin typeface="Cambria Math"/>
                          <a:ea typeface="Cambria Math"/>
                        </a:rPr>
                        <m:t>𝑐𝑚</m:t>
                      </m:r>
                      <m:r>
                        <a:rPr lang="en-US" sz="2200" b="0" i="1" smtClean="0">
                          <a:latin typeface="Cambria Math"/>
                          <a:ea typeface="Cambria Math"/>
                        </a:rPr>
                        <m:t>)</m:t>
                      </m:r>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2057400" y="4427041"/>
                <a:ext cx="5670976" cy="430887"/>
              </a:xfrm>
              <a:prstGeom prst="rect">
                <a:avLst/>
              </a:prstGeom>
              <a:blipFill rotWithShape="1">
                <a:blip r:embed="rId3"/>
                <a:stretch>
                  <a:fillRect t="-8451" r="-1505"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33600" y="5118556"/>
                <a:ext cx="5670976"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a:rPr>
                          </m:ctrlPr>
                        </m:dPr>
                        <m:e>
                          <m:r>
                            <a:rPr lang="en-US" sz="2200" b="0" i="1" smtClean="0">
                              <a:latin typeface="Cambria Math"/>
                            </a:rPr>
                            <m:t>@−1.2</m:t>
                          </m:r>
                          <m:r>
                            <a:rPr lang="en-US" sz="2200" b="0" i="1" smtClean="0">
                              <a:latin typeface="Cambria Math"/>
                            </a:rPr>
                            <m:t>𝑐𝑚</m:t>
                          </m:r>
                        </m:e>
                      </m:d>
                      <m:r>
                        <a:rPr lang="en-US" sz="2200" b="0" i="1" smtClean="0">
                          <a:latin typeface="Cambria Math"/>
                        </a:rPr>
                        <m:t>=(23.8</m:t>
                      </m:r>
                      <m:r>
                        <a:rPr lang="en-US" sz="2200" b="0" i="1" smtClean="0">
                          <a:latin typeface="Cambria Math"/>
                        </a:rPr>
                        <m:t>𝑚𝑉</m:t>
                      </m:r>
                      <m:r>
                        <a:rPr lang="en-US" sz="2200" b="0" i="1" smtClean="0">
                          <a:latin typeface="Cambria Math"/>
                        </a:rPr>
                        <m:t>/</m:t>
                      </m:r>
                      <m:r>
                        <a:rPr lang="en-US" sz="2200" b="0" i="1" smtClean="0">
                          <a:latin typeface="Cambria Math"/>
                        </a:rPr>
                        <m:t>𝑚𝑚</m:t>
                      </m:r>
                      <m:r>
                        <a:rPr lang="en-US" sz="2200" b="0" i="1" smtClean="0">
                          <a:latin typeface="Cambria Math"/>
                        </a:rPr>
                        <m:t>)×(−12</m:t>
                      </m:r>
                      <m:r>
                        <a:rPr lang="en-US" sz="2200" b="0" i="1" smtClean="0">
                          <a:latin typeface="Cambria Math"/>
                          <a:ea typeface="Cambria Math"/>
                        </a:rPr>
                        <m:t>𝑚𝑚</m:t>
                      </m:r>
                      <m:r>
                        <a:rPr lang="en-US" sz="2200" b="0" i="1" smtClean="0">
                          <a:latin typeface="Cambria Math"/>
                          <a:ea typeface="Cambria Math"/>
                        </a:rPr>
                        <m:t>)</m:t>
                      </m:r>
                    </m:oMath>
                  </m:oMathPara>
                </a14:m>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2133600" y="5118556"/>
                <a:ext cx="5670976" cy="430887"/>
              </a:xfrm>
              <a:prstGeom prst="rect">
                <a:avLst/>
              </a:prstGeom>
              <a:blipFill rotWithShape="1">
                <a:blip r:embed="rId4"/>
                <a:stretch>
                  <a:fillRect t="-8571" r="-193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63170" y="5846437"/>
                <a:ext cx="3673250"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a:rPr>
                          </m:ctrlPr>
                        </m:dPr>
                        <m:e>
                          <m:r>
                            <a:rPr lang="en-US" sz="2200" b="0" i="1" smtClean="0">
                              <a:latin typeface="Cambria Math"/>
                            </a:rPr>
                            <m:t>@−1.2</m:t>
                          </m:r>
                          <m:r>
                            <a:rPr lang="en-US" sz="2200" b="0" i="1" smtClean="0">
                              <a:latin typeface="Cambria Math"/>
                            </a:rPr>
                            <m:t>𝑐𝑚</m:t>
                          </m:r>
                        </m:e>
                      </m:d>
                      <m:r>
                        <a:rPr lang="en-US" sz="2200" b="0" i="1" smtClean="0">
                          <a:latin typeface="Cambria Math"/>
                        </a:rPr>
                        <m:t>=−285.6</m:t>
                      </m:r>
                      <m:r>
                        <a:rPr lang="en-US" sz="2200" b="0" i="1" smtClean="0">
                          <a:latin typeface="Cambria Math"/>
                        </a:rPr>
                        <m:t>𝑚𝑉</m:t>
                      </m:r>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163170" y="5846437"/>
                <a:ext cx="3673250" cy="430887"/>
              </a:xfrm>
              <a:prstGeom prst="rect">
                <a:avLst/>
              </a:prstGeom>
              <a:blipFill rotWithShape="1">
                <a:blip r:embed="rId5"/>
                <a:stretch>
                  <a:fillRect t="-8451" r="-2492" b="-26761"/>
                </a:stretch>
              </a:blipFill>
            </p:spPr>
            <p:txBody>
              <a:bodyPr/>
              <a:lstStyle/>
              <a:p>
                <a:r>
                  <a:rPr lang="en-US">
                    <a:noFill/>
                  </a:rPr>
                  <a:t> </a:t>
                </a:r>
              </a:p>
            </p:txBody>
          </p:sp>
        </mc:Fallback>
      </mc:AlternateContent>
    </p:spTree>
    <p:extLst>
      <p:ext uri="{BB962C8B-B14F-4D97-AF65-F5344CB8AC3E}">
        <p14:creationId xmlns:p14="http://schemas.microsoft.com/office/powerpoint/2010/main" val="204535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Example-4</a:t>
            </a:r>
            <a:endParaRPr lang="en-US"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41</a:t>
            </a:fld>
            <a:endParaRPr lang="en-GB"/>
          </a:p>
        </p:txBody>
      </p:sp>
      <p:sp>
        <p:nvSpPr>
          <p:cNvPr id="6" name="TextBox 5"/>
          <p:cNvSpPr txBox="1"/>
          <p:nvPr/>
        </p:nvSpPr>
        <p:spPr>
          <a:xfrm>
            <a:off x="0" y="990600"/>
            <a:ext cx="8800531" cy="430887"/>
          </a:xfrm>
          <a:prstGeom prst="rect">
            <a:avLst/>
          </a:prstGeom>
          <a:noFill/>
        </p:spPr>
        <p:txBody>
          <a:bodyPr wrap="square" rtlCol="0">
            <a:spAutoFit/>
          </a:bodyPr>
          <a:lstStyle/>
          <a:p>
            <a:pPr marL="285750" indent="-285750" algn="just">
              <a:buFont typeface="Arial" pitchFamily="34" charset="0"/>
              <a:buChar char="•"/>
            </a:pPr>
            <a:r>
              <a:rPr lang="en-US" sz="2200" dirty="0" smtClean="0"/>
              <a:t>Now</a:t>
            </a:r>
            <a:endParaRPr lang="en-US" sz="2200" dirty="0"/>
          </a:p>
        </p:txBody>
      </p:sp>
      <mc:AlternateContent xmlns:mc="http://schemas.openxmlformats.org/markup-compatibility/2006" xmlns:a14="http://schemas.microsoft.com/office/drawing/2010/main">
        <mc:Choice Requires="a14">
          <p:sp>
            <p:nvSpPr>
              <p:cNvPr id="7" name="TextBox 6"/>
              <p:cNvSpPr txBox="1"/>
              <p:nvPr/>
            </p:nvSpPr>
            <p:spPr>
              <a:xfrm>
                <a:off x="1524000" y="1371600"/>
                <a:ext cx="5486400"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b="0" i="1" smtClean="0">
                              <a:latin typeface="Cambria Math"/>
                            </a:rPr>
                          </m:ctrlPr>
                        </m:dPr>
                        <m:e>
                          <m:r>
                            <a:rPr lang="en-US" sz="2200" b="0" smtClean="0">
                              <a:latin typeface="Cambria Math"/>
                            </a:rPr>
                            <m:t>@</m:t>
                          </m:r>
                          <m:r>
                            <a:rPr lang="en-US" sz="2200" b="0" i="1" smtClean="0">
                              <a:latin typeface="Cambria Math"/>
                            </a:rPr>
                            <m:t>1.4</m:t>
                          </m:r>
                          <m:r>
                            <a:rPr lang="en-US" sz="2200" b="0" i="1" smtClean="0">
                              <a:latin typeface="Cambria Math"/>
                            </a:rPr>
                            <m:t>𝑐𝑚</m:t>
                          </m:r>
                        </m:e>
                      </m:d>
                      <m:r>
                        <a:rPr lang="en-US" sz="2200" b="0" i="1" smtClean="0">
                          <a:latin typeface="Cambria Math"/>
                        </a:rPr>
                        <m:t>=(23.8</m:t>
                      </m:r>
                      <m:r>
                        <a:rPr lang="en-US" sz="2200" b="0" i="1" smtClean="0">
                          <a:latin typeface="Cambria Math"/>
                        </a:rPr>
                        <m:t>𝑚𝑉</m:t>
                      </m:r>
                      <m:r>
                        <a:rPr lang="en-US" sz="2200" b="0" i="1" smtClean="0">
                          <a:latin typeface="Cambria Math"/>
                        </a:rPr>
                        <m:t>/</m:t>
                      </m:r>
                      <m:r>
                        <a:rPr lang="en-US" sz="2200" b="0" i="1" smtClean="0">
                          <a:latin typeface="Cambria Math"/>
                        </a:rPr>
                        <m:t>𝑚𝑚</m:t>
                      </m:r>
                      <m:r>
                        <a:rPr lang="en-US" sz="2200" b="0" i="1" smtClean="0">
                          <a:latin typeface="Cambria Math"/>
                        </a:rPr>
                        <m:t>)×(14</m:t>
                      </m:r>
                      <m:r>
                        <a:rPr lang="en-US" sz="2200" b="0" i="1" smtClean="0">
                          <a:latin typeface="Cambria Math"/>
                          <a:ea typeface="Cambria Math"/>
                        </a:rPr>
                        <m:t>𝑚𝑚</m:t>
                      </m:r>
                      <m:r>
                        <a:rPr lang="en-US" sz="2200" b="0" i="1" smtClean="0">
                          <a:latin typeface="Cambria Math"/>
                          <a:ea typeface="Cambria Math"/>
                        </a:rPr>
                        <m:t>)</m:t>
                      </m:r>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1524000" y="1371600"/>
                <a:ext cx="5486400" cy="430887"/>
              </a:xfrm>
              <a:prstGeom prst="rect">
                <a:avLst/>
              </a:prstGeom>
              <a:blipFill rotWithShape="1">
                <a:blip r:embed="rId2"/>
                <a:stretch>
                  <a:fillRect t="-8451"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676400" y="1981200"/>
                <a:ext cx="3127844"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𝑉</m:t>
                      </m:r>
                      <m:d>
                        <m:dPr>
                          <m:ctrlPr>
                            <a:rPr lang="en-US" sz="2200" i="1">
                              <a:latin typeface="Cambria Math"/>
                            </a:rPr>
                          </m:ctrlPr>
                        </m:dPr>
                        <m:e>
                          <m:r>
                            <a:rPr lang="en-US" sz="2200">
                              <a:latin typeface="Cambria Math"/>
                            </a:rPr>
                            <m:t>@</m:t>
                          </m:r>
                          <m:r>
                            <a:rPr lang="en-US" sz="2200" i="1">
                              <a:latin typeface="Cambria Math"/>
                            </a:rPr>
                            <m:t>1.4</m:t>
                          </m:r>
                          <m:r>
                            <a:rPr lang="en-US" sz="2200" i="1">
                              <a:latin typeface="Cambria Math"/>
                            </a:rPr>
                            <m:t>𝑐𝑚</m:t>
                          </m:r>
                        </m:e>
                      </m:d>
                      <m:r>
                        <a:rPr lang="en-US" sz="2200" b="0" i="1" smtClean="0">
                          <a:latin typeface="Cambria Math"/>
                        </a:rPr>
                        <m:t>=333.2</m:t>
                      </m:r>
                      <m:r>
                        <a:rPr lang="en-US" sz="2200" b="0" i="1" smtClean="0">
                          <a:latin typeface="Cambria Math"/>
                        </a:rPr>
                        <m:t>𝑚𝑉</m:t>
                      </m:r>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1676400" y="1981200"/>
                <a:ext cx="3127844" cy="430887"/>
              </a:xfrm>
              <a:prstGeom prst="rect">
                <a:avLst/>
              </a:prstGeom>
              <a:blipFill rotWithShape="1">
                <a:blip r:embed="rId3"/>
                <a:stretch>
                  <a:fillRect t="-8451" r="-3119"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 y="2590800"/>
                <a:ext cx="8800531" cy="815608"/>
              </a:xfrm>
              <a:prstGeom prst="rect">
                <a:avLst/>
              </a:prstGeom>
              <a:noFill/>
            </p:spPr>
            <p:txBody>
              <a:bodyPr wrap="square" rtlCol="0">
                <a:spAutoFit/>
              </a:bodyPr>
              <a:lstStyle/>
              <a:p>
                <a:pPr marL="285750" indent="-285750" algn="just">
                  <a:buFont typeface="Arial" pitchFamily="34" charset="0"/>
                  <a:buChar char="•"/>
                </a:pPr>
                <a:r>
                  <a:rPr lang="en-US" sz="2200" dirty="0" smtClean="0"/>
                  <a:t>The linearity deviation shows up in the deviations of the transfer function.  Thus the transfer function has the uncertainty of </a:t>
                </a:r>
                <a14:m>
                  <m:oMath xmlns:m="http://schemas.openxmlformats.org/officeDocument/2006/math">
                    <m:r>
                      <a:rPr lang="en-US" sz="2400" i="1">
                        <a:latin typeface="Cambria Math"/>
                        <a:ea typeface="Cambria Math"/>
                      </a:rPr>
                      <m:t>±0.3%</m:t>
                    </m:r>
                    <m:r>
                      <a:rPr lang="en-US" sz="2400" b="0" i="0" smtClean="0">
                        <a:latin typeface="Cambria Math"/>
                        <a:ea typeface="Cambria Math"/>
                      </a:rPr>
                      <m:t>.</m:t>
                    </m:r>
                  </m:oMath>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 y="2590800"/>
                <a:ext cx="8800531" cy="815608"/>
              </a:xfrm>
              <a:prstGeom prst="rect">
                <a:avLst/>
              </a:prstGeom>
              <a:blipFill rotWithShape="1">
                <a:blip r:embed="rId4"/>
                <a:stretch>
                  <a:fillRect l="-762" t="-4478" r="-1662" b="-141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66876" y="3657600"/>
                <a:ext cx="4000647"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𝑇</m:t>
                      </m:r>
                      <m:r>
                        <a:rPr lang="en-US" sz="2200" b="0" i="1" smtClean="0">
                          <a:latin typeface="Cambria Math"/>
                        </a:rPr>
                        <m:t>.</m:t>
                      </m:r>
                      <m:r>
                        <a:rPr lang="en-US" sz="2200" b="0" i="1" smtClean="0">
                          <a:latin typeface="Cambria Math"/>
                        </a:rPr>
                        <m:t>𝐹</m:t>
                      </m:r>
                      <m:r>
                        <a:rPr lang="en-US" sz="2200" b="0" i="1" smtClean="0">
                          <a:latin typeface="Cambria Math"/>
                        </a:rPr>
                        <m:t>=</m:t>
                      </m:r>
                      <m:d>
                        <m:dPr>
                          <m:ctrlPr>
                            <a:rPr lang="en-US" sz="2200" i="1">
                              <a:latin typeface="Cambria Math"/>
                            </a:rPr>
                          </m:ctrlPr>
                        </m:dPr>
                        <m:e>
                          <m:r>
                            <a:rPr lang="en-US" sz="2200" i="1" smtClean="0">
                              <a:latin typeface="Cambria Math"/>
                              <a:ea typeface="Cambria Math"/>
                            </a:rPr>
                            <m:t>±</m:t>
                          </m:r>
                          <m:r>
                            <a:rPr lang="en-US" sz="2200" b="0" i="1" smtClean="0">
                              <a:latin typeface="Cambria Math"/>
                              <a:ea typeface="Cambria Math"/>
                            </a:rPr>
                            <m:t>0.003</m:t>
                          </m:r>
                        </m:e>
                      </m:d>
                      <m:r>
                        <a:rPr lang="en-US" sz="2200" b="0" i="1" smtClean="0">
                          <a:latin typeface="Cambria Math"/>
                        </a:rPr>
                        <m:t>(</m:t>
                      </m:r>
                      <m:r>
                        <a:rPr lang="en-US" sz="2200" i="1">
                          <a:latin typeface="Cambria Math"/>
                        </a:rPr>
                        <m:t>23.8</m:t>
                      </m:r>
                      <m:r>
                        <a:rPr lang="en-US" sz="2200" i="1">
                          <a:latin typeface="Cambria Math"/>
                        </a:rPr>
                        <m:t>𝑚𝑉</m:t>
                      </m:r>
                      <m:r>
                        <a:rPr lang="en-US" sz="2200" i="1">
                          <a:latin typeface="Cambria Math"/>
                        </a:rPr>
                        <m:t>/</m:t>
                      </m:r>
                      <m:r>
                        <a:rPr lang="en-US" sz="2200" i="1">
                          <a:latin typeface="Cambria Math"/>
                        </a:rPr>
                        <m:t>𝑚𝑚</m:t>
                      </m:r>
                      <m:r>
                        <a:rPr lang="en-US" sz="2200" b="0" i="1" smtClean="0">
                          <a:latin typeface="Cambria Math"/>
                        </a:rPr>
                        <m:t>)</m:t>
                      </m:r>
                    </m:oMath>
                  </m:oMathPara>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6876" y="3657600"/>
                <a:ext cx="4000647" cy="430887"/>
              </a:xfrm>
              <a:prstGeom prst="rect">
                <a:avLst/>
              </a:prstGeom>
              <a:blipFill rotWithShape="1">
                <a:blip r:embed="rId5"/>
                <a:stretch>
                  <a:fillRect t="-8451" r="-2287"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47753" y="4267200"/>
                <a:ext cx="3343288"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𝑇</m:t>
                      </m:r>
                      <m:r>
                        <a:rPr lang="en-US" sz="2200" b="0" i="1" smtClean="0">
                          <a:latin typeface="Cambria Math"/>
                        </a:rPr>
                        <m:t>.</m:t>
                      </m:r>
                      <m:r>
                        <a:rPr lang="en-US" sz="2200" b="0" i="1" smtClean="0">
                          <a:latin typeface="Cambria Math"/>
                        </a:rPr>
                        <m:t>𝐹</m:t>
                      </m:r>
                      <m:r>
                        <a:rPr lang="en-US" sz="2200" b="0" i="1" smtClean="0">
                          <a:latin typeface="Cambria Math"/>
                        </a:rPr>
                        <m:t>=±0.0714 </m:t>
                      </m:r>
                      <m:r>
                        <a:rPr lang="en-US" sz="2200" b="0" i="1" smtClean="0">
                          <a:latin typeface="Cambria Math"/>
                          <a:ea typeface="Cambria Math"/>
                        </a:rPr>
                        <m:t>𝑚𝑉</m:t>
                      </m:r>
                      <m:r>
                        <a:rPr lang="en-US" sz="2200" i="1">
                          <a:latin typeface="Cambria Math"/>
                        </a:rPr>
                        <m:t>/</m:t>
                      </m:r>
                      <m:r>
                        <a:rPr lang="en-US" sz="2200" i="1">
                          <a:latin typeface="Cambria Math"/>
                        </a:rPr>
                        <m:t>𝑚𝑚</m:t>
                      </m:r>
                    </m:oMath>
                  </m:oMathPara>
                </a14:m>
                <a:endParaRPr lang="en-US" sz="2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47753" y="4267200"/>
                <a:ext cx="3343288" cy="430887"/>
              </a:xfrm>
              <a:prstGeom prst="rect">
                <a:avLst/>
              </a:prstGeom>
              <a:blipFill rotWithShape="1">
                <a:blip r:embed="rId6"/>
                <a:stretch>
                  <a:fillRect t="-8451" r="-1095"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0" y="5029200"/>
                <a:ext cx="8800531" cy="1250727"/>
              </a:xfrm>
              <a:prstGeom prst="rect">
                <a:avLst/>
              </a:prstGeom>
              <a:noFill/>
            </p:spPr>
            <p:txBody>
              <a:bodyPr wrap="square" rtlCol="0">
                <a:spAutoFit/>
              </a:bodyPr>
              <a:lstStyle/>
              <a:p>
                <a:pPr marL="285750" indent="-285750" algn="just">
                  <a:buFont typeface="Arial" pitchFamily="34" charset="0"/>
                  <a:buChar char="•"/>
                </a:pPr>
                <a:r>
                  <a:rPr lang="en-US" sz="2200" dirty="0" smtClean="0"/>
                  <a:t>This means that a measure voltage, </a:t>
                </a:r>
                <a14:m>
                  <m:oMath xmlns:m="http://schemas.openxmlformats.org/officeDocument/2006/math">
                    <m:sSub>
                      <m:sSubPr>
                        <m:ctrlPr>
                          <a:rPr lang="en-US" sz="2200" i="1" smtClean="0">
                            <a:latin typeface="Cambria Math"/>
                          </a:rPr>
                        </m:ctrlPr>
                      </m:sSubPr>
                      <m:e>
                        <m:r>
                          <a:rPr lang="en-US" sz="2200" b="0" i="1" smtClean="0">
                            <a:latin typeface="Cambria Math"/>
                          </a:rPr>
                          <m:t>𝑉</m:t>
                        </m:r>
                      </m:e>
                      <m:sub>
                        <m:r>
                          <a:rPr lang="en-US" sz="2200" b="0" i="1" smtClean="0">
                            <a:latin typeface="Cambria Math"/>
                          </a:rPr>
                          <m:t>𝑚</m:t>
                        </m:r>
                      </m:sub>
                    </m:sSub>
                    <m:r>
                      <a:rPr lang="en-US" sz="2200" b="0" i="1" smtClean="0">
                        <a:latin typeface="Cambria Math"/>
                      </a:rPr>
                      <m:t>(</m:t>
                    </m:r>
                    <m:r>
                      <a:rPr lang="en-US" sz="2200" b="0" i="1" smtClean="0">
                        <a:latin typeface="Cambria Math"/>
                      </a:rPr>
                      <m:t>𝑖𝑛</m:t>
                    </m:r>
                    <m:r>
                      <a:rPr lang="en-US" sz="2200" b="0" i="1" smtClean="0">
                        <a:latin typeface="Cambria Math"/>
                      </a:rPr>
                      <m:t> </m:t>
                    </m:r>
                    <m:r>
                      <a:rPr lang="en-US" sz="2200" b="0" i="1" smtClean="0">
                        <a:latin typeface="Cambria Math"/>
                      </a:rPr>
                      <m:t>𝑚𝑉</m:t>
                    </m:r>
                    <m:r>
                      <a:rPr lang="en-US" sz="2200" b="0" i="1" smtClean="0">
                        <a:latin typeface="Cambria Math"/>
                      </a:rPr>
                      <m:t>)</m:t>
                    </m:r>
                  </m:oMath>
                </a14:m>
                <a:r>
                  <a:rPr lang="en-US" sz="2200" dirty="0" smtClean="0"/>
                  <a:t>, could be interpreted as a displacement that ranges from </a:t>
                </a:r>
                <a14:m>
                  <m:oMath xmlns:m="http://schemas.openxmlformats.org/officeDocument/2006/math">
                    <m:f>
                      <m:fPr>
                        <m:ctrlPr>
                          <a:rPr lang="en-US" sz="2200" i="1" smtClean="0">
                            <a:latin typeface="Cambria Math"/>
                          </a:rPr>
                        </m:ctrlPr>
                      </m:fPr>
                      <m:num>
                        <m:sSub>
                          <m:sSubPr>
                            <m:ctrlPr>
                              <a:rPr lang="en-US" sz="2200" i="1" smtClean="0">
                                <a:latin typeface="Cambria Math"/>
                              </a:rPr>
                            </m:ctrlPr>
                          </m:sSubPr>
                          <m:e>
                            <m:r>
                              <a:rPr lang="en-US" sz="2200" b="0" i="1" smtClean="0">
                                <a:latin typeface="Cambria Math"/>
                              </a:rPr>
                              <m:t>𝑉</m:t>
                            </m:r>
                          </m:e>
                          <m:sub>
                            <m:r>
                              <a:rPr lang="en-US" sz="2200" b="0" i="1" smtClean="0">
                                <a:latin typeface="Cambria Math"/>
                              </a:rPr>
                              <m:t>𝑚</m:t>
                            </m:r>
                          </m:sub>
                        </m:sSub>
                      </m:num>
                      <m:den>
                        <m:r>
                          <a:rPr lang="en-US" sz="2200" b="0" i="1" smtClean="0">
                            <a:latin typeface="Cambria Math"/>
                          </a:rPr>
                          <m:t>23.73</m:t>
                        </m:r>
                      </m:den>
                    </m:f>
                  </m:oMath>
                </a14:m>
                <a:r>
                  <a:rPr lang="en-US" sz="2200" dirty="0" smtClean="0"/>
                  <a:t> to </a:t>
                </a:r>
                <a14:m>
                  <m:oMath xmlns:m="http://schemas.openxmlformats.org/officeDocument/2006/math">
                    <m:f>
                      <m:fPr>
                        <m:ctrlPr>
                          <a:rPr lang="en-US" sz="2200" i="1">
                            <a:latin typeface="Cambria Math"/>
                          </a:rPr>
                        </m:ctrlPr>
                      </m:fPr>
                      <m:num>
                        <m:sSub>
                          <m:sSubPr>
                            <m:ctrlPr>
                              <a:rPr lang="en-US" sz="2200" i="1">
                                <a:latin typeface="Cambria Math"/>
                              </a:rPr>
                            </m:ctrlPr>
                          </m:sSubPr>
                          <m:e>
                            <m:r>
                              <a:rPr lang="en-US" sz="2200" i="1">
                                <a:latin typeface="Cambria Math"/>
                              </a:rPr>
                              <m:t>𝑉</m:t>
                            </m:r>
                          </m:e>
                          <m:sub>
                            <m:r>
                              <a:rPr lang="en-US" sz="2200" i="1">
                                <a:latin typeface="Cambria Math"/>
                              </a:rPr>
                              <m:t>𝑚</m:t>
                            </m:r>
                          </m:sub>
                        </m:sSub>
                      </m:num>
                      <m:den>
                        <m:r>
                          <a:rPr lang="en-US" sz="2200" i="1">
                            <a:latin typeface="Cambria Math"/>
                          </a:rPr>
                          <m:t>23.</m:t>
                        </m:r>
                        <m:r>
                          <a:rPr lang="en-US" sz="2200" b="0" i="1" smtClean="0">
                            <a:latin typeface="Cambria Math"/>
                          </a:rPr>
                          <m:t>87</m:t>
                        </m:r>
                      </m:den>
                    </m:f>
                    <m:r>
                      <a:rPr lang="en-US" sz="2200" b="0" i="1" smtClean="0">
                        <a:latin typeface="Cambria Math"/>
                      </a:rPr>
                      <m:t>𝑚𝑚</m:t>
                    </m:r>
                    <m:r>
                      <a:rPr lang="en-US" sz="2200" b="0" i="1" smtClean="0">
                        <a:latin typeface="Cambria Math"/>
                      </a:rPr>
                      <m:t>,</m:t>
                    </m:r>
                  </m:oMath>
                </a14:m>
                <a:r>
                  <a:rPr lang="en-US" sz="2200" dirty="0" smtClean="0"/>
                  <a:t> which is approximately </a:t>
                </a:r>
                <a14:m>
                  <m:oMath xmlns:m="http://schemas.openxmlformats.org/officeDocument/2006/math">
                    <m:r>
                      <a:rPr lang="en-US" sz="2200" i="1" smtClean="0">
                        <a:latin typeface="Cambria Math"/>
                        <a:ea typeface="Cambria Math"/>
                      </a:rPr>
                      <m:t>±</m:t>
                    </m:r>
                    <m:r>
                      <a:rPr lang="en-US" sz="2200" b="0" i="1" smtClean="0">
                        <a:latin typeface="Cambria Math"/>
                        <a:ea typeface="Cambria Math"/>
                      </a:rPr>
                      <m:t>0.3%</m:t>
                    </m:r>
                  </m:oMath>
                </a14:m>
                <a:r>
                  <a:rPr lang="en-US" sz="2200" dirty="0" smtClean="0"/>
                  <a:t>, as expected.</a:t>
                </a:r>
                <a:endParaRPr lang="en-US" sz="2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0" y="5029200"/>
                <a:ext cx="8800531" cy="1250727"/>
              </a:xfrm>
              <a:prstGeom prst="rect">
                <a:avLst/>
              </a:prstGeom>
              <a:blipFill rotWithShape="1">
                <a:blip r:embed="rId7"/>
                <a:stretch>
                  <a:fillRect l="-762" t="-2927" r="-1662" b="-8780"/>
                </a:stretch>
              </a:blipFill>
            </p:spPr>
            <p:txBody>
              <a:bodyPr/>
              <a:lstStyle/>
              <a:p>
                <a:r>
                  <a:rPr lang="en-US">
                    <a:noFill/>
                  </a:rPr>
                  <a:t> </a:t>
                </a:r>
              </a:p>
            </p:txBody>
          </p:sp>
        </mc:Fallback>
      </mc:AlternateContent>
    </p:spTree>
    <p:extLst>
      <p:ext uri="{BB962C8B-B14F-4D97-AF65-F5344CB8AC3E}">
        <p14:creationId xmlns:p14="http://schemas.microsoft.com/office/powerpoint/2010/main" val="654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fontScale="90000"/>
          </a:bodyPr>
          <a:lstStyle/>
          <a:p>
            <a:r>
              <a:rPr lang="en-US" dirty="0" smtClean="0"/>
              <a:t>Level Sensors</a:t>
            </a:r>
            <a:endParaRPr lang="en-US" dirty="0"/>
          </a:p>
        </p:txBody>
      </p:sp>
      <p:sp>
        <p:nvSpPr>
          <p:cNvPr id="3" name="Content Placeholder 2"/>
          <p:cNvSpPr>
            <a:spLocks noGrp="1"/>
          </p:cNvSpPr>
          <p:nvPr>
            <p:ph idx="1"/>
          </p:nvPr>
        </p:nvSpPr>
        <p:spPr>
          <a:xfrm>
            <a:off x="228600" y="914400"/>
            <a:ext cx="8610600" cy="4525963"/>
          </a:xfrm>
        </p:spPr>
        <p:txBody>
          <a:bodyPr>
            <a:normAutofit/>
          </a:bodyPr>
          <a:lstStyle/>
          <a:p>
            <a:pPr algn="just"/>
            <a:r>
              <a:rPr lang="en-US" sz="2600" dirty="0" smtClean="0"/>
              <a:t>The Measurement of solid or liquid Level calls for a special class of displacement sensors.  </a:t>
            </a:r>
          </a:p>
          <a:p>
            <a:pPr algn="just"/>
            <a:endParaRPr lang="en-US" sz="2600" dirty="0"/>
          </a:p>
          <a:p>
            <a:pPr algn="just"/>
            <a:r>
              <a:rPr lang="en-US" sz="2600" dirty="0" smtClean="0"/>
              <a:t>The level measurement is most commonly associated with material in tank or hopper. </a:t>
            </a:r>
          </a:p>
          <a:p>
            <a:pPr algn="just"/>
            <a:endParaRPr lang="en-US" sz="2600" dirty="0"/>
          </a:p>
          <a:p>
            <a:pPr algn="just"/>
            <a:r>
              <a:rPr lang="en-US" sz="2600" dirty="0" smtClean="0"/>
              <a:t>A great variety of measurement techniques exist, which are discussed here.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42</a:t>
            </a:fld>
            <a:endParaRPr lang="en-GB"/>
          </a:p>
        </p:txBody>
      </p:sp>
    </p:spTree>
    <p:extLst>
      <p:ext uri="{BB962C8B-B14F-4D97-AF65-F5344CB8AC3E}">
        <p14:creationId xmlns:p14="http://schemas.microsoft.com/office/powerpoint/2010/main" val="2745161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Mechanical Level Sensor</a:t>
            </a:r>
            <a:endParaRPr lang="en-US" dirty="0"/>
          </a:p>
        </p:txBody>
      </p:sp>
      <p:sp>
        <p:nvSpPr>
          <p:cNvPr id="3" name="Content Placeholder 2"/>
          <p:cNvSpPr>
            <a:spLocks noGrp="1"/>
          </p:cNvSpPr>
          <p:nvPr>
            <p:ph idx="1"/>
          </p:nvPr>
        </p:nvSpPr>
        <p:spPr>
          <a:xfrm>
            <a:off x="0" y="914400"/>
            <a:ext cx="8915400" cy="5410200"/>
          </a:xfrm>
        </p:spPr>
        <p:txBody>
          <a:bodyPr>
            <a:normAutofit/>
          </a:bodyPr>
          <a:lstStyle/>
          <a:p>
            <a:pPr algn="just"/>
            <a:r>
              <a:rPr lang="en-US" sz="2600" dirty="0" smtClean="0"/>
              <a:t>One of the most common technique for level measurement, particularly for liquid, is a float that is allowed to ride up and down with level changes. </a:t>
            </a:r>
          </a:p>
          <a:p>
            <a:pPr algn="just"/>
            <a:endParaRPr lang="en-US" sz="2600" dirty="0"/>
          </a:p>
          <a:p>
            <a:pPr algn="just"/>
            <a:endParaRPr lang="en-US" sz="2600" dirty="0" smtClean="0"/>
          </a:p>
          <a:p>
            <a:pPr algn="just"/>
            <a:endParaRPr lang="en-US" sz="2600" dirty="0"/>
          </a:p>
          <a:p>
            <a:pPr algn="just"/>
            <a:endParaRPr lang="en-US" sz="2600" dirty="0" smtClean="0"/>
          </a:p>
          <a:p>
            <a:pPr algn="just"/>
            <a:endParaRPr lang="en-US" sz="2600" dirty="0"/>
          </a:p>
          <a:p>
            <a:pPr algn="just"/>
            <a:r>
              <a:rPr lang="en-US" sz="2600" dirty="0" smtClean="0"/>
              <a:t>This float is connected by linkages to a secondary displacement measurement system such as potentiometer or LVDT.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43</a:t>
            </a:fld>
            <a:endParaRPr lang="en-GB"/>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94" t="26492" r="57964" b="45383"/>
          <a:stretch/>
        </p:blipFill>
        <p:spPr bwMode="auto">
          <a:xfrm>
            <a:off x="3585949" y="2286000"/>
            <a:ext cx="213928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775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Electrical Level Sensor</a:t>
            </a:r>
            <a:endParaRPr lang="en-US" dirty="0"/>
          </a:p>
        </p:txBody>
      </p:sp>
      <p:sp>
        <p:nvSpPr>
          <p:cNvPr id="3" name="Content Placeholder 2"/>
          <p:cNvSpPr>
            <a:spLocks noGrp="1"/>
          </p:cNvSpPr>
          <p:nvPr>
            <p:ph idx="1"/>
          </p:nvPr>
        </p:nvSpPr>
        <p:spPr>
          <a:xfrm>
            <a:off x="0" y="914400"/>
            <a:ext cx="8915400" cy="5410200"/>
          </a:xfrm>
        </p:spPr>
        <p:txBody>
          <a:bodyPr>
            <a:normAutofit/>
          </a:bodyPr>
          <a:lstStyle/>
          <a:p>
            <a:pPr algn="just"/>
            <a:r>
              <a:rPr lang="en-US" sz="2600" dirty="0" smtClean="0"/>
              <a:t>There are several purely electrical methods for measuring level.</a:t>
            </a:r>
          </a:p>
          <a:p>
            <a:pPr algn="just"/>
            <a:r>
              <a:rPr lang="en-US" sz="2600" dirty="0" smtClean="0"/>
              <a:t>For example, one may used inherent conductivity of a liquid or solid to vary resistance seen by probes inserted into material. </a:t>
            </a:r>
          </a:p>
          <a:p>
            <a:pPr algn="just"/>
            <a:endParaRPr lang="en-US" sz="2600" dirty="0"/>
          </a:p>
          <a:p>
            <a:pPr algn="just"/>
            <a:r>
              <a:rPr lang="en-US" sz="2600" dirty="0" smtClean="0"/>
              <a:t>Another common technique is shown here</a:t>
            </a:r>
          </a:p>
        </p:txBody>
      </p:sp>
      <p:sp>
        <p:nvSpPr>
          <p:cNvPr id="4" name="Slide Number Placeholder 3"/>
          <p:cNvSpPr>
            <a:spLocks noGrp="1"/>
          </p:cNvSpPr>
          <p:nvPr>
            <p:ph type="sldNum" sz="quarter" idx="12"/>
          </p:nvPr>
        </p:nvSpPr>
        <p:spPr/>
        <p:txBody>
          <a:bodyPr/>
          <a:lstStyle/>
          <a:p>
            <a:fld id="{7A0D5CAB-8BF0-4EA3-BAE4-9835C852A49B}" type="slidenum">
              <a:rPr lang="en-GB" smtClean="0"/>
              <a:pPr/>
              <a:t>44</a:t>
            </a:fld>
            <a:endParaRPr lang="en-GB"/>
          </a:p>
        </p:txBody>
      </p:sp>
      <p:pic>
        <p:nvPicPr>
          <p:cNvPr id="276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621" t="30783" r="31313" b="26975"/>
          <a:stretch/>
        </p:blipFill>
        <p:spPr bwMode="auto">
          <a:xfrm>
            <a:off x="3581400" y="3581400"/>
            <a:ext cx="2740925" cy="3090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350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Example-5</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914400"/>
                <a:ext cx="8839200" cy="4525963"/>
              </a:xfrm>
            </p:spPr>
            <p:txBody>
              <a:bodyPr>
                <a:normAutofit/>
              </a:bodyPr>
              <a:lstStyle/>
              <a:p>
                <a:pPr algn="just"/>
                <a:r>
                  <a:rPr lang="en-US" sz="2600" dirty="0" smtClean="0"/>
                  <a:t>The level of ethyl alcohol is to be measured from 0 to 5m using a capacitive system. Following specifications define the system. </a:t>
                </a:r>
              </a:p>
              <a:p>
                <a:pPr lvl="1" algn="just"/>
                <a:r>
                  <a:rPr lang="en-US" sz="2200" dirty="0" smtClean="0"/>
                  <a:t>For ethyl Alcohol K=26 (for air K=1)</a:t>
                </a:r>
              </a:p>
              <a:p>
                <a:pPr lvl="1" algn="just"/>
                <a:r>
                  <a:rPr lang="en-US" sz="2200" dirty="0" smtClean="0"/>
                  <a:t>Cylinder separation: d=0.5cm</a:t>
                </a:r>
              </a:p>
              <a:p>
                <a:pPr lvl="1" algn="just"/>
                <a:r>
                  <a:rPr lang="en-US" sz="2200" dirty="0" smtClean="0"/>
                  <a:t>Plate area: </a:t>
                </a:r>
                <a14:m>
                  <m:oMath xmlns:m="http://schemas.openxmlformats.org/officeDocument/2006/math">
                    <m:r>
                      <m:rPr>
                        <m:sty m:val="p"/>
                      </m:rPr>
                      <a:rPr lang="en-US" sz="2200" b="0" i="0" smtClean="0">
                        <a:latin typeface="Cambria Math"/>
                        <a:ea typeface="Cambria Math"/>
                      </a:rPr>
                      <m:t>A</m:t>
                    </m:r>
                    <m:r>
                      <a:rPr lang="en-US" sz="2200" b="0" i="0" smtClean="0">
                        <a:latin typeface="Cambria Math"/>
                        <a:ea typeface="Cambria Math"/>
                      </a:rPr>
                      <m:t>=</m:t>
                    </m:r>
                    <m:r>
                      <a:rPr lang="en-US" sz="2200" i="1" smtClean="0">
                        <a:latin typeface="Cambria Math"/>
                        <a:ea typeface="Cambria Math"/>
                      </a:rPr>
                      <m:t>𝜋</m:t>
                    </m:r>
                    <m:r>
                      <a:rPr lang="en-US" sz="2200" b="0" i="1" smtClean="0">
                        <a:latin typeface="Cambria Math"/>
                        <a:ea typeface="Cambria Math"/>
                      </a:rPr>
                      <m:t>𝑅𝐿</m:t>
                    </m:r>
                  </m:oMath>
                </a14:m>
                <a:r>
                  <a:rPr lang="en-US" sz="2200" dirty="0" smtClean="0"/>
                  <a:t> </a:t>
                </a:r>
              </a:p>
              <a:p>
                <a:pPr lvl="1" algn="just"/>
                <a:r>
                  <a:rPr lang="en-US" sz="2200" dirty="0" smtClean="0"/>
                  <a:t>Where R=5.75cm (average radius)</a:t>
                </a:r>
              </a:p>
              <a:p>
                <a:pPr lvl="1" algn="just"/>
                <a:r>
                  <a:rPr lang="en-US" sz="2200" dirty="0" smtClean="0"/>
                  <a:t>L=distance along cylinder axis</a:t>
                </a:r>
              </a:p>
              <a:p>
                <a:pPr algn="just"/>
                <a:r>
                  <a:rPr lang="en-US" sz="2600" dirty="0" smtClean="0"/>
                  <a:t>Find the capacity variation as the alcohol level varies from 0 to 5m.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914400"/>
                <a:ext cx="8839200" cy="4525963"/>
              </a:xfrm>
              <a:blipFill rotWithShape="1">
                <a:blip r:embed="rId2"/>
                <a:stretch>
                  <a:fillRect l="-1034" t="-1078" r="-213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A0D5CAB-8BF0-4EA3-BAE4-9835C852A49B}" type="slidenum">
              <a:rPr lang="en-GB" smtClean="0"/>
              <a:pPr/>
              <a:t>45</a:t>
            </a:fld>
            <a:endParaRPr lang="en-GB"/>
          </a:p>
        </p:txBody>
      </p:sp>
    </p:spTree>
    <p:extLst>
      <p:ext uri="{BB962C8B-B14F-4D97-AF65-F5344CB8AC3E}">
        <p14:creationId xmlns:p14="http://schemas.microsoft.com/office/powerpoint/2010/main" val="1892170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r>
              <a:rPr lang="en-US" dirty="0" smtClean="0"/>
              <a:t>Example-5</a:t>
            </a:r>
            <a:endParaRPr lang="en-US" dirty="0"/>
          </a:p>
        </p:txBody>
      </p:sp>
      <p:sp>
        <p:nvSpPr>
          <p:cNvPr id="3" name="Content Placeholder 2"/>
          <p:cNvSpPr>
            <a:spLocks noGrp="1"/>
          </p:cNvSpPr>
          <p:nvPr>
            <p:ph idx="1"/>
          </p:nvPr>
        </p:nvSpPr>
        <p:spPr>
          <a:xfrm>
            <a:off x="0" y="762000"/>
            <a:ext cx="8839200" cy="5257800"/>
          </a:xfrm>
        </p:spPr>
        <p:txBody>
          <a:bodyPr>
            <a:normAutofit/>
          </a:bodyPr>
          <a:lstStyle/>
          <a:p>
            <a:pPr algn="just"/>
            <a:r>
              <a:rPr lang="en-US" sz="2600" dirty="0" smtClean="0"/>
              <a:t>Solution</a:t>
            </a:r>
          </a:p>
          <a:p>
            <a:pPr algn="just"/>
            <a:endParaRPr lang="en-US" sz="2600" dirty="0" smtClean="0"/>
          </a:p>
          <a:p>
            <a:pPr algn="just"/>
            <a:r>
              <a:rPr lang="en-US" sz="2600" dirty="0" smtClean="0"/>
              <a:t>We all need to do is find the capacity for entire cylinder with no  alcohol and then multiply it with 26. </a:t>
            </a:r>
          </a:p>
          <a:p>
            <a:pPr algn="just"/>
            <a:endParaRPr lang="en-US" sz="2600" dirty="0"/>
          </a:p>
          <a:p>
            <a:pPr algn="just"/>
            <a:endParaRPr lang="en-US" sz="2600" dirty="0" smtClean="0"/>
          </a:p>
          <a:p>
            <a:pPr algn="just"/>
            <a:r>
              <a:rPr lang="en-US" sz="2600" dirty="0" smtClean="0"/>
              <a:t>Thu for air, </a:t>
            </a:r>
          </a:p>
          <a:p>
            <a:pPr algn="just"/>
            <a:endParaRPr lang="en-US" sz="2600" dirty="0"/>
          </a:p>
          <a:p>
            <a:pPr algn="just"/>
            <a:endParaRPr lang="en-US" sz="2600" dirty="0" smtClean="0"/>
          </a:p>
          <a:p>
            <a:pPr algn="just"/>
            <a:r>
              <a:rPr lang="en-US" sz="2600" dirty="0" smtClean="0"/>
              <a:t>With the ethyl alcohol,</a:t>
            </a:r>
          </a:p>
        </p:txBody>
      </p:sp>
      <p:sp>
        <p:nvSpPr>
          <p:cNvPr id="4" name="Slide Number Placeholder 3"/>
          <p:cNvSpPr>
            <a:spLocks noGrp="1"/>
          </p:cNvSpPr>
          <p:nvPr>
            <p:ph type="sldNum" sz="quarter" idx="12"/>
          </p:nvPr>
        </p:nvSpPr>
        <p:spPr/>
        <p:txBody>
          <a:bodyPr/>
          <a:lstStyle/>
          <a:p>
            <a:fld id="{7A0D5CAB-8BF0-4EA3-BAE4-9835C852A49B}" type="slidenum">
              <a:rPr lang="en-GB" smtClean="0"/>
              <a:pPr/>
              <a:t>46</a:t>
            </a:fld>
            <a:endParaRPr lang="en-GB"/>
          </a:p>
        </p:txBody>
      </p:sp>
      <mc:AlternateContent xmlns:mc="http://schemas.openxmlformats.org/markup-compatibility/2006" xmlns:a14="http://schemas.microsoft.com/office/drawing/2010/main">
        <mc:Choice Requires="a14">
          <p:sp>
            <p:nvSpPr>
              <p:cNvPr id="5" name="TextBox 4"/>
              <p:cNvSpPr txBox="1"/>
              <p:nvPr/>
            </p:nvSpPr>
            <p:spPr>
              <a:xfrm>
                <a:off x="3435456" y="838200"/>
                <a:ext cx="1669944" cy="844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C</m:t>
                      </m:r>
                      <m:r>
                        <a:rPr lang="en-US" sz="2600" b="0" i="0" smtClean="0">
                          <a:latin typeface="Cambria Math"/>
                        </a:rPr>
                        <m:t>=</m:t>
                      </m:r>
                      <m:r>
                        <m:rPr>
                          <m:sty m:val="p"/>
                        </m:rPr>
                        <a:rPr lang="en-US" sz="2600" b="0" i="0" smtClean="0">
                          <a:latin typeface="Cambria Math"/>
                        </a:rPr>
                        <m:t>K</m:t>
                      </m:r>
                      <m:sSub>
                        <m:sSubPr>
                          <m:ctrlPr>
                            <a:rPr lang="en-US" sz="2600" b="0" i="1" smtClean="0">
                              <a:latin typeface="Cambria Math"/>
                            </a:rPr>
                          </m:ctrlPr>
                        </m:sSubPr>
                        <m:e>
                          <m:r>
                            <a:rPr lang="en-US" sz="2600" b="0" i="1" smtClean="0">
                              <a:latin typeface="Cambria Math"/>
                              <a:ea typeface="Cambria Math"/>
                            </a:rPr>
                            <m:t>𝜀</m:t>
                          </m:r>
                        </m:e>
                        <m:sub>
                          <m:r>
                            <a:rPr lang="en-US" sz="2600" b="0" i="1" smtClean="0">
                              <a:latin typeface="Cambria Math"/>
                            </a:rPr>
                            <m:t>𝑜</m:t>
                          </m:r>
                        </m:sub>
                      </m:sSub>
                      <m:f>
                        <m:fPr>
                          <m:ctrlPr>
                            <a:rPr lang="en-US" sz="2600" b="0" i="1" smtClean="0">
                              <a:latin typeface="Cambria Math"/>
                            </a:rPr>
                          </m:ctrlPr>
                        </m:fPr>
                        <m:num>
                          <m:r>
                            <a:rPr lang="en-US" sz="2600" b="0" i="1" smtClean="0">
                              <a:latin typeface="Cambria Math"/>
                            </a:rPr>
                            <m:t>𝐴</m:t>
                          </m:r>
                        </m:num>
                        <m:den>
                          <m:r>
                            <a:rPr lang="en-US" sz="2600" b="0" i="1" smtClean="0">
                              <a:latin typeface="Cambria Math"/>
                            </a:rPr>
                            <m:t>𝑑</m:t>
                          </m:r>
                        </m:den>
                      </m:f>
                    </m:oMath>
                  </m:oMathPara>
                </a14:m>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3435456" y="838200"/>
                <a:ext cx="1669944" cy="844014"/>
              </a:xfrm>
              <a:prstGeom prst="rect">
                <a:avLst/>
              </a:prstGeom>
              <a:blipFill rotWithShape="1">
                <a:blip r:embed="rId2"/>
                <a:stretch>
                  <a:fillRect r="-8029" b="-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67000" y="2667000"/>
                <a:ext cx="4651979"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𝐴</m:t>
                      </m:r>
                      <m:r>
                        <a:rPr lang="en-US" sz="2200" b="0" i="1" smtClean="0">
                          <a:latin typeface="Cambria Math"/>
                        </a:rPr>
                        <m:t>=2</m:t>
                      </m:r>
                      <m:r>
                        <a:rPr lang="en-US" sz="2200" b="0" i="1" smtClean="0">
                          <a:latin typeface="Cambria Math"/>
                          <a:ea typeface="Cambria Math"/>
                        </a:rPr>
                        <m:t>𝜋</m:t>
                      </m:r>
                      <m:r>
                        <a:rPr lang="en-US" sz="2200" b="0" i="1" smtClean="0">
                          <a:latin typeface="Cambria Math"/>
                          <a:ea typeface="Cambria Math"/>
                        </a:rPr>
                        <m:t>𝑅𝐿</m:t>
                      </m:r>
                      <m:r>
                        <a:rPr lang="en-US" sz="2200" b="0" i="1" smtClean="0">
                          <a:latin typeface="Cambria Math"/>
                          <a:ea typeface="Cambria Math"/>
                        </a:rPr>
                        <m:t>=2(3.141)(5.75</m:t>
                      </m:r>
                      <m:r>
                        <a:rPr lang="en-US" sz="2200" b="0" i="1" smtClean="0">
                          <a:latin typeface="Cambria Math"/>
                          <a:ea typeface="Cambria Math"/>
                        </a:rPr>
                        <m:t>𝑐𝑚</m:t>
                      </m:r>
                      <m:r>
                        <a:rPr lang="en-US" sz="2200" b="0" i="1" smtClean="0">
                          <a:latin typeface="Cambria Math"/>
                          <a:ea typeface="Cambria Math"/>
                        </a:rPr>
                        <m:t>)(5</m:t>
                      </m:r>
                      <m:r>
                        <a:rPr lang="en-US" sz="2200" b="0" i="1" smtClean="0">
                          <a:latin typeface="Cambria Math"/>
                          <a:ea typeface="Cambria Math"/>
                        </a:rPr>
                        <m:t>𝑚</m:t>
                      </m:r>
                      <m:r>
                        <a:rPr lang="en-US" sz="2200" b="0" i="1" smtClean="0">
                          <a:latin typeface="Cambria Math"/>
                          <a:ea typeface="Cambria Math"/>
                        </a:rPr>
                        <m:t>)</m:t>
                      </m:r>
                    </m:oMath>
                  </m:oMathPara>
                </a14:m>
                <a:endParaRPr lang="en-US" sz="2200" dirty="0"/>
              </a:p>
            </p:txBody>
          </p:sp>
        </mc:Choice>
        <mc:Fallback xmlns="">
          <p:sp>
            <p:nvSpPr>
              <p:cNvPr id="6" name="TextBox 5"/>
              <p:cNvSpPr txBox="1">
                <a:spLocks noRot="1" noChangeAspect="1" noMove="1" noResize="1" noEditPoints="1" noAdjustHandles="1" noChangeArrowheads="1" noChangeShapeType="1" noTextEdit="1"/>
              </p:cNvSpPr>
              <p:nvPr/>
            </p:nvSpPr>
            <p:spPr>
              <a:xfrm>
                <a:off x="2667000" y="2667000"/>
                <a:ext cx="4651979" cy="430887"/>
              </a:xfrm>
              <a:prstGeom prst="rect">
                <a:avLst/>
              </a:prstGeom>
              <a:blipFill rotWithShape="1">
                <a:blip r:embed="rId3"/>
                <a:stretch>
                  <a:fillRect t="-8571" r="-1835" b="-2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667000" y="3250287"/>
                <a:ext cx="184826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200" b="0" i="1" smtClean="0">
                          <a:latin typeface="Cambria Math"/>
                        </a:rPr>
                        <m:t>𝐴</m:t>
                      </m:r>
                      <m:r>
                        <a:rPr lang="en-US" sz="2200" b="0" i="1" smtClean="0">
                          <a:latin typeface="Cambria Math"/>
                        </a:rPr>
                        <m:t>=1.806</m:t>
                      </m:r>
                      <m:sSup>
                        <m:sSupPr>
                          <m:ctrlPr>
                            <a:rPr lang="en-US" sz="2200" b="0" i="1" smtClean="0">
                              <a:latin typeface="Cambria Math"/>
                            </a:rPr>
                          </m:ctrlPr>
                        </m:sSupPr>
                        <m:e>
                          <m:r>
                            <a:rPr lang="en-US" sz="2200" b="0" i="1" smtClean="0">
                              <a:latin typeface="Cambria Math"/>
                            </a:rPr>
                            <m:t>𝑚</m:t>
                          </m:r>
                        </m:e>
                        <m:sup>
                          <m:r>
                            <a:rPr lang="en-US" sz="2200" b="0" i="1" smtClean="0">
                              <a:latin typeface="Cambria Math"/>
                            </a:rPr>
                            <m:t>2</m:t>
                          </m:r>
                        </m:sup>
                      </m:sSup>
                    </m:oMath>
                  </m:oMathPara>
                </a14:m>
                <a:endParaRPr lang="en-US" sz="2200" dirty="0"/>
              </a:p>
            </p:txBody>
          </p:sp>
        </mc:Choice>
        <mc:Fallback xmlns="">
          <p:sp>
            <p:nvSpPr>
              <p:cNvPr id="7" name="TextBox 6"/>
              <p:cNvSpPr txBox="1">
                <a:spLocks noRot="1" noChangeAspect="1" noMove="1" noResize="1" noEditPoints="1" noAdjustHandles="1" noChangeArrowheads="1" noChangeShapeType="1" noTextEdit="1"/>
              </p:cNvSpPr>
              <p:nvPr/>
            </p:nvSpPr>
            <p:spPr>
              <a:xfrm>
                <a:off x="2667000" y="3250287"/>
                <a:ext cx="1848263" cy="430887"/>
              </a:xfrm>
              <a:prstGeom prst="rect">
                <a:avLst/>
              </a:prstGeom>
              <a:blipFill rotWithShape="1">
                <a:blip r:embed="rId4"/>
                <a:stretch>
                  <a:fillRect t="-8451" r="-5611"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447525" y="3733800"/>
                <a:ext cx="3760004" cy="7716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a:rPr>
                        <m:t>C</m:t>
                      </m:r>
                      <m:r>
                        <a:rPr lang="en-US" sz="2200" b="0" i="0" smtClean="0">
                          <a:latin typeface="Cambria Math"/>
                        </a:rPr>
                        <m:t>=(1)(8.85</m:t>
                      </m:r>
                      <m:r>
                        <m:rPr>
                          <m:sty m:val="p"/>
                        </m:rPr>
                        <a:rPr lang="en-US" sz="2200" b="0" i="0" smtClean="0">
                          <a:latin typeface="Cambria Math"/>
                        </a:rPr>
                        <m:t>pF</m:t>
                      </m:r>
                      <m:r>
                        <a:rPr lang="en-US" sz="2200" b="0" i="0" smtClean="0">
                          <a:latin typeface="Cambria Math"/>
                        </a:rPr>
                        <m:t>/</m:t>
                      </m:r>
                      <m:r>
                        <m:rPr>
                          <m:sty m:val="p"/>
                        </m:rPr>
                        <a:rPr lang="en-US" sz="2200" b="0" i="0" smtClean="0">
                          <a:latin typeface="Cambria Math"/>
                        </a:rPr>
                        <m:t>M</m:t>
                      </m:r>
                      <m:r>
                        <a:rPr lang="en-US" sz="2200" b="0" i="0" smtClean="0">
                          <a:latin typeface="Cambria Math"/>
                        </a:rPr>
                        <m:t>)</m:t>
                      </m:r>
                      <m:r>
                        <a:rPr lang="en-US" sz="2200" b="0" i="1" smtClean="0">
                          <a:latin typeface="Cambria Math"/>
                        </a:rPr>
                        <m:t> </m:t>
                      </m:r>
                      <m:f>
                        <m:fPr>
                          <m:ctrlPr>
                            <a:rPr lang="en-US" sz="2200" b="0" i="1" smtClean="0">
                              <a:latin typeface="Cambria Math"/>
                            </a:rPr>
                          </m:ctrlPr>
                        </m:fPr>
                        <m:num>
                          <m:r>
                            <a:rPr lang="en-US" sz="2200" b="0" i="1" smtClean="0">
                              <a:latin typeface="Cambria Math"/>
                            </a:rPr>
                            <m:t>1.806</m:t>
                          </m:r>
                          <m:sSup>
                            <m:sSupPr>
                              <m:ctrlPr>
                                <a:rPr lang="en-US" sz="2200" i="1">
                                  <a:latin typeface="Cambria Math"/>
                                </a:rPr>
                              </m:ctrlPr>
                            </m:sSupPr>
                            <m:e>
                              <m:r>
                                <a:rPr lang="en-US" sz="2200" i="1">
                                  <a:latin typeface="Cambria Math"/>
                                </a:rPr>
                                <m:t>𝑚</m:t>
                              </m:r>
                            </m:e>
                            <m:sup>
                              <m:r>
                                <a:rPr lang="en-US" sz="2200" i="1">
                                  <a:latin typeface="Cambria Math"/>
                                </a:rPr>
                                <m:t>2</m:t>
                              </m:r>
                            </m:sup>
                          </m:sSup>
                        </m:num>
                        <m:den>
                          <m:r>
                            <a:rPr lang="en-US" sz="2200" b="0" i="1" smtClean="0">
                              <a:latin typeface="Cambria Math"/>
                            </a:rPr>
                            <m:t>0.005</m:t>
                          </m:r>
                          <m:r>
                            <a:rPr lang="en-US" sz="2200" b="0" i="1" smtClean="0">
                              <a:latin typeface="Cambria Math"/>
                            </a:rPr>
                            <m:t>𝑚</m:t>
                          </m:r>
                        </m:den>
                      </m:f>
                    </m:oMath>
                  </m:oMathPara>
                </a14:m>
                <a:endParaRPr lang="en-US" sz="2200" dirty="0"/>
              </a:p>
            </p:txBody>
          </p:sp>
        </mc:Choice>
        <mc:Fallback xmlns="">
          <p:sp>
            <p:nvSpPr>
              <p:cNvPr id="8" name="TextBox 7"/>
              <p:cNvSpPr txBox="1">
                <a:spLocks noRot="1" noChangeAspect="1" noMove="1" noResize="1" noEditPoints="1" noAdjustHandles="1" noChangeArrowheads="1" noChangeShapeType="1" noTextEdit="1"/>
              </p:cNvSpPr>
              <p:nvPr/>
            </p:nvSpPr>
            <p:spPr>
              <a:xfrm>
                <a:off x="2447525" y="3733800"/>
                <a:ext cx="3760004" cy="771686"/>
              </a:xfrm>
              <a:prstGeom prst="rect">
                <a:avLst/>
              </a:prstGeom>
              <a:blipFill rotWithShape="1">
                <a:blip r:embed="rId5"/>
                <a:stretch>
                  <a:fillRect r="-24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99925" y="4495800"/>
                <a:ext cx="1947393"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a:rPr>
                        <m:t>C</m:t>
                      </m:r>
                      <m:r>
                        <a:rPr lang="en-US" sz="2200" b="0" i="0" smtClean="0">
                          <a:latin typeface="Cambria Math"/>
                        </a:rPr>
                        <m:t>=0.0032</m:t>
                      </m:r>
                      <m:r>
                        <m:rPr>
                          <m:sty m:val="p"/>
                        </m:rPr>
                        <a:rPr lang="el-GR" sz="2200" b="0" i="1" smtClean="0">
                          <a:latin typeface="Cambria Math"/>
                          <a:ea typeface="Cambria Math"/>
                        </a:rPr>
                        <m:t>μ</m:t>
                      </m:r>
                      <m:r>
                        <a:rPr lang="en-US" sz="2200" b="0" i="1" smtClean="0">
                          <a:latin typeface="Cambria Math"/>
                          <a:ea typeface="Cambria Math"/>
                        </a:rPr>
                        <m:t>𝐹</m:t>
                      </m:r>
                    </m:oMath>
                  </m:oMathPara>
                </a14:m>
                <a:endParaRPr lang="en-US"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2599925" y="4495800"/>
                <a:ext cx="1947393" cy="430887"/>
              </a:xfrm>
              <a:prstGeom prst="rect">
                <a:avLst/>
              </a:prstGeom>
              <a:blipFill rotWithShape="1">
                <a:blip r:embed="rId6"/>
                <a:stretch>
                  <a:fillRect t="-8571" r="-5313" b="-2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296731" y="5486400"/>
                <a:ext cx="258577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a:rPr>
                        <m:t>C</m:t>
                      </m:r>
                      <m:r>
                        <a:rPr lang="en-US" sz="2200" b="0" i="0" smtClean="0">
                          <a:latin typeface="Cambria Math"/>
                        </a:rPr>
                        <m:t>=26</m:t>
                      </m:r>
                      <m:r>
                        <a:rPr lang="en-US" sz="2200" b="0" i="1" smtClean="0">
                          <a:latin typeface="Cambria Math"/>
                          <a:ea typeface="Cambria Math"/>
                        </a:rPr>
                        <m:t>×</m:t>
                      </m:r>
                      <m:r>
                        <a:rPr lang="en-US" sz="2200" b="0" i="0" smtClean="0">
                          <a:latin typeface="Cambria Math"/>
                        </a:rPr>
                        <m:t>0.0032</m:t>
                      </m:r>
                      <m:r>
                        <m:rPr>
                          <m:sty m:val="p"/>
                        </m:rPr>
                        <a:rPr lang="el-GR" sz="2200" b="0" i="1" smtClean="0">
                          <a:latin typeface="Cambria Math"/>
                          <a:ea typeface="Cambria Math"/>
                        </a:rPr>
                        <m:t>μ</m:t>
                      </m:r>
                      <m:r>
                        <a:rPr lang="en-US" sz="2200" b="0" i="1" smtClean="0">
                          <a:latin typeface="Cambria Math"/>
                          <a:ea typeface="Cambria Math"/>
                        </a:rPr>
                        <m:t>𝐹</m:t>
                      </m:r>
                    </m:oMath>
                  </m:oMathPara>
                </a14:m>
                <a:endParaRPr lang="en-US" sz="2200" dirty="0"/>
              </a:p>
            </p:txBody>
          </p:sp>
        </mc:Choice>
        <mc:Fallback xmlns="">
          <p:sp>
            <p:nvSpPr>
              <p:cNvPr id="10" name="TextBox 9"/>
              <p:cNvSpPr txBox="1">
                <a:spLocks noRot="1" noChangeAspect="1" noMove="1" noResize="1" noEditPoints="1" noAdjustHandles="1" noChangeArrowheads="1" noChangeShapeType="1" noTextEdit="1"/>
              </p:cNvSpPr>
              <p:nvPr/>
            </p:nvSpPr>
            <p:spPr>
              <a:xfrm>
                <a:off x="3296731" y="5486400"/>
                <a:ext cx="2585772" cy="430887"/>
              </a:xfrm>
              <a:prstGeom prst="rect">
                <a:avLst/>
              </a:prstGeom>
              <a:blipFill rotWithShape="1">
                <a:blip r:embed="rId7"/>
                <a:stretch>
                  <a:fillRect t="-8451" r="-3774"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352800" y="6066120"/>
                <a:ext cx="1947392" cy="4308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200" b="0" i="0" smtClean="0">
                          <a:latin typeface="Cambria Math"/>
                        </a:rPr>
                        <m:t>C</m:t>
                      </m:r>
                      <m:r>
                        <a:rPr lang="en-US" sz="2200" b="0" i="0" smtClean="0">
                          <a:latin typeface="Cambria Math"/>
                        </a:rPr>
                        <m:t>=0.0832</m:t>
                      </m:r>
                      <m:r>
                        <m:rPr>
                          <m:sty m:val="p"/>
                        </m:rPr>
                        <a:rPr lang="el-GR" sz="2200" b="0" i="1" smtClean="0">
                          <a:latin typeface="Cambria Math"/>
                          <a:ea typeface="Cambria Math"/>
                        </a:rPr>
                        <m:t>μ</m:t>
                      </m:r>
                      <m:r>
                        <a:rPr lang="en-US" sz="2200" b="0" i="1" smtClean="0">
                          <a:latin typeface="Cambria Math"/>
                          <a:ea typeface="Cambria Math"/>
                        </a:rPr>
                        <m:t>𝐹</m:t>
                      </m:r>
                    </m:oMath>
                  </m:oMathPara>
                </a14:m>
                <a:endParaRPr lang="en-US"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352800" y="6066120"/>
                <a:ext cx="1947392" cy="430887"/>
              </a:xfrm>
              <a:prstGeom prst="rect">
                <a:avLst/>
              </a:prstGeom>
              <a:blipFill rotWithShape="1">
                <a:blip r:embed="rId8"/>
                <a:stretch>
                  <a:fillRect t="-8451" r="-5329" b="-26761"/>
                </a:stretch>
              </a:blipFill>
            </p:spPr>
            <p:txBody>
              <a:bodyPr/>
              <a:lstStyle/>
              <a:p>
                <a:r>
                  <a:rPr lang="en-US">
                    <a:noFill/>
                  </a:rPr>
                  <a:t> </a:t>
                </a:r>
              </a:p>
            </p:txBody>
          </p:sp>
        </mc:Fallback>
      </mc:AlternateContent>
    </p:spTree>
    <p:extLst>
      <p:ext uri="{BB962C8B-B14F-4D97-AF65-F5344CB8AC3E}">
        <p14:creationId xmlns:p14="http://schemas.microsoft.com/office/powerpoint/2010/main" val="23634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98" name="Rectangle 22"/>
          <p:cNvSpPr>
            <a:spLocks noChangeArrowheads="1"/>
          </p:cNvSpPr>
          <p:nvPr/>
        </p:nvSpPr>
        <p:spPr bwMode="auto">
          <a:xfrm>
            <a:off x="762000" y="3657600"/>
            <a:ext cx="3200400" cy="22098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7397" name="Rectangle 21"/>
          <p:cNvSpPr>
            <a:spLocks noChangeArrowheads="1"/>
          </p:cNvSpPr>
          <p:nvPr/>
        </p:nvSpPr>
        <p:spPr bwMode="auto">
          <a:xfrm>
            <a:off x="762000" y="1066800"/>
            <a:ext cx="3200400" cy="19812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7396" name="Rectangle 20"/>
          <p:cNvSpPr>
            <a:spLocks noChangeArrowheads="1"/>
          </p:cNvSpPr>
          <p:nvPr/>
        </p:nvSpPr>
        <p:spPr bwMode="auto">
          <a:xfrm>
            <a:off x="4648200" y="1066800"/>
            <a:ext cx="3657600" cy="48006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7388" name="Rectangle 12"/>
          <p:cNvSpPr>
            <a:spLocks noGrp="1" noChangeArrowheads="1"/>
          </p:cNvSpPr>
          <p:nvPr>
            <p:ph type="title"/>
          </p:nvPr>
        </p:nvSpPr>
        <p:spPr>
          <a:xfrm>
            <a:off x="-76200" y="609600"/>
            <a:ext cx="5486400" cy="304800"/>
          </a:xfrm>
        </p:spPr>
        <p:txBody>
          <a:bodyPr>
            <a:noAutofit/>
          </a:bodyPr>
          <a:lstStyle/>
          <a:p>
            <a:r>
              <a:rPr lang="en-US" sz="2300" dirty="0"/>
              <a:t>Technologies</a:t>
            </a:r>
          </a:p>
        </p:txBody>
      </p:sp>
      <p:sp>
        <p:nvSpPr>
          <p:cNvPr id="997381" name="Rectangle 5"/>
          <p:cNvSpPr>
            <a:spLocks noGrp="1" noChangeArrowheads="1"/>
          </p:cNvSpPr>
          <p:nvPr>
            <p:ph type="body" sz="half" idx="1"/>
          </p:nvPr>
        </p:nvSpPr>
        <p:spPr>
          <a:xfrm>
            <a:off x="990600" y="1676400"/>
            <a:ext cx="1600200" cy="685800"/>
          </a:xfrm>
          <a:solidFill>
            <a:schemeClr val="bg1"/>
          </a:solidFill>
          <a:ln>
            <a:solidFill>
              <a:schemeClr val="tx1"/>
            </a:solidFill>
            <a:miter lim="800000"/>
            <a:headEnd/>
            <a:tailEnd/>
          </a:ln>
        </p:spPr>
        <p:txBody>
          <a:bodyPr/>
          <a:lstStyle/>
          <a:p>
            <a:pPr marL="0" indent="0" algn="ctr">
              <a:lnSpc>
                <a:spcPct val="80000"/>
              </a:lnSpc>
              <a:buFontTx/>
              <a:buNone/>
            </a:pPr>
            <a:r>
              <a:rPr lang="en-US" sz="2000" dirty="0">
                <a:latin typeface="Arial" charset="0"/>
              </a:rPr>
              <a:t>Through Air</a:t>
            </a:r>
          </a:p>
          <a:p>
            <a:pPr marL="0" indent="0" algn="ctr">
              <a:lnSpc>
                <a:spcPct val="80000"/>
              </a:lnSpc>
              <a:buFontTx/>
              <a:buNone/>
            </a:pPr>
            <a:r>
              <a:rPr lang="en-US" sz="2000" dirty="0">
                <a:latin typeface="Arial" charset="0"/>
              </a:rPr>
              <a:t>Radar</a:t>
            </a:r>
          </a:p>
        </p:txBody>
      </p:sp>
      <p:graphicFrame>
        <p:nvGraphicFramePr>
          <p:cNvPr id="997400" name="Object 24"/>
          <p:cNvGraphicFramePr>
            <a:graphicFrameLocks noGrp="1" noChangeAspect="1"/>
          </p:cNvGraphicFramePr>
          <p:nvPr>
            <p:ph sz="quarter" idx="2"/>
          </p:nvPr>
        </p:nvGraphicFramePr>
        <p:xfrm>
          <a:off x="2895600" y="1295400"/>
          <a:ext cx="873125" cy="1524000"/>
        </p:xfrm>
        <a:graphic>
          <a:graphicData uri="http://schemas.openxmlformats.org/presentationml/2006/ole">
            <mc:AlternateContent xmlns:mc="http://schemas.openxmlformats.org/markup-compatibility/2006">
              <mc:Choice xmlns:v="urn:schemas-microsoft-com:vml" Requires="v">
                <p:oleObj spid="_x0000_s26656" name="Photo Editor Photo" r:id="rId4" imgW="1609524" imgH="2809524" progId="MSPhotoEd.3">
                  <p:embed/>
                </p:oleObj>
              </mc:Choice>
              <mc:Fallback>
                <p:oleObj name="Photo Editor Photo" r:id="rId4" imgW="1609524" imgH="2809524" progId="MSPhotoEd.3">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295400"/>
                        <a:ext cx="873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97384" name="Group 8"/>
          <p:cNvGrpSpPr>
            <a:grpSpLocks/>
          </p:cNvGrpSpPr>
          <p:nvPr/>
        </p:nvGrpSpPr>
        <p:grpSpPr bwMode="auto">
          <a:xfrm>
            <a:off x="6705600" y="1219200"/>
            <a:ext cx="1143000" cy="4495800"/>
            <a:chOff x="2481" y="808"/>
            <a:chExt cx="746" cy="2748"/>
          </a:xfrm>
        </p:grpSpPr>
        <p:pic>
          <p:nvPicPr>
            <p:cNvPr id="997385" name="Picture 9" descr="FLEX62-Stab"/>
            <p:cNvPicPr>
              <a:picLocks noChangeAspect="1" noChangeArrowheads="1"/>
            </p:cNvPicPr>
            <p:nvPr/>
          </p:nvPicPr>
          <p:blipFill>
            <a:blip r:embed="rId6" cstate="print">
              <a:clrChange>
                <a:clrFrom>
                  <a:srgbClr val="FEFACF"/>
                </a:clrFrom>
                <a:clrTo>
                  <a:srgbClr val="FEFACF">
                    <a:alpha val="0"/>
                  </a:srgbClr>
                </a:clrTo>
              </a:clrChange>
              <a:extLst>
                <a:ext uri="{28A0092B-C50C-407E-A947-70E740481C1C}">
                  <a14:useLocalDpi xmlns:a14="http://schemas.microsoft.com/office/drawing/2010/main" val="0"/>
                </a:ext>
              </a:extLst>
            </a:blip>
            <a:srcRect b="31664"/>
            <a:stretch>
              <a:fillRect/>
            </a:stretch>
          </p:blipFill>
          <p:spPr bwMode="auto">
            <a:xfrm>
              <a:off x="2834" y="1200"/>
              <a:ext cx="393" cy="1878"/>
            </a:xfrm>
            <a:prstGeom prst="rect">
              <a:avLst/>
            </a:prstGeom>
            <a:noFill/>
            <a:extLst>
              <a:ext uri="{909E8E84-426E-40DD-AFC4-6F175D3DCCD1}">
                <a14:hiddenFill xmlns:a14="http://schemas.microsoft.com/office/drawing/2010/main">
                  <a:solidFill>
                    <a:srgbClr val="FFFFFF"/>
                  </a:solidFill>
                </a14:hiddenFill>
              </a:ext>
            </a:extLst>
          </p:spPr>
        </p:pic>
        <p:pic>
          <p:nvPicPr>
            <p:cNvPr id="997386" name="Picture 10" descr="FLEX62-Seil"/>
            <p:cNvPicPr>
              <a:picLocks noChangeAspect="1" noChangeArrowheads="1"/>
            </p:cNvPicPr>
            <p:nvPr/>
          </p:nvPicPr>
          <p:blipFill>
            <a:blip r:embed="rId7" cstate="print">
              <a:clrChange>
                <a:clrFrom>
                  <a:srgbClr val="FEFACF"/>
                </a:clrFrom>
                <a:clrTo>
                  <a:srgbClr val="FEFACF">
                    <a:alpha val="0"/>
                  </a:srgbClr>
                </a:clrTo>
              </a:clrChange>
              <a:extLst>
                <a:ext uri="{28A0092B-C50C-407E-A947-70E740481C1C}">
                  <a14:useLocalDpi xmlns:a14="http://schemas.microsoft.com/office/drawing/2010/main" val="0"/>
                </a:ext>
              </a:extLst>
            </a:blip>
            <a:srcRect/>
            <a:stretch>
              <a:fillRect/>
            </a:stretch>
          </p:blipFill>
          <p:spPr bwMode="auto">
            <a:xfrm>
              <a:off x="2481" y="808"/>
              <a:ext cx="393" cy="2748"/>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997392" name="Object 16"/>
          <p:cNvGraphicFramePr>
            <a:graphicFrameLocks noChangeAspect="1"/>
          </p:cNvGraphicFramePr>
          <p:nvPr/>
        </p:nvGraphicFramePr>
        <p:xfrm>
          <a:off x="2743200" y="3886200"/>
          <a:ext cx="687388" cy="1752600"/>
        </p:xfrm>
        <a:graphic>
          <a:graphicData uri="http://schemas.openxmlformats.org/presentationml/2006/ole">
            <mc:AlternateContent xmlns:mc="http://schemas.openxmlformats.org/markup-compatibility/2006">
              <mc:Choice xmlns:v="urn:schemas-microsoft-com:vml" Requires="v">
                <p:oleObj spid="_x0000_s26657" name="Photo Editor Photo" r:id="rId8" imgW="1267002" imgH="3228571" progId="MSPhotoEd.3">
                  <p:embed/>
                </p:oleObj>
              </mc:Choice>
              <mc:Fallback>
                <p:oleObj name="Photo Editor Photo" r:id="rId8" imgW="1267002" imgH="3228571"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886200"/>
                        <a:ext cx="687388"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7394" name="Rectangle 18"/>
          <p:cNvSpPr>
            <a:spLocks noChangeArrowheads="1"/>
          </p:cNvSpPr>
          <p:nvPr/>
        </p:nvSpPr>
        <p:spPr bwMode="auto">
          <a:xfrm>
            <a:off x="4800600" y="2971800"/>
            <a:ext cx="1752600" cy="838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sz="2000">
                <a:effectLst/>
                <a:latin typeface="Arial" charset="0"/>
              </a:rPr>
              <a:t>Guided Wave </a:t>
            </a:r>
          </a:p>
          <a:p>
            <a:pPr marL="342900" indent="-342900" algn="ctr">
              <a:spcBef>
                <a:spcPct val="20000"/>
              </a:spcBef>
            </a:pPr>
            <a:r>
              <a:rPr lang="en-US" sz="2000">
                <a:effectLst/>
                <a:latin typeface="Arial" charset="0"/>
              </a:rPr>
              <a:t>Radar</a:t>
            </a:r>
          </a:p>
        </p:txBody>
      </p:sp>
      <p:sp>
        <p:nvSpPr>
          <p:cNvPr id="997395" name="Rectangle 19"/>
          <p:cNvSpPr>
            <a:spLocks noChangeArrowheads="1"/>
          </p:cNvSpPr>
          <p:nvPr/>
        </p:nvSpPr>
        <p:spPr bwMode="auto">
          <a:xfrm>
            <a:off x="1219200" y="4572000"/>
            <a:ext cx="14478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a:effectLst/>
                <a:latin typeface="Arial" charset="0"/>
              </a:rPr>
              <a:t>Ultrasonic</a:t>
            </a:r>
          </a:p>
        </p:txBody>
      </p:sp>
      <p:sp>
        <p:nvSpPr>
          <p:cNvPr id="2" name="Rectangle 1"/>
          <p:cNvSpPr/>
          <p:nvPr/>
        </p:nvSpPr>
        <p:spPr>
          <a:xfrm>
            <a:off x="609600" y="0"/>
            <a:ext cx="8229600" cy="553998"/>
          </a:xfrm>
          <a:prstGeom prst="rect">
            <a:avLst/>
          </a:prstGeom>
        </p:spPr>
        <p:txBody>
          <a:bodyPr wrap="square">
            <a:spAutoFit/>
          </a:bodyPr>
          <a:lstStyle/>
          <a:p>
            <a:r>
              <a:rPr lang="en-US" sz="3000" dirty="0"/>
              <a:t>LEVEL Measurement Through Radar and Ultrasonic</a:t>
            </a:r>
          </a:p>
        </p:txBody>
      </p:sp>
    </p:spTree>
    <p:extLst>
      <p:ext uri="{BB962C8B-B14F-4D97-AF65-F5344CB8AC3E}">
        <p14:creationId xmlns:p14="http://schemas.microsoft.com/office/powerpoint/2010/main" val="28203686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8" name="Rectangle 4"/>
          <p:cNvSpPr>
            <a:spLocks noGrp="1" noChangeArrowheads="1"/>
          </p:cNvSpPr>
          <p:nvPr>
            <p:ph type="title"/>
          </p:nvPr>
        </p:nvSpPr>
        <p:spPr/>
        <p:txBody>
          <a:bodyPr>
            <a:normAutofit fontScale="90000"/>
          </a:bodyPr>
          <a:lstStyle/>
          <a:p>
            <a:r>
              <a:rPr lang="en-US"/>
              <a:t>How it works</a:t>
            </a:r>
          </a:p>
        </p:txBody>
      </p:sp>
      <p:sp>
        <p:nvSpPr>
          <p:cNvPr id="850949" name="Rectangle 5"/>
          <p:cNvSpPr>
            <a:spLocks noGrp="1" noChangeArrowheads="1"/>
          </p:cNvSpPr>
          <p:nvPr>
            <p:ph type="body" sz="half" idx="1"/>
          </p:nvPr>
        </p:nvSpPr>
        <p:spPr>
          <a:xfrm>
            <a:off x="381000" y="1600200"/>
            <a:ext cx="4267200" cy="3505200"/>
          </a:xfrm>
          <a:solidFill>
            <a:srgbClr val="DDDDDD"/>
          </a:solidFill>
          <a:ln>
            <a:solidFill>
              <a:schemeClr val="tx1"/>
            </a:solidFill>
            <a:miter lim="800000"/>
            <a:headEnd/>
            <a:tailEnd/>
          </a:ln>
        </p:spPr>
        <p:txBody>
          <a:bodyPr/>
          <a:lstStyle/>
          <a:p>
            <a:pPr marL="0" indent="0" algn="ctr">
              <a:buFont typeface="Wingdings" pitchFamily="2" charset="2"/>
              <a:buNone/>
            </a:pPr>
            <a:endParaRPr lang="en-US" sz="500"/>
          </a:p>
          <a:p>
            <a:pPr marL="0" indent="0" algn="ctr">
              <a:buFont typeface="Wingdings" pitchFamily="2" charset="2"/>
              <a:buNone/>
            </a:pPr>
            <a:endParaRPr lang="en-US" sz="1000"/>
          </a:p>
          <a:p>
            <a:pPr lvl="1">
              <a:buFont typeface="Wingdings" pitchFamily="2" charset="2"/>
              <a:buChar char="§"/>
            </a:pPr>
            <a:r>
              <a:rPr lang="en-US" sz="1400"/>
              <a:t>The time it takes for the instrument’s signal to leave the antenna, travel to the product, and return to the antenna is calculated into distance.</a:t>
            </a:r>
          </a:p>
          <a:p>
            <a:pPr lvl="1">
              <a:buFont typeface="Wingdings" pitchFamily="2" charset="2"/>
              <a:buChar char="§"/>
            </a:pPr>
            <a:endParaRPr lang="en-US" sz="500"/>
          </a:p>
          <a:p>
            <a:pPr lvl="1">
              <a:buFont typeface="Wingdings" pitchFamily="2" charset="2"/>
              <a:buChar char="§"/>
            </a:pPr>
            <a:r>
              <a:rPr lang="en-US" sz="1400"/>
              <a:t>The instrument is spanned according to the </a:t>
            </a:r>
            <a:r>
              <a:rPr lang="en-US" sz="1400" b="1" i="1"/>
              <a:t>distance</a:t>
            </a:r>
            <a:r>
              <a:rPr lang="en-US" sz="1400"/>
              <a:t> the 100% and 0% points within the vessel are from its </a:t>
            </a:r>
            <a:r>
              <a:rPr lang="en-US" sz="1400" b="1" i="1"/>
              <a:t>reference point</a:t>
            </a:r>
            <a:r>
              <a:rPr lang="en-US" sz="1400"/>
              <a:t>.</a:t>
            </a:r>
          </a:p>
          <a:p>
            <a:pPr lvl="1">
              <a:buFont typeface="Wingdings" pitchFamily="2" charset="2"/>
              <a:buChar char="§"/>
            </a:pPr>
            <a:endParaRPr lang="en-US" sz="500"/>
          </a:p>
          <a:p>
            <a:pPr lvl="1">
              <a:buFont typeface="Wingdings" pitchFamily="2" charset="2"/>
              <a:buChar char="§"/>
            </a:pPr>
            <a:r>
              <a:rPr lang="en-US" sz="1400"/>
              <a:t>The measured distance can then be converted into the end user’s desired engineering unit and viewed on the head of the instrument or remote display.</a:t>
            </a:r>
          </a:p>
        </p:txBody>
      </p:sp>
      <p:pic>
        <p:nvPicPr>
          <p:cNvPr id="850963" name="Picture 19" descr="grundbehälte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1125" y="1676400"/>
            <a:ext cx="31353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50965" name="Group 21"/>
          <p:cNvGrpSpPr>
            <a:grpSpLocks/>
          </p:cNvGrpSpPr>
          <p:nvPr/>
        </p:nvGrpSpPr>
        <p:grpSpPr bwMode="auto">
          <a:xfrm>
            <a:off x="5562600" y="2743200"/>
            <a:ext cx="879475" cy="1928813"/>
            <a:chOff x="2284" y="1806"/>
            <a:chExt cx="554" cy="1215"/>
          </a:xfrm>
        </p:grpSpPr>
        <p:sp>
          <p:nvSpPr>
            <p:cNvPr id="850966" name="Freeform 22"/>
            <p:cNvSpPr>
              <a:spLocks/>
            </p:cNvSpPr>
            <p:nvPr/>
          </p:nvSpPr>
          <p:spPr bwMode="auto">
            <a:xfrm>
              <a:off x="2477" y="2990"/>
              <a:ext cx="175" cy="31"/>
            </a:xfrm>
            <a:custGeom>
              <a:avLst/>
              <a:gdLst>
                <a:gd name="T0" fmla="*/ 472 w 472"/>
                <a:gd name="T1" fmla="*/ 70 h 82"/>
                <a:gd name="T2" fmla="*/ 451 w 472"/>
                <a:gd name="T3" fmla="*/ 52 h 82"/>
                <a:gd name="T4" fmla="*/ 429 w 472"/>
                <a:gd name="T5" fmla="*/ 37 h 82"/>
                <a:gd name="T6" fmla="*/ 411 w 472"/>
                <a:gd name="T7" fmla="*/ 24 h 82"/>
                <a:gd name="T8" fmla="*/ 390 w 472"/>
                <a:gd name="T9" fmla="*/ 15 h 82"/>
                <a:gd name="T10" fmla="*/ 371 w 472"/>
                <a:gd name="T11" fmla="*/ 9 h 82"/>
                <a:gd name="T12" fmla="*/ 350 w 472"/>
                <a:gd name="T13" fmla="*/ 3 h 82"/>
                <a:gd name="T14" fmla="*/ 332 w 472"/>
                <a:gd name="T15" fmla="*/ 0 h 82"/>
                <a:gd name="T16" fmla="*/ 314 w 472"/>
                <a:gd name="T17" fmla="*/ 0 h 82"/>
                <a:gd name="T18" fmla="*/ 292 w 472"/>
                <a:gd name="T19" fmla="*/ 0 h 82"/>
                <a:gd name="T20" fmla="*/ 274 w 472"/>
                <a:gd name="T21" fmla="*/ 9 h 82"/>
                <a:gd name="T22" fmla="*/ 253 w 472"/>
                <a:gd name="T23" fmla="*/ 21 h 82"/>
                <a:gd name="T24" fmla="*/ 235 w 472"/>
                <a:gd name="T25" fmla="*/ 34 h 82"/>
                <a:gd name="T26" fmla="*/ 216 w 472"/>
                <a:gd name="T27" fmla="*/ 43 h 82"/>
                <a:gd name="T28" fmla="*/ 195 w 472"/>
                <a:gd name="T29" fmla="*/ 55 h 82"/>
                <a:gd name="T30" fmla="*/ 177 w 472"/>
                <a:gd name="T31" fmla="*/ 64 h 82"/>
                <a:gd name="T32" fmla="*/ 158 w 472"/>
                <a:gd name="T33" fmla="*/ 70 h 82"/>
                <a:gd name="T34" fmla="*/ 137 w 472"/>
                <a:gd name="T35" fmla="*/ 67 h 82"/>
                <a:gd name="T36" fmla="*/ 119 w 472"/>
                <a:gd name="T37" fmla="*/ 64 h 82"/>
                <a:gd name="T38" fmla="*/ 98 w 472"/>
                <a:gd name="T39" fmla="*/ 58 h 82"/>
                <a:gd name="T40" fmla="*/ 79 w 472"/>
                <a:gd name="T41" fmla="*/ 52 h 82"/>
                <a:gd name="T42" fmla="*/ 58 w 472"/>
                <a:gd name="T43" fmla="*/ 43 h 82"/>
                <a:gd name="T44" fmla="*/ 40 w 472"/>
                <a:gd name="T45" fmla="*/ 31 h 82"/>
                <a:gd name="T46" fmla="*/ 18 w 472"/>
                <a:gd name="T47" fmla="*/ 15 h 82"/>
                <a:gd name="T48" fmla="*/ 0 w 472"/>
                <a:gd name="T49" fmla="*/ 0 h 82"/>
                <a:gd name="T50" fmla="*/ 0 w 472"/>
                <a:gd name="T51" fmla="*/ 12 h 82"/>
                <a:gd name="T52" fmla="*/ 18 w 472"/>
                <a:gd name="T53" fmla="*/ 28 h 82"/>
                <a:gd name="T54" fmla="*/ 40 w 472"/>
                <a:gd name="T55" fmla="*/ 43 h 82"/>
                <a:gd name="T56" fmla="*/ 58 w 472"/>
                <a:gd name="T57" fmla="*/ 55 h 82"/>
                <a:gd name="T58" fmla="*/ 79 w 472"/>
                <a:gd name="T59" fmla="*/ 64 h 82"/>
                <a:gd name="T60" fmla="*/ 98 w 472"/>
                <a:gd name="T61" fmla="*/ 70 h 82"/>
                <a:gd name="T62" fmla="*/ 119 w 472"/>
                <a:gd name="T63" fmla="*/ 76 h 82"/>
                <a:gd name="T64" fmla="*/ 137 w 472"/>
                <a:gd name="T65" fmla="*/ 79 h 82"/>
                <a:gd name="T66" fmla="*/ 158 w 472"/>
                <a:gd name="T67" fmla="*/ 82 h 82"/>
                <a:gd name="T68" fmla="*/ 177 w 472"/>
                <a:gd name="T69" fmla="*/ 76 h 82"/>
                <a:gd name="T70" fmla="*/ 195 w 472"/>
                <a:gd name="T71" fmla="*/ 67 h 82"/>
                <a:gd name="T72" fmla="*/ 216 w 472"/>
                <a:gd name="T73" fmla="*/ 55 h 82"/>
                <a:gd name="T74" fmla="*/ 235 w 472"/>
                <a:gd name="T75" fmla="*/ 46 h 82"/>
                <a:gd name="T76" fmla="*/ 253 w 472"/>
                <a:gd name="T77" fmla="*/ 34 h 82"/>
                <a:gd name="T78" fmla="*/ 274 w 472"/>
                <a:gd name="T79" fmla="*/ 21 h 82"/>
                <a:gd name="T80" fmla="*/ 292 w 472"/>
                <a:gd name="T81" fmla="*/ 12 h 82"/>
                <a:gd name="T82" fmla="*/ 314 w 472"/>
                <a:gd name="T83" fmla="*/ 12 h 82"/>
                <a:gd name="T84" fmla="*/ 332 w 472"/>
                <a:gd name="T85" fmla="*/ 12 h 82"/>
                <a:gd name="T86" fmla="*/ 350 w 472"/>
                <a:gd name="T87" fmla="*/ 15 h 82"/>
                <a:gd name="T88" fmla="*/ 371 w 472"/>
                <a:gd name="T89" fmla="*/ 21 h 82"/>
                <a:gd name="T90" fmla="*/ 390 w 472"/>
                <a:gd name="T91" fmla="*/ 28 h 82"/>
                <a:gd name="T92" fmla="*/ 411 w 472"/>
                <a:gd name="T93" fmla="*/ 37 h 82"/>
                <a:gd name="T94" fmla="*/ 429 w 472"/>
                <a:gd name="T95" fmla="*/ 49 h 82"/>
                <a:gd name="T96" fmla="*/ 451 w 472"/>
                <a:gd name="T97" fmla="*/ 64 h 82"/>
                <a:gd name="T98" fmla="*/ 472 w 472"/>
                <a:gd name="T99" fmla="*/ 82 h 82"/>
                <a:gd name="T100" fmla="*/ 472 w 472"/>
                <a:gd name="T101"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70"/>
                  </a:moveTo>
                  <a:lnTo>
                    <a:pt x="451" y="52"/>
                  </a:lnTo>
                  <a:lnTo>
                    <a:pt x="429" y="37"/>
                  </a:lnTo>
                  <a:lnTo>
                    <a:pt x="411" y="24"/>
                  </a:lnTo>
                  <a:lnTo>
                    <a:pt x="390" y="15"/>
                  </a:lnTo>
                  <a:lnTo>
                    <a:pt x="371" y="9"/>
                  </a:lnTo>
                  <a:lnTo>
                    <a:pt x="350" y="3"/>
                  </a:lnTo>
                  <a:lnTo>
                    <a:pt x="332" y="0"/>
                  </a:lnTo>
                  <a:lnTo>
                    <a:pt x="314" y="0"/>
                  </a:lnTo>
                  <a:lnTo>
                    <a:pt x="292" y="0"/>
                  </a:lnTo>
                  <a:lnTo>
                    <a:pt x="274" y="9"/>
                  </a:lnTo>
                  <a:lnTo>
                    <a:pt x="253" y="21"/>
                  </a:lnTo>
                  <a:lnTo>
                    <a:pt x="235" y="34"/>
                  </a:lnTo>
                  <a:lnTo>
                    <a:pt x="216" y="43"/>
                  </a:lnTo>
                  <a:lnTo>
                    <a:pt x="195" y="55"/>
                  </a:lnTo>
                  <a:lnTo>
                    <a:pt x="177" y="64"/>
                  </a:lnTo>
                  <a:lnTo>
                    <a:pt x="158" y="70"/>
                  </a:lnTo>
                  <a:lnTo>
                    <a:pt x="137" y="67"/>
                  </a:lnTo>
                  <a:lnTo>
                    <a:pt x="119" y="64"/>
                  </a:lnTo>
                  <a:lnTo>
                    <a:pt x="98" y="58"/>
                  </a:lnTo>
                  <a:lnTo>
                    <a:pt x="79" y="52"/>
                  </a:lnTo>
                  <a:lnTo>
                    <a:pt x="58" y="43"/>
                  </a:lnTo>
                  <a:lnTo>
                    <a:pt x="40" y="31"/>
                  </a:lnTo>
                  <a:lnTo>
                    <a:pt x="18" y="15"/>
                  </a:lnTo>
                  <a:lnTo>
                    <a:pt x="0" y="0"/>
                  </a:lnTo>
                  <a:lnTo>
                    <a:pt x="0" y="12"/>
                  </a:lnTo>
                  <a:lnTo>
                    <a:pt x="18" y="28"/>
                  </a:lnTo>
                  <a:lnTo>
                    <a:pt x="40" y="43"/>
                  </a:lnTo>
                  <a:lnTo>
                    <a:pt x="58" y="55"/>
                  </a:lnTo>
                  <a:lnTo>
                    <a:pt x="79" y="64"/>
                  </a:lnTo>
                  <a:lnTo>
                    <a:pt x="98" y="70"/>
                  </a:lnTo>
                  <a:lnTo>
                    <a:pt x="119" y="76"/>
                  </a:lnTo>
                  <a:lnTo>
                    <a:pt x="137" y="79"/>
                  </a:lnTo>
                  <a:lnTo>
                    <a:pt x="158" y="82"/>
                  </a:lnTo>
                  <a:lnTo>
                    <a:pt x="177" y="76"/>
                  </a:lnTo>
                  <a:lnTo>
                    <a:pt x="195" y="67"/>
                  </a:lnTo>
                  <a:lnTo>
                    <a:pt x="216" y="55"/>
                  </a:lnTo>
                  <a:lnTo>
                    <a:pt x="235" y="46"/>
                  </a:lnTo>
                  <a:lnTo>
                    <a:pt x="253" y="34"/>
                  </a:lnTo>
                  <a:lnTo>
                    <a:pt x="274" y="21"/>
                  </a:lnTo>
                  <a:lnTo>
                    <a:pt x="292" y="12"/>
                  </a:lnTo>
                  <a:lnTo>
                    <a:pt x="314" y="12"/>
                  </a:lnTo>
                  <a:lnTo>
                    <a:pt x="332" y="12"/>
                  </a:lnTo>
                  <a:lnTo>
                    <a:pt x="350" y="15"/>
                  </a:lnTo>
                  <a:lnTo>
                    <a:pt x="371" y="21"/>
                  </a:lnTo>
                  <a:lnTo>
                    <a:pt x="390" y="28"/>
                  </a:lnTo>
                  <a:lnTo>
                    <a:pt x="411" y="37"/>
                  </a:lnTo>
                  <a:lnTo>
                    <a:pt x="429" y="49"/>
                  </a:lnTo>
                  <a:lnTo>
                    <a:pt x="451" y="64"/>
                  </a:lnTo>
                  <a:lnTo>
                    <a:pt x="472" y="82"/>
                  </a:lnTo>
                  <a:lnTo>
                    <a:pt x="472" y="70"/>
                  </a:lnTo>
                  <a:close/>
                </a:path>
              </a:pathLst>
            </a:custGeom>
            <a:solidFill>
              <a:srgbClr val="0000FF"/>
            </a:solidFill>
            <a:ln w="0">
              <a:solidFill>
                <a:srgbClr val="0000FF"/>
              </a:solidFill>
              <a:prstDash val="solid"/>
              <a:round/>
              <a:headEnd/>
              <a:tailEnd/>
            </a:ln>
          </p:spPr>
          <p:txBody>
            <a:bodyPr/>
            <a:lstStyle/>
            <a:p>
              <a:endParaRPr lang="en-US"/>
            </a:p>
          </p:txBody>
        </p:sp>
        <p:sp>
          <p:nvSpPr>
            <p:cNvPr id="850967" name="Freeform 23"/>
            <p:cNvSpPr>
              <a:spLocks/>
            </p:cNvSpPr>
            <p:nvPr/>
          </p:nvSpPr>
          <p:spPr bwMode="auto">
            <a:xfrm>
              <a:off x="2453" y="2871"/>
              <a:ext cx="224" cy="39"/>
            </a:xfrm>
            <a:custGeom>
              <a:avLst/>
              <a:gdLst>
                <a:gd name="T0" fmla="*/ 572 w 603"/>
                <a:gd name="T1" fmla="*/ 67 h 106"/>
                <a:gd name="T2" fmla="*/ 524 w 603"/>
                <a:gd name="T3" fmla="*/ 33 h 106"/>
                <a:gd name="T4" fmla="*/ 475 w 603"/>
                <a:gd name="T5" fmla="*/ 12 h 106"/>
                <a:gd name="T6" fmla="*/ 426 w 603"/>
                <a:gd name="T7" fmla="*/ 0 h 106"/>
                <a:gd name="T8" fmla="*/ 399 w 603"/>
                <a:gd name="T9" fmla="*/ 0 h 106"/>
                <a:gd name="T10" fmla="*/ 393 w 603"/>
                <a:gd name="T11" fmla="*/ 3 h 106"/>
                <a:gd name="T12" fmla="*/ 369 w 603"/>
                <a:gd name="T13" fmla="*/ 9 h 106"/>
                <a:gd name="T14" fmla="*/ 320 w 603"/>
                <a:gd name="T15" fmla="*/ 30 h 106"/>
                <a:gd name="T16" fmla="*/ 268 w 603"/>
                <a:gd name="T17" fmla="*/ 60 h 106"/>
                <a:gd name="T18" fmla="*/ 219 w 603"/>
                <a:gd name="T19" fmla="*/ 82 h 106"/>
                <a:gd name="T20" fmla="*/ 198 w 603"/>
                <a:gd name="T21" fmla="*/ 88 h 106"/>
                <a:gd name="T22" fmla="*/ 192 w 603"/>
                <a:gd name="T23" fmla="*/ 88 h 106"/>
                <a:gd name="T24" fmla="*/ 140 w 603"/>
                <a:gd name="T25" fmla="*/ 82 h 106"/>
                <a:gd name="T26" fmla="*/ 95 w 603"/>
                <a:gd name="T27" fmla="*/ 67 h 106"/>
                <a:gd name="T28" fmla="*/ 49 w 603"/>
                <a:gd name="T29" fmla="*/ 36 h 106"/>
                <a:gd name="T30" fmla="*/ 0 w 603"/>
                <a:gd name="T31" fmla="*/ 0 h 106"/>
                <a:gd name="T32" fmla="*/ 0 w 603"/>
                <a:gd name="T33" fmla="*/ 6 h 106"/>
                <a:gd name="T34" fmla="*/ 0 w 603"/>
                <a:gd name="T35" fmla="*/ 12 h 106"/>
                <a:gd name="T36" fmla="*/ 0 w 603"/>
                <a:gd name="T37" fmla="*/ 18 h 106"/>
                <a:gd name="T38" fmla="*/ 25 w 603"/>
                <a:gd name="T39" fmla="*/ 39 h 106"/>
                <a:gd name="T40" fmla="*/ 73 w 603"/>
                <a:gd name="T41" fmla="*/ 73 h 106"/>
                <a:gd name="T42" fmla="*/ 119 w 603"/>
                <a:gd name="T43" fmla="*/ 91 h 106"/>
                <a:gd name="T44" fmla="*/ 171 w 603"/>
                <a:gd name="T45" fmla="*/ 100 h 106"/>
                <a:gd name="T46" fmla="*/ 201 w 603"/>
                <a:gd name="T47" fmla="*/ 106 h 106"/>
                <a:gd name="T48" fmla="*/ 247 w 603"/>
                <a:gd name="T49" fmla="*/ 91 h 106"/>
                <a:gd name="T50" fmla="*/ 299 w 603"/>
                <a:gd name="T51" fmla="*/ 60 h 106"/>
                <a:gd name="T52" fmla="*/ 350 w 603"/>
                <a:gd name="T53" fmla="*/ 30 h 106"/>
                <a:gd name="T54" fmla="*/ 402 w 603"/>
                <a:gd name="T55" fmla="*/ 15 h 106"/>
                <a:gd name="T56" fmla="*/ 451 w 603"/>
                <a:gd name="T57" fmla="*/ 21 h 106"/>
                <a:gd name="T58" fmla="*/ 496 w 603"/>
                <a:gd name="T59" fmla="*/ 36 h 106"/>
                <a:gd name="T60" fmla="*/ 545 w 603"/>
                <a:gd name="T61" fmla="*/ 63 h 106"/>
                <a:gd name="T62" fmla="*/ 603 w 603"/>
                <a:gd name="T63" fmla="*/ 103 h 106"/>
                <a:gd name="T64" fmla="*/ 603 w 603"/>
                <a:gd name="T65" fmla="*/ 97 h 106"/>
                <a:gd name="T66" fmla="*/ 603 w 603"/>
                <a:gd name="T67" fmla="*/ 97 h 106"/>
                <a:gd name="T68" fmla="*/ 603 w 603"/>
                <a:gd name="T69" fmla="*/ 8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106">
                  <a:moveTo>
                    <a:pt x="603" y="88"/>
                  </a:moveTo>
                  <a:lnTo>
                    <a:pt x="572" y="67"/>
                  </a:lnTo>
                  <a:lnTo>
                    <a:pt x="548" y="48"/>
                  </a:lnTo>
                  <a:lnTo>
                    <a:pt x="524" y="33"/>
                  </a:lnTo>
                  <a:lnTo>
                    <a:pt x="499" y="21"/>
                  </a:lnTo>
                  <a:lnTo>
                    <a:pt x="475" y="12"/>
                  </a:lnTo>
                  <a:lnTo>
                    <a:pt x="451" y="6"/>
                  </a:lnTo>
                  <a:lnTo>
                    <a:pt x="426" y="0"/>
                  </a:lnTo>
                  <a:lnTo>
                    <a:pt x="402" y="0"/>
                  </a:lnTo>
                  <a:lnTo>
                    <a:pt x="399" y="0"/>
                  </a:lnTo>
                  <a:lnTo>
                    <a:pt x="396" y="3"/>
                  </a:lnTo>
                  <a:lnTo>
                    <a:pt x="393" y="3"/>
                  </a:lnTo>
                  <a:lnTo>
                    <a:pt x="393" y="6"/>
                  </a:lnTo>
                  <a:lnTo>
                    <a:pt x="369" y="9"/>
                  </a:lnTo>
                  <a:lnTo>
                    <a:pt x="344" y="18"/>
                  </a:lnTo>
                  <a:lnTo>
                    <a:pt x="320" y="30"/>
                  </a:lnTo>
                  <a:lnTo>
                    <a:pt x="292" y="45"/>
                  </a:lnTo>
                  <a:lnTo>
                    <a:pt x="268" y="60"/>
                  </a:lnTo>
                  <a:lnTo>
                    <a:pt x="244" y="73"/>
                  </a:lnTo>
                  <a:lnTo>
                    <a:pt x="219" y="82"/>
                  </a:lnTo>
                  <a:lnTo>
                    <a:pt x="201" y="88"/>
                  </a:lnTo>
                  <a:lnTo>
                    <a:pt x="198" y="88"/>
                  </a:lnTo>
                  <a:lnTo>
                    <a:pt x="195" y="88"/>
                  </a:lnTo>
                  <a:lnTo>
                    <a:pt x="192" y="88"/>
                  </a:lnTo>
                  <a:lnTo>
                    <a:pt x="165" y="85"/>
                  </a:lnTo>
                  <a:lnTo>
                    <a:pt x="140" y="82"/>
                  </a:lnTo>
                  <a:lnTo>
                    <a:pt x="116" y="76"/>
                  </a:lnTo>
                  <a:lnTo>
                    <a:pt x="95" y="67"/>
                  </a:lnTo>
                  <a:lnTo>
                    <a:pt x="70" y="51"/>
                  </a:lnTo>
                  <a:lnTo>
                    <a:pt x="49" y="36"/>
                  </a:lnTo>
                  <a:lnTo>
                    <a:pt x="25" y="18"/>
                  </a:lnTo>
                  <a:lnTo>
                    <a:pt x="0" y="0"/>
                  </a:lnTo>
                  <a:lnTo>
                    <a:pt x="0" y="3"/>
                  </a:lnTo>
                  <a:lnTo>
                    <a:pt x="0" y="6"/>
                  </a:lnTo>
                  <a:lnTo>
                    <a:pt x="0" y="9"/>
                  </a:lnTo>
                  <a:lnTo>
                    <a:pt x="0" y="12"/>
                  </a:lnTo>
                  <a:lnTo>
                    <a:pt x="0" y="15"/>
                  </a:lnTo>
                  <a:lnTo>
                    <a:pt x="0" y="18"/>
                  </a:lnTo>
                  <a:lnTo>
                    <a:pt x="0" y="21"/>
                  </a:lnTo>
                  <a:lnTo>
                    <a:pt x="25" y="39"/>
                  </a:lnTo>
                  <a:lnTo>
                    <a:pt x="49" y="57"/>
                  </a:lnTo>
                  <a:lnTo>
                    <a:pt x="73" y="73"/>
                  </a:lnTo>
                  <a:lnTo>
                    <a:pt x="98" y="85"/>
                  </a:lnTo>
                  <a:lnTo>
                    <a:pt x="119" y="91"/>
                  </a:lnTo>
                  <a:lnTo>
                    <a:pt x="143" y="97"/>
                  </a:lnTo>
                  <a:lnTo>
                    <a:pt x="171" y="100"/>
                  </a:lnTo>
                  <a:lnTo>
                    <a:pt x="198" y="103"/>
                  </a:lnTo>
                  <a:lnTo>
                    <a:pt x="201" y="106"/>
                  </a:lnTo>
                  <a:lnTo>
                    <a:pt x="222" y="100"/>
                  </a:lnTo>
                  <a:lnTo>
                    <a:pt x="247" y="91"/>
                  </a:lnTo>
                  <a:lnTo>
                    <a:pt x="271" y="76"/>
                  </a:lnTo>
                  <a:lnTo>
                    <a:pt x="299" y="60"/>
                  </a:lnTo>
                  <a:lnTo>
                    <a:pt x="326" y="42"/>
                  </a:lnTo>
                  <a:lnTo>
                    <a:pt x="350" y="30"/>
                  </a:lnTo>
                  <a:lnTo>
                    <a:pt x="378" y="18"/>
                  </a:lnTo>
                  <a:lnTo>
                    <a:pt x="402" y="15"/>
                  </a:lnTo>
                  <a:lnTo>
                    <a:pt x="426" y="15"/>
                  </a:lnTo>
                  <a:lnTo>
                    <a:pt x="451" y="21"/>
                  </a:lnTo>
                  <a:lnTo>
                    <a:pt x="475" y="27"/>
                  </a:lnTo>
                  <a:lnTo>
                    <a:pt x="496" y="36"/>
                  </a:lnTo>
                  <a:lnTo>
                    <a:pt x="521" y="48"/>
                  </a:lnTo>
                  <a:lnTo>
                    <a:pt x="545" y="63"/>
                  </a:lnTo>
                  <a:lnTo>
                    <a:pt x="572" y="82"/>
                  </a:lnTo>
                  <a:lnTo>
                    <a:pt x="603" y="103"/>
                  </a:lnTo>
                  <a:lnTo>
                    <a:pt x="603" y="100"/>
                  </a:lnTo>
                  <a:lnTo>
                    <a:pt x="603" y="97"/>
                  </a:lnTo>
                  <a:lnTo>
                    <a:pt x="603" y="94"/>
                  </a:lnTo>
                  <a:lnTo>
                    <a:pt x="603" y="97"/>
                  </a:lnTo>
                  <a:lnTo>
                    <a:pt x="603" y="103"/>
                  </a:lnTo>
                  <a:lnTo>
                    <a:pt x="603" y="88"/>
                  </a:lnTo>
                  <a:close/>
                </a:path>
              </a:pathLst>
            </a:custGeom>
            <a:solidFill>
              <a:srgbClr val="0000FF"/>
            </a:solidFill>
            <a:ln w="0">
              <a:solidFill>
                <a:srgbClr val="0000FF"/>
              </a:solidFill>
              <a:prstDash val="solid"/>
              <a:round/>
              <a:headEnd/>
              <a:tailEnd/>
            </a:ln>
          </p:spPr>
          <p:txBody>
            <a:bodyPr/>
            <a:lstStyle/>
            <a:p>
              <a:endParaRPr lang="en-US"/>
            </a:p>
          </p:txBody>
        </p:sp>
        <p:sp>
          <p:nvSpPr>
            <p:cNvPr id="850968" name="Freeform 24"/>
            <p:cNvSpPr>
              <a:spLocks/>
            </p:cNvSpPr>
            <p:nvPr/>
          </p:nvSpPr>
          <p:spPr bwMode="auto">
            <a:xfrm>
              <a:off x="2428" y="2743"/>
              <a:ext cx="272" cy="48"/>
            </a:xfrm>
            <a:custGeom>
              <a:avLst/>
              <a:gdLst>
                <a:gd name="T0" fmla="*/ 697 w 734"/>
                <a:gd name="T1" fmla="*/ 76 h 128"/>
                <a:gd name="T2" fmla="*/ 636 w 734"/>
                <a:gd name="T3" fmla="*/ 39 h 128"/>
                <a:gd name="T4" fmla="*/ 579 w 734"/>
                <a:gd name="T5" fmla="*/ 15 h 128"/>
                <a:gd name="T6" fmla="*/ 521 w 734"/>
                <a:gd name="T7" fmla="*/ 0 h 128"/>
                <a:gd name="T8" fmla="*/ 487 w 734"/>
                <a:gd name="T9" fmla="*/ 0 h 128"/>
                <a:gd name="T10" fmla="*/ 484 w 734"/>
                <a:gd name="T11" fmla="*/ 3 h 128"/>
                <a:gd name="T12" fmla="*/ 481 w 734"/>
                <a:gd name="T13" fmla="*/ 6 h 128"/>
                <a:gd name="T14" fmla="*/ 423 w 734"/>
                <a:gd name="T15" fmla="*/ 21 h 128"/>
                <a:gd name="T16" fmla="*/ 359 w 734"/>
                <a:gd name="T17" fmla="*/ 55 h 128"/>
                <a:gd name="T18" fmla="*/ 299 w 734"/>
                <a:gd name="T19" fmla="*/ 88 h 128"/>
                <a:gd name="T20" fmla="*/ 247 w 734"/>
                <a:gd name="T21" fmla="*/ 106 h 128"/>
                <a:gd name="T22" fmla="*/ 241 w 734"/>
                <a:gd name="T23" fmla="*/ 103 h 128"/>
                <a:gd name="T24" fmla="*/ 174 w 734"/>
                <a:gd name="T25" fmla="*/ 97 h 128"/>
                <a:gd name="T26" fmla="*/ 116 w 734"/>
                <a:gd name="T27" fmla="*/ 79 h 128"/>
                <a:gd name="T28" fmla="*/ 61 w 734"/>
                <a:gd name="T29" fmla="*/ 45 h 128"/>
                <a:gd name="T30" fmla="*/ 0 w 734"/>
                <a:gd name="T31" fmla="*/ 0 h 128"/>
                <a:gd name="T32" fmla="*/ 0 w 734"/>
                <a:gd name="T33" fmla="*/ 6 h 128"/>
                <a:gd name="T34" fmla="*/ 0 w 734"/>
                <a:gd name="T35" fmla="*/ 12 h 128"/>
                <a:gd name="T36" fmla="*/ 0 w 734"/>
                <a:gd name="T37" fmla="*/ 18 h 128"/>
                <a:gd name="T38" fmla="*/ 0 w 734"/>
                <a:gd name="T39" fmla="*/ 24 h 128"/>
                <a:gd name="T40" fmla="*/ 61 w 734"/>
                <a:gd name="T41" fmla="*/ 70 h 128"/>
                <a:gd name="T42" fmla="*/ 119 w 734"/>
                <a:gd name="T43" fmla="*/ 100 h 128"/>
                <a:gd name="T44" fmla="*/ 177 w 734"/>
                <a:gd name="T45" fmla="*/ 118 h 128"/>
                <a:gd name="T46" fmla="*/ 244 w 734"/>
                <a:gd name="T47" fmla="*/ 125 h 128"/>
                <a:gd name="T48" fmla="*/ 271 w 734"/>
                <a:gd name="T49" fmla="*/ 121 h 128"/>
                <a:gd name="T50" fmla="*/ 329 w 734"/>
                <a:gd name="T51" fmla="*/ 91 h 128"/>
                <a:gd name="T52" fmla="*/ 396 w 734"/>
                <a:gd name="T53" fmla="*/ 52 h 128"/>
                <a:gd name="T54" fmla="*/ 460 w 734"/>
                <a:gd name="T55" fmla="*/ 21 h 128"/>
                <a:gd name="T56" fmla="*/ 521 w 734"/>
                <a:gd name="T57" fmla="*/ 18 h 128"/>
                <a:gd name="T58" fmla="*/ 579 w 734"/>
                <a:gd name="T59" fmla="*/ 33 h 128"/>
                <a:gd name="T60" fmla="*/ 633 w 734"/>
                <a:gd name="T61" fmla="*/ 61 h 128"/>
                <a:gd name="T62" fmla="*/ 694 w 734"/>
                <a:gd name="T63" fmla="*/ 97 h 128"/>
                <a:gd name="T64" fmla="*/ 734 w 734"/>
                <a:gd name="T65" fmla="*/ 125 h 128"/>
                <a:gd name="T66" fmla="*/ 734 w 734"/>
                <a:gd name="T67" fmla="*/ 118 h 128"/>
                <a:gd name="T68" fmla="*/ 734 w 734"/>
                <a:gd name="T69" fmla="*/ 112 h 128"/>
                <a:gd name="T70" fmla="*/ 734 w 734"/>
                <a:gd name="T7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4" h="128">
                  <a:moveTo>
                    <a:pt x="734" y="103"/>
                  </a:moveTo>
                  <a:lnTo>
                    <a:pt x="697" y="76"/>
                  </a:lnTo>
                  <a:lnTo>
                    <a:pt x="667" y="58"/>
                  </a:lnTo>
                  <a:lnTo>
                    <a:pt x="636" y="39"/>
                  </a:lnTo>
                  <a:lnTo>
                    <a:pt x="606" y="24"/>
                  </a:lnTo>
                  <a:lnTo>
                    <a:pt x="579" y="15"/>
                  </a:lnTo>
                  <a:lnTo>
                    <a:pt x="551" y="6"/>
                  </a:lnTo>
                  <a:lnTo>
                    <a:pt x="521" y="0"/>
                  </a:lnTo>
                  <a:lnTo>
                    <a:pt x="490" y="0"/>
                  </a:lnTo>
                  <a:lnTo>
                    <a:pt x="487" y="0"/>
                  </a:lnTo>
                  <a:lnTo>
                    <a:pt x="484" y="0"/>
                  </a:lnTo>
                  <a:lnTo>
                    <a:pt x="484" y="3"/>
                  </a:lnTo>
                  <a:lnTo>
                    <a:pt x="481" y="3"/>
                  </a:lnTo>
                  <a:lnTo>
                    <a:pt x="481" y="6"/>
                  </a:lnTo>
                  <a:lnTo>
                    <a:pt x="451" y="9"/>
                  </a:lnTo>
                  <a:lnTo>
                    <a:pt x="423" y="21"/>
                  </a:lnTo>
                  <a:lnTo>
                    <a:pt x="393" y="36"/>
                  </a:lnTo>
                  <a:lnTo>
                    <a:pt x="359" y="55"/>
                  </a:lnTo>
                  <a:lnTo>
                    <a:pt x="329" y="73"/>
                  </a:lnTo>
                  <a:lnTo>
                    <a:pt x="299" y="88"/>
                  </a:lnTo>
                  <a:lnTo>
                    <a:pt x="271" y="100"/>
                  </a:lnTo>
                  <a:lnTo>
                    <a:pt x="247" y="106"/>
                  </a:lnTo>
                  <a:lnTo>
                    <a:pt x="244" y="103"/>
                  </a:lnTo>
                  <a:lnTo>
                    <a:pt x="241" y="103"/>
                  </a:lnTo>
                  <a:lnTo>
                    <a:pt x="204" y="100"/>
                  </a:lnTo>
                  <a:lnTo>
                    <a:pt x="174" y="97"/>
                  </a:lnTo>
                  <a:lnTo>
                    <a:pt x="146" y="88"/>
                  </a:lnTo>
                  <a:lnTo>
                    <a:pt x="116" y="79"/>
                  </a:lnTo>
                  <a:lnTo>
                    <a:pt x="89" y="64"/>
                  </a:lnTo>
                  <a:lnTo>
                    <a:pt x="61" y="45"/>
                  </a:lnTo>
                  <a:lnTo>
                    <a:pt x="31" y="24"/>
                  </a:lnTo>
                  <a:lnTo>
                    <a:pt x="0" y="0"/>
                  </a:lnTo>
                  <a:lnTo>
                    <a:pt x="0" y="3"/>
                  </a:lnTo>
                  <a:lnTo>
                    <a:pt x="0" y="6"/>
                  </a:lnTo>
                  <a:lnTo>
                    <a:pt x="0" y="9"/>
                  </a:lnTo>
                  <a:lnTo>
                    <a:pt x="0" y="12"/>
                  </a:lnTo>
                  <a:lnTo>
                    <a:pt x="0" y="15"/>
                  </a:lnTo>
                  <a:lnTo>
                    <a:pt x="0" y="18"/>
                  </a:lnTo>
                  <a:lnTo>
                    <a:pt x="0" y="21"/>
                  </a:lnTo>
                  <a:lnTo>
                    <a:pt x="0" y="24"/>
                  </a:lnTo>
                  <a:lnTo>
                    <a:pt x="31" y="48"/>
                  </a:lnTo>
                  <a:lnTo>
                    <a:pt x="61" y="70"/>
                  </a:lnTo>
                  <a:lnTo>
                    <a:pt x="92" y="85"/>
                  </a:lnTo>
                  <a:lnTo>
                    <a:pt x="119" y="100"/>
                  </a:lnTo>
                  <a:lnTo>
                    <a:pt x="146" y="109"/>
                  </a:lnTo>
                  <a:lnTo>
                    <a:pt x="177" y="118"/>
                  </a:lnTo>
                  <a:lnTo>
                    <a:pt x="207" y="121"/>
                  </a:lnTo>
                  <a:lnTo>
                    <a:pt x="244" y="125"/>
                  </a:lnTo>
                  <a:lnTo>
                    <a:pt x="247" y="128"/>
                  </a:lnTo>
                  <a:lnTo>
                    <a:pt x="271" y="121"/>
                  </a:lnTo>
                  <a:lnTo>
                    <a:pt x="299" y="109"/>
                  </a:lnTo>
                  <a:lnTo>
                    <a:pt x="329" y="91"/>
                  </a:lnTo>
                  <a:lnTo>
                    <a:pt x="362" y="73"/>
                  </a:lnTo>
                  <a:lnTo>
                    <a:pt x="396" y="52"/>
                  </a:lnTo>
                  <a:lnTo>
                    <a:pt x="426" y="36"/>
                  </a:lnTo>
                  <a:lnTo>
                    <a:pt x="460" y="21"/>
                  </a:lnTo>
                  <a:lnTo>
                    <a:pt x="490" y="18"/>
                  </a:lnTo>
                  <a:lnTo>
                    <a:pt x="521" y="18"/>
                  </a:lnTo>
                  <a:lnTo>
                    <a:pt x="551" y="24"/>
                  </a:lnTo>
                  <a:lnTo>
                    <a:pt x="579" y="33"/>
                  </a:lnTo>
                  <a:lnTo>
                    <a:pt x="606" y="45"/>
                  </a:lnTo>
                  <a:lnTo>
                    <a:pt x="633" y="61"/>
                  </a:lnTo>
                  <a:lnTo>
                    <a:pt x="664" y="76"/>
                  </a:lnTo>
                  <a:lnTo>
                    <a:pt x="694" y="97"/>
                  </a:lnTo>
                  <a:lnTo>
                    <a:pt x="731" y="125"/>
                  </a:lnTo>
                  <a:lnTo>
                    <a:pt x="734" y="125"/>
                  </a:lnTo>
                  <a:lnTo>
                    <a:pt x="734" y="121"/>
                  </a:lnTo>
                  <a:lnTo>
                    <a:pt x="734" y="118"/>
                  </a:lnTo>
                  <a:lnTo>
                    <a:pt x="734" y="115"/>
                  </a:lnTo>
                  <a:lnTo>
                    <a:pt x="734" y="112"/>
                  </a:lnTo>
                  <a:lnTo>
                    <a:pt x="734" y="109"/>
                  </a:lnTo>
                  <a:lnTo>
                    <a:pt x="734" y="106"/>
                  </a:lnTo>
                  <a:lnTo>
                    <a:pt x="734" y="103"/>
                  </a:lnTo>
                  <a:close/>
                </a:path>
              </a:pathLst>
            </a:custGeom>
            <a:solidFill>
              <a:srgbClr val="0000FF"/>
            </a:solidFill>
            <a:ln w="0">
              <a:solidFill>
                <a:srgbClr val="0000FF"/>
              </a:solidFill>
              <a:prstDash val="solid"/>
              <a:round/>
              <a:headEnd/>
              <a:tailEnd/>
            </a:ln>
          </p:spPr>
          <p:txBody>
            <a:bodyPr/>
            <a:lstStyle/>
            <a:p>
              <a:endParaRPr lang="en-US"/>
            </a:p>
          </p:txBody>
        </p:sp>
        <p:sp>
          <p:nvSpPr>
            <p:cNvPr id="850969" name="Freeform 25"/>
            <p:cNvSpPr>
              <a:spLocks/>
            </p:cNvSpPr>
            <p:nvPr/>
          </p:nvSpPr>
          <p:spPr bwMode="auto">
            <a:xfrm>
              <a:off x="2405" y="2608"/>
              <a:ext cx="319" cy="55"/>
            </a:xfrm>
            <a:custGeom>
              <a:avLst/>
              <a:gdLst>
                <a:gd name="T0" fmla="*/ 818 w 861"/>
                <a:gd name="T1" fmla="*/ 91 h 149"/>
                <a:gd name="T2" fmla="*/ 745 w 861"/>
                <a:gd name="T3" fmla="*/ 45 h 149"/>
                <a:gd name="T4" fmla="*/ 678 w 861"/>
                <a:gd name="T5" fmla="*/ 15 h 149"/>
                <a:gd name="T6" fmla="*/ 608 w 861"/>
                <a:gd name="T7" fmla="*/ 0 h 149"/>
                <a:gd name="T8" fmla="*/ 568 w 861"/>
                <a:gd name="T9" fmla="*/ 0 h 149"/>
                <a:gd name="T10" fmla="*/ 565 w 861"/>
                <a:gd name="T11" fmla="*/ 3 h 149"/>
                <a:gd name="T12" fmla="*/ 495 w 861"/>
                <a:gd name="T13" fmla="*/ 21 h 149"/>
                <a:gd name="T14" fmla="*/ 422 w 861"/>
                <a:gd name="T15" fmla="*/ 64 h 149"/>
                <a:gd name="T16" fmla="*/ 349 w 861"/>
                <a:gd name="T17" fmla="*/ 103 h 149"/>
                <a:gd name="T18" fmla="*/ 289 w 861"/>
                <a:gd name="T19" fmla="*/ 124 h 149"/>
                <a:gd name="T20" fmla="*/ 282 w 861"/>
                <a:gd name="T21" fmla="*/ 121 h 149"/>
                <a:gd name="T22" fmla="*/ 206 w 861"/>
                <a:gd name="T23" fmla="*/ 112 h 149"/>
                <a:gd name="T24" fmla="*/ 136 w 861"/>
                <a:gd name="T25" fmla="*/ 91 h 149"/>
                <a:gd name="T26" fmla="*/ 69 w 861"/>
                <a:gd name="T27" fmla="*/ 54 h 149"/>
                <a:gd name="T28" fmla="*/ 0 w 861"/>
                <a:gd name="T29" fmla="*/ 0 h 149"/>
                <a:gd name="T30" fmla="*/ 0 w 861"/>
                <a:gd name="T31" fmla="*/ 6 h 149"/>
                <a:gd name="T32" fmla="*/ 0 w 861"/>
                <a:gd name="T33" fmla="*/ 0 h 149"/>
                <a:gd name="T34" fmla="*/ 0 w 861"/>
                <a:gd name="T35" fmla="*/ 6 h 149"/>
                <a:gd name="T36" fmla="*/ 0 w 861"/>
                <a:gd name="T37" fmla="*/ 15 h 149"/>
                <a:gd name="T38" fmla="*/ 0 w 861"/>
                <a:gd name="T39" fmla="*/ 21 h 149"/>
                <a:gd name="T40" fmla="*/ 36 w 861"/>
                <a:gd name="T41" fmla="*/ 54 h 149"/>
                <a:gd name="T42" fmla="*/ 103 w 861"/>
                <a:gd name="T43" fmla="*/ 100 h 149"/>
                <a:gd name="T44" fmla="*/ 170 w 861"/>
                <a:gd name="T45" fmla="*/ 127 h 149"/>
                <a:gd name="T46" fmla="*/ 243 w 861"/>
                <a:gd name="T47" fmla="*/ 143 h 149"/>
                <a:gd name="T48" fmla="*/ 286 w 861"/>
                <a:gd name="T49" fmla="*/ 146 h 149"/>
                <a:gd name="T50" fmla="*/ 319 w 861"/>
                <a:gd name="T51" fmla="*/ 143 h 149"/>
                <a:gd name="T52" fmla="*/ 389 w 861"/>
                <a:gd name="T53" fmla="*/ 106 h 149"/>
                <a:gd name="T54" fmla="*/ 462 w 861"/>
                <a:gd name="T55" fmla="*/ 61 h 149"/>
                <a:gd name="T56" fmla="*/ 535 w 861"/>
                <a:gd name="T57" fmla="*/ 27 h 149"/>
                <a:gd name="T58" fmla="*/ 608 w 861"/>
                <a:gd name="T59" fmla="*/ 21 h 149"/>
                <a:gd name="T60" fmla="*/ 678 w 861"/>
                <a:gd name="T61" fmla="*/ 39 h 149"/>
                <a:gd name="T62" fmla="*/ 742 w 861"/>
                <a:gd name="T63" fmla="*/ 70 h 149"/>
                <a:gd name="T64" fmla="*/ 815 w 861"/>
                <a:gd name="T65" fmla="*/ 115 h 149"/>
                <a:gd name="T66" fmla="*/ 861 w 861"/>
                <a:gd name="T67"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1" h="149">
                  <a:moveTo>
                    <a:pt x="861" y="121"/>
                  </a:moveTo>
                  <a:lnTo>
                    <a:pt x="818" y="91"/>
                  </a:lnTo>
                  <a:lnTo>
                    <a:pt x="781" y="67"/>
                  </a:lnTo>
                  <a:lnTo>
                    <a:pt x="745" y="45"/>
                  </a:lnTo>
                  <a:lnTo>
                    <a:pt x="711" y="30"/>
                  </a:lnTo>
                  <a:lnTo>
                    <a:pt x="678" y="15"/>
                  </a:lnTo>
                  <a:lnTo>
                    <a:pt x="645" y="6"/>
                  </a:lnTo>
                  <a:lnTo>
                    <a:pt x="608" y="0"/>
                  </a:lnTo>
                  <a:lnTo>
                    <a:pt x="572" y="0"/>
                  </a:lnTo>
                  <a:lnTo>
                    <a:pt x="568" y="0"/>
                  </a:lnTo>
                  <a:lnTo>
                    <a:pt x="565" y="0"/>
                  </a:lnTo>
                  <a:lnTo>
                    <a:pt x="565" y="3"/>
                  </a:lnTo>
                  <a:lnTo>
                    <a:pt x="532" y="6"/>
                  </a:lnTo>
                  <a:lnTo>
                    <a:pt x="495" y="21"/>
                  </a:lnTo>
                  <a:lnTo>
                    <a:pt x="459" y="39"/>
                  </a:lnTo>
                  <a:lnTo>
                    <a:pt x="422" y="64"/>
                  </a:lnTo>
                  <a:lnTo>
                    <a:pt x="386" y="85"/>
                  </a:lnTo>
                  <a:lnTo>
                    <a:pt x="349" y="103"/>
                  </a:lnTo>
                  <a:lnTo>
                    <a:pt x="316" y="118"/>
                  </a:lnTo>
                  <a:lnTo>
                    <a:pt x="289" y="124"/>
                  </a:lnTo>
                  <a:lnTo>
                    <a:pt x="286" y="121"/>
                  </a:lnTo>
                  <a:lnTo>
                    <a:pt x="282" y="121"/>
                  </a:lnTo>
                  <a:lnTo>
                    <a:pt x="243" y="118"/>
                  </a:lnTo>
                  <a:lnTo>
                    <a:pt x="206" y="112"/>
                  </a:lnTo>
                  <a:lnTo>
                    <a:pt x="170" y="103"/>
                  </a:lnTo>
                  <a:lnTo>
                    <a:pt x="136" y="91"/>
                  </a:lnTo>
                  <a:lnTo>
                    <a:pt x="103" y="76"/>
                  </a:lnTo>
                  <a:lnTo>
                    <a:pt x="69" y="54"/>
                  </a:lnTo>
                  <a:lnTo>
                    <a:pt x="36" y="30"/>
                  </a:lnTo>
                  <a:lnTo>
                    <a:pt x="0" y="0"/>
                  </a:lnTo>
                  <a:lnTo>
                    <a:pt x="0" y="3"/>
                  </a:lnTo>
                  <a:lnTo>
                    <a:pt x="0" y="6"/>
                  </a:lnTo>
                  <a:lnTo>
                    <a:pt x="0" y="3"/>
                  </a:lnTo>
                  <a:lnTo>
                    <a:pt x="0" y="0"/>
                  </a:lnTo>
                  <a:lnTo>
                    <a:pt x="0" y="3"/>
                  </a:lnTo>
                  <a:lnTo>
                    <a:pt x="0" y="6"/>
                  </a:lnTo>
                  <a:lnTo>
                    <a:pt x="0" y="9"/>
                  </a:lnTo>
                  <a:lnTo>
                    <a:pt x="0" y="15"/>
                  </a:lnTo>
                  <a:lnTo>
                    <a:pt x="0" y="18"/>
                  </a:lnTo>
                  <a:lnTo>
                    <a:pt x="0" y="21"/>
                  </a:lnTo>
                  <a:lnTo>
                    <a:pt x="0" y="24"/>
                  </a:lnTo>
                  <a:lnTo>
                    <a:pt x="36" y="54"/>
                  </a:lnTo>
                  <a:lnTo>
                    <a:pt x="69" y="79"/>
                  </a:lnTo>
                  <a:lnTo>
                    <a:pt x="103" y="100"/>
                  </a:lnTo>
                  <a:lnTo>
                    <a:pt x="136" y="115"/>
                  </a:lnTo>
                  <a:lnTo>
                    <a:pt x="170" y="127"/>
                  </a:lnTo>
                  <a:lnTo>
                    <a:pt x="206" y="137"/>
                  </a:lnTo>
                  <a:lnTo>
                    <a:pt x="243" y="143"/>
                  </a:lnTo>
                  <a:lnTo>
                    <a:pt x="282" y="146"/>
                  </a:lnTo>
                  <a:lnTo>
                    <a:pt x="286" y="146"/>
                  </a:lnTo>
                  <a:lnTo>
                    <a:pt x="289" y="149"/>
                  </a:lnTo>
                  <a:lnTo>
                    <a:pt x="319" y="143"/>
                  </a:lnTo>
                  <a:lnTo>
                    <a:pt x="352" y="127"/>
                  </a:lnTo>
                  <a:lnTo>
                    <a:pt x="389" y="106"/>
                  </a:lnTo>
                  <a:lnTo>
                    <a:pt x="425" y="85"/>
                  </a:lnTo>
                  <a:lnTo>
                    <a:pt x="462" y="61"/>
                  </a:lnTo>
                  <a:lnTo>
                    <a:pt x="502" y="39"/>
                  </a:lnTo>
                  <a:lnTo>
                    <a:pt x="535" y="27"/>
                  </a:lnTo>
                  <a:lnTo>
                    <a:pt x="572" y="21"/>
                  </a:lnTo>
                  <a:lnTo>
                    <a:pt x="608" y="21"/>
                  </a:lnTo>
                  <a:lnTo>
                    <a:pt x="645" y="30"/>
                  </a:lnTo>
                  <a:lnTo>
                    <a:pt x="678" y="39"/>
                  </a:lnTo>
                  <a:lnTo>
                    <a:pt x="708" y="51"/>
                  </a:lnTo>
                  <a:lnTo>
                    <a:pt x="742" y="70"/>
                  </a:lnTo>
                  <a:lnTo>
                    <a:pt x="778" y="91"/>
                  </a:lnTo>
                  <a:lnTo>
                    <a:pt x="815" y="115"/>
                  </a:lnTo>
                  <a:lnTo>
                    <a:pt x="858" y="146"/>
                  </a:lnTo>
                  <a:lnTo>
                    <a:pt x="861" y="146"/>
                  </a:lnTo>
                  <a:lnTo>
                    <a:pt x="861" y="121"/>
                  </a:lnTo>
                  <a:close/>
                </a:path>
              </a:pathLst>
            </a:custGeom>
            <a:solidFill>
              <a:srgbClr val="0000FF"/>
            </a:solidFill>
            <a:ln w="0">
              <a:solidFill>
                <a:srgbClr val="0000FF"/>
              </a:solidFill>
              <a:prstDash val="solid"/>
              <a:round/>
              <a:headEnd/>
              <a:tailEnd/>
            </a:ln>
          </p:spPr>
          <p:txBody>
            <a:bodyPr/>
            <a:lstStyle/>
            <a:p>
              <a:endParaRPr lang="en-US"/>
            </a:p>
          </p:txBody>
        </p:sp>
        <p:sp>
          <p:nvSpPr>
            <p:cNvPr id="850970" name="Freeform 26"/>
            <p:cNvSpPr>
              <a:spLocks/>
            </p:cNvSpPr>
            <p:nvPr/>
          </p:nvSpPr>
          <p:spPr bwMode="auto">
            <a:xfrm>
              <a:off x="2381" y="2465"/>
              <a:ext cx="367" cy="62"/>
            </a:xfrm>
            <a:custGeom>
              <a:avLst/>
              <a:gdLst>
                <a:gd name="T0" fmla="*/ 940 w 988"/>
                <a:gd name="T1" fmla="*/ 104 h 168"/>
                <a:gd name="T2" fmla="*/ 858 w 988"/>
                <a:gd name="T3" fmla="*/ 52 h 168"/>
                <a:gd name="T4" fmla="*/ 779 w 988"/>
                <a:gd name="T5" fmla="*/ 18 h 168"/>
                <a:gd name="T6" fmla="*/ 699 w 988"/>
                <a:gd name="T7" fmla="*/ 0 h 168"/>
                <a:gd name="T8" fmla="*/ 654 w 988"/>
                <a:gd name="T9" fmla="*/ 0 h 168"/>
                <a:gd name="T10" fmla="*/ 575 w 988"/>
                <a:gd name="T11" fmla="*/ 22 h 168"/>
                <a:gd name="T12" fmla="*/ 486 w 988"/>
                <a:gd name="T13" fmla="*/ 70 h 168"/>
                <a:gd name="T14" fmla="*/ 404 w 988"/>
                <a:gd name="T15" fmla="*/ 116 h 168"/>
                <a:gd name="T16" fmla="*/ 331 w 988"/>
                <a:gd name="T17" fmla="*/ 140 h 168"/>
                <a:gd name="T18" fmla="*/ 325 w 988"/>
                <a:gd name="T19" fmla="*/ 140 h 168"/>
                <a:gd name="T20" fmla="*/ 237 w 988"/>
                <a:gd name="T21" fmla="*/ 131 h 168"/>
                <a:gd name="T22" fmla="*/ 158 w 988"/>
                <a:gd name="T23" fmla="*/ 107 h 168"/>
                <a:gd name="T24" fmla="*/ 82 w 988"/>
                <a:gd name="T25" fmla="*/ 64 h 168"/>
                <a:gd name="T26" fmla="*/ 0 w 988"/>
                <a:gd name="T27" fmla="*/ 0 h 168"/>
                <a:gd name="T28" fmla="*/ 0 w 988"/>
                <a:gd name="T29" fmla="*/ 6 h 168"/>
                <a:gd name="T30" fmla="*/ 0 w 988"/>
                <a:gd name="T31" fmla="*/ 0 h 168"/>
                <a:gd name="T32" fmla="*/ 0 w 988"/>
                <a:gd name="T33" fmla="*/ 6 h 168"/>
                <a:gd name="T34" fmla="*/ 0 w 988"/>
                <a:gd name="T35" fmla="*/ 15 h 168"/>
                <a:gd name="T36" fmla="*/ 0 w 988"/>
                <a:gd name="T37" fmla="*/ 22 h 168"/>
                <a:gd name="T38" fmla="*/ 0 w 988"/>
                <a:gd name="T39" fmla="*/ 28 h 168"/>
                <a:gd name="T40" fmla="*/ 82 w 988"/>
                <a:gd name="T41" fmla="*/ 92 h 168"/>
                <a:gd name="T42" fmla="*/ 158 w 988"/>
                <a:gd name="T43" fmla="*/ 134 h 168"/>
                <a:gd name="T44" fmla="*/ 237 w 988"/>
                <a:gd name="T45" fmla="*/ 158 h 168"/>
                <a:gd name="T46" fmla="*/ 325 w 988"/>
                <a:gd name="T47" fmla="*/ 168 h 168"/>
                <a:gd name="T48" fmla="*/ 331 w 988"/>
                <a:gd name="T49" fmla="*/ 168 h 168"/>
                <a:gd name="T50" fmla="*/ 404 w 988"/>
                <a:gd name="T51" fmla="*/ 146 h 168"/>
                <a:gd name="T52" fmla="*/ 489 w 988"/>
                <a:gd name="T53" fmla="*/ 98 h 168"/>
                <a:gd name="T54" fmla="*/ 575 w 988"/>
                <a:gd name="T55" fmla="*/ 46 h 168"/>
                <a:gd name="T56" fmla="*/ 657 w 988"/>
                <a:gd name="T57" fmla="*/ 22 h 168"/>
                <a:gd name="T58" fmla="*/ 739 w 988"/>
                <a:gd name="T59" fmla="*/ 31 h 168"/>
                <a:gd name="T60" fmla="*/ 815 w 988"/>
                <a:gd name="T61" fmla="*/ 58 h 168"/>
                <a:gd name="T62" fmla="*/ 894 w 988"/>
                <a:gd name="T63" fmla="*/ 104 h 168"/>
                <a:gd name="T64" fmla="*/ 985 w 988"/>
                <a:gd name="T65" fmla="*/ 168 h 168"/>
                <a:gd name="T66" fmla="*/ 988 w 988"/>
                <a:gd name="T6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140"/>
                  </a:moveTo>
                  <a:lnTo>
                    <a:pt x="940" y="104"/>
                  </a:lnTo>
                  <a:lnTo>
                    <a:pt x="897" y="76"/>
                  </a:lnTo>
                  <a:lnTo>
                    <a:pt x="858" y="52"/>
                  </a:lnTo>
                  <a:lnTo>
                    <a:pt x="818" y="34"/>
                  </a:lnTo>
                  <a:lnTo>
                    <a:pt x="779" y="18"/>
                  </a:lnTo>
                  <a:lnTo>
                    <a:pt x="739" y="9"/>
                  </a:lnTo>
                  <a:lnTo>
                    <a:pt x="699" y="0"/>
                  </a:lnTo>
                  <a:lnTo>
                    <a:pt x="657" y="0"/>
                  </a:lnTo>
                  <a:lnTo>
                    <a:pt x="654" y="0"/>
                  </a:lnTo>
                  <a:lnTo>
                    <a:pt x="614" y="6"/>
                  </a:lnTo>
                  <a:lnTo>
                    <a:pt x="575" y="22"/>
                  </a:lnTo>
                  <a:lnTo>
                    <a:pt x="532" y="43"/>
                  </a:lnTo>
                  <a:lnTo>
                    <a:pt x="486" y="70"/>
                  </a:lnTo>
                  <a:lnTo>
                    <a:pt x="444" y="95"/>
                  </a:lnTo>
                  <a:lnTo>
                    <a:pt x="404" y="116"/>
                  </a:lnTo>
                  <a:lnTo>
                    <a:pt x="365" y="134"/>
                  </a:lnTo>
                  <a:lnTo>
                    <a:pt x="331" y="140"/>
                  </a:lnTo>
                  <a:lnTo>
                    <a:pt x="328" y="140"/>
                  </a:lnTo>
                  <a:lnTo>
                    <a:pt x="325" y="140"/>
                  </a:lnTo>
                  <a:lnTo>
                    <a:pt x="276" y="137"/>
                  </a:lnTo>
                  <a:lnTo>
                    <a:pt x="237" y="131"/>
                  </a:lnTo>
                  <a:lnTo>
                    <a:pt x="194" y="122"/>
                  </a:lnTo>
                  <a:lnTo>
                    <a:pt x="158" y="107"/>
                  </a:lnTo>
                  <a:lnTo>
                    <a:pt x="118" y="88"/>
                  </a:lnTo>
                  <a:lnTo>
                    <a:pt x="82" y="64"/>
                  </a:lnTo>
                  <a:lnTo>
                    <a:pt x="42" y="34"/>
                  </a:lnTo>
                  <a:lnTo>
                    <a:pt x="0" y="0"/>
                  </a:lnTo>
                  <a:lnTo>
                    <a:pt x="0" y="3"/>
                  </a:lnTo>
                  <a:lnTo>
                    <a:pt x="0" y="6"/>
                  </a:lnTo>
                  <a:lnTo>
                    <a:pt x="0" y="3"/>
                  </a:lnTo>
                  <a:lnTo>
                    <a:pt x="0" y="0"/>
                  </a:lnTo>
                  <a:lnTo>
                    <a:pt x="0" y="3"/>
                  </a:lnTo>
                  <a:lnTo>
                    <a:pt x="0" y="6"/>
                  </a:lnTo>
                  <a:lnTo>
                    <a:pt x="0" y="9"/>
                  </a:lnTo>
                  <a:lnTo>
                    <a:pt x="0" y="15"/>
                  </a:lnTo>
                  <a:lnTo>
                    <a:pt x="0" y="18"/>
                  </a:lnTo>
                  <a:lnTo>
                    <a:pt x="0" y="22"/>
                  </a:lnTo>
                  <a:lnTo>
                    <a:pt x="0" y="25"/>
                  </a:lnTo>
                  <a:lnTo>
                    <a:pt x="0" y="28"/>
                  </a:lnTo>
                  <a:lnTo>
                    <a:pt x="42" y="61"/>
                  </a:lnTo>
                  <a:lnTo>
                    <a:pt x="82" y="92"/>
                  </a:lnTo>
                  <a:lnTo>
                    <a:pt x="118" y="116"/>
                  </a:lnTo>
                  <a:lnTo>
                    <a:pt x="158" y="134"/>
                  </a:lnTo>
                  <a:lnTo>
                    <a:pt x="194" y="149"/>
                  </a:lnTo>
                  <a:lnTo>
                    <a:pt x="237" y="158"/>
                  </a:lnTo>
                  <a:lnTo>
                    <a:pt x="276" y="165"/>
                  </a:lnTo>
                  <a:lnTo>
                    <a:pt x="325" y="168"/>
                  </a:lnTo>
                  <a:lnTo>
                    <a:pt x="328" y="168"/>
                  </a:lnTo>
                  <a:lnTo>
                    <a:pt x="331" y="168"/>
                  </a:lnTo>
                  <a:lnTo>
                    <a:pt x="365" y="161"/>
                  </a:lnTo>
                  <a:lnTo>
                    <a:pt x="404" y="146"/>
                  </a:lnTo>
                  <a:lnTo>
                    <a:pt x="447" y="122"/>
                  </a:lnTo>
                  <a:lnTo>
                    <a:pt x="489" y="98"/>
                  </a:lnTo>
                  <a:lnTo>
                    <a:pt x="532" y="70"/>
                  </a:lnTo>
                  <a:lnTo>
                    <a:pt x="575" y="46"/>
                  </a:lnTo>
                  <a:lnTo>
                    <a:pt x="617" y="28"/>
                  </a:lnTo>
                  <a:lnTo>
                    <a:pt x="657" y="22"/>
                  </a:lnTo>
                  <a:lnTo>
                    <a:pt x="699" y="25"/>
                  </a:lnTo>
                  <a:lnTo>
                    <a:pt x="739" y="31"/>
                  </a:lnTo>
                  <a:lnTo>
                    <a:pt x="779" y="43"/>
                  </a:lnTo>
                  <a:lnTo>
                    <a:pt x="815" y="58"/>
                  </a:lnTo>
                  <a:lnTo>
                    <a:pt x="855" y="79"/>
                  </a:lnTo>
                  <a:lnTo>
                    <a:pt x="894" y="104"/>
                  </a:lnTo>
                  <a:lnTo>
                    <a:pt x="937" y="131"/>
                  </a:lnTo>
                  <a:lnTo>
                    <a:pt x="985" y="168"/>
                  </a:lnTo>
                  <a:lnTo>
                    <a:pt x="988" y="168"/>
                  </a:lnTo>
                  <a:lnTo>
                    <a:pt x="988" y="140"/>
                  </a:lnTo>
                  <a:close/>
                </a:path>
              </a:pathLst>
            </a:custGeom>
            <a:solidFill>
              <a:srgbClr val="0000FF"/>
            </a:solidFill>
            <a:ln w="0">
              <a:solidFill>
                <a:srgbClr val="0000FF"/>
              </a:solidFill>
              <a:prstDash val="solid"/>
              <a:round/>
              <a:headEnd/>
              <a:tailEnd/>
            </a:ln>
          </p:spPr>
          <p:txBody>
            <a:bodyPr/>
            <a:lstStyle/>
            <a:p>
              <a:endParaRPr lang="en-US"/>
            </a:p>
          </p:txBody>
        </p:sp>
        <p:sp>
          <p:nvSpPr>
            <p:cNvPr id="850971" name="Freeform 27"/>
            <p:cNvSpPr>
              <a:spLocks/>
            </p:cNvSpPr>
            <p:nvPr/>
          </p:nvSpPr>
          <p:spPr bwMode="auto">
            <a:xfrm>
              <a:off x="2356" y="2312"/>
              <a:ext cx="415" cy="71"/>
            </a:xfrm>
            <a:custGeom>
              <a:avLst/>
              <a:gdLst>
                <a:gd name="T0" fmla="*/ 1065 w 1119"/>
                <a:gd name="T1" fmla="*/ 122 h 192"/>
                <a:gd name="T2" fmla="*/ 970 w 1119"/>
                <a:gd name="T3" fmla="*/ 64 h 192"/>
                <a:gd name="T4" fmla="*/ 885 w 1119"/>
                <a:gd name="T5" fmla="*/ 28 h 192"/>
                <a:gd name="T6" fmla="*/ 794 w 1119"/>
                <a:gd name="T7" fmla="*/ 10 h 192"/>
                <a:gd name="T8" fmla="*/ 742 w 1119"/>
                <a:gd name="T9" fmla="*/ 4 h 192"/>
                <a:gd name="T10" fmla="*/ 651 w 1119"/>
                <a:gd name="T11" fmla="*/ 28 h 192"/>
                <a:gd name="T12" fmla="*/ 553 w 1119"/>
                <a:gd name="T13" fmla="*/ 83 h 192"/>
                <a:gd name="T14" fmla="*/ 459 w 1119"/>
                <a:gd name="T15" fmla="*/ 137 h 192"/>
                <a:gd name="T16" fmla="*/ 374 w 1119"/>
                <a:gd name="T17" fmla="*/ 162 h 192"/>
                <a:gd name="T18" fmla="*/ 319 w 1119"/>
                <a:gd name="T19" fmla="*/ 159 h 192"/>
                <a:gd name="T20" fmla="*/ 225 w 1119"/>
                <a:gd name="T21" fmla="*/ 140 h 192"/>
                <a:gd name="T22" fmla="*/ 137 w 1119"/>
                <a:gd name="T23" fmla="*/ 101 h 192"/>
                <a:gd name="T24" fmla="*/ 48 w 1119"/>
                <a:gd name="T25" fmla="*/ 43 h 192"/>
                <a:gd name="T26" fmla="*/ 0 w 1119"/>
                <a:gd name="T27" fmla="*/ 4 h 192"/>
                <a:gd name="T28" fmla="*/ 0 w 1119"/>
                <a:gd name="T29" fmla="*/ 4 h 192"/>
                <a:gd name="T30" fmla="*/ 0 w 1119"/>
                <a:gd name="T31" fmla="*/ 10 h 192"/>
                <a:gd name="T32" fmla="*/ 0 w 1119"/>
                <a:gd name="T33" fmla="*/ 19 h 192"/>
                <a:gd name="T34" fmla="*/ 0 w 1119"/>
                <a:gd name="T35" fmla="*/ 28 h 192"/>
                <a:gd name="T36" fmla="*/ 48 w 1119"/>
                <a:gd name="T37" fmla="*/ 70 h 192"/>
                <a:gd name="T38" fmla="*/ 137 w 1119"/>
                <a:gd name="T39" fmla="*/ 131 h 192"/>
                <a:gd name="T40" fmla="*/ 222 w 1119"/>
                <a:gd name="T41" fmla="*/ 171 h 192"/>
                <a:gd name="T42" fmla="*/ 316 w 1119"/>
                <a:gd name="T43" fmla="*/ 189 h 192"/>
                <a:gd name="T44" fmla="*/ 371 w 1119"/>
                <a:gd name="T45" fmla="*/ 192 h 192"/>
                <a:gd name="T46" fmla="*/ 413 w 1119"/>
                <a:gd name="T47" fmla="*/ 186 h 192"/>
                <a:gd name="T48" fmla="*/ 505 w 1119"/>
                <a:gd name="T49" fmla="*/ 143 h 192"/>
                <a:gd name="T50" fmla="*/ 602 w 1119"/>
                <a:gd name="T51" fmla="*/ 83 h 192"/>
                <a:gd name="T52" fmla="*/ 699 w 1119"/>
                <a:gd name="T53" fmla="*/ 34 h 192"/>
                <a:gd name="T54" fmla="*/ 791 w 1119"/>
                <a:gd name="T55" fmla="*/ 31 h 192"/>
                <a:gd name="T56" fmla="*/ 879 w 1119"/>
                <a:gd name="T57" fmla="*/ 52 h 192"/>
                <a:gd name="T58" fmla="*/ 967 w 1119"/>
                <a:gd name="T59" fmla="*/ 92 h 192"/>
                <a:gd name="T60" fmla="*/ 1059 w 1119"/>
                <a:gd name="T61" fmla="*/ 153 h 192"/>
                <a:gd name="T62" fmla="*/ 1116 w 1119"/>
                <a:gd name="T63" fmla="*/ 192 h 192"/>
                <a:gd name="T64" fmla="*/ 1119 w 1119"/>
                <a:gd name="T65" fmla="*/ 189 h 192"/>
                <a:gd name="T66" fmla="*/ 1119 w 1119"/>
                <a:gd name="T67" fmla="*/ 180 h 192"/>
                <a:gd name="T68" fmla="*/ 1119 w 1119"/>
                <a:gd name="T69" fmla="*/ 171 h 192"/>
                <a:gd name="T70" fmla="*/ 1119 w 1119"/>
                <a:gd name="T71" fmla="*/ 16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162"/>
                  </a:moveTo>
                  <a:lnTo>
                    <a:pt x="1065" y="122"/>
                  </a:lnTo>
                  <a:lnTo>
                    <a:pt x="1016" y="89"/>
                  </a:lnTo>
                  <a:lnTo>
                    <a:pt x="970" y="64"/>
                  </a:lnTo>
                  <a:lnTo>
                    <a:pt x="928" y="43"/>
                  </a:lnTo>
                  <a:lnTo>
                    <a:pt x="885" y="28"/>
                  </a:lnTo>
                  <a:lnTo>
                    <a:pt x="839" y="16"/>
                  </a:lnTo>
                  <a:lnTo>
                    <a:pt x="794" y="10"/>
                  </a:lnTo>
                  <a:lnTo>
                    <a:pt x="745" y="7"/>
                  </a:lnTo>
                  <a:lnTo>
                    <a:pt x="742" y="4"/>
                  </a:lnTo>
                  <a:lnTo>
                    <a:pt x="696" y="10"/>
                  </a:lnTo>
                  <a:lnTo>
                    <a:pt x="651" y="28"/>
                  </a:lnTo>
                  <a:lnTo>
                    <a:pt x="602" y="52"/>
                  </a:lnTo>
                  <a:lnTo>
                    <a:pt x="553" y="83"/>
                  </a:lnTo>
                  <a:lnTo>
                    <a:pt x="505" y="110"/>
                  </a:lnTo>
                  <a:lnTo>
                    <a:pt x="459" y="137"/>
                  </a:lnTo>
                  <a:lnTo>
                    <a:pt x="413" y="153"/>
                  </a:lnTo>
                  <a:lnTo>
                    <a:pt x="374" y="162"/>
                  </a:lnTo>
                  <a:lnTo>
                    <a:pt x="371" y="162"/>
                  </a:lnTo>
                  <a:lnTo>
                    <a:pt x="319" y="159"/>
                  </a:lnTo>
                  <a:lnTo>
                    <a:pt x="270" y="153"/>
                  </a:lnTo>
                  <a:lnTo>
                    <a:pt x="225" y="140"/>
                  </a:lnTo>
                  <a:lnTo>
                    <a:pt x="182" y="125"/>
                  </a:lnTo>
                  <a:lnTo>
                    <a:pt x="137" y="101"/>
                  </a:lnTo>
                  <a:lnTo>
                    <a:pt x="94" y="77"/>
                  </a:lnTo>
                  <a:lnTo>
                    <a:pt x="48" y="43"/>
                  </a:lnTo>
                  <a:lnTo>
                    <a:pt x="0" y="7"/>
                  </a:lnTo>
                  <a:lnTo>
                    <a:pt x="0" y="4"/>
                  </a:lnTo>
                  <a:lnTo>
                    <a:pt x="0" y="0"/>
                  </a:lnTo>
                  <a:lnTo>
                    <a:pt x="0" y="4"/>
                  </a:lnTo>
                  <a:lnTo>
                    <a:pt x="0" y="7"/>
                  </a:lnTo>
                  <a:lnTo>
                    <a:pt x="0" y="10"/>
                  </a:lnTo>
                  <a:lnTo>
                    <a:pt x="0" y="16"/>
                  </a:lnTo>
                  <a:lnTo>
                    <a:pt x="0" y="19"/>
                  </a:lnTo>
                  <a:lnTo>
                    <a:pt x="0" y="25"/>
                  </a:lnTo>
                  <a:lnTo>
                    <a:pt x="0" y="28"/>
                  </a:lnTo>
                  <a:lnTo>
                    <a:pt x="0" y="31"/>
                  </a:lnTo>
                  <a:lnTo>
                    <a:pt x="48" y="70"/>
                  </a:lnTo>
                  <a:lnTo>
                    <a:pt x="94" y="104"/>
                  </a:lnTo>
                  <a:lnTo>
                    <a:pt x="137" y="131"/>
                  </a:lnTo>
                  <a:lnTo>
                    <a:pt x="179" y="153"/>
                  </a:lnTo>
                  <a:lnTo>
                    <a:pt x="222" y="171"/>
                  </a:lnTo>
                  <a:lnTo>
                    <a:pt x="267" y="183"/>
                  </a:lnTo>
                  <a:lnTo>
                    <a:pt x="316" y="189"/>
                  </a:lnTo>
                  <a:lnTo>
                    <a:pt x="368" y="192"/>
                  </a:lnTo>
                  <a:lnTo>
                    <a:pt x="371" y="192"/>
                  </a:lnTo>
                  <a:lnTo>
                    <a:pt x="374" y="192"/>
                  </a:lnTo>
                  <a:lnTo>
                    <a:pt x="413" y="186"/>
                  </a:lnTo>
                  <a:lnTo>
                    <a:pt x="456" y="168"/>
                  </a:lnTo>
                  <a:lnTo>
                    <a:pt x="505" y="143"/>
                  </a:lnTo>
                  <a:lnTo>
                    <a:pt x="553" y="113"/>
                  </a:lnTo>
                  <a:lnTo>
                    <a:pt x="602" y="83"/>
                  </a:lnTo>
                  <a:lnTo>
                    <a:pt x="651" y="55"/>
                  </a:lnTo>
                  <a:lnTo>
                    <a:pt x="699" y="34"/>
                  </a:lnTo>
                  <a:lnTo>
                    <a:pt x="745" y="28"/>
                  </a:lnTo>
                  <a:lnTo>
                    <a:pt x="791" y="31"/>
                  </a:lnTo>
                  <a:lnTo>
                    <a:pt x="836" y="40"/>
                  </a:lnTo>
                  <a:lnTo>
                    <a:pt x="879" y="52"/>
                  </a:lnTo>
                  <a:lnTo>
                    <a:pt x="925" y="70"/>
                  </a:lnTo>
                  <a:lnTo>
                    <a:pt x="967" y="92"/>
                  </a:lnTo>
                  <a:lnTo>
                    <a:pt x="1013" y="119"/>
                  </a:lnTo>
                  <a:lnTo>
                    <a:pt x="1059" y="153"/>
                  </a:lnTo>
                  <a:lnTo>
                    <a:pt x="1113" y="192"/>
                  </a:lnTo>
                  <a:lnTo>
                    <a:pt x="1116" y="192"/>
                  </a:lnTo>
                  <a:lnTo>
                    <a:pt x="1119" y="192"/>
                  </a:lnTo>
                  <a:lnTo>
                    <a:pt x="1119" y="189"/>
                  </a:lnTo>
                  <a:lnTo>
                    <a:pt x="1119" y="186"/>
                  </a:lnTo>
                  <a:lnTo>
                    <a:pt x="1119" y="180"/>
                  </a:lnTo>
                  <a:lnTo>
                    <a:pt x="1119" y="177"/>
                  </a:lnTo>
                  <a:lnTo>
                    <a:pt x="1119" y="171"/>
                  </a:lnTo>
                  <a:lnTo>
                    <a:pt x="1119" y="165"/>
                  </a:lnTo>
                  <a:lnTo>
                    <a:pt x="1119" y="162"/>
                  </a:lnTo>
                  <a:close/>
                </a:path>
              </a:pathLst>
            </a:custGeom>
            <a:solidFill>
              <a:srgbClr val="0000FF"/>
            </a:solidFill>
            <a:ln w="0">
              <a:solidFill>
                <a:srgbClr val="0000FF"/>
              </a:solidFill>
              <a:prstDash val="solid"/>
              <a:round/>
              <a:headEnd/>
              <a:tailEnd/>
            </a:ln>
          </p:spPr>
          <p:txBody>
            <a:bodyPr/>
            <a:lstStyle/>
            <a:p>
              <a:endParaRPr lang="en-US"/>
            </a:p>
          </p:txBody>
        </p:sp>
        <p:sp>
          <p:nvSpPr>
            <p:cNvPr id="850972" name="Freeform 28"/>
            <p:cNvSpPr>
              <a:spLocks/>
            </p:cNvSpPr>
            <p:nvPr/>
          </p:nvSpPr>
          <p:spPr bwMode="auto">
            <a:xfrm>
              <a:off x="2333" y="2152"/>
              <a:ext cx="462" cy="79"/>
            </a:xfrm>
            <a:custGeom>
              <a:avLst/>
              <a:gdLst>
                <a:gd name="T0" fmla="*/ 1186 w 1247"/>
                <a:gd name="T1" fmla="*/ 134 h 213"/>
                <a:gd name="T2" fmla="*/ 1083 w 1247"/>
                <a:gd name="T3" fmla="*/ 70 h 213"/>
                <a:gd name="T4" fmla="*/ 986 w 1247"/>
                <a:gd name="T5" fmla="*/ 28 h 213"/>
                <a:gd name="T6" fmla="*/ 885 w 1247"/>
                <a:gd name="T7" fmla="*/ 10 h 213"/>
                <a:gd name="T8" fmla="*/ 827 w 1247"/>
                <a:gd name="T9" fmla="*/ 3 h 213"/>
                <a:gd name="T10" fmla="*/ 776 w 1247"/>
                <a:gd name="T11" fmla="*/ 10 h 213"/>
                <a:gd name="T12" fmla="*/ 672 w 1247"/>
                <a:gd name="T13" fmla="*/ 58 h 213"/>
                <a:gd name="T14" fmla="*/ 563 w 1247"/>
                <a:gd name="T15" fmla="*/ 122 h 213"/>
                <a:gd name="T16" fmla="*/ 462 w 1247"/>
                <a:gd name="T17" fmla="*/ 171 h 213"/>
                <a:gd name="T18" fmla="*/ 417 w 1247"/>
                <a:gd name="T19" fmla="*/ 177 h 213"/>
                <a:gd name="T20" fmla="*/ 301 w 1247"/>
                <a:gd name="T21" fmla="*/ 165 h 213"/>
                <a:gd name="T22" fmla="*/ 204 w 1247"/>
                <a:gd name="T23" fmla="*/ 137 h 213"/>
                <a:gd name="T24" fmla="*/ 103 w 1247"/>
                <a:gd name="T25" fmla="*/ 83 h 213"/>
                <a:gd name="T26" fmla="*/ 0 w 1247"/>
                <a:gd name="T27" fmla="*/ 7 h 213"/>
                <a:gd name="T28" fmla="*/ 0 w 1247"/>
                <a:gd name="T29" fmla="*/ 0 h 213"/>
                <a:gd name="T30" fmla="*/ 0 w 1247"/>
                <a:gd name="T31" fmla="*/ 7 h 213"/>
                <a:gd name="T32" fmla="*/ 0 w 1247"/>
                <a:gd name="T33" fmla="*/ 16 h 213"/>
                <a:gd name="T34" fmla="*/ 0 w 1247"/>
                <a:gd name="T35" fmla="*/ 25 h 213"/>
                <a:gd name="T36" fmla="*/ 0 w 1247"/>
                <a:gd name="T37" fmla="*/ 34 h 213"/>
                <a:gd name="T38" fmla="*/ 103 w 1247"/>
                <a:gd name="T39" fmla="*/ 113 h 213"/>
                <a:gd name="T40" fmla="*/ 201 w 1247"/>
                <a:gd name="T41" fmla="*/ 171 h 213"/>
                <a:gd name="T42" fmla="*/ 298 w 1247"/>
                <a:gd name="T43" fmla="*/ 201 h 213"/>
                <a:gd name="T44" fmla="*/ 407 w 1247"/>
                <a:gd name="T45" fmla="*/ 213 h 213"/>
                <a:gd name="T46" fmla="*/ 414 w 1247"/>
                <a:gd name="T47" fmla="*/ 213 h 213"/>
                <a:gd name="T48" fmla="*/ 459 w 1247"/>
                <a:gd name="T49" fmla="*/ 207 h 213"/>
                <a:gd name="T50" fmla="*/ 563 w 1247"/>
                <a:gd name="T51" fmla="*/ 159 h 213"/>
                <a:gd name="T52" fmla="*/ 672 w 1247"/>
                <a:gd name="T53" fmla="*/ 92 h 213"/>
                <a:gd name="T54" fmla="*/ 779 w 1247"/>
                <a:gd name="T55" fmla="*/ 40 h 213"/>
                <a:gd name="T56" fmla="*/ 882 w 1247"/>
                <a:gd name="T57" fmla="*/ 34 h 213"/>
                <a:gd name="T58" fmla="*/ 983 w 1247"/>
                <a:gd name="T59" fmla="*/ 58 h 213"/>
                <a:gd name="T60" fmla="*/ 1077 w 1247"/>
                <a:gd name="T61" fmla="*/ 101 h 213"/>
                <a:gd name="T62" fmla="*/ 1180 w 1247"/>
                <a:gd name="T63" fmla="*/ 171 h 213"/>
                <a:gd name="T64" fmla="*/ 1244 w 1247"/>
                <a:gd name="T65" fmla="*/ 213 h 213"/>
                <a:gd name="T66" fmla="*/ 1247 w 1247"/>
                <a:gd name="T67" fmla="*/ 210 h 213"/>
                <a:gd name="T68" fmla="*/ 1247 w 1247"/>
                <a:gd name="T69" fmla="*/ 201 h 213"/>
                <a:gd name="T70" fmla="*/ 1247 w 1247"/>
                <a:gd name="T71" fmla="*/ 186 h 213"/>
                <a:gd name="T72" fmla="*/ 1247 w 1247"/>
                <a:gd name="T73" fmla="*/ 1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7" h="213">
                  <a:moveTo>
                    <a:pt x="1247" y="177"/>
                  </a:moveTo>
                  <a:lnTo>
                    <a:pt x="1186" y="134"/>
                  </a:lnTo>
                  <a:lnTo>
                    <a:pt x="1132" y="98"/>
                  </a:lnTo>
                  <a:lnTo>
                    <a:pt x="1083" y="70"/>
                  </a:lnTo>
                  <a:lnTo>
                    <a:pt x="1034" y="46"/>
                  </a:lnTo>
                  <a:lnTo>
                    <a:pt x="986" y="28"/>
                  </a:lnTo>
                  <a:lnTo>
                    <a:pt x="934" y="16"/>
                  </a:lnTo>
                  <a:lnTo>
                    <a:pt x="885" y="10"/>
                  </a:lnTo>
                  <a:lnTo>
                    <a:pt x="830" y="7"/>
                  </a:lnTo>
                  <a:lnTo>
                    <a:pt x="827" y="3"/>
                  </a:lnTo>
                  <a:lnTo>
                    <a:pt x="827" y="0"/>
                  </a:lnTo>
                  <a:lnTo>
                    <a:pt x="776" y="10"/>
                  </a:lnTo>
                  <a:lnTo>
                    <a:pt x="724" y="28"/>
                  </a:lnTo>
                  <a:lnTo>
                    <a:pt x="672" y="58"/>
                  </a:lnTo>
                  <a:lnTo>
                    <a:pt x="617" y="89"/>
                  </a:lnTo>
                  <a:lnTo>
                    <a:pt x="563" y="122"/>
                  </a:lnTo>
                  <a:lnTo>
                    <a:pt x="511" y="150"/>
                  </a:lnTo>
                  <a:lnTo>
                    <a:pt x="462" y="171"/>
                  </a:lnTo>
                  <a:lnTo>
                    <a:pt x="417" y="180"/>
                  </a:lnTo>
                  <a:lnTo>
                    <a:pt x="417" y="177"/>
                  </a:lnTo>
                  <a:lnTo>
                    <a:pt x="356" y="174"/>
                  </a:lnTo>
                  <a:lnTo>
                    <a:pt x="301" y="165"/>
                  </a:lnTo>
                  <a:lnTo>
                    <a:pt x="252" y="153"/>
                  </a:lnTo>
                  <a:lnTo>
                    <a:pt x="204" y="137"/>
                  </a:lnTo>
                  <a:lnTo>
                    <a:pt x="155" y="113"/>
                  </a:lnTo>
                  <a:lnTo>
                    <a:pt x="103" y="83"/>
                  </a:lnTo>
                  <a:lnTo>
                    <a:pt x="55" y="46"/>
                  </a:lnTo>
                  <a:lnTo>
                    <a:pt x="0" y="7"/>
                  </a:lnTo>
                  <a:lnTo>
                    <a:pt x="0" y="3"/>
                  </a:lnTo>
                  <a:lnTo>
                    <a:pt x="0" y="0"/>
                  </a:lnTo>
                  <a:lnTo>
                    <a:pt x="0" y="3"/>
                  </a:lnTo>
                  <a:lnTo>
                    <a:pt x="0" y="7"/>
                  </a:lnTo>
                  <a:lnTo>
                    <a:pt x="0" y="10"/>
                  </a:lnTo>
                  <a:lnTo>
                    <a:pt x="0" y="16"/>
                  </a:lnTo>
                  <a:lnTo>
                    <a:pt x="0" y="22"/>
                  </a:lnTo>
                  <a:lnTo>
                    <a:pt x="0" y="25"/>
                  </a:lnTo>
                  <a:lnTo>
                    <a:pt x="0" y="31"/>
                  </a:lnTo>
                  <a:lnTo>
                    <a:pt x="0" y="34"/>
                  </a:lnTo>
                  <a:lnTo>
                    <a:pt x="51" y="76"/>
                  </a:lnTo>
                  <a:lnTo>
                    <a:pt x="103" y="113"/>
                  </a:lnTo>
                  <a:lnTo>
                    <a:pt x="152" y="146"/>
                  </a:lnTo>
                  <a:lnTo>
                    <a:pt x="201" y="171"/>
                  </a:lnTo>
                  <a:lnTo>
                    <a:pt x="246" y="189"/>
                  </a:lnTo>
                  <a:lnTo>
                    <a:pt x="298" y="201"/>
                  </a:lnTo>
                  <a:lnTo>
                    <a:pt x="350" y="210"/>
                  </a:lnTo>
                  <a:lnTo>
                    <a:pt x="407" y="213"/>
                  </a:lnTo>
                  <a:lnTo>
                    <a:pt x="411" y="213"/>
                  </a:lnTo>
                  <a:lnTo>
                    <a:pt x="414" y="213"/>
                  </a:lnTo>
                  <a:lnTo>
                    <a:pt x="417" y="213"/>
                  </a:lnTo>
                  <a:lnTo>
                    <a:pt x="459" y="207"/>
                  </a:lnTo>
                  <a:lnTo>
                    <a:pt x="511" y="186"/>
                  </a:lnTo>
                  <a:lnTo>
                    <a:pt x="563" y="159"/>
                  </a:lnTo>
                  <a:lnTo>
                    <a:pt x="617" y="125"/>
                  </a:lnTo>
                  <a:lnTo>
                    <a:pt x="672" y="92"/>
                  </a:lnTo>
                  <a:lnTo>
                    <a:pt x="727" y="61"/>
                  </a:lnTo>
                  <a:lnTo>
                    <a:pt x="779" y="40"/>
                  </a:lnTo>
                  <a:lnTo>
                    <a:pt x="830" y="31"/>
                  </a:lnTo>
                  <a:lnTo>
                    <a:pt x="882" y="34"/>
                  </a:lnTo>
                  <a:lnTo>
                    <a:pt x="934" y="43"/>
                  </a:lnTo>
                  <a:lnTo>
                    <a:pt x="983" y="58"/>
                  </a:lnTo>
                  <a:lnTo>
                    <a:pt x="1028" y="76"/>
                  </a:lnTo>
                  <a:lnTo>
                    <a:pt x="1077" y="101"/>
                  </a:lnTo>
                  <a:lnTo>
                    <a:pt x="1129" y="134"/>
                  </a:lnTo>
                  <a:lnTo>
                    <a:pt x="1180" y="171"/>
                  </a:lnTo>
                  <a:lnTo>
                    <a:pt x="1241" y="213"/>
                  </a:lnTo>
                  <a:lnTo>
                    <a:pt x="1244" y="213"/>
                  </a:lnTo>
                  <a:lnTo>
                    <a:pt x="1247" y="213"/>
                  </a:lnTo>
                  <a:lnTo>
                    <a:pt x="1247" y="210"/>
                  </a:lnTo>
                  <a:lnTo>
                    <a:pt x="1247" y="207"/>
                  </a:lnTo>
                  <a:lnTo>
                    <a:pt x="1247" y="201"/>
                  </a:lnTo>
                  <a:lnTo>
                    <a:pt x="1247" y="195"/>
                  </a:lnTo>
                  <a:lnTo>
                    <a:pt x="1247" y="186"/>
                  </a:lnTo>
                  <a:lnTo>
                    <a:pt x="1247" y="180"/>
                  </a:lnTo>
                  <a:lnTo>
                    <a:pt x="1247" y="177"/>
                  </a:lnTo>
                  <a:close/>
                </a:path>
              </a:pathLst>
            </a:custGeom>
            <a:solidFill>
              <a:srgbClr val="0000FF"/>
            </a:solidFill>
            <a:ln w="0">
              <a:solidFill>
                <a:srgbClr val="0000FF"/>
              </a:solidFill>
              <a:prstDash val="solid"/>
              <a:round/>
              <a:headEnd/>
              <a:tailEnd/>
            </a:ln>
          </p:spPr>
          <p:txBody>
            <a:bodyPr/>
            <a:lstStyle/>
            <a:p>
              <a:endParaRPr lang="en-US"/>
            </a:p>
          </p:txBody>
        </p:sp>
        <p:sp>
          <p:nvSpPr>
            <p:cNvPr id="850973" name="Freeform 29"/>
            <p:cNvSpPr>
              <a:spLocks/>
            </p:cNvSpPr>
            <p:nvPr/>
          </p:nvSpPr>
          <p:spPr bwMode="auto">
            <a:xfrm>
              <a:off x="2308" y="1983"/>
              <a:ext cx="511" cy="88"/>
            </a:xfrm>
            <a:custGeom>
              <a:avLst/>
              <a:gdLst>
                <a:gd name="T0" fmla="*/ 1311 w 1378"/>
                <a:gd name="T1" fmla="*/ 152 h 237"/>
                <a:gd name="T2" fmla="*/ 1196 w 1378"/>
                <a:gd name="T3" fmla="*/ 79 h 237"/>
                <a:gd name="T4" fmla="*/ 1089 w 1378"/>
                <a:gd name="T5" fmla="*/ 33 h 237"/>
                <a:gd name="T6" fmla="*/ 977 w 1378"/>
                <a:gd name="T7" fmla="*/ 12 h 237"/>
                <a:gd name="T8" fmla="*/ 916 w 1378"/>
                <a:gd name="T9" fmla="*/ 6 h 237"/>
                <a:gd name="T10" fmla="*/ 861 w 1378"/>
                <a:gd name="T11" fmla="*/ 12 h 237"/>
                <a:gd name="T12" fmla="*/ 745 w 1378"/>
                <a:gd name="T13" fmla="*/ 64 h 237"/>
                <a:gd name="T14" fmla="*/ 624 w 1378"/>
                <a:gd name="T15" fmla="*/ 137 h 237"/>
                <a:gd name="T16" fmla="*/ 511 w 1378"/>
                <a:gd name="T17" fmla="*/ 189 h 237"/>
                <a:gd name="T18" fmla="*/ 462 w 1378"/>
                <a:gd name="T19" fmla="*/ 198 h 237"/>
                <a:gd name="T20" fmla="*/ 338 w 1378"/>
                <a:gd name="T21" fmla="*/ 186 h 237"/>
                <a:gd name="T22" fmla="*/ 225 w 1378"/>
                <a:gd name="T23" fmla="*/ 152 h 237"/>
                <a:gd name="T24" fmla="*/ 118 w 1378"/>
                <a:gd name="T25" fmla="*/ 94 h 237"/>
                <a:gd name="T26" fmla="*/ 0 w 1378"/>
                <a:gd name="T27" fmla="*/ 9 h 237"/>
                <a:gd name="T28" fmla="*/ 0 w 1378"/>
                <a:gd name="T29" fmla="*/ 3 h 237"/>
                <a:gd name="T30" fmla="*/ 0 w 1378"/>
                <a:gd name="T31" fmla="*/ 3 h 237"/>
                <a:gd name="T32" fmla="*/ 0 w 1378"/>
                <a:gd name="T33" fmla="*/ 12 h 237"/>
                <a:gd name="T34" fmla="*/ 0 w 1378"/>
                <a:gd name="T35" fmla="*/ 24 h 237"/>
                <a:gd name="T36" fmla="*/ 0 w 1378"/>
                <a:gd name="T37" fmla="*/ 37 h 237"/>
                <a:gd name="T38" fmla="*/ 109 w 1378"/>
                <a:gd name="T39" fmla="*/ 125 h 237"/>
                <a:gd name="T40" fmla="*/ 164 w 1378"/>
                <a:gd name="T41" fmla="*/ 164 h 237"/>
                <a:gd name="T42" fmla="*/ 140 w 1378"/>
                <a:gd name="T43" fmla="*/ 140 h 237"/>
                <a:gd name="T44" fmla="*/ 0 w 1378"/>
                <a:gd name="T45" fmla="*/ 37 h 237"/>
                <a:gd name="T46" fmla="*/ 115 w 1378"/>
                <a:gd name="T47" fmla="*/ 128 h 237"/>
                <a:gd name="T48" fmla="*/ 222 w 1378"/>
                <a:gd name="T49" fmla="*/ 189 h 237"/>
                <a:gd name="T50" fmla="*/ 328 w 1378"/>
                <a:gd name="T51" fmla="*/ 225 h 237"/>
                <a:gd name="T52" fmla="*/ 453 w 1378"/>
                <a:gd name="T53" fmla="*/ 237 h 237"/>
                <a:gd name="T54" fmla="*/ 459 w 1378"/>
                <a:gd name="T55" fmla="*/ 237 h 237"/>
                <a:gd name="T56" fmla="*/ 511 w 1378"/>
                <a:gd name="T57" fmla="*/ 228 h 237"/>
                <a:gd name="T58" fmla="*/ 621 w 1378"/>
                <a:gd name="T59" fmla="*/ 176 h 237"/>
                <a:gd name="T60" fmla="*/ 742 w 1378"/>
                <a:gd name="T61" fmla="*/ 103 h 237"/>
                <a:gd name="T62" fmla="*/ 861 w 1378"/>
                <a:gd name="T63" fmla="*/ 46 h 237"/>
                <a:gd name="T64" fmla="*/ 973 w 1378"/>
                <a:gd name="T65" fmla="*/ 40 h 237"/>
                <a:gd name="T66" fmla="*/ 1083 w 1378"/>
                <a:gd name="T67" fmla="*/ 67 h 237"/>
                <a:gd name="T68" fmla="*/ 1190 w 1378"/>
                <a:gd name="T69" fmla="*/ 116 h 237"/>
                <a:gd name="T70" fmla="*/ 1302 w 1378"/>
                <a:gd name="T71" fmla="*/ 189 h 237"/>
                <a:gd name="T72" fmla="*/ 1372 w 1378"/>
                <a:gd name="T73" fmla="*/ 237 h 237"/>
                <a:gd name="T74" fmla="*/ 1378 w 1378"/>
                <a:gd name="T7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237">
                  <a:moveTo>
                    <a:pt x="1378" y="198"/>
                  </a:moveTo>
                  <a:lnTo>
                    <a:pt x="1311" y="152"/>
                  </a:lnTo>
                  <a:lnTo>
                    <a:pt x="1253" y="113"/>
                  </a:lnTo>
                  <a:lnTo>
                    <a:pt x="1196" y="79"/>
                  </a:lnTo>
                  <a:lnTo>
                    <a:pt x="1141" y="55"/>
                  </a:lnTo>
                  <a:lnTo>
                    <a:pt x="1089" y="33"/>
                  </a:lnTo>
                  <a:lnTo>
                    <a:pt x="1034" y="21"/>
                  </a:lnTo>
                  <a:lnTo>
                    <a:pt x="977" y="12"/>
                  </a:lnTo>
                  <a:lnTo>
                    <a:pt x="916" y="9"/>
                  </a:lnTo>
                  <a:lnTo>
                    <a:pt x="916" y="6"/>
                  </a:lnTo>
                  <a:lnTo>
                    <a:pt x="916" y="3"/>
                  </a:lnTo>
                  <a:lnTo>
                    <a:pt x="861" y="12"/>
                  </a:lnTo>
                  <a:lnTo>
                    <a:pt x="803" y="33"/>
                  </a:lnTo>
                  <a:lnTo>
                    <a:pt x="745" y="64"/>
                  </a:lnTo>
                  <a:lnTo>
                    <a:pt x="684" y="100"/>
                  </a:lnTo>
                  <a:lnTo>
                    <a:pt x="624" y="137"/>
                  </a:lnTo>
                  <a:lnTo>
                    <a:pt x="566" y="167"/>
                  </a:lnTo>
                  <a:lnTo>
                    <a:pt x="511" y="189"/>
                  </a:lnTo>
                  <a:lnTo>
                    <a:pt x="462" y="201"/>
                  </a:lnTo>
                  <a:lnTo>
                    <a:pt x="462" y="198"/>
                  </a:lnTo>
                  <a:lnTo>
                    <a:pt x="395" y="195"/>
                  </a:lnTo>
                  <a:lnTo>
                    <a:pt x="338" y="186"/>
                  </a:lnTo>
                  <a:lnTo>
                    <a:pt x="280" y="173"/>
                  </a:lnTo>
                  <a:lnTo>
                    <a:pt x="225" y="152"/>
                  </a:lnTo>
                  <a:lnTo>
                    <a:pt x="173" y="128"/>
                  </a:lnTo>
                  <a:lnTo>
                    <a:pt x="118" y="94"/>
                  </a:lnTo>
                  <a:lnTo>
                    <a:pt x="61" y="55"/>
                  </a:lnTo>
                  <a:lnTo>
                    <a:pt x="0" y="9"/>
                  </a:lnTo>
                  <a:lnTo>
                    <a:pt x="0" y="6"/>
                  </a:lnTo>
                  <a:lnTo>
                    <a:pt x="0" y="3"/>
                  </a:lnTo>
                  <a:lnTo>
                    <a:pt x="0" y="0"/>
                  </a:lnTo>
                  <a:lnTo>
                    <a:pt x="0" y="3"/>
                  </a:lnTo>
                  <a:lnTo>
                    <a:pt x="0" y="9"/>
                  </a:lnTo>
                  <a:lnTo>
                    <a:pt x="0" y="12"/>
                  </a:lnTo>
                  <a:lnTo>
                    <a:pt x="0" y="18"/>
                  </a:lnTo>
                  <a:lnTo>
                    <a:pt x="0" y="24"/>
                  </a:lnTo>
                  <a:lnTo>
                    <a:pt x="0" y="30"/>
                  </a:lnTo>
                  <a:lnTo>
                    <a:pt x="0" y="37"/>
                  </a:lnTo>
                  <a:lnTo>
                    <a:pt x="58" y="85"/>
                  </a:lnTo>
                  <a:lnTo>
                    <a:pt x="109" y="125"/>
                  </a:lnTo>
                  <a:lnTo>
                    <a:pt x="146" y="152"/>
                  </a:lnTo>
                  <a:lnTo>
                    <a:pt x="164" y="164"/>
                  </a:lnTo>
                  <a:lnTo>
                    <a:pt x="164" y="161"/>
                  </a:lnTo>
                  <a:lnTo>
                    <a:pt x="140" y="140"/>
                  </a:lnTo>
                  <a:lnTo>
                    <a:pt x="85" y="97"/>
                  </a:lnTo>
                  <a:lnTo>
                    <a:pt x="0" y="37"/>
                  </a:lnTo>
                  <a:lnTo>
                    <a:pt x="58" y="85"/>
                  </a:lnTo>
                  <a:lnTo>
                    <a:pt x="115" y="128"/>
                  </a:lnTo>
                  <a:lnTo>
                    <a:pt x="170" y="161"/>
                  </a:lnTo>
                  <a:lnTo>
                    <a:pt x="222" y="189"/>
                  </a:lnTo>
                  <a:lnTo>
                    <a:pt x="274" y="210"/>
                  </a:lnTo>
                  <a:lnTo>
                    <a:pt x="328" y="225"/>
                  </a:lnTo>
                  <a:lnTo>
                    <a:pt x="389" y="234"/>
                  </a:lnTo>
                  <a:lnTo>
                    <a:pt x="453" y="237"/>
                  </a:lnTo>
                  <a:lnTo>
                    <a:pt x="456" y="237"/>
                  </a:lnTo>
                  <a:lnTo>
                    <a:pt x="459" y="237"/>
                  </a:lnTo>
                  <a:lnTo>
                    <a:pt x="462" y="237"/>
                  </a:lnTo>
                  <a:lnTo>
                    <a:pt x="511" y="228"/>
                  </a:lnTo>
                  <a:lnTo>
                    <a:pt x="563" y="207"/>
                  </a:lnTo>
                  <a:lnTo>
                    <a:pt x="621" y="176"/>
                  </a:lnTo>
                  <a:lnTo>
                    <a:pt x="681" y="140"/>
                  </a:lnTo>
                  <a:lnTo>
                    <a:pt x="742" y="103"/>
                  </a:lnTo>
                  <a:lnTo>
                    <a:pt x="803" y="70"/>
                  </a:lnTo>
                  <a:lnTo>
                    <a:pt x="861" y="46"/>
                  </a:lnTo>
                  <a:lnTo>
                    <a:pt x="916" y="37"/>
                  </a:lnTo>
                  <a:lnTo>
                    <a:pt x="973" y="40"/>
                  </a:lnTo>
                  <a:lnTo>
                    <a:pt x="1031" y="49"/>
                  </a:lnTo>
                  <a:lnTo>
                    <a:pt x="1083" y="67"/>
                  </a:lnTo>
                  <a:lnTo>
                    <a:pt x="1138" y="88"/>
                  </a:lnTo>
                  <a:lnTo>
                    <a:pt x="1190" y="116"/>
                  </a:lnTo>
                  <a:lnTo>
                    <a:pt x="1244" y="149"/>
                  </a:lnTo>
                  <a:lnTo>
                    <a:pt x="1302" y="189"/>
                  </a:lnTo>
                  <a:lnTo>
                    <a:pt x="1369" y="237"/>
                  </a:lnTo>
                  <a:lnTo>
                    <a:pt x="1372" y="237"/>
                  </a:lnTo>
                  <a:lnTo>
                    <a:pt x="1375" y="237"/>
                  </a:lnTo>
                  <a:lnTo>
                    <a:pt x="1378" y="237"/>
                  </a:lnTo>
                  <a:lnTo>
                    <a:pt x="1378" y="198"/>
                  </a:lnTo>
                  <a:close/>
                </a:path>
              </a:pathLst>
            </a:custGeom>
            <a:solidFill>
              <a:srgbClr val="0000FF"/>
            </a:solidFill>
            <a:ln w="0">
              <a:solidFill>
                <a:srgbClr val="0000FF"/>
              </a:solidFill>
              <a:prstDash val="solid"/>
              <a:round/>
              <a:headEnd/>
              <a:tailEnd/>
            </a:ln>
          </p:spPr>
          <p:txBody>
            <a:bodyPr/>
            <a:lstStyle/>
            <a:p>
              <a:endParaRPr lang="en-US"/>
            </a:p>
          </p:txBody>
        </p:sp>
        <p:sp>
          <p:nvSpPr>
            <p:cNvPr id="850974" name="Freeform 30"/>
            <p:cNvSpPr>
              <a:spLocks/>
            </p:cNvSpPr>
            <p:nvPr/>
          </p:nvSpPr>
          <p:spPr bwMode="auto">
            <a:xfrm>
              <a:off x="2284" y="1806"/>
              <a:ext cx="554" cy="95"/>
            </a:xfrm>
            <a:custGeom>
              <a:avLst/>
              <a:gdLst>
                <a:gd name="T0" fmla="*/ 1494 w 1494"/>
                <a:gd name="T1" fmla="*/ 213 h 256"/>
                <a:gd name="T2" fmla="*/ 1430 w 1494"/>
                <a:gd name="T3" fmla="*/ 162 h 256"/>
                <a:gd name="T4" fmla="*/ 1366 w 1494"/>
                <a:gd name="T5" fmla="*/ 119 h 256"/>
                <a:gd name="T6" fmla="*/ 1302 w 1494"/>
                <a:gd name="T7" fmla="*/ 82 h 256"/>
                <a:gd name="T8" fmla="*/ 1241 w 1494"/>
                <a:gd name="T9" fmla="*/ 52 h 256"/>
                <a:gd name="T10" fmla="*/ 1177 w 1494"/>
                <a:gd name="T11" fmla="*/ 28 h 256"/>
                <a:gd name="T12" fmla="*/ 1114 w 1494"/>
                <a:gd name="T13" fmla="*/ 12 h 256"/>
                <a:gd name="T14" fmla="*/ 1053 w 1494"/>
                <a:gd name="T15" fmla="*/ 3 h 256"/>
                <a:gd name="T16" fmla="*/ 992 w 1494"/>
                <a:gd name="T17" fmla="*/ 0 h 256"/>
                <a:gd name="T18" fmla="*/ 928 w 1494"/>
                <a:gd name="T19" fmla="*/ 6 h 256"/>
                <a:gd name="T20" fmla="*/ 867 w 1494"/>
                <a:gd name="T21" fmla="*/ 31 h 256"/>
                <a:gd name="T22" fmla="*/ 806 w 1494"/>
                <a:gd name="T23" fmla="*/ 64 h 256"/>
                <a:gd name="T24" fmla="*/ 745 w 1494"/>
                <a:gd name="T25" fmla="*/ 104 h 256"/>
                <a:gd name="T26" fmla="*/ 681 w 1494"/>
                <a:gd name="T27" fmla="*/ 143 h 256"/>
                <a:gd name="T28" fmla="*/ 621 w 1494"/>
                <a:gd name="T29" fmla="*/ 177 h 256"/>
                <a:gd name="T30" fmla="*/ 560 w 1494"/>
                <a:gd name="T31" fmla="*/ 201 h 256"/>
                <a:gd name="T32" fmla="*/ 502 w 1494"/>
                <a:gd name="T33" fmla="*/ 213 h 256"/>
                <a:gd name="T34" fmla="*/ 438 w 1494"/>
                <a:gd name="T35" fmla="*/ 207 h 256"/>
                <a:gd name="T36" fmla="*/ 377 w 1494"/>
                <a:gd name="T37" fmla="*/ 198 h 256"/>
                <a:gd name="T38" fmla="*/ 313 w 1494"/>
                <a:gd name="T39" fmla="*/ 183 h 256"/>
                <a:gd name="T40" fmla="*/ 252 w 1494"/>
                <a:gd name="T41" fmla="*/ 159 h 256"/>
                <a:gd name="T42" fmla="*/ 189 w 1494"/>
                <a:gd name="T43" fmla="*/ 128 h 256"/>
                <a:gd name="T44" fmla="*/ 125 w 1494"/>
                <a:gd name="T45" fmla="*/ 92 h 256"/>
                <a:gd name="T46" fmla="*/ 61 w 1494"/>
                <a:gd name="T47" fmla="*/ 49 h 256"/>
                <a:gd name="T48" fmla="*/ 0 w 1494"/>
                <a:gd name="T49" fmla="*/ 0 h 256"/>
                <a:gd name="T50" fmla="*/ 0 w 1494"/>
                <a:gd name="T51" fmla="*/ 40 h 256"/>
                <a:gd name="T52" fmla="*/ 61 w 1494"/>
                <a:gd name="T53" fmla="*/ 89 h 256"/>
                <a:gd name="T54" fmla="*/ 125 w 1494"/>
                <a:gd name="T55" fmla="*/ 134 h 256"/>
                <a:gd name="T56" fmla="*/ 189 w 1494"/>
                <a:gd name="T57" fmla="*/ 171 h 256"/>
                <a:gd name="T58" fmla="*/ 252 w 1494"/>
                <a:gd name="T59" fmla="*/ 201 h 256"/>
                <a:gd name="T60" fmla="*/ 313 w 1494"/>
                <a:gd name="T61" fmla="*/ 225 h 256"/>
                <a:gd name="T62" fmla="*/ 377 w 1494"/>
                <a:gd name="T63" fmla="*/ 241 h 256"/>
                <a:gd name="T64" fmla="*/ 438 w 1494"/>
                <a:gd name="T65" fmla="*/ 250 h 256"/>
                <a:gd name="T66" fmla="*/ 502 w 1494"/>
                <a:gd name="T67" fmla="*/ 256 h 256"/>
                <a:gd name="T68" fmla="*/ 560 w 1494"/>
                <a:gd name="T69" fmla="*/ 244 h 256"/>
                <a:gd name="T70" fmla="*/ 621 w 1494"/>
                <a:gd name="T71" fmla="*/ 219 h 256"/>
                <a:gd name="T72" fmla="*/ 681 w 1494"/>
                <a:gd name="T73" fmla="*/ 186 h 256"/>
                <a:gd name="T74" fmla="*/ 745 w 1494"/>
                <a:gd name="T75" fmla="*/ 146 h 256"/>
                <a:gd name="T76" fmla="*/ 806 w 1494"/>
                <a:gd name="T77" fmla="*/ 104 h 256"/>
                <a:gd name="T78" fmla="*/ 867 w 1494"/>
                <a:gd name="T79" fmla="*/ 70 h 256"/>
                <a:gd name="T80" fmla="*/ 928 w 1494"/>
                <a:gd name="T81" fmla="*/ 46 h 256"/>
                <a:gd name="T82" fmla="*/ 992 w 1494"/>
                <a:gd name="T83" fmla="*/ 40 h 256"/>
                <a:gd name="T84" fmla="*/ 1053 w 1494"/>
                <a:gd name="T85" fmla="*/ 43 h 256"/>
                <a:gd name="T86" fmla="*/ 1114 w 1494"/>
                <a:gd name="T87" fmla="*/ 52 h 256"/>
                <a:gd name="T88" fmla="*/ 1177 w 1494"/>
                <a:gd name="T89" fmla="*/ 67 h 256"/>
                <a:gd name="T90" fmla="*/ 1241 w 1494"/>
                <a:gd name="T91" fmla="*/ 92 h 256"/>
                <a:gd name="T92" fmla="*/ 1302 w 1494"/>
                <a:gd name="T93" fmla="*/ 122 h 256"/>
                <a:gd name="T94" fmla="*/ 1366 w 1494"/>
                <a:gd name="T95" fmla="*/ 159 h 256"/>
                <a:gd name="T96" fmla="*/ 1430 w 1494"/>
                <a:gd name="T97" fmla="*/ 204 h 256"/>
                <a:gd name="T98" fmla="*/ 1494 w 1494"/>
                <a:gd name="T99" fmla="*/ 256 h 256"/>
                <a:gd name="T100" fmla="*/ 1494 w 1494"/>
                <a:gd name="T101" fmla="*/ 2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213"/>
                  </a:moveTo>
                  <a:lnTo>
                    <a:pt x="1430" y="162"/>
                  </a:lnTo>
                  <a:lnTo>
                    <a:pt x="1366" y="119"/>
                  </a:lnTo>
                  <a:lnTo>
                    <a:pt x="1302" y="82"/>
                  </a:lnTo>
                  <a:lnTo>
                    <a:pt x="1241" y="52"/>
                  </a:lnTo>
                  <a:lnTo>
                    <a:pt x="1177" y="28"/>
                  </a:lnTo>
                  <a:lnTo>
                    <a:pt x="1114" y="12"/>
                  </a:lnTo>
                  <a:lnTo>
                    <a:pt x="1053" y="3"/>
                  </a:lnTo>
                  <a:lnTo>
                    <a:pt x="992" y="0"/>
                  </a:lnTo>
                  <a:lnTo>
                    <a:pt x="928" y="6"/>
                  </a:lnTo>
                  <a:lnTo>
                    <a:pt x="867" y="31"/>
                  </a:lnTo>
                  <a:lnTo>
                    <a:pt x="806" y="64"/>
                  </a:lnTo>
                  <a:lnTo>
                    <a:pt x="745" y="104"/>
                  </a:lnTo>
                  <a:lnTo>
                    <a:pt x="681" y="143"/>
                  </a:lnTo>
                  <a:lnTo>
                    <a:pt x="621" y="177"/>
                  </a:lnTo>
                  <a:lnTo>
                    <a:pt x="560" y="201"/>
                  </a:lnTo>
                  <a:lnTo>
                    <a:pt x="502" y="213"/>
                  </a:lnTo>
                  <a:lnTo>
                    <a:pt x="438" y="207"/>
                  </a:lnTo>
                  <a:lnTo>
                    <a:pt x="377" y="198"/>
                  </a:lnTo>
                  <a:lnTo>
                    <a:pt x="313" y="183"/>
                  </a:lnTo>
                  <a:lnTo>
                    <a:pt x="252" y="159"/>
                  </a:lnTo>
                  <a:lnTo>
                    <a:pt x="189" y="128"/>
                  </a:lnTo>
                  <a:lnTo>
                    <a:pt x="125" y="92"/>
                  </a:lnTo>
                  <a:lnTo>
                    <a:pt x="61" y="49"/>
                  </a:lnTo>
                  <a:lnTo>
                    <a:pt x="0" y="0"/>
                  </a:lnTo>
                  <a:lnTo>
                    <a:pt x="0" y="40"/>
                  </a:lnTo>
                  <a:lnTo>
                    <a:pt x="61" y="89"/>
                  </a:lnTo>
                  <a:lnTo>
                    <a:pt x="125" y="134"/>
                  </a:lnTo>
                  <a:lnTo>
                    <a:pt x="189" y="171"/>
                  </a:lnTo>
                  <a:lnTo>
                    <a:pt x="252" y="201"/>
                  </a:lnTo>
                  <a:lnTo>
                    <a:pt x="313" y="225"/>
                  </a:lnTo>
                  <a:lnTo>
                    <a:pt x="377" y="241"/>
                  </a:lnTo>
                  <a:lnTo>
                    <a:pt x="438" y="250"/>
                  </a:lnTo>
                  <a:lnTo>
                    <a:pt x="502" y="256"/>
                  </a:lnTo>
                  <a:lnTo>
                    <a:pt x="560" y="244"/>
                  </a:lnTo>
                  <a:lnTo>
                    <a:pt x="621" y="219"/>
                  </a:lnTo>
                  <a:lnTo>
                    <a:pt x="681" y="186"/>
                  </a:lnTo>
                  <a:lnTo>
                    <a:pt x="745" y="146"/>
                  </a:lnTo>
                  <a:lnTo>
                    <a:pt x="806" y="104"/>
                  </a:lnTo>
                  <a:lnTo>
                    <a:pt x="867" y="70"/>
                  </a:lnTo>
                  <a:lnTo>
                    <a:pt x="928" y="46"/>
                  </a:lnTo>
                  <a:lnTo>
                    <a:pt x="992" y="40"/>
                  </a:lnTo>
                  <a:lnTo>
                    <a:pt x="1053" y="43"/>
                  </a:lnTo>
                  <a:lnTo>
                    <a:pt x="1114" y="52"/>
                  </a:lnTo>
                  <a:lnTo>
                    <a:pt x="1177" y="67"/>
                  </a:lnTo>
                  <a:lnTo>
                    <a:pt x="1241" y="92"/>
                  </a:lnTo>
                  <a:lnTo>
                    <a:pt x="1302" y="122"/>
                  </a:lnTo>
                  <a:lnTo>
                    <a:pt x="1366" y="159"/>
                  </a:lnTo>
                  <a:lnTo>
                    <a:pt x="1430" y="204"/>
                  </a:lnTo>
                  <a:lnTo>
                    <a:pt x="1494" y="256"/>
                  </a:lnTo>
                  <a:lnTo>
                    <a:pt x="1494" y="213"/>
                  </a:lnTo>
                  <a:close/>
                </a:path>
              </a:pathLst>
            </a:custGeom>
            <a:solidFill>
              <a:srgbClr val="0000FF"/>
            </a:solidFill>
            <a:ln w="0">
              <a:solidFill>
                <a:srgbClr val="0000FF"/>
              </a:solidFill>
              <a:prstDash val="solid"/>
              <a:round/>
              <a:headEnd/>
              <a:tailEnd/>
            </a:ln>
          </p:spPr>
          <p:txBody>
            <a:bodyPr/>
            <a:lstStyle/>
            <a:p>
              <a:endParaRPr lang="en-US"/>
            </a:p>
          </p:txBody>
        </p:sp>
      </p:grpSp>
      <p:grpSp>
        <p:nvGrpSpPr>
          <p:cNvPr id="850976" name="Group 32"/>
          <p:cNvGrpSpPr>
            <a:grpSpLocks/>
          </p:cNvGrpSpPr>
          <p:nvPr/>
        </p:nvGrpSpPr>
        <p:grpSpPr bwMode="auto">
          <a:xfrm>
            <a:off x="5486400" y="2743200"/>
            <a:ext cx="879475" cy="1851025"/>
            <a:chOff x="1674" y="1817"/>
            <a:chExt cx="554" cy="1214"/>
          </a:xfrm>
        </p:grpSpPr>
        <p:sp>
          <p:nvSpPr>
            <p:cNvPr id="850977" name="Freeform 33"/>
            <p:cNvSpPr>
              <a:spLocks/>
            </p:cNvSpPr>
            <p:nvPr/>
          </p:nvSpPr>
          <p:spPr bwMode="auto">
            <a:xfrm>
              <a:off x="1867" y="1817"/>
              <a:ext cx="175" cy="31"/>
            </a:xfrm>
            <a:custGeom>
              <a:avLst/>
              <a:gdLst>
                <a:gd name="T0" fmla="*/ 472 w 472"/>
                <a:gd name="T1" fmla="*/ 12 h 82"/>
                <a:gd name="T2" fmla="*/ 450 w 472"/>
                <a:gd name="T3" fmla="*/ 27 h 82"/>
                <a:gd name="T4" fmla="*/ 429 w 472"/>
                <a:gd name="T5" fmla="*/ 42 h 82"/>
                <a:gd name="T6" fmla="*/ 411 w 472"/>
                <a:gd name="T7" fmla="*/ 55 h 82"/>
                <a:gd name="T8" fmla="*/ 390 w 472"/>
                <a:gd name="T9" fmla="*/ 64 h 82"/>
                <a:gd name="T10" fmla="*/ 371 w 472"/>
                <a:gd name="T11" fmla="*/ 70 h 82"/>
                <a:gd name="T12" fmla="*/ 350 w 472"/>
                <a:gd name="T13" fmla="*/ 76 h 82"/>
                <a:gd name="T14" fmla="*/ 332 w 472"/>
                <a:gd name="T15" fmla="*/ 79 h 82"/>
                <a:gd name="T16" fmla="*/ 314 w 472"/>
                <a:gd name="T17" fmla="*/ 82 h 82"/>
                <a:gd name="T18" fmla="*/ 292 w 472"/>
                <a:gd name="T19" fmla="*/ 76 h 82"/>
                <a:gd name="T20" fmla="*/ 274 w 472"/>
                <a:gd name="T21" fmla="*/ 67 h 82"/>
                <a:gd name="T22" fmla="*/ 253 w 472"/>
                <a:gd name="T23" fmla="*/ 55 h 82"/>
                <a:gd name="T24" fmla="*/ 234 w 472"/>
                <a:gd name="T25" fmla="*/ 45 h 82"/>
                <a:gd name="T26" fmla="*/ 216 w 472"/>
                <a:gd name="T27" fmla="*/ 33 h 82"/>
                <a:gd name="T28" fmla="*/ 195 w 472"/>
                <a:gd name="T29" fmla="*/ 21 h 82"/>
                <a:gd name="T30" fmla="*/ 177 w 472"/>
                <a:gd name="T31" fmla="*/ 12 h 82"/>
                <a:gd name="T32" fmla="*/ 158 w 472"/>
                <a:gd name="T33" fmla="*/ 12 h 82"/>
                <a:gd name="T34" fmla="*/ 137 w 472"/>
                <a:gd name="T35" fmla="*/ 12 h 82"/>
                <a:gd name="T36" fmla="*/ 119 w 472"/>
                <a:gd name="T37" fmla="*/ 15 h 82"/>
                <a:gd name="T38" fmla="*/ 98 w 472"/>
                <a:gd name="T39" fmla="*/ 21 h 82"/>
                <a:gd name="T40" fmla="*/ 79 w 472"/>
                <a:gd name="T41" fmla="*/ 27 h 82"/>
                <a:gd name="T42" fmla="*/ 58 w 472"/>
                <a:gd name="T43" fmla="*/ 36 h 82"/>
                <a:gd name="T44" fmla="*/ 40 w 472"/>
                <a:gd name="T45" fmla="*/ 48 h 82"/>
                <a:gd name="T46" fmla="*/ 18 w 472"/>
                <a:gd name="T47" fmla="*/ 64 h 82"/>
                <a:gd name="T48" fmla="*/ 0 w 472"/>
                <a:gd name="T49" fmla="*/ 82 h 82"/>
                <a:gd name="T50" fmla="*/ 0 w 472"/>
                <a:gd name="T51" fmla="*/ 70 h 82"/>
                <a:gd name="T52" fmla="*/ 18 w 472"/>
                <a:gd name="T53" fmla="*/ 51 h 82"/>
                <a:gd name="T54" fmla="*/ 40 w 472"/>
                <a:gd name="T55" fmla="*/ 36 h 82"/>
                <a:gd name="T56" fmla="*/ 58 w 472"/>
                <a:gd name="T57" fmla="*/ 24 h 82"/>
                <a:gd name="T58" fmla="*/ 79 w 472"/>
                <a:gd name="T59" fmla="*/ 15 h 82"/>
                <a:gd name="T60" fmla="*/ 98 w 472"/>
                <a:gd name="T61" fmla="*/ 9 h 82"/>
                <a:gd name="T62" fmla="*/ 119 w 472"/>
                <a:gd name="T63" fmla="*/ 3 h 82"/>
                <a:gd name="T64" fmla="*/ 137 w 472"/>
                <a:gd name="T65" fmla="*/ 0 h 82"/>
                <a:gd name="T66" fmla="*/ 158 w 472"/>
                <a:gd name="T67" fmla="*/ 0 h 82"/>
                <a:gd name="T68" fmla="*/ 177 w 472"/>
                <a:gd name="T69" fmla="*/ 0 h 82"/>
                <a:gd name="T70" fmla="*/ 195 w 472"/>
                <a:gd name="T71" fmla="*/ 9 h 82"/>
                <a:gd name="T72" fmla="*/ 216 w 472"/>
                <a:gd name="T73" fmla="*/ 21 h 82"/>
                <a:gd name="T74" fmla="*/ 234 w 472"/>
                <a:gd name="T75" fmla="*/ 33 h 82"/>
                <a:gd name="T76" fmla="*/ 253 w 472"/>
                <a:gd name="T77" fmla="*/ 42 h 82"/>
                <a:gd name="T78" fmla="*/ 274 w 472"/>
                <a:gd name="T79" fmla="*/ 55 h 82"/>
                <a:gd name="T80" fmla="*/ 292 w 472"/>
                <a:gd name="T81" fmla="*/ 64 h 82"/>
                <a:gd name="T82" fmla="*/ 314 w 472"/>
                <a:gd name="T83" fmla="*/ 70 h 82"/>
                <a:gd name="T84" fmla="*/ 332 w 472"/>
                <a:gd name="T85" fmla="*/ 67 h 82"/>
                <a:gd name="T86" fmla="*/ 350 w 472"/>
                <a:gd name="T87" fmla="*/ 64 h 82"/>
                <a:gd name="T88" fmla="*/ 371 w 472"/>
                <a:gd name="T89" fmla="*/ 58 h 82"/>
                <a:gd name="T90" fmla="*/ 390 w 472"/>
                <a:gd name="T91" fmla="*/ 51 h 82"/>
                <a:gd name="T92" fmla="*/ 411 w 472"/>
                <a:gd name="T93" fmla="*/ 42 h 82"/>
                <a:gd name="T94" fmla="*/ 429 w 472"/>
                <a:gd name="T95" fmla="*/ 30 h 82"/>
                <a:gd name="T96" fmla="*/ 450 w 472"/>
                <a:gd name="T97" fmla="*/ 15 h 82"/>
                <a:gd name="T98" fmla="*/ 472 w 472"/>
                <a:gd name="T99" fmla="*/ 0 h 82"/>
                <a:gd name="T100" fmla="*/ 472 w 472"/>
                <a:gd name="T10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12"/>
                  </a:moveTo>
                  <a:lnTo>
                    <a:pt x="450" y="27"/>
                  </a:lnTo>
                  <a:lnTo>
                    <a:pt x="429" y="42"/>
                  </a:lnTo>
                  <a:lnTo>
                    <a:pt x="411" y="55"/>
                  </a:lnTo>
                  <a:lnTo>
                    <a:pt x="390" y="64"/>
                  </a:lnTo>
                  <a:lnTo>
                    <a:pt x="371" y="70"/>
                  </a:lnTo>
                  <a:lnTo>
                    <a:pt x="350" y="76"/>
                  </a:lnTo>
                  <a:lnTo>
                    <a:pt x="332" y="79"/>
                  </a:lnTo>
                  <a:lnTo>
                    <a:pt x="314" y="82"/>
                  </a:lnTo>
                  <a:lnTo>
                    <a:pt x="292" y="76"/>
                  </a:lnTo>
                  <a:lnTo>
                    <a:pt x="274" y="67"/>
                  </a:lnTo>
                  <a:lnTo>
                    <a:pt x="253" y="55"/>
                  </a:lnTo>
                  <a:lnTo>
                    <a:pt x="234" y="45"/>
                  </a:lnTo>
                  <a:lnTo>
                    <a:pt x="216" y="33"/>
                  </a:lnTo>
                  <a:lnTo>
                    <a:pt x="195" y="21"/>
                  </a:lnTo>
                  <a:lnTo>
                    <a:pt x="177" y="12"/>
                  </a:lnTo>
                  <a:lnTo>
                    <a:pt x="158" y="12"/>
                  </a:lnTo>
                  <a:lnTo>
                    <a:pt x="137" y="12"/>
                  </a:lnTo>
                  <a:lnTo>
                    <a:pt x="119" y="15"/>
                  </a:lnTo>
                  <a:lnTo>
                    <a:pt x="98" y="21"/>
                  </a:lnTo>
                  <a:lnTo>
                    <a:pt x="79" y="27"/>
                  </a:lnTo>
                  <a:lnTo>
                    <a:pt x="58" y="36"/>
                  </a:lnTo>
                  <a:lnTo>
                    <a:pt x="40" y="48"/>
                  </a:lnTo>
                  <a:lnTo>
                    <a:pt x="18" y="64"/>
                  </a:lnTo>
                  <a:lnTo>
                    <a:pt x="0" y="82"/>
                  </a:lnTo>
                  <a:lnTo>
                    <a:pt x="0" y="70"/>
                  </a:lnTo>
                  <a:lnTo>
                    <a:pt x="18" y="51"/>
                  </a:lnTo>
                  <a:lnTo>
                    <a:pt x="40" y="36"/>
                  </a:lnTo>
                  <a:lnTo>
                    <a:pt x="58" y="24"/>
                  </a:lnTo>
                  <a:lnTo>
                    <a:pt x="79" y="15"/>
                  </a:lnTo>
                  <a:lnTo>
                    <a:pt x="98" y="9"/>
                  </a:lnTo>
                  <a:lnTo>
                    <a:pt x="119" y="3"/>
                  </a:lnTo>
                  <a:lnTo>
                    <a:pt x="137" y="0"/>
                  </a:lnTo>
                  <a:lnTo>
                    <a:pt x="158" y="0"/>
                  </a:lnTo>
                  <a:lnTo>
                    <a:pt x="177" y="0"/>
                  </a:lnTo>
                  <a:lnTo>
                    <a:pt x="195" y="9"/>
                  </a:lnTo>
                  <a:lnTo>
                    <a:pt x="216" y="21"/>
                  </a:lnTo>
                  <a:lnTo>
                    <a:pt x="234" y="33"/>
                  </a:lnTo>
                  <a:lnTo>
                    <a:pt x="253" y="42"/>
                  </a:lnTo>
                  <a:lnTo>
                    <a:pt x="274" y="55"/>
                  </a:lnTo>
                  <a:lnTo>
                    <a:pt x="292" y="64"/>
                  </a:lnTo>
                  <a:lnTo>
                    <a:pt x="314" y="70"/>
                  </a:lnTo>
                  <a:lnTo>
                    <a:pt x="332" y="67"/>
                  </a:lnTo>
                  <a:lnTo>
                    <a:pt x="350" y="64"/>
                  </a:lnTo>
                  <a:lnTo>
                    <a:pt x="371" y="58"/>
                  </a:lnTo>
                  <a:lnTo>
                    <a:pt x="390" y="51"/>
                  </a:lnTo>
                  <a:lnTo>
                    <a:pt x="411" y="42"/>
                  </a:lnTo>
                  <a:lnTo>
                    <a:pt x="429" y="30"/>
                  </a:lnTo>
                  <a:lnTo>
                    <a:pt x="450" y="15"/>
                  </a:lnTo>
                  <a:lnTo>
                    <a:pt x="472" y="0"/>
                  </a:lnTo>
                  <a:lnTo>
                    <a:pt x="472" y="12"/>
                  </a:lnTo>
                  <a:close/>
                </a:path>
              </a:pathLst>
            </a:custGeom>
            <a:solidFill>
              <a:srgbClr val="FF0000"/>
            </a:solidFill>
            <a:ln w="0">
              <a:solidFill>
                <a:srgbClr val="FF0000"/>
              </a:solidFill>
              <a:prstDash val="solid"/>
              <a:round/>
              <a:headEnd/>
              <a:tailEnd/>
            </a:ln>
          </p:spPr>
          <p:txBody>
            <a:bodyPr/>
            <a:lstStyle/>
            <a:p>
              <a:endParaRPr lang="en-US"/>
            </a:p>
          </p:txBody>
        </p:sp>
        <p:sp>
          <p:nvSpPr>
            <p:cNvPr id="850978" name="Freeform 34"/>
            <p:cNvSpPr>
              <a:spLocks/>
            </p:cNvSpPr>
            <p:nvPr/>
          </p:nvSpPr>
          <p:spPr bwMode="auto">
            <a:xfrm>
              <a:off x="1843" y="1928"/>
              <a:ext cx="224" cy="39"/>
            </a:xfrm>
            <a:custGeom>
              <a:avLst/>
              <a:gdLst>
                <a:gd name="T0" fmla="*/ 572 w 603"/>
                <a:gd name="T1" fmla="*/ 36 h 106"/>
                <a:gd name="T2" fmla="*/ 524 w 603"/>
                <a:gd name="T3" fmla="*/ 70 h 106"/>
                <a:gd name="T4" fmla="*/ 475 w 603"/>
                <a:gd name="T5" fmla="*/ 91 h 106"/>
                <a:gd name="T6" fmla="*/ 426 w 603"/>
                <a:gd name="T7" fmla="*/ 103 h 106"/>
                <a:gd name="T8" fmla="*/ 399 w 603"/>
                <a:gd name="T9" fmla="*/ 103 h 106"/>
                <a:gd name="T10" fmla="*/ 393 w 603"/>
                <a:gd name="T11" fmla="*/ 100 h 106"/>
                <a:gd name="T12" fmla="*/ 344 w 603"/>
                <a:gd name="T13" fmla="*/ 85 h 106"/>
                <a:gd name="T14" fmla="*/ 292 w 603"/>
                <a:gd name="T15" fmla="*/ 58 h 106"/>
                <a:gd name="T16" fmla="*/ 244 w 603"/>
                <a:gd name="T17" fmla="*/ 30 h 106"/>
                <a:gd name="T18" fmla="*/ 201 w 603"/>
                <a:gd name="T19" fmla="*/ 18 h 106"/>
                <a:gd name="T20" fmla="*/ 195 w 603"/>
                <a:gd name="T21" fmla="*/ 18 h 106"/>
                <a:gd name="T22" fmla="*/ 165 w 603"/>
                <a:gd name="T23" fmla="*/ 18 h 106"/>
                <a:gd name="T24" fmla="*/ 116 w 603"/>
                <a:gd name="T25" fmla="*/ 27 h 106"/>
                <a:gd name="T26" fmla="*/ 70 w 603"/>
                <a:gd name="T27" fmla="*/ 52 h 106"/>
                <a:gd name="T28" fmla="*/ 25 w 603"/>
                <a:gd name="T29" fmla="*/ 85 h 106"/>
                <a:gd name="T30" fmla="*/ 0 w 603"/>
                <a:gd name="T31" fmla="*/ 103 h 106"/>
                <a:gd name="T32" fmla="*/ 0 w 603"/>
                <a:gd name="T33" fmla="*/ 97 h 106"/>
                <a:gd name="T34" fmla="*/ 0 w 603"/>
                <a:gd name="T35" fmla="*/ 91 h 106"/>
                <a:gd name="T36" fmla="*/ 0 w 603"/>
                <a:gd name="T37" fmla="*/ 85 h 106"/>
                <a:gd name="T38" fmla="*/ 49 w 603"/>
                <a:gd name="T39" fmla="*/ 46 h 106"/>
                <a:gd name="T40" fmla="*/ 98 w 603"/>
                <a:gd name="T41" fmla="*/ 21 h 106"/>
                <a:gd name="T42" fmla="*/ 143 w 603"/>
                <a:gd name="T43" fmla="*/ 6 h 106"/>
                <a:gd name="T44" fmla="*/ 198 w 603"/>
                <a:gd name="T45" fmla="*/ 3 h 106"/>
                <a:gd name="T46" fmla="*/ 201 w 603"/>
                <a:gd name="T47" fmla="*/ 0 h 106"/>
                <a:gd name="T48" fmla="*/ 247 w 603"/>
                <a:gd name="T49" fmla="*/ 12 h 106"/>
                <a:gd name="T50" fmla="*/ 298 w 603"/>
                <a:gd name="T51" fmla="*/ 43 h 106"/>
                <a:gd name="T52" fmla="*/ 350 w 603"/>
                <a:gd name="T53" fmla="*/ 73 h 106"/>
                <a:gd name="T54" fmla="*/ 402 w 603"/>
                <a:gd name="T55" fmla="*/ 91 h 106"/>
                <a:gd name="T56" fmla="*/ 451 w 603"/>
                <a:gd name="T57" fmla="*/ 82 h 106"/>
                <a:gd name="T58" fmla="*/ 496 w 603"/>
                <a:gd name="T59" fmla="*/ 67 h 106"/>
                <a:gd name="T60" fmla="*/ 545 w 603"/>
                <a:gd name="T61" fmla="*/ 39 h 106"/>
                <a:gd name="T62" fmla="*/ 603 w 603"/>
                <a:gd name="T63" fmla="*/ 3 h 106"/>
                <a:gd name="T64" fmla="*/ 603 w 603"/>
                <a:gd name="T65" fmla="*/ 9 h 106"/>
                <a:gd name="T66" fmla="*/ 603 w 603"/>
                <a:gd name="T6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106">
                  <a:moveTo>
                    <a:pt x="603" y="18"/>
                  </a:moveTo>
                  <a:lnTo>
                    <a:pt x="572" y="36"/>
                  </a:lnTo>
                  <a:lnTo>
                    <a:pt x="548" y="55"/>
                  </a:lnTo>
                  <a:lnTo>
                    <a:pt x="524" y="70"/>
                  </a:lnTo>
                  <a:lnTo>
                    <a:pt x="499" y="82"/>
                  </a:lnTo>
                  <a:lnTo>
                    <a:pt x="475" y="91"/>
                  </a:lnTo>
                  <a:lnTo>
                    <a:pt x="451" y="97"/>
                  </a:lnTo>
                  <a:lnTo>
                    <a:pt x="426" y="103"/>
                  </a:lnTo>
                  <a:lnTo>
                    <a:pt x="402" y="106"/>
                  </a:lnTo>
                  <a:lnTo>
                    <a:pt x="399" y="103"/>
                  </a:lnTo>
                  <a:lnTo>
                    <a:pt x="396" y="100"/>
                  </a:lnTo>
                  <a:lnTo>
                    <a:pt x="393" y="100"/>
                  </a:lnTo>
                  <a:lnTo>
                    <a:pt x="368" y="94"/>
                  </a:lnTo>
                  <a:lnTo>
                    <a:pt x="344" y="85"/>
                  </a:lnTo>
                  <a:lnTo>
                    <a:pt x="320" y="73"/>
                  </a:lnTo>
                  <a:lnTo>
                    <a:pt x="292" y="58"/>
                  </a:lnTo>
                  <a:lnTo>
                    <a:pt x="268" y="43"/>
                  </a:lnTo>
                  <a:lnTo>
                    <a:pt x="244" y="30"/>
                  </a:lnTo>
                  <a:lnTo>
                    <a:pt x="219" y="21"/>
                  </a:lnTo>
                  <a:lnTo>
                    <a:pt x="201" y="18"/>
                  </a:lnTo>
                  <a:lnTo>
                    <a:pt x="198" y="18"/>
                  </a:lnTo>
                  <a:lnTo>
                    <a:pt x="195" y="18"/>
                  </a:lnTo>
                  <a:lnTo>
                    <a:pt x="192" y="18"/>
                  </a:lnTo>
                  <a:lnTo>
                    <a:pt x="165" y="18"/>
                  </a:lnTo>
                  <a:lnTo>
                    <a:pt x="140" y="21"/>
                  </a:lnTo>
                  <a:lnTo>
                    <a:pt x="116" y="27"/>
                  </a:lnTo>
                  <a:lnTo>
                    <a:pt x="95" y="39"/>
                  </a:lnTo>
                  <a:lnTo>
                    <a:pt x="70" y="52"/>
                  </a:lnTo>
                  <a:lnTo>
                    <a:pt x="49" y="67"/>
                  </a:lnTo>
                  <a:lnTo>
                    <a:pt x="25" y="85"/>
                  </a:lnTo>
                  <a:lnTo>
                    <a:pt x="0" y="106"/>
                  </a:lnTo>
                  <a:lnTo>
                    <a:pt x="0" y="103"/>
                  </a:lnTo>
                  <a:lnTo>
                    <a:pt x="0" y="100"/>
                  </a:lnTo>
                  <a:lnTo>
                    <a:pt x="0" y="97"/>
                  </a:lnTo>
                  <a:lnTo>
                    <a:pt x="0" y="94"/>
                  </a:lnTo>
                  <a:lnTo>
                    <a:pt x="0" y="91"/>
                  </a:lnTo>
                  <a:lnTo>
                    <a:pt x="0" y="88"/>
                  </a:lnTo>
                  <a:lnTo>
                    <a:pt x="0" y="85"/>
                  </a:lnTo>
                  <a:lnTo>
                    <a:pt x="25" y="64"/>
                  </a:lnTo>
                  <a:lnTo>
                    <a:pt x="49" y="46"/>
                  </a:lnTo>
                  <a:lnTo>
                    <a:pt x="73" y="30"/>
                  </a:lnTo>
                  <a:lnTo>
                    <a:pt x="98" y="21"/>
                  </a:lnTo>
                  <a:lnTo>
                    <a:pt x="119" y="12"/>
                  </a:lnTo>
                  <a:lnTo>
                    <a:pt x="143" y="6"/>
                  </a:lnTo>
                  <a:lnTo>
                    <a:pt x="171" y="3"/>
                  </a:lnTo>
                  <a:lnTo>
                    <a:pt x="198" y="3"/>
                  </a:lnTo>
                  <a:lnTo>
                    <a:pt x="198" y="0"/>
                  </a:lnTo>
                  <a:lnTo>
                    <a:pt x="201" y="0"/>
                  </a:lnTo>
                  <a:lnTo>
                    <a:pt x="222" y="3"/>
                  </a:lnTo>
                  <a:lnTo>
                    <a:pt x="247" y="12"/>
                  </a:lnTo>
                  <a:lnTo>
                    <a:pt x="271" y="27"/>
                  </a:lnTo>
                  <a:lnTo>
                    <a:pt x="298" y="43"/>
                  </a:lnTo>
                  <a:lnTo>
                    <a:pt x="326" y="61"/>
                  </a:lnTo>
                  <a:lnTo>
                    <a:pt x="350" y="73"/>
                  </a:lnTo>
                  <a:lnTo>
                    <a:pt x="378" y="85"/>
                  </a:lnTo>
                  <a:lnTo>
                    <a:pt x="402" y="91"/>
                  </a:lnTo>
                  <a:lnTo>
                    <a:pt x="426" y="88"/>
                  </a:lnTo>
                  <a:lnTo>
                    <a:pt x="451" y="82"/>
                  </a:lnTo>
                  <a:lnTo>
                    <a:pt x="475" y="76"/>
                  </a:lnTo>
                  <a:lnTo>
                    <a:pt x="496" y="67"/>
                  </a:lnTo>
                  <a:lnTo>
                    <a:pt x="521" y="55"/>
                  </a:lnTo>
                  <a:lnTo>
                    <a:pt x="545" y="39"/>
                  </a:lnTo>
                  <a:lnTo>
                    <a:pt x="572" y="21"/>
                  </a:lnTo>
                  <a:lnTo>
                    <a:pt x="603" y="3"/>
                  </a:lnTo>
                  <a:lnTo>
                    <a:pt x="603" y="6"/>
                  </a:lnTo>
                  <a:lnTo>
                    <a:pt x="603" y="9"/>
                  </a:lnTo>
                  <a:lnTo>
                    <a:pt x="603" y="6"/>
                  </a:lnTo>
                  <a:lnTo>
                    <a:pt x="603" y="3"/>
                  </a:lnTo>
                  <a:lnTo>
                    <a:pt x="603" y="18"/>
                  </a:lnTo>
                  <a:close/>
                </a:path>
              </a:pathLst>
            </a:custGeom>
            <a:solidFill>
              <a:srgbClr val="FF0000"/>
            </a:solidFill>
            <a:ln w="0">
              <a:solidFill>
                <a:srgbClr val="FF0000"/>
              </a:solidFill>
              <a:prstDash val="solid"/>
              <a:round/>
              <a:headEnd/>
              <a:tailEnd/>
            </a:ln>
          </p:spPr>
          <p:txBody>
            <a:bodyPr/>
            <a:lstStyle/>
            <a:p>
              <a:endParaRPr lang="en-US"/>
            </a:p>
          </p:txBody>
        </p:sp>
        <p:sp>
          <p:nvSpPr>
            <p:cNvPr id="850979" name="Freeform 35"/>
            <p:cNvSpPr>
              <a:spLocks/>
            </p:cNvSpPr>
            <p:nvPr/>
          </p:nvSpPr>
          <p:spPr bwMode="auto">
            <a:xfrm>
              <a:off x="1818" y="2047"/>
              <a:ext cx="272" cy="48"/>
            </a:xfrm>
            <a:custGeom>
              <a:avLst/>
              <a:gdLst>
                <a:gd name="T0" fmla="*/ 697 w 734"/>
                <a:gd name="T1" fmla="*/ 49 h 128"/>
                <a:gd name="T2" fmla="*/ 636 w 734"/>
                <a:gd name="T3" fmla="*/ 86 h 128"/>
                <a:gd name="T4" fmla="*/ 578 w 734"/>
                <a:gd name="T5" fmla="*/ 110 h 128"/>
                <a:gd name="T6" fmla="*/ 521 w 734"/>
                <a:gd name="T7" fmla="*/ 125 h 128"/>
                <a:gd name="T8" fmla="*/ 487 w 734"/>
                <a:gd name="T9" fmla="*/ 125 h 128"/>
                <a:gd name="T10" fmla="*/ 484 w 734"/>
                <a:gd name="T11" fmla="*/ 122 h 128"/>
                <a:gd name="T12" fmla="*/ 451 w 734"/>
                <a:gd name="T13" fmla="*/ 116 h 128"/>
                <a:gd name="T14" fmla="*/ 393 w 734"/>
                <a:gd name="T15" fmla="*/ 89 h 128"/>
                <a:gd name="T16" fmla="*/ 329 w 734"/>
                <a:gd name="T17" fmla="*/ 52 h 128"/>
                <a:gd name="T18" fmla="*/ 271 w 734"/>
                <a:gd name="T19" fmla="*/ 25 h 128"/>
                <a:gd name="T20" fmla="*/ 244 w 734"/>
                <a:gd name="T21" fmla="*/ 22 h 128"/>
                <a:gd name="T22" fmla="*/ 241 w 734"/>
                <a:gd name="T23" fmla="*/ 25 h 128"/>
                <a:gd name="T24" fmla="*/ 174 w 734"/>
                <a:gd name="T25" fmla="*/ 28 h 128"/>
                <a:gd name="T26" fmla="*/ 116 w 734"/>
                <a:gd name="T27" fmla="*/ 49 h 128"/>
                <a:gd name="T28" fmla="*/ 61 w 734"/>
                <a:gd name="T29" fmla="*/ 80 h 128"/>
                <a:gd name="T30" fmla="*/ 0 w 734"/>
                <a:gd name="T31" fmla="*/ 128 h 128"/>
                <a:gd name="T32" fmla="*/ 0 w 734"/>
                <a:gd name="T33" fmla="*/ 122 h 128"/>
                <a:gd name="T34" fmla="*/ 0 w 734"/>
                <a:gd name="T35" fmla="*/ 116 h 128"/>
                <a:gd name="T36" fmla="*/ 0 w 734"/>
                <a:gd name="T37" fmla="*/ 110 h 128"/>
                <a:gd name="T38" fmla="*/ 0 w 734"/>
                <a:gd name="T39" fmla="*/ 104 h 128"/>
                <a:gd name="T40" fmla="*/ 61 w 734"/>
                <a:gd name="T41" fmla="*/ 55 h 128"/>
                <a:gd name="T42" fmla="*/ 119 w 734"/>
                <a:gd name="T43" fmla="*/ 25 h 128"/>
                <a:gd name="T44" fmla="*/ 177 w 734"/>
                <a:gd name="T45" fmla="*/ 7 h 128"/>
                <a:gd name="T46" fmla="*/ 244 w 734"/>
                <a:gd name="T47" fmla="*/ 3 h 128"/>
                <a:gd name="T48" fmla="*/ 247 w 734"/>
                <a:gd name="T49" fmla="*/ 0 h 128"/>
                <a:gd name="T50" fmla="*/ 298 w 734"/>
                <a:gd name="T51" fmla="*/ 16 h 128"/>
                <a:gd name="T52" fmla="*/ 362 w 734"/>
                <a:gd name="T53" fmla="*/ 52 h 128"/>
                <a:gd name="T54" fmla="*/ 426 w 734"/>
                <a:gd name="T55" fmla="*/ 89 h 128"/>
                <a:gd name="T56" fmla="*/ 490 w 734"/>
                <a:gd name="T57" fmla="*/ 110 h 128"/>
                <a:gd name="T58" fmla="*/ 551 w 734"/>
                <a:gd name="T59" fmla="*/ 101 h 128"/>
                <a:gd name="T60" fmla="*/ 606 w 734"/>
                <a:gd name="T61" fmla="*/ 80 h 128"/>
                <a:gd name="T62" fmla="*/ 664 w 734"/>
                <a:gd name="T63" fmla="*/ 49 h 128"/>
                <a:gd name="T64" fmla="*/ 731 w 734"/>
                <a:gd name="T65" fmla="*/ 3 h 128"/>
                <a:gd name="T66" fmla="*/ 734 w 734"/>
                <a:gd name="T67" fmla="*/ 7 h 128"/>
                <a:gd name="T68" fmla="*/ 734 w 734"/>
                <a:gd name="T69" fmla="*/ 13 h 128"/>
                <a:gd name="T70" fmla="*/ 734 w 734"/>
                <a:gd name="T71" fmla="*/ 19 h 128"/>
                <a:gd name="T72" fmla="*/ 734 w 734"/>
                <a:gd name="T73"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28">
                  <a:moveTo>
                    <a:pt x="734" y="25"/>
                  </a:moveTo>
                  <a:lnTo>
                    <a:pt x="697" y="49"/>
                  </a:lnTo>
                  <a:lnTo>
                    <a:pt x="667" y="67"/>
                  </a:lnTo>
                  <a:lnTo>
                    <a:pt x="636" y="86"/>
                  </a:lnTo>
                  <a:lnTo>
                    <a:pt x="606" y="101"/>
                  </a:lnTo>
                  <a:lnTo>
                    <a:pt x="578" y="110"/>
                  </a:lnTo>
                  <a:lnTo>
                    <a:pt x="551" y="119"/>
                  </a:lnTo>
                  <a:lnTo>
                    <a:pt x="521" y="125"/>
                  </a:lnTo>
                  <a:lnTo>
                    <a:pt x="490" y="128"/>
                  </a:lnTo>
                  <a:lnTo>
                    <a:pt x="487" y="125"/>
                  </a:lnTo>
                  <a:lnTo>
                    <a:pt x="484" y="125"/>
                  </a:lnTo>
                  <a:lnTo>
                    <a:pt x="484" y="122"/>
                  </a:lnTo>
                  <a:lnTo>
                    <a:pt x="481" y="122"/>
                  </a:lnTo>
                  <a:lnTo>
                    <a:pt x="451" y="116"/>
                  </a:lnTo>
                  <a:lnTo>
                    <a:pt x="423" y="104"/>
                  </a:lnTo>
                  <a:lnTo>
                    <a:pt x="393" y="89"/>
                  </a:lnTo>
                  <a:lnTo>
                    <a:pt x="359" y="70"/>
                  </a:lnTo>
                  <a:lnTo>
                    <a:pt x="329" y="52"/>
                  </a:lnTo>
                  <a:lnTo>
                    <a:pt x="298" y="37"/>
                  </a:lnTo>
                  <a:lnTo>
                    <a:pt x="271" y="25"/>
                  </a:lnTo>
                  <a:lnTo>
                    <a:pt x="247" y="22"/>
                  </a:lnTo>
                  <a:lnTo>
                    <a:pt x="244" y="22"/>
                  </a:lnTo>
                  <a:lnTo>
                    <a:pt x="241" y="22"/>
                  </a:lnTo>
                  <a:lnTo>
                    <a:pt x="241" y="25"/>
                  </a:lnTo>
                  <a:lnTo>
                    <a:pt x="204" y="25"/>
                  </a:lnTo>
                  <a:lnTo>
                    <a:pt x="174" y="28"/>
                  </a:lnTo>
                  <a:lnTo>
                    <a:pt x="146" y="37"/>
                  </a:lnTo>
                  <a:lnTo>
                    <a:pt x="116" y="49"/>
                  </a:lnTo>
                  <a:lnTo>
                    <a:pt x="89" y="61"/>
                  </a:lnTo>
                  <a:lnTo>
                    <a:pt x="61" y="80"/>
                  </a:lnTo>
                  <a:lnTo>
                    <a:pt x="31" y="101"/>
                  </a:lnTo>
                  <a:lnTo>
                    <a:pt x="0" y="128"/>
                  </a:lnTo>
                  <a:lnTo>
                    <a:pt x="0" y="125"/>
                  </a:lnTo>
                  <a:lnTo>
                    <a:pt x="0" y="122"/>
                  </a:lnTo>
                  <a:lnTo>
                    <a:pt x="0" y="119"/>
                  </a:lnTo>
                  <a:lnTo>
                    <a:pt x="0" y="116"/>
                  </a:lnTo>
                  <a:lnTo>
                    <a:pt x="0" y="113"/>
                  </a:lnTo>
                  <a:lnTo>
                    <a:pt x="0" y="110"/>
                  </a:lnTo>
                  <a:lnTo>
                    <a:pt x="0" y="107"/>
                  </a:lnTo>
                  <a:lnTo>
                    <a:pt x="0" y="104"/>
                  </a:lnTo>
                  <a:lnTo>
                    <a:pt x="31" y="77"/>
                  </a:lnTo>
                  <a:lnTo>
                    <a:pt x="61" y="55"/>
                  </a:lnTo>
                  <a:lnTo>
                    <a:pt x="92" y="40"/>
                  </a:lnTo>
                  <a:lnTo>
                    <a:pt x="119" y="25"/>
                  </a:lnTo>
                  <a:lnTo>
                    <a:pt x="146" y="16"/>
                  </a:lnTo>
                  <a:lnTo>
                    <a:pt x="177" y="7"/>
                  </a:lnTo>
                  <a:lnTo>
                    <a:pt x="207" y="3"/>
                  </a:lnTo>
                  <a:lnTo>
                    <a:pt x="244" y="3"/>
                  </a:lnTo>
                  <a:lnTo>
                    <a:pt x="244" y="0"/>
                  </a:lnTo>
                  <a:lnTo>
                    <a:pt x="247" y="0"/>
                  </a:lnTo>
                  <a:lnTo>
                    <a:pt x="271" y="3"/>
                  </a:lnTo>
                  <a:lnTo>
                    <a:pt x="298" y="16"/>
                  </a:lnTo>
                  <a:lnTo>
                    <a:pt x="329" y="34"/>
                  </a:lnTo>
                  <a:lnTo>
                    <a:pt x="362" y="52"/>
                  </a:lnTo>
                  <a:lnTo>
                    <a:pt x="396" y="73"/>
                  </a:lnTo>
                  <a:lnTo>
                    <a:pt x="426" y="89"/>
                  </a:lnTo>
                  <a:lnTo>
                    <a:pt x="460" y="104"/>
                  </a:lnTo>
                  <a:lnTo>
                    <a:pt x="490" y="110"/>
                  </a:lnTo>
                  <a:lnTo>
                    <a:pt x="521" y="107"/>
                  </a:lnTo>
                  <a:lnTo>
                    <a:pt x="551" y="101"/>
                  </a:lnTo>
                  <a:lnTo>
                    <a:pt x="578" y="92"/>
                  </a:lnTo>
                  <a:lnTo>
                    <a:pt x="606" y="80"/>
                  </a:lnTo>
                  <a:lnTo>
                    <a:pt x="633" y="64"/>
                  </a:lnTo>
                  <a:lnTo>
                    <a:pt x="664" y="49"/>
                  </a:lnTo>
                  <a:lnTo>
                    <a:pt x="694" y="28"/>
                  </a:lnTo>
                  <a:lnTo>
                    <a:pt x="731" y="3"/>
                  </a:lnTo>
                  <a:lnTo>
                    <a:pt x="734" y="3"/>
                  </a:lnTo>
                  <a:lnTo>
                    <a:pt x="734" y="7"/>
                  </a:lnTo>
                  <a:lnTo>
                    <a:pt x="734" y="10"/>
                  </a:lnTo>
                  <a:lnTo>
                    <a:pt x="734" y="13"/>
                  </a:lnTo>
                  <a:lnTo>
                    <a:pt x="734" y="16"/>
                  </a:lnTo>
                  <a:lnTo>
                    <a:pt x="734" y="19"/>
                  </a:lnTo>
                  <a:lnTo>
                    <a:pt x="734" y="22"/>
                  </a:lnTo>
                  <a:lnTo>
                    <a:pt x="734" y="25"/>
                  </a:lnTo>
                  <a:close/>
                </a:path>
              </a:pathLst>
            </a:custGeom>
            <a:solidFill>
              <a:srgbClr val="FF0000"/>
            </a:solidFill>
            <a:ln w="0">
              <a:solidFill>
                <a:srgbClr val="FF0000"/>
              </a:solidFill>
              <a:prstDash val="solid"/>
              <a:round/>
              <a:headEnd/>
              <a:tailEnd/>
            </a:ln>
          </p:spPr>
          <p:txBody>
            <a:bodyPr/>
            <a:lstStyle/>
            <a:p>
              <a:endParaRPr lang="en-US"/>
            </a:p>
          </p:txBody>
        </p:sp>
        <p:sp>
          <p:nvSpPr>
            <p:cNvPr id="850980" name="Freeform 36"/>
            <p:cNvSpPr>
              <a:spLocks/>
            </p:cNvSpPr>
            <p:nvPr/>
          </p:nvSpPr>
          <p:spPr bwMode="auto">
            <a:xfrm>
              <a:off x="1794" y="2175"/>
              <a:ext cx="320" cy="55"/>
            </a:xfrm>
            <a:custGeom>
              <a:avLst/>
              <a:gdLst>
                <a:gd name="T0" fmla="*/ 819 w 861"/>
                <a:gd name="T1" fmla="*/ 55 h 149"/>
                <a:gd name="T2" fmla="*/ 746 w 861"/>
                <a:gd name="T3" fmla="*/ 101 h 149"/>
                <a:gd name="T4" fmla="*/ 679 w 861"/>
                <a:gd name="T5" fmla="*/ 131 h 149"/>
                <a:gd name="T6" fmla="*/ 609 w 861"/>
                <a:gd name="T7" fmla="*/ 146 h 149"/>
                <a:gd name="T8" fmla="*/ 569 w 861"/>
                <a:gd name="T9" fmla="*/ 146 h 149"/>
                <a:gd name="T10" fmla="*/ 533 w 861"/>
                <a:gd name="T11" fmla="*/ 140 h 149"/>
                <a:gd name="T12" fmla="*/ 460 w 861"/>
                <a:gd name="T13" fmla="*/ 107 h 149"/>
                <a:gd name="T14" fmla="*/ 387 w 861"/>
                <a:gd name="T15" fmla="*/ 61 h 149"/>
                <a:gd name="T16" fmla="*/ 317 w 861"/>
                <a:gd name="T17" fmla="*/ 28 h 149"/>
                <a:gd name="T18" fmla="*/ 286 w 861"/>
                <a:gd name="T19" fmla="*/ 25 h 149"/>
                <a:gd name="T20" fmla="*/ 283 w 861"/>
                <a:gd name="T21" fmla="*/ 28 h 149"/>
                <a:gd name="T22" fmla="*/ 207 w 861"/>
                <a:gd name="T23" fmla="*/ 34 h 149"/>
                <a:gd name="T24" fmla="*/ 137 w 861"/>
                <a:gd name="T25" fmla="*/ 55 h 149"/>
                <a:gd name="T26" fmla="*/ 70 w 861"/>
                <a:gd name="T27" fmla="*/ 92 h 149"/>
                <a:gd name="T28" fmla="*/ 0 w 861"/>
                <a:gd name="T29" fmla="*/ 149 h 149"/>
                <a:gd name="T30" fmla="*/ 0 w 861"/>
                <a:gd name="T31" fmla="*/ 143 h 149"/>
                <a:gd name="T32" fmla="*/ 0 w 861"/>
                <a:gd name="T33" fmla="*/ 143 h 149"/>
                <a:gd name="T34" fmla="*/ 0 w 861"/>
                <a:gd name="T35" fmla="*/ 146 h 149"/>
                <a:gd name="T36" fmla="*/ 0 w 861"/>
                <a:gd name="T37" fmla="*/ 140 h 149"/>
                <a:gd name="T38" fmla="*/ 0 w 861"/>
                <a:gd name="T39" fmla="*/ 131 h 149"/>
                <a:gd name="T40" fmla="*/ 0 w 861"/>
                <a:gd name="T41" fmla="*/ 125 h 149"/>
                <a:gd name="T42" fmla="*/ 70 w 861"/>
                <a:gd name="T43" fmla="*/ 67 h 149"/>
                <a:gd name="T44" fmla="*/ 137 w 861"/>
                <a:gd name="T45" fmla="*/ 31 h 149"/>
                <a:gd name="T46" fmla="*/ 207 w 861"/>
                <a:gd name="T47" fmla="*/ 9 h 149"/>
                <a:gd name="T48" fmla="*/ 283 w 861"/>
                <a:gd name="T49" fmla="*/ 3 h 149"/>
                <a:gd name="T50" fmla="*/ 286 w 861"/>
                <a:gd name="T51" fmla="*/ 0 h 149"/>
                <a:gd name="T52" fmla="*/ 320 w 861"/>
                <a:gd name="T53" fmla="*/ 3 h 149"/>
                <a:gd name="T54" fmla="*/ 390 w 861"/>
                <a:gd name="T55" fmla="*/ 40 h 149"/>
                <a:gd name="T56" fmla="*/ 463 w 861"/>
                <a:gd name="T57" fmla="*/ 85 h 149"/>
                <a:gd name="T58" fmla="*/ 536 w 861"/>
                <a:gd name="T59" fmla="*/ 119 h 149"/>
                <a:gd name="T60" fmla="*/ 609 w 861"/>
                <a:gd name="T61" fmla="*/ 125 h 149"/>
                <a:gd name="T62" fmla="*/ 679 w 861"/>
                <a:gd name="T63" fmla="*/ 107 h 149"/>
                <a:gd name="T64" fmla="*/ 743 w 861"/>
                <a:gd name="T65" fmla="*/ 76 h 149"/>
                <a:gd name="T66" fmla="*/ 816 w 861"/>
                <a:gd name="T67" fmla="*/ 31 h 149"/>
                <a:gd name="T68" fmla="*/ 861 w 861"/>
                <a:gd name="T6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1" h="149">
                  <a:moveTo>
                    <a:pt x="861" y="28"/>
                  </a:moveTo>
                  <a:lnTo>
                    <a:pt x="819" y="55"/>
                  </a:lnTo>
                  <a:lnTo>
                    <a:pt x="782" y="79"/>
                  </a:lnTo>
                  <a:lnTo>
                    <a:pt x="746" y="101"/>
                  </a:lnTo>
                  <a:lnTo>
                    <a:pt x="712" y="116"/>
                  </a:lnTo>
                  <a:lnTo>
                    <a:pt x="679" y="131"/>
                  </a:lnTo>
                  <a:lnTo>
                    <a:pt x="645" y="140"/>
                  </a:lnTo>
                  <a:lnTo>
                    <a:pt x="609" y="146"/>
                  </a:lnTo>
                  <a:lnTo>
                    <a:pt x="572" y="149"/>
                  </a:lnTo>
                  <a:lnTo>
                    <a:pt x="569" y="146"/>
                  </a:lnTo>
                  <a:lnTo>
                    <a:pt x="566" y="146"/>
                  </a:lnTo>
                  <a:lnTo>
                    <a:pt x="533" y="140"/>
                  </a:lnTo>
                  <a:lnTo>
                    <a:pt x="496" y="125"/>
                  </a:lnTo>
                  <a:lnTo>
                    <a:pt x="460" y="107"/>
                  </a:lnTo>
                  <a:lnTo>
                    <a:pt x="423" y="85"/>
                  </a:lnTo>
                  <a:lnTo>
                    <a:pt x="387" y="61"/>
                  </a:lnTo>
                  <a:lnTo>
                    <a:pt x="350" y="43"/>
                  </a:lnTo>
                  <a:lnTo>
                    <a:pt x="317" y="28"/>
                  </a:lnTo>
                  <a:lnTo>
                    <a:pt x="289" y="25"/>
                  </a:lnTo>
                  <a:lnTo>
                    <a:pt x="286" y="25"/>
                  </a:lnTo>
                  <a:lnTo>
                    <a:pt x="283" y="25"/>
                  </a:lnTo>
                  <a:lnTo>
                    <a:pt x="283" y="28"/>
                  </a:lnTo>
                  <a:lnTo>
                    <a:pt x="244" y="28"/>
                  </a:lnTo>
                  <a:lnTo>
                    <a:pt x="207" y="34"/>
                  </a:lnTo>
                  <a:lnTo>
                    <a:pt x="171" y="43"/>
                  </a:lnTo>
                  <a:lnTo>
                    <a:pt x="137" y="55"/>
                  </a:lnTo>
                  <a:lnTo>
                    <a:pt x="104" y="70"/>
                  </a:lnTo>
                  <a:lnTo>
                    <a:pt x="70" y="92"/>
                  </a:lnTo>
                  <a:lnTo>
                    <a:pt x="37" y="116"/>
                  </a:lnTo>
                  <a:lnTo>
                    <a:pt x="0" y="149"/>
                  </a:lnTo>
                  <a:lnTo>
                    <a:pt x="0" y="146"/>
                  </a:lnTo>
                  <a:lnTo>
                    <a:pt x="0" y="143"/>
                  </a:lnTo>
                  <a:lnTo>
                    <a:pt x="0" y="140"/>
                  </a:lnTo>
                  <a:lnTo>
                    <a:pt x="0" y="143"/>
                  </a:lnTo>
                  <a:lnTo>
                    <a:pt x="0" y="149"/>
                  </a:lnTo>
                  <a:lnTo>
                    <a:pt x="0" y="146"/>
                  </a:lnTo>
                  <a:lnTo>
                    <a:pt x="0" y="143"/>
                  </a:lnTo>
                  <a:lnTo>
                    <a:pt x="0" y="140"/>
                  </a:lnTo>
                  <a:lnTo>
                    <a:pt x="0" y="137"/>
                  </a:lnTo>
                  <a:lnTo>
                    <a:pt x="0" y="131"/>
                  </a:lnTo>
                  <a:lnTo>
                    <a:pt x="0" y="128"/>
                  </a:lnTo>
                  <a:lnTo>
                    <a:pt x="0" y="125"/>
                  </a:lnTo>
                  <a:lnTo>
                    <a:pt x="37" y="92"/>
                  </a:lnTo>
                  <a:lnTo>
                    <a:pt x="70" y="67"/>
                  </a:lnTo>
                  <a:lnTo>
                    <a:pt x="104" y="46"/>
                  </a:lnTo>
                  <a:lnTo>
                    <a:pt x="137" y="31"/>
                  </a:lnTo>
                  <a:lnTo>
                    <a:pt x="171" y="19"/>
                  </a:lnTo>
                  <a:lnTo>
                    <a:pt x="207" y="9"/>
                  </a:lnTo>
                  <a:lnTo>
                    <a:pt x="244" y="3"/>
                  </a:lnTo>
                  <a:lnTo>
                    <a:pt x="283" y="3"/>
                  </a:lnTo>
                  <a:lnTo>
                    <a:pt x="283" y="0"/>
                  </a:lnTo>
                  <a:lnTo>
                    <a:pt x="286" y="0"/>
                  </a:lnTo>
                  <a:lnTo>
                    <a:pt x="289" y="0"/>
                  </a:lnTo>
                  <a:lnTo>
                    <a:pt x="320" y="3"/>
                  </a:lnTo>
                  <a:lnTo>
                    <a:pt x="353" y="19"/>
                  </a:lnTo>
                  <a:lnTo>
                    <a:pt x="390" y="40"/>
                  </a:lnTo>
                  <a:lnTo>
                    <a:pt x="426" y="61"/>
                  </a:lnTo>
                  <a:lnTo>
                    <a:pt x="463" y="85"/>
                  </a:lnTo>
                  <a:lnTo>
                    <a:pt x="502" y="107"/>
                  </a:lnTo>
                  <a:lnTo>
                    <a:pt x="536" y="119"/>
                  </a:lnTo>
                  <a:lnTo>
                    <a:pt x="572" y="128"/>
                  </a:lnTo>
                  <a:lnTo>
                    <a:pt x="609" y="125"/>
                  </a:lnTo>
                  <a:lnTo>
                    <a:pt x="645" y="116"/>
                  </a:lnTo>
                  <a:lnTo>
                    <a:pt x="679" y="107"/>
                  </a:lnTo>
                  <a:lnTo>
                    <a:pt x="709" y="95"/>
                  </a:lnTo>
                  <a:lnTo>
                    <a:pt x="743" y="76"/>
                  </a:lnTo>
                  <a:lnTo>
                    <a:pt x="779" y="55"/>
                  </a:lnTo>
                  <a:lnTo>
                    <a:pt x="816" y="31"/>
                  </a:lnTo>
                  <a:lnTo>
                    <a:pt x="858" y="3"/>
                  </a:lnTo>
                  <a:lnTo>
                    <a:pt x="861" y="3"/>
                  </a:lnTo>
                  <a:lnTo>
                    <a:pt x="861" y="28"/>
                  </a:lnTo>
                  <a:close/>
                </a:path>
              </a:pathLst>
            </a:custGeom>
            <a:solidFill>
              <a:srgbClr val="FF0000"/>
            </a:solidFill>
            <a:ln w="0">
              <a:solidFill>
                <a:srgbClr val="FF0000"/>
              </a:solidFill>
              <a:prstDash val="solid"/>
              <a:round/>
              <a:headEnd/>
              <a:tailEnd/>
            </a:ln>
          </p:spPr>
          <p:txBody>
            <a:bodyPr/>
            <a:lstStyle/>
            <a:p>
              <a:endParaRPr lang="en-US"/>
            </a:p>
          </p:txBody>
        </p:sp>
        <p:sp>
          <p:nvSpPr>
            <p:cNvPr id="850981" name="Freeform 37"/>
            <p:cNvSpPr>
              <a:spLocks/>
            </p:cNvSpPr>
            <p:nvPr/>
          </p:nvSpPr>
          <p:spPr bwMode="auto">
            <a:xfrm>
              <a:off x="1771" y="2311"/>
              <a:ext cx="366" cy="62"/>
            </a:xfrm>
            <a:custGeom>
              <a:avLst/>
              <a:gdLst>
                <a:gd name="T0" fmla="*/ 940 w 988"/>
                <a:gd name="T1" fmla="*/ 61 h 168"/>
                <a:gd name="T2" fmla="*/ 858 w 988"/>
                <a:gd name="T3" fmla="*/ 113 h 168"/>
                <a:gd name="T4" fmla="*/ 778 w 988"/>
                <a:gd name="T5" fmla="*/ 146 h 168"/>
                <a:gd name="T6" fmla="*/ 699 w 988"/>
                <a:gd name="T7" fmla="*/ 165 h 168"/>
                <a:gd name="T8" fmla="*/ 654 w 988"/>
                <a:gd name="T9" fmla="*/ 168 h 168"/>
                <a:gd name="T10" fmla="*/ 575 w 988"/>
                <a:gd name="T11" fmla="*/ 143 h 168"/>
                <a:gd name="T12" fmla="*/ 486 w 988"/>
                <a:gd name="T13" fmla="*/ 95 h 168"/>
                <a:gd name="T14" fmla="*/ 404 w 988"/>
                <a:gd name="T15" fmla="*/ 49 h 168"/>
                <a:gd name="T16" fmla="*/ 331 w 988"/>
                <a:gd name="T17" fmla="*/ 28 h 168"/>
                <a:gd name="T18" fmla="*/ 325 w 988"/>
                <a:gd name="T19" fmla="*/ 28 h 168"/>
                <a:gd name="T20" fmla="*/ 237 w 988"/>
                <a:gd name="T21" fmla="*/ 34 h 168"/>
                <a:gd name="T22" fmla="*/ 158 w 988"/>
                <a:gd name="T23" fmla="*/ 58 h 168"/>
                <a:gd name="T24" fmla="*/ 82 w 988"/>
                <a:gd name="T25" fmla="*/ 101 h 168"/>
                <a:gd name="T26" fmla="*/ 0 w 988"/>
                <a:gd name="T27" fmla="*/ 168 h 168"/>
                <a:gd name="T28" fmla="*/ 0 w 988"/>
                <a:gd name="T29" fmla="*/ 162 h 168"/>
                <a:gd name="T30" fmla="*/ 0 w 988"/>
                <a:gd name="T31" fmla="*/ 162 h 168"/>
                <a:gd name="T32" fmla="*/ 0 w 988"/>
                <a:gd name="T33" fmla="*/ 165 h 168"/>
                <a:gd name="T34" fmla="*/ 0 w 988"/>
                <a:gd name="T35" fmla="*/ 159 h 168"/>
                <a:gd name="T36" fmla="*/ 0 w 988"/>
                <a:gd name="T37" fmla="*/ 150 h 168"/>
                <a:gd name="T38" fmla="*/ 0 w 988"/>
                <a:gd name="T39" fmla="*/ 143 h 168"/>
                <a:gd name="T40" fmla="*/ 42 w 988"/>
                <a:gd name="T41" fmla="*/ 104 h 168"/>
                <a:gd name="T42" fmla="*/ 118 w 988"/>
                <a:gd name="T43" fmla="*/ 49 h 168"/>
                <a:gd name="T44" fmla="*/ 194 w 988"/>
                <a:gd name="T45" fmla="*/ 16 h 168"/>
                <a:gd name="T46" fmla="*/ 276 w 988"/>
                <a:gd name="T47" fmla="*/ 0 h 168"/>
                <a:gd name="T48" fmla="*/ 328 w 988"/>
                <a:gd name="T49" fmla="*/ 0 h 168"/>
                <a:gd name="T50" fmla="*/ 365 w 988"/>
                <a:gd name="T51" fmla="*/ 3 h 168"/>
                <a:gd name="T52" fmla="*/ 447 w 988"/>
                <a:gd name="T53" fmla="*/ 43 h 168"/>
                <a:gd name="T54" fmla="*/ 532 w 988"/>
                <a:gd name="T55" fmla="*/ 95 h 168"/>
                <a:gd name="T56" fmla="*/ 617 w 988"/>
                <a:gd name="T57" fmla="*/ 137 h 168"/>
                <a:gd name="T58" fmla="*/ 699 w 988"/>
                <a:gd name="T59" fmla="*/ 140 h 168"/>
                <a:gd name="T60" fmla="*/ 778 w 988"/>
                <a:gd name="T61" fmla="*/ 122 h 168"/>
                <a:gd name="T62" fmla="*/ 855 w 988"/>
                <a:gd name="T63" fmla="*/ 86 h 168"/>
                <a:gd name="T64" fmla="*/ 937 w 988"/>
                <a:gd name="T65" fmla="*/ 34 h 168"/>
                <a:gd name="T66" fmla="*/ 988 w 988"/>
                <a:gd name="T6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28"/>
                  </a:moveTo>
                  <a:lnTo>
                    <a:pt x="940" y="61"/>
                  </a:lnTo>
                  <a:lnTo>
                    <a:pt x="897" y="89"/>
                  </a:lnTo>
                  <a:lnTo>
                    <a:pt x="858" y="113"/>
                  </a:lnTo>
                  <a:lnTo>
                    <a:pt x="818" y="131"/>
                  </a:lnTo>
                  <a:lnTo>
                    <a:pt x="778" y="146"/>
                  </a:lnTo>
                  <a:lnTo>
                    <a:pt x="739" y="156"/>
                  </a:lnTo>
                  <a:lnTo>
                    <a:pt x="699" y="165"/>
                  </a:lnTo>
                  <a:lnTo>
                    <a:pt x="657" y="168"/>
                  </a:lnTo>
                  <a:lnTo>
                    <a:pt x="654" y="168"/>
                  </a:lnTo>
                  <a:lnTo>
                    <a:pt x="614" y="159"/>
                  </a:lnTo>
                  <a:lnTo>
                    <a:pt x="575" y="143"/>
                  </a:lnTo>
                  <a:lnTo>
                    <a:pt x="532" y="122"/>
                  </a:lnTo>
                  <a:lnTo>
                    <a:pt x="486" y="95"/>
                  </a:lnTo>
                  <a:lnTo>
                    <a:pt x="444" y="70"/>
                  </a:lnTo>
                  <a:lnTo>
                    <a:pt x="404" y="49"/>
                  </a:lnTo>
                  <a:lnTo>
                    <a:pt x="365" y="31"/>
                  </a:lnTo>
                  <a:lnTo>
                    <a:pt x="331" y="28"/>
                  </a:lnTo>
                  <a:lnTo>
                    <a:pt x="328" y="28"/>
                  </a:lnTo>
                  <a:lnTo>
                    <a:pt x="325" y="28"/>
                  </a:lnTo>
                  <a:lnTo>
                    <a:pt x="276" y="28"/>
                  </a:lnTo>
                  <a:lnTo>
                    <a:pt x="237" y="34"/>
                  </a:lnTo>
                  <a:lnTo>
                    <a:pt x="194" y="43"/>
                  </a:lnTo>
                  <a:lnTo>
                    <a:pt x="158" y="58"/>
                  </a:lnTo>
                  <a:lnTo>
                    <a:pt x="118" y="77"/>
                  </a:lnTo>
                  <a:lnTo>
                    <a:pt x="82" y="101"/>
                  </a:lnTo>
                  <a:lnTo>
                    <a:pt x="42" y="131"/>
                  </a:lnTo>
                  <a:lnTo>
                    <a:pt x="0" y="168"/>
                  </a:lnTo>
                  <a:lnTo>
                    <a:pt x="0" y="165"/>
                  </a:lnTo>
                  <a:lnTo>
                    <a:pt x="0" y="162"/>
                  </a:lnTo>
                  <a:lnTo>
                    <a:pt x="0" y="159"/>
                  </a:lnTo>
                  <a:lnTo>
                    <a:pt x="0" y="162"/>
                  </a:lnTo>
                  <a:lnTo>
                    <a:pt x="0" y="168"/>
                  </a:lnTo>
                  <a:lnTo>
                    <a:pt x="0" y="165"/>
                  </a:lnTo>
                  <a:lnTo>
                    <a:pt x="0" y="162"/>
                  </a:lnTo>
                  <a:lnTo>
                    <a:pt x="0" y="159"/>
                  </a:lnTo>
                  <a:lnTo>
                    <a:pt x="0" y="156"/>
                  </a:lnTo>
                  <a:lnTo>
                    <a:pt x="0" y="150"/>
                  </a:lnTo>
                  <a:lnTo>
                    <a:pt x="0" y="146"/>
                  </a:lnTo>
                  <a:lnTo>
                    <a:pt x="0" y="143"/>
                  </a:lnTo>
                  <a:lnTo>
                    <a:pt x="0" y="140"/>
                  </a:lnTo>
                  <a:lnTo>
                    <a:pt x="42" y="104"/>
                  </a:lnTo>
                  <a:lnTo>
                    <a:pt x="82" y="73"/>
                  </a:lnTo>
                  <a:lnTo>
                    <a:pt x="118" y="49"/>
                  </a:lnTo>
                  <a:lnTo>
                    <a:pt x="158" y="31"/>
                  </a:lnTo>
                  <a:lnTo>
                    <a:pt x="194" y="16"/>
                  </a:lnTo>
                  <a:lnTo>
                    <a:pt x="237" y="7"/>
                  </a:lnTo>
                  <a:lnTo>
                    <a:pt x="276" y="0"/>
                  </a:lnTo>
                  <a:lnTo>
                    <a:pt x="325" y="0"/>
                  </a:lnTo>
                  <a:lnTo>
                    <a:pt x="328" y="0"/>
                  </a:lnTo>
                  <a:lnTo>
                    <a:pt x="331" y="0"/>
                  </a:lnTo>
                  <a:lnTo>
                    <a:pt x="365" y="3"/>
                  </a:lnTo>
                  <a:lnTo>
                    <a:pt x="404" y="19"/>
                  </a:lnTo>
                  <a:lnTo>
                    <a:pt x="447" y="43"/>
                  </a:lnTo>
                  <a:lnTo>
                    <a:pt x="489" y="67"/>
                  </a:lnTo>
                  <a:lnTo>
                    <a:pt x="532" y="95"/>
                  </a:lnTo>
                  <a:lnTo>
                    <a:pt x="575" y="119"/>
                  </a:lnTo>
                  <a:lnTo>
                    <a:pt x="617" y="137"/>
                  </a:lnTo>
                  <a:lnTo>
                    <a:pt x="657" y="146"/>
                  </a:lnTo>
                  <a:lnTo>
                    <a:pt x="699" y="140"/>
                  </a:lnTo>
                  <a:lnTo>
                    <a:pt x="739" y="134"/>
                  </a:lnTo>
                  <a:lnTo>
                    <a:pt x="778" y="122"/>
                  </a:lnTo>
                  <a:lnTo>
                    <a:pt x="815" y="107"/>
                  </a:lnTo>
                  <a:lnTo>
                    <a:pt x="855" y="86"/>
                  </a:lnTo>
                  <a:lnTo>
                    <a:pt x="894" y="61"/>
                  </a:lnTo>
                  <a:lnTo>
                    <a:pt x="937" y="34"/>
                  </a:lnTo>
                  <a:lnTo>
                    <a:pt x="985" y="0"/>
                  </a:lnTo>
                  <a:lnTo>
                    <a:pt x="988" y="0"/>
                  </a:lnTo>
                  <a:lnTo>
                    <a:pt x="988" y="28"/>
                  </a:lnTo>
                  <a:close/>
                </a:path>
              </a:pathLst>
            </a:custGeom>
            <a:solidFill>
              <a:srgbClr val="FF0000"/>
            </a:solidFill>
            <a:ln w="0">
              <a:solidFill>
                <a:srgbClr val="FF0000"/>
              </a:solidFill>
              <a:prstDash val="solid"/>
              <a:round/>
              <a:headEnd/>
              <a:tailEnd/>
            </a:ln>
          </p:spPr>
          <p:txBody>
            <a:bodyPr/>
            <a:lstStyle/>
            <a:p>
              <a:endParaRPr lang="en-US"/>
            </a:p>
          </p:txBody>
        </p:sp>
        <p:sp>
          <p:nvSpPr>
            <p:cNvPr id="850982" name="Freeform 38"/>
            <p:cNvSpPr>
              <a:spLocks/>
            </p:cNvSpPr>
            <p:nvPr/>
          </p:nvSpPr>
          <p:spPr bwMode="auto">
            <a:xfrm>
              <a:off x="1746" y="2455"/>
              <a:ext cx="415" cy="71"/>
            </a:xfrm>
            <a:custGeom>
              <a:avLst/>
              <a:gdLst>
                <a:gd name="T0" fmla="*/ 1065 w 1119"/>
                <a:gd name="T1" fmla="*/ 67 h 192"/>
                <a:gd name="T2" fmla="*/ 970 w 1119"/>
                <a:gd name="T3" fmla="*/ 125 h 192"/>
                <a:gd name="T4" fmla="*/ 885 w 1119"/>
                <a:gd name="T5" fmla="*/ 161 h 192"/>
                <a:gd name="T6" fmla="*/ 794 w 1119"/>
                <a:gd name="T7" fmla="*/ 179 h 192"/>
                <a:gd name="T8" fmla="*/ 742 w 1119"/>
                <a:gd name="T9" fmla="*/ 185 h 192"/>
                <a:gd name="T10" fmla="*/ 696 w 1119"/>
                <a:gd name="T11" fmla="*/ 179 h 192"/>
                <a:gd name="T12" fmla="*/ 602 w 1119"/>
                <a:gd name="T13" fmla="*/ 137 h 192"/>
                <a:gd name="T14" fmla="*/ 505 w 1119"/>
                <a:gd name="T15" fmla="*/ 79 h 192"/>
                <a:gd name="T16" fmla="*/ 413 w 1119"/>
                <a:gd name="T17" fmla="*/ 36 h 192"/>
                <a:gd name="T18" fmla="*/ 371 w 1119"/>
                <a:gd name="T19" fmla="*/ 30 h 192"/>
                <a:gd name="T20" fmla="*/ 270 w 1119"/>
                <a:gd name="T21" fmla="*/ 36 h 192"/>
                <a:gd name="T22" fmla="*/ 182 w 1119"/>
                <a:gd name="T23" fmla="*/ 67 h 192"/>
                <a:gd name="T24" fmla="*/ 94 w 1119"/>
                <a:gd name="T25" fmla="*/ 112 h 192"/>
                <a:gd name="T26" fmla="*/ 0 w 1119"/>
                <a:gd name="T27" fmla="*/ 185 h 192"/>
                <a:gd name="T28" fmla="*/ 0 w 1119"/>
                <a:gd name="T29" fmla="*/ 192 h 192"/>
                <a:gd name="T30" fmla="*/ 0 w 1119"/>
                <a:gd name="T31" fmla="*/ 185 h 192"/>
                <a:gd name="T32" fmla="*/ 0 w 1119"/>
                <a:gd name="T33" fmla="*/ 179 h 192"/>
                <a:gd name="T34" fmla="*/ 0 w 1119"/>
                <a:gd name="T35" fmla="*/ 170 h 192"/>
                <a:gd name="T36" fmla="*/ 0 w 1119"/>
                <a:gd name="T37" fmla="*/ 161 h 192"/>
                <a:gd name="T38" fmla="*/ 94 w 1119"/>
                <a:gd name="T39" fmla="*/ 85 h 192"/>
                <a:gd name="T40" fmla="*/ 179 w 1119"/>
                <a:gd name="T41" fmla="*/ 36 h 192"/>
                <a:gd name="T42" fmla="*/ 267 w 1119"/>
                <a:gd name="T43" fmla="*/ 6 h 192"/>
                <a:gd name="T44" fmla="*/ 368 w 1119"/>
                <a:gd name="T45" fmla="*/ 0 h 192"/>
                <a:gd name="T46" fmla="*/ 374 w 1119"/>
                <a:gd name="T47" fmla="*/ 0 h 192"/>
                <a:gd name="T48" fmla="*/ 456 w 1119"/>
                <a:gd name="T49" fmla="*/ 21 h 192"/>
                <a:gd name="T50" fmla="*/ 553 w 1119"/>
                <a:gd name="T51" fmla="*/ 76 h 192"/>
                <a:gd name="T52" fmla="*/ 651 w 1119"/>
                <a:gd name="T53" fmla="*/ 134 h 192"/>
                <a:gd name="T54" fmla="*/ 745 w 1119"/>
                <a:gd name="T55" fmla="*/ 164 h 192"/>
                <a:gd name="T56" fmla="*/ 836 w 1119"/>
                <a:gd name="T57" fmla="*/ 149 h 192"/>
                <a:gd name="T58" fmla="*/ 925 w 1119"/>
                <a:gd name="T59" fmla="*/ 119 h 192"/>
                <a:gd name="T60" fmla="*/ 1013 w 1119"/>
                <a:gd name="T61" fmla="*/ 70 h 192"/>
                <a:gd name="T62" fmla="*/ 1113 w 1119"/>
                <a:gd name="T63" fmla="*/ 0 h 192"/>
                <a:gd name="T64" fmla="*/ 1119 w 1119"/>
                <a:gd name="T65" fmla="*/ 0 h 192"/>
                <a:gd name="T66" fmla="*/ 1119 w 1119"/>
                <a:gd name="T67" fmla="*/ 9 h 192"/>
                <a:gd name="T68" fmla="*/ 1119 w 1119"/>
                <a:gd name="T69" fmla="*/ 18 h 192"/>
                <a:gd name="T70" fmla="*/ 1119 w 1119"/>
                <a:gd name="T71" fmla="*/ 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30"/>
                  </a:moveTo>
                  <a:lnTo>
                    <a:pt x="1065" y="67"/>
                  </a:lnTo>
                  <a:lnTo>
                    <a:pt x="1016" y="100"/>
                  </a:lnTo>
                  <a:lnTo>
                    <a:pt x="970" y="125"/>
                  </a:lnTo>
                  <a:lnTo>
                    <a:pt x="928" y="146"/>
                  </a:lnTo>
                  <a:lnTo>
                    <a:pt x="885" y="161"/>
                  </a:lnTo>
                  <a:lnTo>
                    <a:pt x="839" y="173"/>
                  </a:lnTo>
                  <a:lnTo>
                    <a:pt x="794" y="179"/>
                  </a:lnTo>
                  <a:lnTo>
                    <a:pt x="745" y="185"/>
                  </a:lnTo>
                  <a:lnTo>
                    <a:pt x="742" y="185"/>
                  </a:lnTo>
                  <a:lnTo>
                    <a:pt x="742" y="188"/>
                  </a:lnTo>
                  <a:lnTo>
                    <a:pt x="696" y="179"/>
                  </a:lnTo>
                  <a:lnTo>
                    <a:pt x="651" y="161"/>
                  </a:lnTo>
                  <a:lnTo>
                    <a:pt x="602" y="137"/>
                  </a:lnTo>
                  <a:lnTo>
                    <a:pt x="553" y="106"/>
                  </a:lnTo>
                  <a:lnTo>
                    <a:pt x="505" y="79"/>
                  </a:lnTo>
                  <a:lnTo>
                    <a:pt x="459" y="52"/>
                  </a:lnTo>
                  <a:lnTo>
                    <a:pt x="413" y="36"/>
                  </a:lnTo>
                  <a:lnTo>
                    <a:pt x="374" y="30"/>
                  </a:lnTo>
                  <a:lnTo>
                    <a:pt x="371" y="30"/>
                  </a:lnTo>
                  <a:lnTo>
                    <a:pt x="319" y="30"/>
                  </a:lnTo>
                  <a:lnTo>
                    <a:pt x="270" y="36"/>
                  </a:lnTo>
                  <a:lnTo>
                    <a:pt x="225" y="49"/>
                  </a:lnTo>
                  <a:lnTo>
                    <a:pt x="182" y="67"/>
                  </a:lnTo>
                  <a:lnTo>
                    <a:pt x="137" y="88"/>
                  </a:lnTo>
                  <a:lnTo>
                    <a:pt x="94" y="112"/>
                  </a:lnTo>
                  <a:lnTo>
                    <a:pt x="48" y="146"/>
                  </a:lnTo>
                  <a:lnTo>
                    <a:pt x="0" y="185"/>
                  </a:lnTo>
                  <a:lnTo>
                    <a:pt x="0" y="188"/>
                  </a:lnTo>
                  <a:lnTo>
                    <a:pt x="0" y="192"/>
                  </a:lnTo>
                  <a:lnTo>
                    <a:pt x="0" y="188"/>
                  </a:lnTo>
                  <a:lnTo>
                    <a:pt x="0" y="185"/>
                  </a:lnTo>
                  <a:lnTo>
                    <a:pt x="0" y="182"/>
                  </a:lnTo>
                  <a:lnTo>
                    <a:pt x="0" y="179"/>
                  </a:lnTo>
                  <a:lnTo>
                    <a:pt x="0" y="173"/>
                  </a:lnTo>
                  <a:lnTo>
                    <a:pt x="0" y="170"/>
                  </a:lnTo>
                  <a:lnTo>
                    <a:pt x="0" y="164"/>
                  </a:lnTo>
                  <a:lnTo>
                    <a:pt x="0" y="161"/>
                  </a:lnTo>
                  <a:lnTo>
                    <a:pt x="48" y="119"/>
                  </a:lnTo>
                  <a:lnTo>
                    <a:pt x="94" y="85"/>
                  </a:lnTo>
                  <a:lnTo>
                    <a:pt x="137" y="58"/>
                  </a:lnTo>
                  <a:lnTo>
                    <a:pt x="179" y="36"/>
                  </a:lnTo>
                  <a:lnTo>
                    <a:pt x="222" y="18"/>
                  </a:lnTo>
                  <a:lnTo>
                    <a:pt x="267" y="6"/>
                  </a:lnTo>
                  <a:lnTo>
                    <a:pt x="316" y="0"/>
                  </a:lnTo>
                  <a:lnTo>
                    <a:pt x="368" y="0"/>
                  </a:lnTo>
                  <a:lnTo>
                    <a:pt x="371" y="0"/>
                  </a:lnTo>
                  <a:lnTo>
                    <a:pt x="374" y="0"/>
                  </a:lnTo>
                  <a:lnTo>
                    <a:pt x="413" y="3"/>
                  </a:lnTo>
                  <a:lnTo>
                    <a:pt x="456" y="21"/>
                  </a:lnTo>
                  <a:lnTo>
                    <a:pt x="505" y="45"/>
                  </a:lnTo>
                  <a:lnTo>
                    <a:pt x="553" y="76"/>
                  </a:lnTo>
                  <a:lnTo>
                    <a:pt x="602" y="106"/>
                  </a:lnTo>
                  <a:lnTo>
                    <a:pt x="651" y="134"/>
                  </a:lnTo>
                  <a:lnTo>
                    <a:pt x="699" y="155"/>
                  </a:lnTo>
                  <a:lnTo>
                    <a:pt x="745" y="164"/>
                  </a:lnTo>
                  <a:lnTo>
                    <a:pt x="791" y="158"/>
                  </a:lnTo>
                  <a:lnTo>
                    <a:pt x="836" y="149"/>
                  </a:lnTo>
                  <a:lnTo>
                    <a:pt x="879" y="137"/>
                  </a:lnTo>
                  <a:lnTo>
                    <a:pt x="925" y="119"/>
                  </a:lnTo>
                  <a:lnTo>
                    <a:pt x="967" y="97"/>
                  </a:lnTo>
                  <a:lnTo>
                    <a:pt x="1013" y="70"/>
                  </a:lnTo>
                  <a:lnTo>
                    <a:pt x="1058" y="36"/>
                  </a:lnTo>
                  <a:lnTo>
                    <a:pt x="1113" y="0"/>
                  </a:lnTo>
                  <a:lnTo>
                    <a:pt x="1116" y="0"/>
                  </a:lnTo>
                  <a:lnTo>
                    <a:pt x="1119" y="0"/>
                  </a:lnTo>
                  <a:lnTo>
                    <a:pt x="1119" y="3"/>
                  </a:lnTo>
                  <a:lnTo>
                    <a:pt x="1119" y="9"/>
                  </a:lnTo>
                  <a:lnTo>
                    <a:pt x="1119" y="15"/>
                  </a:lnTo>
                  <a:lnTo>
                    <a:pt x="1119" y="18"/>
                  </a:lnTo>
                  <a:lnTo>
                    <a:pt x="1119" y="24"/>
                  </a:lnTo>
                  <a:lnTo>
                    <a:pt x="1119" y="27"/>
                  </a:lnTo>
                  <a:lnTo>
                    <a:pt x="1119" y="30"/>
                  </a:lnTo>
                  <a:close/>
                </a:path>
              </a:pathLst>
            </a:custGeom>
            <a:solidFill>
              <a:srgbClr val="FF0000"/>
            </a:solidFill>
            <a:ln w="0">
              <a:solidFill>
                <a:srgbClr val="FF0000"/>
              </a:solidFill>
              <a:prstDash val="solid"/>
              <a:round/>
              <a:headEnd/>
              <a:tailEnd/>
            </a:ln>
          </p:spPr>
          <p:txBody>
            <a:bodyPr/>
            <a:lstStyle/>
            <a:p>
              <a:endParaRPr lang="en-US"/>
            </a:p>
          </p:txBody>
        </p:sp>
        <p:sp>
          <p:nvSpPr>
            <p:cNvPr id="850983" name="Freeform 39"/>
            <p:cNvSpPr>
              <a:spLocks/>
            </p:cNvSpPr>
            <p:nvPr/>
          </p:nvSpPr>
          <p:spPr bwMode="auto">
            <a:xfrm>
              <a:off x="1723" y="2607"/>
              <a:ext cx="462" cy="79"/>
            </a:xfrm>
            <a:custGeom>
              <a:avLst/>
              <a:gdLst>
                <a:gd name="T0" fmla="*/ 1186 w 1247"/>
                <a:gd name="T1" fmla="*/ 76 h 213"/>
                <a:gd name="T2" fmla="*/ 1083 w 1247"/>
                <a:gd name="T3" fmla="*/ 140 h 213"/>
                <a:gd name="T4" fmla="*/ 986 w 1247"/>
                <a:gd name="T5" fmla="*/ 182 h 213"/>
                <a:gd name="T6" fmla="*/ 885 w 1247"/>
                <a:gd name="T7" fmla="*/ 200 h 213"/>
                <a:gd name="T8" fmla="*/ 827 w 1247"/>
                <a:gd name="T9" fmla="*/ 207 h 213"/>
                <a:gd name="T10" fmla="*/ 827 w 1247"/>
                <a:gd name="T11" fmla="*/ 213 h 213"/>
                <a:gd name="T12" fmla="*/ 724 w 1247"/>
                <a:gd name="T13" fmla="*/ 182 h 213"/>
                <a:gd name="T14" fmla="*/ 617 w 1247"/>
                <a:gd name="T15" fmla="*/ 121 h 213"/>
                <a:gd name="T16" fmla="*/ 511 w 1247"/>
                <a:gd name="T17" fmla="*/ 60 h 213"/>
                <a:gd name="T18" fmla="*/ 417 w 1247"/>
                <a:gd name="T19" fmla="*/ 33 h 213"/>
                <a:gd name="T20" fmla="*/ 356 w 1247"/>
                <a:gd name="T21" fmla="*/ 36 h 213"/>
                <a:gd name="T22" fmla="*/ 252 w 1247"/>
                <a:gd name="T23" fmla="*/ 57 h 213"/>
                <a:gd name="T24" fmla="*/ 155 w 1247"/>
                <a:gd name="T25" fmla="*/ 97 h 213"/>
                <a:gd name="T26" fmla="*/ 54 w 1247"/>
                <a:gd name="T27" fmla="*/ 164 h 213"/>
                <a:gd name="T28" fmla="*/ 0 w 1247"/>
                <a:gd name="T29" fmla="*/ 210 h 213"/>
                <a:gd name="T30" fmla="*/ 0 w 1247"/>
                <a:gd name="T31" fmla="*/ 210 h 213"/>
                <a:gd name="T32" fmla="*/ 0 w 1247"/>
                <a:gd name="T33" fmla="*/ 203 h 213"/>
                <a:gd name="T34" fmla="*/ 0 w 1247"/>
                <a:gd name="T35" fmla="*/ 194 h 213"/>
                <a:gd name="T36" fmla="*/ 0 w 1247"/>
                <a:gd name="T37" fmla="*/ 185 h 213"/>
                <a:gd name="T38" fmla="*/ 0 w 1247"/>
                <a:gd name="T39" fmla="*/ 179 h 213"/>
                <a:gd name="T40" fmla="*/ 103 w 1247"/>
                <a:gd name="T41" fmla="*/ 97 h 213"/>
                <a:gd name="T42" fmla="*/ 201 w 1247"/>
                <a:gd name="T43" fmla="*/ 39 h 213"/>
                <a:gd name="T44" fmla="*/ 298 w 1247"/>
                <a:gd name="T45" fmla="*/ 9 h 213"/>
                <a:gd name="T46" fmla="*/ 407 w 1247"/>
                <a:gd name="T47" fmla="*/ 0 h 213"/>
                <a:gd name="T48" fmla="*/ 413 w 1247"/>
                <a:gd name="T49" fmla="*/ 0 h 213"/>
                <a:gd name="T50" fmla="*/ 459 w 1247"/>
                <a:gd name="T51" fmla="*/ 3 h 213"/>
                <a:gd name="T52" fmla="*/ 563 w 1247"/>
                <a:gd name="T53" fmla="*/ 51 h 213"/>
                <a:gd name="T54" fmla="*/ 672 w 1247"/>
                <a:gd name="T55" fmla="*/ 118 h 213"/>
                <a:gd name="T56" fmla="*/ 779 w 1247"/>
                <a:gd name="T57" fmla="*/ 170 h 213"/>
                <a:gd name="T58" fmla="*/ 882 w 1247"/>
                <a:gd name="T59" fmla="*/ 176 h 213"/>
                <a:gd name="T60" fmla="*/ 982 w 1247"/>
                <a:gd name="T61" fmla="*/ 152 h 213"/>
                <a:gd name="T62" fmla="*/ 1077 w 1247"/>
                <a:gd name="T63" fmla="*/ 109 h 213"/>
                <a:gd name="T64" fmla="*/ 1180 w 1247"/>
                <a:gd name="T65" fmla="*/ 39 h 213"/>
                <a:gd name="T66" fmla="*/ 1244 w 1247"/>
                <a:gd name="T67" fmla="*/ 0 h 213"/>
                <a:gd name="T68" fmla="*/ 1247 w 1247"/>
                <a:gd name="T69" fmla="*/ 3 h 213"/>
                <a:gd name="T70" fmla="*/ 1247 w 1247"/>
                <a:gd name="T71" fmla="*/ 18 h 213"/>
                <a:gd name="T72" fmla="*/ 1247 w 1247"/>
                <a:gd name="T73" fmla="*/ 30 h 213"/>
                <a:gd name="T74" fmla="*/ 1247 w 1247"/>
                <a:gd name="T75" fmla="*/ 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7" h="213">
                  <a:moveTo>
                    <a:pt x="1247" y="36"/>
                  </a:moveTo>
                  <a:lnTo>
                    <a:pt x="1186" y="76"/>
                  </a:lnTo>
                  <a:lnTo>
                    <a:pt x="1132" y="112"/>
                  </a:lnTo>
                  <a:lnTo>
                    <a:pt x="1083" y="140"/>
                  </a:lnTo>
                  <a:lnTo>
                    <a:pt x="1034" y="164"/>
                  </a:lnTo>
                  <a:lnTo>
                    <a:pt x="986" y="182"/>
                  </a:lnTo>
                  <a:lnTo>
                    <a:pt x="934" y="194"/>
                  </a:lnTo>
                  <a:lnTo>
                    <a:pt x="885" y="200"/>
                  </a:lnTo>
                  <a:lnTo>
                    <a:pt x="830" y="207"/>
                  </a:lnTo>
                  <a:lnTo>
                    <a:pt x="827" y="207"/>
                  </a:lnTo>
                  <a:lnTo>
                    <a:pt x="827" y="210"/>
                  </a:lnTo>
                  <a:lnTo>
                    <a:pt x="827" y="213"/>
                  </a:lnTo>
                  <a:lnTo>
                    <a:pt x="776" y="200"/>
                  </a:lnTo>
                  <a:lnTo>
                    <a:pt x="724" y="182"/>
                  </a:lnTo>
                  <a:lnTo>
                    <a:pt x="672" y="152"/>
                  </a:lnTo>
                  <a:lnTo>
                    <a:pt x="617" y="121"/>
                  </a:lnTo>
                  <a:lnTo>
                    <a:pt x="563" y="88"/>
                  </a:lnTo>
                  <a:lnTo>
                    <a:pt x="511" y="60"/>
                  </a:lnTo>
                  <a:lnTo>
                    <a:pt x="462" y="39"/>
                  </a:lnTo>
                  <a:lnTo>
                    <a:pt x="417" y="33"/>
                  </a:lnTo>
                  <a:lnTo>
                    <a:pt x="417" y="36"/>
                  </a:lnTo>
                  <a:lnTo>
                    <a:pt x="356" y="36"/>
                  </a:lnTo>
                  <a:lnTo>
                    <a:pt x="301" y="45"/>
                  </a:lnTo>
                  <a:lnTo>
                    <a:pt x="252" y="57"/>
                  </a:lnTo>
                  <a:lnTo>
                    <a:pt x="204" y="76"/>
                  </a:lnTo>
                  <a:lnTo>
                    <a:pt x="155" y="97"/>
                  </a:lnTo>
                  <a:lnTo>
                    <a:pt x="103" y="127"/>
                  </a:lnTo>
                  <a:lnTo>
                    <a:pt x="54" y="164"/>
                  </a:lnTo>
                  <a:lnTo>
                    <a:pt x="0" y="207"/>
                  </a:lnTo>
                  <a:lnTo>
                    <a:pt x="0" y="210"/>
                  </a:lnTo>
                  <a:lnTo>
                    <a:pt x="0" y="213"/>
                  </a:lnTo>
                  <a:lnTo>
                    <a:pt x="0" y="210"/>
                  </a:lnTo>
                  <a:lnTo>
                    <a:pt x="0" y="207"/>
                  </a:lnTo>
                  <a:lnTo>
                    <a:pt x="0" y="203"/>
                  </a:lnTo>
                  <a:lnTo>
                    <a:pt x="0" y="200"/>
                  </a:lnTo>
                  <a:lnTo>
                    <a:pt x="0" y="194"/>
                  </a:lnTo>
                  <a:lnTo>
                    <a:pt x="0" y="188"/>
                  </a:lnTo>
                  <a:lnTo>
                    <a:pt x="0" y="185"/>
                  </a:lnTo>
                  <a:lnTo>
                    <a:pt x="0" y="182"/>
                  </a:lnTo>
                  <a:lnTo>
                    <a:pt x="0" y="179"/>
                  </a:lnTo>
                  <a:lnTo>
                    <a:pt x="51" y="133"/>
                  </a:lnTo>
                  <a:lnTo>
                    <a:pt x="103" y="97"/>
                  </a:lnTo>
                  <a:lnTo>
                    <a:pt x="152" y="64"/>
                  </a:lnTo>
                  <a:lnTo>
                    <a:pt x="201" y="39"/>
                  </a:lnTo>
                  <a:lnTo>
                    <a:pt x="246" y="21"/>
                  </a:lnTo>
                  <a:lnTo>
                    <a:pt x="298" y="9"/>
                  </a:lnTo>
                  <a:lnTo>
                    <a:pt x="350" y="0"/>
                  </a:lnTo>
                  <a:lnTo>
                    <a:pt x="407" y="0"/>
                  </a:lnTo>
                  <a:lnTo>
                    <a:pt x="410" y="0"/>
                  </a:lnTo>
                  <a:lnTo>
                    <a:pt x="413" y="0"/>
                  </a:lnTo>
                  <a:lnTo>
                    <a:pt x="417" y="0"/>
                  </a:lnTo>
                  <a:lnTo>
                    <a:pt x="459" y="3"/>
                  </a:lnTo>
                  <a:lnTo>
                    <a:pt x="511" y="24"/>
                  </a:lnTo>
                  <a:lnTo>
                    <a:pt x="563" y="51"/>
                  </a:lnTo>
                  <a:lnTo>
                    <a:pt x="617" y="85"/>
                  </a:lnTo>
                  <a:lnTo>
                    <a:pt x="672" y="118"/>
                  </a:lnTo>
                  <a:lnTo>
                    <a:pt x="727" y="149"/>
                  </a:lnTo>
                  <a:lnTo>
                    <a:pt x="779" y="170"/>
                  </a:lnTo>
                  <a:lnTo>
                    <a:pt x="830" y="182"/>
                  </a:lnTo>
                  <a:lnTo>
                    <a:pt x="882" y="176"/>
                  </a:lnTo>
                  <a:lnTo>
                    <a:pt x="934" y="167"/>
                  </a:lnTo>
                  <a:lnTo>
                    <a:pt x="982" y="152"/>
                  </a:lnTo>
                  <a:lnTo>
                    <a:pt x="1028" y="133"/>
                  </a:lnTo>
                  <a:lnTo>
                    <a:pt x="1077" y="109"/>
                  </a:lnTo>
                  <a:lnTo>
                    <a:pt x="1129" y="76"/>
                  </a:lnTo>
                  <a:lnTo>
                    <a:pt x="1180" y="39"/>
                  </a:lnTo>
                  <a:lnTo>
                    <a:pt x="1241" y="0"/>
                  </a:lnTo>
                  <a:lnTo>
                    <a:pt x="1244" y="0"/>
                  </a:lnTo>
                  <a:lnTo>
                    <a:pt x="1247" y="0"/>
                  </a:lnTo>
                  <a:lnTo>
                    <a:pt x="1247" y="3"/>
                  </a:lnTo>
                  <a:lnTo>
                    <a:pt x="1247" y="9"/>
                  </a:lnTo>
                  <a:lnTo>
                    <a:pt x="1247" y="18"/>
                  </a:lnTo>
                  <a:lnTo>
                    <a:pt x="1247" y="24"/>
                  </a:lnTo>
                  <a:lnTo>
                    <a:pt x="1247" y="30"/>
                  </a:lnTo>
                  <a:lnTo>
                    <a:pt x="1247" y="33"/>
                  </a:lnTo>
                  <a:lnTo>
                    <a:pt x="1247" y="36"/>
                  </a:lnTo>
                  <a:close/>
                </a:path>
              </a:pathLst>
            </a:custGeom>
            <a:solidFill>
              <a:srgbClr val="FF0000"/>
            </a:solidFill>
            <a:ln w="0">
              <a:solidFill>
                <a:srgbClr val="FF0000"/>
              </a:solidFill>
              <a:prstDash val="solid"/>
              <a:round/>
              <a:headEnd/>
              <a:tailEnd/>
            </a:ln>
          </p:spPr>
          <p:txBody>
            <a:bodyPr/>
            <a:lstStyle/>
            <a:p>
              <a:endParaRPr lang="en-US"/>
            </a:p>
          </p:txBody>
        </p:sp>
        <p:sp>
          <p:nvSpPr>
            <p:cNvPr id="850984" name="Freeform 40"/>
            <p:cNvSpPr>
              <a:spLocks/>
            </p:cNvSpPr>
            <p:nvPr/>
          </p:nvSpPr>
          <p:spPr bwMode="auto">
            <a:xfrm>
              <a:off x="1698" y="2767"/>
              <a:ext cx="511" cy="88"/>
            </a:xfrm>
            <a:custGeom>
              <a:avLst/>
              <a:gdLst>
                <a:gd name="T0" fmla="*/ 1311 w 1378"/>
                <a:gd name="T1" fmla="*/ 82 h 237"/>
                <a:gd name="T2" fmla="*/ 1196 w 1378"/>
                <a:gd name="T3" fmla="*/ 155 h 237"/>
                <a:gd name="T4" fmla="*/ 1089 w 1378"/>
                <a:gd name="T5" fmla="*/ 200 h 237"/>
                <a:gd name="T6" fmla="*/ 976 w 1378"/>
                <a:gd name="T7" fmla="*/ 222 h 237"/>
                <a:gd name="T8" fmla="*/ 916 w 1378"/>
                <a:gd name="T9" fmla="*/ 231 h 237"/>
                <a:gd name="T10" fmla="*/ 861 w 1378"/>
                <a:gd name="T11" fmla="*/ 222 h 237"/>
                <a:gd name="T12" fmla="*/ 745 w 1378"/>
                <a:gd name="T13" fmla="*/ 170 h 237"/>
                <a:gd name="T14" fmla="*/ 623 w 1378"/>
                <a:gd name="T15" fmla="*/ 97 h 237"/>
                <a:gd name="T16" fmla="*/ 511 w 1378"/>
                <a:gd name="T17" fmla="*/ 45 h 237"/>
                <a:gd name="T18" fmla="*/ 462 w 1378"/>
                <a:gd name="T19" fmla="*/ 39 h 237"/>
                <a:gd name="T20" fmla="*/ 337 w 1378"/>
                <a:gd name="T21" fmla="*/ 48 h 237"/>
                <a:gd name="T22" fmla="*/ 225 w 1378"/>
                <a:gd name="T23" fmla="*/ 82 h 237"/>
                <a:gd name="T24" fmla="*/ 118 w 1378"/>
                <a:gd name="T25" fmla="*/ 140 h 237"/>
                <a:gd name="T26" fmla="*/ 0 w 1378"/>
                <a:gd name="T27" fmla="*/ 228 h 237"/>
                <a:gd name="T28" fmla="*/ 0 w 1378"/>
                <a:gd name="T29" fmla="*/ 234 h 237"/>
                <a:gd name="T30" fmla="*/ 0 w 1378"/>
                <a:gd name="T31" fmla="*/ 234 h 237"/>
                <a:gd name="T32" fmla="*/ 0 w 1378"/>
                <a:gd name="T33" fmla="*/ 225 h 237"/>
                <a:gd name="T34" fmla="*/ 0 w 1378"/>
                <a:gd name="T35" fmla="*/ 216 h 237"/>
                <a:gd name="T36" fmla="*/ 0 w 1378"/>
                <a:gd name="T37" fmla="*/ 204 h 237"/>
                <a:gd name="T38" fmla="*/ 58 w 1378"/>
                <a:gd name="T39" fmla="*/ 149 h 237"/>
                <a:gd name="T40" fmla="*/ 146 w 1378"/>
                <a:gd name="T41" fmla="*/ 82 h 237"/>
                <a:gd name="T42" fmla="*/ 164 w 1378"/>
                <a:gd name="T43" fmla="*/ 73 h 237"/>
                <a:gd name="T44" fmla="*/ 85 w 1378"/>
                <a:gd name="T45" fmla="*/ 137 h 237"/>
                <a:gd name="T46" fmla="*/ 58 w 1378"/>
                <a:gd name="T47" fmla="*/ 149 h 237"/>
                <a:gd name="T48" fmla="*/ 170 w 1378"/>
                <a:gd name="T49" fmla="*/ 73 h 237"/>
                <a:gd name="T50" fmla="*/ 274 w 1378"/>
                <a:gd name="T51" fmla="*/ 24 h 237"/>
                <a:gd name="T52" fmla="*/ 389 w 1378"/>
                <a:gd name="T53" fmla="*/ 0 h 237"/>
                <a:gd name="T54" fmla="*/ 456 w 1378"/>
                <a:gd name="T55" fmla="*/ 0 h 237"/>
                <a:gd name="T56" fmla="*/ 462 w 1378"/>
                <a:gd name="T57" fmla="*/ 0 h 237"/>
                <a:gd name="T58" fmla="*/ 563 w 1378"/>
                <a:gd name="T59" fmla="*/ 27 h 237"/>
                <a:gd name="T60" fmla="*/ 681 w 1378"/>
                <a:gd name="T61" fmla="*/ 94 h 237"/>
                <a:gd name="T62" fmla="*/ 803 w 1378"/>
                <a:gd name="T63" fmla="*/ 164 h 237"/>
                <a:gd name="T64" fmla="*/ 916 w 1378"/>
                <a:gd name="T65" fmla="*/ 200 h 237"/>
                <a:gd name="T66" fmla="*/ 1031 w 1378"/>
                <a:gd name="T67" fmla="*/ 185 h 237"/>
                <a:gd name="T68" fmla="*/ 1138 w 1378"/>
                <a:gd name="T69" fmla="*/ 146 h 237"/>
                <a:gd name="T70" fmla="*/ 1244 w 1378"/>
                <a:gd name="T71" fmla="*/ 85 h 237"/>
                <a:gd name="T72" fmla="*/ 1369 w 1378"/>
                <a:gd name="T73" fmla="*/ 0 h 237"/>
                <a:gd name="T74" fmla="*/ 1375 w 1378"/>
                <a:gd name="T75" fmla="*/ 0 h 237"/>
                <a:gd name="T76" fmla="*/ 1378 w 1378"/>
                <a:gd name="T77" fmla="*/ 3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8" h="237">
                  <a:moveTo>
                    <a:pt x="1378" y="39"/>
                  </a:moveTo>
                  <a:lnTo>
                    <a:pt x="1311" y="82"/>
                  </a:lnTo>
                  <a:lnTo>
                    <a:pt x="1253" y="121"/>
                  </a:lnTo>
                  <a:lnTo>
                    <a:pt x="1196" y="155"/>
                  </a:lnTo>
                  <a:lnTo>
                    <a:pt x="1141" y="179"/>
                  </a:lnTo>
                  <a:lnTo>
                    <a:pt x="1089" y="200"/>
                  </a:lnTo>
                  <a:lnTo>
                    <a:pt x="1034" y="213"/>
                  </a:lnTo>
                  <a:lnTo>
                    <a:pt x="976" y="222"/>
                  </a:lnTo>
                  <a:lnTo>
                    <a:pt x="916" y="228"/>
                  </a:lnTo>
                  <a:lnTo>
                    <a:pt x="916" y="231"/>
                  </a:lnTo>
                  <a:lnTo>
                    <a:pt x="916" y="234"/>
                  </a:lnTo>
                  <a:lnTo>
                    <a:pt x="861" y="222"/>
                  </a:lnTo>
                  <a:lnTo>
                    <a:pt x="803" y="200"/>
                  </a:lnTo>
                  <a:lnTo>
                    <a:pt x="745" y="170"/>
                  </a:lnTo>
                  <a:lnTo>
                    <a:pt x="684" y="134"/>
                  </a:lnTo>
                  <a:lnTo>
                    <a:pt x="623" y="97"/>
                  </a:lnTo>
                  <a:lnTo>
                    <a:pt x="566" y="67"/>
                  </a:lnTo>
                  <a:lnTo>
                    <a:pt x="511" y="45"/>
                  </a:lnTo>
                  <a:lnTo>
                    <a:pt x="462" y="36"/>
                  </a:lnTo>
                  <a:lnTo>
                    <a:pt x="462" y="39"/>
                  </a:lnTo>
                  <a:lnTo>
                    <a:pt x="395" y="39"/>
                  </a:lnTo>
                  <a:lnTo>
                    <a:pt x="337" y="48"/>
                  </a:lnTo>
                  <a:lnTo>
                    <a:pt x="280" y="61"/>
                  </a:lnTo>
                  <a:lnTo>
                    <a:pt x="225" y="82"/>
                  </a:lnTo>
                  <a:lnTo>
                    <a:pt x="173" y="106"/>
                  </a:lnTo>
                  <a:lnTo>
                    <a:pt x="118" y="140"/>
                  </a:lnTo>
                  <a:lnTo>
                    <a:pt x="61" y="179"/>
                  </a:lnTo>
                  <a:lnTo>
                    <a:pt x="0" y="228"/>
                  </a:lnTo>
                  <a:lnTo>
                    <a:pt x="0" y="231"/>
                  </a:lnTo>
                  <a:lnTo>
                    <a:pt x="0" y="234"/>
                  </a:lnTo>
                  <a:lnTo>
                    <a:pt x="0" y="237"/>
                  </a:lnTo>
                  <a:lnTo>
                    <a:pt x="0" y="234"/>
                  </a:lnTo>
                  <a:lnTo>
                    <a:pt x="0" y="231"/>
                  </a:lnTo>
                  <a:lnTo>
                    <a:pt x="0" y="225"/>
                  </a:lnTo>
                  <a:lnTo>
                    <a:pt x="0" y="222"/>
                  </a:lnTo>
                  <a:lnTo>
                    <a:pt x="0" y="216"/>
                  </a:lnTo>
                  <a:lnTo>
                    <a:pt x="0" y="210"/>
                  </a:lnTo>
                  <a:lnTo>
                    <a:pt x="0" y="204"/>
                  </a:lnTo>
                  <a:lnTo>
                    <a:pt x="0" y="200"/>
                  </a:lnTo>
                  <a:lnTo>
                    <a:pt x="58" y="149"/>
                  </a:lnTo>
                  <a:lnTo>
                    <a:pt x="109" y="109"/>
                  </a:lnTo>
                  <a:lnTo>
                    <a:pt x="146" y="82"/>
                  </a:lnTo>
                  <a:lnTo>
                    <a:pt x="164" y="70"/>
                  </a:lnTo>
                  <a:lnTo>
                    <a:pt x="164" y="73"/>
                  </a:lnTo>
                  <a:lnTo>
                    <a:pt x="140" y="94"/>
                  </a:lnTo>
                  <a:lnTo>
                    <a:pt x="85" y="137"/>
                  </a:lnTo>
                  <a:lnTo>
                    <a:pt x="0" y="200"/>
                  </a:lnTo>
                  <a:lnTo>
                    <a:pt x="58" y="149"/>
                  </a:lnTo>
                  <a:lnTo>
                    <a:pt x="115" y="106"/>
                  </a:lnTo>
                  <a:lnTo>
                    <a:pt x="170" y="73"/>
                  </a:lnTo>
                  <a:lnTo>
                    <a:pt x="222" y="45"/>
                  </a:lnTo>
                  <a:lnTo>
                    <a:pt x="274" y="24"/>
                  </a:lnTo>
                  <a:lnTo>
                    <a:pt x="328" y="9"/>
                  </a:lnTo>
                  <a:lnTo>
                    <a:pt x="389" y="0"/>
                  </a:lnTo>
                  <a:lnTo>
                    <a:pt x="453" y="0"/>
                  </a:lnTo>
                  <a:lnTo>
                    <a:pt x="456" y="0"/>
                  </a:lnTo>
                  <a:lnTo>
                    <a:pt x="459" y="0"/>
                  </a:lnTo>
                  <a:lnTo>
                    <a:pt x="462" y="0"/>
                  </a:lnTo>
                  <a:lnTo>
                    <a:pt x="511" y="6"/>
                  </a:lnTo>
                  <a:lnTo>
                    <a:pt x="563" y="27"/>
                  </a:lnTo>
                  <a:lnTo>
                    <a:pt x="620" y="57"/>
                  </a:lnTo>
                  <a:lnTo>
                    <a:pt x="681" y="94"/>
                  </a:lnTo>
                  <a:lnTo>
                    <a:pt x="742" y="131"/>
                  </a:lnTo>
                  <a:lnTo>
                    <a:pt x="803" y="164"/>
                  </a:lnTo>
                  <a:lnTo>
                    <a:pt x="861" y="188"/>
                  </a:lnTo>
                  <a:lnTo>
                    <a:pt x="916" y="200"/>
                  </a:lnTo>
                  <a:lnTo>
                    <a:pt x="973" y="194"/>
                  </a:lnTo>
                  <a:lnTo>
                    <a:pt x="1031" y="185"/>
                  </a:lnTo>
                  <a:lnTo>
                    <a:pt x="1083" y="167"/>
                  </a:lnTo>
                  <a:lnTo>
                    <a:pt x="1138" y="146"/>
                  </a:lnTo>
                  <a:lnTo>
                    <a:pt x="1189" y="118"/>
                  </a:lnTo>
                  <a:lnTo>
                    <a:pt x="1244" y="85"/>
                  </a:lnTo>
                  <a:lnTo>
                    <a:pt x="1302" y="45"/>
                  </a:lnTo>
                  <a:lnTo>
                    <a:pt x="1369" y="0"/>
                  </a:lnTo>
                  <a:lnTo>
                    <a:pt x="1372" y="0"/>
                  </a:lnTo>
                  <a:lnTo>
                    <a:pt x="1375" y="0"/>
                  </a:lnTo>
                  <a:lnTo>
                    <a:pt x="1378" y="0"/>
                  </a:lnTo>
                  <a:lnTo>
                    <a:pt x="1378" y="39"/>
                  </a:lnTo>
                  <a:close/>
                </a:path>
              </a:pathLst>
            </a:custGeom>
            <a:solidFill>
              <a:srgbClr val="FF0000"/>
            </a:solidFill>
            <a:ln w="0">
              <a:solidFill>
                <a:srgbClr val="FF0000"/>
              </a:solidFill>
              <a:prstDash val="solid"/>
              <a:round/>
              <a:headEnd/>
              <a:tailEnd/>
            </a:ln>
          </p:spPr>
          <p:txBody>
            <a:bodyPr/>
            <a:lstStyle/>
            <a:p>
              <a:endParaRPr lang="en-US"/>
            </a:p>
          </p:txBody>
        </p:sp>
        <p:sp>
          <p:nvSpPr>
            <p:cNvPr id="850985" name="Freeform 41"/>
            <p:cNvSpPr>
              <a:spLocks/>
            </p:cNvSpPr>
            <p:nvPr/>
          </p:nvSpPr>
          <p:spPr bwMode="auto">
            <a:xfrm>
              <a:off x="1674" y="2936"/>
              <a:ext cx="554" cy="95"/>
            </a:xfrm>
            <a:custGeom>
              <a:avLst/>
              <a:gdLst>
                <a:gd name="T0" fmla="*/ 1494 w 1494"/>
                <a:gd name="T1" fmla="*/ 40 h 256"/>
                <a:gd name="T2" fmla="*/ 1430 w 1494"/>
                <a:gd name="T3" fmla="*/ 88 h 256"/>
                <a:gd name="T4" fmla="*/ 1366 w 1494"/>
                <a:gd name="T5" fmla="*/ 134 h 256"/>
                <a:gd name="T6" fmla="*/ 1302 w 1494"/>
                <a:gd name="T7" fmla="*/ 170 h 256"/>
                <a:gd name="T8" fmla="*/ 1241 w 1494"/>
                <a:gd name="T9" fmla="*/ 201 h 256"/>
                <a:gd name="T10" fmla="*/ 1177 w 1494"/>
                <a:gd name="T11" fmla="*/ 225 h 256"/>
                <a:gd name="T12" fmla="*/ 1113 w 1494"/>
                <a:gd name="T13" fmla="*/ 240 h 256"/>
                <a:gd name="T14" fmla="*/ 1053 w 1494"/>
                <a:gd name="T15" fmla="*/ 250 h 256"/>
                <a:gd name="T16" fmla="*/ 992 w 1494"/>
                <a:gd name="T17" fmla="*/ 256 h 256"/>
                <a:gd name="T18" fmla="*/ 928 w 1494"/>
                <a:gd name="T19" fmla="*/ 243 h 256"/>
                <a:gd name="T20" fmla="*/ 867 w 1494"/>
                <a:gd name="T21" fmla="*/ 219 h 256"/>
                <a:gd name="T22" fmla="*/ 806 w 1494"/>
                <a:gd name="T23" fmla="*/ 186 h 256"/>
                <a:gd name="T24" fmla="*/ 745 w 1494"/>
                <a:gd name="T25" fmla="*/ 146 h 256"/>
                <a:gd name="T26" fmla="*/ 681 w 1494"/>
                <a:gd name="T27" fmla="*/ 104 h 256"/>
                <a:gd name="T28" fmla="*/ 621 w 1494"/>
                <a:gd name="T29" fmla="*/ 70 h 256"/>
                <a:gd name="T30" fmla="*/ 560 w 1494"/>
                <a:gd name="T31" fmla="*/ 46 h 256"/>
                <a:gd name="T32" fmla="*/ 502 w 1494"/>
                <a:gd name="T33" fmla="*/ 40 h 256"/>
                <a:gd name="T34" fmla="*/ 438 w 1494"/>
                <a:gd name="T35" fmla="*/ 43 h 256"/>
                <a:gd name="T36" fmla="*/ 377 w 1494"/>
                <a:gd name="T37" fmla="*/ 52 h 256"/>
                <a:gd name="T38" fmla="*/ 313 w 1494"/>
                <a:gd name="T39" fmla="*/ 67 h 256"/>
                <a:gd name="T40" fmla="*/ 252 w 1494"/>
                <a:gd name="T41" fmla="*/ 91 h 256"/>
                <a:gd name="T42" fmla="*/ 188 w 1494"/>
                <a:gd name="T43" fmla="*/ 122 h 256"/>
                <a:gd name="T44" fmla="*/ 125 w 1494"/>
                <a:gd name="T45" fmla="*/ 158 h 256"/>
                <a:gd name="T46" fmla="*/ 61 w 1494"/>
                <a:gd name="T47" fmla="*/ 204 h 256"/>
                <a:gd name="T48" fmla="*/ 0 w 1494"/>
                <a:gd name="T49" fmla="*/ 256 h 256"/>
                <a:gd name="T50" fmla="*/ 0 w 1494"/>
                <a:gd name="T51" fmla="*/ 213 h 256"/>
                <a:gd name="T52" fmla="*/ 61 w 1494"/>
                <a:gd name="T53" fmla="*/ 161 h 256"/>
                <a:gd name="T54" fmla="*/ 125 w 1494"/>
                <a:gd name="T55" fmla="*/ 119 h 256"/>
                <a:gd name="T56" fmla="*/ 188 w 1494"/>
                <a:gd name="T57" fmla="*/ 82 h 256"/>
                <a:gd name="T58" fmla="*/ 252 w 1494"/>
                <a:gd name="T59" fmla="*/ 52 h 256"/>
                <a:gd name="T60" fmla="*/ 313 w 1494"/>
                <a:gd name="T61" fmla="*/ 27 h 256"/>
                <a:gd name="T62" fmla="*/ 377 w 1494"/>
                <a:gd name="T63" fmla="*/ 12 h 256"/>
                <a:gd name="T64" fmla="*/ 438 w 1494"/>
                <a:gd name="T65" fmla="*/ 3 h 256"/>
                <a:gd name="T66" fmla="*/ 502 w 1494"/>
                <a:gd name="T67" fmla="*/ 0 h 256"/>
                <a:gd name="T68" fmla="*/ 560 w 1494"/>
                <a:gd name="T69" fmla="*/ 6 h 256"/>
                <a:gd name="T70" fmla="*/ 621 w 1494"/>
                <a:gd name="T71" fmla="*/ 30 h 256"/>
                <a:gd name="T72" fmla="*/ 681 w 1494"/>
                <a:gd name="T73" fmla="*/ 64 h 256"/>
                <a:gd name="T74" fmla="*/ 745 w 1494"/>
                <a:gd name="T75" fmla="*/ 104 h 256"/>
                <a:gd name="T76" fmla="*/ 806 w 1494"/>
                <a:gd name="T77" fmla="*/ 143 h 256"/>
                <a:gd name="T78" fmla="*/ 867 w 1494"/>
                <a:gd name="T79" fmla="*/ 177 h 256"/>
                <a:gd name="T80" fmla="*/ 928 w 1494"/>
                <a:gd name="T81" fmla="*/ 201 h 256"/>
                <a:gd name="T82" fmla="*/ 992 w 1494"/>
                <a:gd name="T83" fmla="*/ 213 h 256"/>
                <a:gd name="T84" fmla="*/ 1053 w 1494"/>
                <a:gd name="T85" fmla="*/ 207 h 256"/>
                <a:gd name="T86" fmla="*/ 1113 w 1494"/>
                <a:gd name="T87" fmla="*/ 198 h 256"/>
                <a:gd name="T88" fmla="*/ 1177 w 1494"/>
                <a:gd name="T89" fmla="*/ 183 h 256"/>
                <a:gd name="T90" fmla="*/ 1241 w 1494"/>
                <a:gd name="T91" fmla="*/ 158 h 256"/>
                <a:gd name="T92" fmla="*/ 1302 w 1494"/>
                <a:gd name="T93" fmla="*/ 128 h 256"/>
                <a:gd name="T94" fmla="*/ 1366 w 1494"/>
                <a:gd name="T95" fmla="*/ 91 h 256"/>
                <a:gd name="T96" fmla="*/ 1430 w 1494"/>
                <a:gd name="T97" fmla="*/ 49 h 256"/>
                <a:gd name="T98" fmla="*/ 1494 w 1494"/>
                <a:gd name="T99" fmla="*/ 0 h 256"/>
                <a:gd name="T100" fmla="*/ 1494 w 1494"/>
                <a:gd name="T101" fmla="*/ 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40"/>
                  </a:moveTo>
                  <a:lnTo>
                    <a:pt x="1430" y="88"/>
                  </a:lnTo>
                  <a:lnTo>
                    <a:pt x="1366" y="134"/>
                  </a:lnTo>
                  <a:lnTo>
                    <a:pt x="1302" y="170"/>
                  </a:lnTo>
                  <a:lnTo>
                    <a:pt x="1241" y="201"/>
                  </a:lnTo>
                  <a:lnTo>
                    <a:pt x="1177" y="225"/>
                  </a:lnTo>
                  <a:lnTo>
                    <a:pt x="1113" y="240"/>
                  </a:lnTo>
                  <a:lnTo>
                    <a:pt x="1053" y="250"/>
                  </a:lnTo>
                  <a:lnTo>
                    <a:pt x="992" y="256"/>
                  </a:lnTo>
                  <a:lnTo>
                    <a:pt x="928" y="243"/>
                  </a:lnTo>
                  <a:lnTo>
                    <a:pt x="867" y="219"/>
                  </a:lnTo>
                  <a:lnTo>
                    <a:pt x="806" y="186"/>
                  </a:lnTo>
                  <a:lnTo>
                    <a:pt x="745" y="146"/>
                  </a:lnTo>
                  <a:lnTo>
                    <a:pt x="681" y="104"/>
                  </a:lnTo>
                  <a:lnTo>
                    <a:pt x="621" y="70"/>
                  </a:lnTo>
                  <a:lnTo>
                    <a:pt x="560" y="46"/>
                  </a:lnTo>
                  <a:lnTo>
                    <a:pt x="502" y="40"/>
                  </a:lnTo>
                  <a:lnTo>
                    <a:pt x="438" y="43"/>
                  </a:lnTo>
                  <a:lnTo>
                    <a:pt x="377" y="52"/>
                  </a:lnTo>
                  <a:lnTo>
                    <a:pt x="313" y="67"/>
                  </a:lnTo>
                  <a:lnTo>
                    <a:pt x="252" y="91"/>
                  </a:lnTo>
                  <a:lnTo>
                    <a:pt x="188" y="122"/>
                  </a:lnTo>
                  <a:lnTo>
                    <a:pt x="125" y="158"/>
                  </a:lnTo>
                  <a:lnTo>
                    <a:pt x="61" y="204"/>
                  </a:lnTo>
                  <a:lnTo>
                    <a:pt x="0" y="256"/>
                  </a:lnTo>
                  <a:lnTo>
                    <a:pt x="0" y="213"/>
                  </a:lnTo>
                  <a:lnTo>
                    <a:pt x="61" y="161"/>
                  </a:lnTo>
                  <a:lnTo>
                    <a:pt x="125" y="119"/>
                  </a:lnTo>
                  <a:lnTo>
                    <a:pt x="188" y="82"/>
                  </a:lnTo>
                  <a:lnTo>
                    <a:pt x="252" y="52"/>
                  </a:lnTo>
                  <a:lnTo>
                    <a:pt x="313" y="27"/>
                  </a:lnTo>
                  <a:lnTo>
                    <a:pt x="377" y="12"/>
                  </a:lnTo>
                  <a:lnTo>
                    <a:pt x="438" y="3"/>
                  </a:lnTo>
                  <a:lnTo>
                    <a:pt x="502" y="0"/>
                  </a:lnTo>
                  <a:lnTo>
                    <a:pt x="560" y="6"/>
                  </a:lnTo>
                  <a:lnTo>
                    <a:pt x="621" y="30"/>
                  </a:lnTo>
                  <a:lnTo>
                    <a:pt x="681" y="64"/>
                  </a:lnTo>
                  <a:lnTo>
                    <a:pt x="745" y="104"/>
                  </a:lnTo>
                  <a:lnTo>
                    <a:pt x="806" y="143"/>
                  </a:lnTo>
                  <a:lnTo>
                    <a:pt x="867" y="177"/>
                  </a:lnTo>
                  <a:lnTo>
                    <a:pt x="928" y="201"/>
                  </a:lnTo>
                  <a:lnTo>
                    <a:pt x="992" y="213"/>
                  </a:lnTo>
                  <a:lnTo>
                    <a:pt x="1053" y="207"/>
                  </a:lnTo>
                  <a:lnTo>
                    <a:pt x="1113" y="198"/>
                  </a:lnTo>
                  <a:lnTo>
                    <a:pt x="1177" y="183"/>
                  </a:lnTo>
                  <a:lnTo>
                    <a:pt x="1241" y="158"/>
                  </a:lnTo>
                  <a:lnTo>
                    <a:pt x="1302" y="128"/>
                  </a:lnTo>
                  <a:lnTo>
                    <a:pt x="1366" y="91"/>
                  </a:lnTo>
                  <a:lnTo>
                    <a:pt x="1430" y="49"/>
                  </a:lnTo>
                  <a:lnTo>
                    <a:pt x="1494" y="0"/>
                  </a:lnTo>
                  <a:lnTo>
                    <a:pt x="1494" y="40"/>
                  </a:lnTo>
                  <a:close/>
                </a:path>
              </a:pathLst>
            </a:custGeom>
            <a:solidFill>
              <a:srgbClr val="FF0000"/>
            </a:solidFill>
            <a:ln w="0">
              <a:solidFill>
                <a:srgbClr val="FF0000"/>
              </a:solidFill>
              <a:prstDash val="solid"/>
              <a:round/>
              <a:headEnd/>
              <a:tailEnd/>
            </a:ln>
          </p:spPr>
          <p:txBody>
            <a:bodyPr/>
            <a:lstStyle/>
            <a:p>
              <a:endParaRPr lang="en-US"/>
            </a:p>
          </p:txBody>
        </p:sp>
      </p:grpSp>
      <p:grpSp>
        <p:nvGrpSpPr>
          <p:cNvPr id="850986" name="Group 42"/>
          <p:cNvGrpSpPr>
            <a:grpSpLocks/>
          </p:cNvGrpSpPr>
          <p:nvPr/>
        </p:nvGrpSpPr>
        <p:grpSpPr bwMode="auto">
          <a:xfrm>
            <a:off x="5334000" y="4343400"/>
            <a:ext cx="2895600" cy="1600200"/>
            <a:chOff x="597" y="2803"/>
            <a:chExt cx="1669" cy="911"/>
          </a:xfrm>
        </p:grpSpPr>
        <p:sp>
          <p:nvSpPr>
            <p:cNvPr id="850987" name="Freeform 43"/>
            <p:cNvSpPr>
              <a:spLocks/>
            </p:cNvSpPr>
            <p:nvPr/>
          </p:nvSpPr>
          <p:spPr bwMode="auto">
            <a:xfrm>
              <a:off x="597" y="2803"/>
              <a:ext cx="1669" cy="242"/>
            </a:xfrm>
            <a:custGeom>
              <a:avLst/>
              <a:gdLst>
                <a:gd name="T0" fmla="*/ 82 w 7365"/>
                <a:gd name="T1" fmla="*/ 1117 h 1123"/>
                <a:gd name="T2" fmla="*/ 678 w 7365"/>
                <a:gd name="T3" fmla="*/ 1087 h 1123"/>
                <a:gd name="T4" fmla="*/ 1706 w 7365"/>
                <a:gd name="T5" fmla="*/ 1035 h 1123"/>
                <a:gd name="T6" fmla="*/ 2995 w 7365"/>
                <a:gd name="T7" fmla="*/ 971 h 1123"/>
                <a:gd name="T8" fmla="*/ 4367 w 7365"/>
                <a:gd name="T9" fmla="*/ 904 h 1123"/>
                <a:gd name="T10" fmla="*/ 5656 w 7365"/>
                <a:gd name="T11" fmla="*/ 840 h 1123"/>
                <a:gd name="T12" fmla="*/ 6684 w 7365"/>
                <a:gd name="T13" fmla="*/ 789 h 1123"/>
                <a:gd name="T14" fmla="*/ 7280 w 7365"/>
                <a:gd name="T15" fmla="*/ 758 h 1123"/>
                <a:gd name="T16" fmla="*/ 7362 w 7365"/>
                <a:gd name="T17" fmla="*/ 749 h 1123"/>
                <a:gd name="T18" fmla="*/ 7362 w 7365"/>
                <a:gd name="T19" fmla="*/ 725 h 1123"/>
                <a:gd name="T20" fmla="*/ 7362 w 7365"/>
                <a:gd name="T21" fmla="*/ 682 h 1123"/>
                <a:gd name="T22" fmla="*/ 7359 w 7365"/>
                <a:gd name="T23" fmla="*/ 627 h 1123"/>
                <a:gd name="T24" fmla="*/ 7356 w 7365"/>
                <a:gd name="T25" fmla="*/ 573 h 1123"/>
                <a:gd name="T26" fmla="*/ 7353 w 7365"/>
                <a:gd name="T27" fmla="*/ 518 h 1123"/>
                <a:gd name="T28" fmla="*/ 7353 w 7365"/>
                <a:gd name="T29" fmla="*/ 475 h 1123"/>
                <a:gd name="T30" fmla="*/ 7353 w 7365"/>
                <a:gd name="T31" fmla="*/ 451 h 1123"/>
                <a:gd name="T32" fmla="*/ 7335 w 7365"/>
                <a:gd name="T33" fmla="*/ 405 h 1123"/>
                <a:gd name="T34" fmla="*/ 7198 w 7365"/>
                <a:gd name="T35" fmla="*/ 323 h 1123"/>
                <a:gd name="T36" fmla="*/ 6936 w 7365"/>
                <a:gd name="T37" fmla="*/ 247 h 1123"/>
                <a:gd name="T38" fmla="*/ 6559 w 7365"/>
                <a:gd name="T39" fmla="*/ 177 h 1123"/>
                <a:gd name="T40" fmla="*/ 6079 w 7365"/>
                <a:gd name="T41" fmla="*/ 116 h 1123"/>
                <a:gd name="T42" fmla="*/ 5504 w 7365"/>
                <a:gd name="T43" fmla="*/ 64 h 1123"/>
                <a:gd name="T44" fmla="*/ 4850 w 7365"/>
                <a:gd name="T45" fmla="*/ 31 h 1123"/>
                <a:gd name="T46" fmla="*/ 4127 w 7365"/>
                <a:gd name="T47" fmla="*/ 10 h 1123"/>
                <a:gd name="T48" fmla="*/ 3740 w 7365"/>
                <a:gd name="T49" fmla="*/ 7 h 1123"/>
                <a:gd name="T50" fmla="*/ 3722 w 7365"/>
                <a:gd name="T51" fmla="*/ 7 h 1123"/>
                <a:gd name="T52" fmla="*/ 3695 w 7365"/>
                <a:gd name="T53" fmla="*/ 7 h 1123"/>
                <a:gd name="T54" fmla="*/ 3658 w 7365"/>
                <a:gd name="T55" fmla="*/ 4 h 1123"/>
                <a:gd name="T56" fmla="*/ 3622 w 7365"/>
                <a:gd name="T57" fmla="*/ 4 h 1123"/>
                <a:gd name="T58" fmla="*/ 3585 w 7365"/>
                <a:gd name="T59" fmla="*/ 0 h 1123"/>
                <a:gd name="T60" fmla="*/ 3558 w 7365"/>
                <a:gd name="T61" fmla="*/ 0 h 1123"/>
                <a:gd name="T62" fmla="*/ 3540 w 7365"/>
                <a:gd name="T63" fmla="*/ 0 h 1123"/>
                <a:gd name="T64" fmla="*/ 2798 w 7365"/>
                <a:gd name="T65" fmla="*/ 10 h 1123"/>
                <a:gd name="T66" fmla="*/ 2144 w 7365"/>
                <a:gd name="T67" fmla="*/ 40 h 1123"/>
                <a:gd name="T68" fmla="*/ 1578 w 7365"/>
                <a:gd name="T69" fmla="*/ 92 h 1123"/>
                <a:gd name="T70" fmla="*/ 1098 w 7365"/>
                <a:gd name="T71" fmla="*/ 159 h 1123"/>
                <a:gd name="T72" fmla="*/ 703 w 7365"/>
                <a:gd name="T73" fmla="*/ 238 h 1123"/>
                <a:gd name="T74" fmla="*/ 390 w 7365"/>
                <a:gd name="T75" fmla="*/ 332 h 1123"/>
                <a:gd name="T76" fmla="*/ 158 w 7365"/>
                <a:gd name="T77" fmla="*/ 436 h 1123"/>
                <a:gd name="T78" fmla="*/ 9 w 7365"/>
                <a:gd name="T79" fmla="*/ 551 h 1123"/>
                <a:gd name="T80" fmla="*/ 6 w 7365"/>
                <a:gd name="T81" fmla="*/ 576 h 1123"/>
                <a:gd name="T82" fmla="*/ 6 w 7365"/>
                <a:gd name="T83" fmla="*/ 640 h 1123"/>
                <a:gd name="T84" fmla="*/ 6 w 7365"/>
                <a:gd name="T85" fmla="*/ 731 h 1123"/>
                <a:gd name="T86" fmla="*/ 3 w 7365"/>
                <a:gd name="T87" fmla="*/ 837 h 1123"/>
                <a:gd name="T88" fmla="*/ 0 w 7365"/>
                <a:gd name="T89" fmla="*/ 941 h 1123"/>
                <a:gd name="T90" fmla="*/ 0 w 7365"/>
                <a:gd name="T91" fmla="*/ 1032 h 1123"/>
                <a:gd name="T92" fmla="*/ 0 w 7365"/>
                <a:gd name="T93" fmla="*/ 1096 h 1123"/>
                <a:gd name="T94" fmla="*/ 0 w 7365"/>
                <a:gd name="T95"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5" h="1123">
                  <a:moveTo>
                    <a:pt x="0" y="1123"/>
                  </a:moveTo>
                  <a:lnTo>
                    <a:pt x="82" y="1117"/>
                  </a:lnTo>
                  <a:lnTo>
                    <a:pt x="317" y="1105"/>
                  </a:lnTo>
                  <a:lnTo>
                    <a:pt x="678" y="1087"/>
                  </a:lnTo>
                  <a:lnTo>
                    <a:pt x="1150" y="1066"/>
                  </a:lnTo>
                  <a:lnTo>
                    <a:pt x="1706" y="1035"/>
                  </a:lnTo>
                  <a:lnTo>
                    <a:pt x="2330" y="1005"/>
                  </a:lnTo>
                  <a:lnTo>
                    <a:pt x="2995" y="971"/>
                  </a:lnTo>
                  <a:lnTo>
                    <a:pt x="3683" y="938"/>
                  </a:lnTo>
                  <a:lnTo>
                    <a:pt x="4367" y="904"/>
                  </a:lnTo>
                  <a:lnTo>
                    <a:pt x="5033" y="871"/>
                  </a:lnTo>
                  <a:lnTo>
                    <a:pt x="5656" y="840"/>
                  </a:lnTo>
                  <a:lnTo>
                    <a:pt x="6213" y="810"/>
                  </a:lnTo>
                  <a:lnTo>
                    <a:pt x="6684" y="789"/>
                  </a:lnTo>
                  <a:lnTo>
                    <a:pt x="7046" y="770"/>
                  </a:lnTo>
                  <a:lnTo>
                    <a:pt x="7280" y="758"/>
                  </a:lnTo>
                  <a:lnTo>
                    <a:pt x="7365" y="755"/>
                  </a:lnTo>
                  <a:lnTo>
                    <a:pt x="7362" y="749"/>
                  </a:lnTo>
                  <a:lnTo>
                    <a:pt x="7362" y="740"/>
                  </a:lnTo>
                  <a:lnTo>
                    <a:pt x="7362" y="725"/>
                  </a:lnTo>
                  <a:lnTo>
                    <a:pt x="7362" y="706"/>
                  </a:lnTo>
                  <a:lnTo>
                    <a:pt x="7362" y="682"/>
                  </a:lnTo>
                  <a:lnTo>
                    <a:pt x="7359" y="658"/>
                  </a:lnTo>
                  <a:lnTo>
                    <a:pt x="7359" y="627"/>
                  </a:lnTo>
                  <a:lnTo>
                    <a:pt x="7359" y="600"/>
                  </a:lnTo>
                  <a:lnTo>
                    <a:pt x="7356" y="573"/>
                  </a:lnTo>
                  <a:lnTo>
                    <a:pt x="7356" y="542"/>
                  </a:lnTo>
                  <a:lnTo>
                    <a:pt x="7353" y="518"/>
                  </a:lnTo>
                  <a:lnTo>
                    <a:pt x="7353" y="493"/>
                  </a:lnTo>
                  <a:lnTo>
                    <a:pt x="7353" y="475"/>
                  </a:lnTo>
                  <a:lnTo>
                    <a:pt x="7353" y="460"/>
                  </a:lnTo>
                  <a:lnTo>
                    <a:pt x="7353" y="451"/>
                  </a:lnTo>
                  <a:lnTo>
                    <a:pt x="7353" y="448"/>
                  </a:lnTo>
                  <a:lnTo>
                    <a:pt x="7335" y="405"/>
                  </a:lnTo>
                  <a:lnTo>
                    <a:pt x="7283" y="366"/>
                  </a:lnTo>
                  <a:lnTo>
                    <a:pt x="7198" y="323"/>
                  </a:lnTo>
                  <a:lnTo>
                    <a:pt x="7082" y="287"/>
                  </a:lnTo>
                  <a:lnTo>
                    <a:pt x="6936" y="247"/>
                  </a:lnTo>
                  <a:lnTo>
                    <a:pt x="6760" y="210"/>
                  </a:lnTo>
                  <a:lnTo>
                    <a:pt x="6559" y="177"/>
                  </a:lnTo>
                  <a:lnTo>
                    <a:pt x="6331" y="147"/>
                  </a:lnTo>
                  <a:lnTo>
                    <a:pt x="6079" y="116"/>
                  </a:lnTo>
                  <a:lnTo>
                    <a:pt x="5802" y="89"/>
                  </a:lnTo>
                  <a:lnTo>
                    <a:pt x="5504" y="64"/>
                  </a:lnTo>
                  <a:lnTo>
                    <a:pt x="5188" y="46"/>
                  </a:lnTo>
                  <a:lnTo>
                    <a:pt x="4850" y="31"/>
                  </a:lnTo>
                  <a:lnTo>
                    <a:pt x="4498" y="19"/>
                  </a:lnTo>
                  <a:lnTo>
                    <a:pt x="4127" y="10"/>
                  </a:lnTo>
                  <a:lnTo>
                    <a:pt x="3743" y="10"/>
                  </a:lnTo>
                  <a:lnTo>
                    <a:pt x="3740" y="7"/>
                  </a:lnTo>
                  <a:lnTo>
                    <a:pt x="3734" y="7"/>
                  </a:lnTo>
                  <a:lnTo>
                    <a:pt x="3722" y="7"/>
                  </a:lnTo>
                  <a:lnTo>
                    <a:pt x="3710" y="7"/>
                  </a:lnTo>
                  <a:lnTo>
                    <a:pt x="3695" y="7"/>
                  </a:lnTo>
                  <a:lnTo>
                    <a:pt x="3677" y="7"/>
                  </a:lnTo>
                  <a:lnTo>
                    <a:pt x="3658" y="4"/>
                  </a:lnTo>
                  <a:lnTo>
                    <a:pt x="3640" y="4"/>
                  </a:lnTo>
                  <a:lnTo>
                    <a:pt x="3622" y="4"/>
                  </a:lnTo>
                  <a:lnTo>
                    <a:pt x="3604" y="0"/>
                  </a:lnTo>
                  <a:lnTo>
                    <a:pt x="3585" y="0"/>
                  </a:lnTo>
                  <a:lnTo>
                    <a:pt x="3570" y="0"/>
                  </a:lnTo>
                  <a:lnTo>
                    <a:pt x="3558" y="0"/>
                  </a:lnTo>
                  <a:lnTo>
                    <a:pt x="3546" y="0"/>
                  </a:lnTo>
                  <a:lnTo>
                    <a:pt x="3540" y="0"/>
                  </a:lnTo>
                  <a:lnTo>
                    <a:pt x="3157" y="0"/>
                  </a:lnTo>
                  <a:lnTo>
                    <a:pt x="2798" y="10"/>
                  </a:lnTo>
                  <a:lnTo>
                    <a:pt x="2460" y="22"/>
                  </a:lnTo>
                  <a:lnTo>
                    <a:pt x="2144" y="40"/>
                  </a:lnTo>
                  <a:lnTo>
                    <a:pt x="1852" y="64"/>
                  </a:lnTo>
                  <a:lnTo>
                    <a:pt x="1578" y="92"/>
                  </a:lnTo>
                  <a:lnTo>
                    <a:pt x="1329" y="122"/>
                  </a:lnTo>
                  <a:lnTo>
                    <a:pt x="1098" y="159"/>
                  </a:lnTo>
                  <a:lnTo>
                    <a:pt x="888" y="198"/>
                  </a:lnTo>
                  <a:lnTo>
                    <a:pt x="703" y="238"/>
                  </a:lnTo>
                  <a:lnTo>
                    <a:pt x="535" y="283"/>
                  </a:lnTo>
                  <a:lnTo>
                    <a:pt x="390" y="332"/>
                  </a:lnTo>
                  <a:lnTo>
                    <a:pt x="262" y="384"/>
                  </a:lnTo>
                  <a:lnTo>
                    <a:pt x="158" y="436"/>
                  </a:lnTo>
                  <a:lnTo>
                    <a:pt x="73" y="493"/>
                  </a:lnTo>
                  <a:lnTo>
                    <a:pt x="9" y="551"/>
                  </a:lnTo>
                  <a:lnTo>
                    <a:pt x="6" y="557"/>
                  </a:lnTo>
                  <a:lnTo>
                    <a:pt x="6" y="576"/>
                  </a:lnTo>
                  <a:lnTo>
                    <a:pt x="6" y="603"/>
                  </a:lnTo>
                  <a:lnTo>
                    <a:pt x="6" y="640"/>
                  </a:lnTo>
                  <a:lnTo>
                    <a:pt x="6" y="682"/>
                  </a:lnTo>
                  <a:lnTo>
                    <a:pt x="6" y="731"/>
                  </a:lnTo>
                  <a:lnTo>
                    <a:pt x="3" y="783"/>
                  </a:lnTo>
                  <a:lnTo>
                    <a:pt x="3" y="837"/>
                  </a:lnTo>
                  <a:lnTo>
                    <a:pt x="3" y="889"/>
                  </a:lnTo>
                  <a:lnTo>
                    <a:pt x="0" y="941"/>
                  </a:lnTo>
                  <a:lnTo>
                    <a:pt x="0" y="989"/>
                  </a:lnTo>
                  <a:lnTo>
                    <a:pt x="0" y="1032"/>
                  </a:lnTo>
                  <a:lnTo>
                    <a:pt x="0" y="1069"/>
                  </a:lnTo>
                  <a:lnTo>
                    <a:pt x="0" y="1096"/>
                  </a:lnTo>
                  <a:lnTo>
                    <a:pt x="0" y="1114"/>
                  </a:lnTo>
                  <a:lnTo>
                    <a:pt x="0" y="1123"/>
                  </a:lnTo>
                  <a:close/>
                </a:path>
              </a:pathLst>
            </a:custGeom>
            <a:solidFill>
              <a:srgbClr val="4080C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0988" name="Freeform 44"/>
            <p:cNvSpPr>
              <a:spLocks/>
            </p:cNvSpPr>
            <p:nvPr/>
          </p:nvSpPr>
          <p:spPr bwMode="auto">
            <a:xfrm>
              <a:off x="598" y="2891"/>
              <a:ext cx="1667" cy="823"/>
            </a:xfrm>
            <a:custGeom>
              <a:avLst/>
              <a:gdLst>
                <a:gd name="T0" fmla="*/ 6 w 7359"/>
                <a:gd name="T1" fmla="*/ 1358 h 3822"/>
                <a:gd name="T2" fmla="*/ 6 w 7359"/>
                <a:gd name="T3" fmla="*/ 3010 h 3822"/>
                <a:gd name="T4" fmla="*/ 49 w 7359"/>
                <a:gd name="T5" fmla="*/ 3494 h 3822"/>
                <a:gd name="T6" fmla="*/ 295 w 7359"/>
                <a:gd name="T7" fmla="*/ 3765 h 3822"/>
                <a:gd name="T8" fmla="*/ 827 w 7359"/>
                <a:gd name="T9" fmla="*/ 3804 h 3822"/>
                <a:gd name="T10" fmla="*/ 4263 w 7359"/>
                <a:gd name="T11" fmla="*/ 3594 h 3822"/>
                <a:gd name="T12" fmla="*/ 6806 w 7359"/>
                <a:gd name="T13" fmla="*/ 3439 h 3822"/>
                <a:gd name="T14" fmla="*/ 7155 w 7359"/>
                <a:gd name="T15" fmla="*/ 3281 h 3822"/>
                <a:gd name="T16" fmla="*/ 7347 w 7359"/>
                <a:gd name="T17" fmla="*/ 2934 h 3822"/>
                <a:gd name="T18" fmla="*/ 7359 w 7359"/>
                <a:gd name="T19" fmla="*/ 2203 h 3822"/>
                <a:gd name="T20" fmla="*/ 7359 w 7359"/>
                <a:gd name="T21" fmla="*/ 533 h 3822"/>
                <a:gd name="T22" fmla="*/ 7286 w 7359"/>
                <a:gd name="T23" fmla="*/ 6 h 3822"/>
                <a:gd name="T24" fmla="*/ 7155 w 7359"/>
                <a:gd name="T25" fmla="*/ 79 h 3822"/>
                <a:gd name="T26" fmla="*/ 7024 w 7359"/>
                <a:gd name="T27" fmla="*/ 131 h 3822"/>
                <a:gd name="T28" fmla="*/ 6885 w 7359"/>
                <a:gd name="T29" fmla="*/ 95 h 3822"/>
                <a:gd name="T30" fmla="*/ 6757 w 7359"/>
                <a:gd name="T31" fmla="*/ 37 h 3822"/>
                <a:gd name="T32" fmla="*/ 6614 w 7359"/>
                <a:gd name="T33" fmla="*/ 70 h 3822"/>
                <a:gd name="T34" fmla="*/ 6489 w 7359"/>
                <a:gd name="T35" fmla="*/ 146 h 3822"/>
                <a:gd name="T36" fmla="*/ 6359 w 7359"/>
                <a:gd name="T37" fmla="*/ 162 h 3822"/>
                <a:gd name="T38" fmla="*/ 6222 w 7359"/>
                <a:gd name="T39" fmla="*/ 104 h 3822"/>
                <a:gd name="T40" fmla="*/ 6091 w 7359"/>
                <a:gd name="T41" fmla="*/ 76 h 3822"/>
                <a:gd name="T42" fmla="*/ 5957 w 7359"/>
                <a:gd name="T43" fmla="*/ 143 h 3822"/>
                <a:gd name="T44" fmla="*/ 5826 w 7359"/>
                <a:gd name="T45" fmla="*/ 201 h 3822"/>
                <a:gd name="T46" fmla="*/ 5687 w 7359"/>
                <a:gd name="T47" fmla="*/ 177 h 3822"/>
                <a:gd name="T48" fmla="*/ 5559 w 7359"/>
                <a:gd name="T49" fmla="*/ 116 h 3822"/>
                <a:gd name="T50" fmla="*/ 5416 w 7359"/>
                <a:gd name="T51" fmla="*/ 131 h 3822"/>
                <a:gd name="T52" fmla="*/ 5291 w 7359"/>
                <a:gd name="T53" fmla="*/ 210 h 3822"/>
                <a:gd name="T54" fmla="*/ 5151 w 7359"/>
                <a:gd name="T55" fmla="*/ 241 h 3822"/>
                <a:gd name="T56" fmla="*/ 5021 w 7359"/>
                <a:gd name="T57" fmla="*/ 186 h 3822"/>
                <a:gd name="T58" fmla="*/ 4890 w 7359"/>
                <a:gd name="T59" fmla="*/ 149 h 3822"/>
                <a:gd name="T60" fmla="*/ 4765 w 7359"/>
                <a:gd name="T61" fmla="*/ 195 h 3822"/>
                <a:gd name="T62" fmla="*/ 4641 w 7359"/>
                <a:gd name="T63" fmla="*/ 271 h 3822"/>
                <a:gd name="T64" fmla="*/ 4498 w 7359"/>
                <a:gd name="T65" fmla="*/ 271 h 3822"/>
                <a:gd name="T66" fmla="*/ 4373 w 7359"/>
                <a:gd name="T67" fmla="*/ 207 h 3822"/>
                <a:gd name="T68" fmla="*/ 4230 w 7359"/>
                <a:gd name="T69" fmla="*/ 192 h 3822"/>
                <a:gd name="T70" fmla="*/ 4102 w 7359"/>
                <a:gd name="T71" fmla="*/ 265 h 3822"/>
                <a:gd name="T72" fmla="*/ 3972 w 7359"/>
                <a:gd name="T73" fmla="*/ 314 h 3822"/>
                <a:gd name="T74" fmla="*/ 3838 w 7359"/>
                <a:gd name="T75" fmla="*/ 280 h 3822"/>
                <a:gd name="T76" fmla="*/ 3704 w 7359"/>
                <a:gd name="T77" fmla="*/ 225 h 3822"/>
                <a:gd name="T78" fmla="*/ 3570 w 7359"/>
                <a:gd name="T79" fmla="*/ 256 h 3822"/>
                <a:gd name="T80" fmla="*/ 3446 w 7359"/>
                <a:gd name="T81" fmla="*/ 335 h 3822"/>
                <a:gd name="T82" fmla="*/ 3303 w 7359"/>
                <a:gd name="T83" fmla="*/ 347 h 3822"/>
                <a:gd name="T84" fmla="*/ 3175 w 7359"/>
                <a:gd name="T85" fmla="*/ 289 h 3822"/>
                <a:gd name="T86" fmla="*/ 3038 w 7359"/>
                <a:gd name="T87" fmla="*/ 259 h 3822"/>
                <a:gd name="T88" fmla="*/ 2904 w 7359"/>
                <a:gd name="T89" fmla="*/ 326 h 3822"/>
                <a:gd name="T90" fmla="*/ 2780 w 7359"/>
                <a:gd name="T91" fmla="*/ 384 h 3822"/>
                <a:gd name="T92" fmla="*/ 2637 w 7359"/>
                <a:gd name="T93" fmla="*/ 365 h 3822"/>
                <a:gd name="T94" fmla="*/ 2512 w 7359"/>
                <a:gd name="T95" fmla="*/ 302 h 3822"/>
                <a:gd name="T96" fmla="*/ 2266 w 7359"/>
                <a:gd name="T97" fmla="*/ 381 h 3822"/>
                <a:gd name="T98" fmla="*/ 1907 w 7359"/>
                <a:gd name="T99" fmla="*/ 347 h 3822"/>
                <a:gd name="T100" fmla="*/ 1539 w 7359"/>
                <a:gd name="T101" fmla="*/ 460 h 3822"/>
                <a:gd name="T102" fmla="*/ 1223 w 7359"/>
                <a:gd name="T103" fmla="*/ 372 h 3822"/>
                <a:gd name="T104" fmla="*/ 855 w 7359"/>
                <a:gd name="T105" fmla="*/ 499 h 3822"/>
                <a:gd name="T106" fmla="*/ 493 w 7359"/>
                <a:gd name="T107" fmla="*/ 454 h 3822"/>
                <a:gd name="T108" fmla="*/ 131 w 7359"/>
                <a:gd name="T109" fmla="*/ 484 h 3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9" h="3822">
                  <a:moveTo>
                    <a:pt x="6" y="475"/>
                  </a:moveTo>
                  <a:lnTo>
                    <a:pt x="6" y="505"/>
                  </a:lnTo>
                  <a:lnTo>
                    <a:pt x="6" y="594"/>
                  </a:lnTo>
                  <a:lnTo>
                    <a:pt x="6" y="731"/>
                  </a:lnTo>
                  <a:lnTo>
                    <a:pt x="6" y="910"/>
                  </a:lnTo>
                  <a:lnTo>
                    <a:pt x="6" y="1120"/>
                  </a:lnTo>
                  <a:lnTo>
                    <a:pt x="6" y="1358"/>
                  </a:lnTo>
                  <a:lnTo>
                    <a:pt x="6" y="1610"/>
                  </a:lnTo>
                  <a:lnTo>
                    <a:pt x="6" y="1872"/>
                  </a:lnTo>
                  <a:lnTo>
                    <a:pt x="6" y="2130"/>
                  </a:lnTo>
                  <a:lnTo>
                    <a:pt x="6" y="2383"/>
                  </a:lnTo>
                  <a:lnTo>
                    <a:pt x="6" y="2620"/>
                  </a:lnTo>
                  <a:lnTo>
                    <a:pt x="6" y="2830"/>
                  </a:lnTo>
                  <a:lnTo>
                    <a:pt x="6" y="3010"/>
                  </a:lnTo>
                  <a:lnTo>
                    <a:pt x="6" y="3147"/>
                  </a:lnTo>
                  <a:lnTo>
                    <a:pt x="6" y="3235"/>
                  </a:lnTo>
                  <a:lnTo>
                    <a:pt x="6" y="3269"/>
                  </a:lnTo>
                  <a:lnTo>
                    <a:pt x="6" y="3326"/>
                  </a:lnTo>
                  <a:lnTo>
                    <a:pt x="16" y="3384"/>
                  </a:lnTo>
                  <a:lnTo>
                    <a:pt x="31" y="3439"/>
                  </a:lnTo>
                  <a:lnTo>
                    <a:pt x="49" y="3494"/>
                  </a:lnTo>
                  <a:lnTo>
                    <a:pt x="73" y="3542"/>
                  </a:lnTo>
                  <a:lnTo>
                    <a:pt x="101" y="3588"/>
                  </a:lnTo>
                  <a:lnTo>
                    <a:pt x="131" y="3631"/>
                  </a:lnTo>
                  <a:lnTo>
                    <a:pt x="168" y="3673"/>
                  </a:lnTo>
                  <a:lnTo>
                    <a:pt x="207" y="3707"/>
                  </a:lnTo>
                  <a:lnTo>
                    <a:pt x="250" y="3740"/>
                  </a:lnTo>
                  <a:lnTo>
                    <a:pt x="295" y="3765"/>
                  </a:lnTo>
                  <a:lnTo>
                    <a:pt x="344" y="3789"/>
                  </a:lnTo>
                  <a:lnTo>
                    <a:pt x="396" y="3804"/>
                  </a:lnTo>
                  <a:lnTo>
                    <a:pt x="447" y="3816"/>
                  </a:lnTo>
                  <a:lnTo>
                    <a:pt x="502" y="3822"/>
                  </a:lnTo>
                  <a:lnTo>
                    <a:pt x="560" y="3822"/>
                  </a:lnTo>
                  <a:lnTo>
                    <a:pt x="630" y="3816"/>
                  </a:lnTo>
                  <a:lnTo>
                    <a:pt x="827" y="3804"/>
                  </a:lnTo>
                  <a:lnTo>
                    <a:pt x="1135" y="3786"/>
                  </a:lnTo>
                  <a:lnTo>
                    <a:pt x="1533" y="3762"/>
                  </a:lnTo>
                  <a:lnTo>
                    <a:pt x="2007" y="3731"/>
                  </a:lnTo>
                  <a:lnTo>
                    <a:pt x="2533" y="3701"/>
                  </a:lnTo>
                  <a:lnTo>
                    <a:pt x="3099" y="3664"/>
                  </a:lnTo>
                  <a:lnTo>
                    <a:pt x="3683" y="3631"/>
                  </a:lnTo>
                  <a:lnTo>
                    <a:pt x="4263" y="3594"/>
                  </a:lnTo>
                  <a:lnTo>
                    <a:pt x="4829" y="3558"/>
                  </a:lnTo>
                  <a:lnTo>
                    <a:pt x="5355" y="3527"/>
                  </a:lnTo>
                  <a:lnTo>
                    <a:pt x="5829" y="3497"/>
                  </a:lnTo>
                  <a:lnTo>
                    <a:pt x="6228" y="3472"/>
                  </a:lnTo>
                  <a:lnTo>
                    <a:pt x="6535" y="3454"/>
                  </a:lnTo>
                  <a:lnTo>
                    <a:pt x="6733" y="3442"/>
                  </a:lnTo>
                  <a:lnTo>
                    <a:pt x="6806" y="3439"/>
                  </a:lnTo>
                  <a:lnTo>
                    <a:pt x="6860" y="3430"/>
                  </a:lnTo>
                  <a:lnTo>
                    <a:pt x="6915" y="3418"/>
                  </a:lnTo>
                  <a:lnTo>
                    <a:pt x="6967" y="3402"/>
                  </a:lnTo>
                  <a:lnTo>
                    <a:pt x="7018" y="3378"/>
                  </a:lnTo>
                  <a:lnTo>
                    <a:pt x="7067" y="3351"/>
                  </a:lnTo>
                  <a:lnTo>
                    <a:pt x="7113" y="3317"/>
                  </a:lnTo>
                  <a:lnTo>
                    <a:pt x="7155" y="3281"/>
                  </a:lnTo>
                  <a:lnTo>
                    <a:pt x="7195" y="3241"/>
                  </a:lnTo>
                  <a:lnTo>
                    <a:pt x="7231" y="3199"/>
                  </a:lnTo>
                  <a:lnTo>
                    <a:pt x="7262" y="3150"/>
                  </a:lnTo>
                  <a:lnTo>
                    <a:pt x="7289" y="3101"/>
                  </a:lnTo>
                  <a:lnTo>
                    <a:pt x="7313" y="3046"/>
                  </a:lnTo>
                  <a:lnTo>
                    <a:pt x="7332" y="2992"/>
                  </a:lnTo>
                  <a:lnTo>
                    <a:pt x="7347" y="2934"/>
                  </a:lnTo>
                  <a:lnTo>
                    <a:pt x="7356" y="2876"/>
                  </a:lnTo>
                  <a:lnTo>
                    <a:pt x="7359" y="2818"/>
                  </a:lnTo>
                  <a:lnTo>
                    <a:pt x="7359" y="2788"/>
                  </a:lnTo>
                  <a:lnTo>
                    <a:pt x="7359" y="2703"/>
                  </a:lnTo>
                  <a:lnTo>
                    <a:pt x="7359" y="2575"/>
                  </a:lnTo>
                  <a:lnTo>
                    <a:pt x="7359" y="2404"/>
                  </a:lnTo>
                  <a:lnTo>
                    <a:pt x="7359" y="2203"/>
                  </a:lnTo>
                  <a:lnTo>
                    <a:pt x="7359" y="1978"/>
                  </a:lnTo>
                  <a:lnTo>
                    <a:pt x="7359" y="1735"/>
                  </a:lnTo>
                  <a:lnTo>
                    <a:pt x="7359" y="1482"/>
                  </a:lnTo>
                  <a:lnTo>
                    <a:pt x="7359" y="1230"/>
                  </a:lnTo>
                  <a:lnTo>
                    <a:pt x="7359" y="980"/>
                  </a:lnTo>
                  <a:lnTo>
                    <a:pt x="7359" y="746"/>
                  </a:lnTo>
                  <a:lnTo>
                    <a:pt x="7359" y="533"/>
                  </a:lnTo>
                  <a:lnTo>
                    <a:pt x="7359" y="344"/>
                  </a:lnTo>
                  <a:lnTo>
                    <a:pt x="7359" y="192"/>
                  </a:lnTo>
                  <a:lnTo>
                    <a:pt x="7359" y="86"/>
                  </a:lnTo>
                  <a:lnTo>
                    <a:pt x="7359" y="28"/>
                  </a:lnTo>
                  <a:lnTo>
                    <a:pt x="7332" y="0"/>
                  </a:lnTo>
                  <a:lnTo>
                    <a:pt x="7307" y="0"/>
                  </a:lnTo>
                  <a:lnTo>
                    <a:pt x="7286" y="6"/>
                  </a:lnTo>
                  <a:lnTo>
                    <a:pt x="7268" y="12"/>
                  </a:lnTo>
                  <a:lnTo>
                    <a:pt x="7246" y="22"/>
                  </a:lnTo>
                  <a:lnTo>
                    <a:pt x="7228" y="34"/>
                  </a:lnTo>
                  <a:lnTo>
                    <a:pt x="7210" y="43"/>
                  </a:lnTo>
                  <a:lnTo>
                    <a:pt x="7192" y="55"/>
                  </a:lnTo>
                  <a:lnTo>
                    <a:pt x="7173" y="67"/>
                  </a:lnTo>
                  <a:lnTo>
                    <a:pt x="7155" y="79"/>
                  </a:lnTo>
                  <a:lnTo>
                    <a:pt x="7140" y="92"/>
                  </a:lnTo>
                  <a:lnTo>
                    <a:pt x="7122" y="101"/>
                  </a:lnTo>
                  <a:lnTo>
                    <a:pt x="7104" y="110"/>
                  </a:lnTo>
                  <a:lnTo>
                    <a:pt x="7085" y="119"/>
                  </a:lnTo>
                  <a:lnTo>
                    <a:pt x="7064" y="125"/>
                  </a:lnTo>
                  <a:lnTo>
                    <a:pt x="7043" y="128"/>
                  </a:lnTo>
                  <a:lnTo>
                    <a:pt x="7024" y="131"/>
                  </a:lnTo>
                  <a:lnTo>
                    <a:pt x="7000" y="131"/>
                  </a:lnTo>
                  <a:lnTo>
                    <a:pt x="6979" y="131"/>
                  </a:lnTo>
                  <a:lnTo>
                    <a:pt x="6961" y="125"/>
                  </a:lnTo>
                  <a:lnTo>
                    <a:pt x="6939" y="119"/>
                  </a:lnTo>
                  <a:lnTo>
                    <a:pt x="6921" y="113"/>
                  </a:lnTo>
                  <a:lnTo>
                    <a:pt x="6903" y="104"/>
                  </a:lnTo>
                  <a:lnTo>
                    <a:pt x="6885" y="95"/>
                  </a:lnTo>
                  <a:lnTo>
                    <a:pt x="6866" y="86"/>
                  </a:lnTo>
                  <a:lnTo>
                    <a:pt x="6848" y="76"/>
                  </a:lnTo>
                  <a:lnTo>
                    <a:pt x="6833" y="67"/>
                  </a:lnTo>
                  <a:lnTo>
                    <a:pt x="6815" y="58"/>
                  </a:lnTo>
                  <a:lnTo>
                    <a:pt x="6796" y="49"/>
                  </a:lnTo>
                  <a:lnTo>
                    <a:pt x="6778" y="43"/>
                  </a:lnTo>
                  <a:lnTo>
                    <a:pt x="6757" y="37"/>
                  </a:lnTo>
                  <a:lnTo>
                    <a:pt x="6736" y="37"/>
                  </a:lnTo>
                  <a:lnTo>
                    <a:pt x="6717" y="37"/>
                  </a:lnTo>
                  <a:lnTo>
                    <a:pt x="6693" y="37"/>
                  </a:lnTo>
                  <a:lnTo>
                    <a:pt x="6672" y="43"/>
                  </a:lnTo>
                  <a:lnTo>
                    <a:pt x="6653" y="49"/>
                  </a:lnTo>
                  <a:lnTo>
                    <a:pt x="6632" y="58"/>
                  </a:lnTo>
                  <a:lnTo>
                    <a:pt x="6614" y="70"/>
                  </a:lnTo>
                  <a:lnTo>
                    <a:pt x="6596" y="79"/>
                  </a:lnTo>
                  <a:lnTo>
                    <a:pt x="6577" y="92"/>
                  </a:lnTo>
                  <a:lnTo>
                    <a:pt x="6559" y="104"/>
                  </a:lnTo>
                  <a:lnTo>
                    <a:pt x="6544" y="116"/>
                  </a:lnTo>
                  <a:lnTo>
                    <a:pt x="6526" y="128"/>
                  </a:lnTo>
                  <a:lnTo>
                    <a:pt x="6508" y="137"/>
                  </a:lnTo>
                  <a:lnTo>
                    <a:pt x="6489" y="146"/>
                  </a:lnTo>
                  <a:lnTo>
                    <a:pt x="6471" y="155"/>
                  </a:lnTo>
                  <a:lnTo>
                    <a:pt x="6453" y="162"/>
                  </a:lnTo>
                  <a:lnTo>
                    <a:pt x="6432" y="165"/>
                  </a:lnTo>
                  <a:lnTo>
                    <a:pt x="6413" y="168"/>
                  </a:lnTo>
                  <a:lnTo>
                    <a:pt x="6395" y="168"/>
                  </a:lnTo>
                  <a:lnTo>
                    <a:pt x="6377" y="165"/>
                  </a:lnTo>
                  <a:lnTo>
                    <a:pt x="6359" y="162"/>
                  </a:lnTo>
                  <a:lnTo>
                    <a:pt x="6340" y="155"/>
                  </a:lnTo>
                  <a:lnTo>
                    <a:pt x="6319" y="149"/>
                  </a:lnTo>
                  <a:lnTo>
                    <a:pt x="6301" y="140"/>
                  </a:lnTo>
                  <a:lnTo>
                    <a:pt x="6279" y="131"/>
                  </a:lnTo>
                  <a:lnTo>
                    <a:pt x="6261" y="122"/>
                  </a:lnTo>
                  <a:lnTo>
                    <a:pt x="6240" y="113"/>
                  </a:lnTo>
                  <a:lnTo>
                    <a:pt x="6222" y="104"/>
                  </a:lnTo>
                  <a:lnTo>
                    <a:pt x="6200" y="95"/>
                  </a:lnTo>
                  <a:lnTo>
                    <a:pt x="6182" y="89"/>
                  </a:lnTo>
                  <a:lnTo>
                    <a:pt x="6164" y="82"/>
                  </a:lnTo>
                  <a:lnTo>
                    <a:pt x="6146" y="76"/>
                  </a:lnTo>
                  <a:lnTo>
                    <a:pt x="6130" y="76"/>
                  </a:lnTo>
                  <a:lnTo>
                    <a:pt x="6115" y="76"/>
                  </a:lnTo>
                  <a:lnTo>
                    <a:pt x="6091" y="76"/>
                  </a:lnTo>
                  <a:lnTo>
                    <a:pt x="6070" y="82"/>
                  </a:lnTo>
                  <a:lnTo>
                    <a:pt x="6051" y="89"/>
                  </a:lnTo>
                  <a:lnTo>
                    <a:pt x="6030" y="98"/>
                  </a:lnTo>
                  <a:lnTo>
                    <a:pt x="6012" y="107"/>
                  </a:lnTo>
                  <a:lnTo>
                    <a:pt x="5994" y="119"/>
                  </a:lnTo>
                  <a:lnTo>
                    <a:pt x="5975" y="131"/>
                  </a:lnTo>
                  <a:lnTo>
                    <a:pt x="5957" y="143"/>
                  </a:lnTo>
                  <a:lnTo>
                    <a:pt x="5939" y="155"/>
                  </a:lnTo>
                  <a:lnTo>
                    <a:pt x="5921" y="165"/>
                  </a:lnTo>
                  <a:lnTo>
                    <a:pt x="5902" y="177"/>
                  </a:lnTo>
                  <a:lnTo>
                    <a:pt x="5884" y="186"/>
                  </a:lnTo>
                  <a:lnTo>
                    <a:pt x="5866" y="192"/>
                  </a:lnTo>
                  <a:lnTo>
                    <a:pt x="5848" y="198"/>
                  </a:lnTo>
                  <a:lnTo>
                    <a:pt x="5826" y="201"/>
                  </a:lnTo>
                  <a:lnTo>
                    <a:pt x="5808" y="204"/>
                  </a:lnTo>
                  <a:lnTo>
                    <a:pt x="5784" y="204"/>
                  </a:lnTo>
                  <a:lnTo>
                    <a:pt x="5763" y="204"/>
                  </a:lnTo>
                  <a:lnTo>
                    <a:pt x="5744" y="198"/>
                  </a:lnTo>
                  <a:lnTo>
                    <a:pt x="5723" y="192"/>
                  </a:lnTo>
                  <a:lnTo>
                    <a:pt x="5705" y="186"/>
                  </a:lnTo>
                  <a:lnTo>
                    <a:pt x="5687" y="177"/>
                  </a:lnTo>
                  <a:lnTo>
                    <a:pt x="5668" y="168"/>
                  </a:lnTo>
                  <a:lnTo>
                    <a:pt x="5650" y="159"/>
                  </a:lnTo>
                  <a:lnTo>
                    <a:pt x="5632" y="149"/>
                  </a:lnTo>
                  <a:lnTo>
                    <a:pt x="5614" y="140"/>
                  </a:lnTo>
                  <a:lnTo>
                    <a:pt x="5595" y="131"/>
                  </a:lnTo>
                  <a:lnTo>
                    <a:pt x="5577" y="122"/>
                  </a:lnTo>
                  <a:lnTo>
                    <a:pt x="5559" y="116"/>
                  </a:lnTo>
                  <a:lnTo>
                    <a:pt x="5541" y="110"/>
                  </a:lnTo>
                  <a:lnTo>
                    <a:pt x="5519" y="110"/>
                  </a:lnTo>
                  <a:lnTo>
                    <a:pt x="5501" y="110"/>
                  </a:lnTo>
                  <a:lnTo>
                    <a:pt x="5477" y="110"/>
                  </a:lnTo>
                  <a:lnTo>
                    <a:pt x="5455" y="116"/>
                  </a:lnTo>
                  <a:lnTo>
                    <a:pt x="5437" y="122"/>
                  </a:lnTo>
                  <a:lnTo>
                    <a:pt x="5416" y="131"/>
                  </a:lnTo>
                  <a:lnTo>
                    <a:pt x="5398" y="143"/>
                  </a:lnTo>
                  <a:lnTo>
                    <a:pt x="5379" y="152"/>
                  </a:lnTo>
                  <a:lnTo>
                    <a:pt x="5361" y="165"/>
                  </a:lnTo>
                  <a:lnTo>
                    <a:pt x="5343" y="177"/>
                  </a:lnTo>
                  <a:lnTo>
                    <a:pt x="5328" y="189"/>
                  </a:lnTo>
                  <a:lnTo>
                    <a:pt x="5309" y="201"/>
                  </a:lnTo>
                  <a:lnTo>
                    <a:pt x="5291" y="210"/>
                  </a:lnTo>
                  <a:lnTo>
                    <a:pt x="5273" y="219"/>
                  </a:lnTo>
                  <a:lnTo>
                    <a:pt x="5255" y="229"/>
                  </a:lnTo>
                  <a:lnTo>
                    <a:pt x="5237" y="235"/>
                  </a:lnTo>
                  <a:lnTo>
                    <a:pt x="5215" y="238"/>
                  </a:lnTo>
                  <a:lnTo>
                    <a:pt x="5197" y="241"/>
                  </a:lnTo>
                  <a:lnTo>
                    <a:pt x="5173" y="241"/>
                  </a:lnTo>
                  <a:lnTo>
                    <a:pt x="5151" y="241"/>
                  </a:lnTo>
                  <a:lnTo>
                    <a:pt x="5130" y="238"/>
                  </a:lnTo>
                  <a:lnTo>
                    <a:pt x="5112" y="232"/>
                  </a:lnTo>
                  <a:lnTo>
                    <a:pt x="5094" y="225"/>
                  </a:lnTo>
                  <a:lnTo>
                    <a:pt x="5072" y="216"/>
                  </a:lnTo>
                  <a:lnTo>
                    <a:pt x="5054" y="207"/>
                  </a:lnTo>
                  <a:lnTo>
                    <a:pt x="5039" y="198"/>
                  </a:lnTo>
                  <a:lnTo>
                    <a:pt x="5021" y="186"/>
                  </a:lnTo>
                  <a:lnTo>
                    <a:pt x="5002" y="177"/>
                  </a:lnTo>
                  <a:lnTo>
                    <a:pt x="4984" y="168"/>
                  </a:lnTo>
                  <a:lnTo>
                    <a:pt x="4966" y="162"/>
                  </a:lnTo>
                  <a:lnTo>
                    <a:pt x="4948" y="155"/>
                  </a:lnTo>
                  <a:lnTo>
                    <a:pt x="4929" y="149"/>
                  </a:lnTo>
                  <a:lnTo>
                    <a:pt x="4908" y="146"/>
                  </a:lnTo>
                  <a:lnTo>
                    <a:pt x="4890" y="149"/>
                  </a:lnTo>
                  <a:lnTo>
                    <a:pt x="4887" y="152"/>
                  </a:lnTo>
                  <a:lnTo>
                    <a:pt x="4862" y="152"/>
                  </a:lnTo>
                  <a:lnTo>
                    <a:pt x="4841" y="159"/>
                  </a:lnTo>
                  <a:lnTo>
                    <a:pt x="4823" y="165"/>
                  </a:lnTo>
                  <a:lnTo>
                    <a:pt x="4802" y="174"/>
                  </a:lnTo>
                  <a:lnTo>
                    <a:pt x="4783" y="183"/>
                  </a:lnTo>
                  <a:lnTo>
                    <a:pt x="4765" y="195"/>
                  </a:lnTo>
                  <a:lnTo>
                    <a:pt x="4747" y="204"/>
                  </a:lnTo>
                  <a:lnTo>
                    <a:pt x="4729" y="216"/>
                  </a:lnTo>
                  <a:lnTo>
                    <a:pt x="4713" y="229"/>
                  </a:lnTo>
                  <a:lnTo>
                    <a:pt x="4695" y="241"/>
                  </a:lnTo>
                  <a:lnTo>
                    <a:pt x="4677" y="253"/>
                  </a:lnTo>
                  <a:lnTo>
                    <a:pt x="4659" y="262"/>
                  </a:lnTo>
                  <a:lnTo>
                    <a:pt x="4641" y="271"/>
                  </a:lnTo>
                  <a:lnTo>
                    <a:pt x="4622" y="277"/>
                  </a:lnTo>
                  <a:lnTo>
                    <a:pt x="4601" y="280"/>
                  </a:lnTo>
                  <a:lnTo>
                    <a:pt x="4583" y="283"/>
                  </a:lnTo>
                  <a:lnTo>
                    <a:pt x="4558" y="283"/>
                  </a:lnTo>
                  <a:lnTo>
                    <a:pt x="4537" y="280"/>
                  </a:lnTo>
                  <a:lnTo>
                    <a:pt x="4519" y="277"/>
                  </a:lnTo>
                  <a:lnTo>
                    <a:pt x="4498" y="271"/>
                  </a:lnTo>
                  <a:lnTo>
                    <a:pt x="4479" y="262"/>
                  </a:lnTo>
                  <a:lnTo>
                    <a:pt x="4461" y="256"/>
                  </a:lnTo>
                  <a:lnTo>
                    <a:pt x="4443" y="244"/>
                  </a:lnTo>
                  <a:lnTo>
                    <a:pt x="4425" y="235"/>
                  </a:lnTo>
                  <a:lnTo>
                    <a:pt x="4406" y="225"/>
                  </a:lnTo>
                  <a:lnTo>
                    <a:pt x="4391" y="216"/>
                  </a:lnTo>
                  <a:lnTo>
                    <a:pt x="4373" y="207"/>
                  </a:lnTo>
                  <a:lnTo>
                    <a:pt x="4355" y="198"/>
                  </a:lnTo>
                  <a:lnTo>
                    <a:pt x="4336" y="192"/>
                  </a:lnTo>
                  <a:lnTo>
                    <a:pt x="4315" y="186"/>
                  </a:lnTo>
                  <a:lnTo>
                    <a:pt x="4294" y="186"/>
                  </a:lnTo>
                  <a:lnTo>
                    <a:pt x="4276" y="186"/>
                  </a:lnTo>
                  <a:lnTo>
                    <a:pt x="4251" y="186"/>
                  </a:lnTo>
                  <a:lnTo>
                    <a:pt x="4230" y="192"/>
                  </a:lnTo>
                  <a:lnTo>
                    <a:pt x="4212" y="198"/>
                  </a:lnTo>
                  <a:lnTo>
                    <a:pt x="4190" y="207"/>
                  </a:lnTo>
                  <a:lnTo>
                    <a:pt x="4172" y="219"/>
                  </a:lnTo>
                  <a:lnTo>
                    <a:pt x="4154" y="229"/>
                  </a:lnTo>
                  <a:lnTo>
                    <a:pt x="4136" y="241"/>
                  </a:lnTo>
                  <a:lnTo>
                    <a:pt x="4118" y="253"/>
                  </a:lnTo>
                  <a:lnTo>
                    <a:pt x="4102" y="265"/>
                  </a:lnTo>
                  <a:lnTo>
                    <a:pt x="4084" y="277"/>
                  </a:lnTo>
                  <a:lnTo>
                    <a:pt x="4066" y="286"/>
                  </a:lnTo>
                  <a:lnTo>
                    <a:pt x="4048" y="295"/>
                  </a:lnTo>
                  <a:lnTo>
                    <a:pt x="4029" y="305"/>
                  </a:lnTo>
                  <a:lnTo>
                    <a:pt x="4011" y="308"/>
                  </a:lnTo>
                  <a:lnTo>
                    <a:pt x="3990" y="311"/>
                  </a:lnTo>
                  <a:lnTo>
                    <a:pt x="3972" y="314"/>
                  </a:lnTo>
                  <a:lnTo>
                    <a:pt x="3953" y="314"/>
                  </a:lnTo>
                  <a:lnTo>
                    <a:pt x="3935" y="314"/>
                  </a:lnTo>
                  <a:lnTo>
                    <a:pt x="3917" y="311"/>
                  </a:lnTo>
                  <a:lnTo>
                    <a:pt x="3899" y="305"/>
                  </a:lnTo>
                  <a:lnTo>
                    <a:pt x="3877" y="299"/>
                  </a:lnTo>
                  <a:lnTo>
                    <a:pt x="3859" y="289"/>
                  </a:lnTo>
                  <a:lnTo>
                    <a:pt x="3838" y="280"/>
                  </a:lnTo>
                  <a:lnTo>
                    <a:pt x="3820" y="271"/>
                  </a:lnTo>
                  <a:lnTo>
                    <a:pt x="3798" y="262"/>
                  </a:lnTo>
                  <a:lnTo>
                    <a:pt x="3780" y="253"/>
                  </a:lnTo>
                  <a:lnTo>
                    <a:pt x="3759" y="244"/>
                  </a:lnTo>
                  <a:lnTo>
                    <a:pt x="3740" y="235"/>
                  </a:lnTo>
                  <a:lnTo>
                    <a:pt x="3722" y="229"/>
                  </a:lnTo>
                  <a:lnTo>
                    <a:pt x="3704" y="225"/>
                  </a:lnTo>
                  <a:lnTo>
                    <a:pt x="3689" y="222"/>
                  </a:lnTo>
                  <a:lnTo>
                    <a:pt x="3674" y="222"/>
                  </a:lnTo>
                  <a:lnTo>
                    <a:pt x="3649" y="222"/>
                  </a:lnTo>
                  <a:lnTo>
                    <a:pt x="3631" y="229"/>
                  </a:lnTo>
                  <a:lnTo>
                    <a:pt x="3610" y="238"/>
                  </a:lnTo>
                  <a:lnTo>
                    <a:pt x="3591" y="247"/>
                  </a:lnTo>
                  <a:lnTo>
                    <a:pt x="3570" y="256"/>
                  </a:lnTo>
                  <a:lnTo>
                    <a:pt x="3552" y="268"/>
                  </a:lnTo>
                  <a:lnTo>
                    <a:pt x="3537" y="280"/>
                  </a:lnTo>
                  <a:lnTo>
                    <a:pt x="3518" y="292"/>
                  </a:lnTo>
                  <a:lnTo>
                    <a:pt x="3500" y="305"/>
                  </a:lnTo>
                  <a:lnTo>
                    <a:pt x="3482" y="317"/>
                  </a:lnTo>
                  <a:lnTo>
                    <a:pt x="3464" y="326"/>
                  </a:lnTo>
                  <a:lnTo>
                    <a:pt x="3446" y="335"/>
                  </a:lnTo>
                  <a:lnTo>
                    <a:pt x="3427" y="344"/>
                  </a:lnTo>
                  <a:lnTo>
                    <a:pt x="3409" y="347"/>
                  </a:lnTo>
                  <a:lnTo>
                    <a:pt x="3388" y="350"/>
                  </a:lnTo>
                  <a:lnTo>
                    <a:pt x="3369" y="353"/>
                  </a:lnTo>
                  <a:lnTo>
                    <a:pt x="3345" y="353"/>
                  </a:lnTo>
                  <a:lnTo>
                    <a:pt x="3324" y="353"/>
                  </a:lnTo>
                  <a:lnTo>
                    <a:pt x="3303" y="347"/>
                  </a:lnTo>
                  <a:lnTo>
                    <a:pt x="3284" y="344"/>
                  </a:lnTo>
                  <a:lnTo>
                    <a:pt x="3266" y="335"/>
                  </a:lnTo>
                  <a:lnTo>
                    <a:pt x="3248" y="329"/>
                  </a:lnTo>
                  <a:lnTo>
                    <a:pt x="3230" y="320"/>
                  </a:lnTo>
                  <a:lnTo>
                    <a:pt x="3211" y="308"/>
                  </a:lnTo>
                  <a:lnTo>
                    <a:pt x="3193" y="299"/>
                  </a:lnTo>
                  <a:lnTo>
                    <a:pt x="3175" y="289"/>
                  </a:lnTo>
                  <a:lnTo>
                    <a:pt x="3157" y="280"/>
                  </a:lnTo>
                  <a:lnTo>
                    <a:pt x="3138" y="271"/>
                  </a:lnTo>
                  <a:lnTo>
                    <a:pt x="3120" y="265"/>
                  </a:lnTo>
                  <a:lnTo>
                    <a:pt x="3102" y="259"/>
                  </a:lnTo>
                  <a:lnTo>
                    <a:pt x="3081" y="256"/>
                  </a:lnTo>
                  <a:lnTo>
                    <a:pt x="3062" y="256"/>
                  </a:lnTo>
                  <a:lnTo>
                    <a:pt x="3038" y="259"/>
                  </a:lnTo>
                  <a:lnTo>
                    <a:pt x="3017" y="265"/>
                  </a:lnTo>
                  <a:lnTo>
                    <a:pt x="2999" y="271"/>
                  </a:lnTo>
                  <a:lnTo>
                    <a:pt x="2977" y="280"/>
                  </a:lnTo>
                  <a:lnTo>
                    <a:pt x="2959" y="292"/>
                  </a:lnTo>
                  <a:lnTo>
                    <a:pt x="2941" y="302"/>
                  </a:lnTo>
                  <a:lnTo>
                    <a:pt x="2923" y="314"/>
                  </a:lnTo>
                  <a:lnTo>
                    <a:pt x="2904" y="326"/>
                  </a:lnTo>
                  <a:lnTo>
                    <a:pt x="2886" y="338"/>
                  </a:lnTo>
                  <a:lnTo>
                    <a:pt x="2871" y="350"/>
                  </a:lnTo>
                  <a:lnTo>
                    <a:pt x="2853" y="359"/>
                  </a:lnTo>
                  <a:lnTo>
                    <a:pt x="2834" y="369"/>
                  </a:lnTo>
                  <a:lnTo>
                    <a:pt x="2816" y="378"/>
                  </a:lnTo>
                  <a:lnTo>
                    <a:pt x="2798" y="381"/>
                  </a:lnTo>
                  <a:lnTo>
                    <a:pt x="2780" y="384"/>
                  </a:lnTo>
                  <a:lnTo>
                    <a:pt x="2761" y="387"/>
                  </a:lnTo>
                  <a:lnTo>
                    <a:pt x="2737" y="387"/>
                  </a:lnTo>
                  <a:lnTo>
                    <a:pt x="2716" y="387"/>
                  </a:lnTo>
                  <a:lnTo>
                    <a:pt x="2694" y="384"/>
                  </a:lnTo>
                  <a:lnTo>
                    <a:pt x="2676" y="378"/>
                  </a:lnTo>
                  <a:lnTo>
                    <a:pt x="2658" y="372"/>
                  </a:lnTo>
                  <a:lnTo>
                    <a:pt x="2637" y="365"/>
                  </a:lnTo>
                  <a:lnTo>
                    <a:pt x="2618" y="356"/>
                  </a:lnTo>
                  <a:lnTo>
                    <a:pt x="2603" y="344"/>
                  </a:lnTo>
                  <a:lnTo>
                    <a:pt x="2585" y="335"/>
                  </a:lnTo>
                  <a:lnTo>
                    <a:pt x="2567" y="326"/>
                  </a:lnTo>
                  <a:lnTo>
                    <a:pt x="2548" y="317"/>
                  </a:lnTo>
                  <a:lnTo>
                    <a:pt x="2530" y="308"/>
                  </a:lnTo>
                  <a:lnTo>
                    <a:pt x="2512" y="302"/>
                  </a:lnTo>
                  <a:lnTo>
                    <a:pt x="2494" y="299"/>
                  </a:lnTo>
                  <a:lnTo>
                    <a:pt x="2472" y="295"/>
                  </a:lnTo>
                  <a:lnTo>
                    <a:pt x="2454" y="295"/>
                  </a:lnTo>
                  <a:lnTo>
                    <a:pt x="2442" y="299"/>
                  </a:lnTo>
                  <a:lnTo>
                    <a:pt x="2378" y="314"/>
                  </a:lnTo>
                  <a:lnTo>
                    <a:pt x="2320" y="344"/>
                  </a:lnTo>
                  <a:lnTo>
                    <a:pt x="2266" y="381"/>
                  </a:lnTo>
                  <a:lnTo>
                    <a:pt x="2214" y="411"/>
                  </a:lnTo>
                  <a:lnTo>
                    <a:pt x="2153" y="426"/>
                  </a:lnTo>
                  <a:lnTo>
                    <a:pt x="2135" y="429"/>
                  </a:lnTo>
                  <a:lnTo>
                    <a:pt x="2071" y="423"/>
                  </a:lnTo>
                  <a:lnTo>
                    <a:pt x="2013" y="405"/>
                  </a:lnTo>
                  <a:lnTo>
                    <a:pt x="1962" y="375"/>
                  </a:lnTo>
                  <a:lnTo>
                    <a:pt x="1907" y="347"/>
                  </a:lnTo>
                  <a:lnTo>
                    <a:pt x="1846" y="332"/>
                  </a:lnTo>
                  <a:lnTo>
                    <a:pt x="1828" y="332"/>
                  </a:lnTo>
                  <a:lnTo>
                    <a:pt x="1764" y="347"/>
                  </a:lnTo>
                  <a:lnTo>
                    <a:pt x="1706" y="378"/>
                  </a:lnTo>
                  <a:lnTo>
                    <a:pt x="1655" y="414"/>
                  </a:lnTo>
                  <a:lnTo>
                    <a:pt x="1600" y="445"/>
                  </a:lnTo>
                  <a:lnTo>
                    <a:pt x="1539" y="460"/>
                  </a:lnTo>
                  <a:lnTo>
                    <a:pt x="1521" y="463"/>
                  </a:lnTo>
                  <a:lnTo>
                    <a:pt x="1466" y="460"/>
                  </a:lnTo>
                  <a:lnTo>
                    <a:pt x="1408" y="438"/>
                  </a:lnTo>
                  <a:lnTo>
                    <a:pt x="1347" y="411"/>
                  </a:lnTo>
                  <a:lnTo>
                    <a:pt x="1290" y="384"/>
                  </a:lnTo>
                  <a:lnTo>
                    <a:pt x="1238" y="372"/>
                  </a:lnTo>
                  <a:lnTo>
                    <a:pt x="1223" y="372"/>
                  </a:lnTo>
                  <a:lnTo>
                    <a:pt x="1159" y="387"/>
                  </a:lnTo>
                  <a:lnTo>
                    <a:pt x="1101" y="417"/>
                  </a:lnTo>
                  <a:lnTo>
                    <a:pt x="1049" y="454"/>
                  </a:lnTo>
                  <a:lnTo>
                    <a:pt x="995" y="484"/>
                  </a:lnTo>
                  <a:lnTo>
                    <a:pt x="940" y="502"/>
                  </a:lnTo>
                  <a:lnTo>
                    <a:pt x="922" y="505"/>
                  </a:lnTo>
                  <a:lnTo>
                    <a:pt x="855" y="499"/>
                  </a:lnTo>
                  <a:lnTo>
                    <a:pt x="797" y="478"/>
                  </a:lnTo>
                  <a:lnTo>
                    <a:pt x="745" y="451"/>
                  </a:lnTo>
                  <a:lnTo>
                    <a:pt x="691" y="423"/>
                  </a:lnTo>
                  <a:lnTo>
                    <a:pt x="633" y="411"/>
                  </a:lnTo>
                  <a:lnTo>
                    <a:pt x="615" y="414"/>
                  </a:lnTo>
                  <a:lnTo>
                    <a:pt x="548" y="426"/>
                  </a:lnTo>
                  <a:lnTo>
                    <a:pt x="493" y="454"/>
                  </a:lnTo>
                  <a:lnTo>
                    <a:pt x="438" y="490"/>
                  </a:lnTo>
                  <a:lnTo>
                    <a:pt x="383" y="521"/>
                  </a:lnTo>
                  <a:lnTo>
                    <a:pt x="326" y="539"/>
                  </a:lnTo>
                  <a:lnTo>
                    <a:pt x="307" y="542"/>
                  </a:lnTo>
                  <a:lnTo>
                    <a:pt x="241" y="536"/>
                  </a:lnTo>
                  <a:lnTo>
                    <a:pt x="186" y="515"/>
                  </a:lnTo>
                  <a:lnTo>
                    <a:pt x="131" y="484"/>
                  </a:lnTo>
                  <a:lnTo>
                    <a:pt x="76" y="460"/>
                  </a:lnTo>
                  <a:lnTo>
                    <a:pt x="19" y="445"/>
                  </a:lnTo>
                  <a:lnTo>
                    <a:pt x="0" y="448"/>
                  </a:lnTo>
                  <a:lnTo>
                    <a:pt x="6" y="475"/>
                  </a:lnTo>
                  <a:close/>
                </a:path>
              </a:pathLst>
            </a:custGeom>
            <a:solidFill>
              <a:srgbClr val="80C0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50992" name="Line 48"/>
          <p:cNvSpPr>
            <a:spLocks noChangeShapeType="1"/>
          </p:cNvSpPr>
          <p:nvPr/>
        </p:nvSpPr>
        <p:spPr bwMode="auto">
          <a:xfrm flipH="1">
            <a:off x="5257800" y="2819400"/>
            <a:ext cx="457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993" name="Line 49"/>
          <p:cNvSpPr>
            <a:spLocks noChangeShapeType="1"/>
          </p:cNvSpPr>
          <p:nvPr/>
        </p:nvSpPr>
        <p:spPr bwMode="auto">
          <a:xfrm flipH="1">
            <a:off x="5257800" y="5943600"/>
            <a:ext cx="4572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995" name="Text Box 51"/>
          <p:cNvSpPr txBox="1">
            <a:spLocks noChangeArrowheads="1"/>
          </p:cNvSpPr>
          <p:nvPr/>
        </p:nvSpPr>
        <p:spPr bwMode="auto">
          <a:xfrm>
            <a:off x="4632325" y="26717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effectLst>
                  <a:outerShdw blurRad="38100" dist="38100" dir="2700000" algn="tl">
                    <a:srgbClr val="FFFFFF"/>
                  </a:outerShdw>
                </a:effectLst>
                <a:latin typeface="Arial" charset="0"/>
              </a:rPr>
              <a:t>100%</a:t>
            </a:r>
          </a:p>
        </p:txBody>
      </p:sp>
      <p:sp>
        <p:nvSpPr>
          <p:cNvPr id="850996" name="Text Box 52"/>
          <p:cNvSpPr txBox="1">
            <a:spLocks noChangeArrowheads="1"/>
          </p:cNvSpPr>
          <p:nvPr/>
        </p:nvSpPr>
        <p:spPr bwMode="auto">
          <a:xfrm>
            <a:off x="4791075" y="5802313"/>
            <a:ext cx="4032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effectLst>
                  <a:outerShdw blurRad="38100" dist="38100" dir="2700000" algn="tl">
                    <a:srgbClr val="FFFFFF"/>
                  </a:outerShdw>
                </a:effectLst>
                <a:latin typeface="Arial" charset="0"/>
              </a:rPr>
              <a:t>0%</a:t>
            </a:r>
          </a:p>
        </p:txBody>
      </p:sp>
      <p:graphicFrame>
        <p:nvGraphicFramePr>
          <p:cNvPr id="850997" name="Object 53"/>
          <p:cNvGraphicFramePr>
            <a:graphicFrameLocks noGrp="1" noChangeAspect="1"/>
          </p:cNvGraphicFramePr>
          <p:nvPr>
            <p:ph sz="quarter" idx="2"/>
          </p:nvPr>
        </p:nvGraphicFramePr>
        <p:xfrm>
          <a:off x="6477000" y="1066800"/>
          <a:ext cx="642938" cy="1638300"/>
        </p:xfrm>
        <a:graphic>
          <a:graphicData uri="http://schemas.openxmlformats.org/presentationml/2006/ole">
            <mc:AlternateContent xmlns:mc="http://schemas.openxmlformats.org/markup-compatibility/2006">
              <mc:Choice xmlns:v="urn:schemas-microsoft-com:vml" Requires="v">
                <p:oleObj spid="_x0000_s28686" name="Photo Editor Photo" r:id="rId5" imgW="1267002" imgH="3228571" progId="MSPhotoEd.3">
                  <p:embed/>
                </p:oleObj>
              </mc:Choice>
              <mc:Fallback>
                <p:oleObj name="Photo Editor Photo" r:id="rId5" imgW="1267002" imgH="3228571"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066800"/>
                        <a:ext cx="642938"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50989" name="Picture 45" descr="puls62"/>
          <p:cNvPicPr>
            <a:picLocks noGrp="1" noChangeAspect="1" noChangeArrowheads="1"/>
          </p:cNvPicPr>
          <p:nvPr>
            <p:ph sz="quarter" idx="3"/>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638800" y="1066800"/>
            <a:ext cx="635000" cy="1714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850999" name="Group 55"/>
          <p:cNvGrpSpPr>
            <a:grpSpLocks/>
          </p:cNvGrpSpPr>
          <p:nvPr/>
        </p:nvGrpSpPr>
        <p:grpSpPr bwMode="auto">
          <a:xfrm>
            <a:off x="6400800" y="2819400"/>
            <a:ext cx="879475" cy="1851025"/>
            <a:chOff x="1674" y="1817"/>
            <a:chExt cx="554" cy="1214"/>
          </a:xfrm>
        </p:grpSpPr>
        <p:sp>
          <p:nvSpPr>
            <p:cNvPr id="851000" name="Freeform 56"/>
            <p:cNvSpPr>
              <a:spLocks/>
            </p:cNvSpPr>
            <p:nvPr/>
          </p:nvSpPr>
          <p:spPr bwMode="auto">
            <a:xfrm>
              <a:off x="1867" y="1817"/>
              <a:ext cx="175" cy="31"/>
            </a:xfrm>
            <a:custGeom>
              <a:avLst/>
              <a:gdLst>
                <a:gd name="T0" fmla="*/ 472 w 472"/>
                <a:gd name="T1" fmla="*/ 12 h 82"/>
                <a:gd name="T2" fmla="*/ 450 w 472"/>
                <a:gd name="T3" fmla="*/ 27 h 82"/>
                <a:gd name="T4" fmla="*/ 429 w 472"/>
                <a:gd name="T5" fmla="*/ 42 h 82"/>
                <a:gd name="T6" fmla="*/ 411 w 472"/>
                <a:gd name="T7" fmla="*/ 55 h 82"/>
                <a:gd name="T8" fmla="*/ 390 w 472"/>
                <a:gd name="T9" fmla="*/ 64 h 82"/>
                <a:gd name="T10" fmla="*/ 371 w 472"/>
                <a:gd name="T11" fmla="*/ 70 h 82"/>
                <a:gd name="T12" fmla="*/ 350 w 472"/>
                <a:gd name="T13" fmla="*/ 76 h 82"/>
                <a:gd name="T14" fmla="*/ 332 w 472"/>
                <a:gd name="T15" fmla="*/ 79 h 82"/>
                <a:gd name="T16" fmla="*/ 314 w 472"/>
                <a:gd name="T17" fmla="*/ 82 h 82"/>
                <a:gd name="T18" fmla="*/ 292 w 472"/>
                <a:gd name="T19" fmla="*/ 76 h 82"/>
                <a:gd name="T20" fmla="*/ 274 w 472"/>
                <a:gd name="T21" fmla="*/ 67 h 82"/>
                <a:gd name="T22" fmla="*/ 253 w 472"/>
                <a:gd name="T23" fmla="*/ 55 h 82"/>
                <a:gd name="T24" fmla="*/ 234 w 472"/>
                <a:gd name="T25" fmla="*/ 45 h 82"/>
                <a:gd name="T26" fmla="*/ 216 w 472"/>
                <a:gd name="T27" fmla="*/ 33 h 82"/>
                <a:gd name="T28" fmla="*/ 195 w 472"/>
                <a:gd name="T29" fmla="*/ 21 h 82"/>
                <a:gd name="T30" fmla="*/ 177 w 472"/>
                <a:gd name="T31" fmla="*/ 12 h 82"/>
                <a:gd name="T32" fmla="*/ 158 w 472"/>
                <a:gd name="T33" fmla="*/ 12 h 82"/>
                <a:gd name="T34" fmla="*/ 137 w 472"/>
                <a:gd name="T35" fmla="*/ 12 h 82"/>
                <a:gd name="T36" fmla="*/ 119 w 472"/>
                <a:gd name="T37" fmla="*/ 15 h 82"/>
                <a:gd name="T38" fmla="*/ 98 w 472"/>
                <a:gd name="T39" fmla="*/ 21 h 82"/>
                <a:gd name="T40" fmla="*/ 79 w 472"/>
                <a:gd name="T41" fmla="*/ 27 h 82"/>
                <a:gd name="T42" fmla="*/ 58 w 472"/>
                <a:gd name="T43" fmla="*/ 36 h 82"/>
                <a:gd name="T44" fmla="*/ 40 w 472"/>
                <a:gd name="T45" fmla="*/ 48 h 82"/>
                <a:gd name="T46" fmla="*/ 18 w 472"/>
                <a:gd name="T47" fmla="*/ 64 h 82"/>
                <a:gd name="T48" fmla="*/ 0 w 472"/>
                <a:gd name="T49" fmla="*/ 82 h 82"/>
                <a:gd name="T50" fmla="*/ 0 w 472"/>
                <a:gd name="T51" fmla="*/ 70 h 82"/>
                <a:gd name="T52" fmla="*/ 18 w 472"/>
                <a:gd name="T53" fmla="*/ 51 h 82"/>
                <a:gd name="T54" fmla="*/ 40 w 472"/>
                <a:gd name="T55" fmla="*/ 36 h 82"/>
                <a:gd name="T56" fmla="*/ 58 w 472"/>
                <a:gd name="T57" fmla="*/ 24 h 82"/>
                <a:gd name="T58" fmla="*/ 79 w 472"/>
                <a:gd name="T59" fmla="*/ 15 h 82"/>
                <a:gd name="T60" fmla="*/ 98 w 472"/>
                <a:gd name="T61" fmla="*/ 9 h 82"/>
                <a:gd name="T62" fmla="*/ 119 w 472"/>
                <a:gd name="T63" fmla="*/ 3 h 82"/>
                <a:gd name="T64" fmla="*/ 137 w 472"/>
                <a:gd name="T65" fmla="*/ 0 h 82"/>
                <a:gd name="T66" fmla="*/ 158 w 472"/>
                <a:gd name="T67" fmla="*/ 0 h 82"/>
                <a:gd name="T68" fmla="*/ 177 w 472"/>
                <a:gd name="T69" fmla="*/ 0 h 82"/>
                <a:gd name="T70" fmla="*/ 195 w 472"/>
                <a:gd name="T71" fmla="*/ 9 h 82"/>
                <a:gd name="T72" fmla="*/ 216 w 472"/>
                <a:gd name="T73" fmla="*/ 21 h 82"/>
                <a:gd name="T74" fmla="*/ 234 w 472"/>
                <a:gd name="T75" fmla="*/ 33 h 82"/>
                <a:gd name="T76" fmla="*/ 253 w 472"/>
                <a:gd name="T77" fmla="*/ 42 h 82"/>
                <a:gd name="T78" fmla="*/ 274 w 472"/>
                <a:gd name="T79" fmla="*/ 55 h 82"/>
                <a:gd name="T80" fmla="*/ 292 w 472"/>
                <a:gd name="T81" fmla="*/ 64 h 82"/>
                <a:gd name="T82" fmla="*/ 314 w 472"/>
                <a:gd name="T83" fmla="*/ 70 h 82"/>
                <a:gd name="T84" fmla="*/ 332 w 472"/>
                <a:gd name="T85" fmla="*/ 67 h 82"/>
                <a:gd name="T86" fmla="*/ 350 w 472"/>
                <a:gd name="T87" fmla="*/ 64 h 82"/>
                <a:gd name="T88" fmla="*/ 371 w 472"/>
                <a:gd name="T89" fmla="*/ 58 h 82"/>
                <a:gd name="T90" fmla="*/ 390 w 472"/>
                <a:gd name="T91" fmla="*/ 51 h 82"/>
                <a:gd name="T92" fmla="*/ 411 w 472"/>
                <a:gd name="T93" fmla="*/ 42 h 82"/>
                <a:gd name="T94" fmla="*/ 429 w 472"/>
                <a:gd name="T95" fmla="*/ 30 h 82"/>
                <a:gd name="T96" fmla="*/ 450 w 472"/>
                <a:gd name="T97" fmla="*/ 15 h 82"/>
                <a:gd name="T98" fmla="*/ 472 w 472"/>
                <a:gd name="T99" fmla="*/ 0 h 82"/>
                <a:gd name="T100" fmla="*/ 472 w 472"/>
                <a:gd name="T10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12"/>
                  </a:moveTo>
                  <a:lnTo>
                    <a:pt x="450" y="27"/>
                  </a:lnTo>
                  <a:lnTo>
                    <a:pt x="429" y="42"/>
                  </a:lnTo>
                  <a:lnTo>
                    <a:pt x="411" y="55"/>
                  </a:lnTo>
                  <a:lnTo>
                    <a:pt x="390" y="64"/>
                  </a:lnTo>
                  <a:lnTo>
                    <a:pt x="371" y="70"/>
                  </a:lnTo>
                  <a:lnTo>
                    <a:pt x="350" y="76"/>
                  </a:lnTo>
                  <a:lnTo>
                    <a:pt x="332" y="79"/>
                  </a:lnTo>
                  <a:lnTo>
                    <a:pt x="314" y="82"/>
                  </a:lnTo>
                  <a:lnTo>
                    <a:pt x="292" y="76"/>
                  </a:lnTo>
                  <a:lnTo>
                    <a:pt x="274" y="67"/>
                  </a:lnTo>
                  <a:lnTo>
                    <a:pt x="253" y="55"/>
                  </a:lnTo>
                  <a:lnTo>
                    <a:pt x="234" y="45"/>
                  </a:lnTo>
                  <a:lnTo>
                    <a:pt x="216" y="33"/>
                  </a:lnTo>
                  <a:lnTo>
                    <a:pt x="195" y="21"/>
                  </a:lnTo>
                  <a:lnTo>
                    <a:pt x="177" y="12"/>
                  </a:lnTo>
                  <a:lnTo>
                    <a:pt x="158" y="12"/>
                  </a:lnTo>
                  <a:lnTo>
                    <a:pt x="137" y="12"/>
                  </a:lnTo>
                  <a:lnTo>
                    <a:pt x="119" y="15"/>
                  </a:lnTo>
                  <a:lnTo>
                    <a:pt x="98" y="21"/>
                  </a:lnTo>
                  <a:lnTo>
                    <a:pt x="79" y="27"/>
                  </a:lnTo>
                  <a:lnTo>
                    <a:pt x="58" y="36"/>
                  </a:lnTo>
                  <a:lnTo>
                    <a:pt x="40" y="48"/>
                  </a:lnTo>
                  <a:lnTo>
                    <a:pt x="18" y="64"/>
                  </a:lnTo>
                  <a:lnTo>
                    <a:pt x="0" y="82"/>
                  </a:lnTo>
                  <a:lnTo>
                    <a:pt x="0" y="70"/>
                  </a:lnTo>
                  <a:lnTo>
                    <a:pt x="18" y="51"/>
                  </a:lnTo>
                  <a:lnTo>
                    <a:pt x="40" y="36"/>
                  </a:lnTo>
                  <a:lnTo>
                    <a:pt x="58" y="24"/>
                  </a:lnTo>
                  <a:lnTo>
                    <a:pt x="79" y="15"/>
                  </a:lnTo>
                  <a:lnTo>
                    <a:pt x="98" y="9"/>
                  </a:lnTo>
                  <a:lnTo>
                    <a:pt x="119" y="3"/>
                  </a:lnTo>
                  <a:lnTo>
                    <a:pt x="137" y="0"/>
                  </a:lnTo>
                  <a:lnTo>
                    <a:pt x="158" y="0"/>
                  </a:lnTo>
                  <a:lnTo>
                    <a:pt x="177" y="0"/>
                  </a:lnTo>
                  <a:lnTo>
                    <a:pt x="195" y="9"/>
                  </a:lnTo>
                  <a:lnTo>
                    <a:pt x="216" y="21"/>
                  </a:lnTo>
                  <a:lnTo>
                    <a:pt x="234" y="33"/>
                  </a:lnTo>
                  <a:lnTo>
                    <a:pt x="253" y="42"/>
                  </a:lnTo>
                  <a:lnTo>
                    <a:pt x="274" y="55"/>
                  </a:lnTo>
                  <a:lnTo>
                    <a:pt x="292" y="64"/>
                  </a:lnTo>
                  <a:lnTo>
                    <a:pt x="314" y="70"/>
                  </a:lnTo>
                  <a:lnTo>
                    <a:pt x="332" y="67"/>
                  </a:lnTo>
                  <a:lnTo>
                    <a:pt x="350" y="64"/>
                  </a:lnTo>
                  <a:lnTo>
                    <a:pt x="371" y="58"/>
                  </a:lnTo>
                  <a:lnTo>
                    <a:pt x="390" y="51"/>
                  </a:lnTo>
                  <a:lnTo>
                    <a:pt x="411" y="42"/>
                  </a:lnTo>
                  <a:lnTo>
                    <a:pt x="429" y="30"/>
                  </a:lnTo>
                  <a:lnTo>
                    <a:pt x="450" y="15"/>
                  </a:lnTo>
                  <a:lnTo>
                    <a:pt x="472" y="0"/>
                  </a:lnTo>
                  <a:lnTo>
                    <a:pt x="472" y="12"/>
                  </a:lnTo>
                  <a:close/>
                </a:path>
              </a:pathLst>
            </a:custGeom>
            <a:solidFill>
              <a:srgbClr val="FF0000"/>
            </a:solidFill>
            <a:ln w="0">
              <a:solidFill>
                <a:srgbClr val="FF0000"/>
              </a:solidFill>
              <a:prstDash val="solid"/>
              <a:round/>
              <a:headEnd/>
              <a:tailEnd/>
            </a:ln>
          </p:spPr>
          <p:txBody>
            <a:bodyPr/>
            <a:lstStyle/>
            <a:p>
              <a:endParaRPr lang="en-US"/>
            </a:p>
          </p:txBody>
        </p:sp>
        <p:sp>
          <p:nvSpPr>
            <p:cNvPr id="851001" name="Freeform 57"/>
            <p:cNvSpPr>
              <a:spLocks/>
            </p:cNvSpPr>
            <p:nvPr/>
          </p:nvSpPr>
          <p:spPr bwMode="auto">
            <a:xfrm>
              <a:off x="1843" y="1928"/>
              <a:ext cx="224" cy="39"/>
            </a:xfrm>
            <a:custGeom>
              <a:avLst/>
              <a:gdLst>
                <a:gd name="T0" fmla="*/ 572 w 603"/>
                <a:gd name="T1" fmla="*/ 36 h 106"/>
                <a:gd name="T2" fmla="*/ 524 w 603"/>
                <a:gd name="T3" fmla="*/ 70 h 106"/>
                <a:gd name="T4" fmla="*/ 475 w 603"/>
                <a:gd name="T5" fmla="*/ 91 h 106"/>
                <a:gd name="T6" fmla="*/ 426 w 603"/>
                <a:gd name="T7" fmla="*/ 103 h 106"/>
                <a:gd name="T8" fmla="*/ 399 w 603"/>
                <a:gd name="T9" fmla="*/ 103 h 106"/>
                <a:gd name="T10" fmla="*/ 393 w 603"/>
                <a:gd name="T11" fmla="*/ 100 h 106"/>
                <a:gd name="T12" fmla="*/ 344 w 603"/>
                <a:gd name="T13" fmla="*/ 85 h 106"/>
                <a:gd name="T14" fmla="*/ 292 w 603"/>
                <a:gd name="T15" fmla="*/ 58 h 106"/>
                <a:gd name="T16" fmla="*/ 244 w 603"/>
                <a:gd name="T17" fmla="*/ 30 h 106"/>
                <a:gd name="T18" fmla="*/ 201 w 603"/>
                <a:gd name="T19" fmla="*/ 18 h 106"/>
                <a:gd name="T20" fmla="*/ 195 w 603"/>
                <a:gd name="T21" fmla="*/ 18 h 106"/>
                <a:gd name="T22" fmla="*/ 165 w 603"/>
                <a:gd name="T23" fmla="*/ 18 h 106"/>
                <a:gd name="T24" fmla="*/ 116 w 603"/>
                <a:gd name="T25" fmla="*/ 27 h 106"/>
                <a:gd name="T26" fmla="*/ 70 w 603"/>
                <a:gd name="T27" fmla="*/ 52 h 106"/>
                <a:gd name="T28" fmla="*/ 25 w 603"/>
                <a:gd name="T29" fmla="*/ 85 h 106"/>
                <a:gd name="T30" fmla="*/ 0 w 603"/>
                <a:gd name="T31" fmla="*/ 103 h 106"/>
                <a:gd name="T32" fmla="*/ 0 w 603"/>
                <a:gd name="T33" fmla="*/ 97 h 106"/>
                <a:gd name="T34" fmla="*/ 0 w 603"/>
                <a:gd name="T35" fmla="*/ 91 h 106"/>
                <a:gd name="T36" fmla="*/ 0 w 603"/>
                <a:gd name="T37" fmla="*/ 85 h 106"/>
                <a:gd name="T38" fmla="*/ 49 w 603"/>
                <a:gd name="T39" fmla="*/ 46 h 106"/>
                <a:gd name="T40" fmla="*/ 98 w 603"/>
                <a:gd name="T41" fmla="*/ 21 h 106"/>
                <a:gd name="T42" fmla="*/ 143 w 603"/>
                <a:gd name="T43" fmla="*/ 6 h 106"/>
                <a:gd name="T44" fmla="*/ 198 w 603"/>
                <a:gd name="T45" fmla="*/ 3 h 106"/>
                <a:gd name="T46" fmla="*/ 201 w 603"/>
                <a:gd name="T47" fmla="*/ 0 h 106"/>
                <a:gd name="T48" fmla="*/ 247 w 603"/>
                <a:gd name="T49" fmla="*/ 12 h 106"/>
                <a:gd name="T50" fmla="*/ 298 w 603"/>
                <a:gd name="T51" fmla="*/ 43 h 106"/>
                <a:gd name="T52" fmla="*/ 350 w 603"/>
                <a:gd name="T53" fmla="*/ 73 h 106"/>
                <a:gd name="T54" fmla="*/ 402 w 603"/>
                <a:gd name="T55" fmla="*/ 91 h 106"/>
                <a:gd name="T56" fmla="*/ 451 w 603"/>
                <a:gd name="T57" fmla="*/ 82 h 106"/>
                <a:gd name="T58" fmla="*/ 496 w 603"/>
                <a:gd name="T59" fmla="*/ 67 h 106"/>
                <a:gd name="T60" fmla="*/ 545 w 603"/>
                <a:gd name="T61" fmla="*/ 39 h 106"/>
                <a:gd name="T62" fmla="*/ 603 w 603"/>
                <a:gd name="T63" fmla="*/ 3 h 106"/>
                <a:gd name="T64" fmla="*/ 603 w 603"/>
                <a:gd name="T65" fmla="*/ 9 h 106"/>
                <a:gd name="T66" fmla="*/ 603 w 603"/>
                <a:gd name="T6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106">
                  <a:moveTo>
                    <a:pt x="603" y="18"/>
                  </a:moveTo>
                  <a:lnTo>
                    <a:pt x="572" y="36"/>
                  </a:lnTo>
                  <a:lnTo>
                    <a:pt x="548" y="55"/>
                  </a:lnTo>
                  <a:lnTo>
                    <a:pt x="524" y="70"/>
                  </a:lnTo>
                  <a:lnTo>
                    <a:pt x="499" y="82"/>
                  </a:lnTo>
                  <a:lnTo>
                    <a:pt x="475" y="91"/>
                  </a:lnTo>
                  <a:lnTo>
                    <a:pt x="451" y="97"/>
                  </a:lnTo>
                  <a:lnTo>
                    <a:pt x="426" y="103"/>
                  </a:lnTo>
                  <a:lnTo>
                    <a:pt x="402" y="106"/>
                  </a:lnTo>
                  <a:lnTo>
                    <a:pt x="399" y="103"/>
                  </a:lnTo>
                  <a:lnTo>
                    <a:pt x="396" y="100"/>
                  </a:lnTo>
                  <a:lnTo>
                    <a:pt x="393" y="100"/>
                  </a:lnTo>
                  <a:lnTo>
                    <a:pt x="368" y="94"/>
                  </a:lnTo>
                  <a:lnTo>
                    <a:pt x="344" y="85"/>
                  </a:lnTo>
                  <a:lnTo>
                    <a:pt x="320" y="73"/>
                  </a:lnTo>
                  <a:lnTo>
                    <a:pt x="292" y="58"/>
                  </a:lnTo>
                  <a:lnTo>
                    <a:pt x="268" y="43"/>
                  </a:lnTo>
                  <a:lnTo>
                    <a:pt x="244" y="30"/>
                  </a:lnTo>
                  <a:lnTo>
                    <a:pt x="219" y="21"/>
                  </a:lnTo>
                  <a:lnTo>
                    <a:pt x="201" y="18"/>
                  </a:lnTo>
                  <a:lnTo>
                    <a:pt x="198" y="18"/>
                  </a:lnTo>
                  <a:lnTo>
                    <a:pt x="195" y="18"/>
                  </a:lnTo>
                  <a:lnTo>
                    <a:pt x="192" y="18"/>
                  </a:lnTo>
                  <a:lnTo>
                    <a:pt x="165" y="18"/>
                  </a:lnTo>
                  <a:lnTo>
                    <a:pt x="140" y="21"/>
                  </a:lnTo>
                  <a:lnTo>
                    <a:pt x="116" y="27"/>
                  </a:lnTo>
                  <a:lnTo>
                    <a:pt x="95" y="39"/>
                  </a:lnTo>
                  <a:lnTo>
                    <a:pt x="70" y="52"/>
                  </a:lnTo>
                  <a:lnTo>
                    <a:pt x="49" y="67"/>
                  </a:lnTo>
                  <a:lnTo>
                    <a:pt x="25" y="85"/>
                  </a:lnTo>
                  <a:lnTo>
                    <a:pt x="0" y="106"/>
                  </a:lnTo>
                  <a:lnTo>
                    <a:pt x="0" y="103"/>
                  </a:lnTo>
                  <a:lnTo>
                    <a:pt x="0" y="100"/>
                  </a:lnTo>
                  <a:lnTo>
                    <a:pt x="0" y="97"/>
                  </a:lnTo>
                  <a:lnTo>
                    <a:pt x="0" y="94"/>
                  </a:lnTo>
                  <a:lnTo>
                    <a:pt x="0" y="91"/>
                  </a:lnTo>
                  <a:lnTo>
                    <a:pt x="0" y="88"/>
                  </a:lnTo>
                  <a:lnTo>
                    <a:pt x="0" y="85"/>
                  </a:lnTo>
                  <a:lnTo>
                    <a:pt x="25" y="64"/>
                  </a:lnTo>
                  <a:lnTo>
                    <a:pt x="49" y="46"/>
                  </a:lnTo>
                  <a:lnTo>
                    <a:pt x="73" y="30"/>
                  </a:lnTo>
                  <a:lnTo>
                    <a:pt x="98" y="21"/>
                  </a:lnTo>
                  <a:lnTo>
                    <a:pt x="119" y="12"/>
                  </a:lnTo>
                  <a:lnTo>
                    <a:pt x="143" y="6"/>
                  </a:lnTo>
                  <a:lnTo>
                    <a:pt x="171" y="3"/>
                  </a:lnTo>
                  <a:lnTo>
                    <a:pt x="198" y="3"/>
                  </a:lnTo>
                  <a:lnTo>
                    <a:pt x="198" y="0"/>
                  </a:lnTo>
                  <a:lnTo>
                    <a:pt x="201" y="0"/>
                  </a:lnTo>
                  <a:lnTo>
                    <a:pt x="222" y="3"/>
                  </a:lnTo>
                  <a:lnTo>
                    <a:pt x="247" y="12"/>
                  </a:lnTo>
                  <a:lnTo>
                    <a:pt x="271" y="27"/>
                  </a:lnTo>
                  <a:lnTo>
                    <a:pt x="298" y="43"/>
                  </a:lnTo>
                  <a:lnTo>
                    <a:pt x="326" y="61"/>
                  </a:lnTo>
                  <a:lnTo>
                    <a:pt x="350" y="73"/>
                  </a:lnTo>
                  <a:lnTo>
                    <a:pt x="378" y="85"/>
                  </a:lnTo>
                  <a:lnTo>
                    <a:pt x="402" y="91"/>
                  </a:lnTo>
                  <a:lnTo>
                    <a:pt x="426" y="88"/>
                  </a:lnTo>
                  <a:lnTo>
                    <a:pt x="451" y="82"/>
                  </a:lnTo>
                  <a:lnTo>
                    <a:pt x="475" y="76"/>
                  </a:lnTo>
                  <a:lnTo>
                    <a:pt x="496" y="67"/>
                  </a:lnTo>
                  <a:lnTo>
                    <a:pt x="521" y="55"/>
                  </a:lnTo>
                  <a:lnTo>
                    <a:pt x="545" y="39"/>
                  </a:lnTo>
                  <a:lnTo>
                    <a:pt x="572" y="21"/>
                  </a:lnTo>
                  <a:lnTo>
                    <a:pt x="603" y="3"/>
                  </a:lnTo>
                  <a:lnTo>
                    <a:pt x="603" y="6"/>
                  </a:lnTo>
                  <a:lnTo>
                    <a:pt x="603" y="9"/>
                  </a:lnTo>
                  <a:lnTo>
                    <a:pt x="603" y="6"/>
                  </a:lnTo>
                  <a:lnTo>
                    <a:pt x="603" y="3"/>
                  </a:lnTo>
                  <a:lnTo>
                    <a:pt x="603" y="18"/>
                  </a:lnTo>
                  <a:close/>
                </a:path>
              </a:pathLst>
            </a:custGeom>
            <a:solidFill>
              <a:srgbClr val="FF0000"/>
            </a:solidFill>
            <a:ln w="0">
              <a:solidFill>
                <a:srgbClr val="FF0000"/>
              </a:solidFill>
              <a:prstDash val="solid"/>
              <a:round/>
              <a:headEnd/>
              <a:tailEnd/>
            </a:ln>
          </p:spPr>
          <p:txBody>
            <a:bodyPr/>
            <a:lstStyle/>
            <a:p>
              <a:endParaRPr lang="en-US"/>
            </a:p>
          </p:txBody>
        </p:sp>
        <p:sp>
          <p:nvSpPr>
            <p:cNvPr id="851002" name="Freeform 58"/>
            <p:cNvSpPr>
              <a:spLocks/>
            </p:cNvSpPr>
            <p:nvPr/>
          </p:nvSpPr>
          <p:spPr bwMode="auto">
            <a:xfrm>
              <a:off x="1818" y="2047"/>
              <a:ext cx="272" cy="48"/>
            </a:xfrm>
            <a:custGeom>
              <a:avLst/>
              <a:gdLst>
                <a:gd name="T0" fmla="*/ 697 w 734"/>
                <a:gd name="T1" fmla="*/ 49 h 128"/>
                <a:gd name="T2" fmla="*/ 636 w 734"/>
                <a:gd name="T3" fmla="*/ 86 h 128"/>
                <a:gd name="T4" fmla="*/ 578 w 734"/>
                <a:gd name="T5" fmla="*/ 110 h 128"/>
                <a:gd name="T6" fmla="*/ 521 w 734"/>
                <a:gd name="T7" fmla="*/ 125 h 128"/>
                <a:gd name="T8" fmla="*/ 487 w 734"/>
                <a:gd name="T9" fmla="*/ 125 h 128"/>
                <a:gd name="T10" fmla="*/ 484 w 734"/>
                <a:gd name="T11" fmla="*/ 122 h 128"/>
                <a:gd name="T12" fmla="*/ 451 w 734"/>
                <a:gd name="T13" fmla="*/ 116 h 128"/>
                <a:gd name="T14" fmla="*/ 393 w 734"/>
                <a:gd name="T15" fmla="*/ 89 h 128"/>
                <a:gd name="T16" fmla="*/ 329 w 734"/>
                <a:gd name="T17" fmla="*/ 52 h 128"/>
                <a:gd name="T18" fmla="*/ 271 w 734"/>
                <a:gd name="T19" fmla="*/ 25 h 128"/>
                <a:gd name="T20" fmla="*/ 244 w 734"/>
                <a:gd name="T21" fmla="*/ 22 h 128"/>
                <a:gd name="T22" fmla="*/ 241 w 734"/>
                <a:gd name="T23" fmla="*/ 25 h 128"/>
                <a:gd name="T24" fmla="*/ 174 w 734"/>
                <a:gd name="T25" fmla="*/ 28 h 128"/>
                <a:gd name="T26" fmla="*/ 116 w 734"/>
                <a:gd name="T27" fmla="*/ 49 h 128"/>
                <a:gd name="T28" fmla="*/ 61 w 734"/>
                <a:gd name="T29" fmla="*/ 80 h 128"/>
                <a:gd name="T30" fmla="*/ 0 w 734"/>
                <a:gd name="T31" fmla="*/ 128 h 128"/>
                <a:gd name="T32" fmla="*/ 0 w 734"/>
                <a:gd name="T33" fmla="*/ 122 h 128"/>
                <a:gd name="T34" fmla="*/ 0 w 734"/>
                <a:gd name="T35" fmla="*/ 116 h 128"/>
                <a:gd name="T36" fmla="*/ 0 w 734"/>
                <a:gd name="T37" fmla="*/ 110 h 128"/>
                <a:gd name="T38" fmla="*/ 0 w 734"/>
                <a:gd name="T39" fmla="*/ 104 h 128"/>
                <a:gd name="T40" fmla="*/ 61 w 734"/>
                <a:gd name="T41" fmla="*/ 55 h 128"/>
                <a:gd name="T42" fmla="*/ 119 w 734"/>
                <a:gd name="T43" fmla="*/ 25 h 128"/>
                <a:gd name="T44" fmla="*/ 177 w 734"/>
                <a:gd name="T45" fmla="*/ 7 h 128"/>
                <a:gd name="T46" fmla="*/ 244 w 734"/>
                <a:gd name="T47" fmla="*/ 3 h 128"/>
                <a:gd name="T48" fmla="*/ 247 w 734"/>
                <a:gd name="T49" fmla="*/ 0 h 128"/>
                <a:gd name="T50" fmla="*/ 298 w 734"/>
                <a:gd name="T51" fmla="*/ 16 h 128"/>
                <a:gd name="T52" fmla="*/ 362 w 734"/>
                <a:gd name="T53" fmla="*/ 52 h 128"/>
                <a:gd name="T54" fmla="*/ 426 w 734"/>
                <a:gd name="T55" fmla="*/ 89 h 128"/>
                <a:gd name="T56" fmla="*/ 490 w 734"/>
                <a:gd name="T57" fmla="*/ 110 h 128"/>
                <a:gd name="T58" fmla="*/ 551 w 734"/>
                <a:gd name="T59" fmla="*/ 101 h 128"/>
                <a:gd name="T60" fmla="*/ 606 w 734"/>
                <a:gd name="T61" fmla="*/ 80 h 128"/>
                <a:gd name="T62" fmla="*/ 664 w 734"/>
                <a:gd name="T63" fmla="*/ 49 h 128"/>
                <a:gd name="T64" fmla="*/ 731 w 734"/>
                <a:gd name="T65" fmla="*/ 3 h 128"/>
                <a:gd name="T66" fmla="*/ 734 w 734"/>
                <a:gd name="T67" fmla="*/ 7 h 128"/>
                <a:gd name="T68" fmla="*/ 734 w 734"/>
                <a:gd name="T69" fmla="*/ 13 h 128"/>
                <a:gd name="T70" fmla="*/ 734 w 734"/>
                <a:gd name="T71" fmla="*/ 19 h 128"/>
                <a:gd name="T72" fmla="*/ 734 w 734"/>
                <a:gd name="T73"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28">
                  <a:moveTo>
                    <a:pt x="734" y="25"/>
                  </a:moveTo>
                  <a:lnTo>
                    <a:pt x="697" y="49"/>
                  </a:lnTo>
                  <a:lnTo>
                    <a:pt x="667" y="67"/>
                  </a:lnTo>
                  <a:lnTo>
                    <a:pt x="636" y="86"/>
                  </a:lnTo>
                  <a:lnTo>
                    <a:pt x="606" y="101"/>
                  </a:lnTo>
                  <a:lnTo>
                    <a:pt x="578" y="110"/>
                  </a:lnTo>
                  <a:lnTo>
                    <a:pt x="551" y="119"/>
                  </a:lnTo>
                  <a:lnTo>
                    <a:pt x="521" y="125"/>
                  </a:lnTo>
                  <a:lnTo>
                    <a:pt x="490" y="128"/>
                  </a:lnTo>
                  <a:lnTo>
                    <a:pt x="487" y="125"/>
                  </a:lnTo>
                  <a:lnTo>
                    <a:pt x="484" y="125"/>
                  </a:lnTo>
                  <a:lnTo>
                    <a:pt x="484" y="122"/>
                  </a:lnTo>
                  <a:lnTo>
                    <a:pt x="481" y="122"/>
                  </a:lnTo>
                  <a:lnTo>
                    <a:pt x="451" y="116"/>
                  </a:lnTo>
                  <a:lnTo>
                    <a:pt x="423" y="104"/>
                  </a:lnTo>
                  <a:lnTo>
                    <a:pt x="393" y="89"/>
                  </a:lnTo>
                  <a:lnTo>
                    <a:pt x="359" y="70"/>
                  </a:lnTo>
                  <a:lnTo>
                    <a:pt x="329" y="52"/>
                  </a:lnTo>
                  <a:lnTo>
                    <a:pt x="298" y="37"/>
                  </a:lnTo>
                  <a:lnTo>
                    <a:pt x="271" y="25"/>
                  </a:lnTo>
                  <a:lnTo>
                    <a:pt x="247" y="22"/>
                  </a:lnTo>
                  <a:lnTo>
                    <a:pt x="244" y="22"/>
                  </a:lnTo>
                  <a:lnTo>
                    <a:pt x="241" y="22"/>
                  </a:lnTo>
                  <a:lnTo>
                    <a:pt x="241" y="25"/>
                  </a:lnTo>
                  <a:lnTo>
                    <a:pt x="204" y="25"/>
                  </a:lnTo>
                  <a:lnTo>
                    <a:pt x="174" y="28"/>
                  </a:lnTo>
                  <a:lnTo>
                    <a:pt x="146" y="37"/>
                  </a:lnTo>
                  <a:lnTo>
                    <a:pt x="116" y="49"/>
                  </a:lnTo>
                  <a:lnTo>
                    <a:pt x="89" y="61"/>
                  </a:lnTo>
                  <a:lnTo>
                    <a:pt x="61" y="80"/>
                  </a:lnTo>
                  <a:lnTo>
                    <a:pt x="31" y="101"/>
                  </a:lnTo>
                  <a:lnTo>
                    <a:pt x="0" y="128"/>
                  </a:lnTo>
                  <a:lnTo>
                    <a:pt x="0" y="125"/>
                  </a:lnTo>
                  <a:lnTo>
                    <a:pt x="0" y="122"/>
                  </a:lnTo>
                  <a:lnTo>
                    <a:pt x="0" y="119"/>
                  </a:lnTo>
                  <a:lnTo>
                    <a:pt x="0" y="116"/>
                  </a:lnTo>
                  <a:lnTo>
                    <a:pt x="0" y="113"/>
                  </a:lnTo>
                  <a:lnTo>
                    <a:pt x="0" y="110"/>
                  </a:lnTo>
                  <a:lnTo>
                    <a:pt x="0" y="107"/>
                  </a:lnTo>
                  <a:lnTo>
                    <a:pt x="0" y="104"/>
                  </a:lnTo>
                  <a:lnTo>
                    <a:pt x="31" y="77"/>
                  </a:lnTo>
                  <a:lnTo>
                    <a:pt x="61" y="55"/>
                  </a:lnTo>
                  <a:lnTo>
                    <a:pt x="92" y="40"/>
                  </a:lnTo>
                  <a:lnTo>
                    <a:pt x="119" y="25"/>
                  </a:lnTo>
                  <a:lnTo>
                    <a:pt x="146" y="16"/>
                  </a:lnTo>
                  <a:lnTo>
                    <a:pt x="177" y="7"/>
                  </a:lnTo>
                  <a:lnTo>
                    <a:pt x="207" y="3"/>
                  </a:lnTo>
                  <a:lnTo>
                    <a:pt x="244" y="3"/>
                  </a:lnTo>
                  <a:lnTo>
                    <a:pt x="244" y="0"/>
                  </a:lnTo>
                  <a:lnTo>
                    <a:pt x="247" y="0"/>
                  </a:lnTo>
                  <a:lnTo>
                    <a:pt x="271" y="3"/>
                  </a:lnTo>
                  <a:lnTo>
                    <a:pt x="298" y="16"/>
                  </a:lnTo>
                  <a:lnTo>
                    <a:pt x="329" y="34"/>
                  </a:lnTo>
                  <a:lnTo>
                    <a:pt x="362" y="52"/>
                  </a:lnTo>
                  <a:lnTo>
                    <a:pt x="396" y="73"/>
                  </a:lnTo>
                  <a:lnTo>
                    <a:pt x="426" y="89"/>
                  </a:lnTo>
                  <a:lnTo>
                    <a:pt x="460" y="104"/>
                  </a:lnTo>
                  <a:lnTo>
                    <a:pt x="490" y="110"/>
                  </a:lnTo>
                  <a:lnTo>
                    <a:pt x="521" y="107"/>
                  </a:lnTo>
                  <a:lnTo>
                    <a:pt x="551" y="101"/>
                  </a:lnTo>
                  <a:lnTo>
                    <a:pt x="578" y="92"/>
                  </a:lnTo>
                  <a:lnTo>
                    <a:pt x="606" y="80"/>
                  </a:lnTo>
                  <a:lnTo>
                    <a:pt x="633" y="64"/>
                  </a:lnTo>
                  <a:lnTo>
                    <a:pt x="664" y="49"/>
                  </a:lnTo>
                  <a:lnTo>
                    <a:pt x="694" y="28"/>
                  </a:lnTo>
                  <a:lnTo>
                    <a:pt x="731" y="3"/>
                  </a:lnTo>
                  <a:lnTo>
                    <a:pt x="734" y="3"/>
                  </a:lnTo>
                  <a:lnTo>
                    <a:pt x="734" y="7"/>
                  </a:lnTo>
                  <a:lnTo>
                    <a:pt x="734" y="10"/>
                  </a:lnTo>
                  <a:lnTo>
                    <a:pt x="734" y="13"/>
                  </a:lnTo>
                  <a:lnTo>
                    <a:pt x="734" y="16"/>
                  </a:lnTo>
                  <a:lnTo>
                    <a:pt x="734" y="19"/>
                  </a:lnTo>
                  <a:lnTo>
                    <a:pt x="734" y="22"/>
                  </a:lnTo>
                  <a:lnTo>
                    <a:pt x="734" y="25"/>
                  </a:lnTo>
                  <a:close/>
                </a:path>
              </a:pathLst>
            </a:custGeom>
            <a:solidFill>
              <a:srgbClr val="FF0000"/>
            </a:solidFill>
            <a:ln w="0">
              <a:solidFill>
                <a:srgbClr val="FF0000"/>
              </a:solidFill>
              <a:prstDash val="solid"/>
              <a:round/>
              <a:headEnd/>
              <a:tailEnd/>
            </a:ln>
          </p:spPr>
          <p:txBody>
            <a:bodyPr/>
            <a:lstStyle/>
            <a:p>
              <a:endParaRPr lang="en-US"/>
            </a:p>
          </p:txBody>
        </p:sp>
        <p:sp>
          <p:nvSpPr>
            <p:cNvPr id="851003" name="Freeform 59"/>
            <p:cNvSpPr>
              <a:spLocks/>
            </p:cNvSpPr>
            <p:nvPr/>
          </p:nvSpPr>
          <p:spPr bwMode="auto">
            <a:xfrm>
              <a:off x="1794" y="2175"/>
              <a:ext cx="320" cy="55"/>
            </a:xfrm>
            <a:custGeom>
              <a:avLst/>
              <a:gdLst>
                <a:gd name="T0" fmla="*/ 819 w 861"/>
                <a:gd name="T1" fmla="*/ 55 h 149"/>
                <a:gd name="T2" fmla="*/ 746 w 861"/>
                <a:gd name="T3" fmla="*/ 101 h 149"/>
                <a:gd name="T4" fmla="*/ 679 w 861"/>
                <a:gd name="T5" fmla="*/ 131 h 149"/>
                <a:gd name="T6" fmla="*/ 609 w 861"/>
                <a:gd name="T7" fmla="*/ 146 h 149"/>
                <a:gd name="T8" fmla="*/ 569 w 861"/>
                <a:gd name="T9" fmla="*/ 146 h 149"/>
                <a:gd name="T10" fmla="*/ 533 w 861"/>
                <a:gd name="T11" fmla="*/ 140 h 149"/>
                <a:gd name="T12" fmla="*/ 460 w 861"/>
                <a:gd name="T13" fmla="*/ 107 h 149"/>
                <a:gd name="T14" fmla="*/ 387 w 861"/>
                <a:gd name="T15" fmla="*/ 61 h 149"/>
                <a:gd name="T16" fmla="*/ 317 w 861"/>
                <a:gd name="T17" fmla="*/ 28 h 149"/>
                <a:gd name="T18" fmla="*/ 286 w 861"/>
                <a:gd name="T19" fmla="*/ 25 h 149"/>
                <a:gd name="T20" fmla="*/ 283 w 861"/>
                <a:gd name="T21" fmla="*/ 28 h 149"/>
                <a:gd name="T22" fmla="*/ 207 w 861"/>
                <a:gd name="T23" fmla="*/ 34 h 149"/>
                <a:gd name="T24" fmla="*/ 137 w 861"/>
                <a:gd name="T25" fmla="*/ 55 h 149"/>
                <a:gd name="T26" fmla="*/ 70 w 861"/>
                <a:gd name="T27" fmla="*/ 92 h 149"/>
                <a:gd name="T28" fmla="*/ 0 w 861"/>
                <a:gd name="T29" fmla="*/ 149 h 149"/>
                <a:gd name="T30" fmla="*/ 0 w 861"/>
                <a:gd name="T31" fmla="*/ 143 h 149"/>
                <a:gd name="T32" fmla="*/ 0 w 861"/>
                <a:gd name="T33" fmla="*/ 143 h 149"/>
                <a:gd name="T34" fmla="*/ 0 w 861"/>
                <a:gd name="T35" fmla="*/ 146 h 149"/>
                <a:gd name="T36" fmla="*/ 0 w 861"/>
                <a:gd name="T37" fmla="*/ 140 h 149"/>
                <a:gd name="T38" fmla="*/ 0 w 861"/>
                <a:gd name="T39" fmla="*/ 131 h 149"/>
                <a:gd name="T40" fmla="*/ 0 w 861"/>
                <a:gd name="T41" fmla="*/ 125 h 149"/>
                <a:gd name="T42" fmla="*/ 70 w 861"/>
                <a:gd name="T43" fmla="*/ 67 h 149"/>
                <a:gd name="T44" fmla="*/ 137 w 861"/>
                <a:gd name="T45" fmla="*/ 31 h 149"/>
                <a:gd name="T46" fmla="*/ 207 w 861"/>
                <a:gd name="T47" fmla="*/ 9 h 149"/>
                <a:gd name="T48" fmla="*/ 283 w 861"/>
                <a:gd name="T49" fmla="*/ 3 h 149"/>
                <a:gd name="T50" fmla="*/ 286 w 861"/>
                <a:gd name="T51" fmla="*/ 0 h 149"/>
                <a:gd name="T52" fmla="*/ 320 w 861"/>
                <a:gd name="T53" fmla="*/ 3 h 149"/>
                <a:gd name="T54" fmla="*/ 390 w 861"/>
                <a:gd name="T55" fmla="*/ 40 h 149"/>
                <a:gd name="T56" fmla="*/ 463 w 861"/>
                <a:gd name="T57" fmla="*/ 85 h 149"/>
                <a:gd name="T58" fmla="*/ 536 w 861"/>
                <a:gd name="T59" fmla="*/ 119 h 149"/>
                <a:gd name="T60" fmla="*/ 609 w 861"/>
                <a:gd name="T61" fmla="*/ 125 h 149"/>
                <a:gd name="T62" fmla="*/ 679 w 861"/>
                <a:gd name="T63" fmla="*/ 107 h 149"/>
                <a:gd name="T64" fmla="*/ 743 w 861"/>
                <a:gd name="T65" fmla="*/ 76 h 149"/>
                <a:gd name="T66" fmla="*/ 816 w 861"/>
                <a:gd name="T67" fmla="*/ 31 h 149"/>
                <a:gd name="T68" fmla="*/ 861 w 861"/>
                <a:gd name="T6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1" h="149">
                  <a:moveTo>
                    <a:pt x="861" y="28"/>
                  </a:moveTo>
                  <a:lnTo>
                    <a:pt x="819" y="55"/>
                  </a:lnTo>
                  <a:lnTo>
                    <a:pt x="782" y="79"/>
                  </a:lnTo>
                  <a:lnTo>
                    <a:pt x="746" y="101"/>
                  </a:lnTo>
                  <a:lnTo>
                    <a:pt x="712" y="116"/>
                  </a:lnTo>
                  <a:lnTo>
                    <a:pt x="679" y="131"/>
                  </a:lnTo>
                  <a:lnTo>
                    <a:pt x="645" y="140"/>
                  </a:lnTo>
                  <a:lnTo>
                    <a:pt x="609" y="146"/>
                  </a:lnTo>
                  <a:lnTo>
                    <a:pt x="572" y="149"/>
                  </a:lnTo>
                  <a:lnTo>
                    <a:pt x="569" y="146"/>
                  </a:lnTo>
                  <a:lnTo>
                    <a:pt x="566" y="146"/>
                  </a:lnTo>
                  <a:lnTo>
                    <a:pt x="533" y="140"/>
                  </a:lnTo>
                  <a:lnTo>
                    <a:pt x="496" y="125"/>
                  </a:lnTo>
                  <a:lnTo>
                    <a:pt x="460" y="107"/>
                  </a:lnTo>
                  <a:lnTo>
                    <a:pt x="423" y="85"/>
                  </a:lnTo>
                  <a:lnTo>
                    <a:pt x="387" y="61"/>
                  </a:lnTo>
                  <a:lnTo>
                    <a:pt x="350" y="43"/>
                  </a:lnTo>
                  <a:lnTo>
                    <a:pt x="317" y="28"/>
                  </a:lnTo>
                  <a:lnTo>
                    <a:pt x="289" y="25"/>
                  </a:lnTo>
                  <a:lnTo>
                    <a:pt x="286" y="25"/>
                  </a:lnTo>
                  <a:lnTo>
                    <a:pt x="283" y="25"/>
                  </a:lnTo>
                  <a:lnTo>
                    <a:pt x="283" y="28"/>
                  </a:lnTo>
                  <a:lnTo>
                    <a:pt x="244" y="28"/>
                  </a:lnTo>
                  <a:lnTo>
                    <a:pt x="207" y="34"/>
                  </a:lnTo>
                  <a:lnTo>
                    <a:pt x="171" y="43"/>
                  </a:lnTo>
                  <a:lnTo>
                    <a:pt x="137" y="55"/>
                  </a:lnTo>
                  <a:lnTo>
                    <a:pt x="104" y="70"/>
                  </a:lnTo>
                  <a:lnTo>
                    <a:pt x="70" y="92"/>
                  </a:lnTo>
                  <a:lnTo>
                    <a:pt x="37" y="116"/>
                  </a:lnTo>
                  <a:lnTo>
                    <a:pt x="0" y="149"/>
                  </a:lnTo>
                  <a:lnTo>
                    <a:pt x="0" y="146"/>
                  </a:lnTo>
                  <a:lnTo>
                    <a:pt x="0" y="143"/>
                  </a:lnTo>
                  <a:lnTo>
                    <a:pt x="0" y="140"/>
                  </a:lnTo>
                  <a:lnTo>
                    <a:pt x="0" y="143"/>
                  </a:lnTo>
                  <a:lnTo>
                    <a:pt x="0" y="149"/>
                  </a:lnTo>
                  <a:lnTo>
                    <a:pt x="0" y="146"/>
                  </a:lnTo>
                  <a:lnTo>
                    <a:pt x="0" y="143"/>
                  </a:lnTo>
                  <a:lnTo>
                    <a:pt x="0" y="140"/>
                  </a:lnTo>
                  <a:lnTo>
                    <a:pt x="0" y="137"/>
                  </a:lnTo>
                  <a:lnTo>
                    <a:pt x="0" y="131"/>
                  </a:lnTo>
                  <a:lnTo>
                    <a:pt x="0" y="128"/>
                  </a:lnTo>
                  <a:lnTo>
                    <a:pt x="0" y="125"/>
                  </a:lnTo>
                  <a:lnTo>
                    <a:pt x="37" y="92"/>
                  </a:lnTo>
                  <a:lnTo>
                    <a:pt x="70" y="67"/>
                  </a:lnTo>
                  <a:lnTo>
                    <a:pt x="104" y="46"/>
                  </a:lnTo>
                  <a:lnTo>
                    <a:pt x="137" y="31"/>
                  </a:lnTo>
                  <a:lnTo>
                    <a:pt x="171" y="19"/>
                  </a:lnTo>
                  <a:lnTo>
                    <a:pt x="207" y="9"/>
                  </a:lnTo>
                  <a:lnTo>
                    <a:pt x="244" y="3"/>
                  </a:lnTo>
                  <a:lnTo>
                    <a:pt x="283" y="3"/>
                  </a:lnTo>
                  <a:lnTo>
                    <a:pt x="283" y="0"/>
                  </a:lnTo>
                  <a:lnTo>
                    <a:pt x="286" y="0"/>
                  </a:lnTo>
                  <a:lnTo>
                    <a:pt x="289" y="0"/>
                  </a:lnTo>
                  <a:lnTo>
                    <a:pt x="320" y="3"/>
                  </a:lnTo>
                  <a:lnTo>
                    <a:pt x="353" y="19"/>
                  </a:lnTo>
                  <a:lnTo>
                    <a:pt x="390" y="40"/>
                  </a:lnTo>
                  <a:lnTo>
                    <a:pt x="426" y="61"/>
                  </a:lnTo>
                  <a:lnTo>
                    <a:pt x="463" y="85"/>
                  </a:lnTo>
                  <a:lnTo>
                    <a:pt x="502" y="107"/>
                  </a:lnTo>
                  <a:lnTo>
                    <a:pt x="536" y="119"/>
                  </a:lnTo>
                  <a:lnTo>
                    <a:pt x="572" y="128"/>
                  </a:lnTo>
                  <a:lnTo>
                    <a:pt x="609" y="125"/>
                  </a:lnTo>
                  <a:lnTo>
                    <a:pt x="645" y="116"/>
                  </a:lnTo>
                  <a:lnTo>
                    <a:pt x="679" y="107"/>
                  </a:lnTo>
                  <a:lnTo>
                    <a:pt x="709" y="95"/>
                  </a:lnTo>
                  <a:lnTo>
                    <a:pt x="743" y="76"/>
                  </a:lnTo>
                  <a:lnTo>
                    <a:pt x="779" y="55"/>
                  </a:lnTo>
                  <a:lnTo>
                    <a:pt x="816" y="31"/>
                  </a:lnTo>
                  <a:lnTo>
                    <a:pt x="858" y="3"/>
                  </a:lnTo>
                  <a:lnTo>
                    <a:pt x="861" y="3"/>
                  </a:lnTo>
                  <a:lnTo>
                    <a:pt x="861" y="28"/>
                  </a:lnTo>
                  <a:close/>
                </a:path>
              </a:pathLst>
            </a:custGeom>
            <a:solidFill>
              <a:srgbClr val="FF0000"/>
            </a:solidFill>
            <a:ln w="0">
              <a:solidFill>
                <a:srgbClr val="FF0000"/>
              </a:solidFill>
              <a:prstDash val="solid"/>
              <a:round/>
              <a:headEnd/>
              <a:tailEnd/>
            </a:ln>
          </p:spPr>
          <p:txBody>
            <a:bodyPr/>
            <a:lstStyle/>
            <a:p>
              <a:endParaRPr lang="en-US"/>
            </a:p>
          </p:txBody>
        </p:sp>
        <p:sp>
          <p:nvSpPr>
            <p:cNvPr id="851004" name="Freeform 60"/>
            <p:cNvSpPr>
              <a:spLocks/>
            </p:cNvSpPr>
            <p:nvPr/>
          </p:nvSpPr>
          <p:spPr bwMode="auto">
            <a:xfrm>
              <a:off x="1771" y="2311"/>
              <a:ext cx="366" cy="62"/>
            </a:xfrm>
            <a:custGeom>
              <a:avLst/>
              <a:gdLst>
                <a:gd name="T0" fmla="*/ 940 w 988"/>
                <a:gd name="T1" fmla="*/ 61 h 168"/>
                <a:gd name="T2" fmla="*/ 858 w 988"/>
                <a:gd name="T3" fmla="*/ 113 h 168"/>
                <a:gd name="T4" fmla="*/ 778 w 988"/>
                <a:gd name="T5" fmla="*/ 146 h 168"/>
                <a:gd name="T6" fmla="*/ 699 w 988"/>
                <a:gd name="T7" fmla="*/ 165 h 168"/>
                <a:gd name="T8" fmla="*/ 654 w 988"/>
                <a:gd name="T9" fmla="*/ 168 h 168"/>
                <a:gd name="T10" fmla="*/ 575 w 988"/>
                <a:gd name="T11" fmla="*/ 143 h 168"/>
                <a:gd name="T12" fmla="*/ 486 w 988"/>
                <a:gd name="T13" fmla="*/ 95 h 168"/>
                <a:gd name="T14" fmla="*/ 404 w 988"/>
                <a:gd name="T15" fmla="*/ 49 h 168"/>
                <a:gd name="T16" fmla="*/ 331 w 988"/>
                <a:gd name="T17" fmla="*/ 28 h 168"/>
                <a:gd name="T18" fmla="*/ 325 w 988"/>
                <a:gd name="T19" fmla="*/ 28 h 168"/>
                <a:gd name="T20" fmla="*/ 237 w 988"/>
                <a:gd name="T21" fmla="*/ 34 h 168"/>
                <a:gd name="T22" fmla="*/ 158 w 988"/>
                <a:gd name="T23" fmla="*/ 58 h 168"/>
                <a:gd name="T24" fmla="*/ 82 w 988"/>
                <a:gd name="T25" fmla="*/ 101 h 168"/>
                <a:gd name="T26" fmla="*/ 0 w 988"/>
                <a:gd name="T27" fmla="*/ 168 h 168"/>
                <a:gd name="T28" fmla="*/ 0 w 988"/>
                <a:gd name="T29" fmla="*/ 162 h 168"/>
                <a:gd name="T30" fmla="*/ 0 w 988"/>
                <a:gd name="T31" fmla="*/ 162 h 168"/>
                <a:gd name="T32" fmla="*/ 0 w 988"/>
                <a:gd name="T33" fmla="*/ 165 h 168"/>
                <a:gd name="T34" fmla="*/ 0 w 988"/>
                <a:gd name="T35" fmla="*/ 159 h 168"/>
                <a:gd name="T36" fmla="*/ 0 w 988"/>
                <a:gd name="T37" fmla="*/ 150 h 168"/>
                <a:gd name="T38" fmla="*/ 0 w 988"/>
                <a:gd name="T39" fmla="*/ 143 h 168"/>
                <a:gd name="T40" fmla="*/ 42 w 988"/>
                <a:gd name="T41" fmla="*/ 104 h 168"/>
                <a:gd name="T42" fmla="*/ 118 w 988"/>
                <a:gd name="T43" fmla="*/ 49 h 168"/>
                <a:gd name="T44" fmla="*/ 194 w 988"/>
                <a:gd name="T45" fmla="*/ 16 h 168"/>
                <a:gd name="T46" fmla="*/ 276 w 988"/>
                <a:gd name="T47" fmla="*/ 0 h 168"/>
                <a:gd name="T48" fmla="*/ 328 w 988"/>
                <a:gd name="T49" fmla="*/ 0 h 168"/>
                <a:gd name="T50" fmla="*/ 365 w 988"/>
                <a:gd name="T51" fmla="*/ 3 h 168"/>
                <a:gd name="T52" fmla="*/ 447 w 988"/>
                <a:gd name="T53" fmla="*/ 43 h 168"/>
                <a:gd name="T54" fmla="*/ 532 w 988"/>
                <a:gd name="T55" fmla="*/ 95 h 168"/>
                <a:gd name="T56" fmla="*/ 617 w 988"/>
                <a:gd name="T57" fmla="*/ 137 h 168"/>
                <a:gd name="T58" fmla="*/ 699 w 988"/>
                <a:gd name="T59" fmla="*/ 140 h 168"/>
                <a:gd name="T60" fmla="*/ 778 w 988"/>
                <a:gd name="T61" fmla="*/ 122 h 168"/>
                <a:gd name="T62" fmla="*/ 855 w 988"/>
                <a:gd name="T63" fmla="*/ 86 h 168"/>
                <a:gd name="T64" fmla="*/ 937 w 988"/>
                <a:gd name="T65" fmla="*/ 34 h 168"/>
                <a:gd name="T66" fmla="*/ 988 w 988"/>
                <a:gd name="T6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28"/>
                  </a:moveTo>
                  <a:lnTo>
                    <a:pt x="940" y="61"/>
                  </a:lnTo>
                  <a:lnTo>
                    <a:pt x="897" y="89"/>
                  </a:lnTo>
                  <a:lnTo>
                    <a:pt x="858" y="113"/>
                  </a:lnTo>
                  <a:lnTo>
                    <a:pt x="818" y="131"/>
                  </a:lnTo>
                  <a:lnTo>
                    <a:pt x="778" y="146"/>
                  </a:lnTo>
                  <a:lnTo>
                    <a:pt x="739" y="156"/>
                  </a:lnTo>
                  <a:lnTo>
                    <a:pt x="699" y="165"/>
                  </a:lnTo>
                  <a:lnTo>
                    <a:pt x="657" y="168"/>
                  </a:lnTo>
                  <a:lnTo>
                    <a:pt x="654" y="168"/>
                  </a:lnTo>
                  <a:lnTo>
                    <a:pt x="614" y="159"/>
                  </a:lnTo>
                  <a:lnTo>
                    <a:pt x="575" y="143"/>
                  </a:lnTo>
                  <a:lnTo>
                    <a:pt x="532" y="122"/>
                  </a:lnTo>
                  <a:lnTo>
                    <a:pt x="486" y="95"/>
                  </a:lnTo>
                  <a:lnTo>
                    <a:pt x="444" y="70"/>
                  </a:lnTo>
                  <a:lnTo>
                    <a:pt x="404" y="49"/>
                  </a:lnTo>
                  <a:lnTo>
                    <a:pt x="365" y="31"/>
                  </a:lnTo>
                  <a:lnTo>
                    <a:pt x="331" y="28"/>
                  </a:lnTo>
                  <a:lnTo>
                    <a:pt x="328" y="28"/>
                  </a:lnTo>
                  <a:lnTo>
                    <a:pt x="325" y="28"/>
                  </a:lnTo>
                  <a:lnTo>
                    <a:pt x="276" y="28"/>
                  </a:lnTo>
                  <a:lnTo>
                    <a:pt x="237" y="34"/>
                  </a:lnTo>
                  <a:lnTo>
                    <a:pt x="194" y="43"/>
                  </a:lnTo>
                  <a:lnTo>
                    <a:pt x="158" y="58"/>
                  </a:lnTo>
                  <a:lnTo>
                    <a:pt x="118" y="77"/>
                  </a:lnTo>
                  <a:lnTo>
                    <a:pt x="82" y="101"/>
                  </a:lnTo>
                  <a:lnTo>
                    <a:pt x="42" y="131"/>
                  </a:lnTo>
                  <a:lnTo>
                    <a:pt x="0" y="168"/>
                  </a:lnTo>
                  <a:lnTo>
                    <a:pt x="0" y="165"/>
                  </a:lnTo>
                  <a:lnTo>
                    <a:pt x="0" y="162"/>
                  </a:lnTo>
                  <a:lnTo>
                    <a:pt x="0" y="159"/>
                  </a:lnTo>
                  <a:lnTo>
                    <a:pt x="0" y="162"/>
                  </a:lnTo>
                  <a:lnTo>
                    <a:pt x="0" y="168"/>
                  </a:lnTo>
                  <a:lnTo>
                    <a:pt x="0" y="165"/>
                  </a:lnTo>
                  <a:lnTo>
                    <a:pt x="0" y="162"/>
                  </a:lnTo>
                  <a:lnTo>
                    <a:pt x="0" y="159"/>
                  </a:lnTo>
                  <a:lnTo>
                    <a:pt x="0" y="156"/>
                  </a:lnTo>
                  <a:lnTo>
                    <a:pt x="0" y="150"/>
                  </a:lnTo>
                  <a:lnTo>
                    <a:pt x="0" y="146"/>
                  </a:lnTo>
                  <a:lnTo>
                    <a:pt x="0" y="143"/>
                  </a:lnTo>
                  <a:lnTo>
                    <a:pt x="0" y="140"/>
                  </a:lnTo>
                  <a:lnTo>
                    <a:pt x="42" y="104"/>
                  </a:lnTo>
                  <a:lnTo>
                    <a:pt x="82" y="73"/>
                  </a:lnTo>
                  <a:lnTo>
                    <a:pt x="118" y="49"/>
                  </a:lnTo>
                  <a:lnTo>
                    <a:pt x="158" y="31"/>
                  </a:lnTo>
                  <a:lnTo>
                    <a:pt x="194" y="16"/>
                  </a:lnTo>
                  <a:lnTo>
                    <a:pt x="237" y="7"/>
                  </a:lnTo>
                  <a:lnTo>
                    <a:pt x="276" y="0"/>
                  </a:lnTo>
                  <a:lnTo>
                    <a:pt x="325" y="0"/>
                  </a:lnTo>
                  <a:lnTo>
                    <a:pt x="328" y="0"/>
                  </a:lnTo>
                  <a:lnTo>
                    <a:pt x="331" y="0"/>
                  </a:lnTo>
                  <a:lnTo>
                    <a:pt x="365" y="3"/>
                  </a:lnTo>
                  <a:lnTo>
                    <a:pt x="404" y="19"/>
                  </a:lnTo>
                  <a:lnTo>
                    <a:pt x="447" y="43"/>
                  </a:lnTo>
                  <a:lnTo>
                    <a:pt x="489" y="67"/>
                  </a:lnTo>
                  <a:lnTo>
                    <a:pt x="532" y="95"/>
                  </a:lnTo>
                  <a:lnTo>
                    <a:pt x="575" y="119"/>
                  </a:lnTo>
                  <a:lnTo>
                    <a:pt x="617" y="137"/>
                  </a:lnTo>
                  <a:lnTo>
                    <a:pt x="657" y="146"/>
                  </a:lnTo>
                  <a:lnTo>
                    <a:pt x="699" y="140"/>
                  </a:lnTo>
                  <a:lnTo>
                    <a:pt x="739" y="134"/>
                  </a:lnTo>
                  <a:lnTo>
                    <a:pt x="778" y="122"/>
                  </a:lnTo>
                  <a:lnTo>
                    <a:pt x="815" y="107"/>
                  </a:lnTo>
                  <a:lnTo>
                    <a:pt x="855" y="86"/>
                  </a:lnTo>
                  <a:lnTo>
                    <a:pt x="894" y="61"/>
                  </a:lnTo>
                  <a:lnTo>
                    <a:pt x="937" y="34"/>
                  </a:lnTo>
                  <a:lnTo>
                    <a:pt x="985" y="0"/>
                  </a:lnTo>
                  <a:lnTo>
                    <a:pt x="988" y="0"/>
                  </a:lnTo>
                  <a:lnTo>
                    <a:pt x="988" y="28"/>
                  </a:lnTo>
                  <a:close/>
                </a:path>
              </a:pathLst>
            </a:custGeom>
            <a:solidFill>
              <a:srgbClr val="FF0000"/>
            </a:solidFill>
            <a:ln w="0">
              <a:solidFill>
                <a:srgbClr val="FF0000"/>
              </a:solidFill>
              <a:prstDash val="solid"/>
              <a:round/>
              <a:headEnd/>
              <a:tailEnd/>
            </a:ln>
          </p:spPr>
          <p:txBody>
            <a:bodyPr/>
            <a:lstStyle/>
            <a:p>
              <a:endParaRPr lang="en-US"/>
            </a:p>
          </p:txBody>
        </p:sp>
        <p:sp>
          <p:nvSpPr>
            <p:cNvPr id="851005" name="Freeform 61"/>
            <p:cNvSpPr>
              <a:spLocks/>
            </p:cNvSpPr>
            <p:nvPr/>
          </p:nvSpPr>
          <p:spPr bwMode="auto">
            <a:xfrm>
              <a:off x="1746" y="2455"/>
              <a:ext cx="415" cy="71"/>
            </a:xfrm>
            <a:custGeom>
              <a:avLst/>
              <a:gdLst>
                <a:gd name="T0" fmla="*/ 1065 w 1119"/>
                <a:gd name="T1" fmla="*/ 67 h 192"/>
                <a:gd name="T2" fmla="*/ 970 w 1119"/>
                <a:gd name="T3" fmla="*/ 125 h 192"/>
                <a:gd name="T4" fmla="*/ 885 w 1119"/>
                <a:gd name="T5" fmla="*/ 161 h 192"/>
                <a:gd name="T6" fmla="*/ 794 w 1119"/>
                <a:gd name="T7" fmla="*/ 179 h 192"/>
                <a:gd name="T8" fmla="*/ 742 w 1119"/>
                <a:gd name="T9" fmla="*/ 185 h 192"/>
                <a:gd name="T10" fmla="*/ 696 w 1119"/>
                <a:gd name="T11" fmla="*/ 179 h 192"/>
                <a:gd name="T12" fmla="*/ 602 w 1119"/>
                <a:gd name="T13" fmla="*/ 137 h 192"/>
                <a:gd name="T14" fmla="*/ 505 w 1119"/>
                <a:gd name="T15" fmla="*/ 79 h 192"/>
                <a:gd name="T16" fmla="*/ 413 w 1119"/>
                <a:gd name="T17" fmla="*/ 36 h 192"/>
                <a:gd name="T18" fmla="*/ 371 w 1119"/>
                <a:gd name="T19" fmla="*/ 30 h 192"/>
                <a:gd name="T20" fmla="*/ 270 w 1119"/>
                <a:gd name="T21" fmla="*/ 36 h 192"/>
                <a:gd name="T22" fmla="*/ 182 w 1119"/>
                <a:gd name="T23" fmla="*/ 67 h 192"/>
                <a:gd name="T24" fmla="*/ 94 w 1119"/>
                <a:gd name="T25" fmla="*/ 112 h 192"/>
                <a:gd name="T26" fmla="*/ 0 w 1119"/>
                <a:gd name="T27" fmla="*/ 185 h 192"/>
                <a:gd name="T28" fmla="*/ 0 w 1119"/>
                <a:gd name="T29" fmla="*/ 192 h 192"/>
                <a:gd name="T30" fmla="*/ 0 w 1119"/>
                <a:gd name="T31" fmla="*/ 185 h 192"/>
                <a:gd name="T32" fmla="*/ 0 w 1119"/>
                <a:gd name="T33" fmla="*/ 179 h 192"/>
                <a:gd name="T34" fmla="*/ 0 w 1119"/>
                <a:gd name="T35" fmla="*/ 170 h 192"/>
                <a:gd name="T36" fmla="*/ 0 w 1119"/>
                <a:gd name="T37" fmla="*/ 161 h 192"/>
                <a:gd name="T38" fmla="*/ 94 w 1119"/>
                <a:gd name="T39" fmla="*/ 85 h 192"/>
                <a:gd name="T40" fmla="*/ 179 w 1119"/>
                <a:gd name="T41" fmla="*/ 36 h 192"/>
                <a:gd name="T42" fmla="*/ 267 w 1119"/>
                <a:gd name="T43" fmla="*/ 6 h 192"/>
                <a:gd name="T44" fmla="*/ 368 w 1119"/>
                <a:gd name="T45" fmla="*/ 0 h 192"/>
                <a:gd name="T46" fmla="*/ 374 w 1119"/>
                <a:gd name="T47" fmla="*/ 0 h 192"/>
                <a:gd name="T48" fmla="*/ 456 w 1119"/>
                <a:gd name="T49" fmla="*/ 21 h 192"/>
                <a:gd name="T50" fmla="*/ 553 w 1119"/>
                <a:gd name="T51" fmla="*/ 76 h 192"/>
                <a:gd name="T52" fmla="*/ 651 w 1119"/>
                <a:gd name="T53" fmla="*/ 134 h 192"/>
                <a:gd name="T54" fmla="*/ 745 w 1119"/>
                <a:gd name="T55" fmla="*/ 164 h 192"/>
                <a:gd name="T56" fmla="*/ 836 w 1119"/>
                <a:gd name="T57" fmla="*/ 149 h 192"/>
                <a:gd name="T58" fmla="*/ 925 w 1119"/>
                <a:gd name="T59" fmla="*/ 119 h 192"/>
                <a:gd name="T60" fmla="*/ 1013 w 1119"/>
                <a:gd name="T61" fmla="*/ 70 h 192"/>
                <a:gd name="T62" fmla="*/ 1113 w 1119"/>
                <a:gd name="T63" fmla="*/ 0 h 192"/>
                <a:gd name="T64" fmla="*/ 1119 w 1119"/>
                <a:gd name="T65" fmla="*/ 0 h 192"/>
                <a:gd name="T66" fmla="*/ 1119 w 1119"/>
                <a:gd name="T67" fmla="*/ 9 h 192"/>
                <a:gd name="T68" fmla="*/ 1119 w 1119"/>
                <a:gd name="T69" fmla="*/ 18 h 192"/>
                <a:gd name="T70" fmla="*/ 1119 w 1119"/>
                <a:gd name="T71" fmla="*/ 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30"/>
                  </a:moveTo>
                  <a:lnTo>
                    <a:pt x="1065" y="67"/>
                  </a:lnTo>
                  <a:lnTo>
                    <a:pt x="1016" y="100"/>
                  </a:lnTo>
                  <a:lnTo>
                    <a:pt x="970" y="125"/>
                  </a:lnTo>
                  <a:lnTo>
                    <a:pt x="928" y="146"/>
                  </a:lnTo>
                  <a:lnTo>
                    <a:pt x="885" y="161"/>
                  </a:lnTo>
                  <a:lnTo>
                    <a:pt x="839" y="173"/>
                  </a:lnTo>
                  <a:lnTo>
                    <a:pt x="794" y="179"/>
                  </a:lnTo>
                  <a:lnTo>
                    <a:pt x="745" y="185"/>
                  </a:lnTo>
                  <a:lnTo>
                    <a:pt x="742" y="185"/>
                  </a:lnTo>
                  <a:lnTo>
                    <a:pt x="742" y="188"/>
                  </a:lnTo>
                  <a:lnTo>
                    <a:pt x="696" y="179"/>
                  </a:lnTo>
                  <a:lnTo>
                    <a:pt x="651" y="161"/>
                  </a:lnTo>
                  <a:lnTo>
                    <a:pt x="602" y="137"/>
                  </a:lnTo>
                  <a:lnTo>
                    <a:pt x="553" y="106"/>
                  </a:lnTo>
                  <a:lnTo>
                    <a:pt x="505" y="79"/>
                  </a:lnTo>
                  <a:lnTo>
                    <a:pt x="459" y="52"/>
                  </a:lnTo>
                  <a:lnTo>
                    <a:pt x="413" y="36"/>
                  </a:lnTo>
                  <a:lnTo>
                    <a:pt x="374" y="30"/>
                  </a:lnTo>
                  <a:lnTo>
                    <a:pt x="371" y="30"/>
                  </a:lnTo>
                  <a:lnTo>
                    <a:pt x="319" y="30"/>
                  </a:lnTo>
                  <a:lnTo>
                    <a:pt x="270" y="36"/>
                  </a:lnTo>
                  <a:lnTo>
                    <a:pt x="225" y="49"/>
                  </a:lnTo>
                  <a:lnTo>
                    <a:pt x="182" y="67"/>
                  </a:lnTo>
                  <a:lnTo>
                    <a:pt x="137" y="88"/>
                  </a:lnTo>
                  <a:lnTo>
                    <a:pt x="94" y="112"/>
                  </a:lnTo>
                  <a:lnTo>
                    <a:pt x="48" y="146"/>
                  </a:lnTo>
                  <a:lnTo>
                    <a:pt x="0" y="185"/>
                  </a:lnTo>
                  <a:lnTo>
                    <a:pt x="0" y="188"/>
                  </a:lnTo>
                  <a:lnTo>
                    <a:pt x="0" y="192"/>
                  </a:lnTo>
                  <a:lnTo>
                    <a:pt x="0" y="188"/>
                  </a:lnTo>
                  <a:lnTo>
                    <a:pt x="0" y="185"/>
                  </a:lnTo>
                  <a:lnTo>
                    <a:pt x="0" y="182"/>
                  </a:lnTo>
                  <a:lnTo>
                    <a:pt x="0" y="179"/>
                  </a:lnTo>
                  <a:lnTo>
                    <a:pt x="0" y="173"/>
                  </a:lnTo>
                  <a:lnTo>
                    <a:pt x="0" y="170"/>
                  </a:lnTo>
                  <a:lnTo>
                    <a:pt x="0" y="164"/>
                  </a:lnTo>
                  <a:lnTo>
                    <a:pt x="0" y="161"/>
                  </a:lnTo>
                  <a:lnTo>
                    <a:pt x="48" y="119"/>
                  </a:lnTo>
                  <a:lnTo>
                    <a:pt x="94" y="85"/>
                  </a:lnTo>
                  <a:lnTo>
                    <a:pt x="137" y="58"/>
                  </a:lnTo>
                  <a:lnTo>
                    <a:pt x="179" y="36"/>
                  </a:lnTo>
                  <a:lnTo>
                    <a:pt x="222" y="18"/>
                  </a:lnTo>
                  <a:lnTo>
                    <a:pt x="267" y="6"/>
                  </a:lnTo>
                  <a:lnTo>
                    <a:pt x="316" y="0"/>
                  </a:lnTo>
                  <a:lnTo>
                    <a:pt x="368" y="0"/>
                  </a:lnTo>
                  <a:lnTo>
                    <a:pt x="371" y="0"/>
                  </a:lnTo>
                  <a:lnTo>
                    <a:pt x="374" y="0"/>
                  </a:lnTo>
                  <a:lnTo>
                    <a:pt x="413" y="3"/>
                  </a:lnTo>
                  <a:lnTo>
                    <a:pt x="456" y="21"/>
                  </a:lnTo>
                  <a:lnTo>
                    <a:pt x="505" y="45"/>
                  </a:lnTo>
                  <a:lnTo>
                    <a:pt x="553" y="76"/>
                  </a:lnTo>
                  <a:lnTo>
                    <a:pt x="602" y="106"/>
                  </a:lnTo>
                  <a:lnTo>
                    <a:pt x="651" y="134"/>
                  </a:lnTo>
                  <a:lnTo>
                    <a:pt x="699" y="155"/>
                  </a:lnTo>
                  <a:lnTo>
                    <a:pt x="745" y="164"/>
                  </a:lnTo>
                  <a:lnTo>
                    <a:pt x="791" y="158"/>
                  </a:lnTo>
                  <a:lnTo>
                    <a:pt x="836" y="149"/>
                  </a:lnTo>
                  <a:lnTo>
                    <a:pt x="879" y="137"/>
                  </a:lnTo>
                  <a:lnTo>
                    <a:pt x="925" y="119"/>
                  </a:lnTo>
                  <a:lnTo>
                    <a:pt x="967" y="97"/>
                  </a:lnTo>
                  <a:lnTo>
                    <a:pt x="1013" y="70"/>
                  </a:lnTo>
                  <a:lnTo>
                    <a:pt x="1058" y="36"/>
                  </a:lnTo>
                  <a:lnTo>
                    <a:pt x="1113" y="0"/>
                  </a:lnTo>
                  <a:lnTo>
                    <a:pt x="1116" y="0"/>
                  </a:lnTo>
                  <a:lnTo>
                    <a:pt x="1119" y="0"/>
                  </a:lnTo>
                  <a:lnTo>
                    <a:pt x="1119" y="3"/>
                  </a:lnTo>
                  <a:lnTo>
                    <a:pt x="1119" y="9"/>
                  </a:lnTo>
                  <a:lnTo>
                    <a:pt x="1119" y="15"/>
                  </a:lnTo>
                  <a:lnTo>
                    <a:pt x="1119" y="18"/>
                  </a:lnTo>
                  <a:lnTo>
                    <a:pt x="1119" y="24"/>
                  </a:lnTo>
                  <a:lnTo>
                    <a:pt x="1119" y="27"/>
                  </a:lnTo>
                  <a:lnTo>
                    <a:pt x="1119" y="30"/>
                  </a:lnTo>
                  <a:close/>
                </a:path>
              </a:pathLst>
            </a:custGeom>
            <a:solidFill>
              <a:srgbClr val="FF0000"/>
            </a:solidFill>
            <a:ln w="0">
              <a:solidFill>
                <a:srgbClr val="FF0000"/>
              </a:solidFill>
              <a:prstDash val="solid"/>
              <a:round/>
              <a:headEnd/>
              <a:tailEnd/>
            </a:ln>
          </p:spPr>
          <p:txBody>
            <a:bodyPr/>
            <a:lstStyle/>
            <a:p>
              <a:endParaRPr lang="en-US"/>
            </a:p>
          </p:txBody>
        </p:sp>
        <p:sp>
          <p:nvSpPr>
            <p:cNvPr id="851006" name="Freeform 62"/>
            <p:cNvSpPr>
              <a:spLocks/>
            </p:cNvSpPr>
            <p:nvPr/>
          </p:nvSpPr>
          <p:spPr bwMode="auto">
            <a:xfrm>
              <a:off x="1723" y="2607"/>
              <a:ext cx="462" cy="79"/>
            </a:xfrm>
            <a:custGeom>
              <a:avLst/>
              <a:gdLst>
                <a:gd name="T0" fmla="*/ 1186 w 1247"/>
                <a:gd name="T1" fmla="*/ 76 h 213"/>
                <a:gd name="T2" fmla="*/ 1083 w 1247"/>
                <a:gd name="T3" fmla="*/ 140 h 213"/>
                <a:gd name="T4" fmla="*/ 986 w 1247"/>
                <a:gd name="T5" fmla="*/ 182 h 213"/>
                <a:gd name="T6" fmla="*/ 885 w 1247"/>
                <a:gd name="T7" fmla="*/ 200 h 213"/>
                <a:gd name="T8" fmla="*/ 827 w 1247"/>
                <a:gd name="T9" fmla="*/ 207 h 213"/>
                <a:gd name="T10" fmla="*/ 827 w 1247"/>
                <a:gd name="T11" fmla="*/ 213 h 213"/>
                <a:gd name="T12" fmla="*/ 724 w 1247"/>
                <a:gd name="T13" fmla="*/ 182 h 213"/>
                <a:gd name="T14" fmla="*/ 617 w 1247"/>
                <a:gd name="T15" fmla="*/ 121 h 213"/>
                <a:gd name="T16" fmla="*/ 511 w 1247"/>
                <a:gd name="T17" fmla="*/ 60 h 213"/>
                <a:gd name="T18" fmla="*/ 417 w 1247"/>
                <a:gd name="T19" fmla="*/ 33 h 213"/>
                <a:gd name="T20" fmla="*/ 356 w 1247"/>
                <a:gd name="T21" fmla="*/ 36 h 213"/>
                <a:gd name="T22" fmla="*/ 252 w 1247"/>
                <a:gd name="T23" fmla="*/ 57 h 213"/>
                <a:gd name="T24" fmla="*/ 155 w 1247"/>
                <a:gd name="T25" fmla="*/ 97 h 213"/>
                <a:gd name="T26" fmla="*/ 54 w 1247"/>
                <a:gd name="T27" fmla="*/ 164 h 213"/>
                <a:gd name="T28" fmla="*/ 0 w 1247"/>
                <a:gd name="T29" fmla="*/ 210 h 213"/>
                <a:gd name="T30" fmla="*/ 0 w 1247"/>
                <a:gd name="T31" fmla="*/ 210 h 213"/>
                <a:gd name="T32" fmla="*/ 0 w 1247"/>
                <a:gd name="T33" fmla="*/ 203 h 213"/>
                <a:gd name="T34" fmla="*/ 0 w 1247"/>
                <a:gd name="T35" fmla="*/ 194 h 213"/>
                <a:gd name="T36" fmla="*/ 0 w 1247"/>
                <a:gd name="T37" fmla="*/ 185 h 213"/>
                <a:gd name="T38" fmla="*/ 0 w 1247"/>
                <a:gd name="T39" fmla="*/ 179 h 213"/>
                <a:gd name="T40" fmla="*/ 103 w 1247"/>
                <a:gd name="T41" fmla="*/ 97 h 213"/>
                <a:gd name="T42" fmla="*/ 201 w 1247"/>
                <a:gd name="T43" fmla="*/ 39 h 213"/>
                <a:gd name="T44" fmla="*/ 298 w 1247"/>
                <a:gd name="T45" fmla="*/ 9 h 213"/>
                <a:gd name="T46" fmla="*/ 407 w 1247"/>
                <a:gd name="T47" fmla="*/ 0 h 213"/>
                <a:gd name="T48" fmla="*/ 413 w 1247"/>
                <a:gd name="T49" fmla="*/ 0 h 213"/>
                <a:gd name="T50" fmla="*/ 459 w 1247"/>
                <a:gd name="T51" fmla="*/ 3 h 213"/>
                <a:gd name="T52" fmla="*/ 563 w 1247"/>
                <a:gd name="T53" fmla="*/ 51 h 213"/>
                <a:gd name="T54" fmla="*/ 672 w 1247"/>
                <a:gd name="T55" fmla="*/ 118 h 213"/>
                <a:gd name="T56" fmla="*/ 779 w 1247"/>
                <a:gd name="T57" fmla="*/ 170 h 213"/>
                <a:gd name="T58" fmla="*/ 882 w 1247"/>
                <a:gd name="T59" fmla="*/ 176 h 213"/>
                <a:gd name="T60" fmla="*/ 982 w 1247"/>
                <a:gd name="T61" fmla="*/ 152 h 213"/>
                <a:gd name="T62" fmla="*/ 1077 w 1247"/>
                <a:gd name="T63" fmla="*/ 109 h 213"/>
                <a:gd name="T64" fmla="*/ 1180 w 1247"/>
                <a:gd name="T65" fmla="*/ 39 h 213"/>
                <a:gd name="T66" fmla="*/ 1244 w 1247"/>
                <a:gd name="T67" fmla="*/ 0 h 213"/>
                <a:gd name="T68" fmla="*/ 1247 w 1247"/>
                <a:gd name="T69" fmla="*/ 3 h 213"/>
                <a:gd name="T70" fmla="*/ 1247 w 1247"/>
                <a:gd name="T71" fmla="*/ 18 h 213"/>
                <a:gd name="T72" fmla="*/ 1247 w 1247"/>
                <a:gd name="T73" fmla="*/ 30 h 213"/>
                <a:gd name="T74" fmla="*/ 1247 w 1247"/>
                <a:gd name="T75" fmla="*/ 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7" h="213">
                  <a:moveTo>
                    <a:pt x="1247" y="36"/>
                  </a:moveTo>
                  <a:lnTo>
                    <a:pt x="1186" y="76"/>
                  </a:lnTo>
                  <a:lnTo>
                    <a:pt x="1132" y="112"/>
                  </a:lnTo>
                  <a:lnTo>
                    <a:pt x="1083" y="140"/>
                  </a:lnTo>
                  <a:lnTo>
                    <a:pt x="1034" y="164"/>
                  </a:lnTo>
                  <a:lnTo>
                    <a:pt x="986" y="182"/>
                  </a:lnTo>
                  <a:lnTo>
                    <a:pt x="934" y="194"/>
                  </a:lnTo>
                  <a:lnTo>
                    <a:pt x="885" y="200"/>
                  </a:lnTo>
                  <a:lnTo>
                    <a:pt x="830" y="207"/>
                  </a:lnTo>
                  <a:lnTo>
                    <a:pt x="827" y="207"/>
                  </a:lnTo>
                  <a:lnTo>
                    <a:pt x="827" y="210"/>
                  </a:lnTo>
                  <a:lnTo>
                    <a:pt x="827" y="213"/>
                  </a:lnTo>
                  <a:lnTo>
                    <a:pt x="776" y="200"/>
                  </a:lnTo>
                  <a:lnTo>
                    <a:pt x="724" y="182"/>
                  </a:lnTo>
                  <a:lnTo>
                    <a:pt x="672" y="152"/>
                  </a:lnTo>
                  <a:lnTo>
                    <a:pt x="617" y="121"/>
                  </a:lnTo>
                  <a:lnTo>
                    <a:pt x="563" y="88"/>
                  </a:lnTo>
                  <a:lnTo>
                    <a:pt x="511" y="60"/>
                  </a:lnTo>
                  <a:lnTo>
                    <a:pt x="462" y="39"/>
                  </a:lnTo>
                  <a:lnTo>
                    <a:pt x="417" y="33"/>
                  </a:lnTo>
                  <a:lnTo>
                    <a:pt x="417" y="36"/>
                  </a:lnTo>
                  <a:lnTo>
                    <a:pt x="356" y="36"/>
                  </a:lnTo>
                  <a:lnTo>
                    <a:pt x="301" y="45"/>
                  </a:lnTo>
                  <a:lnTo>
                    <a:pt x="252" y="57"/>
                  </a:lnTo>
                  <a:lnTo>
                    <a:pt x="204" y="76"/>
                  </a:lnTo>
                  <a:lnTo>
                    <a:pt x="155" y="97"/>
                  </a:lnTo>
                  <a:lnTo>
                    <a:pt x="103" y="127"/>
                  </a:lnTo>
                  <a:lnTo>
                    <a:pt x="54" y="164"/>
                  </a:lnTo>
                  <a:lnTo>
                    <a:pt x="0" y="207"/>
                  </a:lnTo>
                  <a:lnTo>
                    <a:pt x="0" y="210"/>
                  </a:lnTo>
                  <a:lnTo>
                    <a:pt x="0" y="213"/>
                  </a:lnTo>
                  <a:lnTo>
                    <a:pt x="0" y="210"/>
                  </a:lnTo>
                  <a:lnTo>
                    <a:pt x="0" y="207"/>
                  </a:lnTo>
                  <a:lnTo>
                    <a:pt x="0" y="203"/>
                  </a:lnTo>
                  <a:lnTo>
                    <a:pt x="0" y="200"/>
                  </a:lnTo>
                  <a:lnTo>
                    <a:pt x="0" y="194"/>
                  </a:lnTo>
                  <a:lnTo>
                    <a:pt x="0" y="188"/>
                  </a:lnTo>
                  <a:lnTo>
                    <a:pt x="0" y="185"/>
                  </a:lnTo>
                  <a:lnTo>
                    <a:pt x="0" y="182"/>
                  </a:lnTo>
                  <a:lnTo>
                    <a:pt x="0" y="179"/>
                  </a:lnTo>
                  <a:lnTo>
                    <a:pt x="51" y="133"/>
                  </a:lnTo>
                  <a:lnTo>
                    <a:pt x="103" y="97"/>
                  </a:lnTo>
                  <a:lnTo>
                    <a:pt x="152" y="64"/>
                  </a:lnTo>
                  <a:lnTo>
                    <a:pt x="201" y="39"/>
                  </a:lnTo>
                  <a:lnTo>
                    <a:pt x="246" y="21"/>
                  </a:lnTo>
                  <a:lnTo>
                    <a:pt x="298" y="9"/>
                  </a:lnTo>
                  <a:lnTo>
                    <a:pt x="350" y="0"/>
                  </a:lnTo>
                  <a:lnTo>
                    <a:pt x="407" y="0"/>
                  </a:lnTo>
                  <a:lnTo>
                    <a:pt x="410" y="0"/>
                  </a:lnTo>
                  <a:lnTo>
                    <a:pt x="413" y="0"/>
                  </a:lnTo>
                  <a:lnTo>
                    <a:pt x="417" y="0"/>
                  </a:lnTo>
                  <a:lnTo>
                    <a:pt x="459" y="3"/>
                  </a:lnTo>
                  <a:lnTo>
                    <a:pt x="511" y="24"/>
                  </a:lnTo>
                  <a:lnTo>
                    <a:pt x="563" y="51"/>
                  </a:lnTo>
                  <a:lnTo>
                    <a:pt x="617" y="85"/>
                  </a:lnTo>
                  <a:lnTo>
                    <a:pt x="672" y="118"/>
                  </a:lnTo>
                  <a:lnTo>
                    <a:pt x="727" y="149"/>
                  </a:lnTo>
                  <a:lnTo>
                    <a:pt x="779" y="170"/>
                  </a:lnTo>
                  <a:lnTo>
                    <a:pt x="830" y="182"/>
                  </a:lnTo>
                  <a:lnTo>
                    <a:pt x="882" y="176"/>
                  </a:lnTo>
                  <a:lnTo>
                    <a:pt x="934" y="167"/>
                  </a:lnTo>
                  <a:lnTo>
                    <a:pt x="982" y="152"/>
                  </a:lnTo>
                  <a:lnTo>
                    <a:pt x="1028" y="133"/>
                  </a:lnTo>
                  <a:lnTo>
                    <a:pt x="1077" y="109"/>
                  </a:lnTo>
                  <a:lnTo>
                    <a:pt x="1129" y="76"/>
                  </a:lnTo>
                  <a:lnTo>
                    <a:pt x="1180" y="39"/>
                  </a:lnTo>
                  <a:lnTo>
                    <a:pt x="1241" y="0"/>
                  </a:lnTo>
                  <a:lnTo>
                    <a:pt x="1244" y="0"/>
                  </a:lnTo>
                  <a:lnTo>
                    <a:pt x="1247" y="0"/>
                  </a:lnTo>
                  <a:lnTo>
                    <a:pt x="1247" y="3"/>
                  </a:lnTo>
                  <a:lnTo>
                    <a:pt x="1247" y="9"/>
                  </a:lnTo>
                  <a:lnTo>
                    <a:pt x="1247" y="18"/>
                  </a:lnTo>
                  <a:lnTo>
                    <a:pt x="1247" y="24"/>
                  </a:lnTo>
                  <a:lnTo>
                    <a:pt x="1247" y="30"/>
                  </a:lnTo>
                  <a:lnTo>
                    <a:pt x="1247" y="33"/>
                  </a:lnTo>
                  <a:lnTo>
                    <a:pt x="1247" y="36"/>
                  </a:lnTo>
                  <a:close/>
                </a:path>
              </a:pathLst>
            </a:custGeom>
            <a:solidFill>
              <a:srgbClr val="FF0000"/>
            </a:solidFill>
            <a:ln w="0">
              <a:solidFill>
                <a:srgbClr val="FF0000"/>
              </a:solidFill>
              <a:prstDash val="solid"/>
              <a:round/>
              <a:headEnd/>
              <a:tailEnd/>
            </a:ln>
          </p:spPr>
          <p:txBody>
            <a:bodyPr/>
            <a:lstStyle/>
            <a:p>
              <a:endParaRPr lang="en-US"/>
            </a:p>
          </p:txBody>
        </p:sp>
        <p:sp>
          <p:nvSpPr>
            <p:cNvPr id="851007" name="Freeform 63"/>
            <p:cNvSpPr>
              <a:spLocks/>
            </p:cNvSpPr>
            <p:nvPr/>
          </p:nvSpPr>
          <p:spPr bwMode="auto">
            <a:xfrm>
              <a:off x="1698" y="2767"/>
              <a:ext cx="511" cy="88"/>
            </a:xfrm>
            <a:custGeom>
              <a:avLst/>
              <a:gdLst>
                <a:gd name="T0" fmla="*/ 1311 w 1378"/>
                <a:gd name="T1" fmla="*/ 82 h 237"/>
                <a:gd name="T2" fmla="*/ 1196 w 1378"/>
                <a:gd name="T3" fmla="*/ 155 h 237"/>
                <a:gd name="T4" fmla="*/ 1089 w 1378"/>
                <a:gd name="T5" fmla="*/ 200 h 237"/>
                <a:gd name="T6" fmla="*/ 976 w 1378"/>
                <a:gd name="T7" fmla="*/ 222 h 237"/>
                <a:gd name="T8" fmla="*/ 916 w 1378"/>
                <a:gd name="T9" fmla="*/ 231 h 237"/>
                <a:gd name="T10" fmla="*/ 861 w 1378"/>
                <a:gd name="T11" fmla="*/ 222 h 237"/>
                <a:gd name="T12" fmla="*/ 745 w 1378"/>
                <a:gd name="T13" fmla="*/ 170 h 237"/>
                <a:gd name="T14" fmla="*/ 623 w 1378"/>
                <a:gd name="T15" fmla="*/ 97 h 237"/>
                <a:gd name="T16" fmla="*/ 511 w 1378"/>
                <a:gd name="T17" fmla="*/ 45 h 237"/>
                <a:gd name="T18" fmla="*/ 462 w 1378"/>
                <a:gd name="T19" fmla="*/ 39 h 237"/>
                <a:gd name="T20" fmla="*/ 337 w 1378"/>
                <a:gd name="T21" fmla="*/ 48 h 237"/>
                <a:gd name="T22" fmla="*/ 225 w 1378"/>
                <a:gd name="T23" fmla="*/ 82 h 237"/>
                <a:gd name="T24" fmla="*/ 118 w 1378"/>
                <a:gd name="T25" fmla="*/ 140 h 237"/>
                <a:gd name="T26" fmla="*/ 0 w 1378"/>
                <a:gd name="T27" fmla="*/ 228 h 237"/>
                <a:gd name="T28" fmla="*/ 0 w 1378"/>
                <a:gd name="T29" fmla="*/ 234 h 237"/>
                <a:gd name="T30" fmla="*/ 0 w 1378"/>
                <a:gd name="T31" fmla="*/ 234 h 237"/>
                <a:gd name="T32" fmla="*/ 0 w 1378"/>
                <a:gd name="T33" fmla="*/ 225 h 237"/>
                <a:gd name="T34" fmla="*/ 0 w 1378"/>
                <a:gd name="T35" fmla="*/ 216 h 237"/>
                <a:gd name="T36" fmla="*/ 0 w 1378"/>
                <a:gd name="T37" fmla="*/ 204 h 237"/>
                <a:gd name="T38" fmla="*/ 58 w 1378"/>
                <a:gd name="T39" fmla="*/ 149 h 237"/>
                <a:gd name="T40" fmla="*/ 146 w 1378"/>
                <a:gd name="T41" fmla="*/ 82 h 237"/>
                <a:gd name="T42" fmla="*/ 164 w 1378"/>
                <a:gd name="T43" fmla="*/ 73 h 237"/>
                <a:gd name="T44" fmla="*/ 85 w 1378"/>
                <a:gd name="T45" fmla="*/ 137 h 237"/>
                <a:gd name="T46" fmla="*/ 58 w 1378"/>
                <a:gd name="T47" fmla="*/ 149 h 237"/>
                <a:gd name="T48" fmla="*/ 170 w 1378"/>
                <a:gd name="T49" fmla="*/ 73 h 237"/>
                <a:gd name="T50" fmla="*/ 274 w 1378"/>
                <a:gd name="T51" fmla="*/ 24 h 237"/>
                <a:gd name="T52" fmla="*/ 389 w 1378"/>
                <a:gd name="T53" fmla="*/ 0 h 237"/>
                <a:gd name="T54" fmla="*/ 456 w 1378"/>
                <a:gd name="T55" fmla="*/ 0 h 237"/>
                <a:gd name="T56" fmla="*/ 462 w 1378"/>
                <a:gd name="T57" fmla="*/ 0 h 237"/>
                <a:gd name="T58" fmla="*/ 563 w 1378"/>
                <a:gd name="T59" fmla="*/ 27 h 237"/>
                <a:gd name="T60" fmla="*/ 681 w 1378"/>
                <a:gd name="T61" fmla="*/ 94 h 237"/>
                <a:gd name="T62" fmla="*/ 803 w 1378"/>
                <a:gd name="T63" fmla="*/ 164 h 237"/>
                <a:gd name="T64" fmla="*/ 916 w 1378"/>
                <a:gd name="T65" fmla="*/ 200 h 237"/>
                <a:gd name="T66" fmla="*/ 1031 w 1378"/>
                <a:gd name="T67" fmla="*/ 185 h 237"/>
                <a:gd name="T68" fmla="*/ 1138 w 1378"/>
                <a:gd name="T69" fmla="*/ 146 h 237"/>
                <a:gd name="T70" fmla="*/ 1244 w 1378"/>
                <a:gd name="T71" fmla="*/ 85 h 237"/>
                <a:gd name="T72" fmla="*/ 1369 w 1378"/>
                <a:gd name="T73" fmla="*/ 0 h 237"/>
                <a:gd name="T74" fmla="*/ 1375 w 1378"/>
                <a:gd name="T75" fmla="*/ 0 h 237"/>
                <a:gd name="T76" fmla="*/ 1378 w 1378"/>
                <a:gd name="T77" fmla="*/ 3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8" h="237">
                  <a:moveTo>
                    <a:pt x="1378" y="39"/>
                  </a:moveTo>
                  <a:lnTo>
                    <a:pt x="1311" y="82"/>
                  </a:lnTo>
                  <a:lnTo>
                    <a:pt x="1253" y="121"/>
                  </a:lnTo>
                  <a:lnTo>
                    <a:pt x="1196" y="155"/>
                  </a:lnTo>
                  <a:lnTo>
                    <a:pt x="1141" y="179"/>
                  </a:lnTo>
                  <a:lnTo>
                    <a:pt x="1089" y="200"/>
                  </a:lnTo>
                  <a:lnTo>
                    <a:pt x="1034" y="213"/>
                  </a:lnTo>
                  <a:lnTo>
                    <a:pt x="976" y="222"/>
                  </a:lnTo>
                  <a:lnTo>
                    <a:pt x="916" y="228"/>
                  </a:lnTo>
                  <a:lnTo>
                    <a:pt x="916" y="231"/>
                  </a:lnTo>
                  <a:lnTo>
                    <a:pt x="916" y="234"/>
                  </a:lnTo>
                  <a:lnTo>
                    <a:pt x="861" y="222"/>
                  </a:lnTo>
                  <a:lnTo>
                    <a:pt x="803" y="200"/>
                  </a:lnTo>
                  <a:lnTo>
                    <a:pt x="745" y="170"/>
                  </a:lnTo>
                  <a:lnTo>
                    <a:pt x="684" y="134"/>
                  </a:lnTo>
                  <a:lnTo>
                    <a:pt x="623" y="97"/>
                  </a:lnTo>
                  <a:lnTo>
                    <a:pt x="566" y="67"/>
                  </a:lnTo>
                  <a:lnTo>
                    <a:pt x="511" y="45"/>
                  </a:lnTo>
                  <a:lnTo>
                    <a:pt x="462" y="36"/>
                  </a:lnTo>
                  <a:lnTo>
                    <a:pt x="462" y="39"/>
                  </a:lnTo>
                  <a:lnTo>
                    <a:pt x="395" y="39"/>
                  </a:lnTo>
                  <a:lnTo>
                    <a:pt x="337" y="48"/>
                  </a:lnTo>
                  <a:lnTo>
                    <a:pt x="280" y="61"/>
                  </a:lnTo>
                  <a:lnTo>
                    <a:pt x="225" y="82"/>
                  </a:lnTo>
                  <a:lnTo>
                    <a:pt x="173" y="106"/>
                  </a:lnTo>
                  <a:lnTo>
                    <a:pt x="118" y="140"/>
                  </a:lnTo>
                  <a:lnTo>
                    <a:pt x="61" y="179"/>
                  </a:lnTo>
                  <a:lnTo>
                    <a:pt x="0" y="228"/>
                  </a:lnTo>
                  <a:lnTo>
                    <a:pt x="0" y="231"/>
                  </a:lnTo>
                  <a:lnTo>
                    <a:pt x="0" y="234"/>
                  </a:lnTo>
                  <a:lnTo>
                    <a:pt x="0" y="237"/>
                  </a:lnTo>
                  <a:lnTo>
                    <a:pt x="0" y="234"/>
                  </a:lnTo>
                  <a:lnTo>
                    <a:pt x="0" y="231"/>
                  </a:lnTo>
                  <a:lnTo>
                    <a:pt x="0" y="225"/>
                  </a:lnTo>
                  <a:lnTo>
                    <a:pt x="0" y="222"/>
                  </a:lnTo>
                  <a:lnTo>
                    <a:pt x="0" y="216"/>
                  </a:lnTo>
                  <a:lnTo>
                    <a:pt x="0" y="210"/>
                  </a:lnTo>
                  <a:lnTo>
                    <a:pt x="0" y="204"/>
                  </a:lnTo>
                  <a:lnTo>
                    <a:pt x="0" y="200"/>
                  </a:lnTo>
                  <a:lnTo>
                    <a:pt x="58" y="149"/>
                  </a:lnTo>
                  <a:lnTo>
                    <a:pt x="109" y="109"/>
                  </a:lnTo>
                  <a:lnTo>
                    <a:pt x="146" y="82"/>
                  </a:lnTo>
                  <a:lnTo>
                    <a:pt x="164" y="70"/>
                  </a:lnTo>
                  <a:lnTo>
                    <a:pt x="164" y="73"/>
                  </a:lnTo>
                  <a:lnTo>
                    <a:pt x="140" y="94"/>
                  </a:lnTo>
                  <a:lnTo>
                    <a:pt x="85" y="137"/>
                  </a:lnTo>
                  <a:lnTo>
                    <a:pt x="0" y="200"/>
                  </a:lnTo>
                  <a:lnTo>
                    <a:pt x="58" y="149"/>
                  </a:lnTo>
                  <a:lnTo>
                    <a:pt x="115" y="106"/>
                  </a:lnTo>
                  <a:lnTo>
                    <a:pt x="170" y="73"/>
                  </a:lnTo>
                  <a:lnTo>
                    <a:pt x="222" y="45"/>
                  </a:lnTo>
                  <a:lnTo>
                    <a:pt x="274" y="24"/>
                  </a:lnTo>
                  <a:lnTo>
                    <a:pt x="328" y="9"/>
                  </a:lnTo>
                  <a:lnTo>
                    <a:pt x="389" y="0"/>
                  </a:lnTo>
                  <a:lnTo>
                    <a:pt x="453" y="0"/>
                  </a:lnTo>
                  <a:lnTo>
                    <a:pt x="456" y="0"/>
                  </a:lnTo>
                  <a:lnTo>
                    <a:pt x="459" y="0"/>
                  </a:lnTo>
                  <a:lnTo>
                    <a:pt x="462" y="0"/>
                  </a:lnTo>
                  <a:lnTo>
                    <a:pt x="511" y="6"/>
                  </a:lnTo>
                  <a:lnTo>
                    <a:pt x="563" y="27"/>
                  </a:lnTo>
                  <a:lnTo>
                    <a:pt x="620" y="57"/>
                  </a:lnTo>
                  <a:lnTo>
                    <a:pt x="681" y="94"/>
                  </a:lnTo>
                  <a:lnTo>
                    <a:pt x="742" y="131"/>
                  </a:lnTo>
                  <a:lnTo>
                    <a:pt x="803" y="164"/>
                  </a:lnTo>
                  <a:lnTo>
                    <a:pt x="861" y="188"/>
                  </a:lnTo>
                  <a:lnTo>
                    <a:pt x="916" y="200"/>
                  </a:lnTo>
                  <a:lnTo>
                    <a:pt x="973" y="194"/>
                  </a:lnTo>
                  <a:lnTo>
                    <a:pt x="1031" y="185"/>
                  </a:lnTo>
                  <a:lnTo>
                    <a:pt x="1083" y="167"/>
                  </a:lnTo>
                  <a:lnTo>
                    <a:pt x="1138" y="146"/>
                  </a:lnTo>
                  <a:lnTo>
                    <a:pt x="1189" y="118"/>
                  </a:lnTo>
                  <a:lnTo>
                    <a:pt x="1244" y="85"/>
                  </a:lnTo>
                  <a:lnTo>
                    <a:pt x="1302" y="45"/>
                  </a:lnTo>
                  <a:lnTo>
                    <a:pt x="1369" y="0"/>
                  </a:lnTo>
                  <a:lnTo>
                    <a:pt x="1372" y="0"/>
                  </a:lnTo>
                  <a:lnTo>
                    <a:pt x="1375" y="0"/>
                  </a:lnTo>
                  <a:lnTo>
                    <a:pt x="1378" y="0"/>
                  </a:lnTo>
                  <a:lnTo>
                    <a:pt x="1378" y="39"/>
                  </a:lnTo>
                  <a:close/>
                </a:path>
              </a:pathLst>
            </a:custGeom>
            <a:solidFill>
              <a:srgbClr val="FF0000"/>
            </a:solidFill>
            <a:ln w="0">
              <a:solidFill>
                <a:srgbClr val="FF0000"/>
              </a:solidFill>
              <a:prstDash val="solid"/>
              <a:round/>
              <a:headEnd/>
              <a:tailEnd/>
            </a:ln>
          </p:spPr>
          <p:txBody>
            <a:bodyPr/>
            <a:lstStyle/>
            <a:p>
              <a:endParaRPr lang="en-US"/>
            </a:p>
          </p:txBody>
        </p:sp>
        <p:sp>
          <p:nvSpPr>
            <p:cNvPr id="851008" name="Freeform 64"/>
            <p:cNvSpPr>
              <a:spLocks/>
            </p:cNvSpPr>
            <p:nvPr/>
          </p:nvSpPr>
          <p:spPr bwMode="auto">
            <a:xfrm>
              <a:off x="1674" y="2936"/>
              <a:ext cx="554" cy="95"/>
            </a:xfrm>
            <a:custGeom>
              <a:avLst/>
              <a:gdLst>
                <a:gd name="T0" fmla="*/ 1494 w 1494"/>
                <a:gd name="T1" fmla="*/ 40 h 256"/>
                <a:gd name="T2" fmla="*/ 1430 w 1494"/>
                <a:gd name="T3" fmla="*/ 88 h 256"/>
                <a:gd name="T4" fmla="*/ 1366 w 1494"/>
                <a:gd name="T5" fmla="*/ 134 h 256"/>
                <a:gd name="T6" fmla="*/ 1302 w 1494"/>
                <a:gd name="T7" fmla="*/ 170 h 256"/>
                <a:gd name="T8" fmla="*/ 1241 w 1494"/>
                <a:gd name="T9" fmla="*/ 201 h 256"/>
                <a:gd name="T10" fmla="*/ 1177 w 1494"/>
                <a:gd name="T11" fmla="*/ 225 h 256"/>
                <a:gd name="T12" fmla="*/ 1113 w 1494"/>
                <a:gd name="T13" fmla="*/ 240 h 256"/>
                <a:gd name="T14" fmla="*/ 1053 w 1494"/>
                <a:gd name="T15" fmla="*/ 250 h 256"/>
                <a:gd name="T16" fmla="*/ 992 w 1494"/>
                <a:gd name="T17" fmla="*/ 256 h 256"/>
                <a:gd name="T18" fmla="*/ 928 w 1494"/>
                <a:gd name="T19" fmla="*/ 243 h 256"/>
                <a:gd name="T20" fmla="*/ 867 w 1494"/>
                <a:gd name="T21" fmla="*/ 219 h 256"/>
                <a:gd name="T22" fmla="*/ 806 w 1494"/>
                <a:gd name="T23" fmla="*/ 186 h 256"/>
                <a:gd name="T24" fmla="*/ 745 w 1494"/>
                <a:gd name="T25" fmla="*/ 146 h 256"/>
                <a:gd name="T26" fmla="*/ 681 w 1494"/>
                <a:gd name="T27" fmla="*/ 104 h 256"/>
                <a:gd name="T28" fmla="*/ 621 w 1494"/>
                <a:gd name="T29" fmla="*/ 70 h 256"/>
                <a:gd name="T30" fmla="*/ 560 w 1494"/>
                <a:gd name="T31" fmla="*/ 46 h 256"/>
                <a:gd name="T32" fmla="*/ 502 w 1494"/>
                <a:gd name="T33" fmla="*/ 40 h 256"/>
                <a:gd name="T34" fmla="*/ 438 w 1494"/>
                <a:gd name="T35" fmla="*/ 43 h 256"/>
                <a:gd name="T36" fmla="*/ 377 w 1494"/>
                <a:gd name="T37" fmla="*/ 52 h 256"/>
                <a:gd name="T38" fmla="*/ 313 w 1494"/>
                <a:gd name="T39" fmla="*/ 67 h 256"/>
                <a:gd name="T40" fmla="*/ 252 w 1494"/>
                <a:gd name="T41" fmla="*/ 91 h 256"/>
                <a:gd name="T42" fmla="*/ 188 w 1494"/>
                <a:gd name="T43" fmla="*/ 122 h 256"/>
                <a:gd name="T44" fmla="*/ 125 w 1494"/>
                <a:gd name="T45" fmla="*/ 158 h 256"/>
                <a:gd name="T46" fmla="*/ 61 w 1494"/>
                <a:gd name="T47" fmla="*/ 204 h 256"/>
                <a:gd name="T48" fmla="*/ 0 w 1494"/>
                <a:gd name="T49" fmla="*/ 256 h 256"/>
                <a:gd name="T50" fmla="*/ 0 w 1494"/>
                <a:gd name="T51" fmla="*/ 213 h 256"/>
                <a:gd name="T52" fmla="*/ 61 w 1494"/>
                <a:gd name="T53" fmla="*/ 161 h 256"/>
                <a:gd name="T54" fmla="*/ 125 w 1494"/>
                <a:gd name="T55" fmla="*/ 119 h 256"/>
                <a:gd name="T56" fmla="*/ 188 w 1494"/>
                <a:gd name="T57" fmla="*/ 82 h 256"/>
                <a:gd name="T58" fmla="*/ 252 w 1494"/>
                <a:gd name="T59" fmla="*/ 52 h 256"/>
                <a:gd name="T60" fmla="*/ 313 w 1494"/>
                <a:gd name="T61" fmla="*/ 27 h 256"/>
                <a:gd name="T62" fmla="*/ 377 w 1494"/>
                <a:gd name="T63" fmla="*/ 12 h 256"/>
                <a:gd name="T64" fmla="*/ 438 w 1494"/>
                <a:gd name="T65" fmla="*/ 3 h 256"/>
                <a:gd name="T66" fmla="*/ 502 w 1494"/>
                <a:gd name="T67" fmla="*/ 0 h 256"/>
                <a:gd name="T68" fmla="*/ 560 w 1494"/>
                <a:gd name="T69" fmla="*/ 6 h 256"/>
                <a:gd name="T70" fmla="*/ 621 w 1494"/>
                <a:gd name="T71" fmla="*/ 30 h 256"/>
                <a:gd name="T72" fmla="*/ 681 w 1494"/>
                <a:gd name="T73" fmla="*/ 64 h 256"/>
                <a:gd name="T74" fmla="*/ 745 w 1494"/>
                <a:gd name="T75" fmla="*/ 104 h 256"/>
                <a:gd name="T76" fmla="*/ 806 w 1494"/>
                <a:gd name="T77" fmla="*/ 143 h 256"/>
                <a:gd name="T78" fmla="*/ 867 w 1494"/>
                <a:gd name="T79" fmla="*/ 177 h 256"/>
                <a:gd name="T80" fmla="*/ 928 w 1494"/>
                <a:gd name="T81" fmla="*/ 201 h 256"/>
                <a:gd name="T82" fmla="*/ 992 w 1494"/>
                <a:gd name="T83" fmla="*/ 213 h 256"/>
                <a:gd name="T84" fmla="*/ 1053 w 1494"/>
                <a:gd name="T85" fmla="*/ 207 h 256"/>
                <a:gd name="T86" fmla="*/ 1113 w 1494"/>
                <a:gd name="T87" fmla="*/ 198 h 256"/>
                <a:gd name="T88" fmla="*/ 1177 w 1494"/>
                <a:gd name="T89" fmla="*/ 183 h 256"/>
                <a:gd name="T90" fmla="*/ 1241 w 1494"/>
                <a:gd name="T91" fmla="*/ 158 h 256"/>
                <a:gd name="T92" fmla="*/ 1302 w 1494"/>
                <a:gd name="T93" fmla="*/ 128 h 256"/>
                <a:gd name="T94" fmla="*/ 1366 w 1494"/>
                <a:gd name="T95" fmla="*/ 91 h 256"/>
                <a:gd name="T96" fmla="*/ 1430 w 1494"/>
                <a:gd name="T97" fmla="*/ 49 h 256"/>
                <a:gd name="T98" fmla="*/ 1494 w 1494"/>
                <a:gd name="T99" fmla="*/ 0 h 256"/>
                <a:gd name="T100" fmla="*/ 1494 w 1494"/>
                <a:gd name="T101" fmla="*/ 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40"/>
                  </a:moveTo>
                  <a:lnTo>
                    <a:pt x="1430" y="88"/>
                  </a:lnTo>
                  <a:lnTo>
                    <a:pt x="1366" y="134"/>
                  </a:lnTo>
                  <a:lnTo>
                    <a:pt x="1302" y="170"/>
                  </a:lnTo>
                  <a:lnTo>
                    <a:pt x="1241" y="201"/>
                  </a:lnTo>
                  <a:lnTo>
                    <a:pt x="1177" y="225"/>
                  </a:lnTo>
                  <a:lnTo>
                    <a:pt x="1113" y="240"/>
                  </a:lnTo>
                  <a:lnTo>
                    <a:pt x="1053" y="250"/>
                  </a:lnTo>
                  <a:lnTo>
                    <a:pt x="992" y="256"/>
                  </a:lnTo>
                  <a:lnTo>
                    <a:pt x="928" y="243"/>
                  </a:lnTo>
                  <a:lnTo>
                    <a:pt x="867" y="219"/>
                  </a:lnTo>
                  <a:lnTo>
                    <a:pt x="806" y="186"/>
                  </a:lnTo>
                  <a:lnTo>
                    <a:pt x="745" y="146"/>
                  </a:lnTo>
                  <a:lnTo>
                    <a:pt x="681" y="104"/>
                  </a:lnTo>
                  <a:lnTo>
                    <a:pt x="621" y="70"/>
                  </a:lnTo>
                  <a:lnTo>
                    <a:pt x="560" y="46"/>
                  </a:lnTo>
                  <a:lnTo>
                    <a:pt x="502" y="40"/>
                  </a:lnTo>
                  <a:lnTo>
                    <a:pt x="438" y="43"/>
                  </a:lnTo>
                  <a:lnTo>
                    <a:pt x="377" y="52"/>
                  </a:lnTo>
                  <a:lnTo>
                    <a:pt x="313" y="67"/>
                  </a:lnTo>
                  <a:lnTo>
                    <a:pt x="252" y="91"/>
                  </a:lnTo>
                  <a:lnTo>
                    <a:pt x="188" y="122"/>
                  </a:lnTo>
                  <a:lnTo>
                    <a:pt x="125" y="158"/>
                  </a:lnTo>
                  <a:lnTo>
                    <a:pt x="61" y="204"/>
                  </a:lnTo>
                  <a:lnTo>
                    <a:pt x="0" y="256"/>
                  </a:lnTo>
                  <a:lnTo>
                    <a:pt x="0" y="213"/>
                  </a:lnTo>
                  <a:lnTo>
                    <a:pt x="61" y="161"/>
                  </a:lnTo>
                  <a:lnTo>
                    <a:pt x="125" y="119"/>
                  </a:lnTo>
                  <a:lnTo>
                    <a:pt x="188" y="82"/>
                  </a:lnTo>
                  <a:lnTo>
                    <a:pt x="252" y="52"/>
                  </a:lnTo>
                  <a:lnTo>
                    <a:pt x="313" y="27"/>
                  </a:lnTo>
                  <a:lnTo>
                    <a:pt x="377" y="12"/>
                  </a:lnTo>
                  <a:lnTo>
                    <a:pt x="438" y="3"/>
                  </a:lnTo>
                  <a:lnTo>
                    <a:pt x="502" y="0"/>
                  </a:lnTo>
                  <a:lnTo>
                    <a:pt x="560" y="6"/>
                  </a:lnTo>
                  <a:lnTo>
                    <a:pt x="621" y="30"/>
                  </a:lnTo>
                  <a:lnTo>
                    <a:pt x="681" y="64"/>
                  </a:lnTo>
                  <a:lnTo>
                    <a:pt x="745" y="104"/>
                  </a:lnTo>
                  <a:lnTo>
                    <a:pt x="806" y="143"/>
                  </a:lnTo>
                  <a:lnTo>
                    <a:pt x="867" y="177"/>
                  </a:lnTo>
                  <a:lnTo>
                    <a:pt x="928" y="201"/>
                  </a:lnTo>
                  <a:lnTo>
                    <a:pt x="992" y="213"/>
                  </a:lnTo>
                  <a:lnTo>
                    <a:pt x="1053" y="207"/>
                  </a:lnTo>
                  <a:lnTo>
                    <a:pt x="1113" y="198"/>
                  </a:lnTo>
                  <a:lnTo>
                    <a:pt x="1177" y="183"/>
                  </a:lnTo>
                  <a:lnTo>
                    <a:pt x="1241" y="158"/>
                  </a:lnTo>
                  <a:lnTo>
                    <a:pt x="1302" y="128"/>
                  </a:lnTo>
                  <a:lnTo>
                    <a:pt x="1366" y="91"/>
                  </a:lnTo>
                  <a:lnTo>
                    <a:pt x="1430" y="49"/>
                  </a:lnTo>
                  <a:lnTo>
                    <a:pt x="1494" y="0"/>
                  </a:lnTo>
                  <a:lnTo>
                    <a:pt x="1494" y="40"/>
                  </a:lnTo>
                  <a:close/>
                </a:path>
              </a:pathLst>
            </a:custGeom>
            <a:solidFill>
              <a:srgbClr val="FF0000"/>
            </a:solidFill>
            <a:ln w="0">
              <a:solidFill>
                <a:srgbClr val="FF0000"/>
              </a:solidFill>
              <a:prstDash val="solid"/>
              <a:round/>
              <a:headEnd/>
              <a:tailEnd/>
            </a:ln>
          </p:spPr>
          <p:txBody>
            <a:bodyPr/>
            <a:lstStyle/>
            <a:p>
              <a:endParaRPr lang="en-US"/>
            </a:p>
          </p:txBody>
        </p:sp>
      </p:grpSp>
      <p:grpSp>
        <p:nvGrpSpPr>
          <p:cNvPr id="851009" name="Group 65"/>
          <p:cNvGrpSpPr>
            <a:grpSpLocks/>
          </p:cNvGrpSpPr>
          <p:nvPr/>
        </p:nvGrpSpPr>
        <p:grpSpPr bwMode="auto">
          <a:xfrm>
            <a:off x="6400800" y="2743200"/>
            <a:ext cx="879475" cy="1928813"/>
            <a:chOff x="2284" y="1806"/>
            <a:chExt cx="554" cy="1215"/>
          </a:xfrm>
        </p:grpSpPr>
        <p:sp>
          <p:nvSpPr>
            <p:cNvPr id="851010" name="Freeform 66"/>
            <p:cNvSpPr>
              <a:spLocks/>
            </p:cNvSpPr>
            <p:nvPr/>
          </p:nvSpPr>
          <p:spPr bwMode="auto">
            <a:xfrm>
              <a:off x="2477" y="2990"/>
              <a:ext cx="175" cy="31"/>
            </a:xfrm>
            <a:custGeom>
              <a:avLst/>
              <a:gdLst>
                <a:gd name="T0" fmla="*/ 472 w 472"/>
                <a:gd name="T1" fmla="*/ 70 h 82"/>
                <a:gd name="T2" fmla="*/ 451 w 472"/>
                <a:gd name="T3" fmla="*/ 52 h 82"/>
                <a:gd name="T4" fmla="*/ 429 w 472"/>
                <a:gd name="T5" fmla="*/ 37 h 82"/>
                <a:gd name="T6" fmla="*/ 411 w 472"/>
                <a:gd name="T7" fmla="*/ 24 h 82"/>
                <a:gd name="T8" fmla="*/ 390 w 472"/>
                <a:gd name="T9" fmla="*/ 15 h 82"/>
                <a:gd name="T10" fmla="*/ 371 w 472"/>
                <a:gd name="T11" fmla="*/ 9 h 82"/>
                <a:gd name="T12" fmla="*/ 350 w 472"/>
                <a:gd name="T13" fmla="*/ 3 h 82"/>
                <a:gd name="T14" fmla="*/ 332 w 472"/>
                <a:gd name="T15" fmla="*/ 0 h 82"/>
                <a:gd name="T16" fmla="*/ 314 w 472"/>
                <a:gd name="T17" fmla="*/ 0 h 82"/>
                <a:gd name="T18" fmla="*/ 292 w 472"/>
                <a:gd name="T19" fmla="*/ 0 h 82"/>
                <a:gd name="T20" fmla="*/ 274 w 472"/>
                <a:gd name="T21" fmla="*/ 9 h 82"/>
                <a:gd name="T22" fmla="*/ 253 w 472"/>
                <a:gd name="T23" fmla="*/ 21 h 82"/>
                <a:gd name="T24" fmla="*/ 235 w 472"/>
                <a:gd name="T25" fmla="*/ 34 h 82"/>
                <a:gd name="T26" fmla="*/ 216 w 472"/>
                <a:gd name="T27" fmla="*/ 43 h 82"/>
                <a:gd name="T28" fmla="*/ 195 w 472"/>
                <a:gd name="T29" fmla="*/ 55 h 82"/>
                <a:gd name="T30" fmla="*/ 177 w 472"/>
                <a:gd name="T31" fmla="*/ 64 h 82"/>
                <a:gd name="T32" fmla="*/ 158 w 472"/>
                <a:gd name="T33" fmla="*/ 70 h 82"/>
                <a:gd name="T34" fmla="*/ 137 w 472"/>
                <a:gd name="T35" fmla="*/ 67 h 82"/>
                <a:gd name="T36" fmla="*/ 119 w 472"/>
                <a:gd name="T37" fmla="*/ 64 h 82"/>
                <a:gd name="T38" fmla="*/ 98 w 472"/>
                <a:gd name="T39" fmla="*/ 58 h 82"/>
                <a:gd name="T40" fmla="*/ 79 w 472"/>
                <a:gd name="T41" fmla="*/ 52 h 82"/>
                <a:gd name="T42" fmla="*/ 58 w 472"/>
                <a:gd name="T43" fmla="*/ 43 h 82"/>
                <a:gd name="T44" fmla="*/ 40 w 472"/>
                <a:gd name="T45" fmla="*/ 31 h 82"/>
                <a:gd name="T46" fmla="*/ 18 w 472"/>
                <a:gd name="T47" fmla="*/ 15 h 82"/>
                <a:gd name="T48" fmla="*/ 0 w 472"/>
                <a:gd name="T49" fmla="*/ 0 h 82"/>
                <a:gd name="T50" fmla="*/ 0 w 472"/>
                <a:gd name="T51" fmla="*/ 12 h 82"/>
                <a:gd name="T52" fmla="*/ 18 w 472"/>
                <a:gd name="T53" fmla="*/ 28 h 82"/>
                <a:gd name="T54" fmla="*/ 40 w 472"/>
                <a:gd name="T55" fmla="*/ 43 h 82"/>
                <a:gd name="T56" fmla="*/ 58 w 472"/>
                <a:gd name="T57" fmla="*/ 55 h 82"/>
                <a:gd name="T58" fmla="*/ 79 w 472"/>
                <a:gd name="T59" fmla="*/ 64 h 82"/>
                <a:gd name="T60" fmla="*/ 98 w 472"/>
                <a:gd name="T61" fmla="*/ 70 h 82"/>
                <a:gd name="T62" fmla="*/ 119 w 472"/>
                <a:gd name="T63" fmla="*/ 76 h 82"/>
                <a:gd name="T64" fmla="*/ 137 w 472"/>
                <a:gd name="T65" fmla="*/ 79 h 82"/>
                <a:gd name="T66" fmla="*/ 158 w 472"/>
                <a:gd name="T67" fmla="*/ 82 h 82"/>
                <a:gd name="T68" fmla="*/ 177 w 472"/>
                <a:gd name="T69" fmla="*/ 76 h 82"/>
                <a:gd name="T70" fmla="*/ 195 w 472"/>
                <a:gd name="T71" fmla="*/ 67 h 82"/>
                <a:gd name="T72" fmla="*/ 216 w 472"/>
                <a:gd name="T73" fmla="*/ 55 h 82"/>
                <a:gd name="T74" fmla="*/ 235 w 472"/>
                <a:gd name="T75" fmla="*/ 46 h 82"/>
                <a:gd name="T76" fmla="*/ 253 w 472"/>
                <a:gd name="T77" fmla="*/ 34 h 82"/>
                <a:gd name="T78" fmla="*/ 274 w 472"/>
                <a:gd name="T79" fmla="*/ 21 h 82"/>
                <a:gd name="T80" fmla="*/ 292 w 472"/>
                <a:gd name="T81" fmla="*/ 12 h 82"/>
                <a:gd name="T82" fmla="*/ 314 w 472"/>
                <a:gd name="T83" fmla="*/ 12 h 82"/>
                <a:gd name="T84" fmla="*/ 332 w 472"/>
                <a:gd name="T85" fmla="*/ 12 h 82"/>
                <a:gd name="T86" fmla="*/ 350 w 472"/>
                <a:gd name="T87" fmla="*/ 15 h 82"/>
                <a:gd name="T88" fmla="*/ 371 w 472"/>
                <a:gd name="T89" fmla="*/ 21 h 82"/>
                <a:gd name="T90" fmla="*/ 390 w 472"/>
                <a:gd name="T91" fmla="*/ 28 h 82"/>
                <a:gd name="T92" fmla="*/ 411 w 472"/>
                <a:gd name="T93" fmla="*/ 37 h 82"/>
                <a:gd name="T94" fmla="*/ 429 w 472"/>
                <a:gd name="T95" fmla="*/ 49 h 82"/>
                <a:gd name="T96" fmla="*/ 451 w 472"/>
                <a:gd name="T97" fmla="*/ 64 h 82"/>
                <a:gd name="T98" fmla="*/ 472 w 472"/>
                <a:gd name="T99" fmla="*/ 82 h 82"/>
                <a:gd name="T100" fmla="*/ 472 w 472"/>
                <a:gd name="T101"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70"/>
                  </a:moveTo>
                  <a:lnTo>
                    <a:pt x="451" y="52"/>
                  </a:lnTo>
                  <a:lnTo>
                    <a:pt x="429" y="37"/>
                  </a:lnTo>
                  <a:lnTo>
                    <a:pt x="411" y="24"/>
                  </a:lnTo>
                  <a:lnTo>
                    <a:pt x="390" y="15"/>
                  </a:lnTo>
                  <a:lnTo>
                    <a:pt x="371" y="9"/>
                  </a:lnTo>
                  <a:lnTo>
                    <a:pt x="350" y="3"/>
                  </a:lnTo>
                  <a:lnTo>
                    <a:pt x="332" y="0"/>
                  </a:lnTo>
                  <a:lnTo>
                    <a:pt x="314" y="0"/>
                  </a:lnTo>
                  <a:lnTo>
                    <a:pt x="292" y="0"/>
                  </a:lnTo>
                  <a:lnTo>
                    <a:pt x="274" y="9"/>
                  </a:lnTo>
                  <a:lnTo>
                    <a:pt x="253" y="21"/>
                  </a:lnTo>
                  <a:lnTo>
                    <a:pt x="235" y="34"/>
                  </a:lnTo>
                  <a:lnTo>
                    <a:pt x="216" y="43"/>
                  </a:lnTo>
                  <a:lnTo>
                    <a:pt x="195" y="55"/>
                  </a:lnTo>
                  <a:lnTo>
                    <a:pt x="177" y="64"/>
                  </a:lnTo>
                  <a:lnTo>
                    <a:pt x="158" y="70"/>
                  </a:lnTo>
                  <a:lnTo>
                    <a:pt x="137" y="67"/>
                  </a:lnTo>
                  <a:lnTo>
                    <a:pt x="119" y="64"/>
                  </a:lnTo>
                  <a:lnTo>
                    <a:pt x="98" y="58"/>
                  </a:lnTo>
                  <a:lnTo>
                    <a:pt x="79" y="52"/>
                  </a:lnTo>
                  <a:lnTo>
                    <a:pt x="58" y="43"/>
                  </a:lnTo>
                  <a:lnTo>
                    <a:pt x="40" y="31"/>
                  </a:lnTo>
                  <a:lnTo>
                    <a:pt x="18" y="15"/>
                  </a:lnTo>
                  <a:lnTo>
                    <a:pt x="0" y="0"/>
                  </a:lnTo>
                  <a:lnTo>
                    <a:pt x="0" y="12"/>
                  </a:lnTo>
                  <a:lnTo>
                    <a:pt x="18" y="28"/>
                  </a:lnTo>
                  <a:lnTo>
                    <a:pt x="40" y="43"/>
                  </a:lnTo>
                  <a:lnTo>
                    <a:pt x="58" y="55"/>
                  </a:lnTo>
                  <a:lnTo>
                    <a:pt x="79" y="64"/>
                  </a:lnTo>
                  <a:lnTo>
                    <a:pt x="98" y="70"/>
                  </a:lnTo>
                  <a:lnTo>
                    <a:pt x="119" y="76"/>
                  </a:lnTo>
                  <a:lnTo>
                    <a:pt x="137" y="79"/>
                  </a:lnTo>
                  <a:lnTo>
                    <a:pt x="158" y="82"/>
                  </a:lnTo>
                  <a:lnTo>
                    <a:pt x="177" y="76"/>
                  </a:lnTo>
                  <a:lnTo>
                    <a:pt x="195" y="67"/>
                  </a:lnTo>
                  <a:lnTo>
                    <a:pt x="216" y="55"/>
                  </a:lnTo>
                  <a:lnTo>
                    <a:pt x="235" y="46"/>
                  </a:lnTo>
                  <a:lnTo>
                    <a:pt x="253" y="34"/>
                  </a:lnTo>
                  <a:lnTo>
                    <a:pt x="274" y="21"/>
                  </a:lnTo>
                  <a:lnTo>
                    <a:pt x="292" y="12"/>
                  </a:lnTo>
                  <a:lnTo>
                    <a:pt x="314" y="12"/>
                  </a:lnTo>
                  <a:lnTo>
                    <a:pt x="332" y="12"/>
                  </a:lnTo>
                  <a:lnTo>
                    <a:pt x="350" y="15"/>
                  </a:lnTo>
                  <a:lnTo>
                    <a:pt x="371" y="21"/>
                  </a:lnTo>
                  <a:lnTo>
                    <a:pt x="390" y="28"/>
                  </a:lnTo>
                  <a:lnTo>
                    <a:pt x="411" y="37"/>
                  </a:lnTo>
                  <a:lnTo>
                    <a:pt x="429" y="49"/>
                  </a:lnTo>
                  <a:lnTo>
                    <a:pt x="451" y="64"/>
                  </a:lnTo>
                  <a:lnTo>
                    <a:pt x="472" y="82"/>
                  </a:lnTo>
                  <a:lnTo>
                    <a:pt x="472" y="70"/>
                  </a:lnTo>
                  <a:close/>
                </a:path>
              </a:pathLst>
            </a:custGeom>
            <a:solidFill>
              <a:srgbClr val="0000FF"/>
            </a:solidFill>
            <a:ln w="0">
              <a:solidFill>
                <a:srgbClr val="0000FF"/>
              </a:solidFill>
              <a:prstDash val="solid"/>
              <a:round/>
              <a:headEnd/>
              <a:tailEnd/>
            </a:ln>
          </p:spPr>
          <p:txBody>
            <a:bodyPr/>
            <a:lstStyle/>
            <a:p>
              <a:endParaRPr lang="en-US"/>
            </a:p>
          </p:txBody>
        </p:sp>
        <p:sp>
          <p:nvSpPr>
            <p:cNvPr id="851011" name="Freeform 67"/>
            <p:cNvSpPr>
              <a:spLocks/>
            </p:cNvSpPr>
            <p:nvPr/>
          </p:nvSpPr>
          <p:spPr bwMode="auto">
            <a:xfrm>
              <a:off x="2453" y="2871"/>
              <a:ext cx="224" cy="39"/>
            </a:xfrm>
            <a:custGeom>
              <a:avLst/>
              <a:gdLst>
                <a:gd name="T0" fmla="*/ 572 w 603"/>
                <a:gd name="T1" fmla="*/ 67 h 106"/>
                <a:gd name="T2" fmla="*/ 524 w 603"/>
                <a:gd name="T3" fmla="*/ 33 h 106"/>
                <a:gd name="T4" fmla="*/ 475 w 603"/>
                <a:gd name="T5" fmla="*/ 12 h 106"/>
                <a:gd name="T6" fmla="*/ 426 w 603"/>
                <a:gd name="T7" fmla="*/ 0 h 106"/>
                <a:gd name="T8" fmla="*/ 399 w 603"/>
                <a:gd name="T9" fmla="*/ 0 h 106"/>
                <a:gd name="T10" fmla="*/ 393 w 603"/>
                <a:gd name="T11" fmla="*/ 3 h 106"/>
                <a:gd name="T12" fmla="*/ 369 w 603"/>
                <a:gd name="T13" fmla="*/ 9 h 106"/>
                <a:gd name="T14" fmla="*/ 320 w 603"/>
                <a:gd name="T15" fmla="*/ 30 h 106"/>
                <a:gd name="T16" fmla="*/ 268 w 603"/>
                <a:gd name="T17" fmla="*/ 60 h 106"/>
                <a:gd name="T18" fmla="*/ 219 w 603"/>
                <a:gd name="T19" fmla="*/ 82 h 106"/>
                <a:gd name="T20" fmla="*/ 198 w 603"/>
                <a:gd name="T21" fmla="*/ 88 h 106"/>
                <a:gd name="T22" fmla="*/ 192 w 603"/>
                <a:gd name="T23" fmla="*/ 88 h 106"/>
                <a:gd name="T24" fmla="*/ 140 w 603"/>
                <a:gd name="T25" fmla="*/ 82 h 106"/>
                <a:gd name="T26" fmla="*/ 95 w 603"/>
                <a:gd name="T27" fmla="*/ 67 h 106"/>
                <a:gd name="T28" fmla="*/ 49 w 603"/>
                <a:gd name="T29" fmla="*/ 36 h 106"/>
                <a:gd name="T30" fmla="*/ 0 w 603"/>
                <a:gd name="T31" fmla="*/ 0 h 106"/>
                <a:gd name="T32" fmla="*/ 0 w 603"/>
                <a:gd name="T33" fmla="*/ 6 h 106"/>
                <a:gd name="T34" fmla="*/ 0 w 603"/>
                <a:gd name="T35" fmla="*/ 12 h 106"/>
                <a:gd name="T36" fmla="*/ 0 w 603"/>
                <a:gd name="T37" fmla="*/ 18 h 106"/>
                <a:gd name="T38" fmla="*/ 25 w 603"/>
                <a:gd name="T39" fmla="*/ 39 h 106"/>
                <a:gd name="T40" fmla="*/ 73 w 603"/>
                <a:gd name="T41" fmla="*/ 73 h 106"/>
                <a:gd name="T42" fmla="*/ 119 w 603"/>
                <a:gd name="T43" fmla="*/ 91 h 106"/>
                <a:gd name="T44" fmla="*/ 171 w 603"/>
                <a:gd name="T45" fmla="*/ 100 h 106"/>
                <a:gd name="T46" fmla="*/ 201 w 603"/>
                <a:gd name="T47" fmla="*/ 106 h 106"/>
                <a:gd name="T48" fmla="*/ 247 w 603"/>
                <a:gd name="T49" fmla="*/ 91 h 106"/>
                <a:gd name="T50" fmla="*/ 299 w 603"/>
                <a:gd name="T51" fmla="*/ 60 h 106"/>
                <a:gd name="T52" fmla="*/ 350 w 603"/>
                <a:gd name="T53" fmla="*/ 30 h 106"/>
                <a:gd name="T54" fmla="*/ 402 w 603"/>
                <a:gd name="T55" fmla="*/ 15 h 106"/>
                <a:gd name="T56" fmla="*/ 451 w 603"/>
                <a:gd name="T57" fmla="*/ 21 h 106"/>
                <a:gd name="T58" fmla="*/ 496 w 603"/>
                <a:gd name="T59" fmla="*/ 36 h 106"/>
                <a:gd name="T60" fmla="*/ 545 w 603"/>
                <a:gd name="T61" fmla="*/ 63 h 106"/>
                <a:gd name="T62" fmla="*/ 603 w 603"/>
                <a:gd name="T63" fmla="*/ 103 h 106"/>
                <a:gd name="T64" fmla="*/ 603 w 603"/>
                <a:gd name="T65" fmla="*/ 97 h 106"/>
                <a:gd name="T66" fmla="*/ 603 w 603"/>
                <a:gd name="T67" fmla="*/ 97 h 106"/>
                <a:gd name="T68" fmla="*/ 603 w 603"/>
                <a:gd name="T69" fmla="*/ 8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106">
                  <a:moveTo>
                    <a:pt x="603" y="88"/>
                  </a:moveTo>
                  <a:lnTo>
                    <a:pt x="572" y="67"/>
                  </a:lnTo>
                  <a:lnTo>
                    <a:pt x="548" y="48"/>
                  </a:lnTo>
                  <a:lnTo>
                    <a:pt x="524" y="33"/>
                  </a:lnTo>
                  <a:lnTo>
                    <a:pt x="499" y="21"/>
                  </a:lnTo>
                  <a:lnTo>
                    <a:pt x="475" y="12"/>
                  </a:lnTo>
                  <a:lnTo>
                    <a:pt x="451" y="6"/>
                  </a:lnTo>
                  <a:lnTo>
                    <a:pt x="426" y="0"/>
                  </a:lnTo>
                  <a:lnTo>
                    <a:pt x="402" y="0"/>
                  </a:lnTo>
                  <a:lnTo>
                    <a:pt x="399" y="0"/>
                  </a:lnTo>
                  <a:lnTo>
                    <a:pt x="396" y="3"/>
                  </a:lnTo>
                  <a:lnTo>
                    <a:pt x="393" y="3"/>
                  </a:lnTo>
                  <a:lnTo>
                    <a:pt x="393" y="6"/>
                  </a:lnTo>
                  <a:lnTo>
                    <a:pt x="369" y="9"/>
                  </a:lnTo>
                  <a:lnTo>
                    <a:pt x="344" y="18"/>
                  </a:lnTo>
                  <a:lnTo>
                    <a:pt x="320" y="30"/>
                  </a:lnTo>
                  <a:lnTo>
                    <a:pt x="292" y="45"/>
                  </a:lnTo>
                  <a:lnTo>
                    <a:pt x="268" y="60"/>
                  </a:lnTo>
                  <a:lnTo>
                    <a:pt x="244" y="73"/>
                  </a:lnTo>
                  <a:lnTo>
                    <a:pt x="219" y="82"/>
                  </a:lnTo>
                  <a:lnTo>
                    <a:pt x="201" y="88"/>
                  </a:lnTo>
                  <a:lnTo>
                    <a:pt x="198" y="88"/>
                  </a:lnTo>
                  <a:lnTo>
                    <a:pt x="195" y="88"/>
                  </a:lnTo>
                  <a:lnTo>
                    <a:pt x="192" y="88"/>
                  </a:lnTo>
                  <a:lnTo>
                    <a:pt x="165" y="85"/>
                  </a:lnTo>
                  <a:lnTo>
                    <a:pt x="140" y="82"/>
                  </a:lnTo>
                  <a:lnTo>
                    <a:pt x="116" y="76"/>
                  </a:lnTo>
                  <a:lnTo>
                    <a:pt x="95" y="67"/>
                  </a:lnTo>
                  <a:lnTo>
                    <a:pt x="70" y="51"/>
                  </a:lnTo>
                  <a:lnTo>
                    <a:pt x="49" y="36"/>
                  </a:lnTo>
                  <a:lnTo>
                    <a:pt x="25" y="18"/>
                  </a:lnTo>
                  <a:lnTo>
                    <a:pt x="0" y="0"/>
                  </a:lnTo>
                  <a:lnTo>
                    <a:pt x="0" y="3"/>
                  </a:lnTo>
                  <a:lnTo>
                    <a:pt x="0" y="6"/>
                  </a:lnTo>
                  <a:lnTo>
                    <a:pt x="0" y="9"/>
                  </a:lnTo>
                  <a:lnTo>
                    <a:pt x="0" y="12"/>
                  </a:lnTo>
                  <a:lnTo>
                    <a:pt x="0" y="15"/>
                  </a:lnTo>
                  <a:lnTo>
                    <a:pt x="0" y="18"/>
                  </a:lnTo>
                  <a:lnTo>
                    <a:pt x="0" y="21"/>
                  </a:lnTo>
                  <a:lnTo>
                    <a:pt x="25" y="39"/>
                  </a:lnTo>
                  <a:lnTo>
                    <a:pt x="49" y="57"/>
                  </a:lnTo>
                  <a:lnTo>
                    <a:pt x="73" y="73"/>
                  </a:lnTo>
                  <a:lnTo>
                    <a:pt x="98" y="85"/>
                  </a:lnTo>
                  <a:lnTo>
                    <a:pt x="119" y="91"/>
                  </a:lnTo>
                  <a:lnTo>
                    <a:pt x="143" y="97"/>
                  </a:lnTo>
                  <a:lnTo>
                    <a:pt x="171" y="100"/>
                  </a:lnTo>
                  <a:lnTo>
                    <a:pt x="198" y="103"/>
                  </a:lnTo>
                  <a:lnTo>
                    <a:pt x="201" y="106"/>
                  </a:lnTo>
                  <a:lnTo>
                    <a:pt x="222" y="100"/>
                  </a:lnTo>
                  <a:lnTo>
                    <a:pt x="247" y="91"/>
                  </a:lnTo>
                  <a:lnTo>
                    <a:pt x="271" y="76"/>
                  </a:lnTo>
                  <a:lnTo>
                    <a:pt x="299" y="60"/>
                  </a:lnTo>
                  <a:lnTo>
                    <a:pt x="326" y="42"/>
                  </a:lnTo>
                  <a:lnTo>
                    <a:pt x="350" y="30"/>
                  </a:lnTo>
                  <a:lnTo>
                    <a:pt x="378" y="18"/>
                  </a:lnTo>
                  <a:lnTo>
                    <a:pt x="402" y="15"/>
                  </a:lnTo>
                  <a:lnTo>
                    <a:pt x="426" y="15"/>
                  </a:lnTo>
                  <a:lnTo>
                    <a:pt x="451" y="21"/>
                  </a:lnTo>
                  <a:lnTo>
                    <a:pt x="475" y="27"/>
                  </a:lnTo>
                  <a:lnTo>
                    <a:pt x="496" y="36"/>
                  </a:lnTo>
                  <a:lnTo>
                    <a:pt x="521" y="48"/>
                  </a:lnTo>
                  <a:lnTo>
                    <a:pt x="545" y="63"/>
                  </a:lnTo>
                  <a:lnTo>
                    <a:pt x="572" y="82"/>
                  </a:lnTo>
                  <a:lnTo>
                    <a:pt x="603" y="103"/>
                  </a:lnTo>
                  <a:lnTo>
                    <a:pt x="603" y="100"/>
                  </a:lnTo>
                  <a:lnTo>
                    <a:pt x="603" y="97"/>
                  </a:lnTo>
                  <a:lnTo>
                    <a:pt x="603" y="94"/>
                  </a:lnTo>
                  <a:lnTo>
                    <a:pt x="603" y="97"/>
                  </a:lnTo>
                  <a:lnTo>
                    <a:pt x="603" y="103"/>
                  </a:lnTo>
                  <a:lnTo>
                    <a:pt x="603" y="88"/>
                  </a:lnTo>
                  <a:close/>
                </a:path>
              </a:pathLst>
            </a:custGeom>
            <a:solidFill>
              <a:srgbClr val="0000FF"/>
            </a:solidFill>
            <a:ln w="0">
              <a:solidFill>
                <a:srgbClr val="0000FF"/>
              </a:solidFill>
              <a:prstDash val="solid"/>
              <a:round/>
              <a:headEnd/>
              <a:tailEnd/>
            </a:ln>
          </p:spPr>
          <p:txBody>
            <a:bodyPr/>
            <a:lstStyle/>
            <a:p>
              <a:endParaRPr lang="en-US"/>
            </a:p>
          </p:txBody>
        </p:sp>
        <p:sp>
          <p:nvSpPr>
            <p:cNvPr id="851012" name="Freeform 68"/>
            <p:cNvSpPr>
              <a:spLocks/>
            </p:cNvSpPr>
            <p:nvPr/>
          </p:nvSpPr>
          <p:spPr bwMode="auto">
            <a:xfrm>
              <a:off x="2428" y="2743"/>
              <a:ext cx="272" cy="48"/>
            </a:xfrm>
            <a:custGeom>
              <a:avLst/>
              <a:gdLst>
                <a:gd name="T0" fmla="*/ 697 w 734"/>
                <a:gd name="T1" fmla="*/ 76 h 128"/>
                <a:gd name="T2" fmla="*/ 636 w 734"/>
                <a:gd name="T3" fmla="*/ 39 h 128"/>
                <a:gd name="T4" fmla="*/ 579 w 734"/>
                <a:gd name="T5" fmla="*/ 15 h 128"/>
                <a:gd name="T6" fmla="*/ 521 w 734"/>
                <a:gd name="T7" fmla="*/ 0 h 128"/>
                <a:gd name="T8" fmla="*/ 487 w 734"/>
                <a:gd name="T9" fmla="*/ 0 h 128"/>
                <a:gd name="T10" fmla="*/ 484 w 734"/>
                <a:gd name="T11" fmla="*/ 3 h 128"/>
                <a:gd name="T12" fmla="*/ 481 w 734"/>
                <a:gd name="T13" fmla="*/ 6 h 128"/>
                <a:gd name="T14" fmla="*/ 423 w 734"/>
                <a:gd name="T15" fmla="*/ 21 h 128"/>
                <a:gd name="T16" fmla="*/ 359 w 734"/>
                <a:gd name="T17" fmla="*/ 55 h 128"/>
                <a:gd name="T18" fmla="*/ 299 w 734"/>
                <a:gd name="T19" fmla="*/ 88 h 128"/>
                <a:gd name="T20" fmla="*/ 247 w 734"/>
                <a:gd name="T21" fmla="*/ 106 h 128"/>
                <a:gd name="T22" fmla="*/ 241 w 734"/>
                <a:gd name="T23" fmla="*/ 103 h 128"/>
                <a:gd name="T24" fmla="*/ 174 w 734"/>
                <a:gd name="T25" fmla="*/ 97 h 128"/>
                <a:gd name="T26" fmla="*/ 116 w 734"/>
                <a:gd name="T27" fmla="*/ 79 h 128"/>
                <a:gd name="T28" fmla="*/ 61 w 734"/>
                <a:gd name="T29" fmla="*/ 45 h 128"/>
                <a:gd name="T30" fmla="*/ 0 w 734"/>
                <a:gd name="T31" fmla="*/ 0 h 128"/>
                <a:gd name="T32" fmla="*/ 0 w 734"/>
                <a:gd name="T33" fmla="*/ 6 h 128"/>
                <a:gd name="T34" fmla="*/ 0 w 734"/>
                <a:gd name="T35" fmla="*/ 12 h 128"/>
                <a:gd name="T36" fmla="*/ 0 w 734"/>
                <a:gd name="T37" fmla="*/ 18 h 128"/>
                <a:gd name="T38" fmla="*/ 0 w 734"/>
                <a:gd name="T39" fmla="*/ 24 h 128"/>
                <a:gd name="T40" fmla="*/ 61 w 734"/>
                <a:gd name="T41" fmla="*/ 70 h 128"/>
                <a:gd name="T42" fmla="*/ 119 w 734"/>
                <a:gd name="T43" fmla="*/ 100 h 128"/>
                <a:gd name="T44" fmla="*/ 177 w 734"/>
                <a:gd name="T45" fmla="*/ 118 h 128"/>
                <a:gd name="T46" fmla="*/ 244 w 734"/>
                <a:gd name="T47" fmla="*/ 125 h 128"/>
                <a:gd name="T48" fmla="*/ 271 w 734"/>
                <a:gd name="T49" fmla="*/ 121 h 128"/>
                <a:gd name="T50" fmla="*/ 329 w 734"/>
                <a:gd name="T51" fmla="*/ 91 h 128"/>
                <a:gd name="T52" fmla="*/ 396 w 734"/>
                <a:gd name="T53" fmla="*/ 52 h 128"/>
                <a:gd name="T54" fmla="*/ 460 w 734"/>
                <a:gd name="T55" fmla="*/ 21 h 128"/>
                <a:gd name="T56" fmla="*/ 521 w 734"/>
                <a:gd name="T57" fmla="*/ 18 h 128"/>
                <a:gd name="T58" fmla="*/ 579 w 734"/>
                <a:gd name="T59" fmla="*/ 33 h 128"/>
                <a:gd name="T60" fmla="*/ 633 w 734"/>
                <a:gd name="T61" fmla="*/ 61 h 128"/>
                <a:gd name="T62" fmla="*/ 694 w 734"/>
                <a:gd name="T63" fmla="*/ 97 h 128"/>
                <a:gd name="T64" fmla="*/ 734 w 734"/>
                <a:gd name="T65" fmla="*/ 125 h 128"/>
                <a:gd name="T66" fmla="*/ 734 w 734"/>
                <a:gd name="T67" fmla="*/ 118 h 128"/>
                <a:gd name="T68" fmla="*/ 734 w 734"/>
                <a:gd name="T69" fmla="*/ 112 h 128"/>
                <a:gd name="T70" fmla="*/ 734 w 734"/>
                <a:gd name="T7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4" h="128">
                  <a:moveTo>
                    <a:pt x="734" y="103"/>
                  </a:moveTo>
                  <a:lnTo>
                    <a:pt x="697" y="76"/>
                  </a:lnTo>
                  <a:lnTo>
                    <a:pt x="667" y="58"/>
                  </a:lnTo>
                  <a:lnTo>
                    <a:pt x="636" y="39"/>
                  </a:lnTo>
                  <a:lnTo>
                    <a:pt x="606" y="24"/>
                  </a:lnTo>
                  <a:lnTo>
                    <a:pt x="579" y="15"/>
                  </a:lnTo>
                  <a:lnTo>
                    <a:pt x="551" y="6"/>
                  </a:lnTo>
                  <a:lnTo>
                    <a:pt x="521" y="0"/>
                  </a:lnTo>
                  <a:lnTo>
                    <a:pt x="490" y="0"/>
                  </a:lnTo>
                  <a:lnTo>
                    <a:pt x="487" y="0"/>
                  </a:lnTo>
                  <a:lnTo>
                    <a:pt x="484" y="0"/>
                  </a:lnTo>
                  <a:lnTo>
                    <a:pt x="484" y="3"/>
                  </a:lnTo>
                  <a:lnTo>
                    <a:pt x="481" y="3"/>
                  </a:lnTo>
                  <a:lnTo>
                    <a:pt x="481" y="6"/>
                  </a:lnTo>
                  <a:lnTo>
                    <a:pt x="451" y="9"/>
                  </a:lnTo>
                  <a:lnTo>
                    <a:pt x="423" y="21"/>
                  </a:lnTo>
                  <a:lnTo>
                    <a:pt x="393" y="36"/>
                  </a:lnTo>
                  <a:lnTo>
                    <a:pt x="359" y="55"/>
                  </a:lnTo>
                  <a:lnTo>
                    <a:pt x="329" y="73"/>
                  </a:lnTo>
                  <a:lnTo>
                    <a:pt x="299" y="88"/>
                  </a:lnTo>
                  <a:lnTo>
                    <a:pt x="271" y="100"/>
                  </a:lnTo>
                  <a:lnTo>
                    <a:pt x="247" y="106"/>
                  </a:lnTo>
                  <a:lnTo>
                    <a:pt x="244" y="103"/>
                  </a:lnTo>
                  <a:lnTo>
                    <a:pt x="241" y="103"/>
                  </a:lnTo>
                  <a:lnTo>
                    <a:pt x="204" y="100"/>
                  </a:lnTo>
                  <a:lnTo>
                    <a:pt x="174" y="97"/>
                  </a:lnTo>
                  <a:lnTo>
                    <a:pt x="146" y="88"/>
                  </a:lnTo>
                  <a:lnTo>
                    <a:pt x="116" y="79"/>
                  </a:lnTo>
                  <a:lnTo>
                    <a:pt x="89" y="64"/>
                  </a:lnTo>
                  <a:lnTo>
                    <a:pt x="61" y="45"/>
                  </a:lnTo>
                  <a:lnTo>
                    <a:pt x="31" y="24"/>
                  </a:lnTo>
                  <a:lnTo>
                    <a:pt x="0" y="0"/>
                  </a:lnTo>
                  <a:lnTo>
                    <a:pt x="0" y="3"/>
                  </a:lnTo>
                  <a:lnTo>
                    <a:pt x="0" y="6"/>
                  </a:lnTo>
                  <a:lnTo>
                    <a:pt x="0" y="9"/>
                  </a:lnTo>
                  <a:lnTo>
                    <a:pt x="0" y="12"/>
                  </a:lnTo>
                  <a:lnTo>
                    <a:pt x="0" y="15"/>
                  </a:lnTo>
                  <a:lnTo>
                    <a:pt x="0" y="18"/>
                  </a:lnTo>
                  <a:lnTo>
                    <a:pt x="0" y="21"/>
                  </a:lnTo>
                  <a:lnTo>
                    <a:pt x="0" y="24"/>
                  </a:lnTo>
                  <a:lnTo>
                    <a:pt x="31" y="48"/>
                  </a:lnTo>
                  <a:lnTo>
                    <a:pt x="61" y="70"/>
                  </a:lnTo>
                  <a:lnTo>
                    <a:pt x="92" y="85"/>
                  </a:lnTo>
                  <a:lnTo>
                    <a:pt x="119" y="100"/>
                  </a:lnTo>
                  <a:lnTo>
                    <a:pt x="146" y="109"/>
                  </a:lnTo>
                  <a:lnTo>
                    <a:pt x="177" y="118"/>
                  </a:lnTo>
                  <a:lnTo>
                    <a:pt x="207" y="121"/>
                  </a:lnTo>
                  <a:lnTo>
                    <a:pt x="244" y="125"/>
                  </a:lnTo>
                  <a:lnTo>
                    <a:pt x="247" y="128"/>
                  </a:lnTo>
                  <a:lnTo>
                    <a:pt x="271" y="121"/>
                  </a:lnTo>
                  <a:lnTo>
                    <a:pt x="299" y="109"/>
                  </a:lnTo>
                  <a:lnTo>
                    <a:pt x="329" y="91"/>
                  </a:lnTo>
                  <a:lnTo>
                    <a:pt x="362" y="73"/>
                  </a:lnTo>
                  <a:lnTo>
                    <a:pt x="396" y="52"/>
                  </a:lnTo>
                  <a:lnTo>
                    <a:pt x="426" y="36"/>
                  </a:lnTo>
                  <a:lnTo>
                    <a:pt x="460" y="21"/>
                  </a:lnTo>
                  <a:lnTo>
                    <a:pt x="490" y="18"/>
                  </a:lnTo>
                  <a:lnTo>
                    <a:pt x="521" y="18"/>
                  </a:lnTo>
                  <a:lnTo>
                    <a:pt x="551" y="24"/>
                  </a:lnTo>
                  <a:lnTo>
                    <a:pt x="579" y="33"/>
                  </a:lnTo>
                  <a:lnTo>
                    <a:pt x="606" y="45"/>
                  </a:lnTo>
                  <a:lnTo>
                    <a:pt x="633" y="61"/>
                  </a:lnTo>
                  <a:lnTo>
                    <a:pt x="664" y="76"/>
                  </a:lnTo>
                  <a:lnTo>
                    <a:pt x="694" y="97"/>
                  </a:lnTo>
                  <a:lnTo>
                    <a:pt x="731" y="125"/>
                  </a:lnTo>
                  <a:lnTo>
                    <a:pt x="734" y="125"/>
                  </a:lnTo>
                  <a:lnTo>
                    <a:pt x="734" y="121"/>
                  </a:lnTo>
                  <a:lnTo>
                    <a:pt x="734" y="118"/>
                  </a:lnTo>
                  <a:lnTo>
                    <a:pt x="734" y="115"/>
                  </a:lnTo>
                  <a:lnTo>
                    <a:pt x="734" y="112"/>
                  </a:lnTo>
                  <a:lnTo>
                    <a:pt x="734" y="109"/>
                  </a:lnTo>
                  <a:lnTo>
                    <a:pt x="734" y="106"/>
                  </a:lnTo>
                  <a:lnTo>
                    <a:pt x="734" y="103"/>
                  </a:lnTo>
                  <a:close/>
                </a:path>
              </a:pathLst>
            </a:custGeom>
            <a:solidFill>
              <a:srgbClr val="0000FF"/>
            </a:solidFill>
            <a:ln w="0">
              <a:solidFill>
                <a:srgbClr val="0000FF"/>
              </a:solidFill>
              <a:prstDash val="solid"/>
              <a:round/>
              <a:headEnd/>
              <a:tailEnd/>
            </a:ln>
          </p:spPr>
          <p:txBody>
            <a:bodyPr/>
            <a:lstStyle/>
            <a:p>
              <a:endParaRPr lang="en-US"/>
            </a:p>
          </p:txBody>
        </p:sp>
        <p:sp>
          <p:nvSpPr>
            <p:cNvPr id="851013" name="Freeform 69"/>
            <p:cNvSpPr>
              <a:spLocks/>
            </p:cNvSpPr>
            <p:nvPr/>
          </p:nvSpPr>
          <p:spPr bwMode="auto">
            <a:xfrm>
              <a:off x="2405" y="2608"/>
              <a:ext cx="319" cy="55"/>
            </a:xfrm>
            <a:custGeom>
              <a:avLst/>
              <a:gdLst>
                <a:gd name="T0" fmla="*/ 818 w 861"/>
                <a:gd name="T1" fmla="*/ 91 h 149"/>
                <a:gd name="T2" fmla="*/ 745 w 861"/>
                <a:gd name="T3" fmla="*/ 45 h 149"/>
                <a:gd name="T4" fmla="*/ 678 w 861"/>
                <a:gd name="T5" fmla="*/ 15 h 149"/>
                <a:gd name="T6" fmla="*/ 608 w 861"/>
                <a:gd name="T7" fmla="*/ 0 h 149"/>
                <a:gd name="T8" fmla="*/ 568 w 861"/>
                <a:gd name="T9" fmla="*/ 0 h 149"/>
                <a:gd name="T10" fmla="*/ 565 w 861"/>
                <a:gd name="T11" fmla="*/ 3 h 149"/>
                <a:gd name="T12" fmla="*/ 495 w 861"/>
                <a:gd name="T13" fmla="*/ 21 h 149"/>
                <a:gd name="T14" fmla="*/ 422 w 861"/>
                <a:gd name="T15" fmla="*/ 64 h 149"/>
                <a:gd name="T16" fmla="*/ 349 w 861"/>
                <a:gd name="T17" fmla="*/ 103 h 149"/>
                <a:gd name="T18" fmla="*/ 289 w 861"/>
                <a:gd name="T19" fmla="*/ 124 h 149"/>
                <a:gd name="T20" fmla="*/ 282 w 861"/>
                <a:gd name="T21" fmla="*/ 121 h 149"/>
                <a:gd name="T22" fmla="*/ 206 w 861"/>
                <a:gd name="T23" fmla="*/ 112 h 149"/>
                <a:gd name="T24" fmla="*/ 136 w 861"/>
                <a:gd name="T25" fmla="*/ 91 h 149"/>
                <a:gd name="T26" fmla="*/ 69 w 861"/>
                <a:gd name="T27" fmla="*/ 54 h 149"/>
                <a:gd name="T28" fmla="*/ 0 w 861"/>
                <a:gd name="T29" fmla="*/ 0 h 149"/>
                <a:gd name="T30" fmla="*/ 0 w 861"/>
                <a:gd name="T31" fmla="*/ 6 h 149"/>
                <a:gd name="T32" fmla="*/ 0 w 861"/>
                <a:gd name="T33" fmla="*/ 0 h 149"/>
                <a:gd name="T34" fmla="*/ 0 w 861"/>
                <a:gd name="T35" fmla="*/ 6 h 149"/>
                <a:gd name="T36" fmla="*/ 0 w 861"/>
                <a:gd name="T37" fmla="*/ 15 h 149"/>
                <a:gd name="T38" fmla="*/ 0 w 861"/>
                <a:gd name="T39" fmla="*/ 21 h 149"/>
                <a:gd name="T40" fmla="*/ 36 w 861"/>
                <a:gd name="T41" fmla="*/ 54 h 149"/>
                <a:gd name="T42" fmla="*/ 103 w 861"/>
                <a:gd name="T43" fmla="*/ 100 h 149"/>
                <a:gd name="T44" fmla="*/ 170 w 861"/>
                <a:gd name="T45" fmla="*/ 127 h 149"/>
                <a:gd name="T46" fmla="*/ 243 w 861"/>
                <a:gd name="T47" fmla="*/ 143 h 149"/>
                <a:gd name="T48" fmla="*/ 286 w 861"/>
                <a:gd name="T49" fmla="*/ 146 h 149"/>
                <a:gd name="T50" fmla="*/ 319 w 861"/>
                <a:gd name="T51" fmla="*/ 143 h 149"/>
                <a:gd name="T52" fmla="*/ 389 w 861"/>
                <a:gd name="T53" fmla="*/ 106 h 149"/>
                <a:gd name="T54" fmla="*/ 462 w 861"/>
                <a:gd name="T55" fmla="*/ 61 h 149"/>
                <a:gd name="T56" fmla="*/ 535 w 861"/>
                <a:gd name="T57" fmla="*/ 27 h 149"/>
                <a:gd name="T58" fmla="*/ 608 w 861"/>
                <a:gd name="T59" fmla="*/ 21 h 149"/>
                <a:gd name="T60" fmla="*/ 678 w 861"/>
                <a:gd name="T61" fmla="*/ 39 h 149"/>
                <a:gd name="T62" fmla="*/ 742 w 861"/>
                <a:gd name="T63" fmla="*/ 70 h 149"/>
                <a:gd name="T64" fmla="*/ 815 w 861"/>
                <a:gd name="T65" fmla="*/ 115 h 149"/>
                <a:gd name="T66" fmla="*/ 861 w 861"/>
                <a:gd name="T67"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1" h="149">
                  <a:moveTo>
                    <a:pt x="861" y="121"/>
                  </a:moveTo>
                  <a:lnTo>
                    <a:pt x="818" y="91"/>
                  </a:lnTo>
                  <a:lnTo>
                    <a:pt x="781" y="67"/>
                  </a:lnTo>
                  <a:lnTo>
                    <a:pt x="745" y="45"/>
                  </a:lnTo>
                  <a:lnTo>
                    <a:pt x="711" y="30"/>
                  </a:lnTo>
                  <a:lnTo>
                    <a:pt x="678" y="15"/>
                  </a:lnTo>
                  <a:lnTo>
                    <a:pt x="645" y="6"/>
                  </a:lnTo>
                  <a:lnTo>
                    <a:pt x="608" y="0"/>
                  </a:lnTo>
                  <a:lnTo>
                    <a:pt x="572" y="0"/>
                  </a:lnTo>
                  <a:lnTo>
                    <a:pt x="568" y="0"/>
                  </a:lnTo>
                  <a:lnTo>
                    <a:pt x="565" y="0"/>
                  </a:lnTo>
                  <a:lnTo>
                    <a:pt x="565" y="3"/>
                  </a:lnTo>
                  <a:lnTo>
                    <a:pt x="532" y="6"/>
                  </a:lnTo>
                  <a:lnTo>
                    <a:pt x="495" y="21"/>
                  </a:lnTo>
                  <a:lnTo>
                    <a:pt x="459" y="39"/>
                  </a:lnTo>
                  <a:lnTo>
                    <a:pt x="422" y="64"/>
                  </a:lnTo>
                  <a:lnTo>
                    <a:pt x="386" y="85"/>
                  </a:lnTo>
                  <a:lnTo>
                    <a:pt x="349" y="103"/>
                  </a:lnTo>
                  <a:lnTo>
                    <a:pt x="316" y="118"/>
                  </a:lnTo>
                  <a:lnTo>
                    <a:pt x="289" y="124"/>
                  </a:lnTo>
                  <a:lnTo>
                    <a:pt x="286" y="121"/>
                  </a:lnTo>
                  <a:lnTo>
                    <a:pt x="282" y="121"/>
                  </a:lnTo>
                  <a:lnTo>
                    <a:pt x="243" y="118"/>
                  </a:lnTo>
                  <a:lnTo>
                    <a:pt x="206" y="112"/>
                  </a:lnTo>
                  <a:lnTo>
                    <a:pt x="170" y="103"/>
                  </a:lnTo>
                  <a:lnTo>
                    <a:pt x="136" y="91"/>
                  </a:lnTo>
                  <a:lnTo>
                    <a:pt x="103" y="76"/>
                  </a:lnTo>
                  <a:lnTo>
                    <a:pt x="69" y="54"/>
                  </a:lnTo>
                  <a:lnTo>
                    <a:pt x="36" y="30"/>
                  </a:lnTo>
                  <a:lnTo>
                    <a:pt x="0" y="0"/>
                  </a:lnTo>
                  <a:lnTo>
                    <a:pt x="0" y="3"/>
                  </a:lnTo>
                  <a:lnTo>
                    <a:pt x="0" y="6"/>
                  </a:lnTo>
                  <a:lnTo>
                    <a:pt x="0" y="3"/>
                  </a:lnTo>
                  <a:lnTo>
                    <a:pt x="0" y="0"/>
                  </a:lnTo>
                  <a:lnTo>
                    <a:pt x="0" y="3"/>
                  </a:lnTo>
                  <a:lnTo>
                    <a:pt x="0" y="6"/>
                  </a:lnTo>
                  <a:lnTo>
                    <a:pt x="0" y="9"/>
                  </a:lnTo>
                  <a:lnTo>
                    <a:pt x="0" y="15"/>
                  </a:lnTo>
                  <a:lnTo>
                    <a:pt x="0" y="18"/>
                  </a:lnTo>
                  <a:lnTo>
                    <a:pt x="0" y="21"/>
                  </a:lnTo>
                  <a:lnTo>
                    <a:pt x="0" y="24"/>
                  </a:lnTo>
                  <a:lnTo>
                    <a:pt x="36" y="54"/>
                  </a:lnTo>
                  <a:lnTo>
                    <a:pt x="69" y="79"/>
                  </a:lnTo>
                  <a:lnTo>
                    <a:pt x="103" y="100"/>
                  </a:lnTo>
                  <a:lnTo>
                    <a:pt x="136" y="115"/>
                  </a:lnTo>
                  <a:lnTo>
                    <a:pt x="170" y="127"/>
                  </a:lnTo>
                  <a:lnTo>
                    <a:pt x="206" y="137"/>
                  </a:lnTo>
                  <a:lnTo>
                    <a:pt x="243" y="143"/>
                  </a:lnTo>
                  <a:lnTo>
                    <a:pt x="282" y="146"/>
                  </a:lnTo>
                  <a:lnTo>
                    <a:pt x="286" y="146"/>
                  </a:lnTo>
                  <a:lnTo>
                    <a:pt x="289" y="149"/>
                  </a:lnTo>
                  <a:lnTo>
                    <a:pt x="319" y="143"/>
                  </a:lnTo>
                  <a:lnTo>
                    <a:pt x="352" y="127"/>
                  </a:lnTo>
                  <a:lnTo>
                    <a:pt x="389" y="106"/>
                  </a:lnTo>
                  <a:lnTo>
                    <a:pt x="425" y="85"/>
                  </a:lnTo>
                  <a:lnTo>
                    <a:pt x="462" y="61"/>
                  </a:lnTo>
                  <a:lnTo>
                    <a:pt x="502" y="39"/>
                  </a:lnTo>
                  <a:lnTo>
                    <a:pt x="535" y="27"/>
                  </a:lnTo>
                  <a:lnTo>
                    <a:pt x="572" y="21"/>
                  </a:lnTo>
                  <a:lnTo>
                    <a:pt x="608" y="21"/>
                  </a:lnTo>
                  <a:lnTo>
                    <a:pt x="645" y="30"/>
                  </a:lnTo>
                  <a:lnTo>
                    <a:pt x="678" y="39"/>
                  </a:lnTo>
                  <a:lnTo>
                    <a:pt x="708" y="51"/>
                  </a:lnTo>
                  <a:lnTo>
                    <a:pt x="742" y="70"/>
                  </a:lnTo>
                  <a:lnTo>
                    <a:pt x="778" y="91"/>
                  </a:lnTo>
                  <a:lnTo>
                    <a:pt x="815" y="115"/>
                  </a:lnTo>
                  <a:lnTo>
                    <a:pt x="858" y="146"/>
                  </a:lnTo>
                  <a:lnTo>
                    <a:pt x="861" y="146"/>
                  </a:lnTo>
                  <a:lnTo>
                    <a:pt x="861" y="121"/>
                  </a:lnTo>
                  <a:close/>
                </a:path>
              </a:pathLst>
            </a:custGeom>
            <a:solidFill>
              <a:srgbClr val="0000FF"/>
            </a:solidFill>
            <a:ln w="0">
              <a:solidFill>
                <a:srgbClr val="0000FF"/>
              </a:solidFill>
              <a:prstDash val="solid"/>
              <a:round/>
              <a:headEnd/>
              <a:tailEnd/>
            </a:ln>
          </p:spPr>
          <p:txBody>
            <a:bodyPr/>
            <a:lstStyle/>
            <a:p>
              <a:endParaRPr lang="en-US"/>
            </a:p>
          </p:txBody>
        </p:sp>
        <p:sp>
          <p:nvSpPr>
            <p:cNvPr id="851014" name="Freeform 70"/>
            <p:cNvSpPr>
              <a:spLocks/>
            </p:cNvSpPr>
            <p:nvPr/>
          </p:nvSpPr>
          <p:spPr bwMode="auto">
            <a:xfrm>
              <a:off x="2381" y="2465"/>
              <a:ext cx="367" cy="62"/>
            </a:xfrm>
            <a:custGeom>
              <a:avLst/>
              <a:gdLst>
                <a:gd name="T0" fmla="*/ 940 w 988"/>
                <a:gd name="T1" fmla="*/ 104 h 168"/>
                <a:gd name="T2" fmla="*/ 858 w 988"/>
                <a:gd name="T3" fmla="*/ 52 h 168"/>
                <a:gd name="T4" fmla="*/ 779 w 988"/>
                <a:gd name="T5" fmla="*/ 18 h 168"/>
                <a:gd name="T6" fmla="*/ 699 w 988"/>
                <a:gd name="T7" fmla="*/ 0 h 168"/>
                <a:gd name="T8" fmla="*/ 654 w 988"/>
                <a:gd name="T9" fmla="*/ 0 h 168"/>
                <a:gd name="T10" fmla="*/ 575 w 988"/>
                <a:gd name="T11" fmla="*/ 22 h 168"/>
                <a:gd name="T12" fmla="*/ 486 w 988"/>
                <a:gd name="T13" fmla="*/ 70 h 168"/>
                <a:gd name="T14" fmla="*/ 404 w 988"/>
                <a:gd name="T15" fmla="*/ 116 h 168"/>
                <a:gd name="T16" fmla="*/ 331 w 988"/>
                <a:gd name="T17" fmla="*/ 140 h 168"/>
                <a:gd name="T18" fmla="*/ 325 w 988"/>
                <a:gd name="T19" fmla="*/ 140 h 168"/>
                <a:gd name="T20" fmla="*/ 237 w 988"/>
                <a:gd name="T21" fmla="*/ 131 h 168"/>
                <a:gd name="T22" fmla="*/ 158 w 988"/>
                <a:gd name="T23" fmla="*/ 107 h 168"/>
                <a:gd name="T24" fmla="*/ 82 w 988"/>
                <a:gd name="T25" fmla="*/ 64 h 168"/>
                <a:gd name="T26" fmla="*/ 0 w 988"/>
                <a:gd name="T27" fmla="*/ 0 h 168"/>
                <a:gd name="T28" fmla="*/ 0 w 988"/>
                <a:gd name="T29" fmla="*/ 6 h 168"/>
                <a:gd name="T30" fmla="*/ 0 w 988"/>
                <a:gd name="T31" fmla="*/ 0 h 168"/>
                <a:gd name="T32" fmla="*/ 0 w 988"/>
                <a:gd name="T33" fmla="*/ 6 h 168"/>
                <a:gd name="T34" fmla="*/ 0 w 988"/>
                <a:gd name="T35" fmla="*/ 15 h 168"/>
                <a:gd name="T36" fmla="*/ 0 w 988"/>
                <a:gd name="T37" fmla="*/ 22 h 168"/>
                <a:gd name="T38" fmla="*/ 0 w 988"/>
                <a:gd name="T39" fmla="*/ 28 h 168"/>
                <a:gd name="T40" fmla="*/ 82 w 988"/>
                <a:gd name="T41" fmla="*/ 92 h 168"/>
                <a:gd name="T42" fmla="*/ 158 w 988"/>
                <a:gd name="T43" fmla="*/ 134 h 168"/>
                <a:gd name="T44" fmla="*/ 237 w 988"/>
                <a:gd name="T45" fmla="*/ 158 h 168"/>
                <a:gd name="T46" fmla="*/ 325 w 988"/>
                <a:gd name="T47" fmla="*/ 168 h 168"/>
                <a:gd name="T48" fmla="*/ 331 w 988"/>
                <a:gd name="T49" fmla="*/ 168 h 168"/>
                <a:gd name="T50" fmla="*/ 404 w 988"/>
                <a:gd name="T51" fmla="*/ 146 h 168"/>
                <a:gd name="T52" fmla="*/ 489 w 988"/>
                <a:gd name="T53" fmla="*/ 98 h 168"/>
                <a:gd name="T54" fmla="*/ 575 w 988"/>
                <a:gd name="T55" fmla="*/ 46 h 168"/>
                <a:gd name="T56" fmla="*/ 657 w 988"/>
                <a:gd name="T57" fmla="*/ 22 h 168"/>
                <a:gd name="T58" fmla="*/ 739 w 988"/>
                <a:gd name="T59" fmla="*/ 31 h 168"/>
                <a:gd name="T60" fmla="*/ 815 w 988"/>
                <a:gd name="T61" fmla="*/ 58 h 168"/>
                <a:gd name="T62" fmla="*/ 894 w 988"/>
                <a:gd name="T63" fmla="*/ 104 h 168"/>
                <a:gd name="T64" fmla="*/ 985 w 988"/>
                <a:gd name="T65" fmla="*/ 168 h 168"/>
                <a:gd name="T66" fmla="*/ 988 w 988"/>
                <a:gd name="T6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140"/>
                  </a:moveTo>
                  <a:lnTo>
                    <a:pt x="940" y="104"/>
                  </a:lnTo>
                  <a:lnTo>
                    <a:pt x="897" y="76"/>
                  </a:lnTo>
                  <a:lnTo>
                    <a:pt x="858" y="52"/>
                  </a:lnTo>
                  <a:lnTo>
                    <a:pt x="818" y="34"/>
                  </a:lnTo>
                  <a:lnTo>
                    <a:pt x="779" y="18"/>
                  </a:lnTo>
                  <a:lnTo>
                    <a:pt x="739" y="9"/>
                  </a:lnTo>
                  <a:lnTo>
                    <a:pt x="699" y="0"/>
                  </a:lnTo>
                  <a:lnTo>
                    <a:pt x="657" y="0"/>
                  </a:lnTo>
                  <a:lnTo>
                    <a:pt x="654" y="0"/>
                  </a:lnTo>
                  <a:lnTo>
                    <a:pt x="614" y="6"/>
                  </a:lnTo>
                  <a:lnTo>
                    <a:pt x="575" y="22"/>
                  </a:lnTo>
                  <a:lnTo>
                    <a:pt x="532" y="43"/>
                  </a:lnTo>
                  <a:lnTo>
                    <a:pt x="486" y="70"/>
                  </a:lnTo>
                  <a:lnTo>
                    <a:pt x="444" y="95"/>
                  </a:lnTo>
                  <a:lnTo>
                    <a:pt x="404" y="116"/>
                  </a:lnTo>
                  <a:lnTo>
                    <a:pt x="365" y="134"/>
                  </a:lnTo>
                  <a:lnTo>
                    <a:pt x="331" y="140"/>
                  </a:lnTo>
                  <a:lnTo>
                    <a:pt x="328" y="140"/>
                  </a:lnTo>
                  <a:lnTo>
                    <a:pt x="325" y="140"/>
                  </a:lnTo>
                  <a:lnTo>
                    <a:pt x="276" y="137"/>
                  </a:lnTo>
                  <a:lnTo>
                    <a:pt x="237" y="131"/>
                  </a:lnTo>
                  <a:lnTo>
                    <a:pt x="194" y="122"/>
                  </a:lnTo>
                  <a:lnTo>
                    <a:pt x="158" y="107"/>
                  </a:lnTo>
                  <a:lnTo>
                    <a:pt x="118" y="88"/>
                  </a:lnTo>
                  <a:lnTo>
                    <a:pt x="82" y="64"/>
                  </a:lnTo>
                  <a:lnTo>
                    <a:pt x="42" y="34"/>
                  </a:lnTo>
                  <a:lnTo>
                    <a:pt x="0" y="0"/>
                  </a:lnTo>
                  <a:lnTo>
                    <a:pt x="0" y="3"/>
                  </a:lnTo>
                  <a:lnTo>
                    <a:pt x="0" y="6"/>
                  </a:lnTo>
                  <a:lnTo>
                    <a:pt x="0" y="3"/>
                  </a:lnTo>
                  <a:lnTo>
                    <a:pt x="0" y="0"/>
                  </a:lnTo>
                  <a:lnTo>
                    <a:pt x="0" y="3"/>
                  </a:lnTo>
                  <a:lnTo>
                    <a:pt x="0" y="6"/>
                  </a:lnTo>
                  <a:lnTo>
                    <a:pt x="0" y="9"/>
                  </a:lnTo>
                  <a:lnTo>
                    <a:pt x="0" y="15"/>
                  </a:lnTo>
                  <a:lnTo>
                    <a:pt x="0" y="18"/>
                  </a:lnTo>
                  <a:lnTo>
                    <a:pt x="0" y="22"/>
                  </a:lnTo>
                  <a:lnTo>
                    <a:pt x="0" y="25"/>
                  </a:lnTo>
                  <a:lnTo>
                    <a:pt x="0" y="28"/>
                  </a:lnTo>
                  <a:lnTo>
                    <a:pt x="42" y="61"/>
                  </a:lnTo>
                  <a:lnTo>
                    <a:pt x="82" y="92"/>
                  </a:lnTo>
                  <a:lnTo>
                    <a:pt x="118" y="116"/>
                  </a:lnTo>
                  <a:lnTo>
                    <a:pt x="158" y="134"/>
                  </a:lnTo>
                  <a:lnTo>
                    <a:pt x="194" y="149"/>
                  </a:lnTo>
                  <a:lnTo>
                    <a:pt x="237" y="158"/>
                  </a:lnTo>
                  <a:lnTo>
                    <a:pt x="276" y="165"/>
                  </a:lnTo>
                  <a:lnTo>
                    <a:pt x="325" y="168"/>
                  </a:lnTo>
                  <a:lnTo>
                    <a:pt x="328" y="168"/>
                  </a:lnTo>
                  <a:lnTo>
                    <a:pt x="331" y="168"/>
                  </a:lnTo>
                  <a:lnTo>
                    <a:pt x="365" y="161"/>
                  </a:lnTo>
                  <a:lnTo>
                    <a:pt x="404" y="146"/>
                  </a:lnTo>
                  <a:lnTo>
                    <a:pt x="447" y="122"/>
                  </a:lnTo>
                  <a:lnTo>
                    <a:pt x="489" y="98"/>
                  </a:lnTo>
                  <a:lnTo>
                    <a:pt x="532" y="70"/>
                  </a:lnTo>
                  <a:lnTo>
                    <a:pt x="575" y="46"/>
                  </a:lnTo>
                  <a:lnTo>
                    <a:pt x="617" y="28"/>
                  </a:lnTo>
                  <a:lnTo>
                    <a:pt x="657" y="22"/>
                  </a:lnTo>
                  <a:lnTo>
                    <a:pt x="699" y="25"/>
                  </a:lnTo>
                  <a:lnTo>
                    <a:pt x="739" y="31"/>
                  </a:lnTo>
                  <a:lnTo>
                    <a:pt x="779" y="43"/>
                  </a:lnTo>
                  <a:lnTo>
                    <a:pt x="815" y="58"/>
                  </a:lnTo>
                  <a:lnTo>
                    <a:pt x="855" y="79"/>
                  </a:lnTo>
                  <a:lnTo>
                    <a:pt x="894" y="104"/>
                  </a:lnTo>
                  <a:lnTo>
                    <a:pt x="937" y="131"/>
                  </a:lnTo>
                  <a:lnTo>
                    <a:pt x="985" y="168"/>
                  </a:lnTo>
                  <a:lnTo>
                    <a:pt x="988" y="168"/>
                  </a:lnTo>
                  <a:lnTo>
                    <a:pt x="988" y="140"/>
                  </a:lnTo>
                  <a:close/>
                </a:path>
              </a:pathLst>
            </a:custGeom>
            <a:solidFill>
              <a:srgbClr val="0000FF"/>
            </a:solidFill>
            <a:ln w="0">
              <a:solidFill>
                <a:srgbClr val="0000FF"/>
              </a:solidFill>
              <a:prstDash val="solid"/>
              <a:round/>
              <a:headEnd/>
              <a:tailEnd/>
            </a:ln>
          </p:spPr>
          <p:txBody>
            <a:bodyPr/>
            <a:lstStyle/>
            <a:p>
              <a:endParaRPr lang="en-US"/>
            </a:p>
          </p:txBody>
        </p:sp>
        <p:sp>
          <p:nvSpPr>
            <p:cNvPr id="851015" name="Freeform 71"/>
            <p:cNvSpPr>
              <a:spLocks/>
            </p:cNvSpPr>
            <p:nvPr/>
          </p:nvSpPr>
          <p:spPr bwMode="auto">
            <a:xfrm>
              <a:off x="2356" y="2312"/>
              <a:ext cx="415" cy="71"/>
            </a:xfrm>
            <a:custGeom>
              <a:avLst/>
              <a:gdLst>
                <a:gd name="T0" fmla="*/ 1065 w 1119"/>
                <a:gd name="T1" fmla="*/ 122 h 192"/>
                <a:gd name="T2" fmla="*/ 970 w 1119"/>
                <a:gd name="T3" fmla="*/ 64 h 192"/>
                <a:gd name="T4" fmla="*/ 885 w 1119"/>
                <a:gd name="T5" fmla="*/ 28 h 192"/>
                <a:gd name="T6" fmla="*/ 794 w 1119"/>
                <a:gd name="T7" fmla="*/ 10 h 192"/>
                <a:gd name="T8" fmla="*/ 742 w 1119"/>
                <a:gd name="T9" fmla="*/ 4 h 192"/>
                <a:gd name="T10" fmla="*/ 651 w 1119"/>
                <a:gd name="T11" fmla="*/ 28 h 192"/>
                <a:gd name="T12" fmla="*/ 553 w 1119"/>
                <a:gd name="T13" fmla="*/ 83 h 192"/>
                <a:gd name="T14" fmla="*/ 459 w 1119"/>
                <a:gd name="T15" fmla="*/ 137 h 192"/>
                <a:gd name="T16" fmla="*/ 374 w 1119"/>
                <a:gd name="T17" fmla="*/ 162 h 192"/>
                <a:gd name="T18" fmla="*/ 319 w 1119"/>
                <a:gd name="T19" fmla="*/ 159 h 192"/>
                <a:gd name="T20" fmla="*/ 225 w 1119"/>
                <a:gd name="T21" fmla="*/ 140 h 192"/>
                <a:gd name="T22" fmla="*/ 137 w 1119"/>
                <a:gd name="T23" fmla="*/ 101 h 192"/>
                <a:gd name="T24" fmla="*/ 48 w 1119"/>
                <a:gd name="T25" fmla="*/ 43 h 192"/>
                <a:gd name="T26" fmla="*/ 0 w 1119"/>
                <a:gd name="T27" fmla="*/ 4 h 192"/>
                <a:gd name="T28" fmla="*/ 0 w 1119"/>
                <a:gd name="T29" fmla="*/ 4 h 192"/>
                <a:gd name="T30" fmla="*/ 0 w 1119"/>
                <a:gd name="T31" fmla="*/ 10 h 192"/>
                <a:gd name="T32" fmla="*/ 0 w 1119"/>
                <a:gd name="T33" fmla="*/ 19 h 192"/>
                <a:gd name="T34" fmla="*/ 0 w 1119"/>
                <a:gd name="T35" fmla="*/ 28 h 192"/>
                <a:gd name="T36" fmla="*/ 48 w 1119"/>
                <a:gd name="T37" fmla="*/ 70 h 192"/>
                <a:gd name="T38" fmla="*/ 137 w 1119"/>
                <a:gd name="T39" fmla="*/ 131 h 192"/>
                <a:gd name="T40" fmla="*/ 222 w 1119"/>
                <a:gd name="T41" fmla="*/ 171 h 192"/>
                <a:gd name="T42" fmla="*/ 316 w 1119"/>
                <a:gd name="T43" fmla="*/ 189 h 192"/>
                <a:gd name="T44" fmla="*/ 371 w 1119"/>
                <a:gd name="T45" fmla="*/ 192 h 192"/>
                <a:gd name="T46" fmla="*/ 413 w 1119"/>
                <a:gd name="T47" fmla="*/ 186 h 192"/>
                <a:gd name="T48" fmla="*/ 505 w 1119"/>
                <a:gd name="T49" fmla="*/ 143 h 192"/>
                <a:gd name="T50" fmla="*/ 602 w 1119"/>
                <a:gd name="T51" fmla="*/ 83 h 192"/>
                <a:gd name="T52" fmla="*/ 699 w 1119"/>
                <a:gd name="T53" fmla="*/ 34 h 192"/>
                <a:gd name="T54" fmla="*/ 791 w 1119"/>
                <a:gd name="T55" fmla="*/ 31 h 192"/>
                <a:gd name="T56" fmla="*/ 879 w 1119"/>
                <a:gd name="T57" fmla="*/ 52 h 192"/>
                <a:gd name="T58" fmla="*/ 967 w 1119"/>
                <a:gd name="T59" fmla="*/ 92 h 192"/>
                <a:gd name="T60" fmla="*/ 1059 w 1119"/>
                <a:gd name="T61" fmla="*/ 153 h 192"/>
                <a:gd name="T62" fmla="*/ 1116 w 1119"/>
                <a:gd name="T63" fmla="*/ 192 h 192"/>
                <a:gd name="T64" fmla="*/ 1119 w 1119"/>
                <a:gd name="T65" fmla="*/ 189 h 192"/>
                <a:gd name="T66" fmla="*/ 1119 w 1119"/>
                <a:gd name="T67" fmla="*/ 180 h 192"/>
                <a:gd name="T68" fmla="*/ 1119 w 1119"/>
                <a:gd name="T69" fmla="*/ 171 h 192"/>
                <a:gd name="T70" fmla="*/ 1119 w 1119"/>
                <a:gd name="T71" fmla="*/ 16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162"/>
                  </a:moveTo>
                  <a:lnTo>
                    <a:pt x="1065" y="122"/>
                  </a:lnTo>
                  <a:lnTo>
                    <a:pt x="1016" y="89"/>
                  </a:lnTo>
                  <a:lnTo>
                    <a:pt x="970" y="64"/>
                  </a:lnTo>
                  <a:lnTo>
                    <a:pt x="928" y="43"/>
                  </a:lnTo>
                  <a:lnTo>
                    <a:pt x="885" y="28"/>
                  </a:lnTo>
                  <a:lnTo>
                    <a:pt x="839" y="16"/>
                  </a:lnTo>
                  <a:lnTo>
                    <a:pt x="794" y="10"/>
                  </a:lnTo>
                  <a:lnTo>
                    <a:pt x="745" y="7"/>
                  </a:lnTo>
                  <a:lnTo>
                    <a:pt x="742" y="4"/>
                  </a:lnTo>
                  <a:lnTo>
                    <a:pt x="696" y="10"/>
                  </a:lnTo>
                  <a:lnTo>
                    <a:pt x="651" y="28"/>
                  </a:lnTo>
                  <a:lnTo>
                    <a:pt x="602" y="52"/>
                  </a:lnTo>
                  <a:lnTo>
                    <a:pt x="553" y="83"/>
                  </a:lnTo>
                  <a:lnTo>
                    <a:pt x="505" y="110"/>
                  </a:lnTo>
                  <a:lnTo>
                    <a:pt x="459" y="137"/>
                  </a:lnTo>
                  <a:lnTo>
                    <a:pt x="413" y="153"/>
                  </a:lnTo>
                  <a:lnTo>
                    <a:pt x="374" y="162"/>
                  </a:lnTo>
                  <a:lnTo>
                    <a:pt x="371" y="162"/>
                  </a:lnTo>
                  <a:lnTo>
                    <a:pt x="319" y="159"/>
                  </a:lnTo>
                  <a:lnTo>
                    <a:pt x="270" y="153"/>
                  </a:lnTo>
                  <a:lnTo>
                    <a:pt x="225" y="140"/>
                  </a:lnTo>
                  <a:lnTo>
                    <a:pt x="182" y="125"/>
                  </a:lnTo>
                  <a:lnTo>
                    <a:pt x="137" y="101"/>
                  </a:lnTo>
                  <a:lnTo>
                    <a:pt x="94" y="77"/>
                  </a:lnTo>
                  <a:lnTo>
                    <a:pt x="48" y="43"/>
                  </a:lnTo>
                  <a:lnTo>
                    <a:pt x="0" y="7"/>
                  </a:lnTo>
                  <a:lnTo>
                    <a:pt x="0" y="4"/>
                  </a:lnTo>
                  <a:lnTo>
                    <a:pt x="0" y="0"/>
                  </a:lnTo>
                  <a:lnTo>
                    <a:pt x="0" y="4"/>
                  </a:lnTo>
                  <a:lnTo>
                    <a:pt x="0" y="7"/>
                  </a:lnTo>
                  <a:lnTo>
                    <a:pt x="0" y="10"/>
                  </a:lnTo>
                  <a:lnTo>
                    <a:pt x="0" y="16"/>
                  </a:lnTo>
                  <a:lnTo>
                    <a:pt x="0" y="19"/>
                  </a:lnTo>
                  <a:lnTo>
                    <a:pt x="0" y="25"/>
                  </a:lnTo>
                  <a:lnTo>
                    <a:pt x="0" y="28"/>
                  </a:lnTo>
                  <a:lnTo>
                    <a:pt x="0" y="31"/>
                  </a:lnTo>
                  <a:lnTo>
                    <a:pt x="48" y="70"/>
                  </a:lnTo>
                  <a:lnTo>
                    <a:pt x="94" y="104"/>
                  </a:lnTo>
                  <a:lnTo>
                    <a:pt x="137" y="131"/>
                  </a:lnTo>
                  <a:lnTo>
                    <a:pt x="179" y="153"/>
                  </a:lnTo>
                  <a:lnTo>
                    <a:pt x="222" y="171"/>
                  </a:lnTo>
                  <a:lnTo>
                    <a:pt x="267" y="183"/>
                  </a:lnTo>
                  <a:lnTo>
                    <a:pt x="316" y="189"/>
                  </a:lnTo>
                  <a:lnTo>
                    <a:pt x="368" y="192"/>
                  </a:lnTo>
                  <a:lnTo>
                    <a:pt x="371" y="192"/>
                  </a:lnTo>
                  <a:lnTo>
                    <a:pt x="374" y="192"/>
                  </a:lnTo>
                  <a:lnTo>
                    <a:pt x="413" y="186"/>
                  </a:lnTo>
                  <a:lnTo>
                    <a:pt x="456" y="168"/>
                  </a:lnTo>
                  <a:lnTo>
                    <a:pt x="505" y="143"/>
                  </a:lnTo>
                  <a:lnTo>
                    <a:pt x="553" y="113"/>
                  </a:lnTo>
                  <a:lnTo>
                    <a:pt x="602" y="83"/>
                  </a:lnTo>
                  <a:lnTo>
                    <a:pt x="651" y="55"/>
                  </a:lnTo>
                  <a:lnTo>
                    <a:pt x="699" y="34"/>
                  </a:lnTo>
                  <a:lnTo>
                    <a:pt x="745" y="28"/>
                  </a:lnTo>
                  <a:lnTo>
                    <a:pt x="791" y="31"/>
                  </a:lnTo>
                  <a:lnTo>
                    <a:pt x="836" y="40"/>
                  </a:lnTo>
                  <a:lnTo>
                    <a:pt x="879" y="52"/>
                  </a:lnTo>
                  <a:lnTo>
                    <a:pt x="925" y="70"/>
                  </a:lnTo>
                  <a:lnTo>
                    <a:pt x="967" y="92"/>
                  </a:lnTo>
                  <a:lnTo>
                    <a:pt x="1013" y="119"/>
                  </a:lnTo>
                  <a:lnTo>
                    <a:pt x="1059" y="153"/>
                  </a:lnTo>
                  <a:lnTo>
                    <a:pt x="1113" y="192"/>
                  </a:lnTo>
                  <a:lnTo>
                    <a:pt x="1116" y="192"/>
                  </a:lnTo>
                  <a:lnTo>
                    <a:pt x="1119" y="192"/>
                  </a:lnTo>
                  <a:lnTo>
                    <a:pt x="1119" y="189"/>
                  </a:lnTo>
                  <a:lnTo>
                    <a:pt x="1119" y="186"/>
                  </a:lnTo>
                  <a:lnTo>
                    <a:pt x="1119" y="180"/>
                  </a:lnTo>
                  <a:lnTo>
                    <a:pt x="1119" y="177"/>
                  </a:lnTo>
                  <a:lnTo>
                    <a:pt x="1119" y="171"/>
                  </a:lnTo>
                  <a:lnTo>
                    <a:pt x="1119" y="165"/>
                  </a:lnTo>
                  <a:lnTo>
                    <a:pt x="1119" y="162"/>
                  </a:lnTo>
                  <a:close/>
                </a:path>
              </a:pathLst>
            </a:custGeom>
            <a:solidFill>
              <a:srgbClr val="0000FF"/>
            </a:solidFill>
            <a:ln w="0">
              <a:solidFill>
                <a:srgbClr val="0000FF"/>
              </a:solidFill>
              <a:prstDash val="solid"/>
              <a:round/>
              <a:headEnd/>
              <a:tailEnd/>
            </a:ln>
          </p:spPr>
          <p:txBody>
            <a:bodyPr/>
            <a:lstStyle/>
            <a:p>
              <a:endParaRPr lang="en-US"/>
            </a:p>
          </p:txBody>
        </p:sp>
        <p:sp>
          <p:nvSpPr>
            <p:cNvPr id="851016" name="Freeform 72"/>
            <p:cNvSpPr>
              <a:spLocks/>
            </p:cNvSpPr>
            <p:nvPr/>
          </p:nvSpPr>
          <p:spPr bwMode="auto">
            <a:xfrm>
              <a:off x="2333" y="2152"/>
              <a:ext cx="462" cy="79"/>
            </a:xfrm>
            <a:custGeom>
              <a:avLst/>
              <a:gdLst>
                <a:gd name="T0" fmla="*/ 1186 w 1247"/>
                <a:gd name="T1" fmla="*/ 134 h 213"/>
                <a:gd name="T2" fmla="*/ 1083 w 1247"/>
                <a:gd name="T3" fmla="*/ 70 h 213"/>
                <a:gd name="T4" fmla="*/ 986 w 1247"/>
                <a:gd name="T5" fmla="*/ 28 h 213"/>
                <a:gd name="T6" fmla="*/ 885 w 1247"/>
                <a:gd name="T7" fmla="*/ 10 h 213"/>
                <a:gd name="T8" fmla="*/ 827 w 1247"/>
                <a:gd name="T9" fmla="*/ 3 h 213"/>
                <a:gd name="T10" fmla="*/ 776 w 1247"/>
                <a:gd name="T11" fmla="*/ 10 h 213"/>
                <a:gd name="T12" fmla="*/ 672 w 1247"/>
                <a:gd name="T13" fmla="*/ 58 h 213"/>
                <a:gd name="T14" fmla="*/ 563 w 1247"/>
                <a:gd name="T15" fmla="*/ 122 h 213"/>
                <a:gd name="T16" fmla="*/ 462 w 1247"/>
                <a:gd name="T17" fmla="*/ 171 h 213"/>
                <a:gd name="T18" fmla="*/ 417 w 1247"/>
                <a:gd name="T19" fmla="*/ 177 h 213"/>
                <a:gd name="T20" fmla="*/ 301 w 1247"/>
                <a:gd name="T21" fmla="*/ 165 h 213"/>
                <a:gd name="T22" fmla="*/ 204 w 1247"/>
                <a:gd name="T23" fmla="*/ 137 h 213"/>
                <a:gd name="T24" fmla="*/ 103 w 1247"/>
                <a:gd name="T25" fmla="*/ 83 h 213"/>
                <a:gd name="T26" fmla="*/ 0 w 1247"/>
                <a:gd name="T27" fmla="*/ 7 h 213"/>
                <a:gd name="T28" fmla="*/ 0 w 1247"/>
                <a:gd name="T29" fmla="*/ 0 h 213"/>
                <a:gd name="T30" fmla="*/ 0 w 1247"/>
                <a:gd name="T31" fmla="*/ 7 h 213"/>
                <a:gd name="T32" fmla="*/ 0 w 1247"/>
                <a:gd name="T33" fmla="*/ 16 h 213"/>
                <a:gd name="T34" fmla="*/ 0 w 1247"/>
                <a:gd name="T35" fmla="*/ 25 h 213"/>
                <a:gd name="T36" fmla="*/ 0 w 1247"/>
                <a:gd name="T37" fmla="*/ 34 h 213"/>
                <a:gd name="T38" fmla="*/ 103 w 1247"/>
                <a:gd name="T39" fmla="*/ 113 h 213"/>
                <a:gd name="T40" fmla="*/ 201 w 1247"/>
                <a:gd name="T41" fmla="*/ 171 h 213"/>
                <a:gd name="T42" fmla="*/ 298 w 1247"/>
                <a:gd name="T43" fmla="*/ 201 h 213"/>
                <a:gd name="T44" fmla="*/ 407 w 1247"/>
                <a:gd name="T45" fmla="*/ 213 h 213"/>
                <a:gd name="T46" fmla="*/ 414 w 1247"/>
                <a:gd name="T47" fmla="*/ 213 h 213"/>
                <a:gd name="T48" fmla="*/ 459 w 1247"/>
                <a:gd name="T49" fmla="*/ 207 h 213"/>
                <a:gd name="T50" fmla="*/ 563 w 1247"/>
                <a:gd name="T51" fmla="*/ 159 h 213"/>
                <a:gd name="T52" fmla="*/ 672 w 1247"/>
                <a:gd name="T53" fmla="*/ 92 h 213"/>
                <a:gd name="T54" fmla="*/ 779 w 1247"/>
                <a:gd name="T55" fmla="*/ 40 h 213"/>
                <a:gd name="T56" fmla="*/ 882 w 1247"/>
                <a:gd name="T57" fmla="*/ 34 h 213"/>
                <a:gd name="T58" fmla="*/ 983 w 1247"/>
                <a:gd name="T59" fmla="*/ 58 h 213"/>
                <a:gd name="T60" fmla="*/ 1077 w 1247"/>
                <a:gd name="T61" fmla="*/ 101 h 213"/>
                <a:gd name="T62" fmla="*/ 1180 w 1247"/>
                <a:gd name="T63" fmla="*/ 171 h 213"/>
                <a:gd name="T64" fmla="*/ 1244 w 1247"/>
                <a:gd name="T65" fmla="*/ 213 h 213"/>
                <a:gd name="T66" fmla="*/ 1247 w 1247"/>
                <a:gd name="T67" fmla="*/ 210 h 213"/>
                <a:gd name="T68" fmla="*/ 1247 w 1247"/>
                <a:gd name="T69" fmla="*/ 201 h 213"/>
                <a:gd name="T70" fmla="*/ 1247 w 1247"/>
                <a:gd name="T71" fmla="*/ 186 h 213"/>
                <a:gd name="T72" fmla="*/ 1247 w 1247"/>
                <a:gd name="T73" fmla="*/ 1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7" h="213">
                  <a:moveTo>
                    <a:pt x="1247" y="177"/>
                  </a:moveTo>
                  <a:lnTo>
                    <a:pt x="1186" y="134"/>
                  </a:lnTo>
                  <a:lnTo>
                    <a:pt x="1132" y="98"/>
                  </a:lnTo>
                  <a:lnTo>
                    <a:pt x="1083" y="70"/>
                  </a:lnTo>
                  <a:lnTo>
                    <a:pt x="1034" y="46"/>
                  </a:lnTo>
                  <a:lnTo>
                    <a:pt x="986" y="28"/>
                  </a:lnTo>
                  <a:lnTo>
                    <a:pt x="934" y="16"/>
                  </a:lnTo>
                  <a:lnTo>
                    <a:pt x="885" y="10"/>
                  </a:lnTo>
                  <a:lnTo>
                    <a:pt x="830" y="7"/>
                  </a:lnTo>
                  <a:lnTo>
                    <a:pt x="827" y="3"/>
                  </a:lnTo>
                  <a:lnTo>
                    <a:pt x="827" y="0"/>
                  </a:lnTo>
                  <a:lnTo>
                    <a:pt x="776" y="10"/>
                  </a:lnTo>
                  <a:lnTo>
                    <a:pt x="724" y="28"/>
                  </a:lnTo>
                  <a:lnTo>
                    <a:pt x="672" y="58"/>
                  </a:lnTo>
                  <a:lnTo>
                    <a:pt x="617" y="89"/>
                  </a:lnTo>
                  <a:lnTo>
                    <a:pt x="563" y="122"/>
                  </a:lnTo>
                  <a:lnTo>
                    <a:pt x="511" y="150"/>
                  </a:lnTo>
                  <a:lnTo>
                    <a:pt x="462" y="171"/>
                  </a:lnTo>
                  <a:lnTo>
                    <a:pt x="417" y="180"/>
                  </a:lnTo>
                  <a:lnTo>
                    <a:pt x="417" y="177"/>
                  </a:lnTo>
                  <a:lnTo>
                    <a:pt x="356" y="174"/>
                  </a:lnTo>
                  <a:lnTo>
                    <a:pt x="301" y="165"/>
                  </a:lnTo>
                  <a:lnTo>
                    <a:pt x="252" y="153"/>
                  </a:lnTo>
                  <a:lnTo>
                    <a:pt x="204" y="137"/>
                  </a:lnTo>
                  <a:lnTo>
                    <a:pt x="155" y="113"/>
                  </a:lnTo>
                  <a:lnTo>
                    <a:pt x="103" y="83"/>
                  </a:lnTo>
                  <a:lnTo>
                    <a:pt x="55" y="46"/>
                  </a:lnTo>
                  <a:lnTo>
                    <a:pt x="0" y="7"/>
                  </a:lnTo>
                  <a:lnTo>
                    <a:pt x="0" y="3"/>
                  </a:lnTo>
                  <a:lnTo>
                    <a:pt x="0" y="0"/>
                  </a:lnTo>
                  <a:lnTo>
                    <a:pt x="0" y="3"/>
                  </a:lnTo>
                  <a:lnTo>
                    <a:pt x="0" y="7"/>
                  </a:lnTo>
                  <a:lnTo>
                    <a:pt x="0" y="10"/>
                  </a:lnTo>
                  <a:lnTo>
                    <a:pt x="0" y="16"/>
                  </a:lnTo>
                  <a:lnTo>
                    <a:pt x="0" y="22"/>
                  </a:lnTo>
                  <a:lnTo>
                    <a:pt x="0" y="25"/>
                  </a:lnTo>
                  <a:lnTo>
                    <a:pt x="0" y="31"/>
                  </a:lnTo>
                  <a:lnTo>
                    <a:pt x="0" y="34"/>
                  </a:lnTo>
                  <a:lnTo>
                    <a:pt x="51" y="76"/>
                  </a:lnTo>
                  <a:lnTo>
                    <a:pt x="103" y="113"/>
                  </a:lnTo>
                  <a:lnTo>
                    <a:pt x="152" y="146"/>
                  </a:lnTo>
                  <a:lnTo>
                    <a:pt x="201" y="171"/>
                  </a:lnTo>
                  <a:lnTo>
                    <a:pt x="246" y="189"/>
                  </a:lnTo>
                  <a:lnTo>
                    <a:pt x="298" y="201"/>
                  </a:lnTo>
                  <a:lnTo>
                    <a:pt x="350" y="210"/>
                  </a:lnTo>
                  <a:lnTo>
                    <a:pt x="407" y="213"/>
                  </a:lnTo>
                  <a:lnTo>
                    <a:pt x="411" y="213"/>
                  </a:lnTo>
                  <a:lnTo>
                    <a:pt x="414" y="213"/>
                  </a:lnTo>
                  <a:lnTo>
                    <a:pt x="417" y="213"/>
                  </a:lnTo>
                  <a:lnTo>
                    <a:pt x="459" y="207"/>
                  </a:lnTo>
                  <a:lnTo>
                    <a:pt x="511" y="186"/>
                  </a:lnTo>
                  <a:lnTo>
                    <a:pt x="563" y="159"/>
                  </a:lnTo>
                  <a:lnTo>
                    <a:pt x="617" y="125"/>
                  </a:lnTo>
                  <a:lnTo>
                    <a:pt x="672" y="92"/>
                  </a:lnTo>
                  <a:lnTo>
                    <a:pt x="727" y="61"/>
                  </a:lnTo>
                  <a:lnTo>
                    <a:pt x="779" y="40"/>
                  </a:lnTo>
                  <a:lnTo>
                    <a:pt x="830" y="31"/>
                  </a:lnTo>
                  <a:lnTo>
                    <a:pt x="882" y="34"/>
                  </a:lnTo>
                  <a:lnTo>
                    <a:pt x="934" y="43"/>
                  </a:lnTo>
                  <a:lnTo>
                    <a:pt x="983" y="58"/>
                  </a:lnTo>
                  <a:lnTo>
                    <a:pt x="1028" y="76"/>
                  </a:lnTo>
                  <a:lnTo>
                    <a:pt x="1077" y="101"/>
                  </a:lnTo>
                  <a:lnTo>
                    <a:pt x="1129" y="134"/>
                  </a:lnTo>
                  <a:lnTo>
                    <a:pt x="1180" y="171"/>
                  </a:lnTo>
                  <a:lnTo>
                    <a:pt x="1241" y="213"/>
                  </a:lnTo>
                  <a:lnTo>
                    <a:pt x="1244" y="213"/>
                  </a:lnTo>
                  <a:lnTo>
                    <a:pt x="1247" y="213"/>
                  </a:lnTo>
                  <a:lnTo>
                    <a:pt x="1247" y="210"/>
                  </a:lnTo>
                  <a:lnTo>
                    <a:pt x="1247" y="207"/>
                  </a:lnTo>
                  <a:lnTo>
                    <a:pt x="1247" y="201"/>
                  </a:lnTo>
                  <a:lnTo>
                    <a:pt x="1247" y="195"/>
                  </a:lnTo>
                  <a:lnTo>
                    <a:pt x="1247" y="186"/>
                  </a:lnTo>
                  <a:lnTo>
                    <a:pt x="1247" y="180"/>
                  </a:lnTo>
                  <a:lnTo>
                    <a:pt x="1247" y="177"/>
                  </a:lnTo>
                  <a:close/>
                </a:path>
              </a:pathLst>
            </a:custGeom>
            <a:solidFill>
              <a:srgbClr val="0000FF"/>
            </a:solidFill>
            <a:ln w="0">
              <a:solidFill>
                <a:srgbClr val="0000FF"/>
              </a:solidFill>
              <a:prstDash val="solid"/>
              <a:round/>
              <a:headEnd/>
              <a:tailEnd/>
            </a:ln>
          </p:spPr>
          <p:txBody>
            <a:bodyPr/>
            <a:lstStyle/>
            <a:p>
              <a:endParaRPr lang="en-US"/>
            </a:p>
          </p:txBody>
        </p:sp>
        <p:sp>
          <p:nvSpPr>
            <p:cNvPr id="851017" name="Freeform 73"/>
            <p:cNvSpPr>
              <a:spLocks/>
            </p:cNvSpPr>
            <p:nvPr/>
          </p:nvSpPr>
          <p:spPr bwMode="auto">
            <a:xfrm>
              <a:off x="2308" y="1983"/>
              <a:ext cx="511" cy="88"/>
            </a:xfrm>
            <a:custGeom>
              <a:avLst/>
              <a:gdLst>
                <a:gd name="T0" fmla="*/ 1311 w 1378"/>
                <a:gd name="T1" fmla="*/ 152 h 237"/>
                <a:gd name="T2" fmla="*/ 1196 w 1378"/>
                <a:gd name="T3" fmla="*/ 79 h 237"/>
                <a:gd name="T4" fmla="*/ 1089 w 1378"/>
                <a:gd name="T5" fmla="*/ 33 h 237"/>
                <a:gd name="T6" fmla="*/ 977 w 1378"/>
                <a:gd name="T7" fmla="*/ 12 h 237"/>
                <a:gd name="T8" fmla="*/ 916 w 1378"/>
                <a:gd name="T9" fmla="*/ 6 h 237"/>
                <a:gd name="T10" fmla="*/ 861 w 1378"/>
                <a:gd name="T11" fmla="*/ 12 h 237"/>
                <a:gd name="T12" fmla="*/ 745 w 1378"/>
                <a:gd name="T13" fmla="*/ 64 h 237"/>
                <a:gd name="T14" fmla="*/ 624 w 1378"/>
                <a:gd name="T15" fmla="*/ 137 h 237"/>
                <a:gd name="T16" fmla="*/ 511 w 1378"/>
                <a:gd name="T17" fmla="*/ 189 h 237"/>
                <a:gd name="T18" fmla="*/ 462 w 1378"/>
                <a:gd name="T19" fmla="*/ 198 h 237"/>
                <a:gd name="T20" fmla="*/ 338 w 1378"/>
                <a:gd name="T21" fmla="*/ 186 h 237"/>
                <a:gd name="T22" fmla="*/ 225 w 1378"/>
                <a:gd name="T23" fmla="*/ 152 h 237"/>
                <a:gd name="T24" fmla="*/ 118 w 1378"/>
                <a:gd name="T25" fmla="*/ 94 h 237"/>
                <a:gd name="T26" fmla="*/ 0 w 1378"/>
                <a:gd name="T27" fmla="*/ 9 h 237"/>
                <a:gd name="T28" fmla="*/ 0 w 1378"/>
                <a:gd name="T29" fmla="*/ 3 h 237"/>
                <a:gd name="T30" fmla="*/ 0 w 1378"/>
                <a:gd name="T31" fmla="*/ 3 h 237"/>
                <a:gd name="T32" fmla="*/ 0 w 1378"/>
                <a:gd name="T33" fmla="*/ 12 h 237"/>
                <a:gd name="T34" fmla="*/ 0 w 1378"/>
                <a:gd name="T35" fmla="*/ 24 h 237"/>
                <a:gd name="T36" fmla="*/ 0 w 1378"/>
                <a:gd name="T37" fmla="*/ 37 h 237"/>
                <a:gd name="T38" fmla="*/ 109 w 1378"/>
                <a:gd name="T39" fmla="*/ 125 h 237"/>
                <a:gd name="T40" fmla="*/ 164 w 1378"/>
                <a:gd name="T41" fmla="*/ 164 h 237"/>
                <a:gd name="T42" fmla="*/ 140 w 1378"/>
                <a:gd name="T43" fmla="*/ 140 h 237"/>
                <a:gd name="T44" fmla="*/ 0 w 1378"/>
                <a:gd name="T45" fmla="*/ 37 h 237"/>
                <a:gd name="T46" fmla="*/ 115 w 1378"/>
                <a:gd name="T47" fmla="*/ 128 h 237"/>
                <a:gd name="T48" fmla="*/ 222 w 1378"/>
                <a:gd name="T49" fmla="*/ 189 h 237"/>
                <a:gd name="T50" fmla="*/ 328 w 1378"/>
                <a:gd name="T51" fmla="*/ 225 h 237"/>
                <a:gd name="T52" fmla="*/ 453 w 1378"/>
                <a:gd name="T53" fmla="*/ 237 h 237"/>
                <a:gd name="T54" fmla="*/ 459 w 1378"/>
                <a:gd name="T55" fmla="*/ 237 h 237"/>
                <a:gd name="T56" fmla="*/ 511 w 1378"/>
                <a:gd name="T57" fmla="*/ 228 h 237"/>
                <a:gd name="T58" fmla="*/ 621 w 1378"/>
                <a:gd name="T59" fmla="*/ 176 h 237"/>
                <a:gd name="T60" fmla="*/ 742 w 1378"/>
                <a:gd name="T61" fmla="*/ 103 h 237"/>
                <a:gd name="T62" fmla="*/ 861 w 1378"/>
                <a:gd name="T63" fmla="*/ 46 h 237"/>
                <a:gd name="T64" fmla="*/ 973 w 1378"/>
                <a:gd name="T65" fmla="*/ 40 h 237"/>
                <a:gd name="T66" fmla="*/ 1083 w 1378"/>
                <a:gd name="T67" fmla="*/ 67 h 237"/>
                <a:gd name="T68" fmla="*/ 1190 w 1378"/>
                <a:gd name="T69" fmla="*/ 116 h 237"/>
                <a:gd name="T70" fmla="*/ 1302 w 1378"/>
                <a:gd name="T71" fmla="*/ 189 h 237"/>
                <a:gd name="T72" fmla="*/ 1372 w 1378"/>
                <a:gd name="T73" fmla="*/ 237 h 237"/>
                <a:gd name="T74" fmla="*/ 1378 w 1378"/>
                <a:gd name="T7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237">
                  <a:moveTo>
                    <a:pt x="1378" y="198"/>
                  </a:moveTo>
                  <a:lnTo>
                    <a:pt x="1311" y="152"/>
                  </a:lnTo>
                  <a:lnTo>
                    <a:pt x="1253" y="113"/>
                  </a:lnTo>
                  <a:lnTo>
                    <a:pt x="1196" y="79"/>
                  </a:lnTo>
                  <a:lnTo>
                    <a:pt x="1141" y="55"/>
                  </a:lnTo>
                  <a:lnTo>
                    <a:pt x="1089" y="33"/>
                  </a:lnTo>
                  <a:lnTo>
                    <a:pt x="1034" y="21"/>
                  </a:lnTo>
                  <a:lnTo>
                    <a:pt x="977" y="12"/>
                  </a:lnTo>
                  <a:lnTo>
                    <a:pt x="916" y="9"/>
                  </a:lnTo>
                  <a:lnTo>
                    <a:pt x="916" y="6"/>
                  </a:lnTo>
                  <a:lnTo>
                    <a:pt x="916" y="3"/>
                  </a:lnTo>
                  <a:lnTo>
                    <a:pt x="861" y="12"/>
                  </a:lnTo>
                  <a:lnTo>
                    <a:pt x="803" y="33"/>
                  </a:lnTo>
                  <a:lnTo>
                    <a:pt x="745" y="64"/>
                  </a:lnTo>
                  <a:lnTo>
                    <a:pt x="684" y="100"/>
                  </a:lnTo>
                  <a:lnTo>
                    <a:pt x="624" y="137"/>
                  </a:lnTo>
                  <a:lnTo>
                    <a:pt x="566" y="167"/>
                  </a:lnTo>
                  <a:lnTo>
                    <a:pt x="511" y="189"/>
                  </a:lnTo>
                  <a:lnTo>
                    <a:pt x="462" y="201"/>
                  </a:lnTo>
                  <a:lnTo>
                    <a:pt x="462" y="198"/>
                  </a:lnTo>
                  <a:lnTo>
                    <a:pt x="395" y="195"/>
                  </a:lnTo>
                  <a:lnTo>
                    <a:pt x="338" y="186"/>
                  </a:lnTo>
                  <a:lnTo>
                    <a:pt x="280" y="173"/>
                  </a:lnTo>
                  <a:lnTo>
                    <a:pt x="225" y="152"/>
                  </a:lnTo>
                  <a:lnTo>
                    <a:pt x="173" y="128"/>
                  </a:lnTo>
                  <a:lnTo>
                    <a:pt x="118" y="94"/>
                  </a:lnTo>
                  <a:lnTo>
                    <a:pt x="61" y="55"/>
                  </a:lnTo>
                  <a:lnTo>
                    <a:pt x="0" y="9"/>
                  </a:lnTo>
                  <a:lnTo>
                    <a:pt x="0" y="6"/>
                  </a:lnTo>
                  <a:lnTo>
                    <a:pt x="0" y="3"/>
                  </a:lnTo>
                  <a:lnTo>
                    <a:pt x="0" y="0"/>
                  </a:lnTo>
                  <a:lnTo>
                    <a:pt x="0" y="3"/>
                  </a:lnTo>
                  <a:lnTo>
                    <a:pt x="0" y="9"/>
                  </a:lnTo>
                  <a:lnTo>
                    <a:pt x="0" y="12"/>
                  </a:lnTo>
                  <a:lnTo>
                    <a:pt x="0" y="18"/>
                  </a:lnTo>
                  <a:lnTo>
                    <a:pt x="0" y="24"/>
                  </a:lnTo>
                  <a:lnTo>
                    <a:pt x="0" y="30"/>
                  </a:lnTo>
                  <a:lnTo>
                    <a:pt x="0" y="37"/>
                  </a:lnTo>
                  <a:lnTo>
                    <a:pt x="58" y="85"/>
                  </a:lnTo>
                  <a:lnTo>
                    <a:pt x="109" y="125"/>
                  </a:lnTo>
                  <a:lnTo>
                    <a:pt x="146" y="152"/>
                  </a:lnTo>
                  <a:lnTo>
                    <a:pt x="164" y="164"/>
                  </a:lnTo>
                  <a:lnTo>
                    <a:pt x="164" y="161"/>
                  </a:lnTo>
                  <a:lnTo>
                    <a:pt x="140" y="140"/>
                  </a:lnTo>
                  <a:lnTo>
                    <a:pt x="85" y="97"/>
                  </a:lnTo>
                  <a:lnTo>
                    <a:pt x="0" y="37"/>
                  </a:lnTo>
                  <a:lnTo>
                    <a:pt x="58" y="85"/>
                  </a:lnTo>
                  <a:lnTo>
                    <a:pt x="115" y="128"/>
                  </a:lnTo>
                  <a:lnTo>
                    <a:pt x="170" y="161"/>
                  </a:lnTo>
                  <a:lnTo>
                    <a:pt x="222" y="189"/>
                  </a:lnTo>
                  <a:lnTo>
                    <a:pt x="274" y="210"/>
                  </a:lnTo>
                  <a:lnTo>
                    <a:pt x="328" y="225"/>
                  </a:lnTo>
                  <a:lnTo>
                    <a:pt x="389" y="234"/>
                  </a:lnTo>
                  <a:lnTo>
                    <a:pt x="453" y="237"/>
                  </a:lnTo>
                  <a:lnTo>
                    <a:pt x="456" y="237"/>
                  </a:lnTo>
                  <a:lnTo>
                    <a:pt x="459" y="237"/>
                  </a:lnTo>
                  <a:lnTo>
                    <a:pt x="462" y="237"/>
                  </a:lnTo>
                  <a:lnTo>
                    <a:pt x="511" y="228"/>
                  </a:lnTo>
                  <a:lnTo>
                    <a:pt x="563" y="207"/>
                  </a:lnTo>
                  <a:lnTo>
                    <a:pt x="621" y="176"/>
                  </a:lnTo>
                  <a:lnTo>
                    <a:pt x="681" y="140"/>
                  </a:lnTo>
                  <a:lnTo>
                    <a:pt x="742" y="103"/>
                  </a:lnTo>
                  <a:lnTo>
                    <a:pt x="803" y="70"/>
                  </a:lnTo>
                  <a:lnTo>
                    <a:pt x="861" y="46"/>
                  </a:lnTo>
                  <a:lnTo>
                    <a:pt x="916" y="37"/>
                  </a:lnTo>
                  <a:lnTo>
                    <a:pt x="973" y="40"/>
                  </a:lnTo>
                  <a:lnTo>
                    <a:pt x="1031" y="49"/>
                  </a:lnTo>
                  <a:lnTo>
                    <a:pt x="1083" y="67"/>
                  </a:lnTo>
                  <a:lnTo>
                    <a:pt x="1138" y="88"/>
                  </a:lnTo>
                  <a:lnTo>
                    <a:pt x="1190" y="116"/>
                  </a:lnTo>
                  <a:lnTo>
                    <a:pt x="1244" y="149"/>
                  </a:lnTo>
                  <a:lnTo>
                    <a:pt x="1302" y="189"/>
                  </a:lnTo>
                  <a:lnTo>
                    <a:pt x="1369" y="237"/>
                  </a:lnTo>
                  <a:lnTo>
                    <a:pt x="1372" y="237"/>
                  </a:lnTo>
                  <a:lnTo>
                    <a:pt x="1375" y="237"/>
                  </a:lnTo>
                  <a:lnTo>
                    <a:pt x="1378" y="237"/>
                  </a:lnTo>
                  <a:lnTo>
                    <a:pt x="1378" y="198"/>
                  </a:lnTo>
                  <a:close/>
                </a:path>
              </a:pathLst>
            </a:custGeom>
            <a:solidFill>
              <a:srgbClr val="0000FF"/>
            </a:solidFill>
            <a:ln w="0">
              <a:solidFill>
                <a:srgbClr val="0000FF"/>
              </a:solidFill>
              <a:prstDash val="solid"/>
              <a:round/>
              <a:headEnd/>
              <a:tailEnd/>
            </a:ln>
          </p:spPr>
          <p:txBody>
            <a:bodyPr/>
            <a:lstStyle/>
            <a:p>
              <a:endParaRPr lang="en-US"/>
            </a:p>
          </p:txBody>
        </p:sp>
        <p:sp>
          <p:nvSpPr>
            <p:cNvPr id="851018" name="Freeform 74"/>
            <p:cNvSpPr>
              <a:spLocks/>
            </p:cNvSpPr>
            <p:nvPr/>
          </p:nvSpPr>
          <p:spPr bwMode="auto">
            <a:xfrm>
              <a:off x="2284" y="1806"/>
              <a:ext cx="554" cy="95"/>
            </a:xfrm>
            <a:custGeom>
              <a:avLst/>
              <a:gdLst>
                <a:gd name="T0" fmla="*/ 1494 w 1494"/>
                <a:gd name="T1" fmla="*/ 213 h 256"/>
                <a:gd name="T2" fmla="*/ 1430 w 1494"/>
                <a:gd name="T3" fmla="*/ 162 h 256"/>
                <a:gd name="T4" fmla="*/ 1366 w 1494"/>
                <a:gd name="T5" fmla="*/ 119 h 256"/>
                <a:gd name="T6" fmla="*/ 1302 w 1494"/>
                <a:gd name="T7" fmla="*/ 82 h 256"/>
                <a:gd name="T8" fmla="*/ 1241 w 1494"/>
                <a:gd name="T9" fmla="*/ 52 h 256"/>
                <a:gd name="T10" fmla="*/ 1177 w 1494"/>
                <a:gd name="T11" fmla="*/ 28 h 256"/>
                <a:gd name="T12" fmla="*/ 1114 w 1494"/>
                <a:gd name="T13" fmla="*/ 12 h 256"/>
                <a:gd name="T14" fmla="*/ 1053 w 1494"/>
                <a:gd name="T15" fmla="*/ 3 h 256"/>
                <a:gd name="T16" fmla="*/ 992 w 1494"/>
                <a:gd name="T17" fmla="*/ 0 h 256"/>
                <a:gd name="T18" fmla="*/ 928 w 1494"/>
                <a:gd name="T19" fmla="*/ 6 h 256"/>
                <a:gd name="T20" fmla="*/ 867 w 1494"/>
                <a:gd name="T21" fmla="*/ 31 h 256"/>
                <a:gd name="T22" fmla="*/ 806 w 1494"/>
                <a:gd name="T23" fmla="*/ 64 h 256"/>
                <a:gd name="T24" fmla="*/ 745 w 1494"/>
                <a:gd name="T25" fmla="*/ 104 h 256"/>
                <a:gd name="T26" fmla="*/ 681 w 1494"/>
                <a:gd name="T27" fmla="*/ 143 h 256"/>
                <a:gd name="T28" fmla="*/ 621 w 1494"/>
                <a:gd name="T29" fmla="*/ 177 h 256"/>
                <a:gd name="T30" fmla="*/ 560 w 1494"/>
                <a:gd name="T31" fmla="*/ 201 h 256"/>
                <a:gd name="T32" fmla="*/ 502 w 1494"/>
                <a:gd name="T33" fmla="*/ 213 h 256"/>
                <a:gd name="T34" fmla="*/ 438 w 1494"/>
                <a:gd name="T35" fmla="*/ 207 h 256"/>
                <a:gd name="T36" fmla="*/ 377 w 1494"/>
                <a:gd name="T37" fmla="*/ 198 h 256"/>
                <a:gd name="T38" fmla="*/ 313 w 1494"/>
                <a:gd name="T39" fmla="*/ 183 h 256"/>
                <a:gd name="T40" fmla="*/ 252 w 1494"/>
                <a:gd name="T41" fmla="*/ 159 h 256"/>
                <a:gd name="T42" fmla="*/ 189 w 1494"/>
                <a:gd name="T43" fmla="*/ 128 h 256"/>
                <a:gd name="T44" fmla="*/ 125 w 1494"/>
                <a:gd name="T45" fmla="*/ 92 h 256"/>
                <a:gd name="T46" fmla="*/ 61 w 1494"/>
                <a:gd name="T47" fmla="*/ 49 h 256"/>
                <a:gd name="T48" fmla="*/ 0 w 1494"/>
                <a:gd name="T49" fmla="*/ 0 h 256"/>
                <a:gd name="T50" fmla="*/ 0 w 1494"/>
                <a:gd name="T51" fmla="*/ 40 h 256"/>
                <a:gd name="T52" fmla="*/ 61 w 1494"/>
                <a:gd name="T53" fmla="*/ 89 h 256"/>
                <a:gd name="T54" fmla="*/ 125 w 1494"/>
                <a:gd name="T55" fmla="*/ 134 h 256"/>
                <a:gd name="T56" fmla="*/ 189 w 1494"/>
                <a:gd name="T57" fmla="*/ 171 h 256"/>
                <a:gd name="T58" fmla="*/ 252 w 1494"/>
                <a:gd name="T59" fmla="*/ 201 h 256"/>
                <a:gd name="T60" fmla="*/ 313 w 1494"/>
                <a:gd name="T61" fmla="*/ 225 h 256"/>
                <a:gd name="T62" fmla="*/ 377 w 1494"/>
                <a:gd name="T63" fmla="*/ 241 h 256"/>
                <a:gd name="T64" fmla="*/ 438 w 1494"/>
                <a:gd name="T65" fmla="*/ 250 h 256"/>
                <a:gd name="T66" fmla="*/ 502 w 1494"/>
                <a:gd name="T67" fmla="*/ 256 h 256"/>
                <a:gd name="T68" fmla="*/ 560 w 1494"/>
                <a:gd name="T69" fmla="*/ 244 h 256"/>
                <a:gd name="T70" fmla="*/ 621 w 1494"/>
                <a:gd name="T71" fmla="*/ 219 h 256"/>
                <a:gd name="T72" fmla="*/ 681 w 1494"/>
                <a:gd name="T73" fmla="*/ 186 h 256"/>
                <a:gd name="T74" fmla="*/ 745 w 1494"/>
                <a:gd name="T75" fmla="*/ 146 h 256"/>
                <a:gd name="T76" fmla="*/ 806 w 1494"/>
                <a:gd name="T77" fmla="*/ 104 h 256"/>
                <a:gd name="T78" fmla="*/ 867 w 1494"/>
                <a:gd name="T79" fmla="*/ 70 h 256"/>
                <a:gd name="T80" fmla="*/ 928 w 1494"/>
                <a:gd name="T81" fmla="*/ 46 h 256"/>
                <a:gd name="T82" fmla="*/ 992 w 1494"/>
                <a:gd name="T83" fmla="*/ 40 h 256"/>
                <a:gd name="T84" fmla="*/ 1053 w 1494"/>
                <a:gd name="T85" fmla="*/ 43 h 256"/>
                <a:gd name="T86" fmla="*/ 1114 w 1494"/>
                <a:gd name="T87" fmla="*/ 52 h 256"/>
                <a:gd name="T88" fmla="*/ 1177 w 1494"/>
                <a:gd name="T89" fmla="*/ 67 h 256"/>
                <a:gd name="T90" fmla="*/ 1241 w 1494"/>
                <a:gd name="T91" fmla="*/ 92 h 256"/>
                <a:gd name="T92" fmla="*/ 1302 w 1494"/>
                <a:gd name="T93" fmla="*/ 122 h 256"/>
                <a:gd name="T94" fmla="*/ 1366 w 1494"/>
                <a:gd name="T95" fmla="*/ 159 h 256"/>
                <a:gd name="T96" fmla="*/ 1430 w 1494"/>
                <a:gd name="T97" fmla="*/ 204 h 256"/>
                <a:gd name="T98" fmla="*/ 1494 w 1494"/>
                <a:gd name="T99" fmla="*/ 256 h 256"/>
                <a:gd name="T100" fmla="*/ 1494 w 1494"/>
                <a:gd name="T101" fmla="*/ 2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213"/>
                  </a:moveTo>
                  <a:lnTo>
                    <a:pt x="1430" y="162"/>
                  </a:lnTo>
                  <a:lnTo>
                    <a:pt x="1366" y="119"/>
                  </a:lnTo>
                  <a:lnTo>
                    <a:pt x="1302" y="82"/>
                  </a:lnTo>
                  <a:lnTo>
                    <a:pt x="1241" y="52"/>
                  </a:lnTo>
                  <a:lnTo>
                    <a:pt x="1177" y="28"/>
                  </a:lnTo>
                  <a:lnTo>
                    <a:pt x="1114" y="12"/>
                  </a:lnTo>
                  <a:lnTo>
                    <a:pt x="1053" y="3"/>
                  </a:lnTo>
                  <a:lnTo>
                    <a:pt x="992" y="0"/>
                  </a:lnTo>
                  <a:lnTo>
                    <a:pt x="928" y="6"/>
                  </a:lnTo>
                  <a:lnTo>
                    <a:pt x="867" y="31"/>
                  </a:lnTo>
                  <a:lnTo>
                    <a:pt x="806" y="64"/>
                  </a:lnTo>
                  <a:lnTo>
                    <a:pt x="745" y="104"/>
                  </a:lnTo>
                  <a:lnTo>
                    <a:pt x="681" y="143"/>
                  </a:lnTo>
                  <a:lnTo>
                    <a:pt x="621" y="177"/>
                  </a:lnTo>
                  <a:lnTo>
                    <a:pt x="560" y="201"/>
                  </a:lnTo>
                  <a:lnTo>
                    <a:pt x="502" y="213"/>
                  </a:lnTo>
                  <a:lnTo>
                    <a:pt x="438" y="207"/>
                  </a:lnTo>
                  <a:lnTo>
                    <a:pt x="377" y="198"/>
                  </a:lnTo>
                  <a:lnTo>
                    <a:pt x="313" y="183"/>
                  </a:lnTo>
                  <a:lnTo>
                    <a:pt x="252" y="159"/>
                  </a:lnTo>
                  <a:lnTo>
                    <a:pt x="189" y="128"/>
                  </a:lnTo>
                  <a:lnTo>
                    <a:pt x="125" y="92"/>
                  </a:lnTo>
                  <a:lnTo>
                    <a:pt x="61" y="49"/>
                  </a:lnTo>
                  <a:lnTo>
                    <a:pt x="0" y="0"/>
                  </a:lnTo>
                  <a:lnTo>
                    <a:pt x="0" y="40"/>
                  </a:lnTo>
                  <a:lnTo>
                    <a:pt x="61" y="89"/>
                  </a:lnTo>
                  <a:lnTo>
                    <a:pt x="125" y="134"/>
                  </a:lnTo>
                  <a:lnTo>
                    <a:pt x="189" y="171"/>
                  </a:lnTo>
                  <a:lnTo>
                    <a:pt x="252" y="201"/>
                  </a:lnTo>
                  <a:lnTo>
                    <a:pt x="313" y="225"/>
                  </a:lnTo>
                  <a:lnTo>
                    <a:pt x="377" y="241"/>
                  </a:lnTo>
                  <a:lnTo>
                    <a:pt x="438" y="250"/>
                  </a:lnTo>
                  <a:lnTo>
                    <a:pt x="502" y="256"/>
                  </a:lnTo>
                  <a:lnTo>
                    <a:pt x="560" y="244"/>
                  </a:lnTo>
                  <a:lnTo>
                    <a:pt x="621" y="219"/>
                  </a:lnTo>
                  <a:lnTo>
                    <a:pt x="681" y="186"/>
                  </a:lnTo>
                  <a:lnTo>
                    <a:pt x="745" y="146"/>
                  </a:lnTo>
                  <a:lnTo>
                    <a:pt x="806" y="104"/>
                  </a:lnTo>
                  <a:lnTo>
                    <a:pt x="867" y="70"/>
                  </a:lnTo>
                  <a:lnTo>
                    <a:pt x="928" y="46"/>
                  </a:lnTo>
                  <a:lnTo>
                    <a:pt x="992" y="40"/>
                  </a:lnTo>
                  <a:lnTo>
                    <a:pt x="1053" y="43"/>
                  </a:lnTo>
                  <a:lnTo>
                    <a:pt x="1114" y="52"/>
                  </a:lnTo>
                  <a:lnTo>
                    <a:pt x="1177" y="67"/>
                  </a:lnTo>
                  <a:lnTo>
                    <a:pt x="1241" y="92"/>
                  </a:lnTo>
                  <a:lnTo>
                    <a:pt x="1302" y="122"/>
                  </a:lnTo>
                  <a:lnTo>
                    <a:pt x="1366" y="159"/>
                  </a:lnTo>
                  <a:lnTo>
                    <a:pt x="1430" y="204"/>
                  </a:lnTo>
                  <a:lnTo>
                    <a:pt x="1494" y="256"/>
                  </a:lnTo>
                  <a:lnTo>
                    <a:pt x="1494" y="213"/>
                  </a:lnTo>
                  <a:close/>
                </a:path>
              </a:pathLst>
            </a:custGeom>
            <a:solidFill>
              <a:srgbClr val="0000FF"/>
            </a:solidFill>
            <a:ln w="0">
              <a:solidFill>
                <a:srgbClr val="0000FF"/>
              </a:solidFill>
              <a:prstDash val="solid"/>
              <a:round/>
              <a:headEnd/>
              <a:tailEnd/>
            </a:ln>
          </p:spPr>
          <p:txBody>
            <a:bodyPr/>
            <a:lstStyle/>
            <a:p>
              <a:endParaRPr lang="en-US"/>
            </a:p>
          </p:txBody>
        </p:sp>
      </p:grpSp>
      <p:pic>
        <p:nvPicPr>
          <p:cNvPr id="851019" name="Picture 75" descr="FLEX65"/>
          <p:cNvPicPr>
            <a:picLocks noChangeAspect="1" noChangeArrowheads="1"/>
          </p:cNvPicPr>
          <p:nvPr/>
        </p:nvPicPr>
        <p:blipFill>
          <a:blip r:embed="rId8" cstate="print">
            <a:clrChange>
              <a:clrFrom>
                <a:srgbClr val="FEFACF"/>
              </a:clrFrom>
              <a:clrTo>
                <a:srgbClr val="FEFACF">
                  <a:alpha val="0"/>
                </a:srgbClr>
              </a:clrTo>
            </a:clrChange>
            <a:extLst>
              <a:ext uri="{28A0092B-C50C-407E-A947-70E740481C1C}">
                <a14:useLocalDpi xmlns:a14="http://schemas.microsoft.com/office/drawing/2010/main" val="0"/>
              </a:ext>
            </a:extLst>
          </a:blip>
          <a:srcRect b="13675"/>
          <a:stretch>
            <a:fillRect/>
          </a:stretch>
        </p:blipFill>
        <p:spPr bwMode="auto">
          <a:xfrm>
            <a:off x="7391400" y="762000"/>
            <a:ext cx="6556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239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850976"/>
                                        </p:tgtEl>
                                        <p:attrNameLst>
                                          <p:attrName>style.visibility</p:attrName>
                                        </p:attrNameLst>
                                      </p:cBhvr>
                                      <p:to>
                                        <p:strVal val="visible"/>
                                      </p:to>
                                    </p:set>
                                    <p:animEffect transition="in" filter="slide(fromTop)">
                                      <p:cBhvr>
                                        <p:cTn id="7" dur="1000"/>
                                        <p:tgtEl>
                                          <p:spTgt spid="850976"/>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850965"/>
                                        </p:tgtEl>
                                        <p:attrNameLst>
                                          <p:attrName>style.visibility</p:attrName>
                                        </p:attrNameLst>
                                      </p:cBhvr>
                                      <p:to>
                                        <p:strVal val="visible"/>
                                      </p:to>
                                    </p:set>
                                    <p:animEffect transition="in" filter="slide(fromBottom)">
                                      <p:cBhvr>
                                        <p:cTn id="11" dur="1000"/>
                                        <p:tgtEl>
                                          <p:spTgt spid="850965"/>
                                        </p:tgtEl>
                                      </p:cBhvr>
                                    </p:animEffect>
                                  </p:childTnLst>
                                </p:cTn>
                              </p:par>
                            </p:childTnLst>
                          </p:cTn>
                        </p:par>
                        <p:par>
                          <p:cTn id="12" fill="hold" nodeType="afterGroup">
                            <p:stCondLst>
                              <p:cond delay="2000"/>
                            </p:stCondLst>
                            <p:childTnLst>
                              <p:par>
                                <p:cTn id="13" presetID="12" presetClass="entr" presetSubtype="1" fill="hold" nodeType="afterEffect">
                                  <p:stCondLst>
                                    <p:cond delay="0"/>
                                  </p:stCondLst>
                                  <p:childTnLst>
                                    <p:set>
                                      <p:cBhvr>
                                        <p:cTn id="14" dur="1" fill="hold">
                                          <p:stCondLst>
                                            <p:cond delay="0"/>
                                          </p:stCondLst>
                                        </p:cTn>
                                        <p:tgtEl>
                                          <p:spTgt spid="850999"/>
                                        </p:tgtEl>
                                        <p:attrNameLst>
                                          <p:attrName>style.visibility</p:attrName>
                                        </p:attrNameLst>
                                      </p:cBhvr>
                                      <p:to>
                                        <p:strVal val="visible"/>
                                      </p:to>
                                    </p:set>
                                    <p:animEffect transition="in" filter="slide(fromTop)">
                                      <p:cBhvr>
                                        <p:cTn id="15" dur="1000"/>
                                        <p:tgtEl>
                                          <p:spTgt spid="850999"/>
                                        </p:tgtEl>
                                      </p:cBhvr>
                                    </p:animEffect>
                                  </p:childTnLst>
                                </p:cTn>
                              </p:par>
                            </p:childTnLst>
                          </p:cTn>
                        </p:par>
                        <p:par>
                          <p:cTn id="16" fill="hold" nodeType="afterGroup">
                            <p:stCondLst>
                              <p:cond delay="3000"/>
                            </p:stCondLst>
                            <p:childTnLst>
                              <p:par>
                                <p:cTn id="17" presetID="12" presetClass="entr" presetSubtype="4" fill="hold" nodeType="afterEffect">
                                  <p:stCondLst>
                                    <p:cond delay="0"/>
                                  </p:stCondLst>
                                  <p:childTnLst>
                                    <p:set>
                                      <p:cBhvr>
                                        <p:cTn id="18" dur="1" fill="hold">
                                          <p:stCondLst>
                                            <p:cond delay="0"/>
                                          </p:stCondLst>
                                        </p:cTn>
                                        <p:tgtEl>
                                          <p:spTgt spid="851009"/>
                                        </p:tgtEl>
                                        <p:attrNameLst>
                                          <p:attrName>style.visibility</p:attrName>
                                        </p:attrNameLst>
                                      </p:cBhvr>
                                      <p:to>
                                        <p:strVal val="visible"/>
                                      </p:to>
                                    </p:set>
                                    <p:animEffect transition="in" filter="slide(fromBottom)">
                                      <p:cBhvr>
                                        <p:cTn id="19" dur="1000"/>
                                        <p:tgtEl>
                                          <p:spTgt spid="851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6" name="Rectangle 8"/>
          <p:cNvSpPr>
            <a:spLocks noChangeArrowheads="1"/>
          </p:cNvSpPr>
          <p:nvPr/>
        </p:nvSpPr>
        <p:spPr bwMode="auto">
          <a:xfrm>
            <a:off x="2667000" y="1066800"/>
            <a:ext cx="3657600" cy="48006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2223" name="Rectangle 15"/>
          <p:cNvSpPr>
            <a:spLocks noGrp="1" noChangeArrowheads="1"/>
          </p:cNvSpPr>
          <p:nvPr>
            <p:ph type="subTitle" idx="1"/>
          </p:nvPr>
        </p:nvSpPr>
        <p:spPr>
          <a:xfrm>
            <a:off x="3505200" y="3200400"/>
            <a:ext cx="1905000" cy="1066800"/>
          </a:xfrm>
          <a:solidFill>
            <a:schemeClr val="bg1"/>
          </a:solidFill>
          <a:ln>
            <a:solidFill>
              <a:schemeClr val="tx1"/>
            </a:solidFill>
            <a:miter lim="800000"/>
            <a:headEnd/>
            <a:tailEnd/>
          </a:ln>
        </p:spPr>
        <p:txBody>
          <a:bodyPr/>
          <a:lstStyle/>
          <a:p>
            <a:r>
              <a:rPr lang="en-US" sz="2400">
                <a:latin typeface="Arial" charset="0"/>
              </a:rPr>
              <a:t>Through Air Radar</a:t>
            </a:r>
          </a:p>
          <a:p>
            <a:endParaRPr lang="en-US" sz="700">
              <a:latin typeface="Arial" charset="0"/>
            </a:endParaRPr>
          </a:p>
          <a:p>
            <a:endParaRPr lang="en-US" sz="700">
              <a:latin typeface="Arial" charset="0"/>
            </a:endParaRPr>
          </a:p>
          <a:p>
            <a:endParaRPr lang="en-US" sz="700">
              <a:latin typeface="Arial" charset="0"/>
            </a:endParaRPr>
          </a:p>
        </p:txBody>
      </p:sp>
      <p:graphicFrame>
        <p:nvGraphicFramePr>
          <p:cNvPr id="862224" name="Object 16"/>
          <p:cNvGraphicFramePr>
            <a:graphicFrameLocks noChangeAspect="1"/>
          </p:cNvGraphicFramePr>
          <p:nvPr/>
        </p:nvGraphicFramePr>
        <p:xfrm>
          <a:off x="4038600" y="1447800"/>
          <a:ext cx="873125" cy="1524000"/>
        </p:xfrm>
        <a:graphic>
          <a:graphicData uri="http://schemas.openxmlformats.org/presentationml/2006/ole">
            <mc:AlternateContent xmlns:mc="http://schemas.openxmlformats.org/markup-compatibility/2006">
              <mc:Choice xmlns:v="urn:schemas-microsoft-com:vml" Requires="v">
                <p:oleObj spid="_x0000_s29708" name="Photo Editor Photo" r:id="rId4" imgW="1609524" imgH="2809524" progId="MSPhotoEd.3">
                  <p:embed/>
                </p:oleObj>
              </mc:Choice>
              <mc:Fallback>
                <p:oleObj name="Photo Editor Photo" r:id="rId4" imgW="1609524" imgH="2809524" progId="MSPhotoEd.3">
                  <p:embed/>
                  <p:pic>
                    <p:nvPicPr>
                      <p:cNvPr id="0" name=""/>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447800"/>
                        <a:ext cx="8731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871118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sz="3600" dirty="0" smtClean="0"/>
              <a:t>Displacement, Location or Position Sensors</a:t>
            </a:r>
            <a:endParaRPr lang="en-US" sz="3600" dirty="0"/>
          </a:p>
        </p:txBody>
      </p:sp>
      <p:sp>
        <p:nvSpPr>
          <p:cNvPr id="3" name="Content Placeholder 2"/>
          <p:cNvSpPr>
            <a:spLocks noGrp="1"/>
          </p:cNvSpPr>
          <p:nvPr>
            <p:ph idx="1"/>
          </p:nvPr>
        </p:nvSpPr>
        <p:spPr>
          <a:xfrm>
            <a:off x="152400" y="1219200"/>
            <a:ext cx="8534400" cy="4906963"/>
          </a:xfrm>
        </p:spPr>
        <p:txBody>
          <a:bodyPr>
            <a:normAutofit/>
          </a:bodyPr>
          <a:lstStyle/>
          <a:p>
            <a:pPr algn="just"/>
            <a:r>
              <a:rPr lang="en-US" sz="2600" dirty="0" smtClean="0"/>
              <a:t>The measurement of </a:t>
            </a:r>
            <a:r>
              <a:rPr lang="en-US" sz="2600" dirty="0"/>
              <a:t>Displacement, Location or </a:t>
            </a:r>
            <a:r>
              <a:rPr lang="en-US" sz="2600" dirty="0" smtClean="0"/>
              <a:t>Position is of prime importance in industries. </a:t>
            </a:r>
          </a:p>
          <a:p>
            <a:pPr algn="just"/>
            <a:r>
              <a:rPr lang="en-US" sz="2600" dirty="0" smtClean="0"/>
              <a:t>For example:</a:t>
            </a:r>
          </a:p>
          <a:p>
            <a:pPr lvl="1" algn="just"/>
            <a:r>
              <a:rPr lang="en-US" sz="2200" dirty="0" smtClean="0"/>
              <a:t>Orientation of steel plates in a rolling mill</a:t>
            </a:r>
          </a:p>
        </p:txBody>
      </p:sp>
      <p:sp>
        <p:nvSpPr>
          <p:cNvPr id="4" name="Slide Number Placeholder 3"/>
          <p:cNvSpPr>
            <a:spLocks noGrp="1"/>
          </p:cNvSpPr>
          <p:nvPr>
            <p:ph type="sldNum" sz="quarter" idx="12"/>
          </p:nvPr>
        </p:nvSpPr>
        <p:spPr/>
        <p:txBody>
          <a:bodyPr/>
          <a:lstStyle/>
          <a:p>
            <a:fld id="{7A0D5CAB-8BF0-4EA3-BAE4-9835C852A49B}" type="slidenum">
              <a:rPr lang="en-GB" smtClean="0"/>
              <a:pPr/>
              <a:t>5</a:t>
            </a:fld>
            <a:endParaRPr lang="en-GB"/>
          </a:p>
        </p:txBody>
      </p:sp>
      <p:pic>
        <p:nvPicPr>
          <p:cNvPr id="1026" name="Picture 2" descr="http://ietd.iipnetwork.org/sites/ietp/files/rolling_ss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24" y="3048000"/>
            <a:ext cx="82677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902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Grp="1" noChangeArrowheads="1"/>
          </p:cNvSpPr>
          <p:nvPr>
            <p:ph type="title"/>
          </p:nvPr>
        </p:nvSpPr>
        <p:spPr>
          <a:xfrm>
            <a:off x="381000" y="381000"/>
            <a:ext cx="8077200" cy="228600"/>
          </a:xfrm>
        </p:spPr>
        <p:txBody>
          <a:bodyPr>
            <a:normAutofit fontScale="90000"/>
          </a:bodyPr>
          <a:lstStyle/>
          <a:p>
            <a:r>
              <a:rPr lang="en-US" dirty="0"/>
              <a:t>Radar Technology – How it works</a:t>
            </a:r>
          </a:p>
        </p:txBody>
      </p:sp>
      <p:sp>
        <p:nvSpPr>
          <p:cNvPr id="1161219" name="Rectangle 3"/>
          <p:cNvSpPr>
            <a:spLocks noGrp="1" noChangeArrowheads="1"/>
          </p:cNvSpPr>
          <p:nvPr>
            <p:ph type="body" sz="half" idx="1"/>
          </p:nvPr>
        </p:nvSpPr>
        <p:spPr>
          <a:xfrm>
            <a:off x="457200" y="1068388"/>
            <a:ext cx="4572000" cy="5181600"/>
          </a:xfrm>
          <a:solidFill>
            <a:srgbClr val="DDDDDD"/>
          </a:solidFill>
          <a:ln>
            <a:solidFill>
              <a:schemeClr val="tx1"/>
            </a:solidFill>
            <a:miter lim="800000"/>
            <a:headEnd/>
            <a:tailEnd/>
          </a:ln>
        </p:spPr>
        <p:txBody>
          <a:bodyPr>
            <a:normAutofit fontScale="62500" lnSpcReduction="20000"/>
          </a:bodyPr>
          <a:lstStyle/>
          <a:p>
            <a:pPr marL="0" indent="0" algn="ctr">
              <a:lnSpc>
                <a:spcPct val="90000"/>
              </a:lnSpc>
              <a:buFont typeface="Wingdings" pitchFamily="2" charset="2"/>
              <a:buNone/>
            </a:pPr>
            <a:endParaRPr lang="en-US" dirty="0"/>
          </a:p>
          <a:p>
            <a:pPr marL="0" indent="0" algn="ctr">
              <a:lnSpc>
                <a:spcPct val="90000"/>
              </a:lnSpc>
              <a:buFont typeface="Wingdings" pitchFamily="2" charset="2"/>
              <a:buNone/>
            </a:pPr>
            <a:endParaRPr lang="en-US" sz="500" dirty="0"/>
          </a:p>
          <a:p>
            <a:pPr marL="0" indent="0" algn="ctr">
              <a:lnSpc>
                <a:spcPct val="90000"/>
              </a:lnSpc>
              <a:buFont typeface="Wingdings" pitchFamily="2" charset="2"/>
              <a:buNone/>
            </a:pPr>
            <a:r>
              <a:rPr lang="en-US" dirty="0"/>
              <a:t>Radar is a time of flight measurement.</a:t>
            </a:r>
          </a:p>
          <a:p>
            <a:pPr marL="0" indent="0">
              <a:lnSpc>
                <a:spcPct val="90000"/>
              </a:lnSpc>
              <a:buFont typeface="Wingdings" pitchFamily="2" charset="2"/>
              <a:buChar char="§"/>
            </a:pPr>
            <a:endParaRPr lang="en-US" dirty="0"/>
          </a:p>
          <a:p>
            <a:pPr lvl="1">
              <a:lnSpc>
                <a:spcPct val="90000"/>
              </a:lnSpc>
              <a:buFont typeface="Wingdings" pitchFamily="2" charset="2"/>
              <a:buChar char="§"/>
            </a:pPr>
            <a:r>
              <a:rPr lang="en-US" dirty="0"/>
              <a:t>Microwave energy is transmitted by the radar.</a:t>
            </a:r>
          </a:p>
          <a:p>
            <a:pPr lvl="1">
              <a:lnSpc>
                <a:spcPct val="90000"/>
              </a:lnSpc>
              <a:buFont typeface="Wingdings" pitchFamily="2" charset="2"/>
              <a:buChar char="§"/>
            </a:pPr>
            <a:endParaRPr lang="en-US" dirty="0"/>
          </a:p>
          <a:p>
            <a:pPr lvl="1">
              <a:lnSpc>
                <a:spcPct val="90000"/>
              </a:lnSpc>
              <a:buFont typeface="Wingdings" pitchFamily="2" charset="2"/>
              <a:buChar char="§"/>
            </a:pPr>
            <a:r>
              <a:rPr lang="en-US" dirty="0"/>
              <a:t>The microwave energy is reflected off the product surface</a:t>
            </a:r>
          </a:p>
          <a:p>
            <a:pPr lvl="1">
              <a:lnSpc>
                <a:spcPct val="90000"/>
              </a:lnSpc>
              <a:buFont typeface="Wingdings" pitchFamily="2" charset="2"/>
              <a:buChar char="§"/>
            </a:pPr>
            <a:endParaRPr lang="en-US" dirty="0"/>
          </a:p>
          <a:p>
            <a:pPr lvl="1">
              <a:lnSpc>
                <a:spcPct val="90000"/>
              </a:lnSpc>
              <a:buFont typeface="Wingdings" pitchFamily="2" charset="2"/>
              <a:buChar char="§"/>
            </a:pPr>
            <a:r>
              <a:rPr lang="en-US" dirty="0"/>
              <a:t>The radar sensor receives the microwave energy.  </a:t>
            </a:r>
          </a:p>
          <a:p>
            <a:pPr lvl="1">
              <a:lnSpc>
                <a:spcPct val="90000"/>
              </a:lnSpc>
              <a:buFont typeface="Wingdings" pitchFamily="2" charset="2"/>
              <a:buNone/>
            </a:pPr>
            <a:endParaRPr lang="en-US" dirty="0"/>
          </a:p>
          <a:p>
            <a:pPr lvl="1">
              <a:lnSpc>
                <a:spcPct val="90000"/>
              </a:lnSpc>
              <a:buFont typeface="Wingdings" pitchFamily="2" charset="2"/>
              <a:buChar char="§"/>
            </a:pPr>
            <a:r>
              <a:rPr lang="en-US" dirty="0"/>
              <a:t>The time from transmitting to receiving the microwave energy is measured.</a:t>
            </a:r>
          </a:p>
          <a:p>
            <a:pPr lvl="1">
              <a:lnSpc>
                <a:spcPct val="90000"/>
              </a:lnSpc>
              <a:buFont typeface="Wingdings" pitchFamily="2" charset="2"/>
              <a:buNone/>
            </a:pPr>
            <a:endParaRPr lang="en-US" dirty="0"/>
          </a:p>
          <a:p>
            <a:pPr lvl="1">
              <a:lnSpc>
                <a:spcPct val="90000"/>
              </a:lnSpc>
              <a:buFont typeface="Wingdings" pitchFamily="2" charset="2"/>
              <a:buChar char="§"/>
            </a:pPr>
            <a:r>
              <a:rPr lang="en-US" dirty="0"/>
              <a:t>The time is converted to a distance measurement and then eventually a level.</a:t>
            </a:r>
          </a:p>
          <a:p>
            <a:pPr lvl="1">
              <a:lnSpc>
                <a:spcPct val="90000"/>
              </a:lnSpc>
              <a:buFont typeface="Wingdings" pitchFamily="2" charset="2"/>
              <a:buNone/>
            </a:pPr>
            <a:r>
              <a:rPr lang="en-US" dirty="0"/>
              <a:t> </a:t>
            </a:r>
          </a:p>
        </p:txBody>
      </p:sp>
      <p:pic>
        <p:nvPicPr>
          <p:cNvPr id="1161220" name="Picture 4" descr="grundbehälte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600" y="1676400"/>
            <a:ext cx="313531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61221" name="Group 5"/>
          <p:cNvGrpSpPr>
            <a:grpSpLocks/>
          </p:cNvGrpSpPr>
          <p:nvPr/>
        </p:nvGrpSpPr>
        <p:grpSpPr bwMode="auto">
          <a:xfrm>
            <a:off x="5562600" y="2743200"/>
            <a:ext cx="879475" cy="1928813"/>
            <a:chOff x="2284" y="1806"/>
            <a:chExt cx="554" cy="1215"/>
          </a:xfrm>
        </p:grpSpPr>
        <p:sp>
          <p:nvSpPr>
            <p:cNvPr id="1161222" name="Freeform 6"/>
            <p:cNvSpPr>
              <a:spLocks/>
            </p:cNvSpPr>
            <p:nvPr/>
          </p:nvSpPr>
          <p:spPr bwMode="auto">
            <a:xfrm>
              <a:off x="2477" y="2990"/>
              <a:ext cx="175" cy="31"/>
            </a:xfrm>
            <a:custGeom>
              <a:avLst/>
              <a:gdLst>
                <a:gd name="T0" fmla="*/ 472 w 472"/>
                <a:gd name="T1" fmla="*/ 70 h 82"/>
                <a:gd name="T2" fmla="*/ 451 w 472"/>
                <a:gd name="T3" fmla="*/ 52 h 82"/>
                <a:gd name="T4" fmla="*/ 429 w 472"/>
                <a:gd name="T5" fmla="*/ 37 h 82"/>
                <a:gd name="T6" fmla="*/ 411 w 472"/>
                <a:gd name="T7" fmla="*/ 24 h 82"/>
                <a:gd name="T8" fmla="*/ 390 w 472"/>
                <a:gd name="T9" fmla="*/ 15 h 82"/>
                <a:gd name="T10" fmla="*/ 371 w 472"/>
                <a:gd name="T11" fmla="*/ 9 h 82"/>
                <a:gd name="T12" fmla="*/ 350 w 472"/>
                <a:gd name="T13" fmla="*/ 3 h 82"/>
                <a:gd name="T14" fmla="*/ 332 w 472"/>
                <a:gd name="T15" fmla="*/ 0 h 82"/>
                <a:gd name="T16" fmla="*/ 314 w 472"/>
                <a:gd name="T17" fmla="*/ 0 h 82"/>
                <a:gd name="T18" fmla="*/ 292 w 472"/>
                <a:gd name="T19" fmla="*/ 0 h 82"/>
                <a:gd name="T20" fmla="*/ 274 w 472"/>
                <a:gd name="T21" fmla="*/ 9 h 82"/>
                <a:gd name="T22" fmla="*/ 253 w 472"/>
                <a:gd name="T23" fmla="*/ 21 h 82"/>
                <a:gd name="T24" fmla="*/ 235 w 472"/>
                <a:gd name="T25" fmla="*/ 34 h 82"/>
                <a:gd name="T26" fmla="*/ 216 w 472"/>
                <a:gd name="T27" fmla="*/ 43 h 82"/>
                <a:gd name="T28" fmla="*/ 195 w 472"/>
                <a:gd name="T29" fmla="*/ 55 h 82"/>
                <a:gd name="T30" fmla="*/ 177 w 472"/>
                <a:gd name="T31" fmla="*/ 64 h 82"/>
                <a:gd name="T32" fmla="*/ 158 w 472"/>
                <a:gd name="T33" fmla="*/ 70 h 82"/>
                <a:gd name="T34" fmla="*/ 137 w 472"/>
                <a:gd name="T35" fmla="*/ 67 h 82"/>
                <a:gd name="T36" fmla="*/ 119 w 472"/>
                <a:gd name="T37" fmla="*/ 64 h 82"/>
                <a:gd name="T38" fmla="*/ 98 w 472"/>
                <a:gd name="T39" fmla="*/ 58 h 82"/>
                <a:gd name="T40" fmla="*/ 79 w 472"/>
                <a:gd name="T41" fmla="*/ 52 h 82"/>
                <a:gd name="T42" fmla="*/ 58 w 472"/>
                <a:gd name="T43" fmla="*/ 43 h 82"/>
                <a:gd name="T44" fmla="*/ 40 w 472"/>
                <a:gd name="T45" fmla="*/ 31 h 82"/>
                <a:gd name="T46" fmla="*/ 18 w 472"/>
                <a:gd name="T47" fmla="*/ 15 h 82"/>
                <a:gd name="T48" fmla="*/ 0 w 472"/>
                <a:gd name="T49" fmla="*/ 0 h 82"/>
                <a:gd name="T50" fmla="*/ 0 w 472"/>
                <a:gd name="T51" fmla="*/ 12 h 82"/>
                <a:gd name="T52" fmla="*/ 18 w 472"/>
                <a:gd name="T53" fmla="*/ 28 h 82"/>
                <a:gd name="T54" fmla="*/ 40 w 472"/>
                <a:gd name="T55" fmla="*/ 43 h 82"/>
                <a:gd name="T56" fmla="*/ 58 w 472"/>
                <a:gd name="T57" fmla="*/ 55 h 82"/>
                <a:gd name="T58" fmla="*/ 79 w 472"/>
                <a:gd name="T59" fmla="*/ 64 h 82"/>
                <a:gd name="T60" fmla="*/ 98 w 472"/>
                <a:gd name="T61" fmla="*/ 70 h 82"/>
                <a:gd name="T62" fmla="*/ 119 w 472"/>
                <a:gd name="T63" fmla="*/ 76 h 82"/>
                <a:gd name="T64" fmla="*/ 137 w 472"/>
                <a:gd name="T65" fmla="*/ 79 h 82"/>
                <a:gd name="T66" fmla="*/ 158 w 472"/>
                <a:gd name="T67" fmla="*/ 82 h 82"/>
                <a:gd name="T68" fmla="*/ 177 w 472"/>
                <a:gd name="T69" fmla="*/ 76 h 82"/>
                <a:gd name="T70" fmla="*/ 195 w 472"/>
                <a:gd name="T71" fmla="*/ 67 h 82"/>
                <a:gd name="T72" fmla="*/ 216 w 472"/>
                <a:gd name="T73" fmla="*/ 55 h 82"/>
                <a:gd name="T74" fmla="*/ 235 w 472"/>
                <a:gd name="T75" fmla="*/ 46 h 82"/>
                <a:gd name="T76" fmla="*/ 253 w 472"/>
                <a:gd name="T77" fmla="*/ 34 h 82"/>
                <a:gd name="T78" fmla="*/ 274 w 472"/>
                <a:gd name="T79" fmla="*/ 21 h 82"/>
                <a:gd name="T80" fmla="*/ 292 w 472"/>
                <a:gd name="T81" fmla="*/ 12 h 82"/>
                <a:gd name="T82" fmla="*/ 314 w 472"/>
                <a:gd name="T83" fmla="*/ 12 h 82"/>
                <a:gd name="T84" fmla="*/ 332 w 472"/>
                <a:gd name="T85" fmla="*/ 12 h 82"/>
                <a:gd name="T86" fmla="*/ 350 w 472"/>
                <a:gd name="T87" fmla="*/ 15 h 82"/>
                <a:gd name="T88" fmla="*/ 371 w 472"/>
                <a:gd name="T89" fmla="*/ 21 h 82"/>
                <a:gd name="T90" fmla="*/ 390 w 472"/>
                <a:gd name="T91" fmla="*/ 28 h 82"/>
                <a:gd name="T92" fmla="*/ 411 w 472"/>
                <a:gd name="T93" fmla="*/ 37 h 82"/>
                <a:gd name="T94" fmla="*/ 429 w 472"/>
                <a:gd name="T95" fmla="*/ 49 h 82"/>
                <a:gd name="T96" fmla="*/ 451 w 472"/>
                <a:gd name="T97" fmla="*/ 64 h 82"/>
                <a:gd name="T98" fmla="*/ 472 w 472"/>
                <a:gd name="T99" fmla="*/ 82 h 82"/>
                <a:gd name="T100" fmla="*/ 472 w 472"/>
                <a:gd name="T101" fmla="*/ 7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70"/>
                  </a:moveTo>
                  <a:lnTo>
                    <a:pt x="451" y="52"/>
                  </a:lnTo>
                  <a:lnTo>
                    <a:pt x="429" y="37"/>
                  </a:lnTo>
                  <a:lnTo>
                    <a:pt x="411" y="24"/>
                  </a:lnTo>
                  <a:lnTo>
                    <a:pt x="390" y="15"/>
                  </a:lnTo>
                  <a:lnTo>
                    <a:pt x="371" y="9"/>
                  </a:lnTo>
                  <a:lnTo>
                    <a:pt x="350" y="3"/>
                  </a:lnTo>
                  <a:lnTo>
                    <a:pt x="332" y="0"/>
                  </a:lnTo>
                  <a:lnTo>
                    <a:pt x="314" y="0"/>
                  </a:lnTo>
                  <a:lnTo>
                    <a:pt x="292" y="0"/>
                  </a:lnTo>
                  <a:lnTo>
                    <a:pt x="274" y="9"/>
                  </a:lnTo>
                  <a:lnTo>
                    <a:pt x="253" y="21"/>
                  </a:lnTo>
                  <a:lnTo>
                    <a:pt x="235" y="34"/>
                  </a:lnTo>
                  <a:lnTo>
                    <a:pt x="216" y="43"/>
                  </a:lnTo>
                  <a:lnTo>
                    <a:pt x="195" y="55"/>
                  </a:lnTo>
                  <a:lnTo>
                    <a:pt x="177" y="64"/>
                  </a:lnTo>
                  <a:lnTo>
                    <a:pt x="158" y="70"/>
                  </a:lnTo>
                  <a:lnTo>
                    <a:pt x="137" y="67"/>
                  </a:lnTo>
                  <a:lnTo>
                    <a:pt x="119" y="64"/>
                  </a:lnTo>
                  <a:lnTo>
                    <a:pt x="98" y="58"/>
                  </a:lnTo>
                  <a:lnTo>
                    <a:pt x="79" y="52"/>
                  </a:lnTo>
                  <a:lnTo>
                    <a:pt x="58" y="43"/>
                  </a:lnTo>
                  <a:lnTo>
                    <a:pt x="40" y="31"/>
                  </a:lnTo>
                  <a:lnTo>
                    <a:pt x="18" y="15"/>
                  </a:lnTo>
                  <a:lnTo>
                    <a:pt x="0" y="0"/>
                  </a:lnTo>
                  <a:lnTo>
                    <a:pt x="0" y="12"/>
                  </a:lnTo>
                  <a:lnTo>
                    <a:pt x="18" y="28"/>
                  </a:lnTo>
                  <a:lnTo>
                    <a:pt x="40" y="43"/>
                  </a:lnTo>
                  <a:lnTo>
                    <a:pt x="58" y="55"/>
                  </a:lnTo>
                  <a:lnTo>
                    <a:pt x="79" y="64"/>
                  </a:lnTo>
                  <a:lnTo>
                    <a:pt x="98" y="70"/>
                  </a:lnTo>
                  <a:lnTo>
                    <a:pt x="119" y="76"/>
                  </a:lnTo>
                  <a:lnTo>
                    <a:pt x="137" y="79"/>
                  </a:lnTo>
                  <a:lnTo>
                    <a:pt x="158" y="82"/>
                  </a:lnTo>
                  <a:lnTo>
                    <a:pt x="177" y="76"/>
                  </a:lnTo>
                  <a:lnTo>
                    <a:pt x="195" y="67"/>
                  </a:lnTo>
                  <a:lnTo>
                    <a:pt x="216" y="55"/>
                  </a:lnTo>
                  <a:lnTo>
                    <a:pt x="235" y="46"/>
                  </a:lnTo>
                  <a:lnTo>
                    <a:pt x="253" y="34"/>
                  </a:lnTo>
                  <a:lnTo>
                    <a:pt x="274" y="21"/>
                  </a:lnTo>
                  <a:lnTo>
                    <a:pt x="292" y="12"/>
                  </a:lnTo>
                  <a:lnTo>
                    <a:pt x="314" y="12"/>
                  </a:lnTo>
                  <a:lnTo>
                    <a:pt x="332" y="12"/>
                  </a:lnTo>
                  <a:lnTo>
                    <a:pt x="350" y="15"/>
                  </a:lnTo>
                  <a:lnTo>
                    <a:pt x="371" y="21"/>
                  </a:lnTo>
                  <a:lnTo>
                    <a:pt x="390" y="28"/>
                  </a:lnTo>
                  <a:lnTo>
                    <a:pt x="411" y="37"/>
                  </a:lnTo>
                  <a:lnTo>
                    <a:pt x="429" y="49"/>
                  </a:lnTo>
                  <a:lnTo>
                    <a:pt x="451" y="64"/>
                  </a:lnTo>
                  <a:lnTo>
                    <a:pt x="472" y="82"/>
                  </a:lnTo>
                  <a:lnTo>
                    <a:pt x="472" y="70"/>
                  </a:lnTo>
                  <a:close/>
                </a:path>
              </a:pathLst>
            </a:custGeom>
            <a:solidFill>
              <a:srgbClr val="0000FF"/>
            </a:solidFill>
            <a:ln w="0">
              <a:solidFill>
                <a:srgbClr val="0000FF"/>
              </a:solidFill>
              <a:prstDash val="solid"/>
              <a:round/>
              <a:headEnd/>
              <a:tailEnd/>
            </a:ln>
          </p:spPr>
          <p:txBody>
            <a:bodyPr/>
            <a:lstStyle/>
            <a:p>
              <a:endParaRPr lang="en-US"/>
            </a:p>
          </p:txBody>
        </p:sp>
        <p:sp>
          <p:nvSpPr>
            <p:cNvPr id="1161223" name="Freeform 7"/>
            <p:cNvSpPr>
              <a:spLocks/>
            </p:cNvSpPr>
            <p:nvPr/>
          </p:nvSpPr>
          <p:spPr bwMode="auto">
            <a:xfrm>
              <a:off x="2453" y="2871"/>
              <a:ext cx="224" cy="39"/>
            </a:xfrm>
            <a:custGeom>
              <a:avLst/>
              <a:gdLst>
                <a:gd name="T0" fmla="*/ 572 w 603"/>
                <a:gd name="T1" fmla="*/ 67 h 106"/>
                <a:gd name="T2" fmla="*/ 524 w 603"/>
                <a:gd name="T3" fmla="*/ 33 h 106"/>
                <a:gd name="T4" fmla="*/ 475 w 603"/>
                <a:gd name="T5" fmla="*/ 12 h 106"/>
                <a:gd name="T6" fmla="*/ 426 w 603"/>
                <a:gd name="T7" fmla="*/ 0 h 106"/>
                <a:gd name="T8" fmla="*/ 399 w 603"/>
                <a:gd name="T9" fmla="*/ 0 h 106"/>
                <a:gd name="T10" fmla="*/ 393 w 603"/>
                <a:gd name="T11" fmla="*/ 3 h 106"/>
                <a:gd name="T12" fmla="*/ 369 w 603"/>
                <a:gd name="T13" fmla="*/ 9 h 106"/>
                <a:gd name="T14" fmla="*/ 320 w 603"/>
                <a:gd name="T15" fmla="*/ 30 h 106"/>
                <a:gd name="T16" fmla="*/ 268 w 603"/>
                <a:gd name="T17" fmla="*/ 60 h 106"/>
                <a:gd name="T18" fmla="*/ 219 w 603"/>
                <a:gd name="T19" fmla="*/ 82 h 106"/>
                <a:gd name="T20" fmla="*/ 198 w 603"/>
                <a:gd name="T21" fmla="*/ 88 h 106"/>
                <a:gd name="T22" fmla="*/ 192 w 603"/>
                <a:gd name="T23" fmla="*/ 88 h 106"/>
                <a:gd name="T24" fmla="*/ 140 w 603"/>
                <a:gd name="T25" fmla="*/ 82 h 106"/>
                <a:gd name="T26" fmla="*/ 95 w 603"/>
                <a:gd name="T27" fmla="*/ 67 h 106"/>
                <a:gd name="T28" fmla="*/ 49 w 603"/>
                <a:gd name="T29" fmla="*/ 36 h 106"/>
                <a:gd name="T30" fmla="*/ 0 w 603"/>
                <a:gd name="T31" fmla="*/ 0 h 106"/>
                <a:gd name="T32" fmla="*/ 0 w 603"/>
                <a:gd name="T33" fmla="*/ 6 h 106"/>
                <a:gd name="T34" fmla="*/ 0 w 603"/>
                <a:gd name="T35" fmla="*/ 12 h 106"/>
                <a:gd name="T36" fmla="*/ 0 w 603"/>
                <a:gd name="T37" fmla="*/ 18 h 106"/>
                <a:gd name="T38" fmla="*/ 25 w 603"/>
                <a:gd name="T39" fmla="*/ 39 h 106"/>
                <a:gd name="T40" fmla="*/ 73 w 603"/>
                <a:gd name="T41" fmla="*/ 73 h 106"/>
                <a:gd name="T42" fmla="*/ 119 w 603"/>
                <a:gd name="T43" fmla="*/ 91 h 106"/>
                <a:gd name="T44" fmla="*/ 171 w 603"/>
                <a:gd name="T45" fmla="*/ 100 h 106"/>
                <a:gd name="T46" fmla="*/ 201 w 603"/>
                <a:gd name="T47" fmla="*/ 106 h 106"/>
                <a:gd name="T48" fmla="*/ 247 w 603"/>
                <a:gd name="T49" fmla="*/ 91 h 106"/>
                <a:gd name="T50" fmla="*/ 299 w 603"/>
                <a:gd name="T51" fmla="*/ 60 h 106"/>
                <a:gd name="T52" fmla="*/ 350 w 603"/>
                <a:gd name="T53" fmla="*/ 30 h 106"/>
                <a:gd name="T54" fmla="*/ 402 w 603"/>
                <a:gd name="T55" fmla="*/ 15 h 106"/>
                <a:gd name="T56" fmla="*/ 451 w 603"/>
                <a:gd name="T57" fmla="*/ 21 h 106"/>
                <a:gd name="T58" fmla="*/ 496 w 603"/>
                <a:gd name="T59" fmla="*/ 36 h 106"/>
                <a:gd name="T60" fmla="*/ 545 w 603"/>
                <a:gd name="T61" fmla="*/ 63 h 106"/>
                <a:gd name="T62" fmla="*/ 603 w 603"/>
                <a:gd name="T63" fmla="*/ 103 h 106"/>
                <a:gd name="T64" fmla="*/ 603 w 603"/>
                <a:gd name="T65" fmla="*/ 97 h 106"/>
                <a:gd name="T66" fmla="*/ 603 w 603"/>
                <a:gd name="T67" fmla="*/ 97 h 106"/>
                <a:gd name="T68" fmla="*/ 603 w 603"/>
                <a:gd name="T69" fmla="*/ 8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3" h="106">
                  <a:moveTo>
                    <a:pt x="603" y="88"/>
                  </a:moveTo>
                  <a:lnTo>
                    <a:pt x="572" y="67"/>
                  </a:lnTo>
                  <a:lnTo>
                    <a:pt x="548" y="48"/>
                  </a:lnTo>
                  <a:lnTo>
                    <a:pt x="524" y="33"/>
                  </a:lnTo>
                  <a:lnTo>
                    <a:pt x="499" y="21"/>
                  </a:lnTo>
                  <a:lnTo>
                    <a:pt x="475" y="12"/>
                  </a:lnTo>
                  <a:lnTo>
                    <a:pt x="451" y="6"/>
                  </a:lnTo>
                  <a:lnTo>
                    <a:pt x="426" y="0"/>
                  </a:lnTo>
                  <a:lnTo>
                    <a:pt x="402" y="0"/>
                  </a:lnTo>
                  <a:lnTo>
                    <a:pt x="399" y="0"/>
                  </a:lnTo>
                  <a:lnTo>
                    <a:pt x="396" y="3"/>
                  </a:lnTo>
                  <a:lnTo>
                    <a:pt x="393" y="3"/>
                  </a:lnTo>
                  <a:lnTo>
                    <a:pt x="393" y="6"/>
                  </a:lnTo>
                  <a:lnTo>
                    <a:pt x="369" y="9"/>
                  </a:lnTo>
                  <a:lnTo>
                    <a:pt x="344" y="18"/>
                  </a:lnTo>
                  <a:lnTo>
                    <a:pt x="320" y="30"/>
                  </a:lnTo>
                  <a:lnTo>
                    <a:pt x="292" y="45"/>
                  </a:lnTo>
                  <a:lnTo>
                    <a:pt x="268" y="60"/>
                  </a:lnTo>
                  <a:lnTo>
                    <a:pt x="244" y="73"/>
                  </a:lnTo>
                  <a:lnTo>
                    <a:pt x="219" y="82"/>
                  </a:lnTo>
                  <a:lnTo>
                    <a:pt x="201" y="88"/>
                  </a:lnTo>
                  <a:lnTo>
                    <a:pt x="198" y="88"/>
                  </a:lnTo>
                  <a:lnTo>
                    <a:pt x="195" y="88"/>
                  </a:lnTo>
                  <a:lnTo>
                    <a:pt x="192" y="88"/>
                  </a:lnTo>
                  <a:lnTo>
                    <a:pt x="165" y="85"/>
                  </a:lnTo>
                  <a:lnTo>
                    <a:pt x="140" y="82"/>
                  </a:lnTo>
                  <a:lnTo>
                    <a:pt x="116" y="76"/>
                  </a:lnTo>
                  <a:lnTo>
                    <a:pt x="95" y="67"/>
                  </a:lnTo>
                  <a:lnTo>
                    <a:pt x="70" y="51"/>
                  </a:lnTo>
                  <a:lnTo>
                    <a:pt x="49" y="36"/>
                  </a:lnTo>
                  <a:lnTo>
                    <a:pt x="25" y="18"/>
                  </a:lnTo>
                  <a:lnTo>
                    <a:pt x="0" y="0"/>
                  </a:lnTo>
                  <a:lnTo>
                    <a:pt x="0" y="3"/>
                  </a:lnTo>
                  <a:lnTo>
                    <a:pt x="0" y="6"/>
                  </a:lnTo>
                  <a:lnTo>
                    <a:pt x="0" y="9"/>
                  </a:lnTo>
                  <a:lnTo>
                    <a:pt x="0" y="12"/>
                  </a:lnTo>
                  <a:lnTo>
                    <a:pt x="0" y="15"/>
                  </a:lnTo>
                  <a:lnTo>
                    <a:pt x="0" y="18"/>
                  </a:lnTo>
                  <a:lnTo>
                    <a:pt x="0" y="21"/>
                  </a:lnTo>
                  <a:lnTo>
                    <a:pt x="25" y="39"/>
                  </a:lnTo>
                  <a:lnTo>
                    <a:pt x="49" y="57"/>
                  </a:lnTo>
                  <a:lnTo>
                    <a:pt x="73" y="73"/>
                  </a:lnTo>
                  <a:lnTo>
                    <a:pt x="98" y="85"/>
                  </a:lnTo>
                  <a:lnTo>
                    <a:pt x="119" y="91"/>
                  </a:lnTo>
                  <a:lnTo>
                    <a:pt x="143" y="97"/>
                  </a:lnTo>
                  <a:lnTo>
                    <a:pt x="171" y="100"/>
                  </a:lnTo>
                  <a:lnTo>
                    <a:pt x="198" y="103"/>
                  </a:lnTo>
                  <a:lnTo>
                    <a:pt x="201" y="106"/>
                  </a:lnTo>
                  <a:lnTo>
                    <a:pt x="222" y="100"/>
                  </a:lnTo>
                  <a:lnTo>
                    <a:pt x="247" y="91"/>
                  </a:lnTo>
                  <a:lnTo>
                    <a:pt x="271" y="76"/>
                  </a:lnTo>
                  <a:lnTo>
                    <a:pt x="299" y="60"/>
                  </a:lnTo>
                  <a:lnTo>
                    <a:pt x="326" y="42"/>
                  </a:lnTo>
                  <a:lnTo>
                    <a:pt x="350" y="30"/>
                  </a:lnTo>
                  <a:lnTo>
                    <a:pt x="378" y="18"/>
                  </a:lnTo>
                  <a:lnTo>
                    <a:pt x="402" y="15"/>
                  </a:lnTo>
                  <a:lnTo>
                    <a:pt x="426" y="15"/>
                  </a:lnTo>
                  <a:lnTo>
                    <a:pt x="451" y="21"/>
                  </a:lnTo>
                  <a:lnTo>
                    <a:pt x="475" y="27"/>
                  </a:lnTo>
                  <a:lnTo>
                    <a:pt x="496" y="36"/>
                  </a:lnTo>
                  <a:lnTo>
                    <a:pt x="521" y="48"/>
                  </a:lnTo>
                  <a:lnTo>
                    <a:pt x="545" y="63"/>
                  </a:lnTo>
                  <a:lnTo>
                    <a:pt x="572" y="82"/>
                  </a:lnTo>
                  <a:lnTo>
                    <a:pt x="603" y="103"/>
                  </a:lnTo>
                  <a:lnTo>
                    <a:pt x="603" y="100"/>
                  </a:lnTo>
                  <a:lnTo>
                    <a:pt x="603" y="97"/>
                  </a:lnTo>
                  <a:lnTo>
                    <a:pt x="603" y="94"/>
                  </a:lnTo>
                  <a:lnTo>
                    <a:pt x="603" y="97"/>
                  </a:lnTo>
                  <a:lnTo>
                    <a:pt x="603" y="103"/>
                  </a:lnTo>
                  <a:lnTo>
                    <a:pt x="603" y="88"/>
                  </a:lnTo>
                  <a:close/>
                </a:path>
              </a:pathLst>
            </a:custGeom>
            <a:solidFill>
              <a:srgbClr val="0000FF"/>
            </a:solidFill>
            <a:ln w="0">
              <a:solidFill>
                <a:srgbClr val="0000FF"/>
              </a:solidFill>
              <a:prstDash val="solid"/>
              <a:round/>
              <a:headEnd/>
              <a:tailEnd/>
            </a:ln>
          </p:spPr>
          <p:txBody>
            <a:bodyPr/>
            <a:lstStyle/>
            <a:p>
              <a:endParaRPr lang="en-US"/>
            </a:p>
          </p:txBody>
        </p:sp>
        <p:sp>
          <p:nvSpPr>
            <p:cNvPr id="1161224" name="Freeform 8"/>
            <p:cNvSpPr>
              <a:spLocks/>
            </p:cNvSpPr>
            <p:nvPr/>
          </p:nvSpPr>
          <p:spPr bwMode="auto">
            <a:xfrm>
              <a:off x="2428" y="2743"/>
              <a:ext cx="272" cy="48"/>
            </a:xfrm>
            <a:custGeom>
              <a:avLst/>
              <a:gdLst>
                <a:gd name="T0" fmla="*/ 697 w 734"/>
                <a:gd name="T1" fmla="*/ 76 h 128"/>
                <a:gd name="T2" fmla="*/ 636 w 734"/>
                <a:gd name="T3" fmla="*/ 39 h 128"/>
                <a:gd name="T4" fmla="*/ 579 w 734"/>
                <a:gd name="T5" fmla="*/ 15 h 128"/>
                <a:gd name="T6" fmla="*/ 521 w 734"/>
                <a:gd name="T7" fmla="*/ 0 h 128"/>
                <a:gd name="T8" fmla="*/ 487 w 734"/>
                <a:gd name="T9" fmla="*/ 0 h 128"/>
                <a:gd name="T10" fmla="*/ 484 w 734"/>
                <a:gd name="T11" fmla="*/ 3 h 128"/>
                <a:gd name="T12" fmla="*/ 481 w 734"/>
                <a:gd name="T13" fmla="*/ 6 h 128"/>
                <a:gd name="T14" fmla="*/ 423 w 734"/>
                <a:gd name="T15" fmla="*/ 21 h 128"/>
                <a:gd name="T16" fmla="*/ 359 w 734"/>
                <a:gd name="T17" fmla="*/ 55 h 128"/>
                <a:gd name="T18" fmla="*/ 299 w 734"/>
                <a:gd name="T19" fmla="*/ 88 h 128"/>
                <a:gd name="T20" fmla="*/ 247 w 734"/>
                <a:gd name="T21" fmla="*/ 106 h 128"/>
                <a:gd name="T22" fmla="*/ 241 w 734"/>
                <a:gd name="T23" fmla="*/ 103 h 128"/>
                <a:gd name="T24" fmla="*/ 174 w 734"/>
                <a:gd name="T25" fmla="*/ 97 h 128"/>
                <a:gd name="T26" fmla="*/ 116 w 734"/>
                <a:gd name="T27" fmla="*/ 79 h 128"/>
                <a:gd name="T28" fmla="*/ 61 w 734"/>
                <a:gd name="T29" fmla="*/ 45 h 128"/>
                <a:gd name="T30" fmla="*/ 0 w 734"/>
                <a:gd name="T31" fmla="*/ 0 h 128"/>
                <a:gd name="T32" fmla="*/ 0 w 734"/>
                <a:gd name="T33" fmla="*/ 6 h 128"/>
                <a:gd name="T34" fmla="*/ 0 w 734"/>
                <a:gd name="T35" fmla="*/ 12 h 128"/>
                <a:gd name="T36" fmla="*/ 0 w 734"/>
                <a:gd name="T37" fmla="*/ 18 h 128"/>
                <a:gd name="T38" fmla="*/ 0 w 734"/>
                <a:gd name="T39" fmla="*/ 24 h 128"/>
                <a:gd name="T40" fmla="*/ 61 w 734"/>
                <a:gd name="T41" fmla="*/ 70 h 128"/>
                <a:gd name="T42" fmla="*/ 119 w 734"/>
                <a:gd name="T43" fmla="*/ 100 h 128"/>
                <a:gd name="T44" fmla="*/ 177 w 734"/>
                <a:gd name="T45" fmla="*/ 118 h 128"/>
                <a:gd name="T46" fmla="*/ 244 w 734"/>
                <a:gd name="T47" fmla="*/ 125 h 128"/>
                <a:gd name="T48" fmla="*/ 271 w 734"/>
                <a:gd name="T49" fmla="*/ 121 h 128"/>
                <a:gd name="T50" fmla="*/ 329 w 734"/>
                <a:gd name="T51" fmla="*/ 91 h 128"/>
                <a:gd name="T52" fmla="*/ 396 w 734"/>
                <a:gd name="T53" fmla="*/ 52 h 128"/>
                <a:gd name="T54" fmla="*/ 460 w 734"/>
                <a:gd name="T55" fmla="*/ 21 h 128"/>
                <a:gd name="T56" fmla="*/ 521 w 734"/>
                <a:gd name="T57" fmla="*/ 18 h 128"/>
                <a:gd name="T58" fmla="*/ 579 w 734"/>
                <a:gd name="T59" fmla="*/ 33 h 128"/>
                <a:gd name="T60" fmla="*/ 633 w 734"/>
                <a:gd name="T61" fmla="*/ 61 h 128"/>
                <a:gd name="T62" fmla="*/ 694 w 734"/>
                <a:gd name="T63" fmla="*/ 97 h 128"/>
                <a:gd name="T64" fmla="*/ 734 w 734"/>
                <a:gd name="T65" fmla="*/ 125 h 128"/>
                <a:gd name="T66" fmla="*/ 734 w 734"/>
                <a:gd name="T67" fmla="*/ 118 h 128"/>
                <a:gd name="T68" fmla="*/ 734 w 734"/>
                <a:gd name="T69" fmla="*/ 112 h 128"/>
                <a:gd name="T70" fmla="*/ 734 w 734"/>
                <a:gd name="T71"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4" h="128">
                  <a:moveTo>
                    <a:pt x="734" y="103"/>
                  </a:moveTo>
                  <a:lnTo>
                    <a:pt x="697" y="76"/>
                  </a:lnTo>
                  <a:lnTo>
                    <a:pt x="667" y="58"/>
                  </a:lnTo>
                  <a:lnTo>
                    <a:pt x="636" y="39"/>
                  </a:lnTo>
                  <a:lnTo>
                    <a:pt x="606" y="24"/>
                  </a:lnTo>
                  <a:lnTo>
                    <a:pt x="579" y="15"/>
                  </a:lnTo>
                  <a:lnTo>
                    <a:pt x="551" y="6"/>
                  </a:lnTo>
                  <a:lnTo>
                    <a:pt x="521" y="0"/>
                  </a:lnTo>
                  <a:lnTo>
                    <a:pt x="490" y="0"/>
                  </a:lnTo>
                  <a:lnTo>
                    <a:pt x="487" y="0"/>
                  </a:lnTo>
                  <a:lnTo>
                    <a:pt x="484" y="0"/>
                  </a:lnTo>
                  <a:lnTo>
                    <a:pt x="484" y="3"/>
                  </a:lnTo>
                  <a:lnTo>
                    <a:pt x="481" y="3"/>
                  </a:lnTo>
                  <a:lnTo>
                    <a:pt x="481" y="6"/>
                  </a:lnTo>
                  <a:lnTo>
                    <a:pt x="451" y="9"/>
                  </a:lnTo>
                  <a:lnTo>
                    <a:pt x="423" y="21"/>
                  </a:lnTo>
                  <a:lnTo>
                    <a:pt x="393" y="36"/>
                  </a:lnTo>
                  <a:lnTo>
                    <a:pt x="359" y="55"/>
                  </a:lnTo>
                  <a:lnTo>
                    <a:pt x="329" y="73"/>
                  </a:lnTo>
                  <a:lnTo>
                    <a:pt x="299" y="88"/>
                  </a:lnTo>
                  <a:lnTo>
                    <a:pt x="271" y="100"/>
                  </a:lnTo>
                  <a:lnTo>
                    <a:pt x="247" y="106"/>
                  </a:lnTo>
                  <a:lnTo>
                    <a:pt x="244" y="103"/>
                  </a:lnTo>
                  <a:lnTo>
                    <a:pt x="241" y="103"/>
                  </a:lnTo>
                  <a:lnTo>
                    <a:pt x="204" y="100"/>
                  </a:lnTo>
                  <a:lnTo>
                    <a:pt x="174" y="97"/>
                  </a:lnTo>
                  <a:lnTo>
                    <a:pt x="146" y="88"/>
                  </a:lnTo>
                  <a:lnTo>
                    <a:pt x="116" y="79"/>
                  </a:lnTo>
                  <a:lnTo>
                    <a:pt x="89" y="64"/>
                  </a:lnTo>
                  <a:lnTo>
                    <a:pt x="61" y="45"/>
                  </a:lnTo>
                  <a:lnTo>
                    <a:pt x="31" y="24"/>
                  </a:lnTo>
                  <a:lnTo>
                    <a:pt x="0" y="0"/>
                  </a:lnTo>
                  <a:lnTo>
                    <a:pt x="0" y="3"/>
                  </a:lnTo>
                  <a:lnTo>
                    <a:pt x="0" y="6"/>
                  </a:lnTo>
                  <a:lnTo>
                    <a:pt x="0" y="9"/>
                  </a:lnTo>
                  <a:lnTo>
                    <a:pt x="0" y="12"/>
                  </a:lnTo>
                  <a:lnTo>
                    <a:pt x="0" y="15"/>
                  </a:lnTo>
                  <a:lnTo>
                    <a:pt x="0" y="18"/>
                  </a:lnTo>
                  <a:lnTo>
                    <a:pt x="0" y="21"/>
                  </a:lnTo>
                  <a:lnTo>
                    <a:pt x="0" y="24"/>
                  </a:lnTo>
                  <a:lnTo>
                    <a:pt x="31" y="48"/>
                  </a:lnTo>
                  <a:lnTo>
                    <a:pt x="61" y="70"/>
                  </a:lnTo>
                  <a:lnTo>
                    <a:pt x="92" y="85"/>
                  </a:lnTo>
                  <a:lnTo>
                    <a:pt x="119" y="100"/>
                  </a:lnTo>
                  <a:lnTo>
                    <a:pt x="146" y="109"/>
                  </a:lnTo>
                  <a:lnTo>
                    <a:pt x="177" y="118"/>
                  </a:lnTo>
                  <a:lnTo>
                    <a:pt x="207" y="121"/>
                  </a:lnTo>
                  <a:lnTo>
                    <a:pt x="244" y="125"/>
                  </a:lnTo>
                  <a:lnTo>
                    <a:pt x="247" y="128"/>
                  </a:lnTo>
                  <a:lnTo>
                    <a:pt x="271" y="121"/>
                  </a:lnTo>
                  <a:lnTo>
                    <a:pt x="299" y="109"/>
                  </a:lnTo>
                  <a:lnTo>
                    <a:pt x="329" y="91"/>
                  </a:lnTo>
                  <a:lnTo>
                    <a:pt x="362" y="73"/>
                  </a:lnTo>
                  <a:lnTo>
                    <a:pt x="396" y="52"/>
                  </a:lnTo>
                  <a:lnTo>
                    <a:pt x="426" y="36"/>
                  </a:lnTo>
                  <a:lnTo>
                    <a:pt x="460" y="21"/>
                  </a:lnTo>
                  <a:lnTo>
                    <a:pt x="490" y="18"/>
                  </a:lnTo>
                  <a:lnTo>
                    <a:pt x="521" y="18"/>
                  </a:lnTo>
                  <a:lnTo>
                    <a:pt x="551" y="24"/>
                  </a:lnTo>
                  <a:lnTo>
                    <a:pt x="579" y="33"/>
                  </a:lnTo>
                  <a:lnTo>
                    <a:pt x="606" y="45"/>
                  </a:lnTo>
                  <a:lnTo>
                    <a:pt x="633" y="61"/>
                  </a:lnTo>
                  <a:lnTo>
                    <a:pt x="664" y="76"/>
                  </a:lnTo>
                  <a:lnTo>
                    <a:pt x="694" y="97"/>
                  </a:lnTo>
                  <a:lnTo>
                    <a:pt x="731" y="125"/>
                  </a:lnTo>
                  <a:lnTo>
                    <a:pt x="734" y="125"/>
                  </a:lnTo>
                  <a:lnTo>
                    <a:pt x="734" y="121"/>
                  </a:lnTo>
                  <a:lnTo>
                    <a:pt x="734" y="118"/>
                  </a:lnTo>
                  <a:lnTo>
                    <a:pt x="734" y="115"/>
                  </a:lnTo>
                  <a:lnTo>
                    <a:pt x="734" y="112"/>
                  </a:lnTo>
                  <a:lnTo>
                    <a:pt x="734" y="109"/>
                  </a:lnTo>
                  <a:lnTo>
                    <a:pt x="734" y="106"/>
                  </a:lnTo>
                  <a:lnTo>
                    <a:pt x="734" y="103"/>
                  </a:lnTo>
                  <a:close/>
                </a:path>
              </a:pathLst>
            </a:custGeom>
            <a:solidFill>
              <a:srgbClr val="0000FF"/>
            </a:solidFill>
            <a:ln w="0">
              <a:solidFill>
                <a:srgbClr val="0000FF"/>
              </a:solidFill>
              <a:prstDash val="solid"/>
              <a:round/>
              <a:headEnd/>
              <a:tailEnd/>
            </a:ln>
          </p:spPr>
          <p:txBody>
            <a:bodyPr/>
            <a:lstStyle/>
            <a:p>
              <a:endParaRPr lang="en-US"/>
            </a:p>
          </p:txBody>
        </p:sp>
        <p:sp>
          <p:nvSpPr>
            <p:cNvPr id="1161225" name="Freeform 9"/>
            <p:cNvSpPr>
              <a:spLocks/>
            </p:cNvSpPr>
            <p:nvPr/>
          </p:nvSpPr>
          <p:spPr bwMode="auto">
            <a:xfrm>
              <a:off x="2405" y="2608"/>
              <a:ext cx="319" cy="55"/>
            </a:xfrm>
            <a:custGeom>
              <a:avLst/>
              <a:gdLst>
                <a:gd name="T0" fmla="*/ 818 w 861"/>
                <a:gd name="T1" fmla="*/ 91 h 149"/>
                <a:gd name="T2" fmla="*/ 745 w 861"/>
                <a:gd name="T3" fmla="*/ 45 h 149"/>
                <a:gd name="T4" fmla="*/ 678 w 861"/>
                <a:gd name="T5" fmla="*/ 15 h 149"/>
                <a:gd name="T6" fmla="*/ 608 w 861"/>
                <a:gd name="T7" fmla="*/ 0 h 149"/>
                <a:gd name="T8" fmla="*/ 568 w 861"/>
                <a:gd name="T9" fmla="*/ 0 h 149"/>
                <a:gd name="T10" fmla="*/ 565 w 861"/>
                <a:gd name="T11" fmla="*/ 3 h 149"/>
                <a:gd name="T12" fmla="*/ 495 w 861"/>
                <a:gd name="T13" fmla="*/ 21 h 149"/>
                <a:gd name="T14" fmla="*/ 422 w 861"/>
                <a:gd name="T15" fmla="*/ 64 h 149"/>
                <a:gd name="T16" fmla="*/ 349 w 861"/>
                <a:gd name="T17" fmla="*/ 103 h 149"/>
                <a:gd name="T18" fmla="*/ 289 w 861"/>
                <a:gd name="T19" fmla="*/ 124 h 149"/>
                <a:gd name="T20" fmla="*/ 282 w 861"/>
                <a:gd name="T21" fmla="*/ 121 h 149"/>
                <a:gd name="T22" fmla="*/ 206 w 861"/>
                <a:gd name="T23" fmla="*/ 112 h 149"/>
                <a:gd name="T24" fmla="*/ 136 w 861"/>
                <a:gd name="T25" fmla="*/ 91 h 149"/>
                <a:gd name="T26" fmla="*/ 69 w 861"/>
                <a:gd name="T27" fmla="*/ 54 h 149"/>
                <a:gd name="T28" fmla="*/ 0 w 861"/>
                <a:gd name="T29" fmla="*/ 0 h 149"/>
                <a:gd name="T30" fmla="*/ 0 w 861"/>
                <a:gd name="T31" fmla="*/ 6 h 149"/>
                <a:gd name="T32" fmla="*/ 0 w 861"/>
                <a:gd name="T33" fmla="*/ 0 h 149"/>
                <a:gd name="T34" fmla="*/ 0 w 861"/>
                <a:gd name="T35" fmla="*/ 6 h 149"/>
                <a:gd name="T36" fmla="*/ 0 w 861"/>
                <a:gd name="T37" fmla="*/ 15 h 149"/>
                <a:gd name="T38" fmla="*/ 0 w 861"/>
                <a:gd name="T39" fmla="*/ 21 h 149"/>
                <a:gd name="T40" fmla="*/ 36 w 861"/>
                <a:gd name="T41" fmla="*/ 54 h 149"/>
                <a:gd name="T42" fmla="*/ 103 w 861"/>
                <a:gd name="T43" fmla="*/ 100 h 149"/>
                <a:gd name="T44" fmla="*/ 170 w 861"/>
                <a:gd name="T45" fmla="*/ 127 h 149"/>
                <a:gd name="T46" fmla="*/ 243 w 861"/>
                <a:gd name="T47" fmla="*/ 143 h 149"/>
                <a:gd name="T48" fmla="*/ 286 w 861"/>
                <a:gd name="T49" fmla="*/ 146 h 149"/>
                <a:gd name="T50" fmla="*/ 319 w 861"/>
                <a:gd name="T51" fmla="*/ 143 h 149"/>
                <a:gd name="T52" fmla="*/ 389 w 861"/>
                <a:gd name="T53" fmla="*/ 106 h 149"/>
                <a:gd name="T54" fmla="*/ 462 w 861"/>
                <a:gd name="T55" fmla="*/ 61 h 149"/>
                <a:gd name="T56" fmla="*/ 535 w 861"/>
                <a:gd name="T57" fmla="*/ 27 h 149"/>
                <a:gd name="T58" fmla="*/ 608 w 861"/>
                <a:gd name="T59" fmla="*/ 21 h 149"/>
                <a:gd name="T60" fmla="*/ 678 w 861"/>
                <a:gd name="T61" fmla="*/ 39 h 149"/>
                <a:gd name="T62" fmla="*/ 742 w 861"/>
                <a:gd name="T63" fmla="*/ 70 h 149"/>
                <a:gd name="T64" fmla="*/ 815 w 861"/>
                <a:gd name="T65" fmla="*/ 115 h 149"/>
                <a:gd name="T66" fmla="*/ 861 w 861"/>
                <a:gd name="T67" fmla="*/ 14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1" h="149">
                  <a:moveTo>
                    <a:pt x="861" y="121"/>
                  </a:moveTo>
                  <a:lnTo>
                    <a:pt x="818" y="91"/>
                  </a:lnTo>
                  <a:lnTo>
                    <a:pt x="781" y="67"/>
                  </a:lnTo>
                  <a:lnTo>
                    <a:pt x="745" y="45"/>
                  </a:lnTo>
                  <a:lnTo>
                    <a:pt x="711" y="30"/>
                  </a:lnTo>
                  <a:lnTo>
                    <a:pt x="678" y="15"/>
                  </a:lnTo>
                  <a:lnTo>
                    <a:pt x="645" y="6"/>
                  </a:lnTo>
                  <a:lnTo>
                    <a:pt x="608" y="0"/>
                  </a:lnTo>
                  <a:lnTo>
                    <a:pt x="572" y="0"/>
                  </a:lnTo>
                  <a:lnTo>
                    <a:pt x="568" y="0"/>
                  </a:lnTo>
                  <a:lnTo>
                    <a:pt x="565" y="0"/>
                  </a:lnTo>
                  <a:lnTo>
                    <a:pt x="565" y="3"/>
                  </a:lnTo>
                  <a:lnTo>
                    <a:pt x="532" y="6"/>
                  </a:lnTo>
                  <a:lnTo>
                    <a:pt x="495" y="21"/>
                  </a:lnTo>
                  <a:lnTo>
                    <a:pt x="459" y="39"/>
                  </a:lnTo>
                  <a:lnTo>
                    <a:pt x="422" y="64"/>
                  </a:lnTo>
                  <a:lnTo>
                    <a:pt x="386" y="85"/>
                  </a:lnTo>
                  <a:lnTo>
                    <a:pt x="349" y="103"/>
                  </a:lnTo>
                  <a:lnTo>
                    <a:pt x="316" y="118"/>
                  </a:lnTo>
                  <a:lnTo>
                    <a:pt x="289" y="124"/>
                  </a:lnTo>
                  <a:lnTo>
                    <a:pt x="286" y="121"/>
                  </a:lnTo>
                  <a:lnTo>
                    <a:pt x="282" y="121"/>
                  </a:lnTo>
                  <a:lnTo>
                    <a:pt x="243" y="118"/>
                  </a:lnTo>
                  <a:lnTo>
                    <a:pt x="206" y="112"/>
                  </a:lnTo>
                  <a:lnTo>
                    <a:pt x="170" y="103"/>
                  </a:lnTo>
                  <a:lnTo>
                    <a:pt x="136" y="91"/>
                  </a:lnTo>
                  <a:lnTo>
                    <a:pt x="103" y="76"/>
                  </a:lnTo>
                  <a:lnTo>
                    <a:pt x="69" y="54"/>
                  </a:lnTo>
                  <a:lnTo>
                    <a:pt x="36" y="30"/>
                  </a:lnTo>
                  <a:lnTo>
                    <a:pt x="0" y="0"/>
                  </a:lnTo>
                  <a:lnTo>
                    <a:pt x="0" y="3"/>
                  </a:lnTo>
                  <a:lnTo>
                    <a:pt x="0" y="6"/>
                  </a:lnTo>
                  <a:lnTo>
                    <a:pt x="0" y="3"/>
                  </a:lnTo>
                  <a:lnTo>
                    <a:pt x="0" y="0"/>
                  </a:lnTo>
                  <a:lnTo>
                    <a:pt x="0" y="3"/>
                  </a:lnTo>
                  <a:lnTo>
                    <a:pt x="0" y="6"/>
                  </a:lnTo>
                  <a:lnTo>
                    <a:pt x="0" y="9"/>
                  </a:lnTo>
                  <a:lnTo>
                    <a:pt x="0" y="15"/>
                  </a:lnTo>
                  <a:lnTo>
                    <a:pt x="0" y="18"/>
                  </a:lnTo>
                  <a:lnTo>
                    <a:pt x="0" y="21"/>
                  </a:lnTo>
                  <a:lnTo>
                    <a:pt x="0" y="24"/>
                  </a:lnTo>
                  <a:lnTo>
                    <a:pt x="36" y="54"/>
                  </a:lnTo>
                  <a:lnTo>
                    <a:pt x="69" y="79"/>
                  </a:lnTo>
                  <a:lnTo>
                    <a:pt x="103" y="100"/>
                  </a:lnTo>
                  <a:lnTo>
                    <a:pt x="136" y="115"/>
                  </a:lnTo>
                  <a:lnTo>
                    <a:pt x="170" y="127"/>
                  </a:lnTo>
                  <a:lnTo>
                    <a:pt x="206" y="137"/>
                  </a:lnTo>
                  <a:lnTo>
                    <a:pt x="243" y="143"/>
                  </a:lnTo>
                  <a:lnTo>
                    <a:pt x="282" y="146"/>
                  </a:lnTo>
                  <a:lnTo>
                    <a:pt x="286" y="146"/>
                  </a:lnTo>
                  <a:lnTo>
                    <a:pt x="289" y="149"/>
                  </a:lnTo>
                  <a:lnTo>
                    <a:pt x="319" y="143"/>
                  </a:lnTo>
                  <a:lnTo>
                    <a:pt x="352" y="127"/>
                  </a:lnTo>
                  <a:lnTo>
                    <a:pt x="389" y="106"/>
                  </a:lnTo>
                  <a:lnTo>
                    <a:pt x="425" y="85"/>
                  </a:lnTo>
                  <a:lnTo>
                    <a:pt x="462" y="61"/>
                  </a:lnTo>
                  <a:lnTo>
                    <a:pt x="502" y="39"/>
                  </a:lnTo>
                  <a:lnTo>
                    <a:pt x="535" y="27"/>
                  </a:lnTo>
                  <a:lnTo>
                    <a:pt x="572" y="21"/>
                  </a:lnTo>
                  <a:lnTo>
                    <a:pt x="608" y="21"/>
                  </a:lnTo>
                  <a:lnTo>
                    <a:pt x="645" y="30"/>
                  </a:lnTo>
                  <a:lnTo>
                    <a:pt x="678" y="39"/>
                  </a:lnTo>
                  <a:lnTo>
                    <a:pt x="708" y="51"/>
                  </a:lnTo>
                  <a:lnTo>
                    <a:pt x="742" y="70"/>
                  </a:lnTo>
                  <a:lnTo>
                    <a:pt x="778" y="91"/>
                  </a:lnTo>
                  <a:lnTo>
                    <a:pt x="815" y="115"/>
                  </a:lnTo>
                  <a:lnTo>
                    <a:pt x="858" y="146"/>
                  </a:lnTo>
                  <a:lnTo>
                    <a:pt x="861" y="146"/>
                  </a:lnTo>
                  <a:lnTo>
                    <a:pt x="861" y="121"/>
                  </a:lnTo>
                  <a:close/>
                </a:path>
              </a:pathLst>
            </a:custGeom>
            <a:solidFill>
              <a:srgbClr val="0000FF"/>
            </a:solidFill>
            <a:ln w="0">
              <a:solidFill>
                <a:srgbClr val="0000FF"/>
              </a:solidFill>
              <a:prstDash val="solid"/>
              <a:round/>
              <a:headEnd/>
              <a:tailEnd/>
            </a:ln>
          </p:spPr>
          <p:txBody>
            <a:bodyPr/>
            <a:lstStyle/>
            <a:p>
              <a:endParaRPr lang="en-US"/>
            </a:p>
          </p:txBody>
        </p:sp>
        <p:sp>
          <p:nvSpPr>
            <p:cNvPr id="1161226" name="Freeform 10"/>
            <p:cNvSpPr>
              <a:spLocks/>
            </p:cNvSpPr>
            <p:nvPr/>
          </p:nvSpPr>
          <p:spPr bwMode="auto">
            <a:xfrm>
              <a:off x="2381" y="2465"/>
              <a:ext cx="367" cy="62"/>
            </a:xfrm>
            <a:custGeom>
              <a:avLst/>
              <a:gdLst>
                <a:gd name="T0" fmla="*/ 940 w 988"/>
                <a:gd name="T1" fmla="*/ 104 h 168"/>
                <a:gd name="T2" fmla="*/ 858 w 988"/>
                <a:gd name="T3" fmla="*/ 52 h 168"/>
                <a:gd name="T4" fmla="*/ 779 w 988"/>
                <a:gd name="T5" fmla="*/ 18 h 168"/>
                <a:gd name="T6" fmla="*/ 699 w 988"/>
                <a:gd name="T7" fmla="*/ 0 h 168"/>
                <a:gd name="T8" fmla="*/ 654 w 988"/>
                <a:gd name="T9" fmla="*/ 0 h 168"/>
                <a:gd name="T10" fmla="*/ 575 w 988"/>
                <a:gd name="T11" fmla="*/ 22 h 168"/>
                <a:gd name="T12" fmla="*/ 486 w 988"/>
                <a:gd name="T13" fmla="*/ 70 h 168"/>
                <a:gd name="T14" fmla="*/ 404 w 988"/>
                <a:gd name="T15" fmla="*/ 116 h 168"/>
                <a:gd name="T16" fmla="*/ 331 w 988"/>
                <a:gd name="T17" fmla="*/ 140 h 168"/>
                <a:gd name="T18" fmla="*/ 325 w 988"/>
                <a:gd name="T19" fmla="*/ 140 h 168"/>
                <a:gd name="T20" fmla="*/ 237 w 988"/>
                <a:gd name="T21" fmla="*/ 131 h 168"/>
                <a:gd name="T22" fmla="*/ 158 w 988"/>
                <a:gd name="T23" fmla="*/ 107 h 168"/>
                <a:gd name="T24" fmla="*/ 82 w 988"/>
                <a:gd name="T25" fmla="*/ 64 h 168"/>
                <a:gd name="T26" fmla="*/ 0 w 988"/>
                <a:gd name="T27" fmla="*/ 0 h 168"/>
                <a:gd name="T28" fmla="*/ 0 w 988"/>
                <a:gd name="T29" fmla="*/ 6 h 168"/>
                <a:gd name="T30" fmla="*/ 0 w 988"/>
                <a:gd name="T31" fmla="*/ 0 h 168"/>
                <a:gd name="T32" fmla="*/ 0 w 988"/>
                <a:gd name="T33" fmla="*/ 6 h 168"/>
                <a:gd name="T34" fmla="*/ 0 w 988"/>
                <a:gd name="T35" fmla="*/ 15 h 168"/>
                <a:gd name="T36" fmla="*/ 0 w 988"/>
                <a:gd name="T37" fmla="*/ 22 h 168"/>
                <a:gd name="T38" fmla="*/ 0 w 988"/>
                <a:gd name="T39" fmla="*/ 28 h 168"/>
                <a:gd name="T40" fmla="*/ 82 w 988"/>
                <a:gd name="T41" fmla="*/ 92 h 168"/>
                <a:gd name="T42" fmla="*/ 158 w 988"/>
                <a:gd name="T43" fmla="*/ 134 h 168"/>
                <a:gd name="T44" fmla="*/ 237 w 988"/>
                <a:gd name="T45" fmla="*/ 158 h 168"/>
                <a:gd name="T46" fmla="*/ 325 w 988"/>
                <a:gd name="T47" fmla="*/ 168 h 168"/>
                <a:gd name="T48" fmla="*/ 331 w 988"/>
                <a:gd name="T49" fmla="*/ 168 h 168"/>
                <a:gd name="T50" fmla="*/ 404 w 988"/>
                <a:gd name="T51" fmla="*/ 146 h 168"/>
                <a:gd name="T52" fmla="*/ 489 w 988"/>
                <a:gd name="T53" fmla="*/ 98 h 168"/>
                <a:gd name="T54" fmla="*/ 575 w 988"/>
                <a:gd name="T55" fmla="*/ 46 h 168"/>
                <a:gd name="T56" fmla="*/ 657 w 988"/>
                <a:gd name="T57" fmla="*/ 22 h 168"/>
                <a:gd name="T58" fmla="*/ 739 w 988"/>
                <a:gd name="T59" fmla="*/ 31 h 168"/>
                <a:gd name="T60" fmla="*/ 815 w 988"/>
                <a:gd name="T61" fmla="*/ 58 h 168"/>
                <a:gd name="T62" fmla="*/ 894 w 988"/>
                <a:gd name="T63" fmla="*/ 104 h 168"/>
                <a:gd name="T64" fmla="*/ 985 w 988"/>
                <a:gd name="T65" fmla="*/ 168 h 168"/>
                <a:gd name="T66" fmla="*/ 988 w 988"/>
                <a:gd name="T67" fmla="*/ 14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140"/>
                  </a:moveTo>
                  <a:lnTo>
                    <a:pt x="940" y="104"/>
                  </a:lnTo>
                  <a:lnTo>
                    <a:pt x="897" y="76"/>
                  </a:lnTo>
                  <a:lnTo>
                    <a:pt x="858" y="52"/>
                  </a:lnTo>
                  <a:lnTo>
                    <a:pt x="818" y="34"/>
                  </a:lnTo>
                  <a:lnTo>
                    <a:pt x="779" y="18"/>
                  </a:lnTo>
                  <a:lnTo>
                    <a:pt x="739" y="9"/>
                  </a:lnTo>
                  <a:lnTo>
                    <a:pt x="699" y="0"/>
                  </a:lnTo>
                  <a:lnTo>
                    <a:pt x="657" y="0"/>
                  </a:lnTo>
                  <a:lnTo>
                    <a:pt x="654" y="0"/>
                  </a:lnTo>
                  <a:lnTo>
                    <a:pt x="614" y="6"/>
                  </a:lnTo>
                  <a:lnTo>
                    <a:pt x="575" y="22"/>
                  </a:lnTo>
                  <a:lnTo>
                    <a:pt x="532" y="43"/>
                  </a:lnTo>
                  <a:lnTo>
                    <a:pt x="486" y="70"/>
                  </a:lnTo>
                  <a:lnTo>
                    <a:pt x="444" y="95"/>
                  </a:lnTo>
                  <a:lnTo>
                    <a:pt x="404" y="116"/>
                  </a:lnTo>
                  <a:lnTo>
                    <a:pt x="365" y="134"/>
                  </a:lnTo>
                  <a:lnTo>
                    <a:pt x="331" y="140"/>
                  </a:lnTo>
                  <a:lnTo>
                    <a:pt x="328" y="140"/>
                  </a:lnTo>
                  <a:lnTo>
                    <a:pt x="325" y="140"/>
                  </a:lnTo>
                  <a:lnTo>
                    <a:pt x="276" y="137"/>
                  </a:lnTo>
                  <a:lnTo>
                    <a:pt x="237" y="131"/>
                  </a:lnTo>
                  <a:lnTo>
                    <a:pt x="194" y="122"/>
                  </a:lnTo>
                  <a:lnTo>
                    <a:pt x="158" y="107"/>
                  </a:lnTo>
                  <a:lnTo>
                    <a:pt x="118" y="88"/>
                  </a:lnTo>
                  <a:lnTo>
                    <a:pt x="82" y="64"/>
                  </a:lnTo>
                  <a:lnTo>
                    <a:pt x="42" y="34"/>
                  </a:lnTo>
                  <a:lnTo>
                    <a:pt x="0" y="0"/>
                  </a:lnTo>
                  <a:lnTo>
                    <a:pt x="0" y="3"/>
                  </a:lnTo>
                  <a:lnTo>
                    <a:pt x="0" y="6"/>
                  </a:lnTo>
                  <a:lnTo>
                    <a:pt x="0" y="3"/>
                  </a:lnTo>
                  <a:lnTo>
                    <a:pt x="0" y="0"/>
                  </a:lnTo>
                  <a:lnTo>
                    <a:pt x="0" y="3"/>
                  </a:lnTo>
                  <a:lnTo>
                    <a:pt x="0" y="6"/>
                  </a:lnTo>
                  <a:lnTo>
                    <a:pt x="0" y="9"/>
                  </a:lnTo>
                  <a:lnTo>
                    <a:pt x="0" y="15"/>
                  </a:lnTo>
                  <a:lnTo>
                    <a:pt x="0" y="18"/>
                  </a:lnTo>
                  <a:lnTo>
                    <a:pt x="0" y="22"/>
                  </a:lnTo>
                  <a:lnTo>
                    <a:pt x="0" y="25"/>
                  </a:lnTo>
                  <a:lnTo>
                    <a:pt x="0" y="28"/>
                  </a:lnTo>
                  <a:lnTo>
                    <a:pt x="42" y="61"/>
                  </a:lnTo>
                  <a:lnTo>
                    <a:pt x="82" y="92"/>
                  </a:lnTo>
                  <a:lnTo>
                    <a:pt x="118" y="116"/>
                  </a:lnTo>
                  <a:lnTo>
                    <a:pt x="158" y="134"/>
                  </a:lnTo>
                  <a:lnTo>
                    <a:pt x="194" y="149"/>
                  </a:lnTo>
                  <a:lnTo>
                    <a:pt x="237" y="158"/>
                  </a:lnTo>
                  <a:lnTo>
                    <a:pt x="276" y="165"/>
                  </a:lnTo>
                  <a:lnTo>
                    <a:pt x="325" y="168"/>
                  </a:lnTo>
                  <a:lnTo>
                    <a:pt x="328" y="168"/>
                  </a:lnTo>
                  <a:lnTo>
                    <a:pt x="331" y="168"/>
                  </a:lnTo>
                  <a:lnTo>
                    <a:pt x="365" y="161"/>
                  </a:lnTo>
                  <a:lnTo>
                    <a:pt x="404" y="146"/>
                  </a:lnTo>
                  <a:lnTo>
                    <a:pt x="447" y="122"/>
                  </a:lnTo>
                  <a:lnTo>
                    <a:pt x="489" y="98"/>
                  </a:lnTo>
                  <a:lnTo>
                    <a:pt x="532" y="70"/>
                  </a:lnTo>
                  <a:lnTo>
                    <a:pt x="575" y="46"/>
                  </a:lnTo>
                  <a:lnTo>
                    <a:pt x="617" y="28"/>
                  </a:lnTo>
                  <a:lnTo>
                    <a:pt x="657" y="22"/>
                  </a:lnTo>
                  <a:lnTo>
                    <a:pt x="699" y="25"/>
                  </a:lnTo>
                  <a:lnTo>
                    <a:pt x="739" y="31"/>
                  </a:lnTo>
                  <a:lnTo>
                    <a:pt x="779" y="43"/>
                  </a:lnTo>
                  <a:lnTo>
                    <a:pt x="815" y="58"/>
                  </a:lnTo>
                  <a:lnTo>
                    <a:pt x="855" y="79"/>
                  </a:lnTo>
                  <a:lnTo>
                    <a:pt x="894" y="104"/>
                  </a:lnTo>
                  <a:lnTo>
                    <a:pt x="937" y="131"/>
                  </a:lnTo>
                  <a:lnTo>
                    <a:pt x="985" y="168"/>
                  </a:lnTo>
                  <a:lnTo>
                    <a:pt x="988" y="168"/>
                  </a:lnTo>
                  <a:lnTo>
                    <a:pt x="988" y="140"/>
                  </a:lnTo>
                  <a:close/>
                </a:path>
              </a:pathLst>
            </a:custGeom>
            <a:solidFill>
              <a:srgbClr val="0000FF"/>
            </a:solidFill>
            <a:ln w="0">
              <a:solidFill>
                <a:srgbClr val="0000FF"/>
              </a:solidFill>
              <a:prstDash val="solid"/>
              <a:round/>
              <a:headEnd/>
              <a:tailEnd/>
            </a:ln>
          </p:spPr>
          <p:txBody>
            <a:bodyPr/>
            <a:lstStyle/>
            <a:p>
              <a:endParaRPr lang="en-US"/>
            </a:p>
          </p:txBody>
        </p:sp>
        <p:sp>
          <p:nvSpPr>
            <p:cNvPr id="1161227" name="Freeform 11"/>
            <p:cNvSpPr>
              <a:spLocks/>
            </p:cNvSpPr>
            <p:nvPr/>
          </p:nvSpPr>
          <p:spPr bwMode="auto">
            <a:xfrm>
              <a:off x="2356" y="2312"/>
              <a:ext cx="415" cy="71"/>
            </a:xfrm>
            <a:custGeom>
              <a:avLst/>
              <a:gdLst>
                <a:gd name="T0" fmla="*/ 1065 w 1119"/>
                <a:gd name="T1" fmla="*/ 122 h 192"/>
                <a:gd name="T2" fmla="*/ 970 w 1119"/>
                <a:gd name="T3" fmla="*/ 64 h 192"/>
                <a:gd name="T4" fmla="*/ 885 w 1119"/>
                <a:gd name="T5" fmla="*/ 28 h 192"/>
                <a:gd name="T6" fmla="*/ 794 w 1119"/>
                <a:gd name="T7" fmla="*/ 10 h 192"/>
                <a:gd name="T8" fmla="*/ 742 w 1119"/>
                <a:gd name="T9" fmla="*/ 4 h 192"/>
                <a:gd name="T10" fmla="*/ 651 w 1119"/>
                <a:gd name="T11" fmla="*/ 28 h 192"/>
                <a:gd name="T12" fmla="*/ 553 w 1119"/>
                <a:gd name="T13" fmla="*/ 83 h 192"/>
                <a:gd name="T14" fmla="*/ 459 w 1119"/>
                <a:gd name="T15" fmla="*/ 137 h 192"/>
                <a:gd name="T16" fmla="*/ 374 w 1119"/>
                <a:gd name="T17" fmla="*/ 162 h 192"/>
                <a:gd name="T18" fmla="*/ 319 w 1119"/>
                <a:gd name="T19" fmla="*/ 159 h 192"/>
                <a:gd name="T20" fmla="*/ 225 w 1119"/>
                <a:gd name="T21" fmla="*/ 140 h 192"/>
                <a:gd name="T22" fmla="*/ 137 w 1119"/>
                <a:gd name="T23" fmla="*/ 101 h 192"/>
                <a:gd name="T24" fmla="*/ 48 w 1119"/>
                <a:gd name="T25" fmla="*/ 43 h 192"/>
                <a:gd name="T26" fmla="*/ 0 w 1119"/>
                <a:gd name="T27" fmla="*/ 4 h 192"/>
                <a:gd name="T28" fmla="*/ 0 w 1119"/>
                <a:gd name="T29" fmla="*/ 4 h 192"/>
                <a:gd name="T30" fmla="*/ 0 w 1119"/>
                <a:gd name="T31" fmla="*/ 10 h 192"/>
                <a:gd name="T32" fmla="*/ 0 w 1119"/>
                <a:gd name="T33" fmla="*/ 19 h 192"/>
                <a:gd name="T34" fmla="*/ 0 w 1119"/>
                <a:gd name="T35" fmla="*/ 28 h 192"/>
                <a:gd name="T36" fmla="*/ 48 w 1119"/>
                <a:gd name="T37" fmla="*/ 70 h 192"/>
                <a:gd name="T38" fmla="*/ 137 w 1119"/>
                <a:gd name="T39" fmla="*/ 131 h 192"/>
                <a:gd name="T40" fmla="*/ 222 w 1119"/>
                <a:gd name="T41" fmla="*/ 171 h 192"/>
                <a:gd name="T42" fmla="*/ 316 w 1119"/>
                <a:gd name="T43" fmla="*/ 189 h 192"/>
                <a:gd name="T44" fmla="*/ 371 w 1119"/>
                <a:gd name="T45" fmla="*/ 192 h 192"/>
                <a:gd name="T46" fmla="*/ 413 w 1119"/>
                <a:gd name="T47" fmla="*/ 186 h 192"/>
                <a:gd name="T48" fmla="*/ 505 w 1119"/>
                <a:gd name="T49" fmla="*/ 143 h 192"/>
                <a:gd name="T50" fmla="*/ 602 w 1119"/>
                <a:gd name="T51" fmla="*/ 83 h 192"/>
                <a:gd name="T52" fmla="*/ 699 w 1119"/>
                <a:gd name="T53" fmla="*/ 34 h 192"/>
                <a:gd name="T54" fmla="*/ 791 w 1119"/>
                <a:gd name="T55" fmla="*/ 31 h 192"/>
                <a:gd name="T56" fmla="*/ 879 w 1119"/>
                <a:gd name="T57" fmla="*/ 52 h 192"/>
                <a:gd name="T58" fmla="*/ 967 w 1119"/>
                <a:gd name="T59" fmla="*/ 92 h 192"/>
                <a:gd name="T60" fmla="*/ 1059 w 1119"/>
                <a:gd name="T61" fmla="*/ 153 h 192"/>
                <a:gd name="T62" fmla="*/ 1116 w 1119"/>
                <a:gd name="T63" fmla="*/ 192 h 192"/>
                <a:gd name="T64" fmla="*/ 1119 w 1119"/>
                <a:gd name="T65" fmla="*/ 189 h 192"/>
                <a:gd name="T66" fmla="*/ 1119 w 1119"/>
                <a:gd name="T67" fmla="*/ 180 h 192"/>
                <a:gd name="T68" fmla="*/ 1119 w 1119"/>
                <a:gd name="T69" fmla="*/ 171 h 192"/>
                <a:gd name="T70" fmla="*/ 1119 w 1119"/>
                <a:gd name="T71" fmla="*/ 16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162"/>
                  </a:moveTo>
                  <a:lnTo>
                    <a:pt x="1065" y="122"/>
                  </a:lnTo>
                  <a:lnTo>
                    <a:pt x="1016" y="89"/>
                  </a:lnTo>
                  <a:lnTo>
                    <a:pt x="970" y="64"/>
                  </a:lnTo>
                  <a:lnTo>
                    <a:pt x="928" y="43"/>
                  </a:lnTo>
                  <a:lnTo>
                    <a:pt x="885" y="28"/>
                  </a:lnTo>
                  <a:lnTo>
                    <a:pt x="839" y="16"/>
                  </a:lnTo>
                  <a:lnTo>
                    <a:pt x="794" y="10"/>
                  </a:lnTo>
                  <a:lnTo>
                    <a:pt x="745" y="7"/>
                  </a:lnTo>
                  <a:lnTo>
                    <a:pt x="742" y="4"/>
                  </a:lnTo>
                  <a:lnTo>
                    <a:pt x="696" y="10"/>
                  </a:lnTo>
                  <a:lnTo>
                    <a:pt x="651" y="28"/>
                  </a:lnTo>
                  <a:lnTo>
                    <a:pt x="602" y="52"/>
                  </a:lnTo>
                  <a:lnTo>
                    <a:pt x="553" y="83"/>
                  </a:lnTo>
                  <a:lnTo>
                    <a:pt x="505" y="110"/>
                  </a:lnTo>
                  <a:lnTo>
                    <a:pt x="459" y="137"/>
                  </a:lnTo>
                  <a:lnTo>
                    <a:pt x="413" y="153"/>
                  </a:lnTo>
                  <a:lnTo>
                    <a:pt x="374" y="162"/>
                  </a:lnTo>
                  <a:lnTo>
                    <a:pt x="371" y="162"/>
                  </a:lnTo>
                  <a:lnTo>
                    <a:pt x="319" y="159"/>
                  </a:lnTo>
                  <a:lnTo>
                    <a:pt x="270" y="153"/>
                  </a:lnTo>
                  <a:lnTo>
                    <a:pt x="225" y="140"/>
                  </a:lnTo>
                  <a:lnTo>
                    <a:pt x="182" y="125"/>
                  </a:lnTo>
                  <a:lnTo>
                    <a:pt x="137" y="101"/>
                  </a:lnTo>
                  <a:lnTo>
                    <a:pt x="94" y="77"/>
                  </a:lnTo>
                  <a:lnTo>
                    <a:pt x="48" y="43"/>
                  </a:lnTo>
                  <a:lnTo>
                    <a:pt x="0" y="7"/>
                  </a:lnTo>
                  <a:lnTo>
                    <a:pt x="0" y="4"/>
                  </a:lnTo>
                  <a:lnTo>
                    <a:pt x="0" y="0"/>
                  </a:lnTo>
                  <a:lnTo>
                    <a:pt x="0" y="4"/>
                  </a:lnTo>
                  <a:lnTo>
                    <a:pt x="0" y="7"/>
                  </a:lnTo>
                  <a:lnTo>
                    <a:pt x="0" y="10"/>
                  </a:lnTo>
                  <a:lnTo>
                    <a:pt x="0" y="16"/>
                  </a:lnTo>
                  <a:lnTo>
                    <a:pt x="0" y="19"/>
                  </a:lnTo>
                  <a:lnTo>
                    <a:pt x="0" y="25"/>
                  </a:lnTo>
                  <a:lnTo>
                    <a:pt x="0" y="28"/>
                  </a:lnTo>
                  <a:lnTo>
                    <a:pt x="0" y="31"/>
                  </a:lnTo>
                  <a:lnTo>
                    <a:pt x="48" y="70"/>
                  </a:lnTo>
                  <a:lnTo>
                    <a:pt x="94" y="104"/>
                  </a:lnTo>
                  <a:lnTo>
                    <a:pt x="137" y="131"/>
                  </a:lnTo>
                  <a:lnTo>
                    <a:pt x="179" y="153"/>
                  </a:lnTo>
                  <a:lnTo>
                    <a:pt x="222" y="171"/>
                  </a:lnTo>
                  <a:lnTo>
                    <a:pt x="267" y="183"/>
                  </a:lnTo>
                  <a:lnTo>
                    <a:pt x="316" y="189"/>
                  </a:lnTo>
                  <a:lnTo>
                    <a:pt x="368" y="192"/>
                  </a:lnTo>
                  <a:lnTo>
                    <a:pt x="371" y="192"/>
                  </a:lnTo>
                  <a:lnTo>
                    <a:pt x="374" y="192"/>
                  </a:lnTo>
                  <a:lnTo>
                    <a:pt x="413" y="186"/>
                  </a:lnTo>
                  <a:lnTo>
                    <a:pt x="456" y="168"/>
                  </a:lnTo>
                  <a:lnTo>
                    <a:pt x="505" y="143"/>
                  </a:lnTo>
                  <a:lnTo>
                    <a:pt x="553" y="113"/>
                  </a:lnTo>
                  <a:lnTo>
                    <a:pt x="602" y="83"/>
                  </a:lnTo>
                  <a:lnTo>
                    <a:pt x="651" y="55"/>
                  </a:lnTo>
                  <a:lnTo>
                    <a:pt x="699" y="34"/>
                  </a:lnTo>
                  <a:lnTo>
                    <a:pt x="745" y="28"/>
                  </a:lnTo>
                  <a:lnTo>
                    <a:pt x="791" y="31"/>
                  </a:lnTo>
                  <a:lnTo>
                    <a:pt x="836" y="40"/>
                  </a:lnTo>
                  <a:lnTo>
                    <a:pt x="879" y="52"/>
                  </a:lnTo>
                  <a:lnTo>
                    <a:pt x="925" y="70"/>
                  </a:lnTo>
                  <a:lnTo>
                    <a:pt x="967" y="92"/>
                  </a:lnTo>
                  <a:lnTo>
                    <a:pt x="1013" y="119"/>
                  </a:lnTo>
                  <a:lnTo>
                    <a:pt x="1059" y="153"/>
                  </a:lnTo>
                  <a:lnTo>
                    <a:pt x="1113" y="192"/>
                  </a:lnTo>
                  <a:lnTo>
                    <a:pt x="1116" y="192"/>
                  </a:lnTo>
                  <a:lnTo>
                    <a:pt x="1119" y="192"/>
                  </a:lnTo>
                  <a:lnTo>
                    <a:pt x="1119" y="189"/>
                  </a:lnTo>
                  <a:lnTo>
                    <a:pt x="1119" y="186"/>
                  </a:lnTo>
                  <a:lnTo>
                    <a:pt x="1119" y="180"/>
                  </a:lnTo>
                  <a:lnTo>
                    <a:pt x="1119" y="177"/>
                  </a:lnTo>
                  <a:lnTo>
                    <a:pt x="1119" y="171"/>
                  </a:lnTo>
                  <a:lnTo>
                    <a:pt x="1119" y="165"/>
                  </a:lnTo>
                  <a:lnTo>
                    <a:pt x="1119" y="162"/>
                  </a:lnTo>
                  <a:close/>
                </a:path>
              </a:pathLst>
            </a:custGeom>
            <a:solidFill>
              <a:srgbClr val="0000FF"/>
            </a:solidFill>
            <a:ln w="0">
              <a:solidFill>
                <a:srgbClr val="0000FF"/>
              </a:solidFill>
              <a:prstDash val="solid"/>
              <a:round/>
              <a:headEnd/>
              <a:tailEnd/>
            </a:ln>
          </p:spPr>
          <p:txBody>
            <a:bodyPr/>
            <a:lstStyle/>
            <a:p>
              <a:endParaRPr lang="en-US"/>
            </a:p>
          </p:txBody>
        </p:sp>
        <p:sp>
          <p:nvSpPr>
            <p:cNvPr id="1161228" name="Freeform 12"/>
            <p:cNvSpPr>
              <a:spLocks/>
            </p:cNvSpPr>
            <p:nvPr/>
          </p:nvSpPr>
          <p:spPr bwMode="auto">
            <a:xfrm>
              <a:off x="2333" y="2152"/>
              <a:ext cx="462" cy="79"/>
            </a:xfrm>
            <a:custGeom>
              <a:avLst/>
              <a:gdLst>
                <a:gd name="T0" fmla="*/ 1186 w 1247"/>
                <a:gd name="T1" fmla="*/ 134 h 213"/>
                <a:gd name="T2" fmla="*/ 1083 w 1247"/>
                <a:gd name="T3" fmla="*/ 70 h 213"/>
                <a:gd name="T4" fmla="*/ 986 w 1247"/>
                <a:gd name="T5" fmla="*/ 28 h 213"/>
                <a:gd name="T6" fmla="*/ 885 w 1247"/>
                <a:gd name="T7" fmla="*/ 10 h 213"/>
                <a:gd name="T8" fmla="*/ 827 w 1247"/>
                <a:gd name="T9" fmla="*/ 3 h 213"/>
                <a:gd name="T10" fmla="*/ 776 w 1247"/>
                <a:gd name="T11" fmla="*/ 10 h 213"/>
                <a:gd name="T12" fmla="*/ 672 w 1247"/>
                <a:gd name="T13" fmla="*/ 58 h 213"/>
                <a:gd name="T14" fmla="*/ 563 w 1247"/>
                <a:gd name="T15" fmla="*/ 122 h 213"/>
                <a:gd name="T16" fmla="*/ 462 w 1247"/>
                <a:gd name="T17" fmla="*/ 171 h 213"/>
                <a:gd name="T18" fmla="*/ 417 w 1247"/>
                <a:gd name="T19" fmla="*/ 177 h 213"/>
                <a:gd name="T20" fmla="*/ 301 w 1247"/>
                <a:gd name="T21" fmla="*/ 165 h 213"/>
                <a:gd name="T22" fmla="*/ 204 w 1247"/>
                <a:gd name="T23" fmla="*/ 137 h 213"/>
                <a:gd name="T24" fmla="*/ 103 w 1247"/>
                <a:gd name="T25" fmla="*/ 83 h 213"/>
                <a:gd name="T26" fmla="*/ 0 w 1247"/>
                <a:gd name="T27" fmla="*/ 7 h 213"/>
                <a:gd name="T28" fmla="*/ 0 w 1247"/>
                <a:gd name="T29" fmla="*/ 0 h 213"/>
                <a:gd name="T30" fmla="*/ 0 w 1247"/>
                <a:gd name="T31" fmla="*/ 7 h 213"/>
                <a:gd name="T32" fmla="*/ 0 w 1247"/>
                <a:gd name="T33" fmla="*/ 16 h 213"/>
                <a:gd name="T34" fmla="*/ 0 w 1247"/>
                <a:gd name="T35" fmla="*/ 25 h 213"/>
                <a:gd name="T36" fmla="*/ 0 w 1247"/>
                <a:gd name="T37" fmla="*/ 34 h 213"/>
                <a:gd name="T38" fmla="*/ 103 w 1247"/>
                <a:gd name="T39" fmla="*/ 113 h 213"/>
                <a:gd name="T40" fmla="*/ 201 w 1247"/>
                <a:gd name="T41" fmla="*/ 171 h 213"/>
                <a:gd name="T42" fmla="*/ 298 w 1247"/>
                <a:gd name="T43" fmla="*/ 201 h 213"/>
                <a:gd name="T44" fmla="*/ 407 w 1247"/>
                <a:gd name="T45" fmla="*/ 213 h 213"/>
                <a:gd name="T46" fmla="*/ 414 w 1247"/>
                <a:gd name="T47" fmla="*/ 213 h 213"/>
                <a:gd name="T48" fmla="*/ 459 w 1247"/>
                <a:gd name="T49" fmla="*/ 207 h 213"/>
                <a:gd name="T50" fmla="*/ 563 w 1247"/>
                <a:gd name="T51" fmla="*/ 159 h 213"/>
                <a:gd name="T52" fmla="*/ 672 w 1247"/>
                <a:gd name="T53" fmla="*/ 92 h 213"/>
                <a:gd name="T54" fmla="*/ 779 w 1247"/>
                <a:gd name="T55" fmla="*/ 40 h 213"/>
                <a:gd name="T56" fmla="*/ 882 w 1247"/>
                <a:gd name="T57" fmla="*/ 34 h 213"/>
                <a:gd name="T58" fmla="*/ 983 w 1247"/>
                <a:gd name="T59" fmla="*/ 58 h 213"/>
                <a:gd name="T60" fmla="*/ 1077 w 1247"/>
                <a:gd name="T61" fmla="*/ 101 h 213"/>
                <a:gd name="T62" fmla="*/ 1180 w 1247"/>
                <a:gd name="T63" fmla="*/ 171 h 213"/>
                <a:gd name="T64" fmla="*/ 1244 w 1247"/>
                <a:gd name="T65" fmla="*/ 213 h 213"/>
                <a:gd name="T66" fmla="*/ 1247 w 1247"/>
                <a:gd name="T67" fmla="*/ 210 h 213"/>
                <a:gd name="T68" fmla="*/ 1247 w 1247"/>
                <a:gd name="T69" fmla="*/ 201 h 213"/>
                <a:gd name="T70" fmla="*/ 1247 w 1247"/>
                <a:gd name="T71" fmla="*/ 186 h 213"/>
                <a:gd name="T72" fmla="*/ 1247 w 1247"/>
                <a:gd name="T73" fmla="*/ 1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7" h="213">
                  <a:moveTo>
                    <a:pt x="1247" y="177"/>
                  </a:moveTo>
                  <a:lnTo>
                    <a:pt x="1186" y="134"/>
                  </a:lnTo>
                  <a:lnTo>
                    <a:pt x="1132" y="98"/>
                  </a:lnTo>
                  <a:lnTo>
                    <a:pt x="1083" y="70"/>
                  </a:lnTo>
                  <a:lnTo>
                    <a:pt x="1034" y="46"/>
                  </a:lnTo>
                  <a:lnTo>
                    <a:pt x="986" y="28"/>
                  </a:lnTo>
                  <a:lnTo>
                    <a:pt x="934" y="16"/>
                  </a:lnTo>
                  <a:lnTo>
                    <a:pt x="885" y="10"/>
                  </a:lnTo>
                  <a:lnTo>
                    <a:pt x="830" y="7"/>
                  </a:lnTo>
                  <a:lnTo>
                    <a:pt x="827" y="3"/>
                  </a:lnTo>
                  <a:lnTo>
                    <a:pt x="827" y="0"/>
                  </a:lnTo>
                  <a:lnTo>
                    <a:pt x="776" y="10"/>
                  </a:lnTo>
                  <a:lnTo>
                    <a:pt x="724" y="28"/>
                  </a:lnTo>
                  <a:lnTo>
                    <a:pt x="672" y="58"/>
                  </a:lnTo>
                  <a:lnTo>
                    <a:pt x="617" y="89"/>
                  </a:lnTo>
                  <a:lnTo>
                    <a:pt x="563" y="122"/>
                  </a:lnTo>
                  <a:lnTo>
                    <a:pt x="511" y="150"/>
                  </a:lnTo>
                  <a:lnTo>
                    <a:pt x="462" y="171"/>
                  </a:lnTo>
                  <a:lnTo>
                    <a:pt x="417" y="180"/>
                  </a:lnTo>
                  <a:lnTo>
                    <a:pt x="417" y="177"/>
                  </a:lnTo>
                  <a:lnTo>
                    <a:pt x="356" y="174"/>
                  </a:lnTo>
                  <a:lnTo>
                    <a:pt x="301" y="165"/>
                  </a:lnTo>
                  <a:lnTo>
                    <a:pt x="252" y="153"/>
                  </a:lnTo>
                  <a:lnTo>
                    <a:pt x="204" y="137"/>
                  </a:lnTo>
                  <a:lnTo>
                    <a:pt x="155" y="113"/>
                  </a:lnTo>
                  <a:lnTo>
                    <a:pt x="103" y="83"/>
                  </a:lnTo>
                  <a:lnTo>
                    <a:pt x="55" y="46"/>
                  </a:lnTo>
                  <a:lnTo>
                    <a:pt x="0" y="7"/>
                  </a:lnTo>
                  <a:lnTo>
                    <a:pt x="0" y="3"/>
                  </a:lnTo>
                  <a:lnTo>
                    <a:pt x="0" y="0"/>
                  </a:lnTo>
                  <a:lnTo>
                    <a:pt x="0" y="3"/>
                  </a:lnTo>
                  <a:lnTo>
                    <a:pt x="0" y="7"/>
                  </a:lnTo>
                  <a:lnTo>
                    <a:pt x="0" y="10"/>
                  </a:lnTo>
                  <a:lnTo>
                    <a:pt x="0" y="16"/>
                  </a:lnTo>
                  <a:lnTo>
                    <a:pt x="0" y="22"/>
                  </a:lnTo>
                  <a:lnTo>
                    <a:pt x="0" y="25"/>
                  </a:lnTo>
                  <a:lnTo>
                    <a:pt x="0" y="31"/>
                  </a:lnTo>
                  <a:lnTo>
                    <a:pt x="0" y="34"/>
                  </a:lnTo>
                  <a:lnTo>
                    <a:pt x="51" y="76"/>
                  </a:lnTo>
                  <a:lnTo>
                    <a:pt x="103" y="113"/>
                  </a:lnTo>
                  <a:lnTo>
                    <a:pt x="152" y="146"/>
                  </a:lnTo>
                  <a:lnTo>
                    <a:pt x="201" y="171"/>
                  </a:lnTo>
                  <a:lnTo>
                    <a:pt x="246" y="189"/>
                  </a:lnTo>
                  <a:lnTo>
                    <a:pt x="298" y="201"/>
                  </a:lnTo>
                  <a:lnTo>
                    <a:pt x="350" y="210"/>
                  </a:lnTo>
                  <a:lnTo>
                    <a:pt x="407" y="213"/>
                  </a:lnTo>
                  <a:lnTo>
                    <a:pt x="411" y="213"/>
                  </a:lnTo>
                  <a:lnTo>
                    <a:pt x="414" y="213"/>
                  </a:lnTo>
                  <a:lnTo>
                    <a:pt x="417" y="213"/>
                  </a:lnTo>
                  <a:lnTo>
                    <a:pt x="459" y="207"/>
                  </a:lnTo>
                  <a:lnTo>
                    <a:pt x="511" y="186"/>
                  </a:lnTo>
                  <a:lnTo>
                    <a:pt x="563" y="159"/>
                  </a:lnTo>
                  <a:lnTo>
                    <a:pt x="617" y="125"/>
                  </a:lnTo>
                  <a:lnTo>
                    <a:pt x="672" y="92"/>
                  </a:lnTo>
                  <a:lnTo>
                    <a:pt x="727" y="61"/>
                  </a:lnTo>
                  <a:lnTo>
                    <a:pt x="779" y="40"/>
                  </a:lnTo>
                  <a:lnTo>
                    <a:pt x="830" y="31"/>
                  </a:lnTo>
                  <a:lnTo>
                    <a:pt x="882" y="34"/>
                  </a:lnTo>
                  <a:lnTo>
                    <a:pt x="934" y="43"/>
                  </a:lnTo>
                  <a:lnTo>
                    <a:pt x="983" y="58"/>
                  </a:lnTo>
                  <a:lnTo>
                    <a:pt x="1028" y="76"/>
                  </a:lnTo>
                  <a:lnTo>
                    <a:pt x="1077" y="101"/>
                  </a:lnTo>
                  <a:lnTo>
                    <a:pt x="1129" y="134"/>
                  </a:lnTo>
                  <a:lnTo>
                    <a:pt x="1180" y="171"/>
                  </a:lnTo>
                  <a:lnTo>
                    <a:pt x="1241" y="213"/>
                  </a:lnTo>
                  <a:lnTo>
                    <a:pt x="1244" y="213"/>
                  </a:lnTo>
                  <a:lnTo>
                    <a:pt x="1247" y="213"/>
                  </a:lnTo>
                  <a:lnTo>
                    <a:pt x="1247" y="210"/>
                  </a:lnTo>
                  <a:lnTo>
                    <a:pt x="1247" y="207"/>
                  </a:lnTo>
                  <a:lnTo>
                    <a:pt x="1247" y="201"/>
                  </a:lnTo>
                  <a:lnTo>
                    <a:pt x="1247" y="195"/>
                  </a:lnTo>
                  <a:lnTo>
                    <a:pt x="1247" y="186"/>
                  </a:lnTo>
                  <a:lnTo>
                    <a:pt x="1247" y="180"/>
                  </a:lnTo>
                  <a:lnTo>
                    <a:pt x="1247" y="177"/>
                  </a:lnTo>
                  <a:close/>
                </a:path>
              </a:pathLst>
            </a:custGeom>
            <a:solidFill>
              <a:srgbClr val="0000FF"/>
            </a:solidFill>
            <a:ln w="0">
              <a:solidFill>
                <a:srgbClr val="0000FF"/>
              </a:solidFill>
              <a:prstDash val="solid"/>
              <a:round/>
              <a:headEnd/>
              <a:tailEnd/>
            </a:ln>
          </p:spPr>
          <p:txBody>
            <a:bodyPr/>
            <a:lstStyle/>
            <a:p>
              <a:endParaRPr lang="en-US"/>
            </a:p>
          </p:txBody>
        </p:sp>
        <p:sp>
          <p:nvSpPr>
            <p:cNvPr id="1161229" name="Freeform 13"/>
            <p:cNvSpPr>
              <a:spLocks/>
            </p:cNvSpPr>
            <p:nvPr/>
          </p:nvSpPr>
          <p:spPr bwMode="auto">
            <a:xfrm>
              <a:off x="2308" y="1983"/>
              <a:ext cx="511" cy="88"/>
            </a:xfrm>
            <a:custGeom>
              <a:avLst/>
              <a:gdLst>
                <a:gd name="T0" fmla="*/ 1311 w 1378"/>
                <a:gd name="T1" fmla="*/ 152 h 237"/>
                <a:gd name="T2" fmla="*/ 1196 w 1378"/>
                <a:gd name="T3" fmla="*/ 79 h 237"/>
                <a:gd name="T4" fmla="*/ 1089 w 1378"/>
                <a:gd name="T5" fmla="*/ 33 h 237"/>
                <a:gd name="T6" fmla="*/ 977 w 1378"/>
                <a:gd name="T7" fmla="*/ 12 h 237"/>
                <a:gd name="T8" fmla="*/ 916 w 1378"/>
                <a:gd name="T9" fmla="*/ 6 h 237"/>
                <a:gd name="T10" fmla="*/ 861 w 1378"/>
                <a:gd name="T11" fmla="*/ 12 h 237"/>
                <a:gd name="T12" fmla="*/ 745 w 1378"/>
                <a:gd name="T13" fmla="*/ 64 h 237"/>
                <a:gd name="T14" fmla="*/ 624 w 1378"/>
                <a:gd name="T15" fmla="*/ 137 h 237"/>
                <a:gd name="T16" fmla="*/ 511 w 1378"/>
                <a:gd name="T17" fmla="*/ 189 h 237"/>
                <a:gd name="T18" fmla="*/ 462 w 1378"/>
                <a:gd name="T19" fmla="*/ 198 h 237"/>
                <a:gd name="T20" fmla="*/ 338 w 1378"/>
                <a:gd name="T21" fmla="*/ 186 h 237"/>
                <a:gd name="T22" fmla="*/ 225 w 1378"/>
                <a:gd name="T23" fmla="*/ 152 h 237"/>
                <a:gd name="T24" fmla="*/ 118 w 1378"/>
                <a:gd name="T25" fmla="*/ 94 h 237"/>
                <a:gd name="T26" fmla="*/ 0 w 1378"/>
                <a:gd name="T27" fmla="*/ 9 h 237"/>
                <a:gd name="T28" fmla="*/ 0 w 1378"/>
                <a:gd name="T29" fmla="*/ 3 h 237"/>
                <a:gd name="T30" fmla="*/ 0 w 1378"/>
                <a:gd name="T31" fmla="*/ 3 h 237"/>
                <a:gd name="T32" fmla="*/ 0 w 1378"/>
                <a:gd name="T33" fmla="*/ 12 h 237"/>
                <a:gd name="T34" fmla="*/ 0 w 1378"/>
                <a:gd name="T35" fmla="*/ 24 h 237"/>
                <a:gd name="T36" fmla="*/ 0 w 1378"/>
                <a:gd name="T37" fmla="*/ 37 h 237"/>
                <a:gd name="T38" fmla="*/ 109 w 1378"/>
                <a:gd name="T39" fmla="*/ 125 h 237"/>
                <a:gd name="T40" fmla="*/ 164 w 1378"/>
                <a:gd name="T41" fmla="*/ 164 h 237"/>
                <a:gd name="T42" fmla="*/ 140 w 1378"/>
                <a:gd name="T43" fmla="*/ 140 h 237"/>
                <a:gd name="T44" fmla="*/ 0 w 1378"/>
                <a:gd name="T45" fmla="*/ 37 h 237"/>
                <a:gd name="T46" fmla="*/ 115 w 1378"/>
                <a:gd name="T47" fmla="*/ 128 h 237"/>
                <a:gd name="T48" fmla="*/ 222 w 1378"/>
                <a:gd name="T49" fmla="*/ 189 h 237"/>
                <a:gd name="T50" fmla="*/ 328 w 1378"/>
                <a:gd name="T51" fmla="*/ 225 h 237"/>
                <a:gd name="T52" fmla="*/ 453 w 1378"/>
                <a:gd name="T53" fmla="*/ 237 h 237"/>
                <a:gd name="T54" fmla="*/ 459 w 1378"/>
                <a:gd name="T55" fmla="*/ 237 h 237"/>
                <a:gd name="T56" fmla="*/ 511 w 1378"/>
                <a:gd name="T57" fmla="*/ 228 h 237"/>
                <a:gd name="T58" fmla="*/ 621 w 1378"/>
                <a:gd name="T59" fmla="*/ 176 h 237"/>
                <a:gd name="T60" fmla="*/ 742 w 1378"/>
                <a:gd name="T61" fmla="*/ 103 h 237"/>
                <a:gd name="T62" fmla="*/ 861 w 1378"/>
                <a:gd name="T63" fmla="*/ 46 h 237"/>
                <a:gd name="T64" fmla="*/ 973 w 1378"/>
                <a:gd name="T65" fmla="*/ 40 h 237"/>
                <a:gd name="T66" fmla="*/ 1083 w 1378"/>
                <a:gd name="T67" fmla="*/ 67 h 237"/>
                <a:gd name="T68" fmla="*/ 1190 w 1378"/>
                <a:gd name="T69" fmla="*/ 116 h 237"/>
                <a:gd name="T70" fmla="*/ 1302 w 1378"/>
                <a:gd name="T71" fmla="*/ 189 h 237"/>
                <a:gd name="T72" fmla="*/ 1372 w 1378"/>
                <a:gd name="T73" fmla="*/ 237 h 237"/>
                <a:gd name="T74" fmla="*/ 1378 w 1378"/>
                <a:gd name="T75"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8" h="237">
                  <a:moveTo>
                    <a:pt x="1378" y="198"/>
                  </a:moveTo>
                  <a:lnTo>
                    <a:pt x="1311" y="152"/>
                  </a:lnTo>
                  <a:lnTo>
                    <a:pt x="1253" y="113"/>
                  </a:lnTo>
                  <a:lnTo>
                    <a:pt x="1196" y="79"/>
                  </a:lnTo>
                  <a:lnTo>
                    <a:pt x="1141" y="55"/>
                  </a:lnTo>
                  <a:lnTo>
                    <a:pt x="1089" y="33"/>
                  </a:lnTo>
                  <a:lnTo>
                    <a:pt x="1034" y="21"/>
                  </a:lnTo>
                  <a:lnTo>
                    <a:pt x="977" y="12"/>
                  </a:lnTo>
                  <a:lnTo>
                    <a:pt x="916" y="9"/>
                  </a:lnTo>
                  <a:lnTo>
                    <a:pt x="916" y="6"/>
                  </a:lnTo>
                  <a:lnTo>
                    <a:pt x="916" y="3"/>
                  </a:lnTo>
                  <a:lnTo>
                    <a:pt x="861" y="12"/>
                  </a:lnTo>
                  <a:lnTo>
                    <a:pt x="803" y="33"/>
                  </a:lnTo>
                  <a:lnTo>
                    <a:pt x="745" y="64"/>
                  </a:lnTo>
                  <a:lnTo>
                    <a:pt x="684" y="100"/>
                  </a:lnTo>
                  <a:lnTo>
                    <a:pt x="624" y="137"/>
                  </a:lnTo>
                  <a:lnTo>
                    <a:pt x="566" y="167"/>
                  </a:lnTo>
                  <a:lnTo>
                    <a:pt x="511" y="189"/>
                  </a:lnTo>
                  <a:lnTo>
                    <a:pt x="462" y="201"/>
                  </a:lnTo>
                  <a:lnTo>
                    <a:pt x="462" y="198"/>
                  </a:lnTo>
                  <a:lnTo>
                    <a:pt x="395" y="195"/>
                  </a:lnTo>
                  <a:lnTo>
                    <a:pt x="338" y="186"/>
                  </a:lnTo>
                  <a:lnTo>
                    <a:pt x="280" y="173"/>
                  </a:lnTo>
                  <a:lnTo>
                    <a:pt x="225" y="152"/>
                  </a:lnTo>
                  <a:lnTo>
                    <a:pt x="173" y="128"/>
                  </a:lnTo>
                  <a:lnTo>
                    <a:pt x="118" y="94"/>
                  </a:lnTo>
                  <a:lnTo>
                    <a:pt x="61" y="55"/>
                  </a:lnTo>
                  <a:lnTo>
                    <a:pt x="0" y="9"/>
                  </a:lnTo>
                  <a:lnTo>
                    <a:pt x="0" y="6"/>
                  </a:lnTo>
                  <a:lnTo>
                    <a:pt x="0" y="3"/>
                  </a:lnTo>
                  <a:lnTo>
                    <a:pt x="0" y="0"/>
                  </a:lnTo>
                  <a:lnTo>
                    <a:pt x="0" y="3"/>
                  </a:lnTo>
                  <a:lnTo>
                    <a:pt x="0" y="9"/>
                  </a:lnTo>
                  <a:lnTo>
                    <a:pt x="0" y="12"/>
                  </a:lnTo>
                  <a:lnTo>
                    <a:pt x="0" y="18"/>
                  </a:lnTo>
                  <a:lnTo>
                    <a:pt x="0" y="24"/>
                  </a:lnTo>
                  <a:lnTo>
                    <a:pt x="0" y="30"/>
                  </a:lnTo>
                  <a:lnTo>
                    <a:pt x="0" y="37"/>
                  </a:lnTo>
                  <a:lnTo>
                    <a:pt x="58" y="85"/>
                  </a:lnTo>
                  <a:lnTo>
                    <a:pt x="109" y="125"/>
                  </a:lnTo>
                  <a:lnTo>
                    <a:pt x="146" y="152"/>
                  </a:lnTo>
                  <a:lnTo>
                    <a:pt x="164" y="164"/>
                  </a:lnTo>
                  <a:lnTo>
                    <a:pt x="164" y="161"/>
                  </a:lnTo>
                  <a:lnTo>
                    <a:pt x="140" y="140"/>
                  </a:lnTo>
                  <a:lnTo>
                    <a:pt x="85" y="97"/>
                  </a:lnTo>
                  <a:lnTo>
                    <a:pt x="0" y="37"/>
                  </a:lnTo>
                  <a:lnTo>
                    <a:pt x="58" y="85"/>
                  </a:lnTo>
                  <a:lnTo>
                    <a:pt x="115" y="128"/>
                  </a:lnTo>
                  <a:lnTo>
                    <a:pt x="170" y="161"/>
                  </a:lnTo>
                  <a:lnTo>
                    <a:pt x="222" y="189"/>
                  </a:lnTo>
                  <a:lnTo>
                    <a:pt x="274" y="210"/>
                  </a:lnTo>
                  <a:lnTo>
                    <a:pt x="328" y="225"/>
                  </a:lnTo>
                  <a:lnTo>
                    <a:pt x="389" y="234"/>
                  </a:lnTo>
                  <a:lnTo>
                    <a:pt x="453" y="237"/>
                  </a:lnTo>
                  <a:lnTo>
                    <a:pt x="456" y="237"/>
                  </a:lnTo>
                  <a:lnTo>
                    <a:pt x="459" y="237"/>
                  </a:lnTo>
                  <a:lnTo>
                    <a:pt x="462" y="237"/>
                  </a:lnTo>
                  <a:lnTo>
                    <a:pt x="511" y="228"/>
                  </a:lnTo>
                  <a:lnTo>
                    <a:pt x="563" y="207"/>
                  </a:lnTo>
                  <a:lnTo>
                    <a:pt x="621" y="176"/>
                  </a:lnTo>
                  <a:lnTo>
                    <a:pt x="681" y="140"/>
                  </a:lnTo>
                  <a:lnTo>
                    <a:pt x="742" y="103"/>
                  </a:lnTo>
                  <a:lnTo>
                    <a:pt x="803" y="70"/>
                  </a:lnTo>
                  <a:lnTo>
                    <a:pt x="861" y="46"/>
                  </a:lnTo>
                  <a:lnTo>
                    <a:pt x="916" y="37"/>
                  </a:lnTo>
                  <a:lnTo>
                    <a:pt x="973" y="40"/>
                  </a:lnTo>
                  <a:lnTo>
                    <a:pt x="1031" y="49"/>
                  </a:lnTo>
                  <a:lnTo>
                    <a:pt x="1083" y="67"/>
                  </a:lnTo>
                  <a:lnTo>
                    <a:pt x="1138" y="88"/>
                  </a:lnTo>
                  <a:lnTo>
                    <a:pt x="1190" y="116"/>
                  </a:lnTo>
                  <a:lnTo>
                    <a:pt x="1244" y="149"/>
                  </a:lnTo>
                  <a:lnTo>
                    <a:pt x="1302" y="189"/>
                  </a:lnTo>
                  <a:lnTo>
                    <a:pt x="1369" y="237"/>
                  </a:lnTo>
                  <a:lnTo>
                    <a:pt x="1372" y="237"/>
                  </a:lnTo>
                  <a:lnTo>
                    <a:pt x="1375" y="237"/>
                  </a:lnTo>
                  <a:lnTo>
                    <a:pt x="1378" y="237"/>
                  </a:lnTo>
                  <a:lnTo>
                    <a:pt x="1378" y="198"/>
                  </a:lnTo>
                  <a:close/>
                </a:path>
              </a:pathLst>
            </a:custGeom>
            <a:solidFill>
              <a:srgbClr val="0000FF"/>
            </a:solidFill>
            <a:ln w="0">
              <a:solidFill>
                <a:srgbClr val="0000FF"/>
              </a:solidFill>
              <a:prstDash val="solid"/>
              <a:round/>
              <a:headEnd/>
              <a:tailEnd/>
            </a:ln>
          </p:spPr>
          <p:txBody>
            <a:bodyPr/>
            <a:lstStyle/>
            <a:p>
              <a:endParaRPr lang="en-US"/>
            </a:p>
          </p:txBody>
        </p:sp>
        <p:sp>
          <p:nvSpPr>
            <p:cNvPr id="1161230" name="Freeform 14"/>
            <p:cNvSpPr>
              <a:spLocks/>
            </p:cNvSpPr>
            <p:nvPr/>
          </p:nvSpPr>
          <p:spPr bwMode="auto">
            <a:xfrm>
              <a:off x="2284" y="1806"/>
              <a:ext cx="554" cy="95"/>
            </a:xfrm>
            <a:custGeom>
              <a:avLst/>
              <a:gdLst>
                <a:gd name="T0" fmla="*/ 1494 w 1494"/>
                <a:gd name="T1" fmla="*/ 213 h 256"/>
                <a:gd name="T2" fmla="*/ 1430 w 1494"/>
                <a:gd name="T3" fmla="*/ 162 h 256"/>
                <a:gd name="T4" fmla="*/ 1366 w 1494"/>
                <a:gd name="T5" fmla="*/ 119 h 256"/>
                <a:gd name="T6" fmla="*/ 1302 w 1494"/>
                <a:gd name="T7" fmla="*/ 82 h 256"/>
                <a:gd name="T8" fmla="*/ 1241 w 1494"/>
                <a:gd name="T9" fmla="*/ 52 h 256"/>
                <a:gd name="T10" fmla="*/ 1177 w 1494"/>
                <a:gd name="T11" fmla="*/ 28 h 256"/>
                <a:gd name="T12" fmla="*/ 1114 w 1494"/>
                <a:gd name="T13" fmla="*/ 12 h 256"/>
                <a:gd name="T14" fmla="*/ 1053 w 1494"/>
                <a:gd name="T15" fmla="*/ 3 h 256"/>
                <a:gd name="T16" fmla="*/ 992 w 1494"/>
                <a:gd name="T17" fmla="*/ 0 h 256"/>
                <a:gd name="T18" fmla="*/ 928 w 1494"/>
                <a:gd name="T19" fmla="*/ 6 h 256"/>
                <a:gd name="T20" fmla="*/ 867 w 1494"/>
                <a:gd name="T21" fmla="*/ 31 h 256"/>
                <a:gd name="T22" fmla="*/ 806 w 1494"/>
                <a:gd name="T23" fmla="*/ 64 h 256"/>
                <a:gd name="T24" fmla="*/ 745 w 1494"/>
                <a:gd name="T25" fmla="*/ 104 h 256"/>
                <a:gd name="T26" fmla="*/ 681 w 1494"/>
                <a:gd name="T27" fmla="*/ 143 h 256"/>
                <a:gd name="T28" fmla="*/ 621 w 1494"/>
                <a:gd name="T29" fmla="*/ 177 h 256"/>
                <a:gd name="T30" fmla="*/ 560 w 1494"/>
                <a:gd name="T31" fmla="*/ 201 h 256"/>
                <a:gd name="T32" fmla="*/ 502 w 1494"/>
                <a:gd name="T33" fmla="*/ 213 h 256"/>
                <a:gd name="T34" fmla="*/ 438 w 1494"/>
                <a:gd name="T35" fmla="*/ 207 h 256"/>
                <a:gd name="T36" fmla="*/ 377 w 1494"/>
                <a:gd name="T37" fmla="*/ 198 h 256"/>
                <a:gd name="T38" fmla="*/ 313 w 1494"/>
                <a:gd name="T39" fmla="*/ 183 h 256"/>
                <a:gd name="T40" fmla="*/ 252 w 1494"/>
                <a:gd name="T41" fmla="*/ 159 h 256"/>
                <a:gd name="T42" fmla="*/ 189 w 1494"/>
                <a:gd name="T43" fmla="*/ 128 h 256"/>
                <a:gd name="T44" fmla="*/ 125 w 1494"/>
                <a:gd name="T45" fmla="*/ 92 h 256"/>
                <a:gd name="T46" fmla="*/ 61 w 1494"/>
                <a:gd name="T47" fmla="*/ 49 h 256"/>
                <a:gd name="T48" fmla="*/ 0 w 1494"/>
                <a:gd name="T49" fmla="*/ 0 h 256"/>
                <a:gd name="T50" fmla="*/ 0 w 1494"/>
                <a:gd name="T51" fmla="*/ 40 h 256"/>
                <a:gd name="T52" fmla="*/ 61 w 1494"/>
                <a:gd name="T53" fmla="*/ 89 h 256"/>
                <a:gd name="T54" fmla="*/ 125 w 1494"/>
                <a:gd name="T55" fmla="*/ 134 h 256"/>
                <a:gd name="T56" fmla="*/ 189 w 1494"/>
                <a:gd name="T57" fmla="*/ 171 h 256"/>
                <a:gd name="T58" fmla="*/ 252 w 1494"/>
                <a:gd name="T59" fmla="*/ 201 h 256"/>
                <a:gd name="T60" fmla="*/ 313 w 1494"/>
                <a:gd name="T61" fmla="*/ 225 h 256"/>
                <a:gd name="T62" fmla="*/ 377 w 1494"/>
                <a:gd name="T63" fmla="*/ 241 h 256"/>
                <a:gd name="T64" fmla="*/ 438 w 1494"/>
                <a:gd name="T65" fmla="*/ 250 h 256"/>
                <a:gd name="T66" fmla="*/ 502 w 1494"/>
                <a:gd name="T67" fmla="*/ 256 h 256"/>
                <a:gd name="T68" fmla="*/ 560 w 1494"/>
                <a:gd name="T69" fmla="*/ 244 h 256"/>
                <a:gd name="T70" fmla="*/ 621 w 1494"/>
                <a:gd name="T71" fmla="*/ 219 h 256"/>
                <a:gd name="T72" fmla="*/ 681 w 1494"/>
                <a:gd name="T73" fmla="*/ 186 h 256"/>
                <a:gd name="T74" fmla="*/ 745 w 1494"/>
                <a:gd name="T75" fmla="*/ 146 h 256"/>
                <a:gd name="T76" fmla="*/ 806 w 1494"/>
                <a:gd name="T77" fmla="*/ 104 h 256"/>
                <a:gd name="T78" fmla="*/ 867 w 1494"/>
                <a:gd name="T79" fmla="*/ 70 h 256"/>
                <a:gd name="T80" fmla="*/ 928 w 1494"/>
                <a:gd name="T81" fmla="*/ 46 h 256"/>
                <a:gd name="T82" fmla="*/ 992 w 1494"/>
                <a:gd name="T83" fmla="*/ 40 h 256"/>
                <a:gd name="T84" fmla="*/ 1053 w 1494"/>
                <a:gd name="T85" fmla="*/ 43 h 256"/>
                <a:gd name="T86" fmla="*/ 1114 w 1494"/>
                <a:gd name="T87" fmla="*/ 52 h 256"/>
                <a:gd name="T88" fmla="*/ 1177 w 1494"/>
                <a:gd name="T89" fmla="*/ 67 h 256"/>
                <a:gd name="T90" fmla="*/ 1241 w 1494"/>
                <a:gd name="T91" fmla="*/ 92 h 256"/>
                <a:gd name="T92" fmla="*/ 1302 w 1494"/>
                <a:gd name="T93" fmla="*/ 122 h 256"/>
                <a:gd name="T94" fmla="*/ 1366 w 1494"/>
                <a:gd name="T95" fmla="*/ 159 h 256"/>
                <a:gd name="T96" fmla="*/ 1430 w 1494"/>
                <a:gd name="T97" fmla="*/ 204 h 256"/>
                <a:gd name="T98" fmla="*/ 1494 w 1494"/>
                <a:gd name="T99" fmla="*/ 256 h 256"/>
                <a:gd name="T100" fmla="*/ 1494 w 1494"/>
                <a:gd name="T101" fmla="*/ 21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213"/>
                  </a:moveTo>
                  <a:lnTo>
                    <a:pt x="1430" y="162"/>
                  </a:lnTo>
                  <a:lnTo>
                    <a:pt x="1366" y="119"/>
                  </a:lnTo>
                  <a:lnTo>
                    <a:pt x="1302" y="82"/>
                  </a:lnTo>
                  <a:lnTo>
                    <a:pt x="1241" y="52"/>
                  </a:lnTo>
                  <a:lnTo>
                    <a:pt x="1177" y="28"/>
                  </a:lnTo>
                  <a:lnTo>
                    <a:pt x="1114" y="12"/>
                  </a:lnTo>
                  <a:lnTo>
                    <a:pt x="1053" y="3"/>
                  </a:lnTo>
                  <a:lnTo>
                    <a:pt x="992" y="0"/>
                  </a:lnTo>
                  <a:lnTo>
                    <a:pt x="928" y="6"/>
                  </a:lnTo>
                  <a:lnTo>
                    <a:pt x="867" y="31"/>
                  </a:lnTo>
                  <a:lnTo>
                    <a:pt x="806" y="64"/>
                  </a:lnTo>
                  <a:lnTo>
                    <a:pt x="745" y="104"/>
                  </a:lnTo>
                  <a:lnTo>
                    <a:pt x="681" y="143"/>
                  </a:lnTo>
                  <a:lnTo>
                    <a:pt x="621" y="177"/>
                  </a:lnTo>
                  <a:lnTo>
                    <a:pt x="560" y="201"/>
                  </a:lnTo>
                  <a:lnTo>
                    <a:pt x="502" y="213"/>
                  </a:lnTo>
                  <a:lnTo>
                    <a:pt x="438" y="207"/>
                  </a:lnTo>
                  <a:lnTo>
                    <a:pt x="377" y="198"/>
                  </a:lnTo>
                  <a:lnTo>
                    <a:pt x="313" y="183"/>
                  </a:lnTo>
                  <a:lnTo>
                    <a:pt x="252" y="159"/>
                  </a:lnTo>
                  <a:lnTo>
                    <a:pt x="189" y="128"/>
                  </a:lnTo>
                  <a:lnTo>
                    <a:pt x="125" y="92"/>
                  </a:lnTo>
                  <a:lnTo>
                    <a:pt x="61" y="49"/>
                  </a:lnTo>
                  <a:lnTo>
                    <a:pt x="0" y="0"/>
                  </a:lnTo>
                  <a:lnTo>
                    <a:pt x="0" y="40"/>
                  </a:lnTo>
                  <a:lnTo>
                    <a:pt x="61" y="89"/>
                  </a:lnTo>
                  <a:lnTo>
                    <a:pt x="125" y="134"/>
                  </a:lnTo>
                  <a:lnTo>
                    <a:pt x="189" y="171"/>
                  </a:lnTo>
                  <a:lnTo>
                    <a:pt x="252" y="201"/>
                  </a:lnTo>
                  <a:lnTo>
                    <a:pt x="313" y="225"/>
                  </a:lnTo>
                  <a:lnTo>
                    <a:pt x="377" y="241"/>
                  </a:lnTo>
                  <a:lnTo>
                    <a:pt x="438" y="250"/>
                  </a:lnTo>
                  <a:lnTo>
                    <a:pt x="502" y="256"/>
                  </a:lnTo>
                  <a:lnTo>
                    <a:pt x="560" y="244"/>
                  </a:lnTo>
                  <a:lnTo>
                    <a:pt x="621" y="219"/>
                  </a:lnTo>
                  <a:lnTo>
                    <a:pt x="681" y="186"/>
                  </a:lnTo>
                  <a:lnTo>
                    <a:pt x="745" y="146"/>
                  </a:lnTo>
                  <a:lnTo>
                    <a:pt x="806" y="104"/>
                  </a:lnTo>
                  <a:lnTo>
                    <a:pt x="867" y="70"/>
                  </a:lnTo>
                  <a:lnTo>
                    <a:pt x="928" y="46"/>
                  </a:lnTo>
                  <a:lnTo>
                    <a:pt x="992" y="40"/>
                  </a:lnTo>
                  <a:lnTo>
                    <a:pt x="1053" y="43"/>
                  </a:lnTo>
                  <a:lnTo>
                    <a:pt x="1114" y="52"/>
                  </a:lnTo>
                  <a:lnTo>
                    <a:pt x="1177" y="67"/>
                  </a:lnTo>
                  <a:lnTo>
                    <a:pt x="1241" y="92"/>
                  </a:lnTo>
                  <a:lnTo>
                    <a:pt x="1302" y="122"/>
                  </a:lnTo>
                  <a:lnTo>
                    <a:pt x="1366" y="159"/>
                  </a:lnTo>
                  <a:lnTo>
                    <a:pt x="1430" y="204"/>
                  </a:lnTo>
                  <a:lnTo>
                    <a:pt x="1494" y="256"/>
                  </a:lnTo>
                  <a:lnTo>
                    <a:pt x="1494" y="213"/>
                  </a:lnTo>
                  <a:close/>
                </a:path>
              </a:pathLst>
            </a:custGeom>
            <a:solidFill>
              <a:srgbClr val="0000FF"/>
            </a:solidFill>
            <a:ln w="0">
              <a:solidFill>
                <a:srgbClr val="0000FF"/>
              </a:solidFill>
              <a:prstDash val="solid"/>
              <a:round/>
              <a:headEnd/>
              <a:tailEnd/>
            </a:ln>
          </p:spPr>
          <p:txBody>
            <a:bodyPr/>
            <a:lstStyle/>
            <a:p>
              <a:endParaRPr lang="en-US"/>
            </a:p>
          </p:txBody>
        </p:sp>
      </p:grpSp>
      <p:grpSp>
        <p:nvGrpSpPr>
          <p:cNvPr id="1161231" name="Group 15"/>
          <p:cNvGrpSpPr>
            <a:grpSpLocks/>
          </p:cNvGrpSpPr>
          <p:nvPr/>
        </p:nvGrpSpPr>
        <p:grpSpPr bwMode="auto">
          <a:xfrm>
            <a:off x="5486400" y="2743200"/>
            <a:ext cx="879475" cy="1851025"/>
            <a:chOff x="1674" y="1817"/>
            <a:chExt cx="554" cy="1214"/>
          </a:xfrm>
        </p:grpSpPr>
        <p:sp>
          <p:nvSpPr>
            <p:cNvPr id="1161232" name="Freeform 16"/>
            <p:cNvSpPr>
              <a:spLocks/>
            </p:cNvSpPr>
            <p:nvPr/>
          </p:nvSpPr>
          <p:spPr bwMode="auto">
            <a:xfrm>
              <a:off x="1867" y="1817"/>
              <a:ext cx="175" cy="31"/>
            </a:xfrm>
            <a:custGeom>
              <a:avLst/>
              <a:gdLst>
                <a:gd name="T0" fmla="*/ 472 w 472"/>
                <a:gd name="T1" fmla="*/ 12 h 82"/>
                <a:gd name="T2" fmla="*/ 450 w 472"/>
                <a:gd name="T3" fmla="*/ 27 h 82"/>
                <a:gd name="T4" fmla="*/ 429 w 472"/>
                <a:gd name="T5" fmla="*/ 42 h 82"/>
                <a:gd name="T6" fmla="*/ 411 w 472"/>
                <a:gd name="T7" fmla="*/ 55 h 82"/>
                <a:gd name="T8" fmla="*/ 390 w 472"/>
                <a:gd name="T9" fmla="*/ 64 h 82"/>
                <a:gd name="T10" fmla="*/ 371 w 472"/>
                <a:gd name="T11" fmla="*/ 70 h 82"/>
                <a:gd name="T12" fmla="*/ 350 w 472"/>
                <a:gd name="T13" fmla="*/ 76 h 82"/>
                <a:gd name="T14" fmla="*/ 332 w 472"/>
                <a:gd name="T15" fmla="*/ 79 h 82"/>
                <a:gd name="T16" fmla="*/ 314 w 472"/>
                <a:gd name="T17" fmla="*/ 82 h 82"/>
                <a:gd name="T18" fmla="*/ 292 w 472"/>
                <a:gd name="T19" fmla="*/ 76 h 82"/>
                <a:gd name="T20" fmla="*/ 274 w 472"/>
                <a:gd name="T21" fmla="*/ 67 h 82"/>
                <a:gd name="T22" fmla="*/ 253 w 472"/>
                <a:gd name="T23" fmla="*/ 55 h 82"/>
                <a:gd name="T24" fmla="*/ 234 w 472"/>
                <a:gd name="T25" fmla="*/ 45 h 82"/>
                <a:gd name="T26" fmla="*/ 216 w 472"/>
                <a:gd name="T27" fmla="*/ 33 h 82"/>
                <a:gd name="T28" fmla="*/ 195 w 472"/>
                <a:gd name="T29" fmla="*/ 21 h 82"/>
                <a:gd name="T30" fmla="*/ 177 w 472"/>
                <a:gd name="T31" fmla="*/ 12 h 82"/>
                <a:gd name="T32" fmla="*/ 158 w 472"/>
                <a:gd name="T33" fmla="*/ 12 h 82"/>
                <a:gd name="T34" fmla="*/ 137 w 472"/>
                <a:gd name="T35" fmla="*/ 12 h 82"/>
                <a:gd name="T36" fmla="*/ 119 w 472"/>
                <a:gd name="T37" fmla="*/ 15 h 82"/>
                <a:gd name="T38" fmla="*/ 98 w 472"/>
                <a:gd name="T39" fmla="*/ 21 h 82"/>
                <a:gd name="T40" fmla="*/ 79 w 472"/>
                <a:gd name="T41" fmla="*/ 27 h 82"/>
                <a:gd name="T42" fmla="*/ 58 w 472"/>
                <a:gd name="T43" fmla="*/ 36 h 82"/>
                <a:gd name="T44" fmla="*/ 40 w 472"/>
                <a:gd name="T45" fmla="*/ 48 h 82"/>
                <a:gd name="T46" fmla="*/ 18 w 472"/>
                <a:gd name="T47" fmla="*/ 64 h 82"/>
                <a:gd name="T48" fmla="*/ 0 w 472"/>
                <a:gd name="T49" fmla="*/ 82 h 82"/>
                <a:gd name="T50" fmla="*/ 0 w 472"/>
                <a:gd name="T51" fmla="*/ 70 h 82"/>
                <a:gd name="T52" fmla="*/ 18 w 472"/>
                <a:gd name="T53" fmla="*/ 51 h 82"/>
                <a:gd name="T54" fmla="*/ 40 w 472"/>
                <a:gd name="T55" fmla="*/ 36 h 82"/>
                <a:gd name="T56" fmla="*/ 58 w 472"/>
                <a:gd name="T57" fmla="*/ 24 h 82"/>
                <a:gd name="T58" fmla="*/ 79 w 472"/>
                <a:gd name="T59" fmla="*/ 15 h 82"/>
                <a:gd name="T60" fmla="*/ 98 w 472"/>
                <a:gd name="T61" fmla="*/ 9 h 82"/>
                <a:gd name="T62" fmla="*/ 119 w 472"/>
                <a:gd name="T63" fmla="*/ 3 h 82"/>
                <a:gd name="T64" fmla="*/ 137 w 472"/>
                <a:gd name="T65" fmla="*/ 0 h 82"/>
                <a:gd name="T66" fmla="*/ 158 w 472"/>
                <a:gd name="T67" fmla="*/ 0 h 82"/>
                <a:gd name="T68" fmla="*/ 177 w 472"/>
                <a:gd name="T69" fmla="*/ 0 h 82"/>
                <a:gd name="T70" fmla="*/ 195 w 472"/>
                <a:gd name="T71" fmla="*/ 9 h 82"/>
                <a:gd name="T72" fmla="*/ 216 w 472"/>
                <a:gd name="T73" fmla="*/ 21 h 82"/>
                <a:gd name="T74" fmla="*/ 234 w 472"/>
                <a:gd name="T75" fmla="*/ 33 h 82"/>
                <a:gd name="T76" fmla="*/ 253 w 472"/>
                <a:gd name="T77" fmla="*/ 42 h 82"/>
                <a:gd name="T78" fmla="*/ 274 w 472"/>
                <a:gd name="T79" fmla="*/ 55 h 82"/>
                <a:gd name="T80" fmla="*/ 292 w 472"/>
                <a:gd name="T81" fmla="*/ 64 h 82"/>
                <a:gd name="T82" fmla="*/ 314 w 472"/>
                <a:gd name="T83" fmla="*/ 70 h 82"/>
                <a:gd name="T84" fmla="*/ 332 w 472"/>
                <a:gd name="T85" fmla="*/ 67 h 82"/>
                <a:gd name="T86" fmla="*/ 350 w 472"/>
                <a:gd name="T87" fmla="*/ 64 h 82"/>
                <a:gd name="T88" fmla="*/ 371 w 472"/>
                <a:gd name="T89" fmla="*/ 58 h 82"/>
                <a:gd name="T90" fmla="*/ 390 w 472"/>
                <a:gd name="T91" fmla="*/ 51 h 82"/>
                <a:gd name="T92" fmla="*/ 411 w 472"/>
                <a:gd name="T93" fmla="*/ 42 h 82"/>
                <a:gd name="T94" fmla="*/ 429 w 472"/>
                <a:gd name="T95" fmla="*/ 30 h 82"/>
                <a:gd name="T96" fmla="*/ 450 w 472"/>
                <a:gd name="T97" fmla="*/ 15 h 82"/>
                <a:gd name="T98" fmla="*/ 472 w 472"/>
                <a:gd name="T99" fmla="*/ 0 h 82"/>
                <a:gd name="T100" fmla="*/ 472 w 472"/>
                <a:gd name="T101" fmla="*/ 1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2" h="82">
                  <a:moveTo>
                    <a:pt x="472" y="12"/>
                  </a:moveTo>
                  <a:lnTo>
                    <a:pt x="450" y="27"/>
                  </a:lnTo>
                  <a:lnTo>
                    <a:pt x="429" y="42"/>
                  </a:lnTo>
                  <a:lnTo>
                    <a:pt x="411" y="55"/>
                  </a:lnTo>
                  <a:lnTo>
                    <a:pt x="390" y="64"/>
                  </a:lnTo>
                  <a:lnTo>
                    <a:pt x="371" y="70"/>
                  </a:lnTo>
                  <a:lnTo>
                    <a:pt x="350" y="76"/>
                  </a:lnTo>
                  <a:lnTo>
                    <a:pt x="332" y="79"/>
                  </a:lnTo>
                  <a:lnTo>
                    <a:pt x="314" y="82"/>
                  </a:lnTo>
                  <a:lnTo>
                    <a:pt x="292" y="76"/>
                  </a:lnTo>
                  <a:lnTo>
                    <a:pt x="274" y="67"/>
                  </a:lnTo>
                  <a:lnTo>
                    <a:pt x="253" y="55"/>
                  </a:lnTo>
                  <a:lnTo>
                    <a:pt x="234" y="45"/>
                  </a:lnTo>
                  <a:lnTo>
                    <a:pt x="216" y="33"/>
                  </a:lnTo>
                  <a:lnTo>
                    <a:pt x="195" y="21"/>
                  </a:lnTo>
                  <a:lnTo>
                    <a:pt x="177" y="12"/>
                  </a:lnTo>
                  <a:lnTo>
                    <a:pt x="158" y="12"/>
                  </a:lnTo>
                  <a:lnTo>
                    <a:pt x="137" y="12"/>
                  </a:lnTo>
                  <a:lnTo>
                    <a:pt x="119" y="15"/>
                  </a:lnTo>
                  <a:lnTo>
                    <a:pt x="98" y="21"/>
                  </a:lnTo>
                  <a:lnTo>
                    <a:pt x="79" y="27"/>
                  </a:lnTo>
                  <a:lnTo>
                    <a:pt x="58" y="36"/>
                  </a:lnTo>
                  <a:lnTo>
                    <a:pt x="40" y="48"/>
                  </a:lnTo>
                  <a:lnTo>
                    <a:pt x="18" y="64"/>
                  </a:lnTo>
                  <a:lnTo>
                    <a:pt x="0" y="82"/>
                  </a:lnTo>
                  <a:lnTo>
                    <a:pt x="0" y="70"/>
                  </a:lnTo>
                  <a:lnTo>
                    <a:pt x="18" y="51"/>
                  </a:lnTo>
                  <a:lnTo>
                    <a:pt x="40" y="36"/>
                  </a:lnTo>
                  <a:lnTo>
                    <a:pt x="58" y="24"/>
                  </a:lnTo>
                  <a:lnTo>
                    <a:pt x="79" y="15"/>
                  </a:lnTo>
                  <a:lnTo>
                    <a:pt x="98" y="9"/>
                  </a:lnTo>
                  <a:lnTo>
                    <a:pt x="119" y="3"/>
                  </a:lnTo>
                  <a:lnTo>
                    <a:pt x="137" y="0"/>
                  </a:lnTo>
                  <a:lnTo>
                    <a:pt x="158" y="0"/>
                  </a:lnTo>
                  <a:lnTo>
                    <a:pt x="177" y="0"/>
                  </a:lnTo>
                  <a:lnTo>
                    <a:pt x="195" y="9"/>
                  </a:lnTo>
                  <a:lnTo>
                    <a:pt x="216" y="21"/>
                  </a:lnTo>
                  <a:lnTo>
                    <a:pt x="234" y="33"/>
                  </a:lnTo>
                  <a:lnTo>
                    <a:pt x="253" y="42"/>
                  </a:lnTo>
                  <a:lnTo>
                    <a:pt x="274" y="55"/>
                  </a:lnTo>
                  <a:lnTo>
                    <a:pt x="292" y="64"/>
                  </a:lnTo>
                  <a:lnTo>
                    <a:pt x="314" y="70"/>
                  </a:lnTo>
                  <a:lnTo>
                    <a:pt x="332" y="67"/>
                  </a:lnTo>
                  <a:lnTo>
                    <a:pt x="350" y="64"/>
                  </a:lnTo>
                  <a:lnTo>
                    <a:pt x="371" y="58"/>
                  </a:lnTo>
                  <a:lnTo>
                    <a:pt x="390" y="51"/>
                  </a:lnTo>
                  <a:lnTo>
                    <a:pt x="411" y="42"/>
                  </a:lnTo>
                  <a:lnTo>
                    <a:pt x="429" y="30"/>
                  </a:lnTo>
                  <a:lnTo>
                    <a:pt x="450" y="15"/>
                  </a:lnTo>
                  <a:lnTo>
                    <a:pt x="472" y="0"/>
                  </a:lnTo>
                  <a:lnTo>
                    <a:pt x="472" y="12"/>
                  </a:lnTo>
                  <a:close/>
                </a:path>
              </a:pathLst>
            </a:custGeom>
            <a:solidFill>
              <a:srgbClr val="FF0000"/>
            </a:solidFill>
            <a:ln w="0">
              <a:solidFill>
                <a:srgbClr val="FF0000"/>
              </a:solidFill>
              <a:prstDash val="solid"/>
              <a:round/>
              <a:headEnd/>
              <a:tailEnd/>
            </a:ln>
          </p:spPr>
          <p:txBody>
            <a:bodyPr/>
            <a:lstStyle/>
            <a:p>
              <a:endParaRPr lang="en-US"/>
            </a:p>
          </p:txBody>
        </p:sp>
        <p:sp>
          <p:nvSpPr>
            <p:cNvPr id="1161233" name="Freeform 17"/>
            <p:cNvSpPr>
              <a:spLocks/>
            </p:cNvSpPr>
            <p:nvPr/>
          </p:nvSpPr>
          <p:spPr bwMode="auto">
            <a:xfrm>
              <a:off x="1843" y="1928"/>
              <a:ext cx="224" cy="39"/>
            </a:xfrm>
            <a:custGeom>
              <a:avLst/>
              <a:gdLst>
                <a:gd name="T0" fmla="*/ 572 w 603"/>
                <a:gd name="T1" fmla="*/ 36 h 106"/>
                <a:gd name="T2" fmla="*/ 524 w 603"/>
                <a:gd name="T3" fmla="*/ 70 h 106"/>
                <a:gd name="T4" fmla="*/ 475 w 603"/>
                <a:gd name="T5" fmla="*/ 91 h 106"/>
                <a:gd name="T6" fmla="*/ 426 w 603"/>
                <a:gd name="T7" fmla="*/ 103 h 106"/>
                <a:gd name="T8" fmla="*/ 399 w 603"/>
                <a:gd name="T9" fmla="*/ 103 h 106"/>
                <a:gd name="T10" fmla="*/ 393 w 603"/>
                <a:gd name="T11" fmla="*/ 100 h 106"/>
                <a:gd name="T12" fmla="*/ 344 w 603"/>
                <a:gd name="T13" fmla="*/ 85 h 106"/>
                <a:gd name="T14" fmla="*/ 292 w 603"/>
                <a:gd name="T15" fmla="*/ 58 h 106"/>
                <a:gd name="T16" fmla="*/ 244 w 603"/>
                <a:gd name="T17" fmla="*/ 30 h 106"/>
                <a:gd name="T18" fmla="*/ 201 w 603"/>
                <a:gd name="T19" fmla="*/ 18 h 106"/>
                <a:gd name="T20" fmla="*/ 195 w 603"/>
                <a:gd name="T21" fmla="*/ 18 h 106"/>
                <a:gd name="T22" fmla="*/ 165 w 603"/>
                <a:gd name="T23" fmla="*/ 18 h 106"/>
                <a:gd name="T24" fmla="*/ 116 w 603"/>
                <a:gd name="T25" fmla="*/ 27 h 106"/>
                <a:gd name="T26" fmla="*/ 70 w 603"/>
                <a:gd name="T27" fmla="*/ 52 h 106"/>
                <a:gd name="T28" fmla="*/ 25 w 603"/>
                <a:gd name="T29" fmla="*/ 85 h 106"/>
                <a:gd name="T30" fmla="*/ 0 w 603"/>
                <a:gd name="T31" fmla="*/ 103 h 106"/>
                <a:gd name="T32" fmla="*/ 0 w 603"/>
                <a:gd name="T33" fmla="*/ 97 h 106"/>
                <a:gd name="T34" fmla="*/ 0 w 603"/>
                <a:gd name="T35" fmla="*/ 91 h 106"/>
                <a:gd name="T36" fmla="*/ 0 w 603"/>
                <a:gd name="T37" fmla="*/ 85 h 106"/>
                <a:gd name="T38" fmla="*/ 49 w 603"/>
                <a:gd name="T39" fmla="*/ 46 h 106"/>
                <a:gd name="T40" fmla="*/ 98 w 603"/>
                <a:gd name="T41" fmla="*/ 21 h 106"/>
                <a:gd name="T42" fmla="*/ 143 w 603"/>
                <a:gd name="T43" fmla="*/ 6 h 106"/>
                <a:gd name="T44" fmla="*/ 198 w 603"/>
                <a:gd name="T45" fmla="*/ 3 h 106"/>
                <a:gd name="T46" fmla="*/ 201 w 603"/>
                <a:gd name="T47" fmla="*/ 0 h 106"/>
                <a:gd name="T48" fmla="*/ 247 w 603"/>
                <a:gd name="T49" fmla="*/ 12 h 106"/>
                <a:gd name="T50" fmla="*/ 298 w 603"/>
                <a:gd name="T51" fmla="*/ 43 h 106"/>
                <a:gd name="T52" fmla="*/ 350 w 603"/>
                <a:gd name="T53" fmla="*/ 73 h 106"/>
                <a:gd name="T54" fmla="*/ 402 w 603"/>
                <a:gd name="T55" fmla="*/ 91 h 106"/>
                <a:gd name="T56" fmla="*/ 451 w 603"/>
                <a:gd name="T57" fmla="*/ 82 h 106"/>
                <a:gd name="T58" fmla="*/ 496 w 603"/>
                <a:gd name="T59" fmla="*/ 67 h 106"/>
                <a:gd name="T60" fmla="*/ 545 w 603"/>
                <a:gd name="T61" fmla="*/ 39 h 106"/>
                <a:gd name="T62" fmla="*/ 603 w 603"/>
                <a:gd name="T63" fmla="*/ 3 h 106"/>
                <a:gd name="T64" fmla="*/ 603 w 603"/>
                <a:gd name="T65" fmla="*/ 9 h 106"/>
                <a:gd name="T66" fmla="*/ 603 w 603"/>
                <a:gd name="T67" fmla="*/ 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106">
                  <a:moveTo>
                    <a:pt x="603" y="18"/>
                  </a:moveTo>
                  <a:lnTo>
                    <a:pt x="572" y="36"/>
                  </a:lnTo>
                  <a:lnTo>
                    <a:pt x="548" y="55"/>
                  </a:lnTo>
                  <a:lnTo>
                    <a:pt x="524" y="70"/>
                  </a:lnTo>
                  <a:lnTo>
                    <a:pt x="499" y="82"/>
                  </a:lnTo>
                  <a:lnTo>
                    <a:pt x="475" y="91"/>
                  </a:lnTo>
                  <a:lnTo>
                    <a:pt x="451" y="97"/>
                  </a:lnTo>
                  <a:lnTo>
                    <a:pt x="426" y="103"/>
                  </a:lnTo>
                  <a:lnTo>
                    <a:pt x="402" y="106"/>
                  </a:lnTo>
                  <a:lnTo>
                    <a:pt x="399" y="103"/>
                  </a:lnTo>
                  <a:lnTo>
                    <a:pt x="396" y="100"/>
                  </a:lnTo>
                  <a:lnTo>
                    <a:pt x="393" y="100"/>
                  </a:lnTo>
                  <a:lnTo>
                    <a:pt x="368" y="94"/>
                  </a:lnTo>
                  <a:lnTo>
                    <a:pt x="344" y="85"/>
                  </a:lnTo>
                  <a:lnTo>
                    <a:pt x="320" y="73"/>
                  </a:lnTo>
                  <a:lnTo>
                    <a:pt x="292" y="58"/>
                  </a:lnTo>
                  <a:lnTo>
                    <a:pt x="268" y="43"/>
                  </a:lnTo>
                  <a:lnTo>
                    <a:pt x="244" y="30"/>
                  </a:lnTo>
                  <a:lnTo>
                    <a:pt x="219" y="21"/>
                  </a:lnTo>
                  <a:lnTo>
                    <a:pt x="201" y="18"/>
                  </a:lnTo>
                  <a:lnTo>
                    <a:pt x="198" y="18"/>
                  </a:lnTo>
                  <a:lnTo>
                    <a:pt x="195" y="18"/>
                  </a:lnTo>
                  <a:lnTo>
                    <a:pt x="192" y="18"/>
                  </a:lnTo>
                  <a:lnTo>
                    <a:pt x="165" y="18"/>
                  </a:lnTo>
                  <a:lnTo>
                    <a:pt x="140" y="21"/>
                  </a:lnTo>
                  <a:lnTo>
                    <a:pt x="116" y="27"/>
                  </a:lnTo>
                  <a:lnTo>
                    <a:pt x="95" y="39"/>
                  </a:lnTo>
                  <a:lnTo>
                    <a:pt x="70" y="52"/>
                  </a:lnTo>
                  <a:lnTo>
                    <a:pt x="49" y="67"/>
                  </a:lnTo>
                  <a:lnTo>
                    <a:pt x="25" y="85"/>
                  </a:lnTo>
                  <a:lnTo>
                    <a:pt x="0" y="106"/>
                  </a:lnTo>
                  <a:lnTo>
                    <a:pt x="0" y="103"/>
                  </a:lnTo>
                  <a:lnTo>
                    <a:pt x="0" y="100"/>
                  </a:lnTo>
                  <a:lnTo>
                    <a:pt x="0" y="97"/>
                  </a:lnTo>
                  <a:lnTo>
                    <a:pt x="0" y="94"/>
                  </a:lnTo>
                  <a:lnTo>
                    <a:pt x="0" y="91"/>
                  </a:lnTo>
                  <a:lnTo>
                    <a:pt x="0" y="88"/>
                  </a:lnTo>
                  <a:lnTo>
                    <a:pt x="0" y="85"/>
                  </a:lnTo>
                  <a:lnTo>
                    <a:pt x="25" y="64"/>
                  </a:lnTo>
                  <a:lnTo>
                    <a:pt x="49" y="46"/>
                  </a:lnTo>
                  <a:lnTo>
                    <a:pt x="73" y="30"/>
                  </a:lnTo>
                  <a:lnTo>
                    <a:pt x="98" y="21"/>
                  </a:lnTo>
                  <a:lnTo>
                    <a:pt x="119" y="12"/>
                  </a:lnTo>
                  <a:lnTo>
                    <a:pt x="143" y="6"/>
                  </a:lnTo>
                  <a:lnTo>
                    <a:pt x="171" y="3"/>
                  </a:lnTo>
                  <a:lnTo>
                    <a:pt x="198" y="3"/>
                  </a:lnTo>
                  <a:lnTo>
                    <a:pt x="198" y="0"/>
                  </a:lnTo>
                  <a:lnTo>
                    <a:pt x="201" y="0"/>
                  </a:lnTo>
                  <a:lnTo>
                    <a:pt x="222" y="3"/>
                  </a:lnTo>
                  <a:lnTo>
                    <a:pt x="247" y="12"/>
                  </a:lnTo>
                  <a:lnTo>
                    <a:pt x="271" y="27"/>
                  </a:lnTo>
                  <a:lnTo>
                    <a:pt x="298" y="43"/>
                  </a:lnTo>
                  <a:lnTo>
                    <a:pt x="326" y="61"/>
                  </a:lnTo>
                  <a:lnTo>
                    <a:pt x="350" y="73"/>
                  </a:lnTo>
                  <a:lnTo>
                    <a:pt x="378" y="85"/>
                  </a:lnTo>
                  <a:lnTo>
                    <a:pt x="402" y="91"/>
                  </a:lnTo>
                  <a:lnTo>
                    <a:pt x="426" y="88"/>
                  </a:lnTo>
                  <a:lnTo>
                    <a:pt x="451" y="82"/>
                  </a:lnTo>
                  <a:lnTo>
                    <a:pt x="475" y="76"/>
                  </a:lnTo>
                  <a:lnTo>
                    <a:pt x="496" y="67"/>
                  </a:lnTo>
                  <a:lnTo>
                    <a:pt x="521" y="55"/>
                  </a:lnTo>
                  <a:lnTo>
                    <a:pt x="545" y="39"/>
                  </a:lnTo>
                  <a:lnTo>
                    <a:pt x="572" y="21"/>
                  </a:lnTo>
                  <a:lnTo>
                    <a:pt x="603" y="3"/>
                  </a:lnTo>
                  <a:lnTo>
                    <a:pt x="603" y="6"/>
                  </a:lnTo>
                  <a:lnTo>
                    <a:pt x="603" y="9"/>
                  </a:lnTo>
                  <a:lnTo>
                    <a:pt x="603" y="6"/>
                  </a:lnTo>
                  <a:lnTo>
                    <a:pt x="603" y="3"/>
                  </a:lnTo>
                  <a:lnTo>
                    <a:pt x="603" y="18"/>
                  </a:lnTo>
                  <a:close/>
                </a:path>
              </a:pathLst>
            </a:custGeom>
            <a:solidFill>
              <a:srgbClr val="FF0000"/>
            </a:solidFill>
            <a:ln w="0">
              <a:solidFill>
                <a:srgbClr val="FF0000"/>
              </a:solidFill>
              <a:prstDash val="solid"/>
              <a:round/>
              <a:headEnd/>
              <a:tailEnd/>
            </a:ln>
          </p:spPr>
          <p:txBody>
            <a:bodyPr/>
            <a:lstStyle/>
            <a:p>
              <a:endParaRPr lang="en-US"/>
            </a:p>
          </p:txBody>
        </p:sp>
        <p:sp>
          <p:nvSpPr>
            <p:cNvPr id="1161234" name="Freeform 18"/>
            <p:cNvSpPr>
              <a:spLocks/>
            </p:cNvSpPr>
            <p:nvPr/>
          </p:nvSpPr>
          <p:spPr bwMode="auto">
            <a:xfrm>
              <a:off x="1818" y="2047"/>
              <a:ext cx="272" cy="48"/>
            </a:xfrm>
            <a:custGeom>
              <a:avLst/>
              <a:gdLst>
                <a:gd name="T0" fmla="*/ 697 w 734"/>
                <a:gd name="T1" fmla="*/ 49 h 128"/>
                <a:gd name="T2" fmla="*/ 636 w 734"/>
                <a:gd name="T3" fmla="*/ 86 h 128"/>
                <a:gd name="T4" fmla="*/ 578 w 734"/>
                <a:gd name="T5" fmla="*/ 110 h 128"/>
                <a:gd name="T6" fmla="*/ 521 w 734"/>
                <a:gd name="T7" fmla="*/ 125 h 128"/>
                <a:gd name="T8" fmla="*/ 487 w 734"/>
                <a:gd name="T9" fmla="*/ 125 h 128"/>
                <a:gd name="T10" fmla="*/ 484 w 734"/>
                <a:gd name="T11" fmla="*/ 122 h 128"/>
                <a:gd name="T12" fmla="*/ 451 w 734"/>
                <a:gd name="T13" fmla="*/ 116 h 128"/>
                <a:gd name="T14" fmla="*/ 393 w 734"/>
                <a:gd name="T15" fmla="*/ 89 h 128"/>
                <a:gd name="T16" fmla="*/ 329 w 734"/>
                <a:gd name="T17" fmla="*/ 52 h 128"/>
                <a:gd name="T18" fmla="*/ 271 w 734"/>
                <a:gd name="T19" fmla="*/ 25 h 128"/>
                <a:gd name="T20" fmla="*/ 244 w 734"/>
                <a:gd name="T21" fmla="*/ 22 h 128"/>
                <a:gd name="T22" fmla="*/ 241 w 734"/>
                <a:gd name="T23" fmla="*/ 25 h 128"/>
                <a:gd name="T24" fmla="*/ 174 w 734"/>
                <a:gd name="T25" fmla="*/ 28 h 128"/>
                <a:gd name="T26" fmla="*/ 116 w 734"/>
                <a:gd name="T27" fmla="*/ 49 h 128"/>
                <a:gd name="T28" fmla="*/ 61 w 734"/>
                <a:gd name="T29" fmla="*/ 80 h 128"/>
                <a:gd name="T30" fmla="*/ 0 w 734"/>
                <a:gd name="T31" fmla="*/ 128 h 128"/>
                <a:gd name="T32" fmla="*/ 0 w 734"/>
                <a:gd name="T33" fmla="*/ 122 h 128"/>
                <a:gd name="T34" fmla="*/ 0 w 734"/>
                <a:gd name="T35" fmla="*/ 116 h 128"/>
                <a:gd name="T36" fmla="*/ 0 w 734"/>
                <a:gd name="T37" fmla="*/ 110 h 128"/>
                <a:gd name="T38" fmla="*/ 0 w 734"/>
                <a:gd name="T39" fmla="*/ 104 h 128"/>
                <a:gd name="T40" fmla="*/ 61 w 734"/>
                <a:gd name="T41" fmla="*/ 55 h 128"/>
                <a:gd name="T42" fmla="*/ 119 w 734"/>
                <a:gd name="T43" fmla="*/ 25 h 128"/>
                <a:gd name="T44" fmla="*/ 177 w 734"/>
                <a:gd name="T45" fmla="*/ 7 h 128"/>
                <a:gd name="T46" fmla="*/ 244 w 734"/>
                <a:gd name="T47" fmla="*/ 3 h 128"/>
                <a:gd name="T48" fmla="*/ 247 w 734"/>
                <a:gd name="T49" fmla="*/ 0 h 128"/>
                <a:gd name="T50" fmla="*/ 298 w 734"/>
                <a:gd name="T51" fmla="*/ 16 h 128"/>
                <a:gd name="T52" fmla="*/ 362 w 734"/>
                <a:gd name="T53" fmla="*/ 52 h 128"/>
                <a:gd name="T54" fmla="*/ 426 w 734"/>
                <a:gd name="T55" fmla="*/ 89 h 128"/>
                <a:gd name="T56" fmla="*/ 490 w 734"/>
                <a:gd name="T57" fmla="*/ 110 h 128"/>
                <a:gd name="T58" fmla="*/ 551 w 734"/>
                <a:gd name="T59" fmla="*/ 101 h 128"/>
                <a:gd name="T60" fmla="*/ 606 w 734"/>
                <a:gd name="T61" fmla="*/ 80 h 128"/>
                <a:gd name="T62" fmla="*/ 664 w 734"/>
                <a:gd name="T63" fmla="*/ 49 h 128"/>
                <a:gd name="T64" fmla="*/ 731 w 734"/>
                <a:gd name="T65" fmla="*/ 3 h 128"/>
                <a:gd name="T66" fmla="*/ 734 w 734"/>
                <a:gd name="T67" fmla="*/ 7 h 128"/>
                <a:gd name="T68" fmla="*/ 734 w 734"/>
                <a:gd name="T69" fmla="*/ 13 h 128"/>
                <a:gd name="T70" fmla="*/ 734 w 734"/>
                <a:gd name="T71" fmla="*/ 19 h 128"/>
                <a:gd name="T72" fmla="*/ 734 w 734"/>
                <a:gd name="T73" fmla="*/ 2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4" h="128">
                  <a:moveTo>
                    <a:pt x="734" y="25"/>
                  </a:moveTo>
                  <a:lnTo>
                    <a:pt x="697" y="49"/>
                  </a:lnTo>
                  <a:lnTo>
                    <a:pt x="667" y="67"/>
                  </a:lnTo>
                  <a:lnTo>
                    <a:pt x="636" y="86"/>
                  </a:lnTo>
                  <a:lnTo>
                    <a:pt x="606" y="101"/>
                  </a:lnTo>
                  <a:lnTo>
                    <a:pt x="578" y="110"/>
                  </a:lnTo>
                  <a:lnTo>
                    <a:pt x="551" y="119"/>
                  </a:lnTo>
                  <a:lnTo>
                    <a:pt x="521" y="125"/>
                  </a:lnTo>
                  <a:lnTo>
                    <a:pt x="490" y="128"/>
                  </a:lnTo>
                  <a:lnTo>
                    <a:pt x="487" y="125"/>
                  </a:lnTo>
                  <a:lnTo>
                    <a:pt x="484" y="125"/>
                  </a:lnTo>
                  <a:lnTo>
                    <a:pt x="484" y="122"/>
                  </a:lnTo>
                  <a:lnTo>
                    <a:pt x="481" y="122"/>
                  </a:lnTo>
                  <a:lnTo>
                    <a:pt x="451" y="116"/>
                  </a:lnTo>
                  <a:lnTo>
                    <a:pt x="423" y="104"/>
                  </a:lnTo>
                  <a:lnTo>
                    <a:pt x="393" y="89"/>
                  </a:lnTo>
                  <a:lnTo>
                    <a:pt x="359" y="70"/>
                  </a:lnTo>
                  <a:lnTo>
                    <a:pt x="329" y="52"/>
                  </a:lnTo>
                  <a:lnTo>
                    <a:pt x="298" y="37"/>
                  </a:lnTo>
                  <a:lnTo>
                    <a:pt x="271" y="25"/>
                  </a:lnTo>
                  <a:lnTo>
                    <a:pt x="247" y="22"/>
                  </a:lnTo>
                  <a:lnTo>
                    <a:pt x="244" y="22"/>
                  </a:lnTo>
                  <a:lnTo>
                    <a:pt x="241" y="22"/>
                  </a:lnTo>
                  <a:lnTo>
                    <a:pt x="241" y="25"/>
                  </a:lnTo>
                  <a:lnTo>
                    <a:pt x="204" y="25"/>
                  </a:lnTo>
                  <a:lnTo>
                    <a:pt x="174" y="28"/>
                  </a:lnTo>
                  <a:lnTo>
                    <a:pt x="146" y="37"/>
                  </a:lnTo>
                  <a:lnTo>
                    <a:pt x="116" y="49"/>
                  </a:lnTo>
                  <a:lnTo>
                    <a:pt x="89" y="61"/>
                  </a:lnTo>
                  <a:lnTo>
                    <a:pt x="61" y="80"/>
                  </a:lnTo>
                  <a:lnTo>
                    <a:pt x="31" y="101"/>
                  </a:lnTo>
                  <a:lnTo>
                    <a:pt x="0" y="128"/>
                  </a:lnTo>
                  <a:lnTo>
                    <a:pt x="0" y="125"/>
                  </a:lnTo>
                  <a:lnTo>
                    <a:pt x="0" y="122"/>
                  </a:lnTo>
                  <a:lnTo>
                    <a:pt x="0" y="119"/>
                  </a:lnTo>
                  <a:lnTo>
                    <a:pt x="0" y="116"/>
                  </a:lnTo>
                  <a:lnTo>
                    <a:pt x="0" y="113"/>
                  </a:lnTo>
                  <a:lnTo>
                    <a:pt x="0" y="110"/>
                  </a:lnTo>
                  <a:lnTo>
                    <a:pt x="0" y="107"/>
                  </a:lnTo>
                  <a:lnTo>
                    <a:pt x="0" y="104"/>
                  </a:lnTo>
                  <a:lnTo>
                    <a:pt x="31" y="77"/>
                  </a:lnTo>
                  <a:lnTo>
                    <a:pt x="61" y="55"/>
                  </a:lnTo>
                  <a:lnTo>
                    <a:pt x="92" y="40"/>
                  </a:lnTo>
                  <a:lnTo>
                    <a:pt x="119" y="25"/>
                  </a:lnTo>
                  <a:lnTo>
                    <a:pt x="146" y="16"/>
                  </a:lnTo>
                  <a:lnTo>
                    <a:pt x="177" y="7"/>
                  </a:lnTo>
                  <a:lnTo>
                    <a:pt x="207" y="3"/>
                  </a:lnTo>
                  <a:lnTo>
                    <a:pt x="244" y="3"/>
                  </a:lnTo>
                  <a:lnTo>
                    <a:pt x="244" y="0"/>
                  </a:lnTo>
                  <a:lnTo>
                    <a:pt x="247" y="0"/>
                  </a:lnTo>
                  <a:lnTo>
                    <a:pt x="271" y="3"/>
                  </a:lnTo>
                  <a:lnTo>
                    <a:pt x="298" y="16"/>
                  </a:lnTo>
                  <a:lnTo>
                    <a:pt x="329" y="34"/>
                  </a:lnTo>
                  <a:lnTo>
                    <a:pt x="362" y="52"/>
                  </a:lnTo>
                  <a:lnTo>
                    <a:pt x="396" y="73"/>
                  </a:lnTo>
                  <a:lnTo>
                    <a:pt x="426" y="89"/>
                  </a:lnTo>
                  <a:lnTo>
                    <a:pt x="460" y="104"/>
                  </a:lnTo>
                  <a:lnTo>
                    <a:pt x="490" y="110"/>
                  </a:lnTo>
                  <a:lnTo>
                    <a:pt x="521" y="107"/>
                  </a:lnTo>
                  <a:lnTo>
                    <a:pt x="551" y="101"/>
                  </a:lnTo>
                  <a:lnTo>
                    <a:pt x="578" y="92"/>
                  </a:lnTo>
                  <a:lnTo>
                    <a:pt x="606" y="80"/>
                  </a:lnTo>
                  <a:lnTo>
                    <a:pt x="633" y="64"/>
                  </a:lnTo>
                  <a:lnTo>
                    <a:pt x="664" y="49"/>
                  </a:lnTo>
                  <a:lnTo>
                    <a:pt x="694" y="28"/>
                  </a:lnTo>
                  <a:lnTo>
                    <a:pt x="731" y="3"/>
                  </a:lnTo>
                  <a:lnTo>
                    <a:pt x="734" y="3"/>
                  </a:lnTo>
                  <a:lnTo>
                    <a:pt x="734" y="7"/>
                  </a:lnTo>
                  <a:lnTo>
                    <a:pt x="734" y="10"/>
                  </a:lnTo>
                  <a:lnTo>
                    <a:pt x="734" y="13"/>
                  </a:lnTo>
                  <a:lnTo>
                    <a:pt x="734" y="16"/>
                  </a:lnTo>
                  <a:lnTo>
                    <a:pt x="734" y="19"/>
                  </a:lnTo>
                  <a:lnTo>
                    <a:pt x="734" y="22"/>
                  </a:lnTo>
                  <a:lnTo>
                    <a:pt x="734" y="25"/>
                  </a:lnTo>
                  <a:close/>
                </a:path>
              </a:pathLst>
            </a:custGeom>
            <a:solidFill>
              <a:srgbClr val="FF0000"/>
            </a:solidFill>
            <a:ln w="0">
              <a:solidFill>
                <a:srgbClr val="FF0000"/>
              </a:solidFill>
              <a:prstDash val="solid"/>
              <a:round/>
              <a:headEnd/>
              <a:tailEnd/>
            </a:ln>
          </p:spPr>
          <p:txBody>
            <a:bodyPr/>
            <a:lstStyle/>
            <a:p>
              <a:endParaRPr lang="en-US"/>
            </a:p>
          </p:txBody>
        </p:sp>
        <p:sp>
          <p:nvSpPr>
            <p:cNvPr id="1161235" name="Freeform 19"/>
            <p:cNvSpPr>
              <a:spLocks/>
            </p:cNvSpPr>
            <p:nvPr/>
          </p:nvSpPr>
          <p:spPr bwMode="auto">
            <a:xfrm>
              <a:off x="1794" y="2175"/>
              <a:ext cx="320" cy="55"/>
            </a:xfrm>
            <a:custGeom>
              <a:avLst/>
              <a:gdLst>
                <a:gd name="T0" fmla="*/ 819 w 861"/>
                <a:gd name="T1" fmla="*/ 55 h 149"/>
                <a:gd name="T2" fmla="*/ 746 w 861"/>
                <a:gd name="T3" fmla="*/ 101 h 149"/>
                <a:gd name="T4" fmla="*/ 679 w 861"/>
                <a:gd name="T5" fmla="*/ 131 h 149"/>
                <a:gd name="T6" fmla="*/ 609 w 861"/>
                <a:gd name="T7" fmla="*/ 146 h 149"/>
                <a:gd name="T8" fmla="*/ 569 w 861"/>
                <a:gd name="T9" fmla="*/ 146 h 149"/>
                <a:gd name="T10" fmla="*/ 533 w 861"/>
                <a:gd name="T11" fmla="*/ 140 h 149"/>
                <a:gd name="T12" fmla="*/ 460 w 861"/>
                <a:gd name="T13" fmla="*/ 107 h 149"/>
                <a:gd name="T14" fmla="*/ 387 w 861"/>
                <a:gd name="T15" fmla="*/ 61 h 149"/>
                <a:gd name="T16" fmla="*/ 317 w 861"/>
                <a:gd name="T17" fmla="*/ 28 h 149"/>
                <a:gd name="T18" fmla="*/ 286 w 861"/>
                <a:gd name="T19" fmla="*/ 25 h 149"/>
                <a:gd name="T20" fmla="*/ 283 w 861"/>
                <a:gd name="T21" fmla="*/ 28 h 149"/>
                <a:gd name="T22" fmla="*/ 207 w 861"/>
                <a:gd name="T23" fmla="*/ 34 h 149"/>
                <a:gd name="T24" fmla="*/ 137 w 861"/>
                <a:gd name="T25" fmla="*/ 55 h 149"/>
                <a:gd name="T26" fmla="*/ 70 w 861"/>
                <a:gd name="T27" fmla="*/ 92 h 149"/>
                <a:gd name="T28" fmla="*/ 0 w 861"/>
                <a:gd name="T29" fmla="*/ 149 h 149"/>
                <a:gd name="T30" fmla="*/ 0 w 861"/>
                <a:gd name="T31" fmla="*/ 143 h 149"/>
                <a:gd name="T32" fmla="*/ 0 w 861"/>
                <a:gd name="T33" fmla="*/ 143 h 149"/>
                <a:gd name="T34" fmla="*/ 0 w 861"/>
                <a:gd name="T35" fmla="*/ 146 h 149"/>
                <a:gd name="T36" fmla="*/ 0 w 861"/>
                <a:gd name="T37" fmla="*/ 140 h 149"/>
                <a:gd name="T38" fmla="*/ 0 w 861"/>
                <a:gd name="T39" fmla="*/ 131 h 149"/>
                <a:gd name="T40" fmla="*/ 0 w 861"/>
                <a:gd name="T41" fmla="*/ 125 h 149"/>
                <a:gd name="T42" fmla="*/ 70 w 861"/>
                <a:gd name="T43" fmla="*/ 67 h 149"/>
                <a:gd name="T44" fmla="*/ 137 w 861"/>
                <a:gd name="T45" fmla="*/ 31 h 149"/>
                <a:gd name="T46" fmla="*/ 207 w 861"/>
                <a:gd name="T47" fmla="*/ 9 h 149"/>
                <a:gd name="T48" fmla="*/ 283 w 861"/>
                <a:gd name="T49" fmla="*/ 3 h 149"/>
                <a:gd name="T50" fmla="*/ 286 w 861"/>
                <a:gd name="T51" fmla="*/ 0 h 149"/>
                <a:gd name="T52" fmla="*/ 320 w 861"/>
                <a:gd name="T53" fmla="*/ 3 h 149"/>
                <a:gd name="T54" fmla="*/ 390 w 861"/>
                <a:gd name="T55" fmla="*/ 40 h 149"/>
                <a:gd name="T56" fmla="*/ 463 w 861"/>
                <a:gd name="T57" fmla="*/ 85 h 149"/>
                <a:gd name="T58" fmla="*/ 536 w 861"/>
                <a:gd name="T59" fmla="*/ 119 h 149"/>
                <a:gd name="T60" fmla="*/ 609 w 861"/>
                <a:gd name="T61" fmla="*/ 125 h 149"/>
                <a:gd name="T62" fmla="*/ 679 w 861"/>
                <a:gd name="T63" fmla="*/ 107 h 149"/>
                <a:gd name="T64" fmla="*/ 743 w 861"/>
                <a:gd name="T65" fmla="*/ 76 h 149"/>
                <a:gd name="T66" fmla="*/ 816 w 861"/>
                <a:gd name="T67" fmla="*/ 31 h 149"/>
                <a:gd name="T68" fmla="*/ 861 w 861"/>
                <a:gd name="T69"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61" h="149">
                  <a:moveTo>
                    <a:pt x="861" y="28"/>
                  </a:moveTo>
                  <a:lnTo>
                    <a:pt x="819" y="55"/>
                  </a:lnTo>
                  <a:lnTo>
                    <a:pt x="782" y="79"/>
                  </a:lnTo>
                  <a:lnTo>
                    <a:pt x="746" y="101"/>
                  </a:lnTo>
                  <a:lnTo>
                    <a:pt x="712" y="116"/>
                  </a:lnTo>
                  <a:lnTo>
                    <a:pt x="679" y="131"/>
                  </a:lnTo>
                  <a:lnTo>
                    <a:pt x="645" y="140"/>
                  </a:lnTo>
                  <a:lnTo>
                    <a:pt x="609" y="146"/>
                  </a:lnTo>
                  <a:lnTo>
                    <a:pt x="572" y="149"/>
                  </a:lnTo>
                  <a:lnTo>
                    <a:pt x="569" y="146"/>
                  </a:lnTo>
                  <a:lnTo>
                    <a:pt x="566" y="146"/>
                  </a:lnTo>
                  <a:lnTo>
                    <a:pt x="533" y="140"/>
                  </a:lnTo>
                  <a:lnTo>
                    <a:pt x="496" y="125"/>
                  </a:lnTo>
                  <a:lnTo>
                    <a:pt x="460" y="107"/>
                  </a:lnTo>
                  <a:lnTo>
                    <a:pt x="423" y="85"/>
                  </a:lnTo>
                  <a:lnTo>
                    <a:pt x="387" y="61"/>
                  </a:lnTo>
                  <a:lnTo>
                    <a:pt x="350" y="43"/>
                  </a:lnTo>
                  <a:lnTo>
                    <a:pt x="317" y="28"/>
                  </a:lnTo>
                  <a:lnTo>
                    <a:pt x="289" y="25"/>
                  </a:lnTo>
                  <a:lnTo>
                    <a:pt x="286" y="25"/>
                  </a:lnTo>
                  <a:lnTo>
                    <a:pt x="283" y="25"/>
                  </a:lnTo>
                  <a:lnTo>
                    <a:pt x="283" y="28"/>
                  </a:lnTo>
                  <a:lnTo>
                    <a:pt x="244" y="28"/>
                  </a:lnTo>
                  <a:lnTo>
                    <a:pt x="207" y="34"/>
                  </a:lnTo>
                  <a:lnTo>
                    <a:pt x="171" y="43"/>
                  </a:lnTo>
                  <a:lnTo>
                    <a:pt x="137" y="55"/>
                  </a:lnTo>
                  <a:lnTo>
                    <a:pt x="104" y="70"/>
                  </a:lnTo>
                  <a:lnTo>
                    <a:pt x="70" y="92"/>
                  </a:lnTo>
                  <a:lnTo>
                    <a:pt x="37" y="116"/>
                  </a:lnTo>
                  <a:lnTo>
                    <a:pt x="0" y="149"/>
                  </a:lnTo>
                  <a:lnTo>
                    <a:pt x="0" y="146"/>
                  </a:lnTo>
                  <a:lnTo>
                    <a:pt x="0" y="143"/>
                  </a:lnTo>
                  <a:lnTo>
                    <a:pt x="0" y="140"/>
                  </a:lnTo>
                  <a:lnTo>
                    <a:pt x="0" y="143"/>
                  </a:lnTo>
                  <a:lnTo>
                    <a:pt x="0" y="149"/>
                  </a:lnTo>
                  <a:lnTo>
                    <a:pt x="0" y="146"/>
                  </a:lnTo>
                  <a:lnTo>
                    <a:pt x="0" y="143"/>
                  </a:lnTo>
                  <a:lnTo>
                    <a:pt x="0" y="140"/>
                  </a:lnTo>
                  <a:lnTo>
                    <a:pt x="0" y="137"/>
                  </a:lnTo>
                  <a:lnTo>
                    <a:pt x="0" y="131"/>
                  </a:lnTo>
                  <a:lnTo>
                    <a:pt x="0" y="128"/>
                  </a:lnTo>
                  <a:lnTo>
                    <a:pt x="0" y="125"/>
                  </a:lnTo>
                  <a:lnTo>
                    <a:pt x="37" y="92"/>
                  </a:lnTo>
                  <a:lnTo>
                    <a:pt x="70" y="67"/>
                  </a:lnTo>
                  <a:lnTo>
                    <a:pt x="104" y="46"/>
                  </a:lnTo>
                  <a:lnTo>
                    <a:pt x="137" y="31"/>
                  </a:lnTo>
                  <a:lnTo>
                    <a:pt x="171" y="19"/>
                  </a:lnTo>
                  <a:lnTo>
                    <a:pt x="207" y="9"/>
                  </a:lnTo>
                  <a:lnTo>
                    <a:pt x="244" y="3"/>
                  </a:lnTo>
                  <a:lnTo>
                    <a:pt x="283" y="3"/>
                  </a:lnTo>
                  <a:lnTo>
                    <a:pt x="283" y="0"/>
                  </a:lnTo>
                  <a:lnTo>
                    <a:pt x="286" y="0"/>
                  </a:lnTo>
                  <a:lnTo>
                    <a:pt x="289" y="0"/>
                  </a:lnTo>
                  <a:lnTo>
                    <a:pt x="320" y="3"/>
                  </a:lnTo>
                  <a:lnTo>
                    <a:pt x="353" y="19"/>
                  </a:lnTo>
                  <a:lnTo>
                    <a:pt x="390" y="40"/>
                  </a:lnTo>
                  <a:lnTo>
                    <a:pt x="426" y="61"/>
                  </a:lnTo>
                  <a:lnTo>
                    <a:pt x="463" y="85"/>
                  </a:lnTo>
                  <a:lnTo>
                    <a:pt x="502" y="107"/>
                  </a:lnTo>
                  <a:lnTo>
                    <a:pt x="536" y="119"/>
                  </a:lnTo>
                  <a:lnTo>
                    <a:pt x="572" y="128"/>
                  </a:lnTo>
                  <a:lnTo>
                    <a:pt x="609" y="125"/>
                  </a:lnTo>
                  <a:lnTo>
                    <a:pt x="645" y="116"/>
                  </a:lnTo>
                  <a:lnTo>
                    <a:pt x="679" y="107"/>
                  </a:lnTo>
                  <a:lnTo>
                    <a:pt x="709" y="95"/>
                  </a:lnTo>
                  <a:lnTo>
                    <a:pt x="743" y="76"/>
                  </a:lnTo>
                  <a:lnTo>
                    <a:pt x="779" y="55"/>
                  </a:lnTo>
                  <a:lnTo>
                    <a:pt x="816" y="31"/>
                  </a:lnTo>
                  <a:lnTo>
                    <a:pt x="858" y="3"/>
                  </a:lnTo>
                  <a:lnTo>
                    <a:pt x="861" y="3"/>
                  </a:lnTo>
                  <a:lnTo>
                    <a:pt x="861" y="28"/>
                  </a:lnTo>
                  <a:close/>
                </a:path>
              </a:pathLst>
            </a:custGeom>
            <a:solidFill>
              <a:srgbClr val="FF0000"/>
            </a:solidFill>
            <a:ln w="0">
              <a:solidFill>
                <a:srgbClr val="FF0000"/>
              </a:solidFill>
              <a:prstDash val="solid"/>
              <a:round/>
              <a:headEnd/>
              <a:tailEnd/>
            </a:ln>
          </p:spPr>
          <p:txBody>
            <a:bodyPr/>
            <a:lstStyle/>
            <a:p>
              <a:endParaRPr lang="en-US"/>
            </a:p>
          </p:txBody>
        </p:sp>
        <p:sp>
          <p:nvSpPr>
            <p:cNvPr id="1161236" name="Freeform 20"/>
            <p:cNvSpPr>
              <a:spLocks/>
            </p:cNvSpPr>
            <p:nvPr/>
          </p:nvSpPr>
          <p:spPr bwMode="auto">
            <a:xfrm>
              <a:off x="1771" y="2311"/>
              <a:ext cx="366" cy="62"/>
            </a:xfrm>
            <a:custGeom>
              <a:avLst/>
              <a:gdLst>
                <a:gd name="T0" fmla="*/ 940 w 988"/>
                <a:gd name="T1" fmla="*/ 61 h 168"/>
                <a:gd name="T2" fmla="*/ 858 w 988"/>
                <a:gd name="T3" fmla="*/ 113 h 168"/>
                <a:gd name="T4" fmla="*/ 778 w 988"/>
                <a:gd name="T5" fmla="*/ 146 h 168"/>
                <a:gd name="T6" fmla="*/ 699 w 988"/>
                <a:gd name="T7" fmla="*/ 165 h 168"/>
                <a:gd name="T8" fmla="*/ 654 w 988"/>
                <a:gd name="T9" fmla="*/ 168 h 168"/>
                <a:gd name="T10" fmla="*/ 575 w 988"/>
                <a:gd name="T11" fmla="*/ 143 h 168"/>
                <a:gd name="T12" fmla="*/ 486 w 988"/>
                <a:gd name="T13" fmla="*/ 95 h 168"/>
                <a:gd name="T14" fmla="*/ 404 w 988"/>
                <a:gd name="T15" fmla="*/ 49 h 168"/>
                <a:gd name="T16" fmla="*/ 331 w 988"/>
                <a:gd name="T17" fmla="*/ 28 h 168"/>
                <a:gd name="T18" fmla="*/ 325 w 988"/>
                <a:gd name="T19" fmla="*/ 28 h 168"/>
                <a:gd name="T20" fmla="*/ 237 w 988"/>
                <a:gd name="T21" fmla="*/ 34 h 168"/>
                <a:gd name="T22" fmla="*/ 158 w 988"/>
                <a:gd name="T23" fmla="*/ 58 h 168"/>
                <a:gd name="T24" fmla="*/ 82 w 988"/>
                <a:gd name="T25" fmla="*/ 101 h 168"/>
                <a:gd name="T26" fmla="*/ 0 w 988"/>
                <a:gd name="T27" fmla="*/ 168 h 168"/>
                <a:gd name="T28" fmla="*/ 0 w 988"/>
                <a:gd name="T29" fmla="*/ 162 h 168"/>
                <a:gd name="T30" fmla="*/ 0 w 988"/>
                <a:gd name="T31" fmla="*/ 162 h 168"/>
                <a:gd name="T32" fmla="*/ 0 w 988"/>
                <a:gd name="T33" fmla="*/ 165 h 168"/>
                <a:gd name="T34" fmla="*/ 0 w 988"/>
                <a:gd name="T35" fmla="*/ 159 h 168"/>
                <a:gd name="T36" fmla="*/ 0 w 988"/>
                <a:gd name="T37" fmla="*/ 150 h 168"/>
                <a:gd name="T38" fmla="*/ 0 w 988"/>
                <a:gd name="T39" fmla="*/ 143 h 168"/>
                <a:gd name="T40" fmla="*/ 42 w 988"/>
                <a:gd name="T41" fmla="*/ 104 h 168"/>
                <a:gd name="T42" fmla="*/ 118 w 988"/>
                <a:gd name="T43" fmla="*/ 49 h 168"/>
                <a:gd name="T44" fmla="*/ 194 w 988"/>
                <a:gd name="T45" fmla="*/ 16 h 168"/>
                <a:gd name="T46" fmla="*/ 276 w 988"/>
                <a:gd name="T47" fmla="*/ 0 h 168"/>
                <a:gd name="T48" fmla="*/ 328 w 988"/>
                <a:gd name="T49" fmla="*/ 0 h 168"/>
                <a:gd name="T50" fmla="*/ 365 w 988"/>
                <a:gd name="T51" fmla="*/ 3 h 168"/>
                <a:gd name="T52" fmla="*/ 447 w 988"/>
                <a:gd name="T53" fmla="*/ 43 h 168"/>
                <a:gd name="T54" fmla="*/ 532 w 988"/>
                <a:gd name="T55" fmla="*/ 95 h 168"/>
                <a:gd name="T56" fmla="*/ 617 w 988"/>
                <a:gd name="T57" fmla="*/ 137 h 168"/>
                <a:gd name="T58" fmla="*/ 699 w 988"/>
                <a:gd name="T59" fmla="*/ 140 h 168"/>
                <a:gd name="T60" fmla="*/ 778 w 988"/>
                <a:gd name="T61" fmla="*/ 122 h 168"/>
                <a:gd name="T62" fmla="*/ 855 w 988"/>
                <a:gd name="T63" fmla="*/ 86 h 168"/>
                <a:gd name="T64" fmla="*/ 937 w 988"/>
                <a:gd name="T65" fmla="*/ 34 h 168"/>
                <a:gd name="T66" fmla="*/ 988 w 988"/>
                <a:gd name="T6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8" h="168">
                  <a:moveTo>
                    <a:pt x="988" y="28"/>
                  </a:moveTo>
                  <a:lnTo>
                    <a:pt x="940" y="61"/>
                  </a:lnTo>
                  <a:lnTo>
                    <a:pt x="897" y="89"/>
                  </a:lnTo>
                  <a:lnTo>
                    <a:pt x="858" y="113"/>
                  </a:lnTo>
                  <a:lnTo>
                    <a:pt x="818" y="131"/>
                  </a:lnTo>
                  <a:lnTo>
                    <a:pt x="778" y="146"/>
                  </a:lnTo>
                  <a:lnTo>
                    <a:pt x="739" y="156"/>
                  </a:lnTo>
                  <a:lnTo>
                    <a:pt x="699" y="165"/>
                  </a:lnTo>
                  <a:lnTo>
                    <a:pt x="657" y="168"/>
                  </a:lnTo>
                  <a:lnTo>
                    <a:pt x="654" y="168"/>
                  </a:lnTo>
                  <a:lnTo>
                    <a:pt x="614" y="159"/>
                  </a:lnTo>
                  <a:lnTo>
                    <a:pt x="575" y="143"/>
                  </a:lnTo>
                  <a:lnTo>
                    <a:pt x="532" y="122"/>
                  </a:lnTo>
                  <a:lnTo>
                    <a:pt x="486" y="95"/>
                  </a:lnTo>
                  <a:lnTo>
                    <a:pt x="444" y="70"/>
                  </a:lnTo>
                  <a:lnTo>
                    <a:pt x="404" y="49"/>
                  </a:lnTo>
                  <a:lnTo>
                    <a:pt x="365" y="31"/>
                  </a:lnTo>
                  <a:lnTo>
                    <a:pt x="331" y="28"/>
                  </a:lnTo>
                  <a:lnTo>
                    <a:pt x="328" y="28"/>
                  </a:lnTo>
                  <a:lnTo>
                    <a:pt x="325" y="28"/>
                  </a:lnTo>
                  <a:lnTo>
                    <a:pt x="276" y="28"/>
                  </a:lnTo>
                  <a:lnTo>
                    <a:pt x="237" y="34"/>
                  </a:lnTo>
                  <a:lnTo>
                    <a:pt x="194" y="43"/>
                  </a:lnTo>
                  <a:lnTo>
                    <a:pt x="158" y="58"/>
                  </a:lnTo>
                  <a:lnTo>
                    <a:pt x="118" y="77"/>
                  </a:lnTo>
                  <a:lnTo>
                    <a:pt x="82" y="101"/>
                  </a:lnTo>
                  <a:lnTo>
                    <a:pt x="42" y="131"/>
                  </a:lnTo>
                  <a:lnTo>
                    <a:pt x="0" y="168"/>
                  </a:lnTo>
                  <a:lnTo>
                    <a:pt x="0" y="165"/>
                  </a:lnTo>
                  <a:lnTo>
                    <a:pt x="0" y="162"/>
                  </a:lnTo>
                  <a:lnTo>
                    <a:pt x="0" y="159"/>
                  </a:lnTo>
                  <a:lnTo>
                    <a:pt x="0" y="162"/>
                  </a:lnTo>
                  <a:lnTo>
                    <a:pt x="0" y="168"/>
                  </a:lnTo>
                  <a:lnTo>
                    <a:pt x="0" y="165"/>
                  </a:lnTo>
                  <a:lnTo>
                    <a:pt x="0" y="162"/>
                  </a:lnTo>
                  <a:lnTo>
                    <a:pt x="0" y="159"/>
                  </a:lnTo>
                  <a:lnTo>
                    <a:pt x="0" y="156"/>
                  </a:lnTo>
                  <a:lnTo>
                    <a:pt x="0" y="150"/>
                  </a:lnTo>
                  <a:lnTo>
                    <a:pt x="0" y="146"/>
                  </a:lnTo>
                  <a:lnTo>
                    <a:pt x="0" y="143"/>
                  </a:lnTo>
                  <a:lnTo>
                    <a:pt x="0" y="140"/>
                  </a:lnTo>
                  <a:lnTo>
                    <a:pt x="42" y="104"/>
                  </a:lnTo>
                  <a:lnTo>
                    <a:pt x="82" y="73"/>
                  </a:lnTo>
                  <a:lnTo>
                    <a:pt x="118" y="49"/>
                  </a:lnTo>
                  <a:lnTo>
                    <a:pt x="158" y="31"/>
                  </a:lnTo>
                  <a:lnTo>
                    <a:pt x="194" y="16"/>
                  </a:lnTo>
                  <a:lnTo>
                    <a:pt x="237" y="7"/>
                  </a:lnTo>
                  <a:lnTo>
                    <a:pt x="276" y="0"/>
                  </a:lnTo>
                  <a:lnTo>
                    <a:pt x="325" y="0"/>
                  </a:lnTo>
                  <a:lnTo>
                    <a:pt x="328" y="0"/>
                  </a:lnTo>
                  <a:lnTo>
                    <a:pt x="331" y="0"/>
                  </a:lnTo>
                  <a:lnTo>
                    <a:pt x="365" y="3"/>
                  </a:lnTo>
                  <a:lnTo>
                    <a:pt x="404" y="19"/>
                  </a:lnTo>
                  <a:lnTo>
                    <a:pt x="447" y="43"/>
                  </a:lnTo>
                  <a:lnTo>
                    <a:pt x="489" y="67"/>
                  </a:lnTo>
                  <a:lnTo>
                    <a:pt x="532" y="95"/>
                  </a:lnTo>
                  <a:lnTo>
                    <a:pt x="575" y="119"/>
                  </a:lnTo>
                  <a:lnTo>
                    <a:pt x="617" y="137"/>
                  </a:lnTo>
                  <a:lnTo>
                    <a:pt x="657" y="146"/>
                  </a:lnTo>
                  <a:lnTo>
                    <a:pt x="699" y="140"/>
                  </a:lnTo>
                  <a:lnTo>
                    <a:pt x="739" y="134"/>
                  </a:lnTo>
                  <a:lnTo>
                    <a:pt x="778" y="122"/>
                  </a:lnTo>
                  <a:lnTo>
                    <a:pt x="815" y="107"/>
                  </a:lnTo>
                  <a:lnTo>
                    <a:pt x="855" y="86"/>
                  </a:lnTo>
                  <a:lnTo>
                    <a:pt x="894" y="61"/>
                  </a:lnTo>
                  <a:lnTo>
                    <a:pt x="937" y="34"/>
                  </a:lnTo>
                  <a:lnTo>
                    <a:pt x="985" y="0"/>
                  </a:lnTo>
                  <a:lnTo>
                    <a:pt x="988" y="0"/>
                  </a:lnTo>
                  <a:lnTo>
                    <a:pt x="988" y="28"/>
                  </a:lnTo>
                  <a:close/>
                </a:path>
              </a:pathLst>
            </a:custGeom>
            <a:solidFill>
              <a:srgbClr val="FF0000"/>
            </a:solidFill>
            <a:ln w="0">
              <a:solidFill>
                <a:srgbClr val="FF0000"/>
              </a:solidFill>
              <a:prstDash val="solid"/>
              <a:round/>
              <a:headEnd/>
              <a:tailEnd/>
            </a:ln>
          </p:spPr>
          <p:txBody>
            <a:bodyPr/>
            <a:lstStyle/>
            <a:p>
              <a:endParaRPr lang="en-US"/>
            </a:p>
          </p:txBody>
        </p:sp>
        <p:sp>
          <p:nvSpPr>
            <p:cNvPr id="1161237" name="Freeform 21"/>
            <p:cNvSpPr>
              <a:spLocks/>
            </p:cNvSpPr>
            <p:nvPr/>
          </p:nvSpPr>
          <p:spPr bwMode="auto">
            <a:xfrm>
              <a:off x="1746" y="2455"/>
              <a:ext cx="415" cy="71"/>
            </a:xfrm>
            <a:custGeom>
              <a:avLst/>
              <a:gdLst>
                <a:gd name="T0" fmla="*/ 1065 w 1119"/>
                <a:gd name="T1" fmla="*/ 67 h 192"/>
                <a:gd name="T2" fmla="*/ 970 w 1119"/>
                <a:gd name="T3" fmla="*/ 125 h 192"/>
                <a:gd name="T4" fmla="*/ 885 w 1119"/>
                <a:gd name="T5" fmla="*/ 161 h 192"/>
                <a:gd name="T6" fmla="*/ 794 w 1119"/>
                <a:gd name="T7" fmla="*/ 179 h 192"/>
                <a:gd name="T8" fmla="*/ 742 w 1119"/>
                <a:gd name="T9" fmla="*/ 185 h 192"/>
                <a:gd name="T10" fmla="*/ 696 w 1119"/>
                <a:gd name="T11" fmla="*/ 179 h 192"/>
                <a:gd name="T12" fmla="*/ 602 w 1119"/>
                <a:gd name="T13" fmla="*/ 137 h 192"/>
                <a:gd name="T14" fmla="*/ 505 w 1119"/>
                <a:gd name="T15" fmla="*/ 79 h 192"/>
                <a:gd name="T16" fmla="*/ 413 w 1119"/>
                <a:gd name="T17" fmla="*/ 36 h 192"/>
                <a:gd name="T18" fmla="*/ 371 w 1119"/>
                <a:gd name="T19" fmla="*/ 30 h 192"/>
                <a:gd name="T20" fmla="*/ 270 w 1119"/>
                <a:gd name="T21" fmla="*/ 36 h 192"/>
                <a:gd name="T22" fmla="*/ 182 w 1119"/>
                <a:gd name="T23" fmla="*/ 67 h 192"/>
                <a:gd name="T24" fmla="*/ 94 w 1119"/>
                <a:gd name="T25" fmla="*/ 112 h 192"/>
                <a:gd name="T26" fmla="*/ 0 w 1119"/>
                <a:gd name="T27" fmla="*/ 185 h 192"/>
                <a:gd name="T28" fmla="*/ 0 w 1119"/>
                <a:gd name="T29" fmla="*/ 192 h 192"/>
                <a:gd name="T30" fmla="*/ 0 w 1119"/>
                <a:gd name="T31" fmla="*/ 185 h 192"/>
                <a:gd name="T32" fmla="*/ 0 w 1119"/>
                <a:gd name="T33" fmla="*/ 179 h 192"/>
                <a:gd name="T34" fmla="*/ 0 w 1119"/>
                <a:gd name="T35" fmla="*/ 170 h 192"/>
                <a:gd name="T36" fmla="*/ 0 w 1119"/>
                <a:gd name="T37" fmla="*/ 161 h 192"/>
                <a:gd name="T38" fmla="*/ 94 w 1119"/>
                <a:gd name="T39" fmla="*/ 85 h 192"/>
                <a:gd name="T40" fmla="*/ 179 w 1119"/>
                <a:gd name="T41" fmla="*/ 36 h 192"/>
                <a:gd name="T42" fmla="*/ 267 w 1119"/>
                <a:gd name="T43" fmla="*/ 6 h 192"/>
                <a:gd name="T44" fmla="*/ 368 w 1119"/>
                <a:gd name="T45" fmla="*/ 0 h 192"/>
                <a:gd name="T46" fmla="*/ 374 w 1119"/>
                <a:gd name="T47" fmla="*/ 0 h 192"/>
                <a:gd name="T48" fmla="*/ 456 w 1119"/>
                <a:gd name="T49" fmla="*/ 21 h 192"/>
                <a:gd name="T50" fmla="*/ 553 w 1119"/>
                <a:gd name="T51" fmla="*/ 76 h 192"/>
                <a:gd name="T52" fmla="*/ 651 w 1119"/>
                <a:gd name="T53" fmla="*/ 134 h 192"/>
                <a:gd name="T54" fmla="*/ 745 w 1119"/>
                <a:gd name="T55" fmla="*/ 164 h 192"/>
                <a:gd name="T56" fmla="*/ 836 w 1119"/>
                <a:gd name="T57" fmla="*/ 149 h 192"/>
                <a:gd name="T58" fmla="*/ 925 w 1119"/>
                <a:gd name="T59" fmla="*/ 119 h 192"/>
                <a:gd name="T60" fmla="*/ 1013 w 1119"/>
                <a:gd name="T61" fmla="*/ 70 h 192"/>
                <a:gd name="T62" fmla="*/ 1113 w 1119"/>
                <a:gd name="T63" fmla="*/ 0 h 192"/>
                <a:gd name="T64" fmla="*/ 1119 w 1119"/>
                <a:gd name="T65" fmla="*/ 0 h 192"/>
                <a:gd name="T66" fmla="*/ 1119 w 1119"/>
                <a:gd name="T67" fmla="*/ 9 h 192"/>
                <a:gd name="T68" fmla="*/ 1119 w 1119"/>
                <a:gd name="T69" fmla="*/ 18 h 192"/>
                <a:gd name="T70" fmla="*/ 1119 w 1119"/>
                <a:gd name="T71" fmla="*/ 2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19" h="192">
                  <a:moveTo>
                    <a:pt x="1119" y="30"/>
                  </a:moveTo>
                  <a:lnTo>
                    <a:pt x="1065" y="67"/>
                  </a:lnTo>
                  <a:lnTo>
                    <a:pt x="1016" y="100"/>
                  </a:lnTo>
                  <a:lnTo>
                    <a:pt x="970" y="125"/>
                  </a:lnTo>
                  <a:lnTo>
                    <a:pt x="928" y="146"/>
                  </a:lnTo>
                  <a:lnTo>
                    <a:pt x="885" y="161"/>
                  </a:lnTo>
                  <a:lnTo>
                    <a:pt x="839" y="173"/>
                  </a:lnTo>
                  <a:lnTo>
                    <a:pt x="794" y="179"/>
                  </a:lnTo>
                  <a:lnTo>
                    <a:pt x="745" y="185"/>
                  </a:lnTo>
                  <a:lnTo>
                    <a:pt x="742" y="185"/>
                  </a:lnTo>
                  <a:lnTo>
                    <a:pt x="742" y="188"/>
                  </a:lnTo>
                  <a:lnTo>
                    <a:pt x="696" y="179"/>
                  </a:lnTo>
                  <a:lnTo>
                    <a:pt x="651" y="161"/>
                  </a:lnTo>
                  <a:lnTo>
                    <a:pt x="602" y="137"/>
                  </a:lnTo>
                  <a:lnTo>
                    <a:pt x="553" y="106"/>
                  </a:lnTo>
                  <a:lnTo>
                    <a:pt x="505" y="79"/>
                  </a:lnTo>
                  <a:lnTo>
                    <a:pt x="459" y="52"/>
                  </a:lnTo>
                  <a:lnTo>
                    <a:pt x="413" y="36"/>
                  </a:lnTo>
                  <a:lnTo>
                    <a:pt x="374" y="30"/>
                  </a:lnTo>
                  <a:lnTo>
                    <a:pt x="371" y="30"/>
                  </a:lnTo>
                  <a:lnTo>
                    <a:pt x="319" y="30"/>
                  </a:lnTo>
                  <a:lnTo>
                    <a:pt x="270" y="36"/>
                  </a:lnTo>
                  <a:lnTo>
                    <a:pt x="225" y="49"/>
                  </a:lnTo>
                  <a:lnTo>
                    <a:pt x="182" y="67"/>
                  </a:lnTo>
                  <a:lnTo>
                    <a:pt x="137" y="88"/>
                  </a:lnTo>
                  <a:lnTo>
                    <a:pt x="94" y="112"/>
                  </a:lnTo>
                  <a:lnTo>
                    <a:pt x="48" y="146"/>
                  </a:lnTo>
                  <a:lnTo>
                    <a:pt x="0" y="185"/>
                  </a:lnTo>
                  <a:lnTo>
                    <a:pt x="0" y="188"/>
                  </a:lnTo>
                  <a:lnTo>
                    <a:pt x="0" y="192"/>
                  </a:lnTo>
                  <a:lnTo>
                    <a:pt x="0" y="188"/>
                  </a:lnTo>
                  <a:lnTo>
                    <a:pt x="0" y="185"/>
                  </a:lnTo>
                  <a:lnTo>
                    <a:pt x="0" y="182"/>
                  </a:lnTo>
                  <a:lnTo>
                    <a:pt x="0" y="179"/>
                  </a:lnTo>
                  <a:lnTo>
                    <a:pt x="0" y="173"/>
                  </a:lnTo>
                  <a:lnTo>
                    <a:pt x="0" y="170"/>
                  </a:lnTo>
                  <a:lnTo>
                    <a:pt x="0" y="164"/>
                  </a:lnTo>
                  <a:lnTo>
                    <a:pt x="0" y="161"/>
                  </a:lnTo>
                  <a:lnTo>
                    <a:pt x="48" y="119"/>
                  </a:lnTo>
                  <a:lnTo>
                    <a:pt x="94" y="85"/>
                  </a:lnTo>
                  <a:lnTo>
                    <a:pt x="137" y="58"/>
                  </a:lnTo>
                  <a:lnTo>
                    <a:pt x="179" y="36"/>
                  </a:lnTo>
                  <a:lnTo>
                    <a:pt x="222" y="18"/>
                  </a:lnTo>
                  <a:lnTo>
                    <a:pt x="267" y="6"/>
                  </a:lnTo>
                  <a:lnTo>
                    <a:pt x="316" y="0"/>
                  </a:lnTo>
                  <a:lnTo>
                    <a:pt x="368" y="0"/>
                  </a:lnTo>
                  <a:lnTo>
                    <a:pt x="371" y="0"/>
                  </a:lnTo>
                  <a:lnTo>
                    <a:pt x="374" y="0"/>
                  </a:lnTo>
                  <a:lnTo>
                    <a:pt x="413" y="3"/>
                  </a:lnTo>
                  <a:lnTo>
                    <a:pt x="456" y="21"/>
                  </a:lnTo>
                  <a:lnTo>
                    <a:pt x="505" y="45"/>
                  </a:lnTo>
                  <a:lnTo>
                    <a:pt x="553" y="76"/>
                  </a:lnTo>
                  <a:lnTo>
                    <a:pt x="602" y="106"/>
                  </a:lnTo>
                  <a:lnTo>
                    <a:pt x="651" y="134"/>
                  </a:lnTo>
                  <a:lnTo>
                    <a:pt x="699" y="155"/>
                  </a:lnTo>
                  <a:lnTo>
                    <a:pt x="745" y="164"/>
                  </a:lnTo>
                  <a:lnTo>
                    <a:pt x="791" y="158"/>
                  </a:lnTo>
                  <a:lnTo>
                    <a:pt x="836" y="149"/>
                  </a:lnTo>
                  <a:lnTo>
                    <a:pt x="879" y="137"/>
                  </a:lnTo>
                  <a:lnTo>
                    <a:pt x="925" y="119"/>
                  </a:lnTo>
                  <a:lnTo>
                    <a:pt x="967" y="97"/>
                  </a:lnTo>
                  <a:lnTo>
                    <a:pt x="1013" y="70"/>
                  </a:lnTo>
                  <a:lnTo>
                    <a:pt x="1058" y="36"/>
                  </a:lnTo>
                  <a:lnTo>
                    <a:pt x="1113" y="0"/>
                  </a:lnTo>
                  <a:lnTo>
                    <a:pt x="1116" y="0"/>
                  </a:lnTo>
                  <a:lnTo>
                    <a:pt x="1119" y="0"/>
                  </a:lnTo>
                  <a:lnTo>
                    <a:pt x="1119" y="3"/>
                  </a:lnTo>
                  <a:lnTo>
                    <a:pt x="1119" y="9"/>
                  </a:lnTo>
                  <a:lnTo>
                    <a:pt x="1119" y="15"/>
                  </a:lnTo>
                  <a:lnTo>
                    <a:pt x="1119" y="18"/>
                  </a:lnTo>
                  <a:lnTo>
                    <a:pt x="1119" y="24"/>
                  </a:lnTo>
                  <a:lnTo>
                    <a:pt x="1119" y="27"/>
                  </a:lnTo>
                  <a:lnTo>
                    <a:pt x="1119" y="30"/>
                  </a:lnTo>
                  <a:close/>
                </a:path>
              </a:pathLst>
            </a:custGeom>
            <a:solidFill>
              <a:srgbClr val="FF0000"/>
            </a:solidFill>
            <a:ln w="0">
              <a:solidFill>
                <a:srgbClr val="FF0000"/>
              </a:solidFill>
              <a:prstDash val="solid"/>
              <a:round/>
              <a:headEnd/>
              <a:tailEnd/>
            </a:ln>
          </p:spPr>
          <p:txBody>
            <a:bodyPr/>
            <a:lstStyle/>
            <a:p>
              <a:endParaRPr lang="en-US"/>
            </a:p>
          </p:txBody>
        </p:sp>
        <p:sp>
          <p:nvSpPr>
            <p:cNvPr id="1161238" name="Freeform 22"/>
            <p:cNvSpPr>
              <a:spLocks/>
            </p:cNvSpPr>
            <p:nvPr/>
          </p:nvSpPr>
          <p:spPr bwMode="auto">
            <a:xfrm>
              <a:off x="1723" y="2607"/>
              <a:ext cx="462" cy="79"/>
            </a:xfrm>
            <a:custGeom>
              <a:avLst/>
              <a:gdLst>
                <a:gd name="T0" fmla="*/ 1186 w 1247"/>
                <a:gd name="T1" fmla="*/ 76 h 213"/>
                <a:gd name="T2" fmla="*/ 1083 w 1247"/>
                <a:gd name="T3" fmla="*/ 140 h 213"/>
                <a:gd name="T4" fmla="*/ 986 w 1247"/>
                <a:gd name="T5" fmla="*/ 182 h 213"/>
                <a:gd name="T6" fmla="*/ 885 w 1247"/>
                <a:gd name="T7" fmla="*/ 200 h 213"/>
                <a:gd name="T8" fmla="*/ 827 w 1247"/>
                <a:gd name="T9" fmla="*/ 207 h 213"/>
                <a:gd name="T10" fmla="*/ 827 w 1247"/>
                <a:gd name="T11" fmla="*/ 213 h 213"/>
                <a:gd name="T12" fmla="*/ 724 w 1247"/>
                <a:gd name="T13" fmla="*/ 182 h 213"/>
                <a:gd name="T14" fmla="*/ 617 w 1247"/>
                <a:gd name="T15" fmla="*/ 121 h 213"/>
                <a:gd name="T16" fmla="*/ 511 w 1247"/>
                <a:gd name="T17" fmla="*/ 60 h 213"/>
                <a:gd name="T18" fmla="*/ 417 w 1247"/>
                <a:gd name="T19" fmla="*/ 33 h 213"/>
                <a:gd name="T20" fmla="*/ 356 w 1247"/>
                <a:gd name="T21" fmla="*/ 36 h 213"/>
                <a:gd name="T22" fmla="*/ 252 w 1247"/>
                <a:gd name="T23" fmla="*/ 57 h 213"/>
                <a:gd name="T24" fmla="*/ 155 w 1247"/>
                <a:gd name="T25" fmla="*/ 97 h 213"/>
                <a:gd name="T26" fmla="*/ 54 w 1247"/>
                <a:gd name="T27" fmla="*/ 164 h 213"/>
                <a:gd name="T28" fmla="*/ 0 w 1247"/>
                <a:gd name="T29" fmla="*/ 210 h 213"/>
                <a:gd name="T30" fmla="*/ 0 w 1247"/>
                <a:gd name="T31" fmla="*/ 210 h 213"/>
                <a:gd name="T32" fmla="*/ 0 w 1247"/>
                <a:gd name="T33" fmla="*/ 203 h 213"/>
                <a:gd name="T34" fmla="*/ 0 w 1247"/>
                <a:gd name="T35" fmla="*/ 194 h 213"/>
                <a:gd name="T36" fmla="*/ 0 w 1247"/>
                <a:gd name="T37" fmla="*/ 185 h 213"/>
                <a:gd name="T38" fmla="*/ 0 w 1247"/>
                <a:gd name="T39" fmla="*/ 179 h 213"/>
                <a:gd name="T40" fmla="*/ 103 w 1247"/>
                <a:gd name="T41" fmla="*/ 97 h 213"/>
                <a:gd name="T42" fmla="*/ 201 w 1247"/>
                <a:gd name="T43" fmla="*/ 39 h 213"/>
                <a:gd name="T44" fmla="*/ 298 w 1247"/>
                <a:gd name="T45" fmla="*/ 9 h 213"/>
                <a:gd name="T46" fmla="*/ 407 w 1247"/>
                <a:gd name="T47" fmla="*/ 0 h 213"/>
                <a:gd name="T48" fmla="*/ 413 w 1247"/>
                <a:gd name="T49" fmla="*/ 0 h 213"/>
                <a:gd name="T50" fmla="*/ 459 w 1247"/>
                <a:gd name="T51" fmla="*/ 3 h 213"/>
                <a:gd name="T52" fmla="*/ 563 w 1247"/>
                <a:gd name="T53" fmla="*/ 51 h 213"/>
                <a:gd name="T54" fmla="*/ 672 w 1247"/>
                <a:gd name="T55" fmla="*/ 118 h 213"/>
                <a:gd name="T56" fmla="*/ 779 w 1247"/>
                <a:gd name="T57" fmla="*/ 170 h 213"/>
                <a:gd name="T58" fmla="*/ 882 w 1247"/>
                <a:gd name="T59" fmla="*/ 176 h 213"/>
                <a:gd name="T60" fmla="*/ 982 w 1247"/>
                <a:gd name="T61" fmla="*/ 152 h 213"/>
                <a:gd name="T62" fmla="*/ 1077 w 1247"/>
                <a:gd name="T63" fmla="*/ 109 h 213"/>
                <a:gd name="T64" fmla="*/ 1180 w 1247"/>
                <a:gd name="T65" fmla="*/ 39 h 213"/>
                <a:gd name="T66" fmla="*/ 1244 w 1247"/>
                <a:gd name="T67" fmla="*/ 0 h 213"/>
                <a:gd name="T68" fmla="*/ 1247 w 1247"/>
                <a:gd name="T69" fmla="*/ 3 h 213"/>
                <a:gd name="T70" fmla="*/ 1247 w 1247"/>
                <a:gd name="T71" fmla="*/ 18 h 213"/>
                <a:gd name="T72" fmla="*/ 1247 w 1247"/>
                <a:gd name="T73" fmla="*/ 30 h 213"/>
                <a:gd name="T74" fmla="*/ 1247 w 1247"/>
                <a:gd name="T75" fmla="*/ 3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7" h="213">
                  <a:moveTo>
                    <a:pt x="1247" y="36"/>
                  </a:moveTo>
                  <a:lnTo>
                    <a:pt x="1186" y="76"/>
                  </a:lnTo>
                  <a:lnTo>
                    <a:pt x="1132" y="112"/>
                  </a:lnTo>
                  <a:lnTo>
                    <a:pt x="1083" y="140"/>
                  </a:lnTo>
                  <a:lnTo>
                    <a:pt x="1034" y="164"/>
                  </a:lnTo>
                  <a:lnTo>
                    <a:pt x="986" y="182"/>
                  </a:lnTo>
                  <a:lnTo>
                    <a:pt x="934" y="194"/>
                  </a:lnTo>
                  <a:lnTo>
                    <a:pt x="885" y="200"/>
                  </a:lnTo>
                  <a:lnTo>
                    <a:pt x="830" y="207"/>
                  </a:lnTo>
                  <a:lnTo>
                    <a:pt x="827" y="207"/>
                  </a:lnTo>
                  <a:lnTo>
                    <a:pt x="827" y="210"/>
                  </a:lnTo>
                  <a:lnTo>
                    <a:pt x="827" y="213"/>
                  </a:lnTo>
                  <a:lnTo>
                    <a:pt x="776" y="200"/>
                  </a:lnTo>
                  <a:lnTo>
                    <a:pt x="724" y="182"/>
                  </a:lnTo>
                  <a:lnTo>
                    <a:pt x="672" y="152"/>
                  </a:lnTo>
                  <a:lnTo>
                    <a:pt x="617" y="121"/>
                  </a:lnTo>
                  <a:lnTo>
                    <a:pt x="563" y="88"/>
                  </a:lnTo>
                  <a:lnTo>
                    <a:pt x="511" y="60"/>
                  </a:lnTo>
                  <a:lnTo>
                    <a:pt x="462" y="39"/>
                  </a:lnTo>
                  <a:lnTo>
                    <a:pt x="417" y="33"/>
                  </a:lnTo>
                  <a:lnTo>
                    <a:pt x="417" y="36"/>
                  </a:lnTo>
                  <a:lnTo>
                    <a:pt x="356" y="36"/>
                  </a:lnTo>
                  <a:lnTo>
                    <a:pt x="301" y="45"/>
                  </a:lnTo>
                  <a:lnTo>
                    <a:pt x="252" y="57"/>
                  </a:lnTo>
                  <a:lnTo>
                    <a:pt x="204" y="76"/>
                  </a:lnTo>
                  <a:lnTo>
                    <a:pt x="155" y="97"/>
                  </a:lnTo>
                  <a:lnTo>
                    <a:pt x="103" y="127"/>
                  </a:lnTo>
                  <a:lnTo>
                    <a:pt x="54" y="164"/>
                  </a:lnTo>
                  <a:lnTo>
                    <a:pt x="0" y="207"/>
                  </a:lnTo>
                  <a:lnTo>
                    <a:pt x="0" y="210"/>
                  </a:lnTo>
                  <a:lnTo>
                    <a:pt x="0" y="213"/>
                  </a:lnTo>
                  <a:lnTo>
                    <a:pt x="0" y="210"/>
                  </a:lnTo>
                  <a:lnTo>
                    <a:pt x="0" y="207"/>
                  </a:lnTo>
                  <a:lnTo>
                    <a:pt x="0" y="203"/>
                  </a:lnTo>
                  <a:lnTo>
                    <a:pt x="0" y="200"/>
                  </a:lnTo>
                  <a:lnTo>
                    <a:pt x="0" y="194"/>
                  </a:lnTo>
                  <a:lnTo>
                    <a:pt x="0" y="188"/>
                  </a:lnTo>
                  <a:lnTo>
                    <a:pt x="0" y="185"/>
                  </a:lnTo>
                  <a:lnTo>
                    <a:pt x="0" y="182"/>
                  </a:lnTo>
                  <a:lnTo>
                    <a:pt x="0" y="179"/>
                  </a:lnTo>
                  <a:lnTo>
                    <a:pt x="51" y="133"/>
                  </a:lnTo>
                  <a:lnTo>
                    <a:pt x="103" y="97"/>
                  </a:lnTo>
                  <a:lnTo>
                    <a:pt x="152" y="64"/>
                  </a:lnTo>
                  <a:lnTo>
                    <a:pt x="201" y="39"/>
                  </a:lnTo>
                  <a:lnTo>
                    <a:pt x="246" y="21"/>
                  </a:lnTo>
                  <a:lnTo>
                    <a:pt x="298" y="9"/>
                  </a:lnTo>
                  <a:lnTo>
                    <a:pt x="350" y="0"/>
                  </a:lnTo>
                  <a:lnTo>
                    <a:pt x="407" y="0"/>
                  </a:lnTo>
                  <a:lnTo>
                    <a:pt x="410" y="0"/>
                  </a:lnTo>
                  <a:lnTo>
                    <a:pt x="413" y="0"/>
                  </a:lnTo>
                  <a:lnTo>
                    <a:pt x="417" y="0"/>
                  </a:lnTo>
                  <a:lnTo>
                    <a:pt x="459" y="3"/>
                  </a:lnTo>
                  <a:lnTo>
                    <a:pt x="511" y="24"/>
                  </a:lnTo>
                  <a:lnTo>
                    <a:pt x="563" y="51"/>
                  </a:lnTo>
                  <a:lnTo>
                    <a:pt x="617" y="85"/>
                  </a:lnTo>
                  <a:lnTo>
                    <a:pt x="672" y="118"/>
                  </a:lnTo>
                  <a:lnTo>
                    <a:pt x="727" y="149"/>
                  </a:lnTo>
                  <a:lnTo>
                    <a:pt x="779" y="170"/>
                  </a:lnTo>
                  <a:lnTo>
                    <a:pt x="830" y="182"/>
                  </a:lnTo>
                  <a:lnTo>
                    <a:pt x="882" y="176"/>
                  </a:lnTo>
                  <a:lnTo>
                    <a:pt x="934" y="167"/>
                  </a:lnTo>
                  <a:lnTo>
                    <a:pt x="982" y="152"/>
                  </a:lnTo>
                  <a:lnTo>
                    <a:pt x="1028" y="133"/>
                  </a:lnTo>
                  <a:lnTo>
                    <a:pt x="1077" y="109"/>
                  </a:lnTo>
                  <a:lnTo>
                    <a:pt x="1129" y="76"/>
                  </a:lnTo>
                  <a:lnTo>
                    <a:pt x="1180" y="39"/>
                  </a:lnTo>
                  <a:lnTo>
                    <a:pt x="1241" y="0"/>
                  </a:lnTo>
                  <a:lnTo>
                    <a:pt x="1244" y="0"/>
                  </a:lnTo>
                  <a:lnTo>
                    <a:pt x="1247" y="0"/>
                  </a:lnTo>
                  <a:lnTo>
                    <a:pt x="1247" y="3"/>
                  </a:lnTo>
                  <a:lnTo>
                    <a:pt x="1247" y="9"/>
                  </a:lnTo>
                  <a:lnTo>
                    <a:pt x="1247" y="18"/>
                  </a:lnTo>
                  <a:lnTo>
                    <a:pt x="1247" y="24"/>
                  </a:lnTo>
                  <a:lnTo>
                    <a:pt x="1247" y="30"/>
                  </a:lnTo>
                  <a:lnTo>
                    <a:pt x="1247" y="33"/>
                  </a:lnTo>
                  <a:lnTo>
                    <a:pt x="1247" y="36"/>
                  </a:lnTo>
                  <a:close/>
                </a:path>
              </a:pathLst>
            </a:custGeom>
            <a:solidFill>
              <a:srgbClr val="FF0000"/>
            </a:solidFill>
            <a:ln w="0">
              <a:solidFill>
                <a:srgbClr val="FF0000"/>
              </a:solidFill>
              <a:prstDash val="solid"/>
              <a:round/>
              <a:headEnd/>
              <a:tailEnd/>
            </a:ln>
          </p:spPr>
          <p:txBody>
            <a:bodyPr/>
            <a:lstStyle/>
            <a:p>
              <a:endParaRPr lang="en-US"/>
            </a:p>
          </p:txBody>
        </p:sp>
        <p:sp>
          <p:nvSpPr>
            <p:cNvPr id="1161239" name="Freeform 23"/>
            <p:cNvSpPr>
              <a:spLocks/>
            </p:cNvSpPr>
            <p:nvPr/>
          </p:nvSpPr>
          <p:spPr bwMode="auto">
            <a:xfrm>
              <a:off x="1698" y="2767"/>
              <a:ext cx="511" cy="88"/>
            </a:xfrm>
            <a:custGeom>
              <a:avLst/>
              <a:gdLst>
                <a:gd name="T0" fmla="*/ 1311 w 1378"/>
                <a:gd name="T1" fmla="*/ 82 h 237"/>
                <a:gd name="T2" fmla="*/ 1196 w 1378"/>
                <a:gd name="T3" fmla="*/ 155 h 237"/>
                <a:gd name="T4" fmla="*/ 1089 w 1378"/>
                <a:gd name="T5" fmla="*/ 200 h 237"/>
                <a:gd name="T6" fmla="*/ 976 w 1378"/>
                <a:gd name="T7" fmla="*/ 222 h 237"/>
                <a:gd name="T8" fmla="*/ 916 w 1378"/>
                <a:gd name="T9" fmla="*/ 231 h 237"/>
                <a:gd name="T10" fmla="*/ 861 w 1378"/>
                <a:gd name="T11" fmla="*/ 222 h 237"/>
                <a:gd name="T12" fmla="*/ 745 w 1378"/>
                <a:gd name="T13" fmla="*/ 170 h 237"/>
                <a:gd name="T14" fmla="*/ 623 w 1378"/>
                <a:gd name="T15" fmla="*/ 97 h 237"/>
                <a:gd name="T16" fmla="*/ 511 w 1378"/>
                <a:gd name="T17" fmla="*/ 45 h 237"/>
                <a:gd name="T18" fmla="*/ 462 w 1378"/>
                <a:gd name="T19" fmla="*/ 39 h 237"/>
                <a:gd name="T20" fmla="*/ 337 w 1378"/>
                <a:gd name="T21" fmla="*/ 48 h 237"/>
                <a:gd name="T22" fmla="*/ 225 w 1378"/>
                <a:gd name="T23" fmla="*/ 82 h 237"/>
                <a:gd name="T24" fmla="*/ 118 w 1378"/>
                <a:gd name="T25" fmla="*/ 140 h 237"/>
                <a:gd name="T26" fmla="*/ 0 w 1378"/>
                <a:gd name="T27" fmla="*/ 228 h 237"/>
                <a:gd name="T28" fmla="*/ 0 w 1378"/>
                <a:gd name="T29" fmla="*/ 234 h 237"/>
                <a:gd name="T30" fmla="*/ 0 w 1378"/>
                <a:gd name="T31" fmla="*/ 234 h 237"/>
                <a:gd name="T32" fmla="*/ 0 w 1378"/>
                <a:gd name="T33" fmla="*/ 225 h 237"/>
                <a:gd name="T34" fmla="*/ 0 w 1378"/>
                <a:gd name="T35" fmla="*/ 216 h 237"/>
                <a:gd name="T36" fmla="*/ 0 w 1378"/>
                <a:gd name="T37" fmla="*/ 204 h 237"/>
                <a:gd name="T38" fmla="*/ 58 w 1378"/>
                <a:gd name="T39" fmla="*/ 149 h 237"/>
                <a:gd name="T40" fmla="*/ 146 w 1378"/>
                <a:gd name="T41" fmla="*/ 82 h 237"/>
                <a:gd name="T42" fmla="*/ 164 w 1378"/>
                <a:gd name="T43" fmla="*/ 73 h 237"/>
                <a:gd name="T44" fmla="*/ 85 w 1378"/>
                <a:gd name="T45" fmla="*/ 137 h 237"/>
                <a:gd name="T46" fmla="*/ 58 w 1378"/>
                <a:gd name="T47" fmla="*/ 149 h 237"/>
                <a:gd name="T48" fmla="*/ 170 w 1378"/>
                <a:gd name="T49" fmla="*/ 73 h 237"/>
                <a:gd name="T50" fmla="*/ 274 w 1378"/>
                <a:gd name="T51" fmla="*/ 24 h 237"/>
                <a:gd name="T52" fmla="*/ 389 w 1378"/>
                <a:gd name="T53" fmla="*/ 0 h 237"/>
                <a:gd name="T54" fmla="*/ 456 w 1378"/>
                <a:gd name="T55" fmla="*/ 0 h 237"/>
                <a:gd name="T56" fmla="*/ 462 w 1378"/>
                <a:gd name="T57" fmla="*/ 0 h 237"/>
                <a:gd name="T58" fmla="*/ 563 w 1378"/>
                <a:gd name="T59" fmla="*/ 27 h 237"/>
                <a:gd name="T60" fmla="*/ 681 w 1378"/>
                <a:gd name="T61" fmla="*/ 94 h 237"/>
                <a:gd name="T62" fmla="*/ 803 w 1378"/>
                <a:gd name="T63" fmla="*/ 164 h 237"/>
                <a:gd name="T64" fmla="*/ 916 w 1378"/>
                <a:gd name="T65" fmla="*/ 200 h 237"/>
                <a:gd name="T66" fmla="*/ 1031 w 1378"/>
                <a:gd name="T67" fmla="*/ 185 h 237"/>
                <a:gd name="T68" fmla="*/ 1138 w 1378"/>
                <a:gd name="T69" fmla="*/ 146 h 237"/>
                <a:gd name="T70" fmla="*/ 1244 w 1378"/>
                <a:gd name="T71" fmla="*/ 85 h 237"/>
                <a:gd name="T72" fmla="*/ 1369 w 1378"/>
                <a:gd name="T73" fmla="*/ 0 h 237"/>
                <a:gd name="T74" fmla="*/ 1375 w 1378"/>
                <a:gd name="T75" fmla="*/ 0 h 237"/>
                <a:gd name="T76" fmla="*/ 1378 w 1378"/>
                <a:gd name="T77" fmla="*/ 3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8" h="237">
                  <a:moveTo>
                    <a:pt x="1378" y="39"/>
                  </a:moveTo>
                  <a:lnTo>
                    <a:pt x="1311" y="82"/>
                  </a:lnTo>
                  <a:lnTo>
                    <a:pt x="1253" y="121"/>
                  </a:lnTo>
                  <a:lnTo>
                    <a:pt x="1196" y="155"/>
                  </a:lnTo>
                  <a:lnTo>
                    <a:pt x="1141" y="179"/>
                  </a:lnTo>
                  <a:lnTo>
                    <a:pt x="1089" y="200"/>
                  </a:lnTo>
                  <a:lnTo>
                    <a:pt x="1034" y="213"/>
                  </a:lnTo>
                  <a:lnTo>
                    <a:pt x="976" y="222"/>
                  </a:lnTo>
                  <a:lnTo>
                    <a:pt x="916" y="228"/>
                  </a:lnTo>
                  <a:lnTo>
                    <a:pt x="916" y="231"/>
                  </a:lnTo>
                  <a:lnTo>
                    <a:pt x="916" y="234"/>
                  </a:lnTo>
                  <a:lnTo>
                    <a:pt x="861" y="222"/>
                  </a:lnTo>
                  <a:lnTo>
                    <a:pt x="803" y="200"/>
                  </a:lnTo>
                  <a:lnTo>
                    <a:pt x="745" y="170"/>
                  </a:lnTo>
                  <a:lnTo>
                    <a:pt x="684" y="134"/>
                  </a:lnTo>
                  <a:lnTo>
                    <a:pt x="623" y="97"/>
                  </a:lnTo>
                  <a:lnTo>
                    <a:pt x="566" y="67"/>
                  </a:lnTo>
                  <a:lnTo>
                    <a:pt x="511" y="45"/>
                  </a:lnTo>
                  <a:lnTo>
                    <a:pt x="462" y="36"/>
                  </a:lnTo>
                  <a:lnTo>
                    <a:pt x="462" y="39"/>
                  </a:lnTo>
                  <a:lnTo>
                    <a:pt x="395" y="39"/>
                  </a:lnTo>
                  <a:lnTo>
                    <a:pt x="337" y="48"/>
                  </a:lnTo>
                  <a:lnTo>
                    <a:pt x="280" y="61"/>
                  </a:lnTo>
                  <a:lnTo>
                    <a:pt x="225" y="82"/>
                  </a:lnTo>
                  <a:lnTo>
                    <a:pt x="173" y="106"/>
                  </a:lnTo>
                  <a:lnTo>
                    <a:pt x="118" y="140"/>
                  </a:lnTo>
                  <a:lnTo>
                    <a:pt x="61" y="179"/>
                  </a:lnTo>
                  <a:lnTo>
                    <a:pt x="0" y="228"/>
                  </a:lnTo>
                  <a:lnTo>
                    <a:pt x="0" y="231"/>
                  </a:lnTo>
                  <a:lnTo>
                    <a:pt x="0" y="234"/>
                  </a:lnTo>
                  <a:lnTo>
                    <a:pt x="0" y="237"/>
                  </a:lnTo>
                  <a:lnTo>
                    <a:pt x="0" y="234"/>
                  </a:lnTo>
                  <a:lnTo>
                    <a:pt x="0" y="231"/>
                  </a:lnTo>
                  <a:lnTo>
                    <a:pt x="0" y="225"/>
                  </a:lnTo>
                  <a:lnTo>
                    <a:pt x="0" y="222"/>
                  </a:lnTo>
                  <a:lnTo>
                    <a:pt x="0" y="216"/>
                  </a:lnTo>
                  <a:lnTo>
                    <a:pt x="0" y="210"/>
                  </a:lnTo>
                  <a:lnTo>
                    <a:pt x="0" y="204"/>
                  </a:lnTo>
                  <a:lnTo>
                    <a:pt x="0" y="200"/>
                  </a:lnTo>
                  <a:lnTo>
                    <a:pt x="58" y="149"/>
                  </a:lnTo>
                  <a:lnTo>
                    <a:pt x="109" y="109"/>
                  </a:lnTo>
                  <a:lnTo>
                    <a:pt x="146" y="82"/>
                  </a:lnTo>
                  <a:lnTo>
                    <a:pt x="164" y="70"/>
                  </a:lnTo>
                  <a:lnTo>
                    <a:pt x="164" y="73"/>
                  </a:lnTo>
                  <a:lnTo>
                    <a:pt x="140" y="94"/>
                  </a:lnTo>
                  <a:lnTo>
                    <a:pt x="85" y="137"/>
                  </a:lnTo>
                  <a:lnTo>
                    <a:pt x="0" y="200"/>
                  </a:lnTo>
                  <a:lnTo>
                    <a:pt x="58" y="149"/>
                  </a:lnTo>
                  <a:lnTo>
                    <a:pt x="115" y="106"/>
                  </a:lnTo>
                  <a:lnTo>
                    <a:pt x="170" y="73"/>
                  </a:lnTo>
                  <a:lnTo>
                    <a:pt x="222" y="45"/>
                  </a:lnTo>
                  <a:lnTo>
                    <a:pt x="274" y="24"/>
                  </a:lnTo>
                  <a:lnTo>
                    <a:pt x="328" y="9"/>
                  </a:lnTo>
                  <a:lnTo>
                    <a:pt x="389" y="0"/>
                  </a:lnTo>
                  <a:lnTo>
                    <a:pt x="453" y="0"/>
                  </a:lnTo>
                  <a:lnTo>
                    <a:pt x="456" y="0"/>
                  </a:lnTo>
                  <a:lnTo>
                    <a:pt x="459" y="0"/>
                  </a:lnTo>
                  <a:lnTo>
                    <a:pt x="462" y="0"/>
                  </a:lnTo>
                  <a:lnTo>
                    <a:pt x="511" y="6"/>
                  </a:lnTo>
                  <a:lnTo>
                    <a:pt x="563" y="27"/>
                  </a:lnTo>
                  <a:lnTo>
                    <a:pt x="620" y="57"/>
                  </a:lnTo>
                  <a:lnTo>
                    <a:pt x="681" y="94"/>
                  </a:lnTo>
                  <a:lnTo>
                    <a:pt x="742" y="131"/>
                  </a:lnTo>
                  <a:lnTo>
                    <a:pt x="803" y="164"/>
                  </a:lnTo>
                  <a:lnTo>
                    <a:pt x="861" y="188"/>
                  </a:lnTo>
                  <a:lnTo>
                    <a:pt x="916" y="200"/>
                  </a:lnTo>
                  <a:lnTo>
                    <a:pt x="973" y="194"/>
                  </a:lnTo>
                  <a:lnTo>
                    <a:pt x="1031" y="185"/>
                  </a:lnTo>
                  <a:lnTo>
                    <a:pt x="1083" y="167"/>
                  </a:lnTo>
                  <a:lnTo>
                    <a:pt x="1138" y="146"/>
                  </a:lnTo>
                  <a:lnTo>
                    <a:pt x="1189" y="118"/>
                  </a:lnTo>
                  <a:lnTo>
                    <a:pt x="1244" y="85"/>
                  </a:lnTo>
                  <a:lnTo>
                    <a:pt x="1302" y="45"/>
                  </a:lnTo>
                  <a:lnTo>
                    <a:pt x="1369" y="0"/>
                  </a:lnTo>
                  <a:lnTo>
                    <a:pt x="1372" y="0"/>
                  </a:lnTo>
                  <a:lnTo>
                    <a:pt x="1375" y="0"/>
                  </a:lnTo>
                  <a:lnTo>
                    <a:pt x="1378" y="0"/>
                  </a:lnTo>
                  <a:lnTo>
                    <a:pt x="1378" y="39"/>
                  </a:lnTo>
                  <a:close/>
                </a:path>
              </a:pathLst>
            </a:custGeom>
            <a:solidFill>
              <a:srgbClr val="FF0000"/>
            </a:solidFill>
            <a:ln w="0">
              <a:solidFill>
                <a:srgbClr val="FF0000"/>
              </a:solidFill>
              <a:prstDash val="solid"/>
              <a:round/>
              <a:headEnd/>
              <a:tailEnd/>
            </a:ln>
          </p:spPr>
          <p:txBody>
            <a:bodyPr/>
            <a:lstStyle/>
            <a:p>
              <a:endParaRPr lang="en-US"/>
            </a:p>
          </p:txBody>
        </p:sp>
        <p:sp>
          <p:nvSpPr>
            <p:cNvPr id="1161240" name="Freeform 24"/>
            <p:cNvSpPr>
              <a:spLocks/>
            </p:cNvSpPr>
            <p:nvPr/>
          </p:nvSpPr>
          <p:spPr bwMode="auto">
            <a:xfrm>
              <a:off x="1674" y="2936"/>
              <a:ext cx="554" cy="95"/>
            </a:xfrm>
            <a:custGeom>
              <a:avLst/>
              <a:gdLst>
                <a:gd name="T0" fmla="*/ 1494 w 1494"/>
                <a:gd name="T1" fmla="*/ 40 h 256"/>
                <a:gd name="T2" fmla="*/ 1430 w 1494"/>
                <a:gd name="T3" fmla="*/ 88 h 256"/>
                <a:gd name="T4" fmla="*/ 1366 w 1494"/>
                <a:gd name="T5" fmla="*/ 134 h 256"/>
                <a:gd name="T6" fmla="*/ 1302 w 1494"/>
                <a:gd name="T7" fmla="*/ 170 h 256"/>
                <a:gd name="T8" fmla="*/ 1241 w 1494"/>
                <a:gd name="T9" fmla="*/ 201 h 256"/>
                <a:gd name="T10" fmla="*/ 1177 w 1494"/>
                <a:gd name="T11" fmla="*/ 225 h 256"/>
                <a:gd name="T12" fmla="*/ 1113 w 1494"/>
                <a:gd name="T13" fmla="*/ 240 h 256"/>
                <a:gd name="T14" fmla="*/ 1053 w 1494"/>
                <a:gd name="T15" fmla="*/ 250 h 256"/>
                <a:gd name="T16" fmla="*/ 992 w 1494"/>
                <a:gd name="T17" fmla="*/ 256 h 256"/>
                <a:gd name="T18" fmla="*/ 928 w 1494"/>
                <a:gd name="T19" fmla="*/ 243 h 256"/>
                <a:gd name="T20" fmla="*/ 867 w 1494"/>
                <a:gd name="T21" fmla="*/ 219 h 256"/>
                <a:gd name="T22" fmla="*/ 806 w 1494"/>
                <a:gd name="T23" fmla="*/ 186 h 256"/>
                <a:gd name="T24" fmla="*/ 745 w 1494"/>
                <a:gd name="T25" fmla="*/ 146 h 256"/>
                <a:gd name="T26" fmla="*/ 681 w 1494"/>
                <a:gd name="T27" fmla="*/ 104 h 256"/>
                <a:gd name="T28" fmla="*/ 621 w 1494"/>
                <a:gd name="T29" fmla="*/ 70 h 256"/>
                <a:gd name="T30" fmla="*/ 560 w 1494"/>
                <a:gd name="T31" fmla="*/ 46 h 256"/>
                <a:gd name="T32" fmla="*/ 502 w 1494"/>
                <a:gd name="T33" fmla="*/ 40 h 256"/>
                <a:gd name="T34" fmla="*/ 438 w 1494"/>
                <a:gd name="T35" fmla="*/ 43 h 256"/>
                <a:gd name="T36" fmla="*/ 377 w 1494"/>
                <a:gd name="T37" fmla="*/ 52 h 256"/>
                <a:gd name="T38" fmla="*/ 313 w 1494"/>
                <a:gd name="T39" fmla="*/ 67 h 256"/>
                <a:gd name="T40" fmla="*/ 252 w 1494"/>
                <a:gd name="T41" fmla="*/ 91 h 256"/>
                <a:gd name="T42" fmla="*/ 188 w 1494"/>
                <a:gd name="T43" fmla="*/ 122 h 256"/>
                <a:gd name="T44" fmla="*/ 125 w 1494"/>
                <a:gd name="T45" fmla="*/ 158 h 256"/>
                <a:gd name="T46" fmla="*/ 61 w 1494"/>
                <a:gd name="T47" fmla="*/ 204 h 256"/>
                <a:gd name="T48" fmla="*/ 0 w 1494"/>
                <a:gd name="T49" fmla="*/ 256 h 256"/>
                <a:gd name="T50" fmla="*/ 0 w 1494"/>
                <a:gd name="T51" fmla="*/ 213 h 256"/>
                <a:gd name="T52" fmla="*/ 61 w 1494"/>
                <a:gd name="T53" fmla="*/ 161 h 256"/>
                <a:gd name="T54" fmla="*/ 125 w 1494"/>
                <a:gd name="T55" fmla="*/ 119 h 256"/>
                <a:gd name="T56" fmla="*/ 188 w 1494"/>
                <a:gd name="T57" fmla="*/ 82 h 256"/>
                <a:gd name="T58" fmla="*/ 252 w 1494"/>
                <a:gd name="T59" fmla="*/ 52 h 256"/>
                <a:gd name="T60" fmla="*/ 313 w 1494"/>
                <a:gd name="T61" fmla="*/ 27 h 256"/>
                <a:gd name="T62" fmla="*/ 377 w 1494"/>
                <a:gd name="T63" fmla="*/ 12 h 256"/>
                <a:gd name="T64" fmla="*/ 438 w 1494"/>
                <a:gd name="T65" fmla="*/ 3 h 256"/>
                <a:gd name="T66" fmla="*/ 502 w 1494"/>
                <a:gd name="T67" fmla="*/ 0 h 256"/>
                <a:gd name="T68" fmla="*/ 560 w 1494"/>
                <a:gd name="T69" fmla="*/ 6 h 256"/>
                <a:gd name="T70" fmla="*/ 621 w 1494"/>
                <a:gd name="T71" fmla="*/ 30 h 256"/>
                <a:gd name="T72" fmla="*/ 681 w 1494"/>
                <a:gd name="T73" fmla="*/ 64 h 256"/>
                <a:gd name="T74" fmla="*/ 745 w 1494"/>
                <a:gd name="T75" fmla="*/ 104 h 256"/>
                <a:gd name="T76" fmla="*/ 806 w 1494"/>
                <a:gd name="T77" fmla="*/ 143 h 256"/>
                <a:gd name="T78" fmla="*/ 867 w 1494"/>
                <a:gd name="T79" fmla="*/ 177 h 256"/>
                <a:gd name="T80" fmla="*/ 928 w 1494"/>
                <a:gd name="T81" fmla="*/ 201 h 256"/>
                <a:gd name="T82" fmla="*/ 992 w 1494"/>
                <a:gd name="T83" fmla="*/ 213 h 256"/>
                <a:gd name="T84" fmla="*/ 1053 w 1494"/>
                <a:gd name="T85" fmla="*/ 207 h 256"/>
                <a:gd name="T86" fmla="*/ 1113 w 1494"/>
                <a:gd name="T87" fmla="*/ 198 h 256"/>
                <a:gd name="T88" fmla="*/ 1177 w 1494"/>
                <a:gd name="T89" fmla="*/ 183 h 256"/>
                <a:gd name="T90" fmla="*/ 1241 w 1494"/>
                <a:gd name="T91" fmla="*/ 158 h 256"/>
                <a:gd name="T92" fmla="*/ 1302 w 1494"/>
                <a:gd name="T93" fmla="*/ 128 h 256"/>
                <a:gd name="T94" fmla="*/ 1366 w 1494"/>
                <a:gd name="T95" fmla="*/ 91 h 256"/>
                <a:gd name="T96" fmla="*/ 1430 w 1494"/>
                <a:gd name="T97" fmla="*/ 49 h 256"/>
                <a:gd name="T98" fmla="*/ 1494 w 1494"/>
                <a:gd name="T99" fmla="*/ 0 h 256"/>
                <a:gd name="T100" fmla="*/ 1494 w 1494"/>
                <a:gd name="T101" fmla="*/ 4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4" h="256">
                  <a:moveTo>
                    <a:pt x="1494" y="40"/>
                  </a:moveTo>
                  <a:lnTo>
                    <a:pt x="1430" y="88"/>
                  </a:lnTo>
                  <a:lnTo>
                    <a:pt x="1366" y="134"/>
                  </a:lnTo>
                  <a:lnTo>
                    <a:pt x="1302" y="170"/>
                  </a:lnTo>
                  <a:lnTo>
                    <a:pt x="1241" y="201"/>
                  </a:lnTo>
                  <a:lnTo>
                    <a:pt x="1177" y="225"/>
                  </a:lnTo>
                  <a:lnTo>
                    <a:pt x="1113" y="240"/>
                  </a:lnTo>
                  <a:lnTo>
                    <a:pt x="1053" y="250"/>
                  </a:lnTo>
                  <a:lnTo>
                    <a:pt x="992" y="256"/>
                  </a:lnTo>
                  <a:lnTo>
                    <a:pt x="928" y="243"/>
                  </a:lnTo>
                  <a:lnTo>
                    <a:pt x="867" y="219"/>
                  </a:lnTo>
                  <a:lnTo>
                    <a:pt x="806" y="186"/>
                  </a:lnTo>
                  <a:lnTo>
                    <a:pt x="745" y="146"/>
                  </a:lnTo>
                  <a:lnTo>
                    <a:pt x="681" y="104"/>
                  </a:lnTo>
                  <a:lnTo>
                    <a:pt x="621" y="70"/>
                  </a:lnTo>
                  <a:lnTo>
                    <a:pt x="560" y="46"/>
                  </a:lnTo>
                  <a:lnTo>
                    <a:pt x="502" y="40"/>
                  </a:lnTo>
                  <a:lnTo>
                    <a:pt x="438" y="43"/>
                  </a:lnTo>
                  <a:lnTo>
                    <a:pt x="377" y="52"/>
                  </a:lnTo>
                  <a:lnTo>
                    <a:pt x="313" y="67"/>
                  </a:lnTo>
                  <a:lnTo>
                    <a:pt x="252" y="91"/>
                  </a:lnTo>
                  <a:lnTo>
                    <a:pt x="188" y="122"/>
                  </a:lnTo>
                  <a:lnTo>
                    <a:pt x="125" y="158"/>
                  </a:lnTo>
                  <a:lnTo>
                    <a:pt x="61" y="204"/>
                  </a:lnTo>
                  <a:lnTo>
                    <a:pt x="0" y="256"/>
                  </a:lnTo>
                  <a:lnTo>
                    <a:pt x="0" y="213"/>
                  </a:lnTo>
                  <a:lnTo>
                    <a:pt x="61" y="161"/>
                  </a:lnTo>
                  <a:lnTo>
                    <a:pt x="125" y="119"/>
                  </a:lnTo>
                  <a:lnTo>
                    <a:pt x="188" y="82"/>
                  </a:lnTo>
                  <a:lnTo>
                    <a:pt x="252" y="52"/>
                  </a:lnTo>
                  <a:lnTo>
                    <a:pt x="313" y="27"/>
                  </a:lnTo>
                  <a:lnTo>
                    <a:pt x="377" y="12"/>
                  </a:lnTo>
                  <a:lnTo>
                    <a:pt x="438" y="3"/>
                  </a:lnTo>
                  <a:lnTo>
                    <a:pt x="502" y="0"/>
                  </a:lnTo>
                  <a:lnTo>
                    <a:pt x="560" y="6"/>
                  </a:lnTo>
                  <a:lnTo>
                    <a:pt x="621" y="30"/>
                  </a:lnTo>
                  <a:lnTo>
                    <a:pt x="681" y="64"/>
                  </a:lnTo>
                  <a:lnTo>
                    <a:pt x="745" y="104"/>
                  </a:lnTo>
                  <a:lnTo>
                    <a:pt x="806" y="143"/>
                  </a:lnTo>
                  <a:lnTo>
                    <a:pt x="867" y="177"/>
                  </a:lnTo>
                  <a:lnTo>
                    <a:pt x="928" y="201"/>
                  </a:lnTo>
                  <a:lnTo>
                    <a:pt x="992" y="213"/>
                  </a:lnTo>
                  <a:lnTo>
                    <a:pt x="1053" y="207"/>
                  </a:lnTo>
                  <a:lnTo>
                    <a:pt x="1113" y="198"/>
                  </a:lnTo>
                  <a:lnTo>
                    <a:pt x="1177" y="183"/>
                  </a:lnTo>
                  <a:lnTo>
                    <a:pt x="1241" y="158"/>
                  </a:lnTo>
                  <a:lnTo>
                    <a:pt x="1302" y="128"/>
                  </a:lnTo>
                  <a:lnTo>
                    <a:pt x="1366" y="91"/>
                  </a:lnTo>
                  <a:lnTo>
                    <a:pt x="1430" y="49"/>
                  </a:lnTo>
                  <a:lnTo>
                    <a:pt x="1494" y="0"/>
                  </a:lnTo>
                  <a:lnTo>
                    <a:pt x="1494" y="40"/>
                  </a:lnTo>
                  <a:close/>
                </a:path>
              </a:pathLst>
            </a:custGeom>
            <a:solidFill>
              <a:srgbClr val="FF0000"/>
            </a:solidFill>
            <a:ln w="0">
              <a:solidFill>
                <a:srgbClr val="FF0000"/>
              </a:solidFill>
              <a:prstDash val="solid"/>
              <a:round/>
              <a:headEnd/>
              <a:tailEnd/>
            </a:ln>
          </p:spPr>
          <p:txBody>
            <a:bodyPr/>
            <a:lstStyle/>
            <a:p>
              <a:endParaRPr lang="en-US"/>
            </a:p>
          </p:txBody>
        </p:sp>
      </p:grpSp>
      <p:grpSp>
        <p:nvGrpSpPr>
          <p:cNvPr id="1161241" name="Group 25"/>
          <p:cNvGrpSpPr>
            <a:grpSpLocks/>
          </p:cNvGrpSpPr>
          <p:nvPr/>
        </p:nvGrpSpPr>
        <p:grpSpPr bwMode="auto">
          <a:xfrm>
            <a:off x="5334000" y="4343400"/>
            <a:ext cx="2895600" cy="1600200"/>
            <a:chOff x="597" y="2803"/>
            <a:chExt cx="1669" cy="911"/>
          </a:xfrm>
        </p:grpSpPr>
        <p:sp>
          <p:nvSpPr>
            <p:cNvPr id="1161242" name="Freeform 26"/>
            <p:cNvSpPr>
              <a:spLocks/>
            </p:cNvSpPr>
            <p:nvPr/>
          </p:nvSpPr>
          <p:spPr bwMode="auto">
            <a:xfrm>
              <a:off x="597" y="2803"/>
              <a:ext cx="1669" cy="242"/>
            </a:xfrm>
            <a:custGeom>
              <a:avLst/>
              <a:gdLst>
                <a:gd name="T0" fmla="*/ 82 w 7365"/>
                <a:gd name="T1" fmla="*/ 1117 h 1123"/>
                <a:gd name="T2" fmla="*/ 678 w 7365"/>
                <a:gd name="T3" fmla="*/ 1087 h 1123"/>
                <a:gd name="T4" fmla="*/ 1706 w 7365"/>
                <a:gd name="T5" fmla="*/ 1035 h 1123"/>
                <a:gd name="T6" fmla="*/ 2995 w 7365"/>
                <a:gd name="T7" fmla="*/ 971 h 1123"/>
                <a:gd name="T8" fmla="*/ 4367 w 7365"/>
                <a:gd name="T9" fmla="*/ 904 h 1123"/>
                <a:gd name="T10" fmla="*/ 5656 w 7365"/>
                <a:gd name="T11" fmla="*/ 840 h 1123"/>
                <a:gd name="T12" fmla="*/ 6684 w 7365"/>
                <a:gd name="T13" fmla="*/ 789 h 1123"/>
                <a:gd name="T14" fmla="*/ 7280 w 7365"/>
                <a:gd name="T15" fmla="*/ 758 h 1123"/>
                <a:gd name="T16" fmla="*/ 7362 w 7365"/>
                <a:gd name="T17" fmla="*/ 749 h 1123"/>
                <a:gd name="T18" fmla="*/ 7362 w 7365"/>
                <a:gd name="T19" fmla="*/ 725 h 1123"/>
                <a:gd name="T20" fmla="*/ 7362 w 7365"/>
                <a:gd name="T21" fmla="*/ 682 h 1123"/>
                <a:gd name="T22" fmla="*/ 7359 w 7365"/>
                <a:gd name="T23" fmla="*/ 627 h 1123"/>
                <a:gd name="T24" fmla="*/ 7356 w 7365"/>
                <a:gd name="T25" fmla="*/ 573 h 1123"/>
                <a:gd name="T26" fmla="*/ 7353 w 7365"/>
                <a:gd name="T27" fmla="*/ 518 h 1123"/>
                <a:gd name="T28" fmla="*/ 7353 w 7365"/>
                <a:gd name="T29" fmla="*/ 475 h 1123"/>
                <a:gd name="T30" fmla="*/ 7353 w 7365"/>
                <a:gd name="T31" fmla="*/ 451 h 1123"/>
                <a:gd name="T32" fmla="*/ 7335 w 7365"/>
                <a:gd name="T33" fmla="*/ 405 h 1123"/>
                <a:gd name="T34" fmla="*/ 7198 w 7365"/>
                <a:gd name="T35" fmla="*/ 323 h 1123"/>
                <a:gd name="T36" fmla="*/ 6936 w 7365"/>
                <a:gd name="T37" fmla="*/ 247 h 1123"/>
                <a:gd name="T38" fmla="*/ 6559 w 7365"/>
                <a:gd name="T39" fmla="*/ 177 h 1123"/>
                <a:gd name="T40" fmla="*/ 6079 w 7365"/>
                <a:gd name="T41" fmla="*/ 116 h 1123"/>
                <a:gd name="T42" fmla="*/ 5504 w 7365"/>
                <a:gd name="T43" fmla="*/ 64 h 1123"/>
                <a:gd name="T44" fmla="*/ 4850 w 7365"/>
                <a:gd name="T45" fmla="*/ 31 h 1123"/>
                <a:gd name="T46" fmla="*/ 4127 w 7365"/>
                <a:gd name="T47" fmla="*/ 10 h 1123"/>
                <a:gd name="T48" fmla="*/ 3740 w 7365"/>
                <a:gd name="T49" fmla="*/ 7 h 1123"/>
                <a:gd name="T50" fmla="*/ 3722 w 7365"/>
                <a:gd name="T51" fmla="*/ 7 h 1123"/>
                <a:gd name="T52" fmla="*/ 3695 w 7365"/>
                <a:gd name="T53" fmla="*/ 7 h 1123"/>
                <a:gd name="T54" fmla="*/ 3658 w 7365"/>
                <a:gd name="T55" fmla="*/ 4 h 1123"/>
                <a:gd name="T56" fmla="*/ 3622 w 7365"/>
                <a:gd name="T57" fmla="*/ 4 h 1123"/>
                <a:gd name="T58" fmla="*/ 3585 w 7365"/>
                <a:gd name="T59" fmla="*/ 0 h 1123"/>
                <a:gd name="T60" fmla="*/ 3558 w 7365"/>
                <a:gd name="T61" fmla="*/ 0 h 1123"/>
                <a:gd name="T62" fmla="*/ 3540 w 7365"/>
                <a:gd name="T63" fmla="*/ 0 h 1123"/>
                <a:gd name="T64" fmla="*/ 2798 w 7365"/>
                <a:gd name="T65" fmla="*/ 10 h 1123"/>
                <a:gd name="T66" fmla="*/ 2144 w 7365"/>
                <a:gd name="T67" fmla="*/ 40 h 1123"/>
                <a:gd name="T68" fmla="*/ 1578 w 7365"/>
                <a:gd name="T69" fmla="*/ 92 h 1123"/>
                <a:gd name="T70" fmla="*/ 1098 w 7365"/>
                <a:gd name="T71" fmla="*/ 159 h 1123"/>
                <a:gd name="T72" fmla="*/ 703 w 7365"/>
                <a:gd name="T73" fmla="*/ 238 h 1123"/>
                <a:gd name="T74" fmla="*/ 390 w 7365"/>
                <a:gd name="T75" fmla="*/ 332 h 1123"/>
                <a:gd name="T76" fmla="*/ 158 w 7365"/>
                <a:gd name="T77" fmla="*/ 436 h 1123"/>
                <a:gd name="T78" fmla="*/ 9 w 7365"/>
                <a:gd name="T79" fmla="*/ 551 h 1123"/>
                <a:gd name="T80" fmla="*/ 6 w 7365"/>
                <a:gd name="T81" fmla="*/ 576 h 1123"/>
                <a:gd name="T82" fmla="*/ 6 w 7365"/>
                <a:gd name="T83" fmla="*/ 640 h 1123"/>
                <a:gd name="T84" fmla="*/ 6 w 7365"/>
                <a:gd name="T85" fmla="*/ 731 h 1123"/>
                <a:gd name="T86" fmla="*/ 3 w 7365"/>
                <a:gd name="T87" fmla="*/ 837 h 1123"/>
                <a:gd name="T88" fmla="*/ 0 w 7365"/>
                <a:gd name="T89" fmla="*/ 941 h 1123"/>
                <a:gd name="T90" fmla="*/ 0 w 7365"/>
                <a:gd name="T91" fmla="*/ 1032 h 1123"/>
                <a:gd name="T92" fmla="*/ 0 w 7365"/>
                <a:gd name="T93" fmla="*/ 1096 h 1123"/>
                <a:gd name="T94" fmla="*/ 0 w 7365"/>
                <a:gd name="T95" fmla="*/ 1123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65" h="1123">
                  <a:moveTo>
                    <a:pt x="0" y="1123"/>
                  </a:moveTo>
                  <a:lnTo>
                    <a:pt x="82" y="1117"/>
                  </a:lnTo>
                  <a:lnTo>
                    <a:pt x="317" y="1105"/>
                  </a:lnTo>
                  <a:lnTo>
                    <a:pt x="678" y="1087"/>
                  </a:lnTo>
                  <a:lnTo>
                    <a:pt x="1150" y="1066"/>
                  </a:lnTo>
                  <a:lnTo>
                    <a:pt x="1706" y="1035"/>
                  </a:lnTo>
                  <a:lnTo>
                    <a:pt x="2330" y="1005"/>
                  </a:lnTo>
                  <a:lnTo>
                    <a:pt x="2995" y="971"/>
                  </a:lnTo>
                  <a:lnTo>
                    <a:pt x="3683" y="938"/>
                  </a:lnTo>
                  <a:lnTo>
                    <a:pt x="4367" y="904"/>
                  </a:lnTo>
                  <a:lnTo>
                    <a:pt x="5033" y="871"/>
                  </a:lnTo>
                  <a:lnTo>
                    <a:pt x="5656" y="840"/>
                  </a:lnTo>
                  <a:lnTo>
                    <a:pt x="6213" y="810"/>
                  </a:lnTo>
                  <a:lnTo>
                    <a:pt x="6684" y="789"/>
                  </a:lnTo>
                  <a:lnTo>
                    <a:pt x="7046" y="770"/>
                  </a:lnTo>
                  <a:lnTo>
                    <a:pt x="7280" y="758"/>
                  </a:lnTo>
                  <a:lnTo>
                    <a:pt x="7365" y="755"/>
                  </a:lnTo>
                  <a:lnTo>
                    <a:pt x="7362" y="749"/>
                  </a:lnTo>
                  <a:lnTo>
                    <a:pt x="7362" y="740"/>
                  </a:lnTo>
                  <a:lnTo>
                    <a:pt x="7362" y="725"/>
                  </a:lnTo>
                  <a:lnTo>
                    <a:pt x="7362" y="706"/>
                  </a:lnTo>
                  <a:lnTo>
                    <a:pt x="7362" y="682"/>
                  </a:lnTo>
                  <a:lnTo>
                    <a:pt x="7359" y="658"/>
                  </a:lnTo>
                  <a:lnTo>
                    <a:pt x="7359" y="627"/>
                  </a:lnTo>
                  <a:lnTo>
                    <a:pt x="7359" y="600"/>
                  </a:lnTo>
                  <a:lnTo>
                    <a:pt x="7356" y="573"/>
                  </a:lnTo>
                  <a:lnTo>
                    <a:pt x="7356" y="542"/>
                  </a:lnTo>
                  <a:lnTo>
                    <a:pt x="7353" y="518"/>
                  </a:lnTo>
                  <a:lnTo>
                    <a:pt x="7353" y="493"/>
                  </a:lnTo>
                  <a:lnTo>
                    <a:pt x="7353" y="475"/>
                  </a:lnTo>
                  <a:lnTo>
                    <a:pt x="7353" y="460"/>
                  </a:lnTo>
                  <a:lnTo>
                    <a:pt x="7353" y="451"/>
                  </a:lnTo>
                  <a:lnTo>
                    <a:pt x="7353" y="448"/>
                  </a:lnTo>
                  <a:lnTo>
                    <a:pt x="7335" y="405"/>
                  </a:lnTo>
                  <a:lnTo>
                    <a:pt x="7283" y="366"/>
                  </a:lnTo>
                  <a:lnTo>
                    <a:pt x="7198" y="323"/>
                  </a:lnTo>
                  <a:lnTo>
                    <a:pt x="7082" y="287"/>
                  </a:lnTo>
                  <a:lnTo>
                    <a:pt x="6936" y="247"/>
                  </a:lnTo>
                  <a:lnTo>
                    <a:pt x="6760" y="210"/>
                  </a:lnTo>
                  <a:lnTo>
                    <a:pt x="6559" y="177"/>
                  </a:lnTo>
                  <a:lnTo>
                    <a:pt x="6331" y="147"/>
                  </a:lnTo>
                  <a:lnTo>
                    <a:pt x="6079" y="116"/>
                  </a:lnTo>
                  <a:lnTo>
                    <a:pt x="5802" y="89"/>
                  </a:lnTo>
                  <a:lnTo>
                    <a:pt x="5504" y="64"/>
                  </a:lnTo>
                  <a:lnTo>
                    <a:pt x="5188" y="46"/>
                  </a:lnTo>
                  <a:lnTo>
                    <a:pt x="4850" y="31"/>
                  </a:lnTo>
                  <a:lnTo>
                    <a:pt x="4498" y="19"/>
                  </a:lnTo>
                  <a:lnTo>
                    <a:pt x="4127" y="10"/>
                  </a:lnTo>
                  <a:lnTo>
                    <a:pt x="3743" y="10"/>
                  </a:lnTo>
                  <a:lnTo>
                    <a:pt x="3740" y="7"/>
                  </a:lnTo>
                  <a:lnTo>
                    <a:pt x="3734" y="7"/>
                  </a:lnTo>
                  <a:lnTo>
                    <a:pt x="3722" y="7"/>
                  </a:lnTo>
                  <a:lnTo>
                    <a:pt x="3710" y="7"/>
                  </a:lnTo>
                  <a:lnTo>
                    <a:pt x="3695" y="7"/>
                  </a:lnTo>
                  <a:lnTo>
                    <a:pt x="3677" y="7"/>
                  </a:lnTo>
                  <a:lnTo>
                    <a:pt x="3658" y="4"/>
                  </a:lnTo>
                  <a:lnTo>
                    <a:pt x="3640" y="4"/>
                  </a:lnTo>
                  <a:lnTo>
                    <a:pt x="3622" y="4"/>
                  </a:lnTo>
                  <a:lnTo>
                    <a:pt x="3604" y="0"/>
                  </a:lnTo>
                  <a:lnTo>
                    <a:pt x="3585" y="0"/>
                  </a:lnTo>
                  <a:lnTo>
                    <a:pt x="3570" y="0"/>
                  </a:lnTo>
                  <a:lnTo>
                    <a:pt x="3558" y="0"/>
                  </a:lnTo>
                  <a:lnTo>
                    <a:pt x="3546" y="0"/>
                  </a:lnTo>
                  <a:lnTo>
                    <a:pt x="3540" y="0"/>
                  </a:lnTo>
                  <a:lnTo>
                    <a:pt x="3157" y="0"/>
                  </a:lnTo>
                  <a:lnTo>
                    <a:pt x="2798" y="10"/>
                  </a:lnTo>
                  <a:lnTo>
                    <a:pt x="2460" y="22"/>
                  </a:lnTo>
                  <a:lnTo>
                    <a:pt x="2144" y="40"/>
                  </a:lnTo>
                  <a:lnTo>
                    <a:pt x="1852" y="64"/>
                  </a:lnTo>
                  <a:lnTo>
                    <a:pt x="1578" y="92"/>
                  </a:lnTo>
                  <a:lnTo>
                    <a:pt x="1329" y="122"/>
                  </a:lnTo>
                  <a:lnTo>
                    <a:pt x="1098" y="159"/>
                  </a:lnTo>
                  <a:lnTo>
                    <a:pt x="888" y="198"/>
                  </a:lnTo>
                  <a:lnTo>
                    <a:pt x="703" y="238"/>
                  </a:lnTo>
                  <a:lnTo>
                    <a:pt x="535" y="283"/>
                  </a:lnTo>
                  <a:lnTo>
                    <a:pt x="390" y="332"/>
                  </a:lnTo>
                  <a:lnTo>
                    <a:pt x="262" y="384"/>
                  </a:lnTo>
                  <a:lnTo>
                    <a:pt x="158" y="436"/>
                  </a:lnTo>
                  <a:lnTo>
                    <a:pt x="73" y="493"/>
                  </a:lnTo>
                  <a:lnTo>
                    <a:pt x="9" y="551"/>
                  </a:lnTo>
                  <a:lnTo>
                    <a:pt x="6" y="557"/>
                  </a:lnTo>
                  <a:lnTo>
                    <a:pt x="6" y="576"/>
                  </a:lnTo>
                  <a:lnTo>
                    <a:pt x="6" y="603"/>
                  </a:lnTo>
                  <a:lnTo>
                    <a:pt x="6" y="640"/>
                  </a:lnTo>
                  <a:lnTo>
                    <a:pt x="6" y="682"/>
                  </a:lnTo>
                  <a:lnTo>
                    <a:pt x="6" y="731"/>
                  </a:lnTo>
                  <a:lnTo>
                    <a:pt x="3" y="783"/>
                  </a:lnTo>
                  <a:lnTo>
                    <a:pt x="3" y="837"/>
                  </a:lnTo>
                  <a:lnTo>
                    <a:pt x="3" y="889"/>
                  </a:lnTo>
                  <a:lnTo>
                    <a:pt x="0" y="941"/>
                  </a:lnTo>
                  <a:lnTo>
                    <a:pt x="0" y="989"/>
                  </a:lnTo>
                  <a:lnTo>
                    <a:pt x="0" y="1032"/>
                  </a:lnTo>
                  <a:lnTo>
                    <a:pt x="0" y="1069"/>
                  </a:lnTo>
                  <a:lnTo>
                    <a:pt x="0" y="1096"/>
                  </a:lnTo>
                  <a:lnTo>
                    <a:pt x="0" y="1114"/>
                  </a:lnTo>
                  <a:lnTo>
                    <a:pt x="0" y="1123"/>
                  </a:lnTo>
                  <a:close/>
                </a:path>
              </a:pathLst>
            </a:custGeom>
            <a:solidFill>
              <a:srgbClr val="4080C0">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243" name="Freeform 27"/>
            <p:cNvSpPr>
              <a:spLocks/>
            </p:cNvSpPr>
            <p:nvPr/>
          </p:nvSpPr>
          <p:spPr bwMode="auto">
            <a:xfrm>
              <a:off x="598" y="2891"/>
              <a:ext cx="1667" cy="823"/>
            </a:xfrm>
            <a:custGeom>
              <a:avLst/>
              <a:gdLst>
                <a:gd name="T0" fmla="*/ 6 w 7359"/>
                <a:gd name="T1" fmla="*/ 1358 h 3822"/>
                <a:gd name="T2" fmla="*/ 6 w 7359"/>
                <a:gd name="T3" fmla="*/ 3010 h 3822"/>
                <a:gd name="T4" fmla="*/ 49 w 7359"/>
                <a:gd name="T5" fmla="*/ 3494 h 3822"/>
                <a:gd name="T6" fmla="*/ 295 w 7359"/>
                <a:gd name="T7" fmla="*/ 3765 h 3822"/>
                <a:gd name="T8" fmla="*/ 827 w 7359"/>
                <a:gd name="T9" fmla="*/ 3804 h 3822"/>
                <a:gd name="T10" fmla="*/ 4263 w 7359"/>
                <a:gd name="T11" fmla="*/ 3594 h 3822"/>
                <a:gd name="T12" fmla="*/ 6806 w 7359"/>
                <a:gd name="T13" fmla="*/ 3439 h 3822"/>
                <a:gd name="T14" fmla="*/ 7155 w 7359"/>
                <a:gd name="T15" fmla="*/ 3281 h 3822"/>
                <a:gd name="T16" fmla="*/ 7347 w 7359"/>
                <a:gd name="T17" fmla="*/ 2934 h 3822"/>
                <a:gd name="T18" fmla="*/ 7359 w 7359"/>
                <a:gd name="T19" fmla="*/ 2203 h 3822"/>
                <a:gd name="T20" fmla="*/ 7359 w 7359"/>
                <a:gd name="T21" fmla="*/ 533 h 3822"/>
                <a:gd name="T22" fmla="*/ 7286 w 7359"/>
                <a:gd name="T23" fmla="*/ 6 h 3822"/>
                <a:gd name="T24" fmla="*/ 7155 w 7359"/>
                <a:gd name="T25" fmla="*/ 79 h 3822"/>
                <a:gd name="T26" fmla="*/ 7024 w 7359"/>
                <a:gd name="T27" fmla="*/ 131 h 3822"/>
                <a:gd name="T28" fmla="*/ 6885 w 7359"/>
                <a:gd name="T29" fmla="*/ 95 h 3822"/>
                <a:gd name="T30" fmla="*/ 6757 w 7359"/>
                <a:gd name="T31" fmla="*/ 37 h 3822"/>
                <a:gd name="T32" fmla="*/ 6614 w 7359"/>
                <a:gd name="T33" fmla="*/ 70 h 3822"/>
                <a:gd name="T34" fmla="*/ 6489 w 7359"/>
                <a:gd name="T35" fmla="*/ 146 h 3822"/>
                <a:gd name="T36" fmla="*/ 6359 w 7359"/>
                <a:gd name="T37" fmla="*/ 162 h 3822"/>
                <a:gd name="T38" fmla="*/ 6222 w 7359"/>
                <a:gd name="T39" fmla="*/ 104 h 3822"/>
                <a:gd name="T40" fmla="*/ 6091 w 7359"/>
                <a:gd name="T41" fmla="*/ 76 h 3822"/>
                <a:gd name="T42" fmla="*/ 5957 w 7359"/>
                <a:gd name="T43" fmla="*/ 143 h 3822"/>
                <a:gd name="T44" fmla="*/ 5826 w 7359"/>
                <a:gd name="T45" fmla="*/ 201 h 3822"/>
                <a:gd name="T46" fmla="*/ 5687 w 7359"/>
                <a:gd name="T47" fmla="*/ 177 h 3822"/>
                <a:gd name="T48" fmla="*/ 5559 w 7359"/>
                <a:gd name="T49" fmla="*/ 116 h 3822"/>
                <a:gd name="T50" fmla="*/ 5416 w 7359"/>
                <a:gd name="T51" fmla="*/ 131 h 3822"/>
                <a:gd name="T52" fmla="*/ 5291 w 7359"/>
                <a:gd name="T53" fmla="*/ 210 h 3822"/>
                <a:gd name="T54" fmla="*/ 5151 w 7359"/>
                <a:gd name="T55" fmla="*/ 241 h 3822"/>
                <a:gd name="T56" fmla="*/ 5021 w 7359"/>
                <a:gd name="T57" fmla="*/ 186 h 3822"/>
                <a:gd name="T58" fmla="*/ 4890 w 7359"/>
                <a:gd name="T59" fmla="*/ 149 h 3822"/>
                <a:gd name="T60" fmla="*/ 4765 w 7359"/>
                <a:gd name="T61" fmla="*/ 195 h 3822"/>
                <a:gd name="T62" fmla="*/ 4641 w 7359"/>
                <a:gd name="T63" fmla="*/ 271 h 3822"/>
                <a:gd name="T64" fmla="*/ 4498 w 7359"/>
                <a:gd name="T65" fmla="*/ 271 h 3822"/>
                <a:gd name="T66" fmla="*/ 4373 w 7359"/>
                <a:gd name="T67" fmla="*/ 207 h 3822"/>
                <a:gd name="T68" fmla="*/ 4230 w 7359"/>
                <a:gd name="T69" fmla="*/ 192 h 3822"/>
                <a:gd name="T70" fmla="*/ 4102 w 7359"/>
                <a:gd name="T71" fmla="*/ 265 h 3822"/>
                <a:gd name="T72" fmla="*/ 3972 w 7359"/>
                <a:gd name="T73" fmla="*/ 314 h 3822"/>
                <a:gd name="T74" fmla="*/ 3838 w 7359"/>
                <a:gd name="T75" fmla="*/ 280 h 3822"/>
                <a:gd name="T76" fmla="*/ 3704 w 7359"/>
                <a:gd name="T77" fmla="*/ 225 h 3822"/>
                <a:gd name="T78" fmla="*/ 3570 w 7359"/>
                <a:gd name="T79" fmla="*/ 256 h 3822"/>
                <a:gd name="T80" fmla="*/ 3446 w 7359"/>
                <a:gd name="T81" fmla="*/ 335 h 3822"/>
                <a:gd name="T82" fmla="*/ 3303 w 7359"/>
                <a:gd name="T83" fmla="*/ 347 h 3822"/>
                <a:gd name="T84" fmla="*/ 3175 w 7359"/>
                <a:gd name="T85" fmla="*/ 289 h 3822"/>
                <a:gd name="T86" fmla="*/ 3038 w 7359"/>
                <a:gd name="T87" fmla="*/ 259 h 3822"/>
                <a:gd name="T88" fmla="*/ 2904 w 7359"/>
                <a:gd name="T89" fmla="*/ 326 h 3822"/>
                <a:gd name="T90" fmla="*/ 2780 w 7359"/>
                <a:gd name="T91" fmla="*/ 384 h 3822"/>
                <a:gd name="T92" fmla="*/ 2637 w 7359"/>
                <a:gd name="T93" fmla="*/ 365 h 3822"/>
                <a:gd name="T94" fmla="*/ 2512 w 7359"/>
                <a:gd name="T95" fmla="*/ 302 h 3822"/>
                <a:gd name="T96" fmla="*/ 2266 w 7359"/>
                <a:gd name="T97" fmla="*/ 381 h 3822"/>
                <a:gd name="T98" fmla="*/ 1907 w 7359"/>
                <a:gd name="T99" fmla="*/ 347 h 3822"/>
                <a:gd name="T100" fmla="*/ 1539 w 7359"/>
                <a:gd name="T101" fmla="*/ 460 h 3822"/>
                <a:gd name="T102" fmla="*/ 1223 w 7359"/>
                <a:gd name="T103" fmla="*/ 372 h 3822"/>
                <a:gd name="T104" fmla="*/ 855 w 7359"/>
                <a:gd name="T105" fmla="*/ 499 h 3822"/>
                <a:gd name="T106" fmla="*/ 493 w 7359"/>
                <a:gd name="T107" fmla="*/ 454 h 3822"/>
                <a:gd name="T108" fmla="*/ 131 w 7359"/>
                <a:gd name="T109" fmla="*/ 484 h 3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59" h="3822">
                  <a:moveTo>
                    <a:pt x="6" y="475"/>
                  </a:moveTo>
                  <a:lnTo>
                    <a:pt x="6" y="505"/>
                  </a:lnTo>
                  <a:lnTo>
                    <a:pt x="6" y="594"/>
                  </a:lnTo>
                  <a:lnTo>
                    <a:pt x="6" y="731"/>
                  </a:lnTo>
                  <a:lnTo>
                    <a:pt x="6" y="910"/>
                  </a:lnTo>
                  <a:lnTo>
                    <a:pt x="6" y="1120"/>
                  </a:lnTo>
                  <a:lnTo>
                    <a:pt x="6" y="1358"/>
                  </a:lnTo>
                  <a:lnTo>
                    <a:pt x="6" y="1610"/>
                  </a:lnTo>
                  <a:lnTo>
                    <a:pt x="6" y="1872"/>
                  </a:lnTo>
                  <a:lnTo>
                    <a:pt x="6" y="2130"/>
                  </a:lnTo>
                  <a:lnTo>
                    <a:pt x="6" y="2383"/>
                  </a:lnTo>
                  <a:lnTo>
                    <a:pt x="6" y="2620"/>
                  </a:lnTo>
                  <a:lnTo>
                    <a:pt x="6" y="2830"/>
                  </a:lnTo>
                  <a:lnTo>
                    <a:pt x="6" y="3010"/>
                  </a:lnTo>
                  <a:lnTo>
                    <a:pt x="6" y="3147"/>
                  </a:lnTo>
                  <a:lnTo>
                    <a:pt x="6" y="3235"/>
                  </a:lnTo>
                  <a:lnTo>
                    <a:pt x="6" y="3269"/>
                  </a:lnTo>
                  <a:lnTo>
                    <a:pt x="6" y="3326"/>
                  </a:lnTo>
                  <a:lnTo>
                    <a:pt x="16" y="3384"/>
                  </a:lnTo>
                  <a:lnTo>
                    <a:pt x="31" y="3439"/>
                  </a:lnTo>
                  <a:lnTo>
                    <a:pt x="49" y="3494"/>
                  </a:lnTo>
                  <a:lnTo>
                    <a:pt x="73" y="3542"/>
                  </a:lnTo>
                  <a:lnTo>
                    <a:pt x="101" y="3588"/>
                  </a:lnTo>
                  <a:lnTo>
                    <a:pt x="131" y="3631"/>
                  </a:lnTo>
                  <a:lnTo>
                    <a:pt x="168" y="3673"/>
                  </a:lnTo>
                  <a:lnTo>
                    <a:pt x="207" y="3707"/>
                  </a:lnTo>
                  <a:lnTo>
                    <a:pt x="250" y="3740"/>
                  </a:lnTo>
                  <a:lnTo>
                    <a:pt x="295" y="3765"/>
                  </a:lnTo>
                  <a:lnTo>
                    <a:pt x="344" y="3789"/>
                  </a:lnTo>
                  <a:lnTo>
                    <a:pt x="396" y="3804"/>
                  </a:lnTo>
                  <a:lnTo>
                    <a:pt x="447" y="3816"/>
                  </a:lnTo>
                  <a:lnTo>
                    <a:pt x="502" y="3822"/>
                  </a:lnTo>
                  <a:lnTo>
                    <a:pt x="560" y="3822"/>
                  </a:lnTo>
                  <a:lnTo>
                    <a:pt x="630" y="3816"/>
                  </a:lnTo>
                  <a:lnTo>
                    <a:pt x="827" y="3804"/>
                  </a:lnTo>
                  <a:lnTo>
                    <a:pt x="1135" y="3786"/>
                  </a:lnTo>
                  <a:lnTo>
                    <a:pt x="1533" y="3762"/>
                  </a:lnTo>
                  <a:lnTo>
                    <a:pt x="2007" y="3731"/>
                  </a:lnTo>
                  <a:lnTo>
                    <a:pt x="2533" y="3701"/>
                  </a:lnTo>
                  <a:lnTo>
                    <a:pt x="3099" y="3664"/>
                  </a:lnTo>
                  <a:lnTo>
                    <a:pt x="3683" y="3631"/>
                  </a:lnTo>
                  <a:lnTo>
                    <a:pt x="4263" y="3594"/>
                  </a:lnTo>
                  <a:lnTo>
                    <a:pt x="4829" y="3558"/>
                  </a:lnTo>
                  <a:lnTo>
                    <a:pt x="5355" y="3527"/>
                  </a:lnTo>
                  <a:lnTo>
                    <a:pt x="5829" y="3497"/>
                  </a:lnTo>
                  <a:lnTo>
                    <a:pt x="6228" y="3472"/>
                  </a:lnTo>
                  <a:lnTo>
                    <a:pt x="6535" y="3454"/>
                  </a:lnTo>
                  <a:lnTo>
                    <a:pt x="6733" y="3442"/>
                  </a:lnTo>
                  <a:lnTo>
                    <a:pt x="6806" y="3439"/>
                  </a:lnTo>
                  <a:lnTo>
                    <a:pt x="6860" y="3430"/>
                  </a:lnTo>
                  <a:lnTo>
                    <a:pt x="6915" y="3418"/>
                  </a:lnTo>
                  <a:lnTo>
                    <a:pt x="6967" y="3402"/>
                  </a:lnTo>
                  <a:lnTo>
                    <a:pt x="7018" y="3378"/>
                  </a:lnTo>
                  <a:lnTo>
                    <a:pt x="7067" y="3351"/>
                  </a:lnTo>
                  <a:lnTo>
                    <a:pt x="7113" y="3317"/>
                  </a:lnTo>
                  <a:lnTo>
                    <a:pt x="7155" y="3281"/>
                  </a:lnTo>
                  <a:lnTo>
                    <a:pt x="7195" y="3241"/>
                  </a:lnTo>
                  <a:lnTo>
                    <a:pt x="7231" y="3199"/>
                  </a:lnTo>
                  <a:lnTo>
                    <a:pt x="7262" y="3150"/>
                  </a:lnTo>
                  <a:lnTo>
                    <a:pt x="7289" y="3101"/>
                  </a:lnTo>
                  <a:lnTo>
                    <a:pt x="7313" y="3046"/>
                  </a:lnTo>
                  <a:lnTo>
                    <a:pt x="7332" y="2992"/>
                  </a:lnTo>
                  <a:lnTo>
                    <a:pt x="7347" y="2934"/>
                  </a:lnTo>
                  <a:lnTo>
                    <a:pt x="7356" y="2876"/>
                  </a:lnTo>
                  <a:lnTo>
                    <a:pt x="7359" y="2818"/>
                  </a:lnTo>
                  <a:lnTo>
                    <a:pt x="7359" y="2788"/>
                  </a:lnTo>
                  <a:lnTo>
                    <a:pt x="7359" y="2703"/>
                  </a:lnTo>
                  <a:lnTo>
                    <a:pt x="7359" y="2575"/>
                  </a:lnTo>
                  <a:lnTo>
                    <a:pt x="7359" y="2404"/>
                  </a:lnTo>
                  <a:lnTo>
                    <a:pt x="7359" y="2203"/>
                  </a:lnTo>
                  <a:lnTo>
                    <a:pt x="7359" y="1978"/>
                  </a:lnTo>
                  <a:lnTo>
                    <a:pt x="7359" y="1735"/>
                  </a:lnTo>
                  <a:lnTo>
                    <a:pt x="7359" y="1482"/>
                  </a:lnTo>
                  <a:lnTo>
                    <a:pt x="7359" y="1230"/>
                  </a:lnTo>
                  <a:lnTo>
                    <a:pt x="7359" y="980"/>
                  </a:lnTo>
                  <a:lnTo>
                    <a:pt x="7359" y="746"/>
                  </a:lnTo>
                  <a:lnTo>
                    <a:pt x="7359" y="533"/>
                  </a:lnTo>
                  <a:lnTo>
                    <a:pt x="7359" y="344"/>
                  </a:lnTo>
                  <a:lnTo>
                    <a:pt x="7359" y="192"/>
                  </a:lnTo>
                  <a:lnTo>
                    <a:pt x="7359" y="86"/>
                  </a:lnTo>
                  <a:lnTo>
                    <a:pt x="7359" y="28"/>
                  </a:lnTo>
                  <a:lnTo>
                    <a:pt x="7332" y="0"/>
                  </a:lnTo>
                  <a:lnTo>
                    <a:pt x="7307" y="0"/>
                  </a:lnTo>
                  <a:lnTo>
                    <a:pt x="7286" y="6"/>
                  </a:lnTo>
                  <a:lnTo>
                    <a:pt x="7268" y="12"/>
                  </a:lnTo>
                  <a:lnTo>
                    <a:pt x="7246" y="22"/>
                  </a:lnTo>
                  <a:lnTo>
                    <a:pt x="7228" y="34"/>
                  </a:lnTo>
                  <a:lnTo>
                    <a:pt x="7210" y="43"/>
                  </a:lnTo>
                  <a:lnTo>
                    <a:pt x="7192" y="55"/>
                  </a:lnTo>
                  <a:lnTo>
                    <a:pt x="7173" y="67"/>
                  </a:lnTo>
                  <a:lnTo>
                    <a:pt x="7155" y="79"/>
                  </a:lnTo>
                  <a:lnTo>
                    <a:pt x="7140" y="92"/>
                  </a:lnTo>
                  <a:lnTo>
                    <a:pt x="7122" y="101"/>
                  </a:lnTo>
                  <a:lnTo>
                    <a:pt x="7104" y="110"/>
                  </a:lnTo>
                  <a:lnTo>
                    <a:pt x="7085" y="119"/>
                  </a:lnTo>
                  <a:lnTo>
                    <a:pt x="7064" y="125"/>
                  </a:lnTo>
                  <a:lnTo>
                    <a:pt x="7043" y="128"/>
                  </a:lnTo>
                  <a:lnTo>
                    <a:pt x="7024" y="131"/>
                  </a:lnTo>
                  <a:lnTo>
                    <a:pt x="7000" y="131"/>
                  </a:lnTo>
                  <a:lnTo>
                    <a:pt x="6979" y="131"/>
                  </a:lnTo>
                  <a:lnTo>
                    <a:pt x="6961" y="125"/>
                  </a:lnTo>
                  <a:lnTo>
                    <a:pt x="6939" y="119"/>
                  </a:lnTo>
                  <a:lnTo>
                    <a:pt x="6921" y="113"/>
                  </a:lnTo>
                  <a:lnTo>
                    <a:pt x="6903" y="104"/>
                  </a:lnTo>
                  <a:lnTo>
                    <a:pt x="6885" y="95"/>
                  </a:lnTo>
                  <a:lnTo>
                    <a:pt x="6866" y="86"/>
                  </a:lnTo>
                  <a:lnTo>
                    <a:pt x="6848" y="76"/>
                  </a:lnTo>
                  <a:lnTo>
                    <a:pt x="6833" y="67"/>
                  </a:lnTo>
                  <a:lnTo>
                    <a:pt x="6815" y="58"/>
                  </a:lnTo>
                  <a:lnTo>
                    <a:pt x="6796" y="49"/>
                  </a:lnTo>
                  <a:lnTo>
                    <a:pt x="6778" y="43"/>
                  </a:lnTo>
                  <a:lnTo>
                    <a:pt x="6757" y="37"/>
                  </a:lnTo>
                  <a:lnTo>
                    <a:pt x="6736" y="37"/>
                  </a:lnTo>
                  <a:lnTo>
                    <a:pt x="6717" y="37"/>
                  </a:lnTo>
                  <a:lnTo>
                    <a:pt x="6693" y="37"/>
                  </a:lnTo>
                  <a:lnTo>
                    <a:pt x="6672" y="43"/>
                  </a:lnTo>
                  <a:lnTo>
                    <a:pt x="6653" y="49"/>
                  </a:lnTo>
                  <a:lnTo>
                    <a:pt x="6632" y="58"/>
                  </a:lnTo>
                  <a:lnTo>
                    <a:pt x="6614" y="70"/>
                  </a:lnTo>
                  <a:lnTo>
                    <a:pt x="6596" y="79"/>
                  </a:lnTo>
                  <a:lnTo>
                    <a:pt x="6577" y="92"/>
                  </a:lnTo>
                  <a:lnTo>
                    <a:pt x="6559" y="104"/>
                  </a:lnTo>
                  <a:lnTo>
                    <a:pt x="6544" y="116"/>
                  </a:lnTo>
                  <a:lnTo>
                    <a:pt x="6526" y="128"/>
                  </a:lnTo>
                  <a:lnTo>
                    <a:pt x="6508" y="137"/>
                  </a:lnTo>
                  <a:lnTo>
                    <a:pt x="6489" y="146"/>
                  </a:lnTo>
                  <a:lnTo>
                    <a:pt x="6471" y="155"/>
                  </a:lnTo>
                  <a:lnTo>
                    <a:pt x="6453" y="162"/>
                  </a:lnTo>
                  <a:lnTo>
                    <a:pt x="6432" y="165"/>
                  </a:lnTo>
                  <a:lnTo>
                    <a:pt x="6413" y="168"/>
                  </a:lnTo>
                  <a:lnTo>
                    <a:pt x="6395" y="168"/>
                  </a:lnTo>
                  <a:lnTo>
                    <a:pt x="6377" y="165"/>
                  </a:lnTo>
                  <a:lnTo>
                    <a:pt x="6359" y="162"/>
                  </a:lnTo>
                  <a:lnTo>
                    <a:pt x="6340" y="155"/>
                  </a:lnTo>
                  <a:lnTo>
                    <a:pt x="6319" y="149"/>
                  </a:lnTo>
                  <a:lnTo>
                    <a:pt x="6301" y="140"/>
                  </a:lnTo>
                  <a:lnTo>
                    <a:pt x="6279" y="131"/>
                  </a:lnTo>
                  <a:lnTo>
                    <a:pt x="6261" y="122"/>
                  </a:lnTo>
                  <a:lnTo>
                    <a:pt x="6240" y="113"/>
                  </a:lnTo>
                  <a:lnTo>
                    <a:pt x="6222" y="104"/>
                  </a:lnTo>
                  <a:lnTo>
                    <a:pt x="6200" y="95"/>
                  </a:lnTo>
                  <a:lnTo>
                    <a:pt x="6182" y="89"/>
                  </a:lnTo>
                  <a:lnTo>
                    <a:pt x="6164" y="82"/>
                  </a:lnTo>
                  <a:lnTo>
                    <a:pt x="6146" y="76"/>
                  </a:lnTo>
                  <a:lnTo>
                    <a:pt x="6130" y="76"/>
                  </a:lnTo>
                  <a:lnTo>
                    <a:pt x="6115" y="76"/>
                  </a:lnTo>
                  <a:lnTo>
                    <a:pt x="6091" y="76"/>
                  </a:lnTo>
                  <a:lnTo>
                    <a:pt x="6070" y="82"/>
                  </a:lnTo>
                  <a:lnTo>
                    <a:pt x="6051" y="89"/>
                  </a:lnTo>
                  <a:lnTo>
                    <a:pt x="6030" y="98"/>
                  </a:lnTo>
                  <a:lnTo>
                    <a:pt x="6012" y="107"/>
                  </a:lnTo>
                  <a:lnTo>
                    <a:pt x="5994" y="119"/>
                  </a:lnTo>
                  <a:lnTo>
                    <a:pt x="5975" y="131"/>
                  </a:lnTo>
                  <a:lnTo>
                    <a:pt x="5957" y="143"/>
                  </a:lnTo>
                  <a:lnTo>
                    <a:pt x="5939" y="155"/>
                  </a:lnTo>
                  <a:lnTo>
                    <a:pt x="5921" y="165"/>
                  </a:lnTo>
                  <a:lnTo>
                    <a:pt x="5902" y="177"/>
                  </a:lnTo>
                  <a:lnTo>
                    <a:pt x="5884" y="186"/>
                  </a:lnTo>
                  <a:lnTo>
                    <a:pt x="5866" y="192"/>
                  </a:lnTo>
                  <a:lnTo>
                    <a:pt x="5848" y="198"/>
                  </a:lnTo>
                  <a:lnTo>
                    <a:pt x="5826" y="201"/>
                  </a:lnTo>
                  <a:lnTo>
                    <a:pt x="5808" y="204"/>
                  </a:lnTo>
                  <a:lnTo>
                    <a:pt x="5784" y="204"/>
                  </a:lnTo>
                  <a:lnTo>
                    <a:pt x="5763" y="204"/>
                  </a:lnTo>
                  <a:lnTo>
                    <a:pt x="5744" y="198"/>
                  </a:lnTo>
                  <a:lnTo>
                    <a:pt x="5723" y="192"/>
                  </a:lnTo>
                  <a:lnTo>
                    <a:pt x="5705" y="186"/>
                  </a:lnTo>
                  <a:lnTo>
                    <a:pt x="5687" y="177"/>
                  </a:lnTo>
                  <a:lnTo>
                    <a:pt x="5668" y="168"/>
                  </a:lnTo>
                  <a:lnTo>
                    <a:pt x="5650" y="159"/>
                  </a:lnTo>
                  <a:lnTo>
                    <a:pt x="5632" y="149"/>
                  </a:lnTo>
                  <a:lnTo>
                    <a:pt x="5614" y="140"/>
                  </a:lnTo>
                  <a:lnTo>
                    <a:pt x="5595" y="131"/>
                  </a:lnTo>
                  <a:lnTo>
                    <a:pt x="5577" y="122"/>
                  </a:lnTo>
                  <a:lnTo>
                    <a:pt x="5559" y="116"/>
                  </a:lnTo>
                  <a:lnTo>
                    <a:pt x="5541" y="110"/>
                  </a:lnTo>
                  <a:lnTo>
                    <a:pt x="5519" y="110"/>
                  </a:lnTo>
                  <a:lnTo>
                    <a:pt x="5501" y="110"/>
                  </a:lnTo>
                  <a:lnTo>
                    <a:pt x="5477" y="110"/>
                  </a:lnTo>
                  <a:lnTo>
                    <a:pt x="5455" y="116"/>
                  </a:lnTo>
                  <a:lnTo>
                    <a:pt x="5437" y="122"/>
                  </a:lnTo>
                  <a:lnTo>
                    <a:pt x="5416" y="131"/>
                  </a:lnTo>
                  <a:lnTo>
                    <a:pt x="5398" y="143"/>
                  </a:lnTo>
                  <a:lnTo>
                    <a:pt x="5379" y="152"/>
                  </a:lnTo>
                  <a:lnTo>
                    <a:pt x="5361" y="165"/>
                  </a:lnTo>
                  <a:lnTo>
                    <a:pt x="5343" y="177"/>
                  </a:lnTo>
                  <a:lnTo>
                    <a:pt x="5328" y="189"/>
                  </a:lnTo>
                  <a:lnTo>
                    <a:pt x="5309" y="201"/>
                  </a:lnTo>
                  <a:lnTo>
                    <a:pt x="5291" y="210"/>
                  </a:lnTo>
                  <a:lnTo>
                    <a:pt x="5273" y="219"/>
                  </a:lnTo>
                  <a:lnTo>
                    <a:pt x="5255" y="229"/>
                  </a:lnTo>
                  <a:lnTo>
                    <a:pt x="5237" y="235"/>
                  </a:lnTo>
                  <a:lnTo>
                    <a:pt x="5215" y="238"/>
                  </a:lnTo>
                  <a:lnTo>
                    <a:pt x="5197" y="241"/>
                  </a:lnTo>
                  <a:lnTo>
                    <a:pt x="5173" y="241"/>
                  </a:lnTo>
                  <a:lnTo>
                    <a:pt x="5151" y="241"/>
                  </a:lnTo>
                  <a:lnTo>
                    <a:pt x="5130" y="238"/>
                  </a:lnTo>
                  <a:lnTo>
                    <a:pt x="5112" y="232"/>
                  </a:lnTo>
                  <a:lnTo>
                    <a:pt x="5094" y="225"/>
                  </a:lnTo>
                  <a:lnTo>
                    <a:pt x="5072" y="216"/>
                  </a:lnTo>
                  <a:lnTo>
                    <a:pt x="5054" y="207"/>
                  </a:lnTo>
                  <a:lnTo>
                    <a:pt x="5039" y="198"/>
                  </a:lnTo>
                  <a:lnTo>
                    <a:pt x="5021" y="186"/>
                  </a:lnTo>
                  <a:lnTo>
                    <a:pt x="5002" y="177"/>
                  </a:lnTo>
                  <a:lnTo>
                    <a:pt x="4984" y="168"/>
                  </a:lnTo>
                  <a:lnTo>
                    <a:pt x="4966" y="162"/>
                  </a:lnTo>
                  <a:lnTo>
                    <a:pt x="4948" y="155"/>
                  </a:lnTo>
                  <a:lnTo>
                    <a:pt x="4929" y="149"/>
                  </a:lnTo>
                  <a:lnTo>
                    <a:pt x="4908" y="146"/>
                  </a:lnTo>
                  <a:lnTo>
                    <a:pt x="4890" y="149"/>
                  </a:lnTo>
                  <a:lnTo>
                    <a:pt x="4887" y="152"/>
                  </a:lnTo>
                  <a:lnTo>
                    <a:pt x="4862" y="152"/>
                  </a:lnTo>
                  <a:lnTo>
                    <a:pt x="4841" y="159"/>
                  </a:lnTo>
                  <a:lnTo>
                    <a:pt x="4823" y="165"/>
                  </a:lnTo>
                  <a:lnTo>
                    <a:pt x="4802" y="174"/>
                  </a:lnTo>
                  <a:lnTo>
                    <a:pt x="4783" y="183"/>
                  </a:lnTo>
                  <a:lnTo>
                    <a:pt x="4765" y="195"/>
                  </a:lnTo>
                  <a:lnTo>
                    <a:pt x="4747" y="204"/>
                  </a:lnTo>
                  <a:lnTo>
                    <a:pt x="4729" y="216"/>
                  </a:lnTo>
                  <a:lnTo>
                    <a:pt x="4713" y="229"/>
                  </a:lnTo>
                  <a:lnTo>
                    <a:pt x="4695" y="241"/>
                  </a:lnTo>
                  <a:lnTo>
                    <a:pt x="4677" y="253"/>
                  </a:lnTo>
                  <a:lnTo>
                    <a:pt x="4659" y="262"/>
                  </a:lnTo>
                  <a:lnTo>
                    <a:pt x="4641" y="271"/>
                  </a:lnTo>
                  <a:lnTo>
                    <a:pt x="4622" y="277"/>
                  </a:lnTo>
                  <a:lnTo>
                    <a:pt x="4601" y="280"/>
                  </a:lnTo>
                  <a:lnTo>
                    <a:pt x="4583" y="283"/>
                  </a:lnTo>
                  <a:lnTo>
                    <a:pt x="4558" y="283"/>
                  </a:lnTo>
                  <a:lnTo>
                    <a:pt x="4537" y="280"/>
                  </a:lnTo>
                  <a:lnTo>
                    <a:pt x="4519" y="277"/>
                  </a:lnTo>
                  <a:lnTo>
                    <a:pt x="4498" y="271"/>
                  </a:lnTo>
                  <a:lnTo>
                    <a:pt x="4479" y="262"/>
                  </a:lnTo>
                  <a:lnTo>
                    <a:pt x="4461" y="256"/>
                  </a:lnTo>
                  <a:lnTo>
                    <a:pt x="4443" y="244"/>
                  </a:lnTo>
                  <a:lnTo>
                    <a:pt x="4425" y="235"/>
                  </a:lnTo>
                  <a:lnTo>
                    <a:pt x="4406" y="225"/>
                  </a:lnTo>
                  <a:lnTo>
                    <a:pt x="4391" y="216"/>
                  </a:lnTo>
                  <a:lnTo>
                    <a:pt x="4373" y="207"/>
                  </a:lnTo>
                  <a:lnTo>
                    <a:pt x="4355" y="198"/>
                  </a:lnTo>
                  <a:lnTo>
                    <a:pt x="4336" y="192"/>
                  </a:lnTo>
                  <a:lnTo>
                    <a:pt x="4315" y="186"/>
                  </a:lnTo>
                  <a:lnTo>
                    <a:pt x="4294" y="186"/>
                  </a:lnTo>
                  <a:lnTo>
                    <a:pt x="4276" y="186"/>
                  </a:lnTo>
                  <a:lnTo>
                    <a:pt x="4251" y="186"/>
                  </a:lnTo>
                  <a:lnTo>
                    <a:pt x="4230" y="192"/>
                  </a:lnTo>
                  <a:lnTo>
                    <a:pt x="4212" y="198"/>
                  </a:lnTo>
                  <a:lnTo>
                    <a:pt x="4190" y="207"/>
                  </a:lnTo>
                  <a:lnTo>
                    <a:pt x="4172" y="219"/>
                  </a:lnTo>
                  <a:lnTo>
                    <a:pt x="4154" y="229"/>
                  </a:lnTo>
                  <a:lnTo>
                    <a:pt x="4136" y="241"/>
                  </a:lnTo>
                  <a:lnTo>
                    <a:pt x="4118" y="253"/>
                  </a:lnTo>
                  <a:lnTo>
                    <a:pt x="4102" y="265"/>
                  </a:lnTo>
                  <a:lnTo>
                    <a:pt x="4084" y="277"/>
                  </a:lnTo>
                  <a:lnTo>
                    <a:pt x="4066" y="286"/>
                  </a:lnTo>
                  <a:lnTo>
                    <a:pt x="4048" y="295"/>
                  </a:lnTo>
                  <a:lnTo>
                    <a:pt x="4029" y="305"/>
                  </a:lnTo>
                  <a:lnTo>
                    <a:pt x="4011" y="308"/>
                  </a:lnTo>
                  <a:lnTo>
                    <a:pt x="3990" y="311"/>
                  </a:lnTo>
                  <a:lnTo>
                    <a:pt x="3972" y="314"/>
                  </a:lnTo>
                  <a:lnTo>
                    <a:pt x="3953" y="314"/>
                  </a:lnTo>
                  <a:lnTo>
                    <a:pt x="3935" y="314"/>
                  </a:lnTo>
                  <a:lnTo>
                    <a:pt x="3917" y="311"/>
                  </a:lnTo>
                  <a:lnTo>
                    <a:pt x="3899" y="305"/>
                  </a:lnTo>
                  <a:lnTo>
                    <a:pt x="3877" y="299"/>
                  </a:lnTo>
                  <a:lnTo>
                    <a:pt x="3859" y="289"/>
                  </a:lnTo>
                  <a:lnTo>
                    <a:pt x="3838" y="280"/>
                  </a:lnTo>
                  <a:lnTo>
                    <a:pt x="3820" y="271"/>
                  </a:lnTo>
                  <a:lnTo>
                    <a:pt x="3798" y="262"/>
                  </a:lnTo>
                  <a:lnTo>
                    <a:pt x="3780" y="253"/>
                  </a:lnTo>
                  <a:lnTo>
                    <a:pt x="3759" y="244"/>
                  </a:lnTo>
                  <a:lnTo>
                    <a:pt x="3740" y="235"/>
                  </a:lnTo>
                  <a:lnTo>
                    <a:pt x="3722" y="229"/>
                  </a:lnTo>
                  <a:lnTo>
                    <a:pt x="3704" y="225"/>
                  </a:lnTo>
                  <a:lnTo>
                    <a:pt x="3689" y="222"/>
                  </a:lnTo>
                  <a:lnTo>
                    <a:pt x="3674" y="222"/>
                  </a:lnTo>
                  <a:lnTo>
                    <a:pt x="3649" y="222"/>
                  </a:lnTo>
                  <a:lnTo>
                    <a:pt x="3631" y="229"/>
                  </a:lnTo>
                  <a:lnTo>
                    <a:pt x="3610" y="238"/>
                  </a:lnTo>
                  <a:lnTo>
                    <a:pt x="3591" y="247"/>
                  </a:lnTo>
                  <a:lnTo>
                    <a:pt x="3570" y="256"/>
                  </a:lnTo>
                  <a:lnTo>
                    <a:pt x="3552" y="268"/>
                  </a:lnTo>
                  <a:lnTo>
                    <a:pt x="3537" y="280"/>
                  </a:lnTo>
                  <a:lnTo>
                    <a:pt x="3518" y="292"/>
                  </a:lnTo>
                  <a:lnTo>
                    <a:pt x="3500" y="305"/>
                  </a:lnTo>
                  <a:lnTo>
                    <a:pt x="3482" y="317"/>
                  </a:lnTo>
                  <a:lnTo>
                    <a:pt x="3464" y="326"/>
                  </a:lnTo>
                  <a:lnTo>
                    <a:pt x="3446" y="335"/>
                  </a:lnTo>
                  <a:lnTo>
                    <a:pt x="3427" y="344"/>
                  </a:lnTo>
                  <a:lnTo>
                    <a:pt x="3409" y="347"/>
                  </a:lnTo>
                  <a:lnTo>
                    <a:pt x="3388" y="350"/>
                  </a:lnTo>
                  <a:lnTo>
                    <a:pt x="3369" y="353"/>
                  </a:lnTo>
                  <a:lnTo>
                    <a:pt x="3345" y="353"/>
                  </a:lnTo>
                  <a:lnTo>
                    <a:pt x="3324" y="353"/>
                  </a:lnTo>
                  <a:lnTo>
                    <a:pt x="3303" y="347"/>
                  </a:lnTo>
                  <a:lnTo>
                    <a:pt x="3284" y="344"/>
                  </a:lnTo>
                  <a:lnTo>
                    <a:pt x="3266" y="335"/>
                  </a:lnTo>
                  <a:lnTo>
                    <a:pt x="3248" y="329"/>
                  </a:lnTo>
                  <a:lnTo>
                    <a:pt x="3230" y="320"/>
                  </a:lnTo>
                  <a:lnTo>
                    <a:pt x="3211" y="308"/>
                  </a:lnTo>
                  <a:lnTo>
                    <a:pt x="3193" y="299"/>
                  </a:lnTo>
                  <a:lnTo>
                    <a:pt x="3175" y="289"/>
                  </a:lnTo>
                  <a:lnTo>
                    <a:pt x="3157" y="280"/>
                  </a:lnTo>
                  <a:lnTo>
                    <a:pt x="3138" y="271"/>
                  </a:lnTo>
                  <a:lnTo>
                    <a:pt x="3120" y="265"/>
                  </a:lnTo>
                  <a:lnTo>
                    <a:pt x="3102" y="259"/>
                  </a:lnTo>
                  <a:lnTo>
                    <a:pt x="3081" y="256"/>
                  </a:lnTo>
                  <a:lnTo>
                    <a:pt x="3062" y="256"/>
                  </a:lnTo>
                  <a:lnTo>
                    <a:pt x="3038" y="259"/>
                  </a:lnTo>
                  <a:lnTo>
                    <a:pt x="3017" y="265"/>
                  </a:lnTo>
                  <a:lnTo>
                    <a:pt x="2999" y="271"/>
                  </a:lnTo>
                  <a:lnTo>
                    <a:pt x="2977" y="280"/>
                  </a:lnTo>
                  <a:lnTo>
                    <a:pt x="2959" y="292"/>
                  </a:lnTo>
                  <a:lnTo>
                    <a:pt x="2941" y="302"/>
                  </a:lnTo>
                  <a:lnTo>
                    <a:pt x="2923" y="314"/>
                  </a:lnTo>
                  <a:lnTo>
                    <a:pt x="2904" y="326"/>
                  </a:lnTo>
                  <a:lnTo>
                    <a:pt x="2886" y="338"/>
                  </a:lnTo>
                  <a:lnTo>
                    <a:pt x="2871" y="350"/>
                  </a:lnTo>
                  <a:lnTo>
                    <a:pt x="2853" y="359"/>
                  </a:lnTo>
                  <a:lnTo>
                    <a:pt x="2834" y="369"/>
                  </a:lnTo>
                  <a:lnTo>
                    <a:pt x="2816" y="378"/>
                  </a:lnTo>
                  <a:lnTo>
                    <a:pt x="2798" y="381"/>
                  </a:lnTo>
                  <a:lnTo>
                    <a:pt x="2780" y="384"/>
                  </a:lnTo>
                  <a:lnTo>
                    <a:pt x="2761" y="387"/>
                  </a:lnTo>
                  <a:lnTo>
                    <a:pt x="2737" y="387"/>
                  </a:lnTo>
                  <a:lnTo>
                    <a:pt x="2716" y="387"/>
                  </a:lnTo>
                  <a:lnTo>
                    <a:pt x="2694" y="384"/>
                  </a:lnTo>
                  <a:lnTo>
                    <a:pt x="2676" y="378"/>
                  </a:lnTo>
                  <a:lnTo>
                    <a:pt x="2658" y="372"/>
                  </a:lnTo>
                  <a:lnTo>
                    <a:pt x="2637" y="365"/>
                  </a:lnTo>
                  <a:lnTo>
                    <a:pt x="2618" y="356"/>
                  </a:lnTo>
                  <a:lnTo>
                    <a:pt x="2603" y="344"/>
                  </a:lnTo>
                  <a:lnTo>
                    <a:pt x="2585" y="335"/>
                  </a:lnTo>
                  <a:lnTo>
                    <a:pt x="2567" y="326"/>
                  </a:lnTo>
                  <a:lnTo>
                    <a:pt x="2548" y="317"/>
                  </a:lnTo>
                  <a:lnTo>
                    <a:pt x="2530" y="308"/>
                  </a:lnTo>
                  <a:lnTo>
                    <a:pt x="2512" y="302"/>
                  </a:lnTo>
                  <a:lnTo>
                    <a:pt x="2494" y="299"/>
                  </a:lnTo>
                  <a:lnTo>
                    <a:pt x="2472" y="295"/>
                  </a:lnTo>
                  <a:lnTo>
                    <a:pt x="2454" y="295"/>
                  </a:lnTo>
                  <a:lnTo>
                    <a:pt x="2442" y="299"/>
                  </a:lnTo>
                  <a:lnTo>
                    <a:pt x="2378" y="314"/>
                  </a:lnTo>
                  <a:lnTo>
                    <a:pt x="2320" y="344"/>
                  </a:lnTo>
                  <a:lnTo>
                    <a:pt x="2266" y="381"/>
                  </a:lnTo>
                  <a:lnTo>
                    <a:pt x="2214" y="411"/>
                  </a:lnTo>
                  <a:lnTo>
                    <a:pt x="2153" y="426"/>
                  </a:lnTo>
                  <a:lnTo>
                    <a:pt x="2135" y="429"/>
                  </a:lnTo>
                  <a:lnTo>
                    <a:pt x="2071" y="423"/>
                  </a:lnTo>
                  <a:lnTo>
                    <a:pt x="2013" y="405"/>
                  </a:lnTo>
                  <a:lnTo>
                    <a:pt x="1962" y="375"/>
                  </a:lnTo>
                  <a:lnTo>
                    <a:pt x="1907" y="347"/>
                  </a:lnTo>
                  <a:lnTo>
                    <a:pt x="1846" y="332"/>
                  </a:lnTo>
                  <a:lnTo>
                    <a:pt x="1828" y="332"/>
                  </a:lnTo>
                  <a:lnTo>
                    <a:pt x="1764" y="347"/>
                  </a:lnTo>
                  <a:lnTo>
                    <a:pt x="1706" y="378"/>
                  </a:lnTo>
                  <a:lnTo>
                    <a:pt x="1655" y="414"/>
                  </a:lnTo>
                  <a:lnTo>
                    <a:pt x="1600" y="445"/>
                  </a:lnTo>
                  <a:lnTo>
                    <a:pt x="1539" y="460"/>
                  </a:lnTo>
                  <a:lnTo>
                    <a:pt x="1521" y="463"/>
                  </a:lnTo>
                  <a:lnTo>
                    <a:pt x="1466" y="460"/>
                  </a:lnTo>
                  <a:lnTo>
                    <a:pt x="1408" y="438"/>
                  </a:lnTo>
                  <a:lnTo>
                    <a:pt x="1347" y="411"/>
                  </a:lnTo>
                  <a:lnTo>
                    <a:pt x="1290" y="384"/>
                  </a:lnTo>
                  <a:lnTo>
                    <a:pt x="1238" y="372"/>
                  </a:lnTo>
                  <a:lnTo>
                    <a:pt x="1223" y="372"/>
                  </a:lnTo>
                  <a:lnTo>
                    <a:pt x="1159" y="387"/>
                  </a:lnTo>
                  <a:lnTo>
                    <a:pt x="1101" y="417"/>
                  </a:lnTo>
                  <a:lnTo>
                    <a:pt x="1049" y="454"/>
                  </a:lnTo>
                  <a:lnTo>
                    <a:pt x="995" y="484"/>
                  </a:lnTo>
                  <a:lnTo>
                    <a:pt x="940" y="502"/>
                  </a:lnTo>
                  <a:lnTo>
                    <a:pt x="922" y="505"/>
                  </a:lnTo>
                  <a:lnTo>
                    <a:pt x="855" y="499"/>
                  </a:lnTo>
                  <a:lnTo>
                    <a:pt x="797" y="478"/>
                  </a:lnTo>
                  <a:lnTo>
                    <a:pt x="745" y="451"/>
                  </a:lnTo>
                  <a:lnTo>
                    <a:pt x="691" y="423"/>
                  </a:lnTo>
                  <a:lnTo>
                    <a:pt x="633" y="411"/>
                  </a:lnTo>
                  <a:lnTo>
                    <a:pt x="615" y="414"/>
                  </a:lnTo>
                  <a:lnTo>
                    <a:pt x="548" y="426"/>
                  </a:lnTo>
                  <a:lnTo>
                    <a:pt x="493" y="454"/>
                  </a:lnTo>
                  <a:lnTo>
                    <a:pt x="438" y="490"/>
                  </a:lnTo>
                  <a:lnTo>
                    <a:pt x="383" y="521"/>
                  </a:lnTo>
                  <a:lnTo>
                    <a:pt x="326" y="539"/>
                  </a:lnTo>
                  <a:lnTo>
                    <a:pt x="307" y="542"/>
                  </a:lnTo>
                  <a:lnTo>
                    <a:pt x="241" y="536"/>
                  </a:lnTo>
                  <a:lnTo>
                    <a:pt x="186" y="515"/>
                  </a:lnTo>
                  <a:lnTo>
                    <a:pt x="131" y="484"/>
                  </a:lnTo>
                  <a:lnTo>
                    <a:pt x="76" y="460"/>
                  </a:lnTo>
                  <a:lnTo>
                    <a:pt x="19" y="445"/>
                  </a:lnTo>
                  <a:lnTo>
                    <a:pt x="0" y="448"/>
                  </a:lnTo>
                  <a:lnTo>
                    <a:pt x="6" y="475"/>
                  </a:lnTo>
                  <a:close/>
                </a:path>
              </a:pathLst>
            </a:custGeom>
            <a:solidFill>
              <a:srgbClr val="80C0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161244" name="Picture 28" descr="puls62"/>
          <p:cNvPicPr>
            <a:picLocks noGrp="1" noChangeAspect="1" noChangeArrowheads="1"/>
          </p:cNvPicPr>
          <p:nvPr>
            <p:ph sz="quarter" idx="3"/>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638800" y="1066800"/>
            <a:ext cx="635000" cy="1714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31191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1161231"/>
                                        </p:tgtEl>
                                        <p:attrNameLst>
                                          <p:attrName>style.visibility</p:attrName>
                                        </p:attrNameLst>
                                      </p:cBhvr>
                                      <p:to>
                                        <p:strVal val="visible"/>
                                      </p:to>
                                    </p:set>
                                    <p:animEffect transition="in" filter="slide(fromTop)">
                                      <p:cBhvr>
                                        <p:cTn id="7" dur="1000"/>
                                        <p:tgtEl>
                                          <p:spTgt spid="1161231"/>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1161221"/>
                                        </p:tgtEl>
                                        <p:attrNameLst>
                                          <p:attrName>style.visibility</p:attrName>
                                        </p:attrNameLst>
                                      </p:cBhvr>
                                      <p:to>
                                        <p:strVal val="visible"/>
                                      </p:to>
                                    </p:set>
                                    <p:animEffect transition="in" filter="slide(fromBottom)">
                                      <p:cBhvr>
                                        <p:cTn id="11" dur="1000"/>
                                        <p:tgtEl>
                                          <p:spTgt spid="1161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63" name="Rectangle 3"/>
          <p:cNvSpPr>
            <a:spLocks noGrp="1" noChangeArrowheads="1"/>
          </p:cNvSpPr>
          <p:nvPr>
            <p:ph type="body" idx="1"/>
          </p:nvPr>
        </p:nvSpPr>
        <p:spPr>
          <a:xfrm>
            <a:off x="5181600" y="1309688"/>
            <a:ext cx="3581400" cy="4724400"/>
          </a:xfrm>
          <a:solidFill>
            <a:srgbClr val="DDDDDD"/>
          </a:solidFill>
          <a:ln>
            <a:solidFill>
              <a:schemeClr val="tx1"/>
            </a:solidFill>
            <a:miter lim="800000"/>
            <a:headEnd/>
            <a:tailEnd/>
          </a:ln>
        </p:spPr>
        <p:txBody>
          <a:bodyPr>
            <a:normAutofit fontScale="70000" lnSpcReduction="20000"/>
          </a:bodyPr>
          <a:lstStyle/>
          <a:p>
            <a:pPr marL="0" indent="0">
              <a:lnSpc>
                <a:spcPct val="90000"/>
              </a:lnSpc>
              <a:buFontTx/>
              <a:buNone/>
            </a:pPr>
            <a:endParaRPr lang="de-DE" sz="500" dirty="0"/>
          </a:p>
          <a:p>
            <a:pPr marL="0" indent="0">
              <a:lnSpc>
                <a:spcPct val="90000"/>
              </a:lnSpc>
              <a:buFontTx/>
              <a:buNone/>
            </a:pPr>
            <a:r>
              <a:rPr lang="de-DE" dirty="0"/>
              <a:t>Radar level measurement</a:t>
            </a:r>
          </a:p>
          <a:p>
            <a:pPr marL="0" indent="0">
              <a:lnSpc>
                <a:spcPct val="90000"/>
              </a:lnSpc>
              <a:buFontTx/>
              <a:buNone/>
            </a:pPr>
            <a:endParaRPr lang="de-DE" sz="800" dirty="0"/>
          </a:p>
          <a:p>
            <a:pPr marL="0" indent="0">
              <a:lnSpc>
                <a:spcPct val="90000"/>
              </a:lnSpc>
              <a:buSzPct val="90000"/>
              <a:buFont typeface="Wingdings" pitchFamily="2" charset="2"/>
              <a:buChar char="§"/>
            </a:pPr>
            <a:r>
              <a:rPr lang="de-DE" dirty="0"/>
              <a:t>  Top mounted</a:t>
            </a:r>
          </a:p>
          <a:p>
            <a:pPr marL="0" indent="0">
              <a:lnSpc>
                <a:spcPct val="90000"/>
              </a:lnSpc>
              <a:buSzPct val="90000"/>
              <a:buFont typeface="Wingdings" pitchFamily="2" charset="2"/>
              <a:buChar char="§"/>
            </a:pPr>
            <a:r>
              <a:rPr lang="de-DE" dirty="0"/>
              <a:t>  Solids and liquids applications</a:t>
            </a:r>
          </a:p>
          <a:p>
            <a:pPr marL="0" indent="0">
              <a:lnSpc>
                <a:spcPct val="90000"/>
              </a:lnSpc>
              <a:buSzPct val="90000"/>
              <a:buFont typeface="Wingdings" pitchFamily="2" charset="2"/>
              <a:buChar char="§"/>
            </a:pPr>
            <a:r>
              <a:rPr lang="de-DE" dirty="0"/>
              <a:t>  Non-contact</a:t>
            </a:r>
          </a:p>
          <a:p>
            <a:pPr marL="0" indent="0">
              <a:lnSpc>
                <a:spcPct val="90000"/>
              </a:lnSpc>
              <a:buClr>
                <a:schemeClr val="folHlink"/>
              </a:buClr>
            </a:pPr>
            <a:endParaRPr lang="de-DE" dirty="0"/>
          </a:p>
          <a:p>
            <a:pPr marL="0" indent="0">
              <a:lnSpc>
                <a:spcPct val="90000"/>
              </a:lnSpc>
              <a:buClr>
                <a:schemeClr val="folHlink"/>
              </a:buClr>
              <a:buFontTx/>
              <a:buNone/>
            </a:pPr>
            <a:r>
              <a:rPr lang="de-DE" dirty="0"/>
              <a:t>RADAR is virtually unaffected by the following process conditions:</a:t>
            </a:r>
          </a:p>
          <a:p>
            <a:pPr marL="0" indent="0">
              <a:lnSpc>
                <a:spcPct val="90000"/>
              </a:lnSpc>
              <a:buClr>
                <a:schemeClr val="folHlink"/>
              </a:buClr>
              <a:buFontTx/>
              <a:buNone/>
            </a:pPr>
            <a:endParaRPr lang="de-DE" sz="800" dirty="0"/>
          </a:p>
          <a:p>
            <a:pPr marL="663575" lvl="1" indent="-276225">
              <a:lnSpc>
                <a:spcPct val="90000"/>
              </a:lnSpc>
              <a:buFont typeface="Wingdings" pitchFamily="2" charset="2"/>
              <a:buChar char="§"/>
            </a:pPr>
            <a:r>
              <a:rPr lang="de-DE" dirty="0"/>
              <a:t>Temperature</a:t>
            </a:r>
          </a:p>
          <a:p>
            <a:pPr marL="663575" lvl="1" indent="-276225">
              <a:lnSpc>
                <a:spcPct val="90000"/>
              </a:lnSpc>
              <a:buFont typeface="Wingdings" pitchFamily="2" charset="2"/>
              <a:buChar char="§"/>
            </a:pPr>
            <a:r>
              <a:rPr lang="de-DE" dirty="0"/>
              <a:t>Pressure and Vacuum</a:t>
            </a:r>
          </a:p>
          <a:p>
            <a:pPr marL="663575" lvl="1" indent="-276225">
              <a:lnSpc>
                <a:spcPct val="90000"/>
              </a:lnSpc>
              <a:buFont typeface="Wingdings" pitchFamily="2" charset="2"/>
              <a:buChar char="§"/>
            </a:pPr>
            <a:r>
              <a:rPr lang="de-DE" dirty="0"/>
              <a:t>Conductivity</a:t>
            </a:r>
          </a:p>
          <a:p>
            <a:pPr marL="663575" lvl="1" indent="-276225">
              <a:lnSpc>
                <a:spcPct val="90000"/>
              </a:lnSpc>
              <a:buFont typeface="Wingdings" pitchFamily="2" charset="2"/>
              <a:buChar char="§"/>
            </a:pPr>
            <a:r>
              <a:rPr lang="de-DE" dirty="0"/>
              <a:t>Dielectric Constant (dK)</a:t>
            </a:r>
          </a:p>
          <a:p>
            <a:pPr marL="663575" lvl="1" indent="-276225">
              <a:lnSpc>
                <a:spcPct val="90000"/>
              </a:lnSpc>
              <a:buFont typeface="Wingdings" pitchFamily="2" charset="2"/>
              <a:buChar char="§"/>
            </a:pPr>
            <a:r>
              <a:rPr lang="de-DE" dirty="0"/>
              <a:t>Specific Gravity</a:t>
            </a:r>
          </a:p>
          <a:p>
            <a:pPr marL="663575" lvl="1" indent="-276225">
              <a:lnSpc>
                <a:spcPct val="90000"/>
              </a:lnSpc>
              <a:buFont typeface="Wingdings" pitchFamily="2" charset="2"/>
              <a:buChar char="§"/>
            </a:pPr>
            <a:r>
              <a:rPr lang="de-DE" dirty="0"/>
              <a:t>Vapor, Steam, Dust or Air </a:t>
            </a:r>
            <a:r>
              <a:rPr lang="de-DE" dirty="0" smtClean="0"/>
              <a:t>Movement</a:t>
            </a:r>
            <a:endParaRPr lang="de-DE" dirty="0"/>
          </a:p>
        </p:txBody>
      </p:sp>
      <p:sp>
        <p:nvSpPr>
          <p:cNvPr id="860164" name="Line 4"/>
          <p:cNvSpPr>
            <a:spLocks noChangeShapeType="1"/>
          </p:cNvSpPr>
          <p:nvPr/>
        </p:nvSpPr>
        <p:spPr bwMode="auto">
          <a:xfrm flipH="1">
            <a:off x="1285875" y="1619250"/>
            <a:ext cx="12700" cy="421481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p>
            <a:endParaRPr lang="en-US"/>
          </a:p>
        </p:txBody>
      </p:sp>
      <p:sp>
        <p:nvSpPr>
          <p:cNvPr id="860165" name="Text Box 5"/>
          <p:cNvSpPr txBox="1">
            <a:spLocks noChangeArrowheads="1"/>
          </p:cNvSpPr>
          <p:nvPr/>
        </p:nvSpPr>
        <p:spPr bwMode="auto">
          <a:xfrm>
            <a:off x="3311525" y="6034088"/>
            <a:ext cx="23018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marL="228600">
              <a:defRPr sz="2400">
                <a:solidFill>
                  <a:schemeClr val="tx1"/>
                </a:solidFill>
                <a:latin typeface="Times New Roman" pitchFamily="18" charset="0"/>
              </a:defRPr>
            </a:lvl3pPr>
            <a:lvl4pPr marL="342900">
              <a:defRPr sz="2400">
                <a:solidFill>
                  <a:schemeClr val="tx1"/>
                </a:solidFill>
                <a:latin typeface="Times New Roman" pitchFamily="18" charset="0"/>
              </a:defRPr>
            </a:lvl4pPr>
            <a:lvl5pPr marL="457200">
              <a:defRPr sz="2400">
                <a:solidFill>
                  <a:schemeClr val="tx1"/>
                </a:solidFill>
                <a:latin typeface="Times New Roman" pitchFamily="18" charset="0"/>
              </a:defRPr>
            </a:lvl5pPr>
            <a:lvl6pPr marL="914400" fontAlgn="base">
              <a:spcBef>
                <a:spcPct val="0"/>
              </a:spcBef>
              <a:spcAft>
                <a:spcPct val="0"/>
              </a:spcAft>
              <a:defRPr sz="2400">
                <a:solidFill>
                  <a:schemeClr val="tx1"/>
                </a:solidFill>
                <a:latin typeface="Times New Roman" pitchFamily="18" charset="0"/>
              </a:defRPr>
            </a:lvl6pPr>
            <a:lvl7pPr marL="1371600" fontAlgn="base">
              <a:spcBef>
                <a:spcPct val="0"/>
              </a:spcBef>
              <a:spcAft>
                <a:spcPct val="0"/>
              </a:spcAft>
              <a:defRPr sz="2400">
                <a:solidFill>
                  <a:schemeClr val="tx1"/>
                </a:solidFill>
                <a:latin typeface="Times New Roman" pitchFamily="18" charset="0"/>
              </a:defRPr>
            </a:lvl7pPr>
            <a:lvl8pPr marL="1828800" fontAlgn="base">
              <a:spcBef>
                <a:spcPct val="0"/>
              </a:spcBef>
              <a:spcAft>
                <a:spcPct val="0"/>
              </a:spcAft>
              <a:defRPr sz="2400">
                <a:solidFill>
                  <a:schemeClr val="tx1"/>
                </a:solidFill>
                <a:latin typeface="Times New Roman" pitchFamily="18" charset="0"/>
              </a:defRPr>
            </a:lvl8pPr>
            <a:lvl9pPr marL="2286000" fontAlgn="base">
              <a:spcBef>
                <a:spcPct val="0"/>
              </a:spcBef>
              <a:spcAft>
                <a:spcPct val="0"/>
              </a:spcAft>
              <a:defRPr sz="2400">
                <a:solidFill>
                  <a:schemeClr val="tx1"/>
                </a:solidFill>
                <a:latin typeface="Times New Roman" pitchFamily="18" charset="0"/>
              </a:defRPr>
            </a:lvl9pPr>
          </a:lstStyle>
          <a:p>
            <a:pPr algn="ctr">
              <a:spcBef>
                <a:spcPct val="50000"/>
              </a:spcBef>
              <a:buClr>
                <a:srgbClr val="FF5008"/>
              </a:buClr>
              <a:buSzPct val="65000"/>
              <a:buFont typeface="Monotype Sorts" pitchFamily="2" charset="2"/>
              <a:buNone/>
            </a:pPr>
            <a:r>
              <a:rPr lang="en-GB" sz="1400" b="1">
                <a:solidFill>
                  <a:schemeClr val="folHlink"/>
                </a:solidFill>
                <a:effectLst/>
                <a:latin typeface="Arial" charset="0"/>
              </a:rPr>
              <a:t> </a:t>
            </a:r>
            <a:endParaRPr lang="en-GB" sz="1800" b="1">
              <a:solidFill>
                <a:srgbClr val="000000"/>
              </a:solidFill>
              <a:effectLst/>
              <a:latin typeface="Arial" charset="0"/>
            </a:endParaRPr>
          </a:p>
        </p:txBody>
      </p:sp>
      <p:pic>
        <p:nvPicPr>
          <p:cNvPr id="860167" name="Picture 7" descr="RH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47900"/>
            <a:ext cx="4495800" cy="288448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172" name="Rectangle 12"/>
          <p:cNvSpPr>
            <a:spLocks noGrp="1" noChangeArrowheads="1"/>
          </p:cNvSpPr>
          <p:nvPr>
            <p:ph type="title"/>
          </p:nvPr>
        </p:nvSpPr>
        <p:spPr>
          <a:xfrm>
            <a:off x="457200" y="152400"/>
            <a:ext cx="8229600" cy="1143000"/>
          </a:xfrm>
        </p:spPr>
        <p:txBody>
          <a:bodyPr/>
          <a:lstStyle/>
          <a:p>
            <a:r>
              <a:rPr lang="en-US" dirty="0"/>
              <a:t>Radar Technology – Why use it?</a:t>
            </a:r>
          </a:p>
        </p:txBody>
      </p:sp>
    </p:spTree>
    <p:extLst>
      <p:ext uri="{BB962C8B-B14F-4D97-AF65-F5344CB8AC3E}">
        <p14:creationId xmlns:p14="http://schemas.microsoft.com/office/powerpoint/2010/main" val="21244032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860167"/>
                                        </p:tgtEl>
                                        <p:attrNameLst>
                                          <p:attrName>style.visibility</p:attrName>
                                        </p:attrNameLst>
                                      </p:cBhvr>
                                      <p:to>
                                        <p:strVal val="visible"/>
                                      </p:to>
                                    </p:set>
                                    <p:anim calcmode="lin" valueType="num">
                                      <p:cBhvr>
                                        <p:cTn id="7" dur="1000" fill="hold"/>
                                        <p:tgtEl>
                                          <p:spTgt spid="860167"/>
                                        </p:tgtEl>
                                        <p:attrNameLst>
                                          <p:attrName>ppt_x</p:attrName>
                                        </p:attrNameLst>
                                      </p:cBhvr>
                                      <p:tavLst>
                                        <p:tav tm="0">
                                          <p:val>
                                            <p:strVal val="#ppt_x-.2"/>
                                          </p:val>
                                        </p:tav>
                                        <p:tav tm="100000">
                                          <p:val>
                                            <p:strVal val="#ppt_x"/>
                                          </p:val>
                                        </p:tav>
                                      </p:tavLst>
                                    </p:anim>
                                    <p:anim calcmode="lin" valueType="num">
                                      <p:cBhvr>
                                        <p:cTn id="8" dur="1000" fill="hold"/>
                                        <p:tgtEl>
                                          <p:spTgt spid="860167"/>
                                        </p:tgtEl>
                                        <p:attrNameLst>
                                          <p:attrName>ppt_y</p:attrName>
                                        </p:attrNameLst>
                                      </p:cBhvr>
                                      <p:tavLst>
                                        <p:tav tm="0">
                                          <p:val>
                                            <p:strVal val="#ppt_y"/>
                                          </p:val>
                                        </p:tav>
                                        <p:tav tm="100000">
                                          <p:val>
                                            <p:strVal val="#ppt_y"/>
                                          </p:val>
                                        </p:tav>
                                      </p:tavLst>
                                    </p:anim>
                                    <p:animEffect transition="in" filter="wipe(right)" prLst="gradientSize: 0.1">
                                      <p:cBhvr>
                                        <p:cTn id="9" dur="1000"/>
                                        <p:tgtEl>
                                          <p:spTgt spid="860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ChangeArrowheads="1"/>
          </p:cNvSpPr>
          <p:nvPr/>
        </p:nvSpPr>
        <p:spPr bwMode="auto">
          <a:xfrm>
            <a:off x="2590800" y="1066800"/>
            <a:ext cx="3657600" cy="48006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106947" name="Group 3"/>
          <p:cNvGrpSpPr>
            <a:grpSpLocks/>
          </p:cNvGrpSpPr>
          <p:nvPr/>
        </p:nvGrpSpPr>
        <p:grpSpPr bwMode="auto">
          <a:xfrm>
            <a:off x="4876800" y="1219200"/>
            <a:ext cx="1143000" cy="4495800"/>
            <a:chOff x="2481" y="808"/>
            <a:chExt cx="746" cy="2748"/>
          </a:xfrm>
        </p:grpSpPr>
        <p:pic>
          <p:nvPicPr>
            <p:cNvPr id="1106948" name="Picture 4" descr="FLEX62-Stab"/>
            <p:cNvPicPr>
              <a:picLocks noChangeAspect="1" noChangeArrowheads="1"/>
            </p:cNvPicPr>
            <p:nvPr/>
          </p:nvPicPr>
          <p:blipFill>
            <a:blip r:embed="rId3" cstate="print">
              <a:clrChange>
                <a:clrFrom>
                  <a:srgbClr val="FEFACF"/>
                </a:clrFrom>
                <a:clrTo>
                  <a:srgbClr val="FEFACF">
                    <a:alpha val="0"/>
                  </a:srgbClr>
                </a:clrTo>
              </a:clrChange>
              <a:extLst>
                <a:ext uri="{28A0092B-C50C-407E-A947-70E740481C1C}">
                  <a14:useLocalDpi xmlns:a14="http://schemas.microsoft.com/office/drawing/2010/main" val="0"/>
                </a:ext>
              </a:extLst>
            </a:blip>
            <a:srcRect b="31664"/>
            <a:stretch>
              <a:fillRect/>
            </a:stretch>
          </p:blipFill>
          <p:spPr bwMode="auto">
            <a:xfrm>
              <a:off x="2834" y="1200"/>
              <a:ext cx="393" cy="1878"/>
            </a:xfrm>
            <a:prstGeom prst="rect">
              <a:avLst/>
            </a:prstGeom>
            <a:noFill/>
            <a:extLst>
              <a:ext uri="{909E8E84-426E-40DD-AFC4-6F175D3DCCD1}">
                <a14:hiddenFill xmlns:a14="http://schemas.microsoft.com/office/drawing/2010/main">
                  <a:solidFill>
                    <a:srgbClr val="FFFFFF"/>
                  </a:solidFill>
                </a14:hiddenFill>
              </a:ext>
            </a:extLst>
          </p:spPr>
        </p:pic>
        <p:pic>
          <p:nvPicPr>
            <p:cNvPr id="1106949" name="Picture 5" descr="FLEX62-Seil"/>
            <p:cNvPicPr>
              <a:picLocks noChangeAspect="1" noChangeArrowheads="1"/>
            </p:cNvPicPr>
            <p:nvPr/>
          </p:nvPicPr>
          <p:blipFill>
            <a:blip r:embed="rId4" cstate="print">
              <a:clrChange>
                <a:clrFrom>
                  <a:srgbClr val="FEFACF"/>
                </a:clrFrom>
                <a:clrTo>
                  <a:srgbClr val="FEFACF">
                    <a:alpha val="0"/>
                  </a:srgbClr>
                </a:clrTo>
              </a:clrChange>
              <a:extLst>
                <a:ext uri="{28A0092B-C50C-407E-A947-70E740481C1C}">
                  <a14:useLocalDpi xmlns:a14="http://schemas.microsoft.com/office/drawing/2010/main" val="0"/>
                </a:ext>
              </a:extLst>
            </a:blip>
            <a:srcRect/>
            <a:stretch>
              <a:fillRect/>
            </a:stretch>
          </p:blipFill>
          <p:spPr bwMode="auto">
            <a:xfrm>
              <a:off x="2481" y="808"/>
              <a:ext cx="393" cy="2748"/>
            </a:xfrm>
            <a:prstGeom prst="rect">
              <a:avLst/>
            </a:prstGeom>
            <a:noFill/>
            <a:extLst>
              <a:ext uri="{909E8E84-426E-40DD-AFC4-6F175D3DCCD1}">
                <a14:hiddenFill xmlns:a14="http://schemas.microsoft.com/office/drawing/2010/main">
                  <a:solidFill>
                    <a:srgbClr val="FFFFFF"/>
                  </a:solidFill>
                </a14:hiddenFill>
              </a:ext>
            </a:extLst>
          </p:spPr>
        </p:pic>
      </p:grpSp>
      <p:sp>
        <p:nvSpPr>
          <p:cNvPr id="1106950" name="Rectangle 6"/>
          <p:cNvSpPr>
            <a:spLocks noChangeArrowheads="1"/>
          </p:cNvSpPr>
          <p:nvPr/>
        </p:nvSpPr>
        <p:spPr bwMode="auto">
          <a:xfrm>
            <a:off x="2743200" y="2743200"/>
            <a:ext cx="2133600" cy="1219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sz="2000">
                <a:effectLst/>
                <a:latin typeface="Arial" charset="0"/>
              </a:rPr>
              <a:t>Guided Wave </a:t>
            </a:r>
          </a:p>
          <a:p>
            <a:pPr marL="342900" indent="-342900" algn="ctr">
              <a:spcBef>
                <a:spcPct val="20000"/>
              </a:spcBef>
            </a:pPr>
            <a:r>
              <a:rPr lang="en-US" sz="2000">
                <a:effectLst/>
                <a:latin typeface="Arial" charset="0"/>
              </a:rPr>
              <a:t>Radar</a:t>
            </a:r>
          </a:p>
          <a:p>
            <a:pPr marL="342900" indent="-342900" algn="ctr">
              <a:spcBef>
                <a:spcPct val="20000"/>
              </a:spcBef>
            </a:pPr>
            <a:r>
              <a:rPr lang="en-US" sz="2000">
                <a:effectLst/>
                <a:latin typeface="Arial" charset="0"/>
              </a:rPr>
              <a:t>(TDR)</a:t>
            </a:r>
          </a:p>
          <a:p>
            <a:pPr marL="342900" indent="-342900">
              <a:spcBef>
                <a:spcPct val="20000"/>
              </a:spcBef>
            </a:pPr>
            <a:endParaRPr lang="en-US" sz="800">
              <a:effectLst/>
              <a:latin typeface="Arial" charset="0"/>
            </a:endParaRPr>
          </a:p>
          <a:p>
            <a:pPr marL="342900" indent="-342900">
              <a:spcBef>
                <a:spcPct val="20000"/>
              </a:spcBef>
            </a:pPr>
            <a:endParaRPr lang="en-US" sz="800">
              <a:effectLst/>
              <a:latin typeface="Arial" charset="0"/>
            </a:endParaRPr>
          </a:p>
          <a:p>
            <a:pPr marL="342900" indent="-342900" algn="ctr">
              <a:spcBef>
                <a:spcPct val="20000"/>
              </a:spcBef>
            </a:pPr>
            <a:endParaRPr lang="en-US" sz="1400">
              <a:effectLst/>
              <a:latin typeface="Arial" charset="0"/>
            </a:endParaRPr>
          </a:p>
        </p:txBody>
      </p:sp>
    </p:spTree>
    <p:extLst>
      <p:ext uri="{BB962C8B-B14F-4D97-AF65-F5344CB8AC3E}">
        <p14:creationId xmlns:p14="http://schemas.microsoft.com/office/powerpoint/2010/main" val="226576453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a:xfrm>
            <a:off x="1158261" y="228600"/>
            <a:ext cx="5486400" cy="304800"/>
          </a:xfrm>
        </p:spPr>
        <p:txBody>
          <a:bodyPr>
            <a:noAutofit/>
          </a:bodyPr>
          <a:lstStyle/>
          <a:p>
            <a:r>
              <a:rPr lang="en-US" sz="2600" dirty="0"/>
              <a:t>Principle of Operation</a:t>
            </a:r>
          </a:p>
        </p:txBody>
      </p:sp>
      <p:sp>
        <p:nvSpPr>
          <p:cNvPr id="1169411" name="Rectangle 3"/>
          <p:cNvSpPr>
            <a:spLocks noGrp="1" noChangeArrowheads="1"/>
          </p:cNvSpPr>
          <p:nvPr>
            <p:ph type="body" sz="half" idx="1"/>
          </p:nvPr>
        </p:nvSpPr>
        <p:spPr>
          <a:xfrm>
            <a:off x="457200" y="990600"/>
            <a:ext cx="4038600" cy="4800600"/>
          </a:xfrm>
        </p:spPr>
        <p:txBody>
          <a:bodyPr/>
          <a:lstStyle/>
          <a:p>
            <a:r>
              <a:rPr lang="en-US" sz="2000" dirty="0"/>
              <a:t>A microwave pulse (2 GHz) is guided along a cable or rod in a 20” diameter or inside a coaxial system.</a:t>
            </a:r>
          </a:p>
          <a:p>
            <a:endParaRPr lang="en-US" sz="2000" dirty="0"/>
          </a:p>
          <a:p>
            <a:r>
              <a:rPr lang="en-US" sz="2000" dirty="0"/>
              <a:t>The pulse is then reflected from the solid or liquid, back to the head of the unit.</a:t>
            </a:r>
          </a:p>
          <a:p>
            <a:endParaRPr lang="en-US" sz="2000" dirty="0"/>
          </a:p>
          <a:p>
            <a:r>
              <a:rPr lang="en-US" sz="2000" dirty="0"/>
              <a:t>The travel time of the pulse is measured and then converted to distance.</a:t>
            </a:r>
          </a:p>
          <a:p>
            <a:endParaRPr lang="en-US" sz="2000" dirty="0"/>
          </a:p>
          <a:p>
            <a:endParaRPr lang="en-US" sz="2000" dirty="0"/>
          </a:p>
        </p:txBody>
      </p:sp>
      <p:pic>
        <p:nvPicPr>
          <p:cNvPr id="1169412" name="Picture 4" descr="Schüttgutbehälter, klein"/>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562600" y="1143000"/>
            <a:ext cx="2590800" cy="426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69413" name="Group 5"/>
          <p:cNvGrpSpPr>
            <a:grpSpLocks/>
          </p:cNvGrpSpPr>
          <p:nvPr/>
        </p:nvGrpSpPr>
        <p:grpSpPr bwMode="auto">
          <a:xfrm>
            <a:off x="6705600" y="762000"/>
            <a:ext cx="339725" cy="3902075"/>
            <a:chOff x="4464" y="960"/>
            <a:chExt cx="214" cy="2458"/>
          </a:xfrm>
        </p:grpSpPr>
        <p:pic>
          <p:nvPicPr>
            <p:cNvPr id="1169414" name="Picture 6" descr="FLEX61-Sta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4" y="960"/>
              <a:ext cx="214" cy="970"/>
            </a:xfrm>
            <a:prstGeom prst="rect">
              <a:avLst/>
            </a:prstGeom>
            <a:noFill/>
            <a:extLst>
              <a:ext uri="{909E8E84-426E-40DD-AFC4-6F175D3DCCD1}">
                <a14:hiddenFill xmlns:a14="http://schemas.microsoft.com/office/drawing/2010/main">
                  <a:solidFill>
                    <a:srgbClr val="FFFFFF"/>
                  </a:solidFill>
                </a14:hiddenFill>
              </a:ext>
            </a:extLst>
          </p:spPr>
        </p:pic>
        <p:pic>
          <p:nvPicPr>
            <p:cNvPr id="1169415" name="Picture 7" descr="FLEX61-Sta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1872"/>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69416" name="Picture 8" descr="FLEX61-Sta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160"/>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69417" name="Picture 9" descr="FLEX61-Sta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448"/>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69418" name="Picture 10" descr="FLEX61-Sta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736"/>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69419" name="Picture 11" descr="FLEX61-Stab"/>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3024"/>
              <a:ext cx="214" cy="3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9420" name="Group 12"/>
          <p:cNvGrpSpPr>
            <a:grpSpLocks/>
          </p:cNvGrpSpPr>
          <p:nvPr/>
        </p:nvGrpSpPr>
        <p:grpSpPr bwMode="auto">
          <a:xfrm>
            <a:off x="6477000" y="1981200"/>
            <a:ext cx="287338" cy="2416175"/>
            <a:chOff x="1105" y="1502"/>
            <a:chExt cx="181" cy="1522"/>
          </a:xfrm>
        </p:grpSpPr>
        <p:sp>
          <p:nvSpPr>
            <p:cNvPr id="1169421" name="Line 13"/>
            <p:cNvSpPr>
              <a:spLocks noChangeShapeType="1"/>
            </p:cNvSpPr>
            <p:nvPr/>
          </p:nvSpPr>
          <p:spPr bwMode="auto">
            <a:xfrm>
              <a:off x="1105" y="1597"/>
              <a:ext cx="0" cy="1131"/>
            </a:xfrm>
            <a:prstGeom prst="line">
              <a:avLst/>
            </a:prstGeom>
            <a:noFill/>
            <a:ln w="28575">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nvGrpSpPr>
            <p:cNvPr id="1169422" name="Group 14"/>
            <p:cNvGrpSpPr>
              <a:grpSpLocks/>
            </p:cNvGrpSpPr>
            <p:nvPr/>
          </p:nvGrpSpPr>
          <p:grpSpPr bwMode="auto">
            <a:xfrm>
              <a:off x="1137" y="1502"/>
              <a:ext cx="149" cy="1522"/>
              <a:chOff x="1137" y="1502"/>
              <a:chExt cx="149" cy="1522"/>
            </a:xfrm>
          </p:grpSpPr>
          <p:grpSp>
            <p:nvGrpSpPr>
              <p:cNvPr id="1169423" name="Group 15"/>
              <p:cNvGrpSpPr>
                <a:grpSpLocks/>
              </p:cNvGrpSpPr>
              <p:nvPr/>
            </p:nvGrpSpPr>
            <p:grpSpPr bwMode="auto">
              <a:xfrm>
                <a:off x="1137" y="2388"/>
                <a:ext cx="149" cy="192"/>
                <a:chOff x="2464" y="1705"/>
                <a:chExt cx="168" cy="216"/>
              </a:xfrm>
            </p:grpSpPr>
            <p:sp>
              <p:nvSpPr>
                <p:cNvPr id="1169424" name="Line 16"/>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25" name="Line 17"/>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26" name="Freeform 18"/>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27" name="Line 19"/>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69428" name="Group 20"/>
              <p:cNvGrpSpPr>
                <a:grpSpLocks/>
              </p:cNvGrpSpPr>
              <p:nvPr/>
            </p:nvGrpSpPr>
            <p:grpSpPr bwMode="auto">
              <a:xfrm>
                <a:off x="1137" y="2832"/>
                <a:ext cx="149" cy="192"/>
                <a:chOff x="2464" y="1705"/>
                <a:chExt cx="168" cy="216"/>
              </a:xfrm>
            </p:grpSpPr>
            <p:sp>
              <p:nvSpPr>
                <p:cNvPr id="1169429" name="Line 21"/>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30" name="Line 22"/>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31" name="Freeform 23"/>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32" name="Line 24"/>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69433" name="Group 25"/>
              <p:cNvGrpSpPr>
                <a:grpSpLocks/>
              </p:cNvGrpSpPr>
              <p:nvPr/>
            </p:nvGrpSpPr>
            <p:grpSpPr bwMode="auto">
              <a:xfrm>
                <a:off x="1137" y="1945"/>
                <a:ext cx="149" cy="192"/>
                <a:chOff x="2464" y="1705"/>
                <a:chExt cx="168" cy="216"/>
              </a:xfrm>
            </p:grpSpPr>
            <p:sp>
              <p:nvSpPr>
                <p:cNvPr id="1169434" name="Line 26"/>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35" name="Line 27"/>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36" name="Freeform 28"/>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37" name="Line 29"/>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69438" name="Group 30"/>
              <p:cNvGrpSpPr>
                <a:grpSpLocks/>
              </p:cNvGrpSpPr>
              <p:nvPr/>
            </p:nvGrpSpPr>
            <p:grpSpPr bwMode="auto">
              <a:xfrm>
                <a:off x="1137" y="1502"/>
                <a:ext cx="149" cy="192"/>
                <a:chOff x="2464" y="1705"/>
                <a:chExt cx="168" cy="216"/>
              </a:xfrm>
            </p:grpSpPr>
            <p:sp>
              <p:nvSpPr>
                <p:cNvPr id="1169439" name="Line 31"/>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40" name="Line 32"/>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41" name="Freeform 33"/>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42" name="Line 34"/>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grpSp>
      <p:grpSp>
        <p:nvGrpSpPr>
          <p:cNvPr id="1169443" name="Group 35"/>
          <p:cNvGrpSpPr>
            <a:grpSpLocks/>
          </p:cNvGrpSpPr>
          <p:nvPr/>
        </p:nvGrpSpPr>
        <p:grpSpPr bwMode="auto">
          <a:xfrm>
            <a:off x="6934200" y="2057400"/>
            <a:ext cx="258763" cy="2403475"/>
            <a:chOff x="1392" y="1510"/>
            <a:chExt cx="163" cy="1514"/>
          </a:xfrm>
        </p:grpSpPr>
        <p:sp>
          <p:nvSpPr>
            <p:cNvPr id="1169444" name="Line 36"/>
            <p:cNvSpPr>
              <a:spLocks noChangeShapeType="1"/>
            </p:cNvSpPr>
            <p:nvPr/>
          </p:nvSpPr>
          <p:spPr bwMode="auto">
            <a:xfrm flipV="1">
              <a:off x="1555" y="1510"/>
              <a:ext cx="0" cy="1131"/>
            </a:xfrm>
            <a:prstGeom prst="line">
              <a:avLst/>
            </a:prstGeom>
            <a:noFill/>
            <a:ln w="28575">
              <a:solidFill>
                <a:srgbClr val="0000FF"/>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nvGrpSpPr>
            <p:cNvPr id="1169445" name="Group 37"/>
            <p:cNvGrpSpPr>
              <a:grpSpLocks/>
            </p:cNvGrpSpPr>
            <p:nvPr/>
          </p:nvGrpSpPr>
          <p:grpSpPr bwMode="auto">
            <a:xfrm>
              <a:off x="1392" y="1584"/>
              <a:ext cx="82" cy="1440"/>
              <a:chOff x="1392" y="1584"/>
              <a:chExt cx="82" cy="1440"/>
            </a:xfrm>
          </p:grpSpPr>
          <p:grpSp>
            <p:nvGrpSpPr>
              <p:cNvPr id="1169446" name="Group 38"/>
              <p:cNvGrpSpPr>
                <a:grpSpLocks/>
              </p:cNvGrpSpPr>
              <p:nvPr/>
            </p:nvGrpSpPr>
            <p:grpSpPr bwMode="auto">
              <a:xfrm flipH="1" flipV="1">
                <a:off x="1392" y="2000"/>
                <a:ext cx="82" cy="192"/>
                <a:chOff x="2464" y="1705"/>
                <a:chExt cx="168" cy="216"/>
              </a:xfrm>
            </p:grpSpPr>
            <p:sp>
              <p:nvSpPr>
                <p:cNvPr id="1169447" name="Line 39"/>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48" name="Line 40"/>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49" name="Freeform 41"/>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50" name="Line 42"/>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69451" name="Group 43"/>
              <p:cNvGrpSpPr>
                <a:grpSpLocks/>
              </p:cNvGrpSpPr>
              <p:nvPr/>
            </p:nvGrpSpPr>
            <p:grpSpPr bwMode="auto">
              <a:xfrm flipH="1" flipV="1">
                <a:off x="1392" y="1584"/>
                <a:ext cx="82" cy="192"/>
                <a:chOff x="2464" y="1705"/>
                <a:chExt cx="168" cy="216"/>
              </a:xfrm>
            </p:grpSpPr>
            <p:sp>
              <p:nvSpPr>
                <p:cNvPr id="1169452" name="Line 44"/>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53" name="Line 45"/>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54" name="Freeform 46"/>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55" name="Line 47"/>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69456" name="Group 48"/>
              <p:cNvGrpSpPr>
                <a:grpSpLocks/>
              </p:cNvGrpSpPr>
              <p:nvPr/>
            </p:nvGrpSpPr>
            <p:grpSpPr bwMode="auto">
              <a:xfrm flipH="1" flipV="1">
                <a:off x="1392" y="2416"/>
                <a:ext cx="82" cy="192"/>
                <a:chOff x="2464" y="1705"/>
                <a:chExt cx="168" cy="216"/>
              </a:xfrm>
            </p:grpSpPr>
            <p:sp>
              <p:nvSpPr>
                <p:cNvPr id="1169457" name="Line 49"/>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58" name="Line 50"/>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59" name="Freeform 51"/>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60" name="Line 52"/>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69461" name="Group 53"/>
              <p:cNvGrpSpPr>
                <a:grpSpLocks/>
              </p:cNvGrpSpPr>
              <p:nvPr/>
            </p:nvGrpSpPr>
            <p:grpSpPr bwMode="auto">
              <a:xfrm flipH="1" flipV="1">
                <a:off x="1392" y="2832"/>
                <a:ext cx="82" cy="192"/>
                <a:chOff x="2464" y="1705"/>
                <a:chExt cx="168" cy="216"/>
              </a:xfrm>
            </p:grpSpPr>
            <p:sp>
              <p:nvSpPr>
                <p:cNvPr id="1169462" name="Line 54"/>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63" name="Line 55"/>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64" name="Freeform 56"/>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69465" name="Line 57"/>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grpSp>
    </p:spTree>
    <p:extLst>
      <p:ext uri="{BB962C8B-B14F-4D97-AF65-F5344CB8AC3E}">
        <p14:creationId xmlns:p14="http://schemas.microsoft.com/office/powerpoint/2010/main" val="19437737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a:xfrm>
            <a:off x="457200" y="76200"/>
            <a:ext cx="8229600" cy="914400"/>
          </a:xfrm>
        </p:spPr>
        <p:txBody>
          <a:bodyPr/>
          <a:lstStyle/>
          <a:p>
            <a:r>
              <a:rPr lang="en-US" dirty="0"/>
              <a:t>Guided Wave Radar Measurement</a:t>
            </a:r>
          </a:p>
        </p:txBody>
      </p:sp>
      <p:sp>
        <p:nvSpPr>
          <p:cNvPr id="1108995" name="Rectangle 3"/>
          <p:cNvSpPr>
            <a:spLocks noGrp="1" noChangeArrowheads="1"/>
          </p:cNvSpPr>
          <p:nvPr>
            <p:ph type="body" idx="1"/>
          </p:nvPr>
        </p:nvSpPr>
        <p:spPr>
          <a:xfrm>
            <a:off x="457200" y="1295400"/>
            <a:ext cx="4191000" cy="4876800"/>
          </a:xfrm>
          <a:solidFill>
            <a:srgbClr val="DDDDDD"/>
          </a:solidFill>
          <a:ln>
            <a:solidFill>
              <a:schemeClr val="tx1"/>
            </a:solidFill>
            <a:miter lim="800000"/>
            <a:headEnd/>
            <a:tailEnd/>
          </a:ln>
        </p:spPr>
        <p:txBody>
          <a:bodyPr/>
          <a:lstStyle/>
          <a:p>
            <a:pPr marL="0" indent="0"/>
            <a:endParaRPr lang="de-DE" sz="800"/>
          </a:p>
          <a:p>
            <a:pPr marL="0" indent="0">
              <a:buFontTx/>
              <a:buNone/>
            </a:pPr>
            <a:r>
              <a:rPr lang="de-DE" sz="1400"/>
              <a:t>Guided Wave Radar level measurement</a:t>
            </a:r>
          </a:p>
          <a:p>
            <a:pPr marL="0" indent="0"/>
            <a:endParaRPr lang="de-DE" sz="1400"/>
          </a:p>
          <a:p>
            <a:pPr marL="0" indent="0"/>
            <a:r>
              <a:rPr lang="de-DE" sz="1400"/>
              <a:t> Time of Flight </a:t>
            </a:r>
          </a:p>
          <a:p>
            <a:pPr marL="0" indent="0"/>
            <a:r>
              <a:rPr lang="de-DE" sz="1400"/>
              <a:t> Top mounted</a:t>
            </a:r>
          </a:p>
          <a:p>
            <a:pPr marL="0" indent="0"/>
            <a:r>
              <a:rPr lang="de-DE" sz="1400"/>
              <a:t> Solids and liquids applications</a:t>
            </a:r>
          </a:p>
          <a:p>
            <a:pPr marL="0" indent="0"/>
            <a:r>
              <a:rPr lang="de-DE" sz="1400"/>
              <a:t> Contact Measurement</a:t>
            </a:r>
          </a:p>
          <a:p>
            <a:pPr marL="0" indent="0"/>
            <a:endParaRPr lang="de-DE" sz="1400"/>
          </a:p>
          <a:p>
            <a:pPr marL="0" indent="0"/>
            <a:r>
              <a:rPr lang="de-DE" sz="1400"/>
              <a:t> GUIDED WAVE RADAR is virtually unaffected by the following process conditions:</a:t>
            </a:r>
          </a:p>
          <a:p>
            <a:pPr marL="0" indent="0"/>
            <a:endParaRPr lang="de-DE" sz="1400"/>
          </a:p>
          <a:p>
            <a:pPr marL="663575" lvl="1" indent="-276225">
              <a:buFont typeface="Wingdings" pitchFamily="2" charset="2"/>
              <a:buChar char="§"/>
            </a:pPr>
            <a:r>
              <a:rPr lang="de-DE" sz="1400"/>
              <a:t>Temperature</a:t>
            </a:r>
          </a:p>
          <a:p>
            <a:pPr marL="663575" lvl="1" indent="-276225">
              <a:buFont typeface="Wingdings" pitchFamily="2" charset="2"/>
              <a:buChar char="§"/>
            </a:pPr>
            <a:r>
              <a:rPr lang="de-DE" sz="1400"/>
              <a:t>Pressure and Vacuum</a:t>
            </a:r>
          </a:p>
          <a:p>
            <a:pPr marL="663575" lvl="1" indent="-276225">
              <a:buFont typeface="Wingdings" pitchFamily="2" charset="2"/>
              <a:buChar char="§"/>
            </a:pPr>
            <a:r>
              <a:rPr lang="de-DE" sz="1400"/>
              <a:t>Conductivity</a:t>
            </a:r>
          </a:p>
          <a:p>
            <a:pPr marL="663575" lvl="1" indent="-276225">
              <a:buFont typeface="Wingdings" pitchFamily="2" charset="2"/>
              <a:buChar char="§"/>
            </a:pPr>
            <a:r>
              <a:rPr lang="de-DE" sz="1400"/>
              <a:t>Dielectric Constant (dK)</a:t>
            </a:r>
          </a:p>
          <a:p>
            <a:pPr marL="663575" lvl="1" indent="-276225">
              <a:buFont typeface="Wingdings" pitchFamily="2" charset="2"/>
              <a:buChar char="§"/>
            </a:pPr>
            <a:r>
              <a:rPr lang="de-DE" sz="1400"/>
              <a:t>Specific Gravity</a:t>
            </a:r>
          </a:p>
          <a:p>
            <a:pPr marL="663575" lvl="1" indent="-276225">
              <a:buFont typeface="Wingdings" pitchFamily="2" charset="2"/>
              <a:buChar char="§"/>
            </a:pPr>
            <a:r>
              <a:rPr lang="de-DE" sz="1400"/>
              <a:t>Vapor, Steam, or Dust Air Movement</a:t>
            </a:r>
          </a:p>
          <a:p>
            <a:pPr marL="663575" lvl="1" indent="-276225">
              <a:buFont typeface="Wingdings" pitchFamily="2" charset="2"/>
              <a:buChar char="§"/>
            </a:pPr>
            <a:r>
              <a:rPr lang="de-DE" sz="1400"/>
              <a:t>Build up (depends on type of build up)</a:t>
            </a:r>
          </a:p>
          <a:p>
            <a:pPr marL="663575" lvl="1" indent="-276225">
              <a:buFont typeface="Wingdings" pitchFamily="2" charset="2"/>
              <a:buChar char="§"/>
            </a:pPr>
            <a:r>
              <a:rPr lang="de-DE" sz="1400"/>
              <a:t>Foam</a:t>
            </a:r>
          </a:p>
          <a:p>
            <a:pPr marL="663575" lvl="1" indent="-276225">
              <a:lnSpc>
                <a:spcPct val="90000"/>
              </a:lnSpc>
              <a:buFont typeface="Wingdings" pitchFamily="2" charset="2"/>
              <a:buChar char="§"/>
            </a:pPr>
            <a:endParaRPr lang="de-DE" sz="400"/>
          </a:p>
        </p:txBody>
      </p:sp>
      <p:pic>
        <p:nvPicPr>
          <p:cNvPr id="1108996" name="Picture 4" descr="Schüttgutbehälter, kle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1143000"/>
            <a:ext cx="2914650" cy="480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108997" name="Group 5"/>
          <p:cNvGrpSpPr>
            <a:grpSpLocks/>
          </p:cNvGrpSpPr>
          <p:nvPr/>
        </p:nvGrpSpPr>
        <p:grpSpPr bwMode="auto">
          <a:xfrm>
            <a:off x="6705600" y="838200"/>
            <a:ext cx="382588" cy="4373563"/>
            <a:chOff x="4464" y="960"/>
            <a:chExt cx="214" cy="2458"/>
          </a:xfrm>
        </p:grpSpPr>
        <p:pic>
          <p:nvPicPr>
            <p:cNvPr id="1108998" name="Picture 6" descr="FLEX61-Stab"/>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4" y="960"/>
              <a:ext cx="214" cy="970"/>
            </a:xfrm>
            <a:prstGeom prst="rect">
              <a:avLst/>
            </a:prstGeom>
            <a:noFill/>
            <a:extLst>
              <a:ext uri="{909E8E84-426E-40DD-AFC4-6F175D3DCCD1}">
                <a14:hiddenFill xmlns:a14="http://schemas.microsoft.com/office/drawing/2010/main">
                  <a:solidFill>
                    <a:srgbClr val="FFFFFF"/>
                  </a:solidFill>
                </a14:hiddenFill>
              </a:ext>
            </a:extLst>
          </p:spPr>
        </p:pic>
        <p:pic>
          <p:nvPicPr>
            <p:cNvPr id="1108999" name="Picture 7" descr="FLEX61-St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1872"/>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09000" name="Picture 8" descr="FLEX61-St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160"/>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09001" name="Picture 9" descr="FLEX61-St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448"/>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09002" name="Picture 10" descr="FLEX61-St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2736"/>
              <a:ext cx="214" cy="394"/>
            </a:xfrm>
            <a:prstGeom prst="rect">
              <a:avLst/>
            </a:prstGeom>
            <a:noFill/>
            <a:extLst>
              <a:ext uri="{909E8E84-426E-40DD-AFC4-6F175D3DCCD1}">
                <a14:hiddenFill xmlns:a14="http://schemas.microsoft.com/office/drawing/2010/main">
                  <a:solidFill>
                    <a:srgbClr val="FFFFFF"/>
                  </a:solidFill>
                </a14:hiddenFill>
              </a:ext>
            </a:extLst>
          </p:spPr>
        </p:pic>
        <p:pic>
          <p:nvPicPr>
            <p:cNvPr id="1109003" name="Picture 11" descr="FLEX61-Stab"/>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59381"/>
            <a:stretch>
              <a:fillRect/>
            </a:stretch>
          </p:blipFill>
          <p:spPr bwMode="auto">
            <a:xfrm>
              <a:off x="4464" y="3024"/>
              <a:ext cx="214" cy="3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9004" name="Group 12"/>
          <p:cNvGrpSpPr>
            <a:grpSpLocks/>
          </p:cNvGrpSpPr>
          <p:nvPr/>
        </p:nvGrpSpPr>
        <p:grpSpPr bwMode="auto">
          <a:xfrm>
            <a:off x="6477000" y="1981200"/>
            <a:ext cx="323850" cy="2614613"/>
            <a:chOff x="1105" y="1502"/>
            <a:chExt cx="181" cy="1522"/>
          </a:xfrm>
        </p:grpSpPr>
        <p:sp>
          <p:nvSpPr>
            <p:cNvPr id="1109005" name="Line 13"/>
            <p:cNvSpPr>
              <a:spLocks noChangeShapeType="1"/>
            </p:cNvSpPr>
            <p:nvPr/>
          </p:nvSpPr>
          <p:spPr bwMode="auto">
            <a:xfrm>
              <a:off x="1105" y="1597"/>
              <a:ext cx="0" cy="1131"/>
            </a:xfrm>
            <a:prstGeom prst="line">
              <a:avLst/>
            </a:prstGeom>
            <a:noFill/>
            <a:ln w="28575">
              <a:solidFill>
                <a:srgbClr val="FF0000"/>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nvGrpSpPr>
            <p:cNvPr id="1109006" name="Group 14"/>
            <p:cNvGrpSpPr>
              <a:grpSpLocks/>
            </p:cNvGrpSpPr>
            <p:nvPr/>
          </p:nvGrpSpPr>
          <p:grpSpPr bwMode="auto">
            <a:xfrm>
              <a:off x="1137" y="1502"/>
              <a:ext cx="149" cy="1522"/>
              <a:chOff x="1137" y="1502"/>
              <a:chExt cx="149" cy="1522"/>
            </a:xfrm>
          </p:grpSpPr>
          <p:grpSp>
            <p:nvGrpSpPr>
              <p:cNvPr id="1109007" name="Group 15"/>
              <p:cNvGrpSpPr>
                <a:grpSpLocks/>
              </p:cNvGrpSpPr>
              <p:nvPr/>
            </p:nvGrpSpPr>
            <p:grpSpPr bwMode="auto">
              <a:xfrm>
                <a:off x="1137" y="2388"/>
                <a:ext cx="149" cy="192"/>
                <a:chOff x="2464" y="1705"/>
                <a:chExt cx="168" cy="216"/>
              </a:xfrm>
            </p:grpSpPr>
            <p:sp>
              <p:nvSpPr>
                <p:cNvPr id="1109008" name="Line 16"/>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09" name="Line 17"/>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10" name="Freeform 18"/>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11" name="Line 19"/>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09012" name="Group 20"/>
              <p:cNvGrpSpPr>
                <a:grpSpLocks/>
              </p:cNvGrpSpPr>
              <p:nvPr/>
            </p:nvGrpSpPr>
            <p:grpSpPr bwMode="auto">
              <a:xfrm>
                <a:off x="1137" y="2832"/>
                <a:ext cx="149" cy="192"/>
                <a:chOff x="2464" y="1705"/>
                <a:chExt cx="168" cy="216"/>
              </a:xfrm>
            </p:grpSpPr>
            <p:sp>
              <p:nvSpPr>
                <p:cNvPr id="1109013" name="Line 21"/>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14" name="Line 22"/>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15" name="Freeform 23"/>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16" name="Line 24"/>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09017" name="Group 25"/>
              <p:cNvGrpSpPr>
                <a:grpSpLocks/>
              </p:cNvGrpSpPr>
              <p:nvPr/>
            </p:nvGrpSpPr>
            <p:grpSpPr bwMode="auto">
              <a:xfrm>
                <a:off x="1137" y="1945"/>
                <a:ext cx="149" cy="192"/>
                <a:chOff x="2464" y="1705"/>
                <a:chExt cx="168" cy="216"/>
              </a:xfrm>
            </p:grpSpPr>
            <p:sp>
              <p:nvSpPr>
                <p:cNvPr id="1109018" name="Line 26"/>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19" name="Line 27"/>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20" name="Freeform 28"/>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21" name="Line 29"/>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09022" name="Group 30"/>
              <p:cNvGrpSpPr>
                <a:grpSpLocks/>
              </p:cNvGrpSpPr>
              <p:nvPr/>
            </p:nvGrpSpPr>
            <p:grpSpPr bwMode="auto">
              <a:xfrm>
                <a:off x="1137" y="1502"/>
                <a:ext cx="149" cy="192"/>
                <a:chOff x="2464" y="1705"/>
                <a:chExt cx="168" cy="216"/>
              </a:xfrm>
            </p:grpSpPr>
            <p:sp>
              <p:nvSpPr>
                <p:cNvPr id="1109023" name="Line 31"/>
                <p:cNvSpPr>
                  <a:spLocks noChangeShapeType="1"/>
                </p:cNvSpPr>
                <p:nvPr/>
              </p:nvSpPr>
              <p:spPr bwMode="auto">
                <a:xfrm>
                  <a:off x="2629" y="1705"/>
                  <a:ext cx="0" cy="72"/>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24" name="Line 32"/>
                <p:cNvSpPr>
                  <a:spLocks noChangeShapeType="1"/>
                </p:cNvSpPr>
                <p:nvPr/>
              </p:nvSpPr>
              <p:spPr bwMode="auto">
                <a:xfrm>
                  <a:off x="2631" y="1861"/>
                  <a:ext cx="0" cy="6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25" name="Freeform 33"/>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FF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26" name="Line 34"/>
                <p:cNvSpPr>
                  <a:spLocks noChangeShapeType="1"/>
                </p:cNvSpPr>
                <p:nvPr/>
              </p:nvSpPr>
              <p:spPr bwMode="auto">
                <a:xfrm>
                  <a:off x="2464" y="1774"/>
                  <a:ext cx="166" cy="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grpSp>
      <p:grpSp>
        <p:nvGrpSpPr>
          <p:cNvPr id="1109027" name="Group 35"/>
          <p:cNvGrpSpPr>
            <a:grpSpLocks/>
          </p:cNvGrpSpPr>
          <p:nvPr/>
        </p:nvGrpSpPr>
        <p:grpSpPr bwMode="auto">
          <a:xfrm>
            <a:off x="7067550" y="2057400"/>
            <a:ext cx="290513" cy="2600325"/>
            <a:chOff x="1392" y="1510"/>
            <a:chExt cx="163" cy="1514"/>
          </a:xfrm>
        </p:grpSpPr>
        <p:sp>
          <p:nvSpPr>
            <p:cNvPr id="1109028" name="Line 36"/>
            <p:cNvSpPr>
              <a:spLocks noChangeShapeType="1"/>
            </p:cNvSpPr>
            <p:nvPr/>
          </p:nvSpPr>
          <p:spPr bwMode="auto">
            <a:xfrm flipV="1">
              <a:off x="1555" y="1510"/>
              <a:ext cx="0" cy="1131"/>
            </a:xfrm>
            <a:prstGeom prst="line">
              <a:avLst/>
            </a:prstGeom>
            <a:noFill/>
            <a:ln w="28575">
              <a:solidFill>
                <a:srgbClr val="0000FF"/>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nvGrpSpPr>
            <p:cNvPr id="1109029" name="Group 37"/>
            <p:cNvGrpSpPr>
              <a:grpSpLocks/>
            </p:cNvGrpSpPr>
            <p:nvPr/>
          </p:nvGrpSpPr>
          <p:grpSpPr bwMode="auto">
            <a:xfrm>
              <a:off x="1392" y="1584"/>
              <a:ext cx="82" cy="1440"/>
              <a:chOff x="1392" y="1584"/>
              <a:chExt cx="82" cy="1440"/>
            </a:xfrm>
          </p:grpSpPr>
          <p:grpSp>
            <p:nvGrpSpPr>
              <p:cNvPr id="1109030" name="Group 38"/>
              <p:cNvGrpSpPr>
                <a:grpSpLocks/>
              </p:cNvGrpSpPr>
              <p:nvPr/>
            </p:nvGrpSpPr>
            <p:grpSpPr bwMode="auto">
              <a:xfrm flipH="1" flipV="1">
                <a:off x="1392" y="2000"/>
                <a:ext cx="82" cy="192"/>
                <a:chOff x="2464" y="1705"/>
                <a:chExt cx="168" cy="216"/>
              </a:xfrm>
            </p:grpSpPr>
            <p:sp>
              <p:nvSpPr>
                <p:cNvPr id="1109031" name="Line 39"/>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32" name="Line 40"/>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33" name="Freeform 41"/>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34" name="Line 42"/>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09035" name="Group 43"/>
              <p:cNvGrpSpPr>
                <a:grpSpLocks/>
              </p:cNvGrpSpPr>
              <p:nvPr/>
            </p:nvGrpSpPr>
            <p:grpSpPr bwMode="auto">
              <a:xfrm flipH="1" flipV="1">
                <a:off x="1392" y="1584"/>
                <a:ext cx="82" cy="192"/>
                <a:chOff x="2464" y="1705"/>
                <a:chExt cx="168" cy="216"/>
              </a:xfrm>
            </p:grpSpPr>
            <p:sp>
              <p:nvSpPr>
                <p:cNvPr id="1109036" name="Line 44"/>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37" name="Line 45"/>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38" name="Freeform 46"/>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39" name="Line 47"/>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09040" name="Group 48"/>
              <p:cNvGrpSpPr>
                <a:grpSpLocks/>
              </p:cNvGrpSpPr>
              <p:nvPr/>
            </p:nvGrpSpPr>
            <p:grpSpPr bwMode="auto">
              <a:xfrm flipH="1" flipV="1">
                <a:off x="1392" y="2416"/>
                <a:ext cx="82" cy="192"/>
                <a:chOff x="2464" y="1705"/>
                <a:chExt cx="168" cy="216"/>
              </a:xfrm>
            </p:grpSpPr>
            <p:sp>
              <p:nvSpPr>
                <p:cNvPr id="1109041" name="Line 49"/>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42" name="Line 50"/>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43" name="Freeform 51"/>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44" name="Line 52"/>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nvGrpSpPr>
              <p:cNvPr id="1109045" name="Group 53"/>
              <p:cNvGrpSpPr>
                <a:grpSpLocks/>
              </p:cNvGrpSpPr>
              <p:nvPr/>
            </p:nvGrpSpPr>
            <p:grpSpPr bwMode="auto">
              <a:xfrm flipH="1" flipV="1">
                <a:off x="1392" y="2832"/>
                <a:ext cx="82" cy="192"/>
                <a:chOff x="2464" y="1705"/>
                <a:chExt cx="168" cy="216"/>
              </a:xfrm>
            </p:grpSpPr>
            <p:sp>
              <p:nvSpPr>
                <p:cNvPr id="1109046" name="Line 54"/>
                <p:cNvSpPr>
                  <a:spLocks noChangeShapeType="1"/>
                </p:cNvSpPr>
                <p:nvPr/>
              </p:nvSpPr>
              <p:spPr bwMode="auto">
                <a:xfrm>
                  <a:off x="2629" y="1705"/>
                  <a:ext cx="0" cy="72"/>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47" name="Line 55"/>
                <p:cNvSpPr>
                  <a:spLocks noChangeShapeType="1"/>
                </p:cNvSpPr>
                <p:nvPr/>
              </p:nvSpPr>
              <p:spPr bwMode="auto">
                <a:xfrm>
                  <a:off x="2631" y="1861"/>
                  <a:ext cx="0" cy="6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48" name="Freeform 56"/>
                <p:cNvSpPr>
                  <a:spLocks/>
                </p:cNvSpPr>
                <p:nvPr/>
              </p:nvSpPr>
              <p:spPr bwMode="auto">
                <a:xfrm>
                  <a:off x="2464" y="1772"/>
                  <a:ext cx="168" cy="92"/>
                </a:xfrm>
                <a:custGeom>
                  <a:avLst/>
                  <a:gdLst>
                    <a:gd name="T0" fmla="*/ 168 w 168"/>
                    <a:gd name="T1" fmla="*/ 92 h 92"/>
                    <a:gd name="T2" fmla="*/ 144 w 168"/>
                    <a:gd name="T3" fmla="*/ 54 h 92"/>
                    <a:gd name="T4" fmla="*/ 94 w 168"/>
                    <a:gd name="T5" fmla="*/ 28 h 92"/>
                    <a:gd name="T6" fmla="*/ 0 w 168"/>
                    <a:gd name="T7" fmla="*/ 0 h 92"/>
                  </a:gdLst>
                  <a:ahLst/>
                  <a:cxnLst>
                    <a:cxn ang="0">
                      <a:pos x="T0" y="T1"/>
                    </a:cxn>
                    <a:cxn ang="0">
                      <a:pos x="T2" y="T3"/>
                    </a:cxn>
                    <a:cxn ang="0">
                      <a:pos x="T4" y="T5"/>
                    </a:cxn>
                    <a:cxn ang="0">
                      <a:pos x="T6" y="T7"/>
                    </a:cxn>
                  </a:cxnLst>
                  <a:rect l="0" t="0" r="r" b="b"/>
                  <a:pathLst>
                    <a:path w="168" h="92">
                      <a:moveTo>
                        <a:pt x="168" y="92"/>
                      </a:moveTo>
                      <a:cubicBezTo>
                        <a:pt x="164" y="86"/>
                        <a:pt x="156" y="65"/>
                        <a:pt x="144" y="54"/>
                      </a:cubicBezTo>
                      <a:cubicBezTo>
                        <a:pt x="132" y="43"/>
                        <a:pt x="118" y="37"/>
                        <a:pt x="94" y="28"/>
                      </a:cubicBezTo>
                      <a:cubicBezTo>
                        <a:pt x="70" y="19"/>
                        <a:pt x="20" y="6"/>
                        <a:pt x="0" y="0"/>
                      </a:cubicBezTo>
                    </a:path>
                  </a:pathLst>
                </a:custGeom>
                <a:noFill/>
                <a:ln w="28575" cap="flat" cmpd="sng">
                  <a:solidFill>
                    <a:srgbClr val="0000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sp>
              <p:nvSpPr>
                <p:cNvPr id="1109049" name="Line 57"/>
                <p:cNvSpPr>
                  <a:spLocks noChangeShapeType="1"/>
                </p:cNvSpPr>
                <p:nvPr/>
              </p:nvSpPr>
              <p:spPr bwMode="auto">
                <a:xfrm>
                  <a:off x="2464" y="1774"/>
                  <a:ext cx="166" cy="0"/>
                </a:xfrm>
                <a:prstGeom prst="line">
                  <a:avLst/>
                </a:prstGeom>
                <a:noFill/>
                <a:ln w="285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800" rIns="90000" bIns="46800" anchor="ctr"/>
                <a:lstStyle/>
                <a:p>
                  <a:endParaRPr lang="en-US"/>
                </a:p>
              </p:txBody>
            </p:sp>
          </p:grpSp>
        </p:grpSp>
      </p:grpSp>
    </p:spTree>
    <p:extLst>
      <p:ext uri="{BB962C8B-B14F-4D97-AF65-F5344CB8AC3E}">
        <p14:creationId xmlns:p14="http://schemas.microsoft.com/office/powerpoint/2010/main" val="2462305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p:cNvSpPr>
          <p:nvPr/>
        </p:nvSpPr>
        <p:spPr bwMode="auto">
          <a:xfrm>
            <a:off x="1752600" y="2057400"/>
            <a:ext cx="3200400" cy="3048000"/>
          </a:xfrm>
          <a:prstGeom prst="rect">
            <a:avLst/>
          </a:prstGeom>
          <a:solidFill>
            <a:srgbClr val="DDDDDD"/>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38691" name="Object 3"/>
          <p:cNvGraphicFramePr>
            <a:graphicFrameLocks noChangeAspect="1"/>
          </p:cNvGraphicFramePr>
          <p:nvPr/>
        </p:nvGraphicFramePr>
        <p:xfrm>
          <a:off x="5715000" y="1371600"/>
          <a:ext cx="538163" cy="1371600"/>
        </p:xfrm>
        <a:graphic>
          <a:graphicData uri="http://schemas.openxmlformats.org/presentationml/2006/ole">
            <mc:AlternateContent xmlns:mc="http://schemas.openxmlformats.org/markup-compatibility/2006">
              <mc:Choice xmlns:v="urn:schemas-microsoft-com:vml" Requires="v">
                <p:oleObj spid="_x0000_s30743" name="Photo Editor Photo" r:id="rId4" imgW="1267002" imgH="3228571" progId="MSPhotoEd.3">
                  <p:embed/>
                </p:oleObj>
              </mc:Choice>
              <mc:Fallback>
                <p:oleObj name="Photo Editor Photo" r:id="rId4" imgW="1267002" imgH="3228571"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371600"/>
                        <a:ext cx="53816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8692" name="Rectangle 4"/>
          <p:cNvSpPr>
            <a:spLocks noChangeArrowheads="1"/>
          </p:cNvSpPr>
          <p:nvPr/>
        </p:nvSpPr>
        <p:spPr bwMode="auto">
          <a:xfrm>
            <a:off x="2286000" y="3048000"/>
            <a:ext cx="2209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en-US" sz="2000">
                <a:effectLst/>
                <a:latin typeface="Arial" charset="0"/>
              </a:rPr>
              <a:t>Ultrasonic</a:t>
            </a:r>
          </a:p>
          <a:p>
            <a:pPr marL="342900" indent="-342900">
              <a:spcBef>
                <a:spcPct val="20000"/>
              </a:spcBef>
            </a:pPr>
            <a:endParaRPr lang="en-US" sz="1400">
              <a:effectLst/>
              <a:latin typeface="Arial" charset="0"/>
            </a:endParaRPr>
          </a:p>
        </p:txBody>
      </p:sp>
      <p:graphicFrame>
        <p:nvGraphicFramePr>
          <p:cNvPr id="1138693" name="Object 5"/>
          <p:cNvGraphicFramePr>
            <a:graphicFrameLocks noChangeAspect="1"/>
          </p:cNvGraphicFramePr>
          <p:nvPr/>
        </p:nvGraphicFramePr>
        <p:xfrm>
          <a:off x="5334000" y="2649538"/>
          <a:ext cx="3276600" cy="2940050"/>
        </p:xfrm>
        <a:graphic>
          <a:graphicData uri="http://schemas.openxmlformats.org/presentationml/2006/ole">
            <mc:AlternateContent xmlns:mc="http://schemas.openxmlformats.org/markup-compatibility/2006">
              <mc:Choice xmlns:v="urn:schemas-microsoft-com:vml" Requires="v">
                <p:oleObj spid="_x0000_s30744" name="Photo Editor Photo" r:id="rId6" imgW="3219899" imgH="2886478" progId="MSPhotoEd.3">
                  <p:embed/>
                </p:oleObj>
              </mc:Choice>
              <mc:Fallback>
                <p:oleObj name="Photo Editor Photo" r:id="rId6" imgW="3219899" imgH="2886478"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649538"/>
                        <a:ext cx="3276600" cy="294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8694" name="Object 6"/>
          <p:cNvGraphicFramePr>
            <a:graphicFrameLocks noChangeAspect="1"/>
          </p:cNvGraphicFramePr>
          <p:nvPr/>
        </p:nvGraphicFramePr>
        <p:xfrm>
          <a:off x="6705600" y="1524000"/>
          <a:ext cx="874713" cy="1371600"/>
        </p:xfrm>
        <a:graphic>
          <a:graphicData uri="http://schemas.openxmlformats.org/presentationml/2006/ole">
            <mc:AlternateContent xmlns:mc="http://schemas.openxmlformats.org/markup-compatibility/2006">
              <mc:Choice xmlns:v="urn:schemas-microsoft-com:vml" Requires="v">
                <p:oleObj spid="_x0000_s30745" name="Photo Editor Photo" r:id="rId8" imgW="2066667" imgH="3238952" progId="MSPhotoEd.3">
                  <p:embed/>
                </p:oleObj>
              </mc:Choice>
              <mc:Fallback>
                <p:oleObj name="Photo Editor Photo" r:id="rId8" imgW="2066667" imgH="3238952"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1524000"/>
                        <a:ext cx="8747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8224932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p:cNvSpPr>
            <a:spLocks noGrp="1" noChangeArrowheads="1"/>
          </p:cNvSpPr>
          <p:nvPr>
            <p:ph type="title"/>
          </p:nvPr>
        </p:nvSpPr>
        <p:spPr>
          <a:xfrm>
            <a:off x="381000" y="381000"/>
            <a:ext cx="8305800" cy="381000"/>
          </a:xfrm>
        </p:spPr>
        <p:txBody>
          <a:bodyPr>
            <a:noAutofit/>
          </a:bodyPr>
          <a:lstStyle/>
          <a:p>
            <a:r>
              <a:rPr lang="en-US" sz="3400" dirty="0"/>
              <a:t>Ultrasonic Level Measurement – How it works</a:t>
            </a:r>
          </a:p>
        </p:txBody>
      </p:sp>
      <p:pic>
        <p:nvPicPr>
          <p:cNvPr id="1141763" name="Picture 3" descr="VEGASon51, Rundtank"/>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257800" y="914400"/>
            <a:ext cx="2630488"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1764" name="Rectangle 4"/>
          <p:cNvSpPr>
            <a:spLocks noChangeArrowheads="1"/>
          </p:cNvSpPr>
          <p:nvPr/>
        </p:nvSpPr>
        <p:spPr bwMode="auto">
          <a:xfrm>
            <a:off x="685800" y="1676400"/>
            <a:ext cx="4114800" cy="42672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500">
              <a:effectLst/>
              <a:latin typeface="Humanst531 BT" pitchFamily="34" charset="0"/>
            </a:endParaRPr>
          </a:p>
          <a:p>
            <a:pPr>
              <a:lnSpc>
                <a:spcPct val="90000"/>
              </a:lnSpc>
              <a:spcBef>
                <a:spcPct val="20000"/>
              </a:spcBef>
              <a:buFont typeface="Wingdings" pitchFamily="2" charset="2"/>
              <a:buChar char="§"/>
            </a:pPr>
            <a:r>
              <a:rPr lang="de-DE" sz="1600">
                <a:effectLst/>
                <a:latin typeface="Humanst531 BT" pitchFamily="34" charset="0"/>
              </a:rPr>
              <a:t> Time of Flight Technology</a:t>
            </a:r>
          </a:p>
          <a:p>
            <a:pPr>
              <a:lnSpc>
                <a:spcPct val="90000"/>
              </a:lnSpc>
              <a:spcBef>
                <a:spcPct val="20000"/>
              </a:spcBef>
              <a:buFont typeface="Wingdings" pitchFamily="2" charset="2"/>
              <a:buChar char="§"/>
            </a:pPr>
            <a:endParaRPr lang="de-DE" sz="800">
              <a:effectLst/>
              <a:latin typeface="Humanst531 BT" pitchFamily="34" charset="0"/>
            </a:endParaRPr>
          </a:p>
          <a:p>
            <a:pPr>
              <a:lnSpc>
                <a:spcPct val="90000"/>
              </a:lnSpc>
              <a:spcBef>
                <a:spcPct val="20000"/>
              </a:spcBef>
              <a:buFont typeface="Wingdings" pitchFamily="2" charset="2"/>
              <a:buChar char="§"/>
            </a:pPr>
            <a:r>
              <a:rPr lang="de-DE" sz="1600">
                <a:effectLst/>
                <a:latin typeface="Humanst531 BT" pitchFamily="34" charset="0"/>
              </a:rPr>
              <a:t> Short ultrasonic impulses emitted from transducer</a:t>
            </a:r>
          </a:p>
          <a:p>
            <a:pPr>
              <a:lnSpc>
                <a:spcPct val="90000"/>
              </a:lnSpc>
              <a:spcBef>
                <a:spcPct val="20000"/>
              </a:spcBef>
              <a:buFont typeface="Wingdings" pitchFamily="2" charset="2"/>
              <a:buChar char="§"/>
            </a:pPr>
            <a:endParaRPr lang="de-DE" sz="800">
              <a:effectLst/>
              <a:latin typeface="Humanst531 BT" pitchFamily="34" charset="0"/>
            </a:endParaRPr>
          </a:p>
          <a:p>
            <a:pPr>
              <a:lnSpc>
                <a:spcPct val="90000"/>
              </a:lnSpc>
              <a:spcBef>
                <a:spcPct val="20000"/>
              </a:spcBef>
              <a:buFont typeface="Wingdings" pitchFamily="2" charset="2"/>
              <a:buChar char="§"/>
            </a:pPr>
            <a:r>
              <a:rPr lang="de-DE" sz="1600">
                <a:effectLst/>
                <a:latin typeface="Humanst531 BT" pitchFamily="34" charset="0"/>
              </a:rPr>
              <a:t> Bursts are created from electrical energy applied to piezeo electric crystal inside the transducer</a:t>
            </a:r>
          </a:p>
          <a:p>
            <a:pPr>
              <a:lnSpc>
                <a:spcPct val="90000"/>
              </a:lnSpc>
              <a:spcBef>
                <a:spcPct val="20000"/>
              </a:spcBef>
              <a:buFont typeface="Wingdings" pitchFamily="2" charset="2"/>
              <a:buChar char="§"/>
            </a:pPr>
            <a:endParaRPr lang="de-DE" sz="800">
              <a:effectLst/>
              <a:latin typeface="Humanst531 BT" pitchFamily="34" charset="0"/>
            </a:endParaRPr>
          </a:p>
          <a:p>
            <a:pPr>
              <a:lnSpc>
                <a:spcPct val="90000"/>
              </a:lnSpc>
              <a:spcBef>
                <a:spcPct val="20000"/>
              </a:spcBef>
              <a:buFont typeface="Wingdings" pitchFamily="2" charset="2"/>
              <a:buChar char="§"/>
            </a:pPr>
            <a:r>
              <a:rPr lang="de-DE" sz="1600">
                <a:effectLst/>
                <a:latin typeface="Humanst531 BT" pitchFamily="34" charset="0"/>
              </a:rPr>
              <a:t> The transducer creates sound waves (mechanical energy)</a:t>
            </a:r>
          </a:p>
          <a:p>
            <a:pPr>
              <a:lnSpc>
                <a:spcPct val="90000"/>
              </a:lnSpc>
              <a:spcBef>
                <a:spcPct val="20000"/>
              </a:spcBef>
              <a:buFont typeface="Wingdings" pitchFamily="2" charset="2"/>
              <a:buChar char="§"/>
            </a:pPr>
            <a:endParaRPr lang="de-DE" sz="800">
              <a:effectLst/>
              <a:latin typeface="Humanst531 BT" pitchFamily="34" charset="0"/>
            </a:endParaRPr>
          </a:p>
          <a:p>
            <a:pPr>
              <a:lnSpc>
                <a:spcPct val="90000"/>
              </a:lnSpc>
              <a:spcBef>
                <a:spcPct val="20000"/>
              </a:spcBef>
              <a:buFont typeface="Wingdings" pitchFamily="2" charset="2"/>
              <a:buChar char="§"/>
            </a:pPr>
            <a:r>
              <a:rPr lang="de-DE" sz="1600">
                <a:effectLst/>
                <a:latin typeface="Humanst531 BT" pitchFamily="34" charset="0"/>
              </a:rPr>
              <a:t> With longer measuring ranges a lower frequency and higher amplitude are needed to produce sound waves that can travel farther</a:t>
            </a:r>
          </a:p>
          <a:p>
            <a:pPr>
              <a:lnSpc>
                <a:spcPct val="90000"/>
              </a:lnSpc>
              <a:spcBef>
                <a:spcPct val="20000"/>
              </a:spcBef>
              <a:buFont typeface="Wingdings" pitchFamily="2" charset="2"/>
              <a:buChar char="§"/>
            </a:pPr>
            <a:endParaRPr lang="de-DE" sz="800">
              <a:effectLst/>
              <a:latin typeface="Humanst531 BT" pitchFamily="34" charset="0"/>
            </a:endParaRPr>
          </a:p>
          <a:p>
            <a:pPr>
              <a:lnSpc>
                <a:spcPct val="90000"/>
              </a:lnSpc>
              <a:spcBef>
                <a:spcPct val="20000"/>
              </a:spcBef>
              <a:buFont typeface="Wingdings" pitchFamily="2" charset="2"/>
              <a:buChar char="§"/>
            </a:pPr>
            <a:r>
              <a:rPr lang="de-DE" sz="1600">
                <a:effectLst/>
                <a:latin typeface="Humanst531 BT" pitchFamily="34" charset="0"/>
              </a:rPr>
              <a:t> The longer the measuring range the larger the transducer must be</a:t>
            </a:r>
          </a:p>
          <a:p>
            <a:pPr marL="663575" lvl="1" indent="-276225">
              <a:lnSpc>
                <a:spcPct val="90000"/>
              </a:lnSpc>
              <a:spcBef>
                <a:spcPct val="20000"/>
              </a:spcBef>
              <a:buFont typeface="Wingdings" pitchFamily="2" charset="2"/>
              <a:buChar char="§"/>
            </a:pPr>
            <a:endParaRPr lang="de-DE" sz="500">
              <a:effectLst/>
              <a:latin typeface="Humanst531 BT" pitchFamily="34" charset="0"/>
            </a:endParaRPr>
          </a:p>
        </p:txBody>
      </p:sp>
      <p:grpSp>
        <p:nvGrpSpPr>
          <p:cNvPr id="1141765" name="Group 5"/>
          <p:cNvGrpSpPr>
            <a:grpSpLocks/>
          </p:cNvGrpSpPr>
          <p:nvPr/>
        </p:nvGrpSpPr>
        <p:grpSpPr bwMode="auto">
          <a:xfrm>
            <a:off x="6677025" y="1965325"/>
            <a:ext cx="457200" cy="304800"/>
            <a:chOff x="1392" y="1440"/>
            <a:chExt cx="288" cy="192"/>
          </a:xfrm>
        </p:grpSpPr>
        <p:grpSp>
          <p:nvGrpSpPr>
            <p:cNvPr id="1141766" name="Group 6"/>
            <p:cNvGrpSpPr>
              <a:grpSpLocks/>
            </p:cNvGrpSpPr>
            <p:nvPr/>
          </p:nvGrpSpPr>
          <p:grpSpPr bwMode="auto">
            <a:xfrm flipV="1">
              <a:off x="1392" y="1594"/>
              <a:ext cx="288" cy="38"/>
              <a:chOff x="192" y="2304"/>
              <a:chExt cx="288" cy="48"/>
            </a:xfrm>
          </p:grpSpPr>
          <p:sp>
            <p:nvSpPr>
              <p:cNvPr id="1141767" name="Arc 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68" name="Arc 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769" name="Group 9"/>
            <p:cNvGrpSpPr>
              <a:grpSpLocks/>
            </p:cNvGrpSpPr>
            <p:nvPr/>
          </p:nvGrpSpPr>
          <p:grpSpPr bwMode="auto">
            <a:xfrm flipV="1">
              <a:off x="1428" y="1518"/>
              <a:ext cx="216" cy="38"/>
              <a:chOff x="192" y="2304"/>
              <a:chExt cx="288" cy="48"/>
            </a:xfrm>
          </p:grpSpPr>
          <p:sp>
            <p:nvSpPr>
              <p:cNvPr id="1141770" name="Arc 1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71" name="Arc 1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772" name="Group 12"/>
            <p:cNvGrpSpPr>
              <a:grpSpLocks/>
            </p:cNvGrpSpPr>
            <p:nvPr/>
          </p:nvGrpSpPr>
          <p:grpSpPr bwMode="auto">
            <a:xfrm flipV="1">
              <a:off x="1464" y="1440"/>
              <a:ext cx="144" cy="40"/>
              <a:chOff x="192" y="2304"/>
              <a:chExt cx="288" cy="48"/>
            </a:xfrm>
          </p:grpSpPr>
          <p:sp>
            <p:nvSpPr>
              <p:cNvPr id="1141773" name="Arc 1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74" name="Arc 1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775" name="Group 15"/>
          <p:cNvGrpSpPr>
            <a:grpSpLocks/>
          </p:cNvGrpSpPr>
          <p:nvPr/>
        </p:nvGrpSpPr>
        <p:grpSpPr bwMode="auto">
          <a:xfrm>
            <a:off x="6677025" y="2209800"/>
            <a:ext cx="457200" cy="365125"/>
            <a:chOff x="1392" y="1728"/>
            <a:chExt cx="288" cy="230"/>
          </a:xfrm>
        </p:grpSpPr>
        <p:grpSp>
          <p:nvGrpSpPr>
            <p:cNvPr id="1141776" name="Group 16"/>
            <p:cNvGrpSpPr>
              <a:grpSpLocks/>
            </p:cNvGrpSpPr>
            <p:nvPr/>
          </p:nvGrpSpPr>
          <p:grpSpPr bwMode="auto">
            <a:xfrm flipV="1">
              <a:off x="1392" y="1728"/>
              <a:ext cx="288" cy="38"/>
              <a:chOff x="192" y="2304"/>
              <a:chExt cx="288" cy="48"/>
            </a:xfrm>
          </p:grpSpPr>
          <p:sp>
            <p:nvSpPr>
              <p:cNvPr id="1141777" name="Arc 1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78" name="Arc 1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779" name="Group 19"/>
            <p:cNvGrpSpPr>
              <a:grpSpLocks/>
            </p:cNvGrpSpPr>
            <p:nvPr/>
          </p:nvGrpSpPr>
          <p:grpSpPr bwMode="auto">
            <a:xfrm flipV="1">
              <a:off x="1392" y="1824"/>
              <a:ext cx="288" cy="38"/>
              <a:chOff x="192" y="2304"/>
              <a:chExt cx="288" cy="48"/>
            </a:xfrm>
          </p:grpSpPr>
          <p:sp>
            <p:nvSpPr>
              <p:cNvPr id="1141780" name="Arc 2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81" name="Arc 2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782" name="Group 22"/>
            <p:cNvGrpSpPr>
              <a:grpSpLocks/>
            </p:cNvGrpSpPr>
            <p:nvPr/>
          </p:nvGrpSpPr>
          <p:grpSpPr bwMode="auto">
            <a:xfrm flipV="1">
              <a:off x="1392" y="1920"/>
              <a:ext cx="288" cy="38"/>
              <a:chOff x="192" y="2304"/>
              <a:chExt cx="288" cy="48"/>
            </a:xfrm>
          </p:grpSpPr>
          <p:sp>
            <p:nvSpPr>
              <p:cNvPr id="1141783" name="Arc 2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84" name="Arc 2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785" name="Group 25"/>
          <p:cNvGrpSpPr>
            <a:grpSpLocks/>
          </p:cNvGrpSpPr>
          <p:nvPr/>
        </p:nvGrpSpPr>
        <p:grpSpPr bwMode="auto">
          <a:xfrm>
            <a:off x="6677025" y="2514600"/>
            <a:ext cx="457200" cy="365125"/>
            <a:chOff x="1392" y="1728"/>
            <a:chExt cx="288" cy="230"/>
          </a:xfrm>
        </p:grpSpPr>
        <p:grpSp>
          <p:nvGrpSpPr>
            <p:cNvPr id="1141786" name="Group 26"/>
            <p:cNvGrpSpPr>
              <a:grpSpLocks/>
            </p:cNvGrpSpPr>
            <p:nvPr/>
          </p:nvGrpSpPr>
          <p:grpSpPr bwMode="auto">
            <a:xfrm flipV="1">
              <a:off x="1392" y="1728"/>
              <a:ext cx="288" cy="38"/>
              <a:chOff x="192" y="2304"/>
              <a:chExt cx="288" cy="48"/>
            </a:xfrm>
          </p:grpSpPr>
          <p:sp>
            <p:nvSpPr>
              <p:cNvPr id="1141787" name="Arc 2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88" name="Arc 2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789" name="Group 29"/>
            <p:cNvGrpSpPr>
              <a:grpSpLocks/>
            </p:cNvGrpSpPr>
            <p:nvPr/>
          </p:nvGrpSpPr>
          <p:grpSpPr bwMode="auto">
            <a:xfrm flipV="1">
              <a:off x="1392" y="1824"/>
              <a:ext cx="288" cy="38"/>
              <a:chOff x="192" y="2304"/>
              <a:chExt cx="288" cy="48"/>
            </a:xfrm>
          </p:grpSpPr>
          <p:sp>
            <p:nvSpPr>
              <p:cNvPr id="1141790" name="Arc 3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91" name="Arc 3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792" name="Group 32"/>
            <p:cNvGrpSpPr>
              <a:grpSpLocks/>
            </p:cNvGrpSpPr>
            <p:nvPr/>
          </p:nvGrpSpPr>
          <p:grpSpPr bwMode="auto">
            <a:xfrm flipV="1">
              <a:off x="1392" y="1920"/>
              <a:ext cx="288" cy="38"/>
              <a:chOff x="192" y="2304"/>
              <a:chExt cx="288" cy="48"/>
            </a:xfrm>
          </p:grpSpPr>
          <p:sp>
            <p:nvSpPr>
              <p:cNvPr id="1141793" name="Arc 3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94" name="Arc 3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795" name="Group 35"/>
          <p:cNvGrpSpPr>
            <a:grpSpLocks/>
          </p:cNvGrpSpPr>
          <p:nvPr/>
        </p:nvGrpSpPr>
        <p:grpSpPr bwMode="auto">
          <a:xfrm>
            <a:off x="6677025" y="2819400"/>
            <a:ext cx="457200" cy="365125"/>
            <a:chOff x="1392" y="1728"/>
            <a:chExt cx="288" cy="230"/>
          </a:xfrm>
        </p:grpSpPr>
        <p:grpSp>
          <p:nvGrpSpPr>
            <p:cNvPr id="1141796" name="Group 36"/>
            <p:cNvGrpSpPr>
              <a:grpSpLocks/>
            </p:cNvGrpSpPr>
            <p:nvPr/>
          </p:nvGrpSpPr>
          <p:grpSpPr bwMode="auto">
            <a:xfrm flipV="1">
              <a:off x="1392" y="1728"/>
              <a:ext cx="288" cy="38"/>
              <a:chOff x="192" y="2304"/>
              <a:chExt cx="288" cy="48"/>
            </a:xfrm>
          </p:grpSpPr>
          <p:sp>
            <p:nvSpPr>
              <p:cNvPr id="1141797" name="Arc 3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798" name="Arc 3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799" name="Group 39"/>
            <p:cNvGrpSpPr>
              <a:grpSpLocks/>
            </p:cNvGrpSpPr>
            <p:nvPr/>
          </p:nvGrpSpPr>
          <p:grpSpPr bwMode="auto">
            <a:xfrm flipV="1">
              <a:off x="1392" y="1824"/>
              <a:ext cx="288" cy="38"/>
              <a:chOff x="192" y="2304"/>
              <a:chExt cx="288" cy="48"/>
            </a:xfrm>
          </p:grpSpPr>
          <p:sp>
            <p:nvSpPr>
              <p:cNvPr id="1141800" name="Arc 4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01" name="Arc 4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02" name="Group 42"/>
            <p:cNvGrpSpPr>
              <a:grpSpLocks/>
            </p:cNvGrpSpPr>
            <p:nvPr/>
          </p:nvGrpSpPr>
          <p:grpSpPr bwMode="auto">
            <a:xfrm flipV="1">
              <a:off x="1392" y="1920"/>
              <a:ext cx="288" cy="38"/>
              <a:chOff x="192" y="2304"/>
              <a:chExt cx="288" cy="48"/>
            </a:xfrm>
          </p:grpSpPr>
          <p:sp>
            <p:nvSpPr>
              <p:cNvPr id="1141803" name="Arc 4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04" name="Arc 4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05" name="Group 45"/>
          <p:cNvGrpSpPr>
            <a:grpSpLocks/>
          </p:cNvGrpSpPr>
          <p:nvPr/>
        </p:nvGrpSpPr>
        <p:grpSpPr bwMode="auto">
          <a:xfrm>
            <a:off x="6677025" y="3124200"/>
            <a:ext cx="457200" cy="365125"/>
            <a:chOff x="1392" y="1728"/>
            <a:chExt cx="288" cy="230"/>
          </a:xfrm>
        </p:grpSpPr>
        <p:grpSp>
          <p:nvGrpSpPr>
            <p:cNvPr id="1141806" name="Group 46"/>
            <p:cNvGrpSpPr>
              <a:grpSpLocks/>
            </p:cNvGrpSpPr>
            <p:nvPr/>
          </p:nvGrpSpPr>
          <p:grpSpPr bwMode="auto">
            <a:xfrm flipV="1">
              <a:off x="1392" y="1728"/>
              <a:ext cx="288" cy="38"/>
              <a:chOff x="192" y="2304"/>
              <a:chExt cx="288" cy="48"/>
            </a:xfrm>
          </p:grpSpPr>
          <p:sp>
            <p:nvSpPr>
              <p:cNvPr id="1141807" name="Arc 4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08" name="Arc 4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09" name="Group 49"/>
            <p:cNvGrpSpPr>
              <a:grpSpLocks/>
            </p:cNvGrpSpPr>
            <p:nvPr/>
          </p:nvGrpSpPr>
          <p:grpSpPr bwMode="auto">
            <a:xfrm flipV="1">
              <a:off x="1392" y="1824"/>
              <a:ext cx="288" cy="38"/>
              <a:chOff x="192" y="2304"/>
              <a:chExt cx="288" cy="48"/>
            </a:xfrm>
          </p:grpSpPr>
          <p:sp>
            <p:nvSpPr>
              <p:cNvPr id="1141810" name="Arc 5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11" name="Arc 5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12" name="Group 52"/>
            <p:cNvGrpSpPr>
              <a:grpSpLocks/>
            </p:cNvGrpSpPr>
            <p:nvPr/>
          </p:nvGrpSpPr>
          <p:grpSpPr bwMode="auto">
            <a:xfrm flipV="1">
              <a:off x="1392" y="1920"/>
              <a:ext cx="288" cy="38"/>
              <a:chOff x="192" y="2304"/>
              <a:chExt cx="288" cy="48"/>
            </a:xfrm>
          </p:grpSpPr>
          <p:sp>
            <p:nvSpPr>
              <p:cNvPr id="1141813" name="Arc 5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14" name="Arc 5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15" name="Group 55"/>
          <p:cNvGrpSpPr>
            <a:grpSpLocks/>
          </p:cNvGrpSpPr>
          <p:nvPr/>
        </p:nvGrpSpPr>
        <p:grpSpPr bwMode="auto">
          <a:xfrm>
            <a:off x="6677025" y="3429000"/>
            <a:ext cx="457200" cy="365125"/>
            <a:chOff x="1392" y="1728"/>
            <a:chExt cx="288" cy="230"/>
          </a:xfrm>
        </p:grpSpPr>
        <p:grpSp>
          <p:nvGrpSpPr>
            <p:cNvPr id="1141816" name="Group 56"/>
            <p:cNvGrpSpPr>
              <a:grpSpLocks/>
            </p:cNvGrpSpPr>
            <p:nvPr/>
          </p:nvGrpSpPr>
          <p:grpSpPr bwMode="auto">
            <a:xfrm flipV="1">
              <a:off x="1392" y="1728"/>
              <a:ext cx="288" cy="38"/>
              <a:chOff x="192" y="2304"/>
              <a:chExt cx="288" cy="48"/>
            </a:xfrm>
          </p:grpSpPr>
          <p:sp>
            <p:nvSpPr>
              <p:cNvPr id="1141817" name="Arc 5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18" name="Arc 5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19" name="Group 59"/>
            <p:cNvGrpSpPr>
              <a:grpSpLocks/>
            </p:cNvGrpSpPr>
            <p:nvPr/>
          </p:nvGrpSpPr>
          <p:grpSpPr bwMode="auto">
            <a:xfrm flipV="1">
              <a:off x="1392" y="1824"/>
              <a:ext cx="288" cy="38"/>
              <a:chOff x="192" y="2304"/>
              <a:chExt cx="288" cy="48"/>
            </a:xfrm>
          </p:grpSpPr>
          <p:sp>
            <p:nvSpPr>
              <p:cNvPr id="1141820" name="Arc 6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21" name="Arc 6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22" name="Group 62"/>
            <p:cNvGrpSpPr>
              <a:grpSpLocks/>
            </p:cNvGrpSpPr>
            <p:nvPr/>
          </p:nvGrpSpPr>
          <p:grpSpPr bwMode="auto">
            <a:xfrm flipV="1">
              <a:off x="1392" y="1920"/>
              <a:ext cx="288" cy="38"/>
              <a:chOff x="192" y="2304"/>
              <a:chExt cx="288" cy="48"/>
            </a:xfrm>
          </p:grpSpPr>
          <p:sp>
            <p:nvSpPr>
              <p:cNvPr id="1141823" name="Arc 6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24" name="Arc 6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25" name="Group 65"/>
          <p:cNvGrpSpPr>
            <a:grpSpLocks/>
          </p:cNvGrpSpPr>
          <p:nvPr/>
        </p:nvGrpSpPr>
        <p:grpSpPr bwMode="auto">
          <a:xfrm flipV="1">
            <a:off x="6677025" y="3143250"/>
            <a:ext cx="457200" cy="365125"/>
            <a:chOff x="1392" y="1728"/>
            <a:chExt cx="288" cy="230"/>
          </a:xfrm>
        </p:grpSpPr>
        <p:grpSp>
          <p:nvGrpSpPr>
            <p:cNvPr id="1141826" name="Group 66"/>
            <p:cNvGrpSpPr>
              <a:grpSpLocks/>
            </p:cNvGrpSpPr>
            <p:nvPr/>
          </p:nvGrpSpPr>
          <p:grpSpPr bwMode="auto">
            <a:xfrm flipV="1">
              <a:off x="1392" y="1728"/>
              <a:ext cx="288" cy="38"/>
              <a:chOff x="192" y="2304"/>
              <a:chExt cx="288" cy="48"/>
            </a:xfrm>
          </p:grpSpPr>
          <p:sp>
            <p:nvSpPr>
              <p:cNvPr id="1141827" name="Arc 6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28" name="Arc 6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29" name="Group 69"/>
            <p:cNvGrpSpPr>
              <a:grpSpLocks/>
            </p:cNvGrpSpPr>
            <p:nvPr/>
          </p:nvGrpSpPr>
          <p:grpSpPr bwMode="auto">
            <a:xfrm flipV="1">
              <a:off x="1392" y="1824"/>
              <a:ext cx="288" cy="38"/>
              <a:chOff x="192" y="2304"/>
              <a:chExt cx="288" cy="48"/>
            </a:xfrm>
          </p:grpSpPr>
          <p:sp>
            <p:nvSpPr>
              <p:cNvPr id="1141830" name="Arc 7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31" name="Arc 7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32" name="Group 72"/>
            <p:cNvGrpSpPr>
              <a:grpSpLocks/>
            </p:cNvGrpSpPr>
            <p:nvPr/>
          </p:nvGrpSpPr>
          <p:grpSpPr bwMode="auto">
            <a:xfrm flipV="1">
              <a:off x="1392" y="1920"/>
              <a:ext cx="288" cy="38"/>
              <a:chOff x="192" y="2304"/>
              <a:chExt cx="288" cy="48"/>
            </a:xfrm>
          </p:grpSpPr>
          <p:sp>
            <p:nvSpPr>
              <p:cNvPr id="1141833" name="Arc 7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34" name="Arc 7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35" name="Group 75"/>
          <p:cNvGrpSpPr>
            <a:grpSpLocks/>
          </p:cNvGrpSpPr>
          <p:nvPr/>
        </p:nvGrpSpPr>
        <p:grpSpPr bwMode="auto">
          <a:xfrm flipV="1">
            <a:off x="6677025" y="3143250"/>
            <a:ext cx="457200" cy="365125"/>
            <a:chOff x="1392" y="1728"/>
            <a:chExt cx="288" cy="230"/>
          </a:xfrm>
        </p:grpSpPr>
        <p:grpSp>
          <p:nvGrpSpPr>
            <p:cNvPr id="1141836" name="Group 76"/>
            <p:cNvGrpSpPr>
              <a:grpSpLocks/>
            </p:cNvGrpSpPr>
            <p:nvPr/>
          </p:nvGrpSpPr>
          <p:grpSpPr bwMode="auto">
            <a:xfrm flipV="1">
              <a:off x="1392" y="1728"/>
              <a:ext cx="288" cy="38"/>
              <a:chOff x="192" y="2304"/>
              <a:chExt cx="288" cy="48"/>
            </a:xfrm>
          </p:grpSpPr>
          <p:sp>
            <p:nvSpPr>
              <p:cNvPr id="1141837" name="Arc 7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38" name="Arc 7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39" name="Group 79"/>
            <p:cNvGrpSpPr>
              <a:grpSpLocks/>
            </p:cNvGrpSpPr>
            <p:nvPr/>
          </p:nvGrpSpPr>
          <p:grpSpPr bwMode="auto">
            <a:xfrm flipV="1">
              <a:off x="1392" y="1824"/>
              <a:ext cx="288" cy="38"/>
              <a:chOff x="192" y="2304"/>
              <a:chExt cx="288" cy="48"/>
            </a:xfrm>
          </p:grpSpPr>
          <p:sp>
            <p:nvSpPr>
              <p:cNvPr id="1141840" name="Arc 8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41" name="Arc 8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42" name="Group 82"/>
            <p:cNvGrpSpPr>
              <a:grpSpLocks/>
            </p:cNvGrpSpPr>
            <p:nvPr/>
          </p:nvGrpSpPr>
          <p:grpSpPr bwMode="auto">
            <a:xfrm flipV="1">
              <a:off x="1392" y="1920"/>
              <a:ext cx="288" cy="38"/>
              <a:chOff x="192" y="2304"/>
              <a:chExt cx="288" cy="48"/>
            </a:xfrm>
          </p:grpSpPr>
          <p:sp>
            <p:nvSpPr>
              <p:cNvPr id="1141843" name="Arc 8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44" name="Arc 8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45" name="Group 85"/>
          <p:cNvGrpSpPr>
            <a:grpSpLocks/>
          </p:cNvGrpSpPr>
          <p:nvPr/>
        </p:nvGrpSpPr>
        <p:grpSpPr bwMode="auto">
          <a:xfrm flipV="1">
            <a:off x="6677025" y="2838450"/>
            <a:ext cx="457200" cy="365125"/>
            <a:chOff x="1392" y="1728"/>
            <a:chExt cx="288" cy="230"/>
          </a:xfrm>
        </p:grpSpPr>
        <p:grpSp>
          <p:nvGrpSpPr>
            <p:cNvPr id="1141846" name="Group 86"/>
            <p:cNvGrpSpPr>
              <a:grpSpLocks/>
            </p:cNvGrpSpPr>
            <p:nvPr/>
          </p:nvGrpSpPr>
          <p:grpSpPr bwMode="auto">
            <a:xfrm flipV="1">
              <a:off x="1392" y="1728"/>
              <a:ext cx="288" cy="38"/>
              <a:chOff x="192" y="2304"/>
              <a:chExt cx="288" cy="48"/>
            </a:xfrm>
          </p:grpSpPr>
          <p:sp>
            <p:nvSpPr>
              <p:cNvPr id="1141847" name="Arc 8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48" name="Arc 8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49" name="Group 89"/>
            <p:cNvGrpSpPr>
              <a:grpSpLocks/>
            </p:cNvGrpSpPr>
            <p:nvPr/>
          </p:nvGrpSpPr>
          <p:grpSpPr bwMode="auto">
            <a:xfrm flipV="1">
              <a:off x="1392" y="1824"/>
              <a:ext cx="288" cy="38"/>
              <a:chOff x="192" y="2304"/>
              <a:chExt cx="288" cy="48"/>
            </a:xfrm>
          </p:grpSpPr>
          <p:sp>
            <p:nvSpPr>
              <p:cNvPr id="1141850" name="Arc 9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51" name="Arc 9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52" name="Group 92"/>
            <p:cNvGrpSpPr>
              <a:grpSpLocks/>
            </p:cNvGrpSpPr>
            <p:nvPr/>
          </p:nvGrpSpPr>
          <p:grpSpPr bwMode="auto">
            <a:xfrm flipV="1">
              <a:off x="1392" y="1920"/>
              <a:ext cx="288" cy="38"/>
              <a:chOff x="192" y="2304"/>
              <a:chExt cx="288" cy="48"/>
            </a:xfrm>
          </p:grpSpPr>
          <p:sp>
            <p:nvSpPr>
              <p:cNvPr id="1141853" name="Arc 9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54" name="Arc 9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55" name="Group 95"/>
          <p:cNvGrpSpPr>
            <a:grpSpLocks/>
          </p:cNvGrpSpPr>
          <p:nvPr/>
        </p:nvGrpSpPr>
        <p:grpSpPr bwMode="auto">
          <a:xfrm flipV="1">
            <a:off x="6677025" y="2533650"/>
            <a:ext cx="457200" cy="365125"/>
            <a:chOff x="1392" y="1728"/>
            <a:chExt cx="288" cy="230"/>
          </a:xfrm>
        </p:grpSpPr>
        <p:grpSp>
          <p:nvGrpSpPr>
            <p:cNvPr id="1141856" name="Group 96"/>
            <p:cNvGrpSpPr>
              <a:grpSpLocks/>
            </p:cNvGrpSpPr>
            <p:nvPr/>
          </p:nvGrpSpPr>
          <p:grpSpPr bwMode="auto">
            <a:xfrm flipV="1">
              <a:off x="1392" y="1728"/>
              <a:ext cx="288" cy="38"/>
              <a:chOff x="192" y="2304"/>
              <a:chExt cx="288" cy="48"/>
            </a:xfrm>
          </p:grpSpPr>
          <p:sp>
            <p:nvSpPr>
              <p:cNvPr id="1141857" name="Arc 9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58" name="Arc 9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59" name="Group 99"/>
            <p:cNvGrpSpPr>
              <a:grpSpLocks/>
            </p:cNvGrpSpPr>
            <p:nvPr/>
          </p:nvGrpSpPr>
          <p:grpSpPr bwMode="auto">
            <a:xfrm flipV="1">
              <a:off x="1392" y="1824"/>
              <a:ext cx="288" cy="38"/>
              <a:chOff x="192" y="2304"/>
              <a:chExt cx="288" cy="48"/>
            </a:xfrm>
          </p:grpSpPr>
          <p:sp>
            <p:nvSpPr>
              <p:cNvPr id="1141860" name="Arc 10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61" name="Arc 10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62" name="Group 102"/>
            <p:cNvGrpSpPr>
              <a:grpSpLocks/>
            </p:cNvGrpSpPr>
            <p:nvPr/>
          </p:nvGrpSpPr>
          <p:grpSpPr bwMode="auto">
            <a:xfrm flipV="1">
              <a:off x="1392" y="1920"/>
              <a:ext cx="288" cy="38"/>
              <a:chOff x="192" y="2304"/>
              <a:chExt cx="288" cy="48"/>
            </a:xfrm>
          </p:grpSpPr>
          <p:sp>
            <p:nvSpPr>
              <p:cNvPr id="1141863" name="Arc 10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64" name="Arc 10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65" name="Group 105"/>
          <p:cNvGrpSpPr>
            <a:grpSpLocks/>
          </p:cNvGrpSpPr>
          <p:nvPr/>
        </p:nvGrpSpPr>
        <p:grpSpPr bwMode="auto">
          <a:xfrm flipV="1">
            <a:off x="6677025" y="2228850"/>
            <a:ext cx="457200" cy="365125"/>
            <a:chOff x="1392" y="1728"/>
            <a:chExt cx="288" cy="230"/>
          </a:xfrm>
        </p:grpSpPr>
        <p:grpSp>
          <p:nvGrpSpPr>
            <p:cNvPr id="1141866" name="Group 106"/>
            <p:cNvGrpSpPr>
              <a:grpSpLocks/>
            </p:cNvGrpSpPr>
            <p:nvPr/>
          </p:nvGrpSpPr>
          <p:grpSpPr bwMode="auto">
            <a:xfrm flipV="1">
              <a:off x="1392" y="1728"/>
              <a:ext cx="288" cy="38"/>
              <a:chOff x="192" y="2304"/>
              <a:chExt cx="288" cy="48"/>
            </a:xfrm>
          </p:grpSpPr>
          <p:sp>
            <p:nvSpPr>
              <p:cNvPr id="1141867" name="Arc 10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68" name="Arc 10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69" name="Group 109"/>
            <p:cNvGrpSpPr>
              <a:grpSpLocks/>
            </p:cNvGrpSpPr>
            <p:nvPr/>
          </p:nvGrpSpPr>
          <p:grpSpPr bwMode="auto">
            <a:xfrm flipV="1">
              <a:off x="1392" y="1824"/>
              <a:ext cx="288" cy="38"/>
              <a:chOff x="192" y="2304"/>
              <a:chExt cx="288" cy="48"/>
            </a:xfrm>
          </p:grpSpPr>
          <p:sp>
            <p:nvSpPr>
              <p:cNvPr id="1141870" name="Arc 11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71" name="Arc 11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72" name="Group 112"/>
            <p:cNvGrpSpPr>
              <a:grpSpLocks/>
            </p:cNvGrpSpPr>
            <p:nvPr/>
          </p:nvGrpSpPr>
          <p:grpSpPr bwMode="auto">
            <a:xfrm flipV="1">
              <a:off x="1392" y="1920"/>
              <a:ext cx="288" cy="38"/>
              <a:chOff x="192" y="2304"/>
              <a:chExt cx="288" cy="48"/>
            </a:xfrm>
          </p:grpSpPr>
          <p:sp>
            <p:nvSpPr>
              <p:cNvPr id="1141873" name="Arc 11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74" name="Arc 11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75" name="Group 115"/>
          <p:cNvGrpSpPr>
            <a:grpSpLocks/>
          </p:cNvGrpSpPr>
          <p:nvPr/>
        </p:nvGrpSpPr>
        <p:grpSpPr bwMode="auto">
          <a:xfrm flipV="1">
            <a:off x="6677025" y="1924050"/>
            <a:ext cx="457200" cy="365125"/>
            <a:chOff x="1392" y="1728"/>
            <a:chExt cx="288" cy="230"/>
          </a:xfrm>
        </p:grpSpPr>
        <p:grpSp>
          <p:nvGrpSpPr>
            <p:cNvPr id="1141876" name="Group 116"/>
            <p:cNvGrpSpPr>
              <a:grpSpLocks/>
            </p:cNvGrpSpPr>
            <p:nvPr/>
          </p:nvGrpSpPr>
          <p:grpSpPr bwMode="auto">
            <a:xfrm flipV="1">
              <a:off x="1392" y="1728"/>
              <a:ext cx="288" cy="38"/>
              <a:chOff x="192" y="2304"/>
              <a:chExt cx="288" cy="48"/>
            </a:xfrm>
          </p:grpSpPr>
          <p:sp>
            <p:nvSpPr>
              <p:cNvPr id="1141877" name="Arc 11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78" name="Arc 11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79" name="Group 119"/>
            <p:cNvGrpSpPr>
              <a:grpSpLocks/>
            </p:cNvGrpSpPr>
            <p:nvPr/>
          </p:nvGrpSpPr>
          <p:grpSpPr bwMode="auto">
            <a:xfrm flipV="1">
              <a:off x="1392" y="1824"/>
              <a:ext cx="288" cy="38"/>
              <a:chOff x="192" y="2304"/>
              <a:chExt cx="288" cy="48"/>
            </a:xfrm>
          </p:grpSpPr>
          <p:sp>
            <p:nvSpPr>
              <p:cNvPr id="1141880" name="Arc 12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81" name="Arc 12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82" name="Group 122"/>
            <p:cNvGrpSpPr>
              <a:grpSpLocks/>
            </p:cNvGrpSpPr>
            <p:nvPr/>
          </p:nvGrpSpPr>
          <p:grpSpPr bwMode="auto">
            <a:xfrm flipV="1">
              <a:off x="1392" y="1920"/>
              <a:ext cx="288" cy="38"/>
              <a:chOff x="192" y="2304"/>
              <a:chExt cx="288" cy="48"/>
            </a:xfrm>
          </p:grpSpPr>
          <p:sp>
            <p:nvSpPr>
              <p:cNvPr id="1141883" name="Arc 12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84" name="Arc 12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85" name="Group 125"/>
          <p:cNvGrpSpPr>
            <a:grpSpLocks/>
          </p:cNvGrpSpPr>
          <p:nvPr/>
        </p:nvGrpSpPr>
        <p:grpSpPr bwMode="auto">
          <a:xfrm flipV="1">
            <a:off x="6677025" y="3444875"/>
            <a:ext cx="457200" cy="365125"/>
            <a:chOff x="1392" y="1728"/>
            <a:chExt cx="288" cy="230"/>
          </a:xfrm>
        </p:grpSpPr>
        <p:grpSp>
          <p:nvGrpSpPr>
            <p:cNvPr id="1141886" name="Group 126"/>
            <p:cNvGrpSpPr>
              <a:grpSpLocks/>
            </p:cNvGrpSpPr>
            <p:nvPr/>
          </p:nvGrpSpPr>
          <p:grpSpPr bwMode="auto">
            <a:xfrm flipV="1">
              <a:off x="1392" y="1728"/>
              <a:ext cx="288" cy="38"/>
              <a:chOff x="192" y="2304"/>
              <a:chExt cx="288" cy="48"/>
            </a:xfrm>
          </p:grpSpPr>
          <p:sp>
            <p:nvSpPr>
              <p:cNvPr id="1141887" name="Arc 12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88" name="Arc 12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89" name="Group 129"/>
            <p:cNvGrpSpPr>
              <a:grpSpLocks/>
            </p:cNvGrpSpPr>
            <p:nvPr/>
          </p:nvGrpSpPr>
          <p:grpSpPr bwMode="auto">
            <a:xfrm flipV="1">
              <a:off x="1392" y="1824"/>
              <a:ext cx="288" cy="38"/>
              <a:chOff x="192" y="2304"/>
              <a:chExt cx="288" cy="48"/>
            </a:xfrm>
          </p:grpSpPr>
          <p:sp>
            <p:nvSpPr>
              <p:cNvPr id="1141890" name="Arc 13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91" name="Arc 13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92" name="Group 132"/>
            <p:cNvGrpSpPr>
              <a:grpSpLocks/>
            </p:cNvGrpSpPr>
            <p:nvPr/>
          </p:nvGrpSpPr>
          <p:grpSpPr bwMode="auto">
            <a:xfrm flipV="1">
              <a:off x="1392" y="1920"/>
              <a:ext cx="288" cy="38"/>
              <a:chOff x="192" y="2304"/>
              <a:chExt cx="288" cy="48"/>
            </a:xfrm>
          </p:grpSpPr>
          <p:sp>
            <p:nvSpPr>
              <p:cNvPr id="1141893" name="Arc 13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94" name="Arc 13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895" name="Group 135"/>
          <p:cNvGrpSpPr>
            <a:grpSpLocks/>
          </p:cNvGrpSpPr>
          <p:nvPr/>
        </p:nvGrpSpPr>
        <p:grpSpPr bwMode="auto">
          <a:xfrm>
            <a:off x="6677025" y="1968500"/>
            <a:ext cx="457200" cy="304800"/>
            <a:chOff x="1392" y="1440"/>
            <a:chExt cx="288" cy="192"/>
          </a:xfrm>
        </p:grpSpPr>
        <p:grpSp>
          <p:nvGrpSpPr>
            <p:cNvPr id="1141896" name="Group 136"/>
            <p:cNvGrpSpPr>
              <a:grpSpLocks/>
            </p:cNvGrpSpPr>
            <p:nvPr/>
          </p:nvGrpSpPr>
          <p:grpSpPr bwMode="auto">
            <a:xfrm flipV="1">
              <a:off x="1392" y="1594"/>
              <a:ext cx="288" cy="38"/>
              <a:chOff x="192" y="2304"/>
              <a:chExt cx="288" cy="48"/>
            </a:xfrm>
          </p:grpSpPr>
          <p:sp>
            <p:nvSpPr>
              <p:cNvPr id="1141897" name="Arc 13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898" name="Arc 13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899" name="Group 139"/>
            <p:cNvGrpSpPr>
              <a:grpSpLocks/>
            </p:cNvGrpSpPr>
            <p:nvPr/>
          </p:nvGrpSpPr>
          <p:grpSpPr bwMode="auto">
            <a:xfrm flipV="1">
              <a:off x="1428" y="1518"/>
              <a:ext cx="216" cy="38"/>
              <a:chOff x="192" y="2304"/>
              <a:chExt cx="288" cy="48"/>
            </a:xfrm>
          </p:grpSpPr>
          <p:sp>
            <p:nvSpPr>
              <p:cNvPr id="1141900" name="Arc 14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01" name="Arc 14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02" name="Group 142"/>
            <p:cNvGrpSpPr>
              <a:grpSpLocks/>
            </p:cNvGrpSpPr>
            <p:nvPr/>
          </p:nvGrpSpPr>
          <p:grpSpPr bwMode="auto">
            <a:xfrm flipV="1">
              <a:off x="1464" y="1440"/>
              <a:ext cx="144" cy="40"/>
              <a:chOff x="192" y="2304"/>
              <a:chExt cx="288" cy="48"/>
            </a:xfrm>
          </p:grpSpPr>
          <p:sp>
            <p:nvSpPr>
              <p:cNvPr id="1141903" name="Arc 14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04" name="Arc 14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05" name="Group 145"/>
          <p:cNvGrpSpPr>
            <a:grpSpLocks/>
          </p:cNvGrpSpPr>
          <p:nvPr/>
        </p:nvGrpSpPr>
        <p:grpSpPr bwMode="auto">
          <a:xfrm>
            <a:off x="6677025" y="2212975"/>
            <a:ext cx="457200" cy="365125"/>
            <a:chOff x="1392" y="1728"/>
            <a:chExt cx="288" cy="230"/>
          </a:xfrm>
        </p:grpSpPr>
        <p:grpSp>
          <p:nvGrpSpPr>
            <p:cNvPr id="1141906" name="Group 146"/>
            <p:cNvGrpSpPr>
              <a:grpSpLocks/>
            </p:cNvGrpSpPr>
            <p:nvPr/>
          </p:nvGrpSpPr>
          <p:grpSpPr bwMode="auto">
            <a:xfrm flipV="1">
              <a:off x="1392" y="1728"/>
              <a:ext cx="288" cy="38"/>
              <a:chOff x="192" y="2304"/>
              <a:chExt cx="288" cy="48"/>
            </a:xfrm>
          </p:grpSpPr>
          <p:sp>
            <p:nvSpPr>
              <p:cNvPr id="1141907" name="Arc 14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08" name="Arc 14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09" name="Group 149"/>
            <p:cNvGrpSpPr>
              <a:grpSpLocks/>
            </p:cNvGrpSpPr>
            <p:nvPr/>
          </p:nvGrpSpPr>
          <p:grpSpPr bwMode="auto">
            <a:xfrm flipV="1">
              <a:off x="1392" y="1824"/>
              <a:ext cx="288" cy="38"/>
              <a:chOff x="192" y="2304"/>
              <a:chExt cx="288" cy="48"/>
            </a:xfrm>
          </p:grpSpPr>
          <p:sp>
            <p:nvSpPr>
              <p:cNvPr id="1141910" name="Arc 15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11" name="Arc 15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12" name="Group 152"/>
            <p:cNvGrpSpPr>
              <a:grpSpLocks/>
            </p:cNvGrpSpPr>
            <p:nvPr/>
          </p:nvGrpSpPr>
          <p:grpSpPr bwMode="auto">
            <a:xfrm flipV="1">
              <a:off x="1392" y="1920"/>
              <a:ext cx="288" cy="38"/>
              <a:chOff x="192" y="2304"/>
              <a:chExt cx="288" cy="48"/>
            </a:xfrm>
          </p:grpSpPr>
          <p:sp>
            <p:nvSpPr>
              <p:cNvPr id="1141913" name="Arc 15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14" name="Arc 15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15" name="Group 155"/>
          <p:cNvGrpSpPr>
            <a:grpSpLocks/>
          </p:cNvGrpSpPr>
          <p:nvPr/>
        </p:nvGrpSpPr>
        <p:grpSpPr bwMode="auto">
          <a:xfrm>
            <a:off x="6677025" y="2517775"/>
            <a:ext cx="457200" cy="365125"/>
            <a:chOff x="1392" y="1728"/>
            <a:chExt cx="288" cy="230"/>
          </a:xfrm>
        </p:grpSpPr>
        <p:grpSp>
          <p:nvGrpSpPr>
            <p:cNvPr id="1141916" name="Group 156"/>
            <p:cNvGrpSpPr>
              <a:grpSpLocks/>
            </p:cNvGrpSpPr>
            <p:nvPr/>
          </p:nvGrpSpPr>
          <p:grpSpPr bwMode="auto">
            <a:xfrm flipV="1">
              <a:off x="1392" y="1728"/>
              <a:ext cx="288" cy="38"/>
              <a:chOff x="192" y="2304"/>
              <a:chExt cx="288" cy="48"/>
            </a:xfrm>
          </p:grpSpPr>
          <p:sp>
            <p:nvSpPr>
              <p:cNvPr id="1141917" name="Arc 15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18" name="Arc 15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19" name="Group 159"/>
            <p:cNvGrpSpPr>
              <a:grpSpLocks/>
            </p:cNvGrpSpPr>
            <p:nvPr/>
          </p:nvGrpSpPr>
          <p:grpSpPr bwMode="auto">
            <a:xfrm flipV="1">
              <a:off x="1392" y="1824"/>
              <a:ext cx="288" cy="38"/>
              <a:chOff x="192" y="2304"/>
              <a:chExt cx="288" cy="48"/>
            </a:xfrm>
          </p:grpSpPr>
          <p:sp>
            <p:nvSpPr>
              <p:cNvPr id="1141920" name="Arc 16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21" name="Arc 16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22" name="Group 162"/>
            <p:cNvGrpSpPr>
              <a:grpSpLocks/>
            </p:cNvGrpSpPr>
            <p:nvPr/>
          </p:nvGrpSpPr>
          <p:grpSpPr bwMode="auto">
            <a:xfrm flipV="1">
              <a:off x="1392" y="1920"/>
              <a:ext cx="288" cy="38"/>
              <a:chOff x="192" y="2304"/>
              <a:chExt cx="288" cy="48"/>
            </a:xfrm>
          </p:grpSpPr>
          <p:sp>
            <p:nvSpPr>
              <p:cNvPr id="1141923" name="Arc 16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24" name="Arc 16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25" name="Group 165"/>
          <p:cNvGrpSpPr>
            <a:grpSpLocks/>
          </p:cNvGrpSpPr>
          <p:nvPr/>
        </p:nvGrpSpPr>
        <p:grpSpPr bwMode="auto">
          <a:xfrm>
            <a:off x="6677025" y="2822575"/>
            <a:ext cx="457200" cy="365125"/>
            <a:chOff x="1392" y="1728"/>
            <a:chExt cx="288" cy="230"/>
          </a:xfrm>
        </p:grpSpPr>
        <p:grpSp>
          <p:nvGrpSpPr>
            <p:cNvPr id="1141926" name="Group 166"/>
            <p:cNvGrpSpPr>
              <a:grpSpLocks/>
            </p:cNvGrpSpPr>
            <p:nvPr/>
          </p:nvGrpSpPr>
          <p:grpSpPr bwMode="auto">
            <a:xfrm flipV="1">
              <a:off x="1392" y="1728"/>
              <a:ext cx="288" cy="38"/>
              <a:chOff x="192" y="2304"/>
              <a:chExt cx="288" cy="48"/>
            </a:xfrm>
          </p:grpSpPr>
          <p:sp>
            <p:nvSpPr>
              <p:cNvPr id="1141927" name="Arc 16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28" name="Arc 16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29" name="Group 169"/>
            <p:cNvGrpSpPr>
              <a:grpSpLocks/>
            </p:cNvGrpSpPr>
            <p:nvPr/>
          </p:nvGrpSpPr>
          <p:grpSpPr bwMode="auto">
            <a:xfrm flipV="1">
              <a:off x="1392" y="1824"/>
              <a:ext cx="288" cy="38"/>
              <a:chOff x="192" y="2304"/>
              <a:chExt cx="288" cy="48"/>
            </a:xfrm>
          </p:grpSpPr>
          <p:sp>
            <p:nvSpPr>
              <p:cNvPr id="1141930" name="Arc 17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31" name="Arc 17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32" name="Group 172"/>
            <p:cNvGrpSpPr>
              <a:grpSpLocks/>
            </p:cNvGrpSpPr>
            <p:nvPr/>
          </p:nvGrpSpPr>
          <p:grpSpPr bwMode="auto">
            <a:xfrm flipV="1">
              <a:off x="1392" y="1920"/>
              <a:ext cx="288" cy="38"/>
              <a:chOff x="192" y="2304"/>
              <a:chExt cx="288" cy="48"/>
            </a:xfrm>
          </p:grpSpPr>
          <p:sp>
            <p:nvSpPr>
              <p:cNvPr id="1141933" name="Arc 17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34" name="Arc 17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35" name="Group 175"/>
          <p:cNvGrpSpPr>
            <a:grpSpLocks/>
          </p:cNvGrpSpPr>
          <p:nvPr/>
        </p:nvGrpSpPr>
        <p:grpSpPr bwMode="auto">
          <a:xfrm>
            <a:off x="6677025" y="3127375"/>
            <a:ext cx="457200" cy="365125"/>
            <a:chOff x="1392" y="1728"/>
            <a:chExt cx="288" cy="230"/>
          </a:xfrm>
        </p:grpSpPr>
        <p:grpSp>
          <p:nvGrpSpPr>
            <p:cNvPr id="1141936" name="Group 176"/>
            <p:cNvGrpSpPr>
              <a:grpSpLocks/>
            </p:cNvGrpSpPr>
            <p:nvPr/>
          </p:nvGrpSpPr>
          <p:grpSpPr bwMode="auto">
            <a:xfrm flipV="1">
              <a:off x="1392" y="1728"/>
              <a:ext cx="288" cy="38"/>
              <a:chOff x="192" y="2304"/>
              <a:chExt cx="288" cy="48"/>
            </a:xfrm>
          </p:grpSpPr>
          <p:sp>
            <p:nvSpPr>
              <p:cNvPr id="1141937" name="Arc 17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38" name="Arc 17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39" name="Group 179"/>
            <p:cNvGrpSpPr>
              <a:grpSpLocks/>
            </p:cNvGrpSpPr>
            <p:nvPr/>
          </p:nvGrpSpPr>
          <p:grpSpPr bwMode="auto">
            <a:xfrm flipV="1">
              <a:off x="1392" y="1824"/>
              <a:ext cx="288" cy="38"/>
              <a:chOff x="192" y="2304"/>
              <a:chExt cx="288" cy="48"/>
            </a:xfrm>
          </p:grpSpPr>
          <p:sp>
            <p:nvSpPr>
              <p:cNvPr id="1141940" name="Arc 18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41" name="Arc 18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42" name="Group 182"/>
            <p:cNvGrpSpPr>
              <a:grpSpLocks/>
            </p:cNvGrpSpPr>
            <p:nvPr/>
          </p:nvGrpSpPr>
          <p:grpSpPr bwMode="auto">
            <a:xfrm flipV="1">
              <a:off x="1392" y="1920"/>
              <a:ext cx="288" cy="38"/>
              <a:chOff x="192" y="2304"/>
              <a:chExt cx="288" cy="48"/>
            </a:xfrm>
          </p:grpSpPr>
          <p:sp>
            <p:nvSpPr>
              <p:cNvPr id="1141943" name="Arc 18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44" name="Arc 18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45" name="Group 185"/>
          <p:cNvGrpSpPr>
            <a:grpSpLocks/>
          </p:cNvGrpSpPr>
          <p:nvPr/>
        </p:nvGrpSpPr>
        <p:grpSpPr bwMode="auto">
          <a:xfrm>
            <a:off x="6677025" y="3432175"/>
            <a:ext cx="457200" cy="365125"/>
            <a:chOff x="1392" y="1728"/>
            <a:chExt cx="288" cy="230"/>
          </a:xfrm>
        </p:grpSpPr>
        <p:grpSp>
          <p:nvGrpSpPr>
            <p:cNvPr id="1141946" name="Group 186"/>
            <p:cNvGrpSpPr>
              <a:grpSpLocks/>
            </p:cNvGrpSpPr>
            <p:nvPr/>
          </p:nvGrpSpPr>
          <p:grpSpPr bwMode="auto">
            <a:xfrm flipV="1">
              <a:off x="1392" y="1728"/>
              <a:ext cx="288" cy="38"/>
              <a:chOff x="192" y="2304"/>
              <a:chExt cx="288" cy="48"/>
            </a:xfrm>
          </p:grpSpPr>
          <p:sp>
            <p:nvSpPr>
              <p:cNvPr id="1141947" name="Arc 18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48" name="Arc 18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49" name="Group 189"/>
            <p:cNvGrpSpPr>
              <a:grpSpLocks/>
            </p:cNvGrpSpPr>
            <p:nvPr/>
          </p:nvGrpSpPr>
          <p:grpSpPr bwMode="auto">
            <a:xfrm flipV="1">
              <a:off x="1392" y="1824"/>
              <a:ext cx="288" cy="38"/>
              <a:chOff x="192" y="2304"/>
              <a:chExt cx="288" cy="48"/>
            </a:xfrm>
          </p:grpSpPr>
          <p:sp>
            <p:nvSpPr>
              <p:cNvPr id="1141950" name="Arc 19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51" name="Arc 19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52" name="Group 192"/>
            <p:cNvGrpSpPr>
              <a:grpSpLocks/>
            </p:cNvGrpSpPr>
            <p:nvPr/>
          </p:nvGrpSpPr>
          <p:grpSpPr bwMode="auto">
            <a:xfrm flipV="1">
              <a:off x="1392" y="1920"/>
              <a:ext cx="288" cy="38"/>
              <a:chOff x="192" y="2304"/>
              <a:chExt cx="288" cy="48"/>
            </a:xfrm>
          </p:grpSpPr>
          <p:sp>
            <p:nvSpPr>
              <p:cNvPr id="1141953" name="Arc 19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54" name="Arc 19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55" name="Group 195"/>
          <p:cNvGrpSpPr>
            <a:grpSpLocks/>
          </p:cNvGrpSpPr>
          <p:nvPr/>
        </p:nvGrpSpPr>
        <p:grpSpPr bwMode="auto">
          <a:xfrm flipV="1">
            <a:off x="6677025" y="3143250"/>
            <a:ext cx="457200" cy="365125"/>
            <a:chOff x="1392" y="1728"/>
            <a:chExt cx="288" cy="230"/>
          </a:xfrm>
        </p:grpSpPr>
        <p:grpSp>
          <p:nvGrpSpPr>
            <p:cNvPr id="1141956" name="Group 196"/>
            <p:cNvGrpSpPr>
              <a:grpSpLocks/>
            </p:cNvGrpSpPr>
            <p:nvPr/>
          </p:nvGrpSpPr>
          <p:grpSpPr bwMode="auto">
            <a:xfrm flipV="1">
              <a:off x="1392" y="1728"/>
              <a:ext cx="288" cy="38"/>
              <a:chOff x="192" y="2304"/>
              <a:chExt cx="288" cy="48"/>
            </a:xfrm>
          </p:grpSpPr>
          <p:sp>
            <p:nvSpPr>
              <p:cNvPr id="1141957" name="Arc 19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58" name="Arc 19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59" name="Group 199"/>
            <p:cNvGrpSpPr>
              <a:grpSpLocks/>
            </p:cNvGrpSpPr>
            <p:nvPr/>
          </p:nvGrpSpPr>
          <p:grpSpPr bwMode="auto">
            <a:xfrm flipV="1">
              <a:off x="1392" y="1824"/>
              <a:ext cx="288" cy="38"/>
              <a:chOff x="192" y="2304"/>
              <a:chExt cx="288" cy="48"/>
            </a:xfrm>
          </p:grpSpPr>
          <p:sp>
            <p:nvSpPr>
              <p:cNvPr id="1141960" name="Arc 20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61" name="Arc 20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62" name="Group 202"/>
            <p:cNvGrpSpPr>
              <a:grpSpLocks/>
            </p:cNvGrpSpPr>
            <p:nvPr/>
          </p:nvGrpSpPr>
          <p:grpSpPr bwMode="auto">
            <a:xfrm flipV="1">
              <a:off x="1392" y="1920"/>
              <a:ext cx="288" cy="38"/>
              <a:chOff x="192" y="2304"/>
              <a:chExt cx="288" cy="48"/>
            </a:xfrm>
          </p:grpSpPr>
          <p:sp>
            <p:nvSpPr>
              <p:cNvPr id="1141963" name="Arc 20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64" name="Arc 20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65" name="Group 205"/>
          <p:cNvGrpSpPr>
            <a:grpSpLocks/>
          </p:cNvGrpSpPr>
          <p:nvPr/>
        </p:nvGrpSpPr>
        <p:grpSpPr bwMode="auto">
          <a:xfrm flipV="1">
            <a:off x="6677025" y="3143250"/>
            <a:ext cx="457200" cy="365125"/>
            <a:chOff x="1392" y="1728"/>
            <a:chExt cx="288" cy="230"/>
          </a:xfrm>
        </p:grpSpPr>
        <p:grpSp>
          <p:nvGrpSpPr>
            <p:cNvPr id="1141966" name="Group 206"/>
            <p:cNvGrpSpPr>
              <a:grpSpLocks/>
            </p:cNvGrpSpPr>
            <p:nvPr/>
          </p:nvGrpSpPr>
          <p:grpSpPr bwMode="auto">
            <a:xfrm flipV="1">
              <a:off x="1392" y="1728"/>
              <a:ext cx="288" cy="38"/>
              <a:chOff x="192" y="2304"/>
              <a:chExt cx="288" cy="48"/>
            </a:xfrm>
          </p:grpSpPr>
          <p:sp>
            <p:nvSpPr>
              <p:cNvPr id="1141967" name="Arc 20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68" name="Arc 20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69" name="Group 209"/>
            <p:cNvGrpSpPr>
              <a:grpSpLocks/>
            </p:cNvGrpSpPr>
            <p:nvPr/>
          </p:nvGrpSpPr>
          <p:grpSpPr bwMode="auto">
            <a:xfrm flipV="1">
              <a:off x="1392" y="1824"/>
              <a:ext cx="288" cy="38"/>
              <a:chOff x="192" y="2304"/>
              <a:chExt cx="288" cy="48"/>
            </a:xfrm>
          </p:grpSpPr>
          <p:sp>
            <p:nvSpPr>
              <p:cNvPr id="1141970" name="Arc 21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71" name="Arc 21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72" name="Group 212"/>
            <p:cNvGrpSpPr>
              <a:grpSpLocks/>
            </p:cNvGrpSpPr>
            <p:nvPr/>
          </p:nvGrpSpPr>
          <p:grpSpPr bwMode="auto">
            <a:xfrm flipV="1">
              <a:off x="1392" y="1920"/>
              <a:ext cx="288" cy="38"/>
              <a:chOff x="192" y="2304"/>
              <a:chExt cx="288" cy="48"/>
            </a:xfrm>
          </p:grpSpPr>
          <p:sp>
            <p:nvSpPr>
              <p:cNvPr id="1141973" name="Arc 21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74" name="Arc 21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75" name="Group 215"/>
          <p:cNvGrpSpPr>
            <a:grpSpLocks/>
          </p:cNvGrpSpPr>
          <p:nvPr/>
        </p:nvGrpSpPr>
        <p:grpSpPr bwMode="auto">
          <a:xfrm flipV="1">
            <a:off x="6677025" y="2838450"/>
            <a:ext cx="457200" cy="365125"/>
            <a:chOff x="1392" y="1728"/>
            <a:chExt cx="288" cy="230"/>
          </a:xfrm>
        </p:grpSpPr>
        <p:grpSp>
          <p:nvGrpSpPr>
            <p:cNvPr id="1141976" name="Group 216"/>
            <p:cNvGrpSpPr>
              <a:grpSpLocks/>
            </p:cNvGrpSpPr>
            <p:nvPr/>
          </p:nvGrpSpPr>
          <p:grpSpPr bwMode="auto">
            <a:xfrm flipV="1">
              <a:off x="1392" y="1728"/>
              <a:ext cx="288" cy="38"/>
              <a:chOff x="192" y="2304"/>
              <a:chExt cx="288" cy="48"/>
            </a:xfrm>
          </p:grpSpPr>
          <p:sp>
            <p:nvSpPr>
              <p:cNvPr id="1141977" name="Arc 21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78" name="Arc 21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79" name="Group 219"/>
            <p:cNvGrpSpPr>
              <a:grpSpLocks/>
            </p:cNvGrpSpPr>
            <p:nvPr/>
          </p:nvGrpSpPr>
          <p:grpSpPr bwMode="auto">
            <a:xfrm flipV="1">
              <a:off x="1392" y="1824"/>
              <a:ext cx="288" cy="38"/>
              <a:chOff x="192" y="2304"/>
              <a:chExt cx="288" cy="48"/>
            </a:xfrm>
          </p:grpSpPr>
          <p:sp>
            <p:nvSpPr>
              <p:cNvPr id="1141980" name="Arc 22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81" name="Arc 22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82" name="Group 222"/>
            <p:cNvGrpSpPr>
              <a:grpSpLocks/>
            </p:cNvGrpSpPr>
            <p:nvPr/>
          </p:nvGrpSpPr>
          <p:grpSpPr bwMode="auto">
            <a:xfrm flipV="1">
              <a:off x="1392" y="1920"/>
              <a:ext cx="288" cy="38"/>
              <a:chOff x="192" y="2304"/>
              <a:chExt cx="288" cy="48"/>
            </a:xfrm>
          </p:grpSpPr>
          <p:sp>
            <p:nvSpPr>
              <p:cNvPr id="1141983" name="Arc 22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84" name="Arc 22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85" name="Group 225"/>
          <p:cNvGrpSpPr>
            <a:grpSpLocks/>
          </p:cNvGrpSpPr>
          <p:nvPr/>
        </p:nvGrpSpPr>
        <p:grpSpPr bwMode="auto">
          <a:xfrm flipV="1">
            <a:off x="6677025" y="2533650"/>
            <a:ext cx="457200" cy="365125"/>
            <a:chOff x="1392" y="1728"/>
            <a:chExt cx="288" cy="230"/>
          </a:xfrm>
        </p:grpSpPr>
        <p:grpSp>
          <p:nvGrpSpPr>
            <p:cNvPr id="1141986" name="Group 226"/>
            <p:cNvGrpSpPr>
              <a:grpSpLocks/>
            </p:cNvGrpSpPr>
            <p:nvPr/>
          </p:nvGrpSpPr>
          <p:grpSpPr bwMode="auto">
            <a:xfrm flipV="1">
              <a:off x="1392" y="1728"/>
              <a:ext cx="288" cy="38"/>
              <a:chOff x="192" y="2304"/>
              <a:chExt cx="288" cy="48"/>
            </a:xfrm>
          </p:grpSpPr>
          <p:sp>
            <p:nvSpPr>
              <p:cNvPr id="1141987" name="Arc 22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88" name="Arc 22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89" name="Group 229"/>
            <p:cNvGrpSpPr>
              <a:grpSpLocks/>
            </p:cNvGrpSpPr>
            <p:nvPr/>
          </p:nvGrpSpPr>
          <p:grpSpPr bwMode="auto">
            <a:xfrm flipV="1">
              <a:off x="1392" y="1824"/>
              <a:ext cx="288" cy="38"/>
              <a:chOff x="192" y="2304"/>
              <a:chExt cx="288" cy="48"/>
            </a:xfrm>
          </p:grpSpPr>
          <p:sp>
            <p:nvSpPr>
              <p:cNvPr id="1141990" name="Arc 23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91" name="Arc 23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92" name="Group 232"/>
            <p:cNvGrpSpPr>
              <a:grpSpLocks/>
            </p:cNvGrpSpPr>
            <p:nvPr/>
          </p:nvGrpSpPr>
          <p:grpSpPr bwMode="auto">
            <a:xfrm flipV="1">
              <a:off x="1392" y="1920"/>
              <a:ext cx="288" cy="38"/>
              <a:chOff x="192" y="2304"/>
              <a:chExt cx="288" cy="48"/>
            </a:xfrm>
          </p:grpSpPr>
          <p:sp>
            <p:nvSpPr>
              <p:cNvPr id="1141993" name="Arc 23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94" name="Arc 23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1995" name="Group 235"/>
          <p:cNvGrpSpPr>
            <a:grpSpLocks/>
          </p:cNvGrpSpPr>
          <p:nvPr/>
        </p:nvGrpSpPr>
        <p:grpSpPr bwMode="auto">
          <a:xfrm flipV="1">
            <a:off x="6677025" y="2228850"/>
            <a:ext cx="457200" cy="365125"/>
            <a:chOff x="1392" y="1728"/>
            <a:chExt cx="288" cy="230"/>
          </a:xfrm>
        </p:grpSpPr>
        <p:grpSp>
          <p:nvGrpSpPr>
            <p:cNvPr id="1141996" name="Group 236"/>
            <p:cNvGrpSpPr>
              <a:grpSpLocks/>
            </p:cNvGrpSpPr>
            <p:nvPr/>
          </p:nvGrpSpPr>
          <p:grpSpPr bwMode="auto">
            <a:xfrm flipV="1">
              <a:off x="1392" y="1728"/>
              <a:ext cx="288" cy="38"/>
              <a:chOff x="192" y="2304"/>
              <a:chExt cx="288" cy="48"/>
            </a:xfrm>
          </p:grpSpPr>
          <p:sp>
            <p:nvSpPr>
              <p:cNvPr id="1141997" name="Arc 23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1998" name="Arc 23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1999" name="Group 239"/>
            <p:cNvGrpSpPr>
              <a:grpSpLocks/>
            </p:cNvGrpSpPr>
            <p:nvPr/>
          </p:nvGrpSpPr>
          <p:grpSpPr bwMode="auto">
            <a:xfrm flipV="1">
              <a:off x="1392" y="1824"/>
              <a:ext cx="288" cy="38"/>
              <a:chOff x="192" y="2304"/>
              <a:chExt cx="288" cy="48"/>
            </a:xfrm>
          </p:grpSpPr>
          <p:sp>
            <p:nvSpPr>
              <p:cNvPr id="1142000" name="Arc 24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01" name="Arc 24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02" name="Group 242"/>
            <p:cNvGrpSpPr>
              <a:grpSpLocks/>
            </p:cNvGrpSpPr>
            <p:nvPr/>
          </p:nvGrpSpPr>
          <p:grpSpPr bwMode="auto">
            <a:xfrm flipV="1">
              <a:off x="1392" y="1920"/>
              <a:ext cx="288" cy="38"/>
              <a:chOff x="192" y="2304"/>
              <a:chExt cx="288" cy="48"/>
            </a:xfrm>
          </p:grpSpPr>
          <p:sp>
            <p:nvSpPr>
              <p:cNvPr id="1142003" name="Arc 24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04" name="Arc 24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05" name="Group 245"/>
          <p:cNvGrpSpPr>
            <a:grpSpLocks/>
          </p:cNvGrpSpPr>
          <p:nvPr/>
        </p:nvGrpSpPr>
        <p:grpSpPr bwMode="auto">
          <a:xfrm flipV="1">
            <a:off x="6677025" y="1924050"/>
            <a:ext cx="457200" cy="365125"/>
            <a:chOff x="1392" y="1728"/>
            <a:chExt cx="288" cy="230"/>
          </a:xfrm>
        </p:grpSpPr>
        <p:grpSp>
          <p:nvGrpSpPr>
            <p:cNvPr id="1142006" name="Group 246"/>
            <p:cNvGrpSpPr>
              <a:grpSpLocks/>
            </p:cNvGrpSpPr>
            <p:nvPr/>
          </p:nvGrpSpPr>
          <p:grpSpPr bwMode="auto">
            <a:xfrm flipV="1">
              <a:off x="1392" y="1728"/>
              <a:ext cx="288" cy="38"/>
              <a:chOff x="192" y="2304"/>
              <a:chExt cx="288" cy="48"/>
            </a:xfrm>
          </p:grpSpPr>
          <p:sp>
            <p:nvSpPr>
              <p:cNvPr id="1142007" name="Arc 24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08" name="Arc 24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09" name="Group 249"/>
            <p:cNvGrpSpPr>
              <a:grpSpLocks/>
            </p:cNvGrpSpPr>
            <p:nvPr/>
          </p:nvGrpSpPr>
          <p:grpSpPr bwMode="auto">
            <a:xfrm flipV="1">
              <a:off x="1392" y="1824"/>
              <a:ext cx="288" cy="38"/>
              <a:chOff x="192" y="2304"/>
              <a:chExt cx="288" cy="48"/>
            </a:xfrm>
          </p:grpSpPr>
          <p:sp>
            <p:nvSpPr>
              <p:cNvPr id="1142010" name="Arc 25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11" name="Arc 25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12" name="Group 252"/>
            <p:cNvGrpSpPr>
              <a:grpSpLocks/>
            </p:cNvGrpSpPr>
            <p:nvPr/>
          </p:nvGrpSpPr>
          <p:grpSpPr bwMode="auto">
            <a:xfrm flipV="1">
              <a:off x="1392" y="1920"/>
              <a:ext cx="288" cy="38"/>
              <a:chOff x="192" y="2304"/>
              <a:chExt cx="288" cy="48"/>
            </a:xfrm>
          </p:grpSpPr>
          <p:sp>
            <p:nvSpPr>
              <p:cNvPr id="1142013" name="Arc 25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14" name="Arc 25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15" name="Group 255"/>
          <p:cNvGrpSpPr>
            <a:grpSpLocks/>
          </p:cNvGrpSpPr>
          <p:nvPr/>
        </p:nvGrpSpPr>
        <p:grpSpPr bwMode="auto">
          <a:xfrm flipV="1">
            <a:off x="6677025" y="3444875"/>
            <a:ext cx="457200" cy="365125"/>
            <a:chOff x="1392" y="1728"/>
            <a:chExt cx="288" cy="230"/>
          </a:xfrm>
        </p:grpSpPr>
        <p:grpSp>
          <p:nvGrpSpPr>
            <p:cNvPr id="1142016" name="Group 256"/>
            <p:cNvGrpSpPr>
              <a:grpSpLocks/>
            </p:cNvGrpSpPr>
            <p:nvPr/>
          </p:nvGrpSpPr>
          <p:grpSpPr bwMode="auto">
            <a:xfrm flipV="1">
              <a:off x="1392" y="1728"/>
              <a:ext cx="288" cy="38"/>
              <a:chOff x="192" y="2304"/>
              <a:chExt cx="288" cy="48"/>
            </a:xfrm>
          </p:grpSpPr>
          <p:sp>
            <p:nvSpPr>
              <p:cNvPr id="1142017" name="Arc 25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18" name="Arc 25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19" name="Group 259"/>
            <p:cNvGrpSpPr>
              <a:grpSpLocks/>
            </p:cNvGrpSpPr>
            <p:nvPr/>
          </p:nvGrpSpPr>
          <p:grpSpPr bwMode="auto">
            <a:xfrm flipV="1">
              <a:off x="1392" y="1824"/>
              <a:ext cx="288" cy="38"/>
              <a:chOff x="192" y="2304"/>
              <a:chExt cx="288" cy="48"/>
            </a:xfrm>
          </p:grpSpPr>
          <p:sp>
            <p:nvSpPr>
              <p:cNvPr id="1142020" name="Arc 26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21" name="Arc 26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22" name="Group 262"/>
            <p:cNvGrpSpPr>
              <a:grpSpLocks/>
            </p:cNvGrpSpPr>
            <p:nvPr/>
          </p:nvGrpSpPr>
          <p:grpSpPr bwMode="auto">
            <a:xfrm flipV="1">
              <a:off x="1392" y="1920"/>
              <a:ext cx="288" cy="38"/>
              <a:chOff x="192" y="2304"/>
              <a:chExt cx="288" cy="48"/>
            </a:xfrm>
          </p:grpSpPr>
          <p:sp>
            <p:nvSpPr>
              <p:cNvPr id="1142023" name="Arc 26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24" name="Arc 26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25" name="Group 265"/>
          <p:cNvGrpSpPr>
            <a:grpSpLocks/>
          </p:cNvGrpSpPr>
          <p:nvPr/>
        </p:nvGrpSpPr>
        <p:grpSpPr bwMode="auto">
          <a:xfrm>
            <a:off x="6677025" y="1965325"/>
            <a:ext cx="457200" cy="304800"/>
            <a:chOff x="1392" y="1440"/>
            <a:chExt cx="288" cy="192"/>
          </a:xfrm>
        </p:grpSpPr>
        <p:grpSp>
          <p:nvGrpSpPr>
            <p:cNvPr id="1142026" name="Group 266"/>
            <p:cNvGrpSpPr>
              <a:grpSpLocks/>
            </p:cNvGrpSpPr>
            <p:nvPr/>
          </p:nvGrpSpPr>
          <p:grpSpPr bwMode="auto">
            <a:xfrm flipV="1">
              <a:off x="1392" y="1594"/>
              <a:ext cx="288" cy="38"/>
              <a:chOff x="192" y="2304"/>
              <a:chExt cx="288" cy="48"/>
            </a:xfrm>
          </p:grpSpPr>
          <p:sp>
            <p:nvSpPr>
              <p:cNvPr id="1142027" name="Arc 26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28" name="Arc 26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29" name="Group 269"/>
            <p:cNvGrpSpPr>
              <a:grpSpLocks/>
            </p:cNvGrpSpPr>
            <p:nvPr/>
          </p:nvGrpSpPr>
          <p:grpSpPr bwMode="auto">
            <a:xfrm flipV="1">
              <a:off x="1428" y="1518"/>
              <a:ext cx="216" cy="38"/>
              <a:chOff x="192" y="2304"/>
              <a:chExt cx="288" cy="48"/>
            </a:xfrm>
          </p:grpSpPr>
          <p:sp>
            <p:nvSpPr>
              <p:cNvPr id="1142030" name="Arc 27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31" name="Arc 27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32" name="Group 272"/>
            <p:cNvGrpSpPr>
              <a:grpSpLocks/>
            </p:cNvGrpSpPr>
            <p:nvPr/>
          </p:nvGrpSpPr>
          <p:grpSpPr bwMode="auto">
            <a:xfrm flipV="1">
              <a:off x="1464" y="1440"/>
              <a:ext cx="144" cy="40"/>
              <a:chOff x="192" y="2304"/>
              <a:chExt cx="288" cy="48"/>
            </a:xfrm>
          </p:grpSpPr>
          <p:sp>
            <p:nvSpPr>
              <p:cNvPr id="1142033" name="Arc 27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34" name="Arc 27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35" name="Group 275"/>
          <p:cNvGrpSpPr>
            <a:grpSpLocks/>
          </p:cNvGrpSpPr>
          <p:nvPr/>
        </p:nvGrpSpPr>
        <p:grpSpPr bwMode="auto">
          <a:xfrm>
            <a:off x="6677025" y="2209800"/>
            <a:ext cx="457200" cy="365125"/>
            <a:chOff x="1392" y="1728"/>
            <a:chExt cx="288" cy="230"/>
          </a:xfrm>
        </p:grpSpPr>
        <p:grpSp>
          <p:nvGrpSpPr>
            <p:cNvPr id="1142036" name="Group 276"/>
            <p:cNvGrpSpPr>
              <a:grpSpLocks/>
            </p:cNvGrpSpPr>
            <p:nvPr/>
          </p:nvGrpSpPr>
          <p:grpSpPr bwMode="auto">
            <a:xfrm flipV="1">
              <a:off x="1392" y="1728"/>
              <a:ext cx="288" cy="38"/>
              <a:chOff x="192" y="2304"/>
              <a:chExt cx="288" cy="48"/>
            </a:xfrm>
          </p:grpSpPr>
          <p:sp>
            <p:nvSpPr>
              <p:cNvPr id="1142037" name="Arc 27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38" name="Arc 27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39" name="Group 279"/>
            <p:cNvGrpSpPr>
              <a:grpSpLocks/>
            </p:cNvGrpSpPr>
            <p:nvPr/>
          </p:nvGrpSpPr>
          <p:grpSpPr bwMode="auto">
            <a:xfrm flipV="1">
              <a:off x="1392" y="1824"/>
              <a:ext cx="288" cy="38"/>
              <a:chOff x="192" y="2304"/>
              <a:chExt cx="288" cy="48"/>
            </a:xfrm>
          </p:grpSpPr>
          <p:sp>
            <p:nvSpPr>
              <p:cNvPr id="1142040" name="Arc 28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41" name="Arc 28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42" name="Group 282"/>
            <p:cNvGrpSpPr>
              <a:grpSpLocks/>
            </p:cNvGrpSpPr>
            <p:nvPr/>
          </p:nvGrpSpPr>
          <p:grpSpPr bwMode="auto">
            <a:xfrm flipV="1">
              <a:off x="1392" y="1920"/>
              <a:ext cx="288" cy="38"/>
              <a:chOff x="192" y="2304"/>
              <a:chExt cx="288" cy="48"/>
            </a:xfrm>
          </p:grpSpPr>
          <p:sp>
            <p:nvSpPr>
              <p:cNvPr id="1142043" name="Arc 28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44" name="Arc 28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45" name="Group 285"/>
          <p:cNvGrpSpPr>
            <a:grpSpLocks/>
          </p:cNvGrpSpPr>
          <p:nvPr/>
        </p:nvGrpSpPr>
        <p:grpSpPr bwMode="auto">
          <a:xfrm>
            <a:off x="6677025" y="2514600"/>
            <a:ext cx="457200" cy="365125"/>
            <a:chOff x="1392" y="1728"/>
            <a:chExt cx="288" cy="230"/>
          </a:xfrm>
        </p:grpSpPr>
        <p:grpSp>
          <p:nvGrpSpPr>
            <p:cNvPr id="1142046" name="Group 286"/>
            <p:cNvGrpSpPr>
              <a:grpSpLocks/>
            </p:cNvGrpSpPr>
            <p:nvPr/>
          </p:nvGrpSpPr>
          <p:grpSpPr bwMode="auto">
            <a:xfrm flipV="1">
              <a:off x="1392" y="1728"/>
              <a:ext cx="288" cy="38"/>
              <a:chOff x="192" y="2304"/>
              <a:chExt cx="288" cy="48"/>
            </a:xfrm>
          </p:grpSpPr>
          <p:sp>
            <p:nvSpPr>
              <p:cNvPr id="1142047" name="Arc 28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48" name="Arc 28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49" name="Group 289"/>
            <p:cNvGrpSpPr>
              <a:grpSpLocks/>
            </p:cNvGrpSpPr>
            <p:nvPr/>
          </p:nvGrpSpPr>
          <p:grpSpPr bwMode="auto">
            <a:xfrm flipV="1">
              <a:off x="1392" y="1824"/>
              <a:ext cx="288" cy="38"/>
              <a:chOff x="192" y="2304"/>
              <a:chExt cx="288" cy="48"/>
            </a:xfrm>
          </p:grpSpPr>
          <p:sp>
            <p:nvSpPr>
              <p:cNvPr id="1142050" name="Arc 29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51" name="Arc 29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52" name="Group 292"/>
            <p:cNvGrpSpPr>
              <a:grpSpLocks/>
            </p:cNvGrpSpPr>
            <p:nvPr/>
          </p:nvGrpSpPr>
          <p:grpSpPr bwMode="auto">
            <a:xfrm flipV="1">
              <a:off x="1392" y="1920"/>
              <a:ext cx="288" cy="38"/>
              <a:chOff x="192" y="2304"/>
              <a:chExt cx="288" cy="48"/>
            </a:xfrm>
          </p:grpSpPr>
          <p:sp>
            <p:nvSpPr>
              <p:cNvPr id="1142053" name="Arc 29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54" name="Arc 29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55" name="Group 295"/>
          <p:cNvGrpSpPr>
            <a:grpSpLocks/>
          </p:cNvGrpSpPr>
          <p:nvPr/>
        </p:nvGrpSpPr>
        <p:grpSpPr bwMode="auto">
          <a:xfrm>
            <a:off x="6677025" y="2819400"/>
            <a:ext cx="457200" cy="365125"/>
            <a:chOff x="1392" y="1728"/>
            <a:chExt cx="288" cy="230"/>
          </a:xfrm>
        </p:grpSpPr>
        <p:grpSp>
          <p:nvGrpSpPr>
            <p:cNvPr id="1142056" name="Group 296"/>
            <p:cNvGrpSpPr>
              <a:grpSpLocks/>
            </p:cNvGrpSpPr>
            <p:nvPr/>
          </p:nvGrpSpPr>
          <p:grpSpPr bwMode="auto">
            <a:xfrm flipV="1">
              <a:off x="1392" y="1728"/>
              <a:ext cx="288" cy="38"/>
              <a:chOff x="192" y="2304"/>
              <a:chExt cx="288" cy="48"/>
            </a:xfrm>
          </p:grpSpPr>
          <p:sp>
            <p:nvSpPr>
              <p:cNvPr id="1142057" name="Arc 29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58" name="Arc 29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59" name="Group 299"/>
            <p:cNvGrpSpPr>
              <a:grpSpLocks/>
            </p:cNvGrpSpPr>
            <p:nvPr/>
          </p:nvGrpSpPr>
          <p:grpSpPr bwMode="auto">
            <a:xfrm flipV="1">
              <a:off x="1392" y="1824"/>
              <a:ext cx="288" cy="38"/>
              <a:chOff x="192" y="2304"/>
              <a:chExt cx="288" cy="48"/>
            </a:xfrm>
          </p:grpSpPr>
          <p:sp>
            <p:nvSpPr>
              <p:cNvPr id="1142060" name="Arc 30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61" name="Arc 30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62" name="Group 302"/>
            <p:cNvGrpSpPr>
              <a:grpSpLocks/>
            </p:cNvGrpSpPr>
            <p:nvPr/>
          </p:nvGrpSpPr>
          <p:grpSpPr bwMode="auto">
            <a:xfrm flipV="1">
              <a:off x="1392" y="1920"/>
              <a:ext cx="288" cy="38"/>
              <a:chOff x="192" y="2304"/>
              <a:chExt cx="288" cy="48"/>
            </a:xfrm>
          </p:grpSpPr>
          <p:sp>
            <p:nvSpPr>
              <p:cNvPr id="1142063" name="Arc 30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64" name="Arc 30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65" name="Group 305"/>
          <p:cNvGrpSpPr>
            <a:grpSpLocks/>
          </p:cNvGrpSpPr>
          <p:nvPr/>
        </p:nvGrpSpPr>
        <p:grpSpPr bwMode="auto">
          <a:xfrm>
            <a:off x="6677025" y="3124200"/>
            <a:ext cx="457200" cy="365125"/>
            <a:chOff x="1392" y="1728"/>
            <a:chExt cx="288" cy="230"/>
          </a:xfrm>
        </p:grpSpPr>
        <p:grpSp>
          <p:nvGrpSpPr>
            <p:cNvPr id="1142066" name="Group 306"/>
            <p:cNvGrpSpPr>
              <a:grpSpLocks/>
            </p:cNvGrpSpPr>
            <p:nvPr/>
          </p:nvGrpSpPr>
          <p:grpSpPr bwMode="auto">
            <a:xfrm flipV="1">
              <a:off x="1392" y="1728"/>
              <a:ext cx="288" cy="38"/>
              <a:chOff x="192" y="2304"/>
              <a:chExt cx="288" cy="48"/>
            </a:xfrm>
          </p:grpSpPr>
          <p:sp>
            <p:nvSpPr>
              <p:cNvPr id="1142067" name="Arc 30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68" name="Arc 30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69" name="Group 309"/>
            <p:cNvGrpSpPr>
              <a:grpSpLocks/>
            </p:cNvGrpSpPr>
            <p:nvPr/>
          </p:nvGrpSpPr>
          <p:grpSpPr bwMode="auto">
            <a:xfrm flipV="1">
              <a:off x="1392" y="1824"/>
              <a:ext cx="288" cy="38"/>
              <a:chOff x="192" y="2304"/>
              <a:chExt cx="288" cy="48"/>
            </a:xfrm>
          </p:grpSpPr>
          <p:sp>
            <p:nvSpPr>
              <p:cNvPr id="1142070" name="Arc 31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71" name="Arc 31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72" name="Group 312"/>
            <p:cNvGrpSpPr>
              <a:grpSpLocks/>
            </p:cNvGrpSpPr>
            <p:nvPr/>
          </p:nvGrpSpPr>
          <p:grpSpPr bwMode="auto">
            <a:xfrm flipV="1">
              <a:off x="1392" y="1920"/>
              <a:ext cx="288" cy="38"/>
              <a:chOff x="192" y="2304"/>
              <a:chExt cx="288" cy="48"/>
            </a:xfrm>
          </p:grpSpPr>
          <p:sp>
            <p:nvSpPr>
              <p:cNvPr id="1142073" name="Arc 31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74" name="Arc 31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75" name="Group 315"/>
          <p:cNvGrpSpPr>
            <a:grpSpLocks/>
          </p:cNvGrpSpPr>
          <p:nvPr/>
        </p:nvGrpSpPr>
        <p:grpSpPr bwMode="auto">
          <a:xfrm>
            <a:off x="6677025" y="3429000"/>
            <a:ext cx="457200" cy="365125"/>
            <a:chOff x="1392" y="1728"/>
            <a:chExt cx="288" cy="230"/>
          </a:xfrm>
        </p:grpSpPr>
        <p:grpSp>
          <p:nvGrpSpPr>
            <p:cNvPr id="1142076" name="Group 316"/>
            <p:cNvGrpSpPr>
              <a:grpSpLocks/>
            </p:cNvGrpSpPr>
            <p:nvPr/>
          </p:nvGrpSpPr>
          <p:grpSpPr bwMode="auto">
            <a:xfrm flipV="1">
              <a:off x="1392" y="1728"/>
              <a:ext cx="288" cy="38"/>
              <a:chOff x="192" y="2304"/>
              <a:chExt cx="288" cy="48"/>
            </a:xfrm>
          </p:grpSpPr>
          <p:sp>
            <p:nvSpPr>
              <p:cNvPr id="1142077" name="Arc 31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78" name="Arc 31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79" name="Group 319"/>
            <p:cNvGrpSpPr>
              <a:grpSpLocks/>
            </p:cNvGrpSpPr>
            <p:nvPr/>
          </p:nvGrpSpPr>
          <p:grpSpPr bwMode="auto">
            <a:xfrm flipV="1">
              <a:off x="1392" y="1824"/>
              <a:ext cx="288" cy="38"/>
              <a:chOff x="192" y="2304"/>
              <a:chExt cx="288" cy="48"/>
            </a:xfrm>
          </p:grpSpPr>
          <p:sp>
            <p:nvSpPr>
              <p:cNvPr id="1142080" name="Arc 32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81" name="Arc 32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82" name="Group 322"/>
            <p:cNvGrpSpPr>
              <a:grpSpLocks/>
            </p:cNvGrpSpPr>
            <p:nvPr/>
          </p:nvGrpSpPr>
          <p:grpSpPr bwMode="auto">
            <a:xfrm flipV="1">
              <a:off x="1392" y="1920"/>
              <a:ext cx="288" cy="38"/>
              <a:chOff x="192" y="2304"/>
              <a:chExt cx="288" cy="48"/>
            </a:xfrm>
          </p:grpSpPr>
          <p:sp>
            <p:nvSpPr>
              <p:cNvPr id="1142083" name="Arc 32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84" name="Arc 32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85" name="Group 325"/>
          <p:cNvGrpSpPr>
            <a:grpSpLocks/>
          </p:cNvGrpSpPr>
          <p:nvPr/>
        </p:nvGrpSpPr>
        <p:grpSpPr bwMode="auto">
          <a:xfrm flipV="1">
            <a:off x="6677025" y="3143250"/>
            <a:ext cx="457200" cy="365125"/>
            <a:chOff x="1392" y="1728"/>
            <a:chExt cx="288" cy="230"/>
          </a:xfrm>
        </p:grpSpPr>
        <p:grpSp>
          <p:nvGrpSpPr>
            <p:cNvPr id="1142086" name="Group 326"/>
            <p:cNvGrpSpPr>
              <a:grpSpLocks/>
            </p:cNvGrpSpPr>
            <p:nvPr/>
          </p:nvGrpSpPr>
          <p:grpSpPr bwMode="auto">
            <a:xfrm flipV="1">
              <a:off x="1392" y="1728"/>
              <a:ext cx="288" cy="38"/>
              <a:chOff x="192" y="2304"/>
              <a:chExt cx="288" cy="48"/>
            </a:xfrm>
          </p:grpSpPr>
          <p:sp>
            <p:nvSpPr>
              <p:cNvPr id="1142087" name="Arc 32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88" name="Arc 32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89" name="Group 329"/>
            <p:cNvGrpSpPr>
              <a:grpSpLocks/>
            </p:cNvGrpSpPr>
            <p:nvPr/>
          </p:nvGrpSpPr>
          <p:grpSpPr bwMode="auto">
            <a:xfrm flipV="1">
              <a:off x="1392" y="1824"/>
              <a:ext cx="288" cy="38"/>
              <a:chOff x="192" y="2304"/>
              <a:chExt cx="288" cy="48"/>
            </a:xfrm>
          </p:grpSpPr>
          <p:sp>
            <p:nvSpPr>
              <p:cNvPr id="1142090" name="Arc 33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91" name="Arc 33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92" name="Group 332"/>
            <p:cNvGrpSpPr>
              <a:grpSpLocks/>
            </p:cNvGrpSpPr>
            <p:nvPr/>
          </p:nvGrpSpPr>
          <p:grpSpPr bwMode="auto">
            <a:xfrm flipV="1">
              <a:off x="1392" y="1920"/>
              <a:ext cx="288" cy="38"/>
              <a:chOff x="192" y="2304"/>
              <a:chExt cx="288" cy="48"/>
            </a:xfrm>
          </p:grpSpPr>
          <p:sp>
            <p:nvSpPr>
              <p:cNvPr id="1142093" name="Arc 33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94" name="Arc 33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095" name="Group 335"/>
          <p:cNvGrpSpPr>
            <a:grpSpLocks/>
          </p:cNvGrpSpPr>
          <p:nvPr/>
        </p:nvGrpSpPr>
        <p:grpSpPr bwMode="auto">
          <a:xfrm flipV="1">
            <a:off x="6677025" y="3143250"/>
            <a:ext cx="457200" cy="365125"/>
            <a:chOff x="1392" y="1728"/>
            <a:chExt cx="288" cy="230"/>
          </a:xfrm>
        </p:grpSpPr>
        <p:grpSp>
          <p:nvGrpSpPr>
            <p:cNvPr id="1142096" name="Group 336"/>
            <p:cNvGrpSpPr>
              <a:grpSpLocks/>
            </p:cNvGrpSpPr>
            <p:nvPr/>
          </p:nvGrpSpPr>
          <p:grpSpPr bwMode="auto">
            <a:xfrm flipV="1">
              <a:off x="1392" y="1728"/>
              <a:ext cx="288" cy="38"/>
              <a:chOff x="192" y="2304"/>
              <a:chExt cx="288" cy="48"/>
            </a:xfrm>
          </p:grpSpPr>
          <p:sp>
            <p:nvSpPr>
              <p:cNvPr id="1142097" name="Arc 33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098" name="Arc 33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099" name="Group 339"/>
            <p:cNvGrpSpPr>
              <a:grpSpLocks/>
            </p:cNvGrpSpPr>
            <p:nvPr/>
          </p:nvGrpSpPr>
          <p:grpSpPr bwMode="auto">
            <a:xfrm flipV="1">
              <a:off x="1392" y="1824"/>
              <a:ext cx="288" cy="38"/>
              <a:chOff x="192" y="2304"/>
              <a:chExt cx="288" cy="48"/>
            </a:xfrm>
          </p:grpSpPr>
          <p:sp>
            <p:nvSpPr>
              <p:cNvPr id="1142100" name="Arc 34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01" name="Arc 34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02" name="Group 342"/>
            <p:cNvGrpSpPr>
              <a:grpSpLocks/>
            </p:cNvGrpSpPr>
            <p:nvPr/>
          </p:nvGrpSpPr>
          <p:grpSpPr bwMode="auto">
            <a:xfrm flipV="1">
              <a:off x="1392" y="1920"/>
              <a:ext cx="288" cy="38"/>
              <a:chOff x="192" y="2304"/>
              <a:chExt cx="288" cy="48"/>
            </a:xfrm>
          </p:grpSpPr>
          <p:sp>
            <p:nvSpPr>
              <p:cNvPr id="1142103" name="Arc 34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04" name="Arc 34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05" name="Group 345"/>
          <p:cNvGrpSpPr>
            <a:grpSpLocks/>
          </p:cNvGrpSpPr>
          <p:nvPr/>
        </p:nvGrpSpPr>
        <p:grpSpPr bwMode="auto">
          <a:xfrm flipV="1">
            <a:off x="6677025" y="2838450"/>
            <a:ext cx="457200" cy="365125"/>
            <a:chOff x="1392" y="1728"/>
            <a:chExt cx="288" cy="230"/>
          </a:xfrm>
        </p:grpSpPr>
        <p:grpSp>
          <p:nvGrpSpPr>
            <p:cNvPr id="1142106" name="Group 346"/>
            <p:cNvGrpSpPr>
              <a:grpSpLocks/>
            </p:cNvGrpSpPr>
            <p:nvPr/>
          </p:nvGrpSpPr>
          <p:grpSpPr bwMode="auto">
            <a:xfrm flipV="1">
              <a:off x="1392" y="1728"/>
              <a:ext cx="288" cy="38"/>
              <a:chOff x="192" y="2304"/>
              <a:chExt cx="288" cy="48"/>
            </a:xfrm>
          </p:grpSpPr>
          <p:sp>
            <p:nvSpPr>
              <p:cNvPr id="1142107" name="Arc 34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08" name="Arc 34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09" name="Group 349"/>
            <p:cNvGrpSpPr>
              <a:grpSpLocks/>
            </p:cNvGrpSpPr>
            <p:nvPr/>
          </p:nvGrpSpPr>
          <p:grpSpPr bwMode="auto">
            <a:xfrm flipV="1">
              <a:off x="1392" y="1824"/>
              <a:ext cx="288" cy="38"/>
              <a:chOff x="192" y="2304"/>
              <a:chExt cx="288" cy="48"/>
            </a:xfrm>
          </p:grpSpPr>
          <p:sp>
            <p:nvSpPr>
              <p:cNvPr id="1142110" name="Arc 35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11" name="Arc 35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12" name="Group 352"/>
            <p:cNvGrpSpPr>
              <a:grpSpLocks/>
            </p:cNvGrpSpPr>
            <p:nvPr/>
          </p:nvGrpSpPr>
          <p:grpSpPr bwMode="auto">
            <a:xfrm flipV="1">
              <a:off x="1392" y="1920"/>
              <a:ext cx="288" cy="38"/>
              <a:chOff x="192" y="2304"/>
              <a:chExt cx="288" cy="48"/>
            </a:xfrm>
          </p:grpSpPr>
          <p:sp>
            <p:nvSpPr>
              <p:cNvPr id="1142113" name="Arc 35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14" name="Arc 35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15" name="Group 355"/>
          <p:cNvGrpSpPr>
            <a:grpSpLocks/>
          </p:cNvGrpSpPr>
          <p:nvPr/>
        </p:nvGrpSpPr>
        <p:grpSpPr bwMode="auto">
          <a:xfrm flipV="1">
            <a:off x="6677025" y="2533650"/>
            <a:ext cx="457200" cy="365125"/>
            <a:chOff x="1392" y="1728"/>
            <a:chExt cx="288" cy="230"/>
          </a:xfrm>
        </p:grpSpPr>
        <p:grpSp>
          <p:nvGrpSpPr>
            <p:cNvPr id="1142116" name="Group 356"/>
            <p:cNvGrpSpPr>
              <a:grpSpLocks/>
            </p:cNvGrpSpPr>
            <p:nvPr/>
          </p:nvGrpSpPr>
          <p:grpSpPr bwMode="auto">
            <a:xfrm flipV="1">
              <a:off x="1392" y="1728"/>
              <a:ext cx="288" cy="38"/>
              <a:chOff x="192" y="2304"/>
              <a:chExt cx="288" cy="48"/>
            </a:xfrm>
          </p:grpSpPr>
          <p:sp>
            <p:nvSpPr>
              <p:cNvPr id="1142117" name="Arc 35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18" name="Arc 35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19" name="Group 359"/>
            <p:cNvGrpSpPr>
              <a:grpSpLocks/>
            </p:cNvGrpSpPr>
            <p:nvPr/>
          </p:nvGrpSpPr>
          <p:grpSpPr bwMode="auto">
            <a:xfrm flipV="1">
              <a:off x="1392" y="1824"/>
              <a:ext cx="288" cy="38"/>
              <a:chOff x="192" y="2304"/>
              <a:chExt cx="288" cy="48"/>
            </a:xfrm>
          </p:grpSpPr>
          <p:sp>
            <p:nvSpPr>
              <p:cNvPr id="1142120" name="Arc 36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21" name="Arc 36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22" name="Group 362"/>
            <p:cNvGrpSpPr>
              <a:grpSpLocks/>
            </p:cNvGrpSpPr>
            <p:nvPr/>
          </p:nvGrpSpPr>
          <p:grpSpPr bwMode="auto">
            <a:xfrm flipV="1">
              <a:off x="1392" y="1920"/>
              <a:ext cx="288" cy="38"/>
              <a:chOff x="192" y="2304"/>
              <a:chExt cx="288" cy="48"/>
            </a:xfrm>
          </p:grpSpPr>
          <p:sp>
            <p:nvSpPr>
              <p:cNvPr id="1142123" name="Arc 36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24" name="Arc 36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25" name="Group 365"/>
          <p:cNvGrpSpPr>
            <a:grpSpLocks/>
          </p:cNvGrpSpPr>
          <p:nvPr/>
        </p:nvGrpSpPr>
        <p:grpSpPr bwMode="auto">
          <a:xfrm flipV="1">
            <a:off x="6677025" y="2228850"/>
            <a:ext cx="457200" cy="365125"/>
            <a:chOff x="1392" y="1728"/>
            <a:chExt cx="288" cy="230"/>
          </a:xfrm>
        </p:grpSpPr>
        <p:grpSp>
          <p:nvGrpSpPr>
            <p:cNvPr id="1142126" name="Group 366"/>
            <p:cNvGrpSpPr>
              <a:grpSpLocks/>
            </p:cNvGrpSpPr>
            <p:nvPr/>
          </p:nvGrpSpPr>
          <p:grpSpPr bwMode="auto">
            <a:xfrm flipV="1">
              <a:off x="1392" y="1728"/>
              <a:ext cx="288" cy="38"/>
              <a:chOff x="192" y="2304"/>
              <a:chExt cx="288" cy="48"/>
            </a:xfrm>
          </p:grpSpPr>
          <p:sp>
            <p:nvSpPr>
              <p:cNvPr id="1142127" name="Arc 36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28" name="Arc 36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29" name="Group 369"/>
            <p:cNvGrpSpPr>
              <a:grpSpLocks/>
            </p:cNvGrpSpPr>
            <p:nvPr/>
          </p:nvGrpSpPr>
          <p:grpSpPr bwMode="auto">
            <a:xfrm flipV="1">
              <a:off x="1392" y="1824"/>
              <a:ext cx="288" cy="38"/>
              <a:chOff x="192" y="2304"/>
              <a:chExt cx="288" cy="48"/>
            </a:xfrm>
          </p:grpSpPr>
          <p:sp>
            <p:nvSpPr>
              <p:cNvPr id="1142130" name="Arc 37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31" name="Arc 37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32" name="Group 372"/>
            <p:cNvGrpSpPr>
              <a:grpSpLocks/>
            </p:cNvGrpSpPr>
            <p:nvPr/>
          </p:nvGrpSpPr>
          <p:grpSpPr bwMode="auto">
            <a:xfrm flipV="1">
              <a:off x="1392" y="1920"/>
              <a:ext cx="288" cy="38"/>
              <a:chOff x="192" y="2304"/>
              <a:chExt cx="288" cy="48"/>
            </a:xfrm>
          </p:grpSpPr>
          <p:sp>
            <p:nvSpPr>
              <p:cNvPr id="1142133" name="Arc 37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34" name="Arc 37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35" name="Group 375"/>
          <p:cNvGrpSpPr>
            <a:grpSpLocks/>
          </p:cNvGrpSpPr>
          <p:nvPr/>
        </p:nvGrpSpPr>
        <p:grpSpPr bwMode="auto">
          <a:xfrm flipV="1">
            <a:off x="6677025" y="1924050"/>
            <a:ext cx="457200" cy="365125"/>
            <a:chOff x="1392" y="1728"/>
            <a:chExt cx="288" cy="230"/>
          </a:xfrm>
        </p:grpSpPr>
        <p:grpSp>
          <p:nvGrpSpPr>
            <p:cNvPr id="1142136" name="Group 376"/>
            <p:cNvGrpSpPr>
              <a:grpSpLocks/>
            </p:cNvGrpSpPr>
            <p:nvPr/>
          </p:nvGrpSpPr>
          <p:grpSpPr bwMode="auto">
            <a:xfrm flipV="1">
              <a:off x="1392" y="1728"/>
              <a:ext cx="288" cy="38"/>
              <a:chOff x="192" y="2304"/>
              <a:chExt cx="288" cy="48"/>
            </a:xfrm>
          </p:grpSpPr>
          <p:sp>
            <p:nvSpPr>
              <p:cNvPr id="1142137" name="Arc 37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38" name="Arc 37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39" name="Group 379"/>
            <p:cNvGrpSpPr>
              <a:grpSpLocks/>
            </p:cNvGrpSpPr>
            <p:nvPr/>
          </p:nvGrpSpPr>
          <p:grpSpPr bwMode="auto">
            <a:xfrm flipV="1">
              <a:off x="1392" y="1824"/>
              <a:ext cx="288" cy="38"/>
              <a:chOff x="192" y="2304"/>
              <a:chExt cx="288" cy="48"/>
            </a:xfrm>
          </p:grpSpPr>
          <p:sp>
            <p:nvSpPr>
              <p:cNvPr id="1142140" name="Arc 38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41" name="Arc 38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42" name="Group 382"/>
            <p:cNvGrpSpPr>
              <a:grpSpLocks/>
            </p:cNvGrpSpPr>
            <p:nvPr/>
          </p:nvGrpSpPr>
          <p:grpSpPr bwMode="auto">
            <a:xfrm flipV="1">
              <a:off x="1392" y="1920"/>
              <a:ext cx="288" cy="38"/>
              <a:chOff x="192" y="2304"/>
              <a:chExt cx="288" cy="48"/>
            </a:xfrm>
          </p:grpSpPr>
          <p:sp>
            <p:nvSpPr>
              <p:cNvPr id="1142143" name="Arc 38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44" name="Arc 38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45" name="Group 385"/>
          <p:cNvGrpSpPr>
            <a:grpSpLocks/>
          </p:cNvGrpSpPr>
          <p:nvPr/>
        </p:nvGrpSpPr>
        <p:grpSpPr bwMode="auto">
          <a:xfrm flipV="1">
            <a:off x="6677025" y="3444875"/>
            <a:ext cx="457200" cy="365125"/>
            <a:chOff x="1392" y="1728"/>
            <a:chExt cx="288" cy="230"/>
          </a:xfrm>
        </p:grpSpPr>
        <p:grpSp>
          <p:nvGrpSpPr>
            <p:cNvPr id="1142146" name="Group 386"/>
            <p:cNvGrpSpPr>
              <a:grpSpLocks/>
            </p:cNvGrpSpPr>
            <p:nvPr/>
          </p:nvGrpSpPr>
          <p:grpSpPr bwMode="auto">
            <a:xfrm flipV="1">
              <a:off x="1392" y="1728"/>
              <a:ext cx="288" cy="38"/>
              <a:chOff x="192" y="2304"/>
              <a:chExt cx="288" cy="48"/>
            </a:xfrm>
          </p:grpSpPr>
          <p:sp>
            <p:nvSpPr>
              <p:cNvPr id="1142147" name="Arc 38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48" name="Arc 38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49" name="Group 389"/>
            <p:cNvGrpSpPr>
              <a:grpSpLocks/>
            </p:cNvGrpSpPr>
            <p:nvPr/>
          </p:nvGrpSpPr>
          <p:grpSpPr bwMode="auto">
            <a:xfrm flipV="1">
              <a:off x="1392" y="1824"/>
              <a:ext cx="288" cy="38"/>
              <a:chOff x="192" y="2304"/>
              <a:chExt cx="288" cy="48"/>
            </a:xfrm>
          </p:grpSpPr>
          <p:sp>
            <p:nvSpPr>
              <p:cNvPr id="1142150" name="Arc 39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51" name="Arc 39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52" name="Group 392"/>
            <p:cNvGrpSpPr>
              <a:grpSpLocks/>
            </p:cNvGrpSpPr>
            <p:nvPr/>
          </p:nvGrpSpPr>
          <p:grpSpPr bwMode="auto">
            <a:xfrm flipV="1">
              <a:off x="1392" y="1920"/>
              <a:ext cx="288" cy="38"/>
              <a:chOff x="192" y="2304"/>
              <a:chExt cx="288" cy="48"/>
            </a:xfrm>
          </p:grpSpPr>
          <p:sp>
            <p:nvSpPr>
              <p:cNvPr id="1142153" name="Arc 39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54" name="Arc 39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55" name="Group 395"/>
          <p:cNvGrpSpPr>
            <a:grpSpLocks/>
          </p:cNvGrpSpPr>
          <p:nvPr/>
        </p:nvGrpSpPr>
        <p:grpSpPr bwMode="auto">
          <a:xfrm>
            <a:off x="6677025" y="1965325"/>
            <a:ext cx="457200" cy="304800"/>
            <a:chOff x="1392" y="1440"/>
            <a:chExt cx="288" cy="192"/>
          </a:xfrm>
        </p:grpSpPr>
        <p:grpSp>
          <p:nvGrpSpPr>
            <p:cNvPr id="1142156" name="Group 396"/>
            <p:cNvGrpSpPr>
              <a:grpSpLocks/>
            </p:cNvGrpSpPr>
            <p:nvPr/>
          </p:nvGrpSpPr>
          <p:grpSpPr bwMode="auto">
            <a:xfrm flipV="1">
              <a:off x="1392" y="1594"/>
              <a:ext cx="288" cy="38"/>
              <a:chOff x="192" y="2304"/>
              <a:chExt cx="288" cy="48"/>
            </a:xfrm>
          </p:grpSpPr>
          <p:sp>
            <p:nvSpPr>
              <p:cNvPr id="1142157" name="Arc 39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58" name="Arc 39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59" name="Group 399"/>
            <p:cNvGrpSpPr>
              <a:grpSpLocks/>
            </p:cNvGrpSpPr>
            <p:nvPr/>
          </p:nvGrpSpPr>
          <p:grpSpPr bwMode="auto">
            <a:xfrm flipV="1">
              <a:off x="1428" y="1518"/>
              <a:ext cx="216" cy="38"/>
              <a:chOff x="192" y="2304"/>
              <a:chExt cx="288" cy="48"/>
            </a:xfrm>
          </p:grpSpPr>
          <p:sp>
            <p:nvSpPr>
              <p:cNvPr id="1142160" name="Arc 40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61" name="Arc 40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62" name="Group 402"/>
            <p:cNvGrpSpPr>
              <a:grpSpLocks/>
            </p:cNvGrpSpPr>
            <p:nvPr/>
          </p:nvGrpSpPr>
          <p:grpSpPr bwMode="auto">
            <a:xfrm flipV="1">
              <a:off x="1464" y="1440"/>
              <a:ext cx="144" cy="40"/>
              <a:chOff x="192" y="2304"/>
              <a:chExt cx="288" cy="48"/>
            </a:xfrm>
          </p:grpSpPr>
          <p:sp>
            <p:nvSpPr>
              <p:cNvPr id="1142163" name="Arc 40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64" name="Arc 40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65" name="Group 405"/>
          <p:cNvGrpSpPr>
            <a:grpSpLocks/>
          </p:cNvGrpSpPr>
          <p:nvPr/>
        </p:nvGrpSpPr>
        <p:grpSpPr bwMode="auto">
          <a:xfrm>
            <a:off x="6677025" y="2209800"/>
            <a:ext cx="457200" cy="365125"/>
            <a:chOff x="1392" y="1728"/>
            <a:chExt cx="288" cy="230"/>
          </a:xfrm>
        </p:grpSpPr>
        <p:grpSp>
          <p:nvGrpSpPr>
            <p:cNvPr id="1142166" name="Group 406"/>
            <p:cNvGrpSpPr>
              <a:grpSpLocks/>
            </p:cNvGrpSpPr>
            <p:nvPr/>
          </p:nvGrpSpPr>
          <p:grpSpPr bwMode="auto">
            <a:xfrm flipV="1">
              <a:off x="1392" y="1728"/>
              <a:ext cx="288" cy="38"/>
              <a:chOff x="192" y="2304"/>
              <a:chExt cx="288" cy="48"/>
            </a:xfrm>
          </p:grpSpPr>
          <p:sp>
            <p:nvSpPr>
              <p:cNvPr id="1142167" name="Arc 40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68" name="Arc 40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69" name="Group 409"/>
            <p:cNvGrpSpPr>
              <a:grpSpLocks/>
            </p:cNvGrpSpPr>
            <p:nvPr/>
          </p:nvGrpSpPr>
          <p:grpSpPr bwMode="auto">
            <a:xfrm flipV="1">
              <a:off x="1392" y="1824"/>
              <a:ext cx="288" cy="38"/>
              <a:chOff x="192" y="2304"/>
              <a:chExt cx="288" cy="48"/>
            </a:xfrm>
          </p:grpSpPr>
          <p:sp>
            <p:nvSpPr>
              <p:cNvPr id="1142170" name="Arc 41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71" name="Arc 41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72" name="Group 412"/>
            <p:cNvGrpSpPr>
              <a:grpSpLocks/>
            </p:cNvGrpSpPr>
            <p:nvPr/>
          </p:nvGrpSpPr>
          <p:grpSpPr bwMode="auto">
            <a:xfrm flipV="1">
              <a:off x="1392" y="1920"/>
              <a:ext cx="288" cy="38"/>
              <a:chOff x="192" y="2304"/>
              <a:chExt cx="288" cy="48"/>
            </a:xfrm>
          </p:grpSpPr>
          <p:sp>
            <p:nvSpPr>
              <p:cNvPr id="1142173" name="Arc 41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74" name="Arc 41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75" name="Group 415"/>
          <p:cNvGrpSpPr>
            <a:grpSpLocks/>
          </p:cNvGrpSpPr>
          <p:nvPr/>
        </p:nvGrpSpPr>
        <p:grpSpPr bwMode="auto">
          <a:xfrm>
            <a:off x="6677025" y="2514600"/>
            <a:ext cx="457200" cy="365125"/>
            <a:chOff x="1392" y="1728"/>
            <a:chExt cx="288" cy="230"/>
          </a:xfrm>
        </p:grpSpPr>
        <p:grpSp>
          <p:nvGrpSpPr>
            <p:cNvPr id="1142176" name="Group 416"/>
            <p:cNvGrpSpPr>
              <a:grpSpLocks/>
            </p:cNvGrpSpPr>
            <p:nvPr/>
          </p:nvGrpSpPr>
          <p:grpSpPr bwMode="auto">
            <a:xfrm flipV="1">
              <a:off x="1392" y="1728"/>
              <a:ext cx="288" cy="38"/>
              <a:chOff x="192" y="2304"/>
              <a:chExt cx="288" cy="48"/>
            </a:xfrm>
          </p:grpSpPr>
          <p:sp>
            <p:nvSpPr>
              <p:cNvPr id="1142177" name="Arc 41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78" name="Arc 41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79" name="Group 419"/>
            <p:cNvGrpSpPr>
              <a:grpSpLocks/>
            </p:cNvGrpSpPr>
            <p:nvPr/>
          </p:nvGrpSpPr>
          <p:grpSpPr bwMode="auto">
            <a:xfrm flipV="1">
              <a:off x="1392" y="1824"/>
              <a:ext cx="288" cy="38"/>
              <a:chOff x="192" y="2304"/>
              <a:chExt cx="288" cy="48"/>
            </a:xfrm>
          </p:grpSpPr>
          <p:sp>
            <p:nvSpPr>
              <p:cNvPr id="1142180" name="Arc 42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81" name="Arc 42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82" name="Group 422"/>
            <p:cNvGrpSpPr>
              <a:grpSpLocks/>
            </p:cNvGrpSpPr>
            <p:nvPr/>
          </p:nvGrpSpPr>
          <p:grpSpPr bwMode="auto">
            <a:xfrm flipV="1">
              <a:off x="1392" y="1920"/>
              <a:ext cx="288" cy="38"/>
              <a:chOff x="192" y="2304"/>
              <a:chExt cx="288" cy="48"/>
            </a:xfrm>
          </p:grpSpPr>
          <p:sp>
            <p:nvSpPr>
              <p:cNvPr id="1142183" name="Arc 42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84" name="Arc 42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85" name="Group 425"/>
          <p:cNvGrpSpPr>
            <a:grpSpLocks/>
          </p:cNvGrpSpPr>
          <p:nvPr/>
        </p:nvGrpSpPr>
        <p:grpSpPr bwMode="auto">
          <a:xfrm>
            <a:off x="6677025" y="2819400"/>
            <a:ext cx="457200" cy="365125"/>
            <a:chOff x="1392" y="1728"/>
            <a:chExt cx="288" cy="230"/>
          </a:xfrm>
        </p:grpSpPr>
        <p:grpSp>
          <p:nvGrpSpPr>
            <p:cNvPr id="1142186" name="Group 426"/>
            <p:cNvGrpSpPr>
              <a:grpSpLocks/>
            </p:cNvGrpSpPr>
            <p:nvPr/>
          </p:nvGrpSpPr>
          <p:grpSpPr bwMode="auto">
            <a:xfrm flipV="1">
              <a:off x="1392" y="1728"/>
              <a:ext cx="288" cy="38"/>
              <a:chOff x="192" y="2304"/>
              <a:chExt cx="288" cy="48"/>
            </a:xfrm>
          </p:grpSpPr>
          <p:sp>
            <p:nvSpPr>
              <p:cNvPr id="1142187" name="Arc 42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88" name="Arc 42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89" name="Group 429"/>
            <p:cNvGrpSpPr>
              <a:grpSpLocks/>
            </p:cNvGrpSpPr>
            <p:nvPr/>
          </p:nvGrpSpPr>
          <p:grpSpPr bwMode="auto">
            <a:xfrm flipV="1">
              <a:off x="1392" y="1824"/>
              <a:ext cx="288" cy="38"/>
              <a:chOff x="192" y="2304"/>
              <a:chExt cx="288" cy="48"/>
            </a:xfrm>
          </p:grpSpPr>
          <p:sp>
            <p:nvSpPr>
              <p:cNvPr id="1142190" name="Arc 43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91" name="Arc 43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92" name="Group 432"/>
            <p:cNvGrpSpPr>
              <a:grpSpLocks/>
            </p:cNvGrpSpPr>
            <p:nvPr/>
          </p:nvGrpSpPr>
          <p:grpSpPr bwMode="auto">
            <a:xfrm flipV="1">
              <a:off x="1392" y="1920"/>
              <a:ext cx="288" cy="38"/>
              <a:chOff x="192" y="2304"/>
              <a:chExt cx="288" cy="48"/>
            </a:xfrm>
          </p:grpSpPr>
          <p:sp>
            <p:nvSpPr>
              <p:cNvPr id="1142193" name="Arc 43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94" name="Arc 43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195" name="Group 435"/>
          <p:cNvGrpSpPr>
            <a:grpSpLocks/>
          </p:cNvGrpSpPr>
          <p:nvPr/>
        </p:nvGrpSpPr>
        <p:grpSpPr bwMode="auto">
          <a:xfrm>
            <a:off x="6677025" y="3124200"/>
            <a:ext cx="457200" cy="365125"/>
            <a:chOff x="1392" y="1728"/>
            <a:chExt cx="288" cy="230"/>
          </a:xfrm>
        </p:grpSpPr>
        <p:grpSp>
          <p:nvGrpSpPr>
            <p:cNvPr id="1142196" name="Group 436"/>
            <p:cNvGrpSpPr>
              <a:grpSpLocks/>
            </p:cNvGrpSpPr>
            <p:nvPr/>
          </p:nvGrpSpPr>
          <p:grpSpPr bwMode="auto">
            <a:xfrm flipV="1">
              <a:off x="1392" y="1728"/>
              <a:ext cx="288" cy="38"/>
              <a:chOff x="192" y="2304"/>
              <a:chExt cx="288" cy="48"/>
            </a:xfrm>
          </p:grpSpPr>
          <p:sp>
            <p:nvSpPr>
              <p:cNvPr id="1142197" name="Arc 43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198" name="Arc 43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199" name="Group 439"/>
            <p:cNvGrpSpPr>
              <a:grpSpLocks/>
            </p:cNvGrpSpPr>
            <p:nvPr/>
          </p:nvGrpSpPr>
          <p:grpSpPr bwMode="auto">
            <a:xfrm flipV="1">
              <a:off x="1392" y="1824"/>
              <a:ext cx="288" cy="38"/>
              <a:chOff x="192" y="2304"/>
              <a:chExt cx="288" cy="48"/>
            </a:xfrm>
          </p:grpSpPr>
          <p:sp>
            <p:nvSpPr>
              <p:cNvPr id="1142200" name="Arc 44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01" name="Arc 44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02" name="Group 442"/>
            <p:cNvGrpSpPr>
              <a:grpSpLocks/>
            </p:cNvGrpSpPr>
            <p:nvPr/>
          </p:nvGrpSpPr>
          <p:grpSpPr bwMode="auto">
            <a:xfrm flipV="1">
              <a:off x="1392" y="1920"/>
              <a:ext cx="288" cy="38"/>
              <a:chOff x="192" y="2304"/>
              <a:chExt cx="288" cy="48"/>
            </a:xfrm>
          </p:grpSpPr>
          <p:sp>
            <p:nvSpPr>
              <p:cNvPr id="1142203" name="Arc 44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04" name="Arc 44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05" name="Group 445"/>
          <p:cNvGrpSpPr>
            <a:grpSpLocks/>
          </p:cNvGrpSpPr>
          <p:nvPr/>
        </p:nvGrpSpPr>
        <p:grpSpPr bwMode="auto">
          <a:xfrm>
            <a:off x="6677025" y="3429000"/>
            <a:ext cx="457200" cy="365125"/>
            <a:chOff x="1392" y="1728"/>
            <a:chExt cx="288" cy="230"/>
          </a:xfrm>
        </p:grpSpPr>
        <p:grpSp>
          <p:nvGrpSpPr>
            <p:cNvPr id="1142206" name="Group 446"/>
            <p:cNvGrpSpPr>
              <a:grpSpLocks/>
            </p:cNvGrpSpPr>
            <p:nvPr/>
          </p:nvGrpSpPr>
          <p:grpSpPr bwMode="auto">
            <a:xfrm flipV="1">
              <a:off x="1392" y="1728"/>
              <a:ext cx="288" cy="38"/>
              <a:chOff x="192" y="2304"/>
              <a:chExt cx="288" cy="48"/>
            </a:xfrm>
          </p:grpSpPr>
          <p:sp>
            <p:nvSpPr>
              <p:cNvPr id="1142207" name="Arc 44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08" name="Arc 44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09" name="Group 449"/>
            <p:cNvGrpSpPr>
              <a:grpSpLocks/>
            </p:cNvGrpSpPr>
            <p:nvPr/>
          </p:nvGrpSpPr>
          <p:grpSpPr bwMode="auto">
            <a:xfrm flipV="1">
              <a:off x="1392" y="1824"/>
              <a:ext cx="288" cy="38"/>
              <a:chOff x="192" y="2304"/>
              <a:chExt cx="288" cy="48"/>
            </a:xfrm>
          </p:grpSpPr>
          <p:sp>
            <p:nvSpPr>
              <p:cNvPr id="1142210" name="Arc 45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11" name="Arc 45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12" name="Group 452"/>
            <p:cNvGrpSpPr>
              <a:grpSpLocks/>
            </p:cNvGrpSpPr>
            <p:nvPr/>
          </p:nvGrpSpPr>
          <p:grpSpPr bwMode="auto">
            <a:xfrm flipV="1">
              <a:off x="1392" y="1920"/>
              <a:ext cx="288" cy="38"/>
              <a:chOff x="192" y="2304"/>
              <a:chExt cx="288" cy="48"/>
            </a:xfrm>
          </p:grpSpPr>
          <p:sp>
            <p:nvSpPr>
              <p:cNvPr id="1142213" name="Arc 45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14" name="Arc 45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3300"/>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15" name="Group 455"/>
          <p:cNvGrpSpPr>
            <a:grpSpLocks/>
          </p:cNvGrpSpPr>
          <p:nvPr/>
        </p:nvGrpSpPr>
        <p:grpSpPr bwMode="auto">
          <a:xfrm flipV="1">
            <a:off x="6677025" y="3143250"/>
            <a:ext cx="457200" cy="365125"/>
            <a:chOff x="1392" y="1728"/>
            <a:chExt cx="288" cy="230"/>
          </a:xfrm>
        </p:grpSpPr>
        <p:grpSp>
          <p:nvGrpSpPr>
            <p:cNvPr id="1142216" name="Group 456"/>
            <p:cNvGrpSpPr>
              <a:grpSpLocks/>
            </p:cNvGrpSpPr>
            <p:nvPr/>
          </p:nvGrpSpPr>
          <p:grpSpPr bwMode="auto">
            <a:xfrm flipV="1">
              <a:off x="1392" y="1728"/>
              <a:ext cx="288" cy="38"/>
              <a:chOff x="192" y="2304"/>
              <a:chExt cx="288" cy="48"/>
            </a:xfrm>
          </p:grpSpPr>
          <p:sp>
            <p:nvSpPr>
              <p:cNvPr id="1142217" name="Arc 45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18" name="Arc 45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19" name="Group 459"/>
            <p:cNvGrpSpPr>
              <a:grpSpLocks/>
            </p:cNvGrpSpPr>
            <p:nvPr/>
          </p:nvGrpSpPr>
          <p:grpSpPr bwMode="auto">
            <a:xfrm flipV="1">
              <a:off x="1392" y="1824"/>
              <a:ext cx="288" cy="38"/>
              <a:chOff x="192" y="2304"/>
              <a:chExt cx="288" cy="48"/>
            </a:xfrm>
          </p:grpSpPr>
          <p:sp>
            <p:nvSpPr>
              <p:cNvPr id="1142220" name="Arc 46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21" name="Arc 46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22" name="Group 462"/>
            <p:cNvGrpSpPr>
              <a:grpSpLocks/>
            </p:cNvGrpSpPr>
            <p:nvPr/>
          </p:nvGrpSpPr>
          <p:grpSpPr bwMode="auto">
            <a:xfrm flipV="1">
              <a:off x="1392" y="1920"/>
              <a:ext cx="288" cy="38"/>
              <a:chOff x="192" y="2304"/>
              <a:chExt cx="288" cy="48"/>
            </a:xfrm>
          </p:grpSpPr>
          <p:sp>
            <p:nvSpPr>
              <p:cNvPr id="1142223" name="Arc 46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24" name="Arc 46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25" name="Group 465"/>
          <p:cNvGrpSpPr>
            <a:grpSpLocks/>
          </p:cNvGrpSpPr>
          <p:nvPr/>
        </p:nvGrpSpPr>
        <p:grpSpPr bwMode="auto">
          <a:xfrm flipV="1">
            <a:off x="6677025" y="3143250"/>
            <a:ext cx="457200" cy="365125"/>
            <a:chOff x="1392" y="1728"/>
            <a:chExt cx="288" cy="230"/>
          </a:xfrm>
        </p:grpSpPr>
        <p:grpSp>
          <p:nvGrpSpPr>
            <p:cNvPr id="1142226" name="Group 466"/>
            <p:cNvGrpSpPr>
              <a:grpSpLocks/>
            </p:cNvGrpSpPr>
            <p:nvPr/>
          </p:nvGrpSpPr>
          <p:grpSpPr bwMode="auto">
            <a:xfrm flipV="1">
              <a:off x="1392" y="1728"/>
              <a:ext cx="288" cy="38"/>
              <a:chOff x="192" y="2304"/>
              <a:chExt cx="288" cy="48"/>
            </a:xfrm>
          </p:grpSpPr>
          <p:sp>
            <p:nvSpPr>
              <p:cNvPr id="1142227" name="Arc 46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28" name="Arc 46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29" name="Group 469"/>
            <p:cNvGrpSpPr>
              <a:grpSpLocks/>
            </p:cNvGrpSpPr>
            <p:nvPr/>
          </p:nvGrpSpPr>
          <p:grpSpPr bwMode="auto">
            <a:xfrm flipV="1">
              <a:off x="1392" y="1824"/>
              <a:ext cx="288" cy="38"/>
              <a:chOff x="192" y="2304"/>
              <a:chExt cx="288" cy="48"/>
            </a:xfrm>
          </p:grpSpPr>
          <p:sp>
            <p:nvSpPr>
              <p:cNvPr id="1142230" name="Arc 47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31" name="Arc 47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32" name="Group 472"/>
            <p:cNvGrpSpPr>
              <a:grpSpLocks/>
            </p:cNvGrpSpPr>
            <p:nvPr/>
          </p:nvGrpSpPr>
          <p:grpSpPr bwMode="auto">
            <a:xfrm flipV="1">
              <a:off x="1392" y="1920"/>
              <a:ext cx="288" cy="38"/>
              <a:chOff x="192" y="2304"/>
              <a:chExt cx="288" cy="48"/>
            </a:xfrm>
          </p:grpSpPr>
          <p:sp>
            <p:nvSpPr>
              <p:cNvPr id="1142233" name="Arc 47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34" name="Arc 47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35" name="Group 475"/>
          <p:cNvGrpSpPr>
            <a:grpSpLocks/>
          </p:cNvGrpSpPr>
          <p:nvPr/>
        </p:nvGrpSpPr>
        <p:grpSpPr bwMode="auto">
          <a:xfrm flipV="1">
            <a:off x="6677025" y="2838450"/>
            <a:ext cx="457200" cy="365125"/>
            <a:chOff x="1392" y="1728"/>
            <a:chExt cx="288" cy="230"/>
          </a:xfrm>
        </p:grpSpPr>
        <p:grpSp>
          <p:nvGrpSpPr>
            <p:cNvPr id="1142236" name="Group 476"/>
            <p:cNvGrpSpPr>
              <a:grpSpLocks/>
            </p:cNvGrpSpPr>
            <p:nvPr/>
          </p:nvGrpSpPr>
          <p:grpSpPr bwMode="auto">
            <a:xfrm flipV="1">
              <a:off x="1392" y="1728"/>
              <a:ext cx="288" cy="38"/>
              <a:chOff x="192" y="2304"/>
              <a:chExt cx="288" cy="48"/>
            </a:xfrm>
          </p:grpSpPr>
          <p:sp>
            <p:nvSpPr>
              <p:cNvPr id="1142237" name="Arc 47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38" name="Arc 47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39" name="Group 479"/>
            <p:cNvGrpSpPr>
              <a:grpSpLocks/>
            </p:cNvGrpSpPr>
            <p:nvPr/>
          </p:nvGrpSpPr>
          <p:grpSpPr bwMode="auto">
            <a:xfrm flipV="1">
              <a:off x="1392" y="1824"/>
              <a:ext cx="288" cy="38"/>
              <a:chOff x="192" y="2304"/>
              <a:chExt cx="288" cy="48"/>
            </a:xfrm>
          </p:grpSpPr>
          <p:sp>
            <p:nvSpPr>
              <p:cNvPr id="1142240" name="Arc 48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41" name="Arc 48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42" name="Group 482"/>
            <p:cNvGrpSpPr>
              <a:grpSpLocks/>
            </p:cNvGrpSpPr>
            <p:nvPr/>
          </p:nvGrpSpPr>
          <p:grpSpPr bwMode="auto">
            <a:xfrm flipV="1">
              <a:off x="1392" y="1920"/>
              <a:ext cx="288" cy="38"/>
              <a:chOff x="192" y="2304"/>
              <a:chExt cx="288" cy="48"/>
            </a:xfrm>
          </p:grpSpPr>
          <p:sp>
            <p:nvSpPr>
              <p:cNvPr id="1142243" name="Arc 48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44" name="Arc 48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45" name="Group 485"/>
          <p:cNvGrpSpPr>
            <a:grpSpLocks/>
          </p:cNvGrpSpPr>
          <p:nvPr/>
        </p:nvGrpSpPr>
        <p:grpSpPr bwMode="auto">
          <a:xfrm flipV="1">
            <a:off x="6677025" y="2533650"/>
            <a:ext cx="457200" cy="365125"/>
            <a:chOff x="1392" y="1728"/>
            <a:chExt cx="288" cy="230"/>
          </a:xfrm>
        </p:grpSpPr>
        <p:grpSp>
          <p:nvGrpSpPr>
            <p:cNvPr id="1142246" name="Group 486"/>
            <p:cNvGrpSpPr>
              <a:grpSpLocks/>
            </p:cNvGrpSpPr>
            <p:nvPr/>
          </p:nvGrpSpPr>
          <p:grpSpPr bwMode="auto">
            <a:xfrm flipV="1">
              <a:off x="1392" y="1728"/>
              <a:ext cx="288" cy="38"/>
              <a:chOff x="192" y="2304"/>
              <a:chExt cx="288" cy="48"/>
            </a:xfrm>
          </p:grpSpPr>
          <p:sp>
            <p:nvSpPr>
              <p:cNvPr id="1142247" name="Arc 48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48" name="Arc 48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49" name="Group 489"/>
            <p:cNvGrpSpPr>
              <a:grpSpLocks/>
            </p:cNvGrpSpPr>
            <p:nvPr/>
          </p:nvGrpSpPr>
          <p:grpSpPr bwMode="auto">
            <a:xfrm flipV="1">
              <a:off x="1392" y="1824"/>
              <a:ext cx="288" cy="38"/>
              <a:chOff x="192" y="2304"/>
              <a:chExt cx="288" cy="48"/>
            </a:xfrm>
          </p:grpSpPr>
          <p:sp>
            <p:nvSpPr>
              <p:cNvPr id="1142250" name="Arc 49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51" name="Arc 49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52" name="Group 492"/>
            <p:cNvGrpSpPr>
              <a:grpSpLocks/>
            </p:cNvGrpSpPr>
            <p:nvPr/>
          </p:nvGrpSpPr>
          <p:grpSpPr bwMode="auto">
            <a:xfrm flipV="1">
              <a:off x="1392" y="1920"/>
              <a:ext cx="288" cy="38"/>
              <a:chOff x="192" y="2304"/>
              <a:chExt cx="288" cy="48"/>
            </a:xfrm>
          </p:grpSpPr>
          <p:sp>
            <p:nvSpPr>
              <p:cNvPr id="1142253" name="Arc 49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54" name="Arc 49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55" name="Group 495"/>
          <p:cNvGrpSpPr>
            <a:grpSpLocks/>
          </p:cNvGrpSpPr>
          <p:nvPr/>
        </p:nvGrpSpPr>
        <p:grpSpPr bwMode="auto">
          <a:xfrm flipV="1">
            <a:off x="6677025" y="2209800"/>
            <a:ext cx="457200" cy="365125"/>
            <a:chOff x="1392" y="1728"/>
            <a:chExt cx="288" cy="230"/>
          </a:xfrm>
        </p:grpSpPr>
        <p:grpSp>
          <p:nvGrpSpPr>
            <p:cNvPr id="1142256" name="Group 496"/>
            <p:cNvGrpSpPr>
              <a:grpSpLocks/>
            </p:cNvGrpSpPr>
            <p:nvPr/>
          </p:nvGrpSpPr>
          <p:grpSpPr bwMode="auto">
            <a:xfrm flipV="1">
              <a:off x="1392" y="1728"/>
              <a:ext cx="288" cy="38"/>
              <a:chOff x="192" y="2304"/>
              <a:chExt cx="288" cy="48"/>
            </a:xfrm>
          </p:grpSpPr>
          <p:sp>
            <p:nvSpPr>
              <p:cNvPr id="1142257" name="Arc 49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58" name="Arc 49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59" name="Group 499"/>
            <p:cNvGrpSpPr>
              <a:grpSpLocks/>
            </p:cNvGrpSpPr>
            <p:nvPr/>
          </p:nvGrpSpPr>
          <p:grpSpPr bwMode="auto">
            <a:xfrm flipV="1">
              <a:off x="1392" y="1824"/>
              <a:ext cx="288" cy="38"/>
              <a:chOff x="192" y="2304"/>
              <a:chExt cx="288" cy="48"/>
            </a:xfrm>
          </p:grpSpPr>
          <p:sp>
            <p:nvSpPr>
              <p:cNvPr id="1142260" name="Arc 50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61" name="Arc 50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62" name="Group 502"/>
            <p:cNvGrpSpPr>
              <a:grpSpLocks/>
            </p:cNvGrpSpPr>
            <p:nvPr/>
          </p:nvGrpSpPr>
          <p:grpSpPr bwMode="auto">
            <a:xfrm flipV="1">
              <a:off x="1392" y="1920"/>
              <a:ext cx="288" cy="38"/>
              <a:chOff x="192" y="2304"/>
              <a:chExt cx="288" cy="48"/>
            </a:xfrm>
          </p:grpSpPr>
          <p:sp>
            <p:nvSpPr>
              <p:cNvPr id="1142263" name="Arc 50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64" name="Arc 50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65" name="Group 505"/>
          <p:cNvGrpSpPr>
            <a:grpSpLocks/>
          </p:cNvGrpSpPr>
          <p:nvPr/>
        </p:nvGrpSpPr>
        <p:grpSpPr bwMode="auto">
          <a:xfrm flipV="1">
            <a:off x="6677025" y="1924050"/>
            <a:ext cx="457200" cy="365125"/>
            <a:chOff x="1392" y="1728"/>
            <a:chExt cx="288" cy="230"/>
          </a:xfrm>
        </p:grpSpPr>
        <p:grpSp>
          <p:nvGrpSpPr>
            <p:cNvPr id="1142266" name="Group 506"/>
            <p:cNvGrpSpPr>
              <a:grpSpLocks/>
            </p:cNvGrpSpPr>
            <p:nvPr/>
          </p:nvGrpSpPr>
          <p:grpSpPr bwMode="auto">
            <a:xfrm flipV="1">
              <a:off x="1392" y="1728"/>
              <a:ext cx="288" cy="38"/>
              <a:chOff x="192" y="2304"/>
              <a:chExt cx="288" cy="48"/>
            </a:xfrm>
          </p:grpSpPr>
          <p:sp>
            <p:nvSpPr>
              <p:cNvPr id="1142267" name="Arc 50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68" name="Arc 50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69" name="Group 509"/>
            <p:cNvGrpSpPr>
              <a:grpSpLocks/>
            </p:cNvGrpSpPr>
            <p:nvPr/>
          </p:nvGrpSpPr>
          <p:grpSpPr bwMode="auto">
            <a:xfrm flipV="1">
              <a:off x="1392" y="1824"/>
              <a:ext cx="288" cy="38"/>
              <a:chOff x="192" y="2304"/>
              <a:chExt cx="288" cy="48"/>
            </a:xfrm>
          </p:grpSpPr>
          <p:sp>
            <p:nvSpPr>
              <p:cNvPr id="1142270" name="Arc 51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71" name="Arc 51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72" name="Group 512"/>
            <p:cNvGrpSpPr>
              <a:grpSpLocks/>
            </p:cNvGrpSpPr>
            <p:nvPr/>
          </p:nvGrpSpPr>
          <p:grpSpPr bwMode="auto">
            <a:xfrm flipV="1">
              <a:off x="1392" y="1920"/>
              <a:ext cx="288" cy="38"/>
              <a:chOff x="192" y="2304"/>
              <a:chExt cx="288" cy="48"/>
            </a:xfrm>
          </p:grpSpPr>
          <p:sp>
            <p:nvSpPr>
              <p:cNvPr id="1142273" name="Arc 51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74" name="Arc 51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grpSp>
        <p:nvGrpSpPr>
          <p:cNvPr id="1142275" name="Group 515"/>
          <p:cNvGrpSpPr>
            <a:grpSpLocks/>
          </p:cNvGrpSpPr>
          <p:nvPr/>
        </p:nvGrpSpPr>
        <p:grpSpPr bwMode="auto">
          <a:xfrm flipV="1">
            <a:off x="6677025" y="3444875"/>
            <a:ext cx="457200" cy="365125"/>
            <a:chOff x="1392" y="1728"/>
            <a:chExt cx="288" cy="230"/>
          </a:xfrm>
        </p:grpSpPr>
        <p:grpSp>
          <p:nvGrpSpPr>
            <p:cNvPr id="1142276" name="Group 516"/>
            <p:cNvGrpSpPr>
              <a:grpSpLocks/>
            </p:cNvGrpSpPr>
            <p:nvPr/>
          </p:nvGrpSpPr>
          <p:grpSpPr bwMode="auto">
            <a:xfrm flipV="1">
              <a:off x="1392" y="1728"/>
              <a:ext cx="288" cy="38"/>
              <a:chOff x="192" y="2304"/>
              <a:chExt cx="288" cy="48"/>
            </a:xfrm>
          </p:grpSpPr>
          <p:sp>
            <p:nvSpPr>
              <p:cNvPr id="1142277" name="Arc 517"/>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78" name="Arc 518"/>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79" name="Group 519"/>
            <p:cNvGrpSpPr>
              <a:grpSpLocks/>
            </p:cNvGrpSpPr>
            <p:nvPr/>
          </p:nvGrpSpPr>
          <p:grpSpPr bwMode="auto">
            <a:xfrm flipV="1">
              <a:off x="1392" y="1824"/>
              <a:ext cx="288" cy="38"/>
              <a:chOff x="192" y="2304"/>
              <a:chExt cx="288" cy="48"/>
            </a:xfrm>
          </p:grpSpPr>
          <p:sp>
            <p:nvSpPr>
              <p:cNvPr id="1142280" name="Arc 520"/>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81" name="Arc 521"/>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nvGrpSpPr>
            <p:cNvPr id="1142282" name="Group 522"/>
            <p:cNvGrpSpPr>
              <a:grpSpLocks/>
            </p:cNvGrpSpPr>
            <p:nvPr/>
          </p:nvGrpSpPr>
          <p:grpSpPr bwMode="auto">
            <a:xfrm flipV="1">
              <a:off x="1392" y="1920"/>
              <a:ext cx="288" cy="38"/>
              <a:chOff x="192" y="2304"/>
              <a:chExt cx="288" cy="48"/>
            </a:xfrm>
          </p:grpSpPr>
          <p:sp>
            <p:nvSpPr>
              <p:cNvPr id="1142283" name="Arc 523"/>
              <p:cNvSpPr>
                <a:spLocks/>
              </p:cNvSpPr>
              <p:nvPr/>
            </p:nvSpPr>
            <p:spPr bwMode="auto">
              <a:xfrm flipH="1">
                <a:off x="192"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sp>
            <p:nvSpPr>
              <p:cNvPr id="1142284" name="Arc 524"/>
              <p:cNvSpPr>
                <a:spLocks/>
              </p:cNvSpPr>
              <p:nvPr/>
            </p:nvSpPr>
            <p:spPr bwMode="auto">
              <a:xfrm>
                <a:off x="336" y="2304"/>
                <a:ext cx="144"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CC"/>
                </a:solidFill>
                <a:round/>
                <a:headEnd/>
                <a:tailEnd/>
              </a:ln>
              <a:effectLst/>
              <a:extLst>
                <a:ext uri="{909E8E84-426E-40DD-AFC4-6F175D3DCCD1}">
                  <a14:hiddenFill xmlns:a14="http://schemas.microsoft.com/office/drawing/2010/main">
                    <a:solidFill>
                      <a:srgbClr val="FFFF99">
                        <a:alpha val="5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46038" rIns="92075" bIns="46038" anchor="ctr"/>
              <a:lstStyle/>
              <a:p>
                <a:endParaRPr lang="en-US"/>
              </a:p>
            </p:txBody>
          </p:sp>
        </p:grpSp>
      </p:grpSp>
    </p:spTree>
    <p:extLst>
      <p:ext uri="{BB962C8B-B14F-4D97-AF65-F5344CB8AC3E}">
        <p14:creationId xmlns:p14="http://schemas.microsoft.com/office/powerpoint/2010/main" val="1439768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0"/>
                                  </p:stCondLst>
                                  <p:childTnLst>
                                    <p:set>
                                      <p:cBhvr>
                                        <p:cTn id="6" dur="1000">
                                          <p:stCondLst>
                                            <p:cond delay="0"/>
                                          </p:stCondLst>
                                        </p:cTn>
                                        <p:tgtEl>
                                          <p:spTgt spid="1141765"/>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141765"/>
                                        </p:tgtEl>
                                        <p:attrNameLst>
                                          <p:attrName>style.visibility</p:attrName>
                                        </p:attrNameLst>
                                      </p:cBhvr>
                                      <p:to>
                                        <p:strVal val="hidden"/>
                                      </p:to>
                                    </p:set>
                                  </p:subTnLst>
                                </p:cTn>
                              </p:par>
                            </p:childTnLst>
                          </p:cTn>
                        </p:par>
                        <p:par>
                          <p:cTn id="7" fill="hold" nodeType="afterGroup">
                            <p:stCondLst>
                              <p:cond delay="1000"/>
                            </p:stCondLst>
                            <p:childTnLst>
                              <p:par>
                                <p:cTn id="8" presetID="11" presetClass="entr" presetSubtype="0" fill="hold" nodeType="afterEffect">
                                  <p:stCondLst>
                                    <p:cond delay="0"/>
                                  </p:stCondLst>
                                  <p:childTnLst>
                                    <p:set>
                                      <p:cBhvr>
                                        <p:cTn id="9" dur="1000">
                                          <p:stCondLst>
                                            <p:cond delay="0"/>
                                          </p:stCondLst>
                                        </p:cTn>
                                        <p:tgtEl>
                                          <p:spTgt spid="1141775"/>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141775"/>
                                        </p:tgtEl>
                                        <p:attrNameLst>
                                          <p:attrName>style.visibility</p:attrName>
                                        </p:attrNameLst>
                                      </p:cBhvr>
                                      <p:to>
                                        <p:strVal val="hidden"/>
                                      </p:to>
                                    </p:set>
                                  </p:subTnLst>
                                </p:cTn>
                              </p:par>
                            </p:childTnLst>
                          </p:cTn>
                        </p:par>
                        <p:par>
                          <p:cTn id="10" fill="hold" nodeType="afterGroup">
                            <p:stCondLst>
                              <p:cond delay="2000"/>
                            </p:stCondLst>
                            <p:childTnLst>
                              <p:par>
                                <p:cTn id="11" presetID="11" presetClass="entr" presetSubtype="0" fill="hold" nodeType="afterEffect">
                                  <p:stCondLst>
                                    <p:cond delay="0"/>
                                  </p:stCondLst>
                                  <p:childTnLst>
                                    <p:set>
                                      <p:cBhvr>
                                        <p:cTn id="12" dur="1000">
                                          <p:stCondLst>
                                            <p:cond delay="0"/>
                                          </p:stCondLst>
                                        </p:cTn>
                                        <p:tgtEl>
                                          <p:spTgt spid="1141785"/>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141785"/>
                                        </p:tgtEl>
                                        <p:attrNameLst>
                                          <p:attrName>style.visibility</p:attrName>
                                        </p:attrNameLst>
                                      </p:cBhvr>
                                      <p:to>
                                        <p:strVal val="hidden"/>
                                      </p:to>
                                    </p:set>
                                  </p:subTnLst>
                                </p:cTn>
                              </p:par>
                            </p:childTnLst>
                          </p:cTn>
                        </p:par>
                        <p:par>
                          <p:cTn id="13" fill="hold" nodeType="afterGroup">
                            <p:stCondLst>
                              <p:cond delay="3000"/>
                            </p:stCondLst>
                            <p:childTnLst>
                              <p:par>
                                <p:cTn id="14" presetID="11" presetClass="entr" presetSubtype="0" fill="hold" nodeType="afterEffect">
                                  <p:stCondLst>
                                    <p:cond delay="0"/>
                                  </p:stCondLst>
                                  <p:childTnLst>
                                    <p:set>
                                      <p:cBhvr>
                                        <p:cTn id="15" dur="1000">
                                          <p:stCondLst>
                                            <p:cond delay="0"/>
                                          </p:stCondLst>
                                        </p:cTn>
                                        <p:tgtEl>
                                          <p:spTgt spid="114179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141795"/>
                                        </p:tgtEl>
                                        <p:attrNameLst>
                                          <p:attrName>style.visibility</p:attrName>
                                        </p:attrNameLst>
                                      </p:cBhvr>
                                      <p:to>
                                        <p:strVal val="hidden"/>
                                      </p:to>
                                    </p:set>
                                  </p:subTnLst>
                                </p:cTn>
                              </p:par>
                            </p:childTnLst>
                          </p:cTn>
                        </p:par>
                        <p:par>
                          <p:cTn id="16" fill="hold" nodeType="afterGroup">
                            <p:stCondLst>
                              <p:cond delay="4000"/>
                            </p:stCondLst>
                            <p:childTnLst>
                              <p:par>
                                <p:cTn id="17" presetID="11" presetClass="entr" presetSubtype="0" fill="hold" nodeType="afterEffect">
                                  <p:stCondLst>
                                    <p:cond delay="0"/>
                                  </p:stCondLst>
                                  <p:childTnLst>
                                    <p:set>
                                      <p:cBhvr>
                                        <p:cTn id="18" dur="1000">
                                          <p:stCondLst>
                                            <p:cond delay="0"/>
                                          </p:stCondLst>
                                        </p:cTn>
                                        <p:tgtEl>
                                          <p:spTgt spid="1141805"/>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141805"/>
                                        </p:tgtEl>
                                        <p:attrNameLst>
                                          <p:attrName>style.visibility</p:attrName>
                                        </p:attrNameLst>
                                      </p:cBhvr>
                                      <p:to>
                                        <p:strVal val="hidden"/>
                                      </p:to>
                                    </p:set>
                                  </p:subTnLst>
                                </p:cTn>
                              </p:par>
                            </p:childTnLst>
                          </p:cTn>
                        </p:par>
                        <p:par>
                          <p:cTn id="19" fill="hold" nodeType="afterGroup">
                            <p:stCondLst>
                              <p:cond delay="5000"/>
                            </p:stCondLst>
                            <p:childTnLst>
                              <p:par>
                                <p:cTn id="20" presetID="11" presetClass="entr" presetSubtype="0" fill="hold" nodeType="afterEffect">
                                  <p:stCondLst>
                                    <p:cond delay="0"/>
                                  </p:stCondLst>
                                  <p:childTnLst>
                                    <p:set>
                                      <p:cBhvr>
                                        <p:cTn id="21" dur="1000">
                                          <p:stCondLst>
                                            <p:cond delay="0"/>
                                          </p:stCondLst>
                                        </p:cTn>
                                        <p:tgtEl>
                                          <p:spTgt spid="1141815"/>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141815"/>
                                        </p:tgtEl>
                                        <p:attrNameLst>
                                          <p:attrName>style.visibility</p:attrName>
                                        </p:attrNameLst>
                                      </p:cBhvr>
                                      <p:to>
                                        <p:strVal val="hidden"/>
                                      </p:to>
                                    </p:set>
                                  </p:subTnLst>
                                </p:cTn>
                              </p:par>
                            </p:childTnLst>
                          </p:cTn>
                        </p:par>
                        <p:par>
                          <p:cTn id="22" fill="hold" nodeType="afterGroup">
                            <p:stCondLst>
                              <p:cond delay="6000"/>
                            </p:stCondLst>
                            <p:childTnLst>
                              <p:par>
                                <p:cTn id="23" presetID="11" presetClass="entr" presetSubtype="0" fill="hold" nodeType="afterEffect">
                                  <p:stCondLst>
                                    <p:cond delay="0"/>
                                  </p:stCondLst>
                                  <p:childTnLst>
                                    <p:set>
                                      <p:cBhvr>
                                        <p:cTn id="24" dur="1000">
                                          <p:stCondLst>
                                            <p:cond delay="0"/>
                                          </p:stCondLst>
                                        </p:cTn>
                                        <p:tgtEl>
                                          <p:spTgt spid="1141885"/>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141885"/>
                                        </p:tgtEl>
                                        <p:attrNameLst>
                                          <p:attrName>style.visibility</p:attrName>
                                        </p:attrNameLst>
                                      </p:cBhvr>
                                      <p:to>
                                        <p:strVal val="hidden"/>
                                      </p:to>
                                    </p:set>
                                  </p:subTnLst>
                                </p:cTn>
                              </p:par>
                            </p:childTnLst>
                          </p:cTn>
                        </p:par>
                        <p:par>
                          <p:cTn id="25" fill="hold" nodeType="afterGroup">
                            <p:stCondLst>
                              <p:cond delay="7000"/>
                            </p:stCondLst>
                            <p:childTnLst>
                              <p:par>
                                <p:cTn id="26" presetID="11" presetClass="entr" presetSubtype="0" fill="hold" nodeType="afterEffect">
                                  <p:stCondLst>
                                    <p:cond delay="0"/>
                                  </p:stCondLst>
                                  <p:childTnLst>
                                    <p:set>
                                      <p:cBhvr>
                                        <p:cTn id="27" dur="1000">
                                          <p:stCondLst>
                                            <p:cond delay="0"/>
                                          </p:stCondLst>
                                        </p:cTn>
                                        <p:tgtEl>
                                          <p:spTgt spid="1141825"/>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141825"/>
                                        </p:tgtEl>
                                        <p:attrNameLst>
                                          <p:attrName>style.visibility</p:attrName>
                                        </p:attrNameLst>
                                      </p:cBhvr>
                                      <p:to>
                                        <p:strVal val="hidden"/>
                                      </p:to>
                                    </p:set>
                                  </p:subTnLst>
                                </p:cTn>
                              </p:par>
                            </p:childTnLst>
                          </p:cTn>
                        </p:par>
                        <p:par>
                          <p:cTn id="28" fill="hold" nodeType="afterGroup">
                            <p:stCondLst>
                              <p:cond delay="8000"/>
                            </p:stCondLst>
                            <p:childTnLst>
                              <p:par>
                                <p:cTn id="29" presetID="11" presetClass="entr" presetSubtype="0" fill="hold" nodeType="afterEffect">
                                  <p:stCondLst>
                                    <p:cond delay="0"/>
                                  </p:stCondLst>
                                  <p:childTnLst>
                                    <p:set>
                                      <p:cBhvr>
                                        <p:cTn id="30" dur="1000">
                                          <p:stCondLst>
                                            <p:cond delay="0"/>
                                          </p:stCondLst>
                                        </p:cTn>
                                        <p:tgtEl>
                                          <p:spTgt spid="1141835"/>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141835"/>
                                        </p:tgtEl>
                                        <p:attrNameLst>
                                          <p:attrName>style.visibility</p:attrName>
                                        </p:attrNameLst>
                                      </p:cBhvr>
                                      <p:to>
                                        <p:strVal val="hidden"/>
                                      </p:to>
                                    </p:set>
                                  </p:subTnLst>
                                </p:cTn>
                              </p:par>
                            </p:childTnLst>
                          </p:cTn>
                        </p:par>
                        <p:par>
                          <p:cTn id="31" fill="hold" nodeType="afterGroup">
                            <p:stCondLst>
                              <p:cond delay="9000"/>
                            </p:stCondLst>
                            <p:childTnLst>
                              <p:par>
                                <p:cTn id="32" presetID="11" presetClass="entr" presetSubtype="0" fill="hold" nodeType="afterEffect">
                                  <p:stCondLst>
                                    <p:cond delay="0"/>
                                  </p:stCondLst>
                                  <p:childTnLst>
                                    <p:set>
                                      <p:cBhvr>
                                        <p:cTn id="33" dur="1000">
                                          <p:stCondLst>
                                            <p:cond delay="0"/>
                                          </p:stCondLst>
                                        </p:cTn>
                                        <p:tgtEl>
                                          <p:spTgt spid="1141845"/>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141845"/>
                                        </p:tgtEl>
                                        <p:attrNameLst>
                                          <p:attrName>style.visibility</p:attrName>
                                        </p:attrNameLst>
                                      </p:cBhvr>
                                      <p:to>
                                        <p:strVal val="hidden"/>
                                      </p:to>
                                    </p:set>
                                  </p:subTnLst>
                                </p:cTn>
                              </p:par>
                            </p:childTnLst>
                          </p:cTn>
                        </p:par>
                        <p:par>
                          <p:cTn id="34" fill="hold" nodeType="afterGroup">
                            <p:stCondLst>
                              <p:cond delay="10000"/>
                            </p:stCondLst>
                            <p:childTnLst>
                              <p:par>
                                <p:cTn id="35" presetID="11" presetClass="entr" presetSubtype="0" fill="hold" nodeType="afterEffect">
                                  <p:stCondLst>
                                    <p:cond delay="0"/>
                                  </p:stCondLst>
                                  <p:childTnLst>
                                    <p:set>
                                      <p:cBhvr>
                                        <p:cTn id="36" dur="1000">
                                          <p:stCondLst>
                                            <p:cond delay="0"/>
                                          </p:stCondLst>
                                        </p:cTn>
                                        <p:tgtEl>
                                          <p:spTgt spid="1141855"/>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141855"/>
                                        </p:tgtEl>
                                        <p:attrNameLst>
                                          <p:attrName>style.visibility</p:attrName>
                                        </p:attrNameLst>
                                      </p:cBhvr>
                                      <p:to>
                                        <p:strVal val="hidden"/>
                                      </p:to>
                                    </p:set>
                                  </p:subTnLst>
                                </p:cTn>
                              </p:par>
                            </p:childTnLst>
                          </p:cTn>
                        </p:par>
                        <p:par>
                          <p:cTn id="37" fill="hold" nodeType="afterGroup">
                            <p:stCondLst>
                              <p:cond delay="11000"/>
                            </p:stCondLst>
                            <p:childTnLst>
                              <p:par>
                                <p:cTn id="38" presetID="11" presetClass="entr" presetSubtype="0" fill="hold" nodeType="afterEffect">
                                  <p:stCondLst>
                                    <p:cond delay="0"/>
                                  </p:stCondLst>
                                  <p:childTnLst>
                                    <p:set>
                                      <p:cBhvr>
                                        <p:cTn id="39" dur="1000">
                                          <p:stCondLst>
                                            <p:cond delay="0"/>
                                          </p:stCondLst>
                                        </p:cTn>
                                        <p:tgtEl>
                                          <p:spTgt spid="1141865"/>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141865"/>
                                        </p:tgtEl>
                                        <p:attrNameLst>
                                          <p:attrName>style.visibility</p:attrName>
                                        </p:attrNameLst>
                                      </p:cBhvr>
                                      <p:to>
                                        <p:strVal val="hidden"/>
                                      </p:to>
                                    </p:set>
                                  </p:subTnLst>
                                </p:cTn>
                              </p:par>
                            </p:childTnLst>
                          </p:cTn>
                        </p:par>
                        <p:par>
                          <p:cTn id="40" fill="hold" nodeType="afterGroup">
                            <p:stCondLst>
                              <p:cond delay="12000"/>
                            </p:stCondLst>
                            <p:childTnLst>
                              <p:par>
                                <p:cTn id="41" presetID="11" presetClass="entr" presetSubtype="0" fill="hold" nodeType="afterEffect">
                                  <p:stCondLst>
                                    <p:cond delay="0"/>
                                  </p:stCondLst>
                                  <p:childTnLst>
                                    <p:set>
                                      <p:cBhvr>
                                        <p:cTn id="42" dur="1000">
                                          <p:stCondLst>
                                            <p:cond delay="0"/>
                                          </p:stCondLst>
                                        </p:cTn>
                                        <p:tgtEl>
                                          <p:spTgt spid="1141875"/>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141875"/>
                                        </p:tgtEl>
                                        <p:attrNameLst>
                                          <p:attrName>style.visibility</p:attrName>
                                        </p:attrNameLst>
                                      </p:cBhvr>
                                      <p:to>
                                        <p:strVal val="hidden"/>
                                      </p:to>
                                    </p:set>
                                  </p:subTnLst>
                                </p:cTn>
                              </p:par>
                            </p:childTnLst>
                          </p:cTn>
                        </p:par>
                        <p:par>
                          <p:cTn id="43" fill="hold" nodeType="afterGroup">
                            <p:stCondLst>
                              <p:cond delay="13000"/>
                            </p:stCondLst>
                            <p:childTnLst>
                              <p:par>
                                <p:cTn id="44" presetID="11" presetClass="entr" presetSubtype="0" fill="hold" nodeType="afterEffect">
                                  <p:stCondLst>
                                    <p:cond delay="0"/>
                                  </p:stCondLst>
                                  <p:childTnLst>
                                    <p:set>
                                      <p:cBhvr>
                                        <p:cTn id="45" dur="1000">
                                          <p:stCondLst>
                                            <p:cond delay="0"/>
                                          </p:stCondLst>
                                        </p:cTn>
                                        <p:tgtEl>
                                          <p:spTgt spid="114189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141895"/>
                                        </p:tgtEl>
                                        <p:attrNameLst>
                                          <p:attrName>style.visibility</p:attrName>
                                        </p:attrNameLst>
                                      </p:cBhvr>
                                      <p:to>
                                        <p:strVal val="hidden"/>
                                      </p:to>
                                    </p:set>
                                  </p:subTnLst>
                                </p:cTn>
                              </p:par>
                            </p:childTnLst>
                          </p:cTn>
                        </p:par>
                        <p:par>
                          <p:cTn id="46" fill="hold" nodeType="afterGroup">
                            <p:stCondLst>
                              <p:cond delay="14000"/>
                            </p:stCondLst>
                            <p:childTnLst>
                              <p:par>
                                <p:cTn id="47" presetID="11" presetClass="entr" presetSubtype="0" fill="hold" nodeType="afterEffect">
                                  <p:stCondLst>
                                    <p:cond delay="0"/>
                                  </p:stCondLst>
                                  <p:childTnLst>
                                    <p:set>
                                      <p:cBhvr>
                                        <p:cTn id="48" dur="1000">
                                          <p:stCondLst>
                                            <p:cond delay="0"/>
                                          </p:stCondLst>
                                        </p:cTn>
                                        <p:tgtEl>
                                          <p:spTgt spid="1141905"/>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141905"/>
                                        </p:tgtEl>
                                        <p:attrNameLst>
                                          <p:attrName>style.visibility</p:attrName>
                                        </p:attrNameLst>
                                      </p:cBhvr>
                                      <p:to>
                                        <p:strVal val="hidden"/>
                                      </p:to>
                                    </p:set>
                                  </p:subTnLst>
                                </p:cTn>
                              </p:par>
                            </p:childTnLst>
                          </p:cTn>
                        </p:par>
                        <p:par>
                          <p:cTn id="49" fill="hold" nodeType="afterGroup">
                            <p:stCondLst>
                              <p:cond delay="15000"/>
                            </p:stCondLst>
                            <p:childTnLst>
                              <p:par>
                                <p:cTn id="50" presetID="11" presetClass="entr" presetSubtype="0" fill="hold" nodeType="afterEffect">
                                  <p:stCondLst>
                                    <p:cond delay="0"/>
                                  </p:stCondLst>
                                  <p:childTnLst>
                                    <p:set>
                                      <p:cBhvr>
                                        <p:cTn id="51" dur="1000">
                                          <p:stCondLst>
                                            <p:cond delay="0"/>
                                          </p:stCondLst>
                                        </p:cTn>
                                        <p:tgtEl>
                                          <p:spTgt spid="1141915"/>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141915"/>
                                        </p:tgtEl>
                                        <p:attrNameLst>
                                          <p:attrName>style.visibility</p:attrName>
                                        </p:attrNameLst>
                                      </p:cBhvr>
                                      <p:to>
                                        <p:strVal val="hidden"/>
                                      </p:to>
                                    </p:set>
                                  </p:subTnLst>
                                </p:cTn>
                              </p:par>
                            </p:childTnLst>
                          </p:cTn>
                        </p:par>
                        <p:par>
                          <p:cTn id="52" fill="hold" nodeType="afterGroup">
                            <p:stCondLst>
                              <p:cond delay="16000"/>
                            </p:stCondLst>
                            <p:childTnLst>
                              <p:par>
                                <p:cTn id="53" presetID="11" presetClass="entr" presetSubtype="0" fill="hold" nodeType="afterEffect">
                                  <p:stCondLst>
                                    <p:cond delay="0"/>
                                  </p:stCondLst>
                                  <p:childTnLst>
                                    <p:set>
                                      <p:cBhvr>
                                        <p:cTn id="54" dur="1000">
                                          <p:stCondLst>
                                            <p:cond delay="0"/>
                                          </p:stCondLst>
                                        </p:cTn>
                                        <p:tgtEl>
                                          <p:spTgt spid="1141925"/>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141925"/>
                                        </p:tgtEl>
                                        <p:attrNameLst>
                                          <p:attrName>style.visibility</p:attrName>
                                        </p:attrNameLst>
                                      </p:cBhvr>
                                      <p:to>
                                        <p:strVal val="hidden"/>
                                      </p:to>
                                    </p:set>
                                  </p:subTnLst>
                                </p:cTn>
                              </p:par>
                            </p:childTnLst>
                          </p:cTn>
                        </p:par>
                        <p:par>
                          <p:cTn id="55" fill="hold" nodeType="afterGroup">
                            <p:stCondLst>
                              <p:cond delay="17000"/>
                            </p:stCondLst>
                            <p:childTnLst>
                              <p:par>
                                <p:cTn id="56" presetID="11" presetClass="entr" presetSubtype="0" fill="hold" nodeType="afterEffect">
                                  <p:stCondLst>
                                    <p:cond delay="0"/>
                                  </p:stCondLst>
                                  <p:childTnLst>
                                    <p:set>
                                      <p:cBhvr>
                                        <p:cTn id="57" dur="1000">
                                          <p:stCondLst>
                                            <p:cond delay="0"/>
                                          </p:stCondLst>
                                        </p:cTn>
                                        <p:tgtEl>
                                          <p:spTgt spid="1141935"/>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141935"/>
                                        </p:tgtEl>
                                        <p:attrNameLst>
                                          <p:attrName>style.visibility</p:attrName>
                                        </p:attrNameLst>
                                      </p:cBhvr>
                                      <p:to>
                                        <p:strVal val="hidden"/>
                                      </p:to>
                                    </p:set>
                                  </p:subTnLst>
                                </p:cTn>
                              </p:par>
                            </p:childTnLst>
                          </p:cTn>
                        </p:par>
                        <p:par>
                          <p:cTn id="58" fill="hold" nodeType="afterGroup">
                            <p:stCondLst>
                              <p:cond delay="18000"/>
                            </p:stCondLst>
                            <p:childTnLst>
                              <p:par>
                                <p:cTn id="59" presetID="11" presetClass="entr" presetSubtype="0" fill="hold" nodeType="afterEffect">
                                  <p:stCondLst>
                                    <p:cond delay="0"/>
                                  </p:stCondLst>
                                  <p:childTnLst>
                                    <p:set>
                                      <p:cBhvr>
                                        <p:cTn id="60" dur="1000">
                                          <p:stCondLst>
                                            <p:cond delay="0"/>
                                          </p:stCondLst>
                                        </p:cTn>
                                        <p:tgtEl>
                                          <p:spTgt spid="1141945"/>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141945"/>
                                        </p:tgtEl>
                                        <p:attrNameLst>
                                          <p:attrName>style.visibility</p:attrName>
                                        </p:attrNameLst>
                                      </p:cBhvr>
                                      <p:to>
                                        <p:strVal val="hidden"/>
                                      </p:to>
                                    </p:set>
                                  </p:subTnLst>
                                </p:cTn>
                              </p:par>
                            </p:childTnLst>
                          </p:cTn>
                        </p:par>
                        <p:par>
                          <p:cTn id="61" fill="hold" nodeType="afterGroup">
                            <p:stCondLst>
                              <p:cond delay="19000"/>
                            </p:stCondLst>
                            <p:childTnLst>
                              <p:par>
                                <p:cTn id="62" presetID="11" presetClass="entr" presetSubtype="0" fill="hold" nodeType="afterEffect">
                                  <p:stCondLst>
                                    <p:cond delay="0"/>
                                  </p:stCondLst>
                                  <p:childTnLst>
                                    <p:set>
                                      <p:cBhvr>
                                        <p:cTn id="63" dur="1000">
                                          <p:stCondLst>
                                            <p:cond delay="0"/>
                                          </p:stCondLst>
                                        </p:cTn>
                                        <p:tgtEl>
                                          <p:spTgt spid="1142015"/>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142015"/>
                                        </p:tgtEl>
                                        <p:attrNameLst>
                                          <p:attrName>style.visibility</p:attrName>
                                        </p:attrNameLst>
                                      </p:cBhvr>
                                      <p:to>
                                        <p:strVal val="hidden"/>
                                      </p:to>
                                    </p:set>
                                  </p:subTnLst>
                                </p:cTn>
                              </p:par>
                            </p:childTnLst>
                          </p:cTn>
                        </p:par>
                        <p:par>
                          <p:cTn id="64" fill="hold" nodeType="afterGroup">
                            <p:stCondLst>
                              <p:cond delay="20000"/>
                            </p:stCondLst>
                            <p:childTnLst>
                              <p:par>
                                <p:cTn id="65" presetID="11" presetClass="entr" presetSubtype="0" fill="hold" nodeType="afterEffect">
                                  <p:stCondLst>
                                    <p:cond delay="0"/>
                                  </p:stCondLst>
                                  <p:childTnLst>
                                    <p:set>
                                      <p:cBhvr>
                                        <p:cTn id="66" dur="1000">
                                          <p:stCondLst>
                                            <p:cond delay="0"/>
                                          </p:stCondLst>
                                        </p:cTn>
                                        <p:tgtEl>
                                          <p:spTgt spid="1141955"/>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141955"/>
                                        </p:tgtEl>
                                        <p:attrNameLst>
                                          <p:attrName>style.visibility</p:attrName>
                                        </p:attrNameLst>
                                      </p:cBhvr>
                                      <p:to>
                                        <p:strVal val="hidden"/>
                                      </p:to>
                                    </p:set>
                                  </p:subTnLst>
                                </p:cTn>
                              </p:par>
                            </p:childTnLst>
                          </p:cTn>
                        </p:par>
                        <p:par>
                          <p:cTn id="67" fill="hold" nodeType="afterGroup">
                            <p:stCondLst>
                              <p:cond delay="21000"/>
                            </p:stCondLst>
                            <p:childTnLst>
                              <p:par>
                                <p:cTn id="68" presetID="11" presetClass="entr" presetSubtype="0" fill="hold" nodeType="afterEffect">
                                  <p:stCondLst>
                                    <p:cond delay="0"/>
                                  </p:stCondLst>
                                  <p:childTnLst>
                                    <p:set>
                                      <p:cBhvr>
                                        <p:cTn id="69" dur="1000">
                                          <p:stCondLst>
                                            <p:cond delay="0"/>
                                          </p:stCondLst>
                                        </p:cTn>
                                        <p:tgtEl>
                                          <p:spTgt spid="1141965"/>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141965"/>
                                        </p:tgtEl>
                                        <p:attrNameLst>
                                          <p:attrName>style.visibility</p:attrName>
                                        </p:attrNameLst>
                                      </p:cBhvr>
                                      <p:to>
                                        <p:strVal val="hidden"/>
                                      </p:to>
                                    </p:set>
                                  </p:subTnLst>
                                </p:cTn>
                              </p:par>
                            </p:childTnLst>
                          </p:cTn>
                        </p:par>
                        <p:par>
                          <p:cTn id="70" fill="hold" nodeType="afterGroup">
                            <p:stCondLst>
                              <p:cond delay="22000"/>
                            </p:stCondLst>
                            <p:childTnLst>
                              <p:par>
                                <p:cTn id="71" presetID="11" presetClass="entr" presetSubtype="0" fill="hold" nodeType="afterEffect">
                                  <p:stCondLst>
                                    <p:cond delay="0"/>
                                  </p:stCondLst>
                                  <p:childTnLst>
                                    <p:set>
                                      <p:cBhvr>
                                        <p:cTn id="72" dur="1000">
                                          <p:stCondLst>
                                            <p:cond delay="0"/>
                                          </p:stCondLst>
                                        </p:cTn>
                                        <p:tgtEl>
                                          <p:spTgt spid="1141975"/>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141975"/>
                                        </p:tgtEl>
                                        <p:attrNameLst>
                                          <p:attrName>style.visibility</p:attrName>
                                        </p:attrNameLst>
                                      </p:cBhvr>
                                      <p:to>
                                        <p:strVal val="hidden"/>
                                      </p:to>
                                    </p:set>
                                  </p:subTnLst>
                                </p:cTn>
                              </p:par>
                            </p:childTnLst>
                          </p:cTn>
                        </p:par>
                        <p:par>
                          <p:cTn id="73" fill="hold" nodeType="afterGroup">
                            <p:stCondLst>
                              <p:cond delay="23000"/>
                            </p:stCondLst>
                            <p:childTnLst>
                              <p:par>
                                <p:cTn id="74" presetID="11" presetClass="entr" presetSubtype="0" fill="hold" nodeType="afterEffect">
                                  <p:stCondLst>
                                    <p:cond delay="0"/>
                                  </p:stCondLst>
                                  <p:childTnLst>
                                    <p:set>
                                      <p:cBhvr>
                                        <p:cTn id="75" dur="1000">
                                          <p:stCondLst>
                                            <p:cond delay="0"/>
                                          </p:stCondLst>
                                        </p:cTn>
                                        <p:tgtEl>
                                          <p:spTgt spid="114198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141985"/>
                                        </p:tgtEl>
                                        <p:attrNameLst>
                                          <p:attrName>style.visibility</p:attrName>
                                        </p:attrNameLst>
                                      </p:cBhvr>
                                      <p:to>
                                        <p:strVal val="hidden"/>
                                      </p:to>
                                    </p:set>
                                  </p:subTnLst>
                                </p:cTn>
                              </p:par>
                            </p:childTnLst>
                          </p:cTn>
                        </p:par>
                        <p:par>
                          <p:cTn id="76" fill="hold" nodeType="afterGroup">
                            <p:stCondLst>
                              <p:cond delay="24000"/>
                            </p:stCondLst>
                            <p:childTnLst>
                              <p:par>
                                <p:cTn id="77" presetID="11" presetClass="entr" presetSubtype="0" fill="hold" nodeType="afterEffect">
                                  <p:stCondLst>
                                    <p:cond delay="0"/>
                                  </p:stCondLst>
                                  <p:childTnLst>
                                    <p:set>
                                      <p:cBhvr>
                                        <p:cTn id="78" dur="1000">
                                          <p:stCondLst>
                                            <p:cond delay="0"/>
                                          </p:stCondLst>
                                        </p:cTn>
                                        <p:tgtEl>
                                          <p:spTgt spid="1141995"/>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141995"/>
                                        </p:tgtEl>
                                        <p:attrNameLst>
                                          <p:attrName>style.visibility</p:attrName>
                                        </p:attrNameLst>
                                      </p:cBhvr>
                                      <p:to>
                                        <p:strVal val="hidden"/>
                                      </p:to>
                                    </p:set>
                                  </p:subTnLst>
                                </p:cTn>
                              </p:par>
                            </p:childTnLst>
                          </p:cTn>
                        </p:par>
                        <p:par>
                          <p:cTn id="79" fill="hold" nodeType="afterGroup">
                            <p:stCondLst>
                              <p:cond delay="25000"/>
                            </p:stCondLst>
                            <p:childTnLst>
                              <p:par>
                                <p:cTn id="80" presetID="11" presetClass="entr" presetSubtype="0" fill="hold" nodeType="afterEffect">
                                  <p:stCondLst>
                                    <p:cond delay="0"/>
                                  </p:stCondLst>
                                  <p:childTnLst>
                                    <p:set>
                                      <p:cBhvr>
                                        <p:cTn id="81" dur="1000">
                                          <p:stCondLst>
                                            <p:cond delay="0"/>
                                          </p:stCondLst>
                                        </p:cTn>
                                        <p:tgtEl>
                                          <p:spTgt spid="1142005"/>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142005"/>
                                        </p:tgtEl>
                                        <p:attrNameLst>
                                          <p:attrName>style.visibility</p:attrName>
                                        </p:attrNameLst>
                                      </p:cBhvr>
                                      <p:to>
                                        <p:strVal val="hidden"/>
                                      </p:to>
                                    </p:set>
                                  </p:subTnLst>
                                </p:cTn>
                              </p:par>
                            </p:childTnLst>
                          </p:cTn>
                        </p:par>
                        <p:par>
                          <p:cTn id="82" fill="hold" nodeType="afterGroup">
                            <p:stCondLst>
                              <p:cond delay="26000"/>
                            </p:stCondLst>
                            <p:childTnLst>
                              <p:par>
                                <p:cTn id="83" presetID="11" presetClass="entr" presetSubtype="0" fill="hold" nodeType="afterEffect">
                                  <p:stCondLst>
                                    <p:cond delay="0"/>
                                  </p:stCondLst>
                                  <p:childTnLst>
                                    <p:set>
                                      <p:cBhvr>
                                        <p:cTn id="84" dur="1000">
                                          <p:stCondLst>
                                            <p:cond delay="0"/>
                                          </p:stCondLst>
                                        </p:cTn>
                                        <p:tgtEl>
                                          <p:spTgt spid="1142025"/>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142025"/>
                                        </p:tgtEl>
                                        <p:attrNameLst>
                                          <p:attrName>style.visibility</p:attrName>
                                        </p:attrNameLst>
                                      </p:cBhvr>
                                      <p:to>
                                        <p:strVal val="hidden"/>
                                      </p:to>
                                    </p:set>
                                  </p:subTnLst>
                                </p:cTn>
                              </p:par>
                            </p:childTnLst>
                          </p:cTn>
                        </p:par>
                        <p:par>
                          <p:cTn id="85" fill="hold" nodeType="afterGroup">
                            <p:stCondLst>
                              <p:cond delay="27000"/>
                            </p:stCondLst>
                            <p:childTnLst>
                              <p:par>
                                <p:cTn id="86" presetID="11" presetClass="entr" presetSubtype="0" fill="hold" nodeType="afterEffect">
                                  <p:stCondLst>
                                    <p:cond delay="0"/>
                                  </p:stCondLst>
                                  <p:childTnLst>
                                    <p:set>
                                      <p:cBhvr>
                                        <p:cTn id="87" dur="1000">
                                          <p:stCondLst>
                                            <p:cond delay="0"/>
                                          </p:stCondLst>
                                        </p:cTn>
                                        <p:tgtEl>
                                          <p:spTgt spid="1142035"/>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142035"/>
                                        </p:tgtEl>
                                        <p:attrNameLst>
                                          <p:attrName>style.visibility</p:attrName>
                                        </p:attrNameLst>
                                      </p:cBhvr>
                                      <p:to>
                                        <p:strVal val="hidden"/>
                                      </p:to>
                                    </p:set>
                                  </p:subTnLst>
                                </p:cTn>
                              </p:par>
                            </p:childTnLst>
                          </p:cTn>
                        </p:par>
                        <p:par>
                          <p:cTn id="88" fill="hold" nodeType="afterGroup">
                            <p:stCondLst>
                              <p:cond delay="28000"/>
                            </p:stCondLst>
                            <p:childTnLst>
                              <p:par>
                                <p:cTn id="89" presetID="11" presetClass="entr" presetSubtype="0" fill="hold" nodeType="afterEffect">
                                  <p:stCondLst>
                                    <p:cond delay="0"/>
                                  </p:stCondLst>
                                  <p:childTnLst>
                                    <p:set>
                                      <p:cBhvr>
                                        <p:cTn id="90" dur="1000">
                                          <p:stCondLst>
                                            <p:cond delay="0"/>
                                          </p:stCondLst>
                                        </p:cTn>
                                        <p:tgtEl>
                                          <p:spTgt spid="1142045"/>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142045"/>
                                        </p:tgtEl>
                                        <p:attrNameLst>
                                          <p:attrName>style.visibility</p:attrName>
                                        </p:attrNameLst>
                                      </p:cBhvr>
                                      <p:to>
                                        <p:strVal val="hidden"/>
                                      </p:to>
                                    </p:set>
                                  </p:subTnLst>
                                </p:cTn>
                              </p:par>
                            </p:childTnLst>
                          </p:cTn>
                        </p:par>
                        <p:par>
                          <p:cTn id="91" fill="hold" nodeType="afterGroup">
                            <p:stCondLst>
                              <p:cond delay="29000"/>
                            </p:stCondLst>
                            <p:childTnLst>
                              <p:par>
                                <p:cTn id="92" presetID="11" presetClass="entr" presetSubtype="0" fill="hold" nodeType="afterEffect">
                                  <p:stCondLst>
                                    <p:cond delay="0"/>
                                  </p:stCondLst>
                                  <p:childTnLst>
                                    <p:set>
                                      <p:cBhvr>
                                        <p:cTn id="93" dur="1000">
                                          <p:stCondLst>
                                            <p:cond delay="0"/>
                                          </p:stCondLst>
                                        </p:cTn>
                                        <p:tgtEl>
                                          <p:spTgt spid="1142055"/>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142055"/>
                                        </p:tgtEl>
                                        <p:attrNameLst>
                                          <p:attrName>style.visibility</p:attrName>
                                        </p:attrNameLst>
                                      </p:cBhvr>
                                      <p:to>
                                        <p:strVal val="hidden"/>
                                      </p:to>
                                    </p:set>
                                  </p:subTnLst>
                                </p:cTn>
                              </p:par>
                            </p:childTnLst>
                          </p:cTn>
                        </p:par>
                        <p:par>
                          <p:cTn id="94" fill="hold" nodeType="afterGroup">
                            <p:stCondLst>
                              <p:cond delay="30000"/>
                            </p:stCondLst>
                            <p:childTnLst>
                              <p:par>
                                <p:cTn id="95" presetID="11" presetClass="entr" presetSubtype="0" fill="hold" nodeType="afterEffect">
                                  <p:stCondLst>
                                    <p:cond delay="0"/>
                                  </p:stCondLst>
                                  <p:childTnLst>
                                    <p:set>
                                      <p:cBhvr>
                                        <p:cTn id="96" dur="1000">
                                          <p:stCondLst>
                                            <p:cond delay="0"/>
                                          </p:stCondLst>
                                        </p:cTn>
                                        <p:tgtEl>
                                          <p:spTgt spid="1142065"/>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142065"/>
                                        </p:tgtEl>
                                        <p:attrNameLst>
                                          <p:attrName>style.visibility</p:attrName>
                                        </p:attrNameLst>
                                      </p:cBhvr>
                                      <p:to>
                                        <p:strVal val="hidden"/>
                                      </p:to>
                                    </p:set>
                                  </p:subTnLst>
                                </p:cTn>
                              </p:par>
                            </p:childTnLst>
                          </p:cTn>
                        </p:par>
                        <p:par>
                          <p:cTn id="97" fill="hold" nodeType="afterGroup">
                            <p:stCondLst>
                              <p:cond delay="31000"/>
                            </p:stCondLst>
                            <p:childTnLst>
                              <p:par>
                                <p:cTn id="98" presetID="11" presetClass="entr" presetSubtype="0" fill="hold" nodeType="afterEffect">
                                  <p:stCondLst>
                                    <p:cond delay="0"/>
                                  </p:stCondLst>
                                  <p:childTnLst>
                                    <p:set>
                                      <p:cBhvr>
                                        <p:cTn id="99" dur="1000">
                                          <p:stCondLst>
                                            <p:cond delay="0"/>
                                          </p:stCondLst>
                                        </p:cTn>
                                        <p:tgtEl>
                                          <p:spTgt spid="1142075"/>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142075"/>
                                        </p:tgtEl>
                                        <p:attrNameLst>
                                          <p:attrName>style.visibility</p:attrName>
                                        </p:attrNameLst>
                                      </p:cBhvr>
                                      <p:to>
                                        <p:strVal val="hidden"/>
                                      </p:to>
                                    </p:set>
                                  </p:subTnLst>
                                </p:cTn>
                              </p:par>
                            </p:childTnLst>
                          </p:cTn>
                        </p:par>
                        <p:par>
                          <p:cTn id="100" fill="hold" nodeType="afterGroup">
                            <p:stCondLst>
                              <p:cond delay="32000"/>
                            </p:stCondLst>
                            <p:childTnLst>
                              <p:par>
                                <p:cTn id="101" presetID="11" presetClass="entr" presetSubtype="0" fill="hold" nodeType="afterEffect">
                                  <p:stCondLst>
                                    <p:cond delay="0"/>
                                  </p:stCondLst>
                                  <p:childTnLst>
                                    <p:set>
                                      <p:cBhvr>
                                        <p:cTn id="102" dur="1000">
                                          <p:stCondLst>
                                            <p:cond delay="0"/>
                                          </p:stCondLst>
                                        </p:cTn>
                                        <p:tgtEl>
                                          <p:spTgt spid="1142145"/>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142145"/>
                                        </p:tgtEl>
                                        <p:attrNameLst>
                                          <p:attrName>style.visibility</p:attrName>
                                        </p:attrNameLst>
                                      </p:cBhvr>
                                      <p:to>
                                        <p:strVal val="hidden"/>
                                      </p:to>
                                    </p:set>
                                  </p:subTnLst>
                                </p:cTn>
                              </p:par>
                            </p:childTnLst>
                          </p:cTn>
                        </p:par>
                        <p:par>
                          <p:cTn id="103" fill="hold" nodeType="afterGroup">
                            <p:stCondLst>
                              <p:cond delay="33000"/>
                            </p:stCondLst>
                            <p:childTnLst>
                              <p:par>
                                <p:cTn id="104" presetID="11" presetClass="entr" presetSubtype="0" fill="hold" nodeType="afterEffect">
                                  <p:stCondLst>
                                    <p:cond delay="0"/>
                                  </p:stCondLst>
                                  <p:childTnLst>
                                    <p:set>
                                      <p:cBhvr>
                                        <p:cTn id="105" dur="1000">
                                          <p:stCondLst>
                                            <p:cond delay="0"/>
                                          </p:stCondLst>
                                        </p:cTn>
                                        <p:tgtEl>
                                          <p:spTgt spid="114208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142085"/>
                                        </p:tgtEl>
                                        <p:attrNameLst>
                                          <p:attrName>style.visibility</p:attrName>
                                        </p:attrNameLst>
                                      </p:cBhvr>
                                      <p:to>
                                        <p:strVal val="hidden"/>
                                      </p:to>
                                    </p:set>
                                  </p:subTnLst>
                                </p:cTn>
                              </p:par>
                            </p:childTnLst>
                          </p:cTn>
                        </p:par>
                        <p:par>
                          <p:cTn id="106" fill="hold" nodeType="afterGroup">
                            <p:stCondLst>
                              <p:cond delay="34000"/>
                            </p:stCondLst>
                            <p:childTnLst>
                              <p:par>
                                <p:cTn id="107" presetID="11" presetClass="entr" presetSubtype="0" fill="hold" nodeType="afterEffect">
                                  <p:stCondLst>
                                    <p:cond delay="0"/>
                                  </p:stCondLst>
                                  <p:childTnLst>
                                    <p:set>
                                      <p:cBhvr>
                                        <p:cTn id="108" dur="1000">
                                          <p:stCondLst>
                                            <p:cond delay="0"/>
                                          </p:stCondLst>
                                        </p:cTn>
                                        <p:tgtEl>
                                          <p:spTgt spid="1142095"/>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142095"/>
                                        </p:tgtEl>
                                        <p:attrNameLst>
                                          <p:attrName>style.visibility</p:attrName>
                                        </p:attrNameLst>
                                      </p:cBhvr>
                                      <p:to>
                                        <p:strVal val="hidden"/>
                                      </p:to>
                                    </p:set>
                                  </p:subTnLst>
                                </p:cTn>
                              </p:par>
                            </p:childTnLst>
                          </p:cTn>
                        </p:par>
                        <p:par>
                          <p:cTn id="109" fill="hold" nodeType="afterGroup">
                            <p:stCondLst>
                              <p:cond delay="35000"/>
                            </p:stCondLst>
                            <p:childTnLst>
                              <p:par>
                                <p:cTn id="110" presetID="11" presetClass="entr" presetSubtype="0" fill="hold" nodeType="afterEffect">
                                  <p:stCondLst>
                                    <p:cond delay="0"/>
                                  </p:stCondLst>
                                  <p:childTnLst>
                                    <p:set>
                                      <p:cBhvr>
                                        <p:cTn id="111" dur="1000">
                                          <p:stCondLst>
                                            <p:cond delay="0"/>
                                          </p:stCondLst>
                                        </p:cTn>
                                        <p:tgtEl>
                                          <p:spTgt spid="1142105"/>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142105"/>
                                        </p:tgtEl>
                                        <p:attrNameLst>
                                          <p:attrName>style.visibility</p:attrName>
                                        </p:attrNameLst>
                                      </p:cBhvr>
                                      <p:to>
                                        <p:strVal val="hidden"/>
                                      </p:to>
                                    </p:set>
                                  </p:subTnLst>
                                </p:cTn>
                              </p:par>
                            </p:childTnLst>
                          </p:cTn>
                        </p:par>
                        <p:par>
                          <p:cTn id="112" fill="hold" nodeType="afterGroup">
                            <p:stCondLst>
                              <p:cond delay="36000"/>
                            </p:stCondLst>
                            <p:childTnLst>
                              <p:par>
                                <p:cTn id="113" presetID="11" presetClass="entr" presetSubtype="0" fill="hold" nodeType="afterEffect">
                                  <p:stCondLst>
                                    <p:cond delay="0"/>
                                  </p:stCondLst>
                                  <p:childTnLst>
                                    <p:set>
                                      <p:cBhvr>
                                        <p:cTn id="114" dur="1000">
                                          <p:stCondLst>
                                            <p:cond delay="0"/>
                                          </p:stCondLst>
                                        </p:cTn>
                                        <p:tgtEl>
                                          <p:spTgt spid="1142115"/>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142115"/>
                                        </p:tgtEl>
                                        <p:attrNameLst>
                                          <p:attrName>style.visibility</p:attrName>
                                        </p:attrNameLst>
                                      </p:cBhvr>
                                      <p:to>
                                        <p:strVal val="hidden"/>
                                      </p:to>
                                    </p:set>
                                  </p:subTnLst>
                                </p:cTn>
                              </p:par>
                            </p:childTnLst>
                          </p:cTn>
                        </p:par>
                        <p:par>
                          <p:cTn id="115" fill="hold" nodeType="afterGroup">
                            <p:stCondLst>
                              <p:cond delay="37000"/>
                            </p:stCondLst>
                            <p:childTnLst>
                              <p:par>
                                <p:cTn id="116" presetID="11" presetClass="entr" presetSubtype="0" fill="hold" nodeType="afterEffect">
                                  <p:stCondLst>
                                    <p:cond delay="0"/>
                                  </p:stCondLst>
                                  <p:childTnLst>
                                    <p:set>
                                      <p:cBhvr>
                                        <p:cTn id="117" dur="1000">
                                          <p:stCondLst>
                                            <p:cond delay="0"/>
                                          </p:stCondLst>
                                        </p:cTn>
                                        <p:tgtEl>
                                          <p:spTgt spid="1142125"/>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142125"/>
                                        </p:tgtEl>
                                        <p:attrNameLst>
                                          <p:attrName>style.visibility</p:attrName>
                                        </p:attrNameLst>
                                      </p:cBhvr>
                                      <p:to>
                                        <p:strVal val="hidden"/>
                                      </p:to>
                                    </p:set>
                                  </p:subTnLst>
                                </p:cTn>
                              </p:par>
                            </p:childTnLst>
                          </p:cTn>
                        </p:par>
                        <p:par>
                          <p:cTn id="118" fill="hold" nodeType="afterGroup">
                            <p:stCondLst>
                              <p:cond delay="38000"/>
                            </p:stCondLst>
                            <p:childTnLst>
                              <p:par>
                                <p:cTn id="119" presetID="11" presetClass="entr" presetSubtype="0" fill="hold" nodeType="afterEffect">
                                  <p:stCondLst>
                                    <p:cond delay="0"/>
                                  </p:stCondLst>
                                  <p:childTnLst>
                                    <p:set>
                                      <p:cBhvr>
                                        <p:cTn id="120" dur="1000">
                                          <p:stCondLst>
                                            <p:cond delay="0"/>
                                          </p:stCondLst>
                                        </p:cTn>
                                        <p:tgtEl>
                                          <p:spTgt spid="1142135"/>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142135"/>
                                        </p:tgtEl>
                                        <p:attrNameLst>
                                          <p:attrName>style.visibility</p:attrName>
                                        </p:attrNameLst>
                                      </p:cBhvr>
                                      <p:to>
                                        <p:strVal val="hidden"/>
                                      </p:to>
                                    </p:set>
                                  </p:subTnLst>
                                </p:cTn>
                              </p:par>
                            </p:childTnLst>
                          </p:cTn>
                        </p:par>
                        <p:par>
                          <p:cTn id="121" fill="hold" nodeType="afterGroup">
                            <p:stCondLst>
                              <p:cond delay="39000"/>
                            </p:stCondLst>
                            <p:childTnLst>
                              <p:par>
                                <p:cTn id="122" presetID="11" presetClass="entr" presetSubtype="0" fill="hold" nodeType="afterEffect">
                                  <p:stCondLst>
                                    <p:cond delay="0"/>
                                  </p:stCondLst>
                                  <p:childTnLst>
                                    <p:set>
                                      <p:cBhvr>
                                        <p:cTn id="123" dur="1000">
                                          <p:stCondLst>
                                            <p:cond delay="0"/>
                                          </p:stCondLst>
                                        </p:cTn>
                                        <p:tgtEl>
                                          <p:spTgt spid="1142155"/>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142155"/>
                                        </p:tgtEl>
                                        <p:attrNameLst>
                                          <p:attrName>style.visibility</p:attrName>
                                        </p:attrNameLst>
                                      </p:cBhvr>
                                      <p:to>
                                        <p:strVal val="hidden"/>
                                      </p:to>
                                    </p:set>
                                  </p:subTnLst>
                                </p:cTn>
                              </p:par>
                            </p:childTnLst>
                          </p:cTn>
                        </p:par>
                        <p:par>
                          <p:cTn id="124" fill="hold" nodeType="afterGroup">
                            <p:stCondLst>
                              <p:cond delay="40000"/>
                            </p:stCondLst>
                            <p:childTnLst>
                              <p:par>
                                <p:cTn id="125" presetID="11" presetClass="entr" presetSubtype="0" fill="hold" nodeType="afterEffect">
                                  <p:stCondLst>
                                    <p:cond delay="0"/>
                                  </p:stCondLst>
                                  <p:childTnLst>
                                    <p:set>
                                      <p:cBhvr>
                                        <p:cTn id="126" dur="1000">
                                          <p:stCondLst>
                                            <p:cond delay="0"/>
                                          </p:stCondLst>
                                        </p:cTn>
                                        <p:tgtEl>
                                          <p:spTgt spid="1142165"/>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142165"/>
                                        </p:tgtEl>
                                        <p:attrNameLst>
                                          <p:attrName>style.visibility</p:attrName>
                                        </p:attrNameLst>
                                      </p:cBhvr>
                                      <p:to>
                                        <p:strVal val="hidden"/>
                                      </p:to>
                                    </p:set>
                                  </p:subTnLst>
                                </p:cTn>
                              </p:par>
                            </p:childTnLst>
                          </p:cTn>
                        </p:par>
                        <p:par>
                          <p:cTn id="127" fill="hold" nodeType="afterGroup">
                            <p:stCondLst>
                              <p:cond delay="41000"/>
                            </p:stCondLst>
                            <p:childTnLst>
                              <p:par>
                                <p:cTn id="128" presetID="11" presetClass="entr" presetSubtype="0" fill="hold" nodeType="afterEffect">
                                  <p:stCondLst>
                                    <p:cond delay="0"/>
                                  </p:stCondLst>
                                  <p:childTnLst>
                                    <p:set>
                                      <p:cBhvr>
                                        <p:cTn id="129" dur="1000">
                                          <p:stCondLst>
                                            <p:cond delay="0"/>
                                          </p:stCondLst>
                                        </p:cTn>
                                        <p:tgtEl>
                                          <p:spTgt spid="1142175"/>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142175"/>
                                        </p:tgtEl>
                                        <p:attrNameLst>
                                          <p:attrName>style.visibility</p:attrName>
                                        </p:attrNameLst>
                                      </p:cBhvr>
                                      <p:to>
                                        <p:strVal val="hidden"/>
                                      </p:to>
                                    </p:set>
                                  </p:subTnLst>
                                </p:cTn>
                              </p:par>
                            </p:childTnLst>
                          </p:cTn>
                        </p:par>
                        <p:par>
                          <p:cTn id="130" fill="hold" nodeType="afterGroup">
                            <p:stCondLst>
                              <p:cond delay="42000"/>
                            </p:stCondLst>
                            <p:childTnLst>
                              <p:par>
                                <p:cTn id="131" presetID="11" presetClass="entr" presetSubtype="0" fill="hold" nodeType="afterEffect">
                                  <p:stCondLst>
                                    <p:cond delay="0"/>
                                  </p:stCondLst>
                                  <p:childTnLst>
                                    <p:set>
                                      <p:cBhvr>
                                        <p:cTn id="132" dur="1000">
                                          <p:stCondLst>
                                            <p:cond delay="0"/>
                                          </p:stCondLst>
                                        </p:cTn>
                                        <p:tgtEl>
                                          <p:spTgt spid="1142185"/>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142185"/>
                                        </p:tgtEl>
                                        <p:attrNameLst>
                                          <p:attrName>style.visibility</p:attrName>
                                        </p:attrNameLst>
                                      </p:cBhvr>
                                      <p:to>
                                        <p:strVal val="hidden"/>
                                      </p:to>
                                    </p:set>
                                  </p:subTnLst>
                                </p:cTn>
                              </p:par>
                            </p:childTnLst>
                          </p:cTn>
                        </p:par>
                        <p:par>
                          <p:cTn id="133" fill="hold" nodeType="afterGroup">
                            <p:stCondLst>
                              <p:cond delay="43000"/>
                            </p:stCondLst>
                            <p:childTnLst>
                              <p:par>
                                <p:cTn id="134" presetID="11" presetClass="entr" presetSubtype="0" fill="hold" nodeType="afterEffect">
                                  <p:stCondLst>
                                    <p:cond delay="0"/>
                                  </p:stCondLst>
                                  <p:childTnLst>
                                    <p:set>
                                      <p:cBhvr>
                                        <p:cTn id="135" dur="1000">
                                          <p:stCondLst>
                                            <p:cond delay="0"/>
                                          </p:stCondLst>
                                        </p:cTn>
                                        <p:tgtEl>
                                          <p:spTgt spid="114219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142195"/>
                                        </p:tgtEl>
                                        <p:attrNameLst>
                                          <p:attrName>style.visibility</p:attrName>
                                        </p:attrNameLst>
                                      </p:cBhvr>
                                      <p:to>
                                        <p:strVal val="hidden"/>
                                      </p:to>
                                    </p:set>
                                  </p:subTnLst>
                                </p:cTn>
                              </p:par>
                            </p:childTnLst>
                          </p:cTn>
                        </p:par>
                        <p:par>
                          <p:cTn id="136" fill="hold" nodeType="afterGroup">
                            <p:stCondLst>
                              <p:cond delay="44000"/>
                            </p:stCondLst>
                            <p:childTnLst>
                              <p:par>
                                <p:cTn id="137" presetID="11" presetClass="entr" presetSubtype="0" fill="hold" nodeType="afterEffect">
                                  <p:stCondLst>
                                    <p:cond delay="0"/>
                                  </p:stCondLst>
                                  <p:childTnLst>
                                    <p:set>
                                      <p:cBhvr>
                                        <p:cTn id="138" dur="1000">
                                          <p:stCondLst>
                                            <p:cond delay="0"/>
                                          </p:stCondLst>
                                        </p:cTn>
                                        <p:tgtEl>
                                          <p:spTgt spid="1142205"/>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142205"/>
                                        </p:tgtEl>
                                        <p:attrNameLst>
                                          <p:attrName>style.visibility</p:attrName>
                                        </p:attrNameLst>
                                      </p:cBhvr>
                                      <p:to>
                                        <p:strVal val="hidden"/>
                                      </p:to>
                                    </p:set>
                                  </p:subTnLst>
                                </p:cTn>
                              </p:par>
                            </p:childTnLst>
                          </p:cTn>
                        </p:par>
                        <p:par>
                          <p:cTn id="139" fill="hold" nodeType="afterGroup">
                            <p:stCondLst>
                              <p:cond delay="45000"/>
                            </p:stCondLst>
                            <p:childTnLst>
                              <p:par>
                                <p:cTn id="140" presetID="11" presetClass="entr" presetSubtype="0" fill="hold" nodeType="afterEffect">
                                  <p:stCondLst>
                                    <p:cond delay="0"/>
                                  </p:stCondLst>
                                  <p:childTnLst>
                                    <p:set>
                                      <p:cBhvr>
                                        <p:cTn id="141" dur="1000">
                                          <p:stCondLst>
                                            <p:cond delay="0"/>
                                          </p:stCondLst>
                                        </p:cTn>
                                        <p:tgtEl>
                                          <p:spTgt spid="1142275"/>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142275"/>
                                        </p:tgtEl>
                                        <p:attrNameLst>
                                          <p:attrName>style.visibility</p:attrName>
                                        </p:attrNameLst>
                                      </p:cBhvr>
                                      <p:to>
                                        <p:strVal val="hidden"/>
                                      </p:to>
                                    </p:set>
                                  </p:subTnLst>
                                </p:cTn>
                              </p:par>
                            </p:childTnLst>
                          </p:cTn>
                        </p:par>
                        <p:par>
                          <p:cTn id="142" fill="hold" nodeType="afterGroup">
                            <p:stCondLst>
                              <p:cond delay="46000"/>
                            </p:stCondLst>
                            <p:childTnLst>
                              <p:par>
                                <p:cTn id="143" presetID="11" presetClass="entr" presetSubtype="0" fill="hold" nodeType="afterEffect">
                                  <p:stCondLst>
                                    <p:cond delay="0"/>
                                  </p:stCondLst>
                                  <p:childTnLst>
                                    <p:set>
                                      <p:cBhvr>
                                        <p:cTn id="144" dur="1000">
                                          <p:stCondLst>
                                            <p:cond delay="0"/>
                                          </p:stCondLst>
                                        </p:cTn>
                                        <p:tgtEl>
                                          <p:spTgt spid="1142215"/>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142215"/>
                                        </p:tgtEl>
                                        <p:attrNameLst>
                                          <p:attrName>style.visibility</p:attrName>
                                        </p:attrNameLst>
                                      </p:cBhvr>
                                      <p:to>
                                        <p:strVal val="hidden"/>
                                      </p:to>
                                    </p:set>
                                  </p:subTnLst>
                                </p:cTn>
                              </p:par>
                            </p:childTnLst>
                          </p:cTn>
                        </p:par>
                        <p:par>
                          <p:cTn id="145" fill="hold" nodeType="afterGroup">
                            <p:stCondLst>
                              <p:cond delay="47000"/>
                            </p:stCondLst>
                            <p:childTnLst>
                              <p:par>
                                <p:cTn id="146" presetID="11" presetClass="entr" presetSubtype="0" fill="hold" nodeType="afterEffect">
                                  <p:stCondLst>
                                    <p:cond delay="0"/>
                                  </p:stCondLst>
                                  <p:childTnLst>
                                    <p:set>
                                      <p:cBhvr>
                                        <p:cTn id="147" dur="500">
                                          <p:stCondLst>
                                            <p:cond delay="0"/>
                                          </p:stCondLst>
                                        </p:cTn>
                                        <p:tgtEl>
                                          <p:spTgt spid="1142225"/>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142225"/>
                                        </p:tgtEl>
                                        <p:attrNameLst>
                                          <p:attrName>style.visibility</p:attrName>
                                        </p:attrNameLst>
                                      </p:cBhvr>
                                      <p:to>
                                        <p:strVal val="hidden"/>
                                      </p:to>
                                    </p:set>
                                  </p:subTnLst>
                                </p:cTn>
                              </p:par>
                            </p:childTnLst>
                          </p:cTn>
                        </p:par>
                        <p:par>
                          <p:cTn id="148" fill="hold" nodeType="afterGroup">
                            <p:stCondLst>
                              <p:cond delay="47500"/>
                            </p:stCondLst>
                            <p:childTnLst>
                              <p:par>
                                <p:cTn id="149" presetID="11" presetClass="entr" presetSubtype="0" fill="hold" nodeType="afterEffect">
                                  <p:stCondLst>
                                    <p:cond delay="0"/>
                                  </p:stCondLst>
                                  <p:childTnLst>
                                    <p:set>
                                      <p:cBhvr>
                                        <p:cTn id="150" dur="1000">
                                          <p:stCondLst>
                                            <p:cond delay="0"/>
                                          </p:stCondLst>
                                        </p:cTn>
                                        <p:tgtEl>
                                          <p:spTgt spid="1142235"/>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142235"/>
                                        </p:tgtEl>
                                        <p:attrNameLst>
                                          <p:attrName>style.visibility</p:attrName>
                                        </p:attrNameLst>
                                      </p:cBhvr>
                                      <p:to>
                                        <p:strVal val="hidden"/>
                                      </p:to>
                                    </p:set>
                                  </p:subTnLst>
                                </p:cTn>
                              </p:par>
                            </p:childTnLst>
                          </p:cTn>
                        </p:par>
                        <p:par>
                          <p:cTn id="151" fill="hold" nodeType="afterGroup">
                            <p:stCondLst>
                              <p:cond delay="48500"/>
                            </p:stCondLst>
                            <p:childTnLst>
                              <p:par>
                                <p:cTn id="152" presetID="11" presetClass="entr" presetSubtype="0" fill="hold" nodeType="afterEffect">
                                  <p:stCondLst>
                                    <p:cond delay="0"/>
                                  </p:stCondLst>
                                  <p:childTnLst>
                                    <p:set>
                                      <p:cBhvr>
                                        <p:cTn id="153" dur="1000">
                                          <p:stCondLst>
                                            <p:cond delay="0"/>
                                          </p:stCondLst>
                                        </p:cTn>
                                        <p:tgtEl>
                                          <p:spTgt spid="1142245"/>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142245"/>
                                        </p:tgtEl>
                                        <p:attrNameLst>
                                          <p:attrName>style.visibility</p:attrName>
                                        </p:attrNameLst>
                                      </p:cBhvr>
                                      <p:to>
                                        <p:strVal val="hidden"/>
                                      </p:to>
                                    </p:set>
                                  </p:subTnLst>
                                </p:cTn>
                              </p:par>
                            </p:childTnLst>
                          </p:cTn>
                        </p:par>
                        <p:par>
                          <p:cTn id="154" fill="hold" nodeType="afterGroup">
                            <p:stCondLst>
                              <p:cond delay="49500"/>
                            </p:stCondLst>
                            <p:childTnLst>
                              <p:par>
                                <p:cTn id="155" presetID="11" presetClass="entr" presetSubtype="0" fill="hold" nodeType="afterEffect">
                                  <p:stCondLst>
                                    <p:cond delay="0"/>
                                  </p:stCondLst>
                                  <p:childTnLst>
                                    <p:set>
                                      <p:cBhvr>
                                        <p:cTn id="156" dur="1000">
                                          <p:stCondLst>
                                            <p:cond delay="0"/>
                                          </p:stCondLst>
                                        </p:cTn>
                                        <p:tgtEl>
                                          <p:spTgt spid="1142255"/>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142255"/>
                                        </p:tgtEl>
                                        <p:attrNameLst>
                                          <p:attrName>style.visibility</p:attrName>
                                        </p:attrNameLst>
                                      </p:cBhvr>
                                      <p:to>
                                        <p:strVal val="hidden"/>
                                      </p:to>
                                    </p:set>
                                  </p:subTnLst>
                                </p:cTn>
                              </p:par>
                            </p:childTnLst>
                          </p:cTn>
                        </p:par>
                        <p:par>
                          <p:cTn id="157" fill="hold" nodeType="afterGroup">
                            <p:stCondLst>
                              <p:cond delay="50500"/>
                            </p:stCondLst>
                            <p:childTnLst>
                              <p:par>
                                <p:cTn id="158" presetID="11" presetClass="entr" presetSubtype="0" fill="hold" nodeType="afterEffect">
                                  <p:stCondLst>
                                    <p:cond delay="0"/>
                                  </p:stCondLst>
                                  <p:childTnLst>
                                    <p:set>
                                      <p:cBhvr>
                                        <p:cTn id="159" dur="1000">
                                          <p:stCondLst>
                                            <p:cond delay="0"/>
                                          </p:stCondLst>
                                        </p:cTn>
                                        <p:tgtEl>
                                          <p:spTgt spid="1142265"/>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14226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Grp="1" noChangeArrowheads="1"/>
          </p:cNvSpPr>
          <p:nvPr>
            <p:ph type="title"/>
          </p:nvPr>
        </p:nvSpPr>
        <p:spPr>
          <a:xfrm>
            <a:off x="457200" y="152400"/>
            <a:ext cx="8382000" cy="457200"/>
          </a:xfrm>
        </p:spPr>
        <p:txBody>
          <a:bodyPr>
            <a:normAutofit fontScale="90000"/>
          </a:bodyPr>
          <a:lstStyle/>
          <a:p>
            <a:r>
              <a:rPr lang="en-US" dirty="0"/>
              <a:t>Ultrasonic Level Measurement</a:t>
            </a:r>
          </a:p>
        </p:txBody>
      </p:sp>
      <p:pic>
        <p:nvPicPr>
          <p:cNvPr id="1140739" name="Picture 3" descr="VEGASon51, Rundtank"/>
          <p:cNvPicPr>
            <a:picLocks noGrp="1" noChangeAspect="1" noChangeArrowheads="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246688" y="914400"/>
            <a:ext cx="2630487" cy="5105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40740" name="Rectangle 4"/>
          <p:cNvSpPr>
            <a:spLocks noChangeArrowheads="1"/>
          </p:cNvSpPr>
          <p:nvPr/>
        </p:nvSpPr>
        <p:spPr bwMode="auto">
          <a:xfrm>
            <a:off x="685800" y="1676400"/>
            <a:ext cx="4343400" cy="32766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20000"/>
              </a:spcBef>
            </a:pPr>
            <a:endParaRPr lang="de-DE" sz="500">
              <a:effectLst/>
              <a:latin typeface="Humanst531 BT" pitchFamily="34" charset="0"/>
            </a:endParaRPr>
          </a:p>
          <a:p>
            <a:pPr>
              <a:lnSpc>
                <a:spcPct val="90000"/>
              </a:lnSpc>
              <a:spcBef>
                <a:spcPct val="20000"/>
              </a:spcBef>
            </a:pPr>
            <a:r>
              <a:rPr lang="de-DE" sz="1600">
                <a:effectLst/>
                <a:latin typeface="Humanst531 BT" pitchFamily="34" charset="0"/>
              </a:rPr>
              <a:t>Ultrasonic level measurement</a:t>
            </a:r>
          </a:p>
          <a:p>
            <a:pPr>
              <a:lnSpc>
                <a:spcPct val="90000"/>
              </a:lnSpc>
              <a:spcBef>
                <a:spcPct val="20000"/>
              </a:spcBef>
            </a:pPr>
            <a:endParaRPr lang="de-DE" sz="800">
              <a:effectLst/>
              <a:latin typeface="Humanst531 BT" pitchFamily="34" charset="0"/>
            </a:endParaRPr>
          </a:p>
          <a:p>
            <a:pPr>
              <a:lnSpc>
                <a:spcPct val="90000"/>
              </a:lnSpc>
              <a:spcBef>
                <a:spcPct val="20000"/>
              </a:spcBef>
              <a:buSzPct val="90000"/>
              <a:buFont typeface="Wingdings" pitchFamily="2" charset="2"/>
              <a:buChar char="§"/>
            </a:pPr>
            <a:r>
              <a:rPr lang="de-DE" sz="1600">
                <a:effectLst/>
                <a:latin typeface="Humanst531 BT" pitchFamily="34" charset="0"/>
              </a:rPr>
              <a:t> Time of Flight </a:t>
            </a:r>
          </a:p>
          <a:p>
            <a:pPr>
              <a:lnSpc>
                <a:spcPct val="90000"/>
              </a:lnSpc>
              <a:spcBef>
                <a:spcPct val="20000"/>
              </a:spcBef>
              <a:buSzPct val="90000"/>
              <a:buFont typeface="Wingdings" pitchFamily="2" charset="2"/>
              <a:buChar char="§"/>
            </a:pPr>
            <a:r>
              <a:rPr lang="de-DE" sz="1600">
                <a:effectLst/>
                <a:latin typeface="Humanst531 BT" pitchFamily="34" charset="0"/>
              </a:rPr>
              <a:t> Top mounted</a:t>
            </a:r>
          </a:p>
          <a:p>
            <a:pPr>
              <a:lnSpc>
                <a:spcPct val="90000"/>
              </a:lnSpc>
              <a:spcBef>
                <a:spcPct val="20000"/>
              </a:spcBef>
              <a:buSzPct val="90000"/>
              <a:buFont typeface="Wingdings" pitchFamily="2" charset="2"/>
              <a:buChar char="§"/>
            </a:pPr>
            <a:r>
              <a:rPr lang="de-DE" sz="1600">
                <a:effectLst/>
                <a:latin typeface="Humanst531 BT" pitchFamily="34" charset="0"/>
              </a:rPr>
              <a:t> Solids and liquids applications</a:t>
            </a:r>
          </a:p>
          <a:p>
            <a:pPr>
              <a:lnSpc>
                <a:spcPct val="90000"/>
              </a:lnSpc>
              <a:spcBef>
                <a:spcPct val="20000"/>
              </a:spcBef>
              <a:buSzPct val="90000"/>
              <a:buFont typeface="Wingdings" pitchFamily="2" charset="2"/>
              <a:buChar char="§"/>
            </a:pPr>
            <a:r>
              <a:rPr lang="de-DE" sz="1600">
                <a:effectLst/>
                <a:latin typeface="Humanst531 BT" pitchFamily="34" charset="0"/>
              </a:rPr>
              <a:t> Non-contact</a:t>
            </a:r>
          </a:p>
          <a:p>
            <a:pPr>
              <a:lnSpc>
                <a:spcPct val="90000"/>
              </a:lnSpc>
              <a:spcBef>
                <a:spcPct val="20000"/>
              </a:spcBef>
              <a:buClr>
                <a:schemeClr val="folHlink"/>
              </a:buClr>
              <a:buFontTx/>
              <a:buChar char="•"/>
            </a:pPr>
            <a:endParaRPr lang="de-DE" sz="1600">
              <a:effectLst/>
              <a:latin typeface="Humanst531 BT" pitchFamily="34" charset="0"/>
            </a:endParaRPr>
          </a:p>
          <a:p>
            <a:pPr>
              <a:lnSpc>
                <a:spcPct val="90000"/>
              </a:lnSpc>
              <a:spcBef>
                <a:spcPct val="20000"/>
              </a:spcBef>
              <a:buClr>
                <a:schemeClr val="folHlink"/>
              </a:buClr>
            </a:pPr>
            <a:r>
              <a:rPr lang="de-DE" sz="1600" b="1">
                <a:effectLst/>
                <a:latin typeface="Humanst531 BT" pitchFamily="34" charset="0"/>
              </a:rPr>
              <a:t>ULTRASONIC is virtually unaffected by the following process conditions:</a:t>
            </a:r>
          </a:p>
          <a:p>
            <a:pPr>
              <a:lnSpc>
                <a:spcPct val="90000"/>
              </a:lnSpc>
              <a:spcBef>
                <a:spcPct val="20000"/>
              </a:spcBef>
              <a:buClr>
                <a:schemeClr val="folHlink"/>
              </a:buClr>
            </a:pPr>
            <a:endParaRPr lang="de-DE" sz="800" b="1">
              <a:effectLst/>
              <a:latin typeface="Humanst531 BT" pitchFamily="34" charset="0"/>
            </a:endParaRPr>
          </a:p>
          <a:p>
            <a:pPr marL="663575" lvl="1" indent="-276225">
              <a:lnSpc>
                <a:spcPct val="90000"/>
              </a:lnSpc>
              <a:spcBef>
                <a:spcPct val="20000"/>
              </a:spcBef>
              <a:buFont typeface="Wingdings" pitchFamily="2" charset="2"/>
              <a:buChar char="§"/>
            </a:pPr>
            <a:r>
              <a:rPr lang="de-DE" sz="1600" b="1">
                <a:effectLst/>
                <a:latin typeface="Humanst531 BT" pitchFamily="34" charset="0"/>
              </a:rPr>
              <a:t>Change is product density (spg)</a:t>
            </a:r>
          </a:p>
          <a:p>
            <a:pPr marL="663575" lvl="1" indent="-276225">
              <a:lnSpc>
                <a:spcPct val="90000"/>
              </a:lnSpc>
              <a:spcBef>
                <a:spcPct val="20000"/>
              </a:spcBef>
              <a:buFont typeface="Wingdings" pitchFamily="2" charset="2"/>
              <a:buChar char="§"/>
            </a:pPr>
            <a:r>
              <a:rPr lang="de-DE" sz="1600" b="1">
                <a:effectLst/>
                <a:latin typeface="Humanst531 BT" pitchFamily="34" charset="0"/>
              </a:rPr>
              <a:t>Change in dielectric constant (dk)</a:t>
            </a:r>
          </a:p>
          <a:p>
            <a:pPr marL="663575" lvl="1" indent="-276225">
              <a:lnSpc>
                <a:spcPct val="90000"/>
              </a:lnSpc>
              <a:spcBef>
                <a:spcPct val="20000"/>
              </a:spcBef>
              <a:buFont typeface="Wingdings" pitchFamily="2" charset="2"/>
              <a:buChar char="§"/>
            </a:pPr>
            <a:endParaRPr lang="de-DE" sz="500" b="1">
              <a:effectLst/>
              <a:latin typeface="Humanst531 BT" pitchFamily="34" charset="0"/>
            </a:endParaRPr>
          </a:p>
        </p:txBody>
      </p:sp>
    </p:spTree>
    <p:extLst>
      <p:ext uri="{BB962C8B-B14F-4D97-AF65-F5344CB8AC3E}">
        <p14:creationId xmlns:p14="http://schemas.microsoft.com/office/powerpoint/2010/main" val="20725878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a:xfrm>
            <a:off x="228600" y="381000"/>
            <a:ext cx="8763000" cy="304800"/>
          </a:xfrm>
        </p:spPr>
        <p:txBody>
          <a:bodyPr>
            <a:noAutofit/>
          </a:bodyPr>
          <a:lstStyle/>
          <a:p>
            <a:r>
              <a:rPr lang="en-US" sz="3600" dirty="0">
                <a:latin typeface="Arial" charset="0"/>
              </a:rPr>
              <a:t>Ultrasonic Level Technology – Advantages</a:t>
            </a:r>
          </a:p>
        </p:txBody>
      </p:sp>
      <p:sp>
        <p:nvSpPr>
          <p:cNvPr id="1144835" name="Rectangle 3"/>
          <p:cNvSpPr>
            <a:spLocks noGrp="1" noChangeArrowheads="1"/>
          </p:cNvSpPr>
          <p:nvPr>
            <p:ph type="body" sz="half" idx="1"/>
          </p:nvPr>
        </p:nvSpPr>
        <p:spPr>
          <a:xfrm>
            <a:off x="4495800" y="1600200"/>
            <a:ext cx="4038600" cy="3657600"/>
          </a:xfrm>
          <a:solidFill>
            <a:srgbClr val="DDDDDD"/>
          </a:solidFill>
          <a:ln>
            <a:solidFill>
              <a:schemeClr val="tx1"/>
            </a:solidFill>
            <a:miter lim="800000"/>
            <a:headEnd/>
            <a:tailEnd/>
          </a:ln>
        </p:spPr>
        <p:txBody>
          <a:bodyPr/>
          <a:lstStyle/>
          <a:p>
            <a:pPr marL="0" indent="0">
              <a:buFont typeface="Wingdings" pitchFamily="2" charset="2"/>
              <a:buChar char="§"/>
            </a:pPr>
            <a:r>
              <a:rPr lang="en-US" sz="1400"/>
              <a:t> </a:t>
            </a:r>
            <a:r>
              <a:rPr lang="en-US" sz="1400">
                <a:latin typeface="Arial" charset="0"/>
              </a:rPr>
              <a:t>Can be mounted in plastic stilling wells</a:t>
            </a:r>
          </a:p>
          <a:p>
            <a:pPr marL="0" indent="0">
              <a:buFont typeface="Wingdings" pitchFamily="2" charset="2"/>
              <a:buChar char="§"/>
            </a:pPr>
            <a:endParaRPr lang="en-US" sz="1400">
              <a:latin typeface="Arial" charset="0"/>
            </a:endParaRPr>
          </a:p>
          <a:p>
            <a:pPr marL="0" indent="0">
              <a:buFont typeface="Wingdings" pitchFamily="2" charset="2"/>
              <a:buChar char="§"/>
            </a:pPr>
            <a:r>
              <a:rPr lang="en-US" sz="1400">
                <a:latin typeface="Arial" charset="0"/>
              </a:rPr>
              <a:t> Narrow beam angles minimize effect of obstructions</a:t>
            </a:r>
          </a:p>
          <a:p>
            <a:pPr marL="0" indent="0">
              <a:buFont typeface="Wingdings" pitchFamily="2" charset="2"/>
              <a:buChar char="§"/>
            </a:pPr>
            <a:endParaRPr lang="en-US" sz="1400">
              <a:latin typeface="Arial" charset="0"/>
            </a:endParaRPr>
          </a:p>
          <a:p>
            <a:pPr marL="0" indent="0">
              <a:buFont typeface="Wingdings" pitchFamily="2" charset="2"/>
              <a:buChar char="§"/>
            </a:pPr>
            <a:r>
              <a:rPr lang="en-US" sz="1400">
                <a:latin typeface="Arial" charset="0"/>
              </a:rPr>
              <a:t>Swivel flange available for applications with angles of repose</a:t>
            </a:r>
          </a:p>
          <a:p>
            <a:pPr marL="0" indent="0">
              <a:buFont typeface="Wingdings" pitchFamily="2" charset="2"/>
              <a:buChar char="§"/>
            </a:pPr>
            <a:endParaRPr lang="en-US" sz="1400">
              <a:latin typeface="Arial" charset="0"/>
            </a:endParaRPr>
          </a:p>
          <a:p>
            <a:pPr marL="0" indent="0">
              <a:buFont typeface="Wingdings" pitchFamily="2" charset="2"/>
              <a:buChar char="§"/>
            </a:pPr>
            <a:r>
              <a:rPr lang="en-US" sz="1400">
                <a:latin typeface="Arial" charset="0"/>
              </a:rPr>
              <a:t> Familiar technology throughout the industry, therefore, often a trusted technology throughout the industry</a:t>
            </a:r>
          </a:p>
          <a:p>
            <a:pPr marL="0" indent="0">
              <a:buFont typeface="Wingdings" pitchFamily="2" charset="2"/>
              <a:buChar char="§"/>
            </a:pPr>
            <a:endParaRPr lang="en-US" sz="1400">
              <a:latin typeface="Arial" charset="0"/>
            </a:endParaRPr>
          </a:p>
          <a:p>
            <a:pPr marL="0" indent="0">
              <a:buFont typeface="Wingdings" pitchFamily="2" charset="2"/>
              <a:buChar char="§"/>
            </a:pPr>
            <a:r>
              <a:rPr lang="en-US" sz="1400" b="1">
                <a:latin typeface="Arial" charset="0"/>
              </a:rPr>
              <a:t> </a:t>
            </a:r>
            <a:r>
              <a:rPr lang="en-US" sz="1400">
                <a:latin typeface="Arial" charset="0"/>
              </a:rPr>
              <a:t>Cost-effective</a:t>
            </a:r>
            <a:endParaRPr lang="en-US" sz="1400" b="1">
              <a:latin typeface="Arial" charset="0"/>
            </a:endParaRPr>
          </a:p>
        </p:txBody>
      </p:sp>
      <p:pic>
        <p:nvPicPr>
          <p:cNvPr id="1144836" name="Picture 4" descr="VEGASon55, Kunststoffsilo"/>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371600" y="838200"/>
            <a:ext cx="1844675" cy="5334000"/>
          </a:xfrm>
        </p:spPr>
      </p:pic>
    </p:spTree>
    <p:extLst>
      <p:ext uri="{BB962C8B-B14F-4D97-AF65-F5344CB8AC3E}">
        <p14:creationId xmlns:p14="http://schemas.microsoft.com/office/powerpoint/2010/main" val="32398667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End of Lecture-4</a:t>
            </a:r>
            <a:endParaRPr lang="en-GB" dirty="0"/>
          </a:p>
        </p:txBody>
      </p:sp>
      <p:sp>
        <p:nvSpPr>
          <p:cNvPr id="5" name="Text Placeholder 4"/>
          <p:cNvSpPr>
            <a:spLocks noGrp="1"/>
          </p:cNvSpPr>
          <p:nvPr>
            <p:ph type="body" idx="1"/>
          </p:nvPr>
        </p:nvSpPr>
        <p:spPr/>
        <p:txBody>
          <a:bodyPr/>
          <a:lstStyle/>
          <a:p>
            <a:r>
              <a:rPr lang="en-GB" dirty="0" smtClean="0"/>
              <a:t>To download this lecture visit</a:t>
            </a:r>
          </a:p>
          <a:p>
            <a:r>
              <a:rPr lang="en-GB" dirty="0" smtClean="0">
                <a:solidFill>
                  <a:schemeClr val="accent1">
                    <a:lumMod val="75000"/>
                  </a:schemeClr>
                </a:solidFill>
                <a:hlinkClick r:id="rId2"/>
              </a:rPr>
              <a:t>http://imtiazhussainkalwar.weebly.com/</a:t>
            </a:r>
            <a:endParaRPr lang="en-GB" dirty="0" smtClean="0"/>
          </a:p>
        </p:txBody>
      </p:sp>
      <p:sp>
        <p:nvSpPr>
          <p:cNvPr id="2" name="Slide Number Placeholder 1"/>
          <p:cNvSpPr>
            <a:spLocks noGrp="1"/>
          </p:cNvSpPr>
          <p:nvPr>
            <p:ph type="sldNum" sz="quarter" idx="12"/>
          </p:nvPr>
        </p:nvSpPr>
        <p:spPr/>
        <p:txBody>
          <a:bodyPr/>
          <a:lstStyle/>
          <a:p>
            <a:fld id="{7A0D5CAB-8BF0-4EA3-BAE4-9835C852A49B}" type="slidenum">
              <a:rPr lang="en-GB" smtClean="0"/>
              <a:pPr/>
              <a:t>59</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sz="3600" dirty="0" smtClean="0"/>
              <a:t>Displacement, Location or Position Sensors</a:t>
            </a:r>
            <a:endParaRPr lang="en-US" sz="3600" dirty="0"/>
          </a:p>
        </p:txBody>
      </p:sp>
      <p:sp>
        <p:nvSpPr>
          <p:cNvPr id="3" name="Content Placeholder 2"/>
          <p:cNvSpPr>
            <a:spLocks noGrp="1"/>
          </p:cNvSpPr>
          <p:nvPr>
            <p:ph idx="1"/>
          </p:nvPr>
        </p:nvSpPr>
        <p:spPr>
          <a:xfrm>
            <a:off x="152400" y="1219200"/>
            <a:ext cx="8534400" cy="4906963"/>
          </a:xfrm>
        </p:spPr>
        <p:txBody>
          <a:bodyPr>
            <a:normAutofit/>
          </a:bodyPr>
          <a:lstStyle/>
          <a:p>
            <a:pPr algn="just"/>
            <a:r>
              <a:rPr lang="en-US" sz="2600" dirty="0" smtClean="0"/>
              <a:t>The measurement of </a:t>
            </a:r>
            <a:r>
              <a:rPr lang="en-US" sz="2600" dirty="0"/>
              <a:t>Displacement, Location or </a:t>
            </a:r>
            <a:r>
              <a:rPr lang="en-US" sz="2600" dirty="0" smtClean="0"/>
              <a:t>Position is of prime importance in industries. </a:t>
            </a:r>
          </a:p>
          <a:p>
            <a:pPr algn="just"/>
            <a:r>
              <a:rPr lang="en-US" sz="2600" dirty="0" smtClean="0"/>
              <a:t>For example:</a:t>
            </a:r>
          </a:p>
          <a:p>
            <a:pPr lvl="1" algn="just"/>
            <a:r>
              <a:rPr lang="en-US" sz="2200" dirty="0" smtClean="0"/>
              <a:t>Liquid/ Solid level measurement </a:t>
            </a:r>
          </a:p>
        </p:txBody>
      </p:sp>
      <p:sp>
        <p:nvSpPr>
          <p:cNvPr id="4" name="Slide Number Placeholder 3"/>
          <p:cNvSpPr>
            <a:spLocks noGrp="1"/>
          </p:cNvSpPr>
          <p:nvPr>
            <p:ph type="sldNum" sz="quarter" idx="12"/>
          </p:nvPr>
        </p:nvSpPr>
        <p:spPr/>
        <p:txBody>
          <a:bodyPr/>
          <a:lstStyle/>
          <a:p>
            <a:fld id="{7A0D5CAB-8BF0-4EA3-BAE4-9835C852A49B}" type="slidenum">
              <a:rPr lang="en-GB" smtClean="0"/>
              <a:pPr/>
              <a:t>6</a:t>
            </a:fld>
            <a:endParaRPr lang="en-GB"/>
          </a:p>
        </p:txBody>
      </p:sp>
      <p:pic>
        <p:nvPicPr>
          <p:cNvPr id="2050" name="Picture 2" descr="https://instrumentsignpost.files.wordpress.com/2010/11/fi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124200"/>
            <a:ext cx="6168838"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69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Autofit/>
          </a:bodyPr>
          <a:lstStyle/>
          <a:p>
            <a:r>
              <a:rPr lang="en-US" sz="3600" dirty="0" smtClean="0"/>
              <a:t>Displacement, Location or Position Sensors</a:t>
            </a:r>
            <a:endParaRPr lang="en-US" sz="3600" dirty="0"/>
          </a:p>
        </p:txBody>
      </p:sp>
      <p:sp>
        <p:nvSpPr>
          <p:cNvPr id="3" name="Content Placeholder 2"/>
          <p:cNvSpPr>
            <a:spLocks noGrp="1"/>
          </p:cNvSpPr>
          <p:nvPr>
            <p:ph idx="1"/>
          </p:nvPr>
        </p:nvSpPr>
        <p:spPr>
          <a:xfrm>
            <a:off x="152400" y="1219200"/>
            <a:ext cx="8534400" cy="4906963"/>
          </a:xfrm>
        </p:spPr>
        <p:txBody>
          <a:bodyPr>
            <a:normAutofit/>
          </a:bodyPr>
          <a:lstStyle/>
          <a:p>
            <a:pPr algn="just">
              <a:lnSpc>
                <a:spcPct val="150000"/>
              </a:lnSpc>
            </a:pPr>
            <a:r>
              <a:rPr lang="en-US" sz="3000" dirty="0" smtClean="0"/>
              <a:t>There are several types of sensors available:</a:t>
            </a:r>
          </a:p>
          <a:p>
            <a:pPr lvl="1" algn="just">
              <a:lnSpc>
                <a:spcPct val="150000"/>
              </a:lnSpc>
            </a:pPr>
            <a:r>
              <a:rPr lang="en-US" sz="3000" dirty="0" smtClean="0"/>
              <a:t>Potentiometric</a:t>
            </a:r>
          </a:p>
          <a:p>
            <a:pPr lvl="1" algn="just">
              <a:lnSpc>
                <a:spcPct val="150000"/>
              </a:lnSpc>
            </a:pPr>
            <a:r>
              <a:rPr lang="en-US" sz="3000" dirty="0" smtClean="0"/>
              <a:t>Capacitive </a:t>
            </a:r>
          </a:p>
          <a:p>
            <a:pPr lvl="1" algn="just">
              <a:lnSpc>
                <a:spcPct val="150000"/>
              </a:lnSpc>
            </a:pPr>
            <a:r>
              <a:rPr lang="en-US" sz="3000" dirty="0" smtClean="0"/>
              <a:t>Inductive</a:t>
            </a:r>
          </a:p>
          <a:p>
            <a:pPr lvl="1" algn="just">
              <a:lnSpc>
                <a:spcPct val="150000"/>
              </a:lnSpc>
            </a:pPr>
            <a:r>
              <a:rPr lang="en-US" sz="3000" dirty="0" smtClean="0"/>
              <a:t>Variable Reluctance</a:t>
            </a:r>
          </a:p>
          <a:p>
            <a:pPr lvl="1" algn="just"/>
            <a:endParaRPr lang="en-US" sz="1800" dirty="0" smtClean="0"/>
          </a:p>
        </p:txBody>
      </p:sp>
      <p:sp>
        <p:nvSpPr>
          <p:cNvPr id="4" name="Slide Number Placeholder 3"/>
          <p:cNvSpPr>
            <a:spLocks noGrp="1"/>
          </p:cNvSpPr>
          <p:nvPr>
            <p:ph type="sldNum" sz="quarter" idx="12"/>
          </p:nvPr>
        </p:nvSpPr>
        <p:spPr/>
        <p:txBody>
          <a:bodyPr/>
          <a:lstStyle/>
          <a:p>
            <a:fld id="{7A0D5CAB-8BF0-4EA3-BAE4-9835C852A49B}" type="slidenum">
              <a:rPr lang="en-GB" smtClean="0"/>
              <a:pPr/>
              <a:t>7</a:t>
            </a:fld>
            <a:endParaRPr lang="en-GB"/>
          </a:p>
        </p:txBody>
      </p:sp>
    </p:spTree>
    <p:extLst>
      <p:ext uri="{BB962C8B-B14F-4D97-AF65-F5344CB8AC3E}">
        <p14:creationId xmlns:p14="http://schemas.microsoft.com/office/powerpoint/2010/main" val="2263481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smtClean="0"/>
              <a:t>Potentiometric Sensors</a:t>
            </a:r>
            <a:endParaRPr lang="en-US" dirty="0"/>
          </a:p>
        </p:txBody>
      </p:sp>
      <p:sp>
        <p:nvSpPr>
          <p:cNvPr id="3" name="Content Placeholder 2"/>
          <p:cNvSpPr>
            <a:spLocks noGrp="1"/>
          </p:cNvSpPr>
          <p:nvPr>
            <p:ph idx="1"/>
          </p:nvPr>
        </p:nvSpPr>
        <p:spPr>
          <a:xfrm>
            <a:off x="0" y="1143000"/>
            <a:ext cx="8991600" cy="4525963"/>
          </a:xfrm>
        </p:spPr>
        <p:txBody>
          <a:bodyPr>
            <a:normAutofit/>
          </a:bodyPr>
          <a:lstStyle/>
          <a:p>
            <a:pPr algn="just"/>
            <a:r>
              <a:rPr lang="en-US" sz="2600" dirty="0" smtClean="0"/>
              <a:t>The simplest type of displacement sensor involves the action of displacement in moving the wiper of a potentiometer.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8</a:t>
            </a:fld>
            <a:endParaRPr lang="en-GB"/>
          </a:p>
        </p:txBody>
      </p:sp>
      <p:pic>
        <p:nvPicPr>
          <p:cNvPr id="5" name="Picture 4" descr="http://lpsa.swarthmore.edu/Systems/Electromechanical/Systems/img12.jpg"/>
          <p:cNvPicPr>
            <a:picLocks noChangeAspect="1" noChangeArrowheads="1"/>
          </p:cNvPicPr>
          <p:nvPr/>
        </p:nvPicPr>
        <p:blipFill>
          <a:blip r:embed="rId2" cstate="print"/>
          <a:srcRect/>
          <a:stretch>
            <a:fillRect/>
          </a:stretch>
        </p:blipFill>
        <p:spPr bwMode="auto">
          <a:xfrm>
            <a:off x="6477000" y="2971800"/>
            <a:ext cx="2295525" cy="2505076"/>
          </a:xfrm>
          <a:prstGeom prst="rect">
            <a:avLst/>
          </a:prstGeom>
          <a:noFill/>
        </p:spPr>
      </p:pic>
      <p:pic>
        <p:nvPicPr>
          <p:cNvPr id="6146" name="Picture 2" descr="https://upload.wikimedia.org/wikipedia/commons/3/35/Fad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449290"/>
            <a:ext cx="5450042" cy="399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457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44562"/>
          </a:xfrm>
        </p:spPr>
        <p:txBody>
          <a:bodyPr/>
          <a:lstStyle/>
          <a:p>
            <a:r>
              <a:rPr lang="en-US" dirty="0"/>
              <a:t>Potentiometric Sensors</a:t>
            </a:r>
          </a:p>
        </p:txBody>
      </p:sp>
      <p:sp>
        <p:nvSpPr>
          <p:cNvPr id="3" name="Content Placeholder 2"/>
          <p:cNvSpPr>
            <a:spLocks noGrp="1"/>
          </p:cNvSpPr>
          <p:nvPr>
            <p:ph idx="1"/>
          </p:nvPr>
        </p:nvSpPr>
        <p:spPr>
          <a:xfrm>
            <a:off x="0" y="1143000"/>
            <a:ext cx="8991600" cy="4525963"/>
          </a:xfrm>
        </p:spPr>
        <p:txBody>
          <a:bodyPr>
            <a:normAutofit/>
          </a:bodyPr>
          <a:lstStyle/>
          <a:p>
            <a:pPr algn="just"/>
            <a:r>
              <a:rPr lang="en-US" sz="2600" dirty="0" smtClean="0"/>
              <a:t>This device then converts linear or angular motion into a changing resistance that may be converted directly to voltage or current signal. </a:t>
            </a:r>
            <a:endParaRPr lang="en-US" sz="2600" dirty="0"/>
          </a:p>
        </p:txBody>
      </p:sp>
      <p:sp>
        <p:nvSpPr>
          <p:cNvPr id="4" name="Slide Number Placeholder 3"/>
          <p:cNvSpPr>
            <a:spLocks noGrp="1"/>
          </p:cNvSpPr>
          <p:nvPr>
            <p:ph type="sldNum" sz="quarter" idx="12"/>
          </p:nvPr>
        </p:nvSpPr>
        <p:spPr/>
        <p:txBody>
          <a:bodyPr/>
          <a:lstStyle/>
          <a:p>
            <a:fld id="{7A0D5CAB-8BF0-4EA3-BAE4-9835C852A49B}" type="slidenum">
              <a:rPr lang="en-GB" smtClean="0"/>
              <a:pPr/>
              <a:t>9</a:t>
            </a:fld>
            <a:endParaRPr lang="en-GB"/>
          </a:p>
        </p:txBody>
      </p:sp>
      <p:pic>
        <p:nvPicPr>
          <p:cNvPr id="5" name="Picture 4" descr="http://lpsa.swarthmore.edu/Systems/Electromechanical/Systems/img12.jpg"/>
          <p:cNvPicPr>
            <a:picLocks noChangeAspect="1" noChangeArrowheads="1"/>
          </p:cNvPicPr>
          <p:nvPr/>
        </p:nvPicPr>
        <p:blipFill>
          <a:blip r:embed="rId2" cstate="print"/>
          <a:srcRect/>
          <a:stretch>
            <a:fillRect/>
          </a:stretch>
        </p:blipFill>
        <p:spPr bwMode="auto">
          <a:xfrm>
            <a:off x="7051085" y="2209800"/>
            <a:ext cx="1597267" cy="1743076"/>
          </a:xfrm>
          <a:prstGeom prst="rect">
            <a:avLst/>
          </a:prstGeom>
          <a:noFill/>
        </p:spPr>
      </p:pic>
      <p:pic>
        <p:nvPicPr>
          <p:cNvPr id="6146" name="Picture 2" descr="https://upload.wikimedia.org/wikipedia/commons/3/35/Fad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558" y="3952876"/>
            <a:ext cx="2554442" cy="1870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2514600"/>
            <a:ext cx="5867400" cy="2092881"/>
          </a:xfrm>
          <a:prstGeom prst="rect">
            <a:avLst/>
          </a:prstGeom>
          <a:noFill/>
        </p:spPr>
        <p:txBody>
          <a:bodyPr wrap="square" rtlCol="0">
            <a:spAutoFit/>
          </a:bodyPr>
          <a:lstStyle/>
          <a:p>
            <a:pPr marL="285750" indent="-285750" algn="just">
              <a:buFont typeface="Arial" pitchFamily="34" charset="0"/>
              <a:buChar char="•"/>
            </a:pPr>
            <a:r>
              <a:rPr lang="en-US" sz="2600" dirty="0" smtClean="0"/>
              <a:t>Such potentiometric devices often suffer from the obvious problem of mechanical wear, friction in the wiper action, limited resolution in wire-wound units, and high electronic noise.    </a:t>
            </a:r>
            <a:endParaRPr lang="en-US" sz="2600" dirty="0"/>
          </a:p>
        </p:txBody>
      </p:sp>
      <p:sp>
        <p:nvSpPr>
          <p:cNvPr id="7" name="AutoShape 2" descr="http://ecx.images-amazon.com/images/I/514BKqyl-zL._SX342_.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357" t="10819" r="9499" b="5656"/>
          <a:stretch/>
        </p:blipFill>
        <p:spPr>
          <a:xfrm>
            <a:off x="4114800" y="4828371"/>
            <a:ext cx="2076366" cy="1990162"/>
          </a:xfrm>
          <a:prstGeom prst="rect">
            <a:avLst/>
          </a:prstGeom>
        </p:spPr>
      </p:pic>
    </p:spTree>
    <p:extLst>
      <p:ext uri="{BB962C8B-B14F-4D97-AF65-F5344CB8AC3E}">
        <p14:creationId xmlns:p14="http://schemas.microsoft.com/office/powerpoint/2010/main" val="406187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ctur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Lecture-3</Template>
  <TotalTime>1446</TotalTime>
  <Words>3031</Words>
  <Application>Microsoft Office PowerPoint</Application>
  <PresentationFormat>On-screen Show (4:3)</PresentationFormat>
  <Paragraphs>445</Paragraphs>
  <Slides>59</Slides>
  <Notes>11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59</vt:i4>
      </vt:variant>
    </vt:vector>
  </HeadingPairs>
  <TitlesOfParts>
    <vt:vector size="62" baseType="lpstr">
      <vt:lpstr>Lecture-3</vt:lpstr>
      <vt:lpstr>Equation</vt:lpstr>
      <vt:lpstr>Photo Editor Photo</vt:lpstr>
      <vt:lpstr>Sensors &amp; Actuators for Automatic Systems (S&amp;AAS)</vt:lpstr>
      <vt:lpstr>Lecture Outline</vt:lpstr>
      <vt:lpstr>Introduction </vt:lpstr>
      <vt:lpstr>Displacement, Location or Position Sensors</vt:lpstr>
      <vt:lpstr>Displacement, Location or Position Sensors</vt:lpstr>
      <vt:lpstr>Displacement, Location or Position Sensors</vt:lpstr>
      <vt:lpstr>Displacement, Location or Position Sensors</vt:lpstr>
      <vt:lpstr>Potentiometric Sensors</vt:lpstr>
      <vt:lpstr>Potentiometric Sensors</vt:lpstr>
      <vt:lpstr>Potentiometric Sensors</vt:lpstr>
      <vt:lpstr>Potentiometric Sensors</vt:lpstr>
      <vt:lpstr>Example-1</vt:lpstr>
      <vt:lpstr>Example-1</vt:lpstr>
      <vt:lpstr>Example-2</vt:lpstr>
      <vt:lpstr>Example-2</vt:lpstr>
      <vt:lpstr>Potentiometric Sensors</vt:lpstr>
      <vt:lpstr>Example-3</vt:lpstr>
      <vt:lpstr>Example-3</vt:lpstr>
      <vt:lpstr>Example-3</vt:lpstr>
      <vt:lpstr>Rotary Potentiometer</vt:lpstr>
      <vt:lpstr>Rotary Potentiometer</vt:lpstr>
      <vt:lpstr>Rotary Potentiometer</vt:lpstr>
      <vt:lpstr>Example-4</vt:lpstr>
      <vt:lpstr>Example-4</vt:lpstr>
      <vt:lpstr>Capacitive Sensors</vt:lpstr>
      <vt:lpstr>Capacitive Sensors</vt:lpstr>
      <vt:lpstr>Example-5</vt:lpstr>
      <vt:lpstr>Example-5</vt:lpstr>
      <vt:lpstr>Example-5</vt:lpstr>
      <vt:lpstr>Example-5</vt:lpstr>
      <vt:lpstr>Inductive Sensors</vt:lpstr>
      <vt:lpstr>Variable Reluctance Sensors</vt:lpstr>
      <vt:lpstr>Linear variable differential transducer (LVDT) </vt:lpstr>
      <vt:lpstr>Working principle of LVDT</vt:lpstr>
      <vt:lpstr>Working Principle of LVDT</vt:lpstr>
      <vt:lpstr>LVDT</vt:lpstr>
      <vt:lpstr>DC LVDT</vt:lpstr>
      <vt:lpstr>LVDT</vt:lpstr>
      <vt:lpstr>LVDT</vt:lpstr>
      <vt:lpstr>Example-4</vt:lpstr>
      <vt:lpstr>Example-4</vt:lpstr>
      <vt:lpstr>Level Sensors</vt:lpstr>
      <vt:lpstr>Mechanical Level Sensor</vt:lpstr>
      <vt:lpstr>Electrical Level Sensor</vt:lpstr>
      <vt:lpstr>Example-5</vt:lpstr>
      <vt:lpstr>Example-5</vt:lpstr>
      <vt:lpstr>Technologies</vt:lpstr>
      <vt:lpstr>How it works</vt:lpstr>
      <vt:lpstr>PowerPoint Presentation</vt:lpstr>
      <vt:lpstr>Radar Technology – How it works</vt:lpstr>
      <vt:lpstr>Radar Technology – Why use it?</vt:lpstr>
      <vt:lpstr>PowerPoint Presentation</vt:lpstr>
      <vt:lpstr>Principle of Operation</vt:lpstr>
      <vt:lpstr>Guided Wave Radar Measurement</vt:lpstr>
      <vt:lpstr>PowerPoint Presentation</vt:lpstr>
      <vt:lpstr>Ultrasonic Level Measurement – How it works</vt:lpstr>
      <vt:lpstr>Ultrasonic Level Measurement</vt:lpstr>
      <vt:lpstr>Ultrasonic Level Technology – Advantages</vt:lpstr>
      <vt:lpstr>End of Lecture-4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Sensors &amp; Actuators for Automatic Systems (S&amp;AAS)</dc:title>
  <dc:creator>Dr. Imtiaz</dc:creator>
  <cp:lastModifiedBy>Dr. Imtiaz</cp:lastModifiedBy>
  <cp:revision>305</cp:revision>
  <dcterms:created xsi:type="dcterms:W3CDTF">2016-05-09T04:08:17Z</dcterms:created>
  <dcterms:modified xsi:type="dcterms:W3CDTF">2016-07-25T11:44:35Z</dcterms:modified>
</cp:coreProperties>
</file>