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56" r:id="rId2"/>
    <p:sldId id="425" r:id="rId3"/>
    <p:sldId id="436" r:id="rId4"/>
    <p:sldId id="437" r:id="rId5"/>
    <p:sldId id="438" r:id="rId6"/>
    <p:sldId id="439" r:id="rId7"/>
    <p:sldId id="440" r:id="rId8"/>
    <p:sldId id="441" r:id="rId9"/>
    <p:sldId id="407" r:id="rId10"/>
    <p:sldId id="435" r:id="rId11"/>
    <p:sldId id="442" r:id="rId12"/>
    <p:sldId id="424" r:id="rId13"/>
    <p:sldId id="445" r:id="rId14"/>
    <p:sldId id="444" r:id="rId15"/>
    <p:sldId id="446" r:id="rId16"/>
    <p:sldId id="447" r:id="rId17"/>
    <p:sldId id="448" r:id="rId18"/>
    <p:sldId id="449" r:id="rId19"/>
    <p:sldId id="450" r:id="rId20"/>
    <p:sldId id="451" r:id="rId21"/>
    <p:sldId id="452" r:id="rId22"/>
    <p:sldId id="453" r:id="rId23"/>
    <p:sldId id="426" r:id="rId24"/>
    <p:sldId id="427" r:id="rId25"/>
    <p:sldId id="428" r:id="rId26"/>
    <p:sldId id="429" r:id="rId27"/>
    <p:sldId id="430" r:id="rId28"/>
    <p:sldId id="431" r:id="rId29"/>
    <p:sldId id="432" r:id="rId30"/>
    <p:sldId id="433" r:id="rId31"/>
    <p:sldId id="455" r:id="rId32"/>
    <p:sldId id="454" r:id="rId33"/>
    <p:sldId id="434" r:id="rId34"/>
    <p:sldId id="32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9322" autoAdjust="0"/>
  </p:normalViewPr>
  <p:slideViewPr>
    <p:cSldViewPr>
      <p:cViewPr varScale="1">
        <p:scale>
          <a:sx n="69" d="100"/>
          <a:sy n="69" d="100"/>
        </p:scale>
        <p:origin x="-13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3.emf"/><Relationship Id="rId5" Type="http://schemas.openxmlformats.org/officeDocument/2006/relationships/image" Target="../media/image67.wmf"/><Relationship Id="rId10" Type="http://schemas.openxmlformats.org/officeDocument/2006/relationships/image" Target="../media/image72.e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66.wmf"/><Relationship Id="rId7" Type="http://schemas.openxmlformats.org/officeDocument/2006/relationships/image" Target="../media/image88.wmf"/><Relationship Id="rId2" Type="http://schemas.openxmlformats.org/officeDocument/2006/relationships/image" Target="../media/image64.wmf"/><Relationship Id="rId1" Type="http://schemas.openxmlformats.org/officeDocument/2006/relationships/image" Target="../media/image85.wmf"/><Relationship Id="rId6" Type="http://schemas.openxmlformats.org/officeDocument/2006/relationships/image" Target="../media/image87.emf"/><Relationship Id="rId5" Type="http://schemas.openxmlformats.org/officeDocument/2006/relationships/image" Target="../media/image86.emf"/><Relationship Id="rId4" Type="http://schemas.openxmlformats.org/officeDocument/2006/relationships/image" Target="../media/image69.wmf"/><Relationship Id="rId9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52.wmf"/><Relationship Id="rId1" Type="http://schemas.openxmlformats.org/officeDocument/2006/relationships/image" Target="../media/image53.wmf"/><Relationship Id="rId5" Type="http://schemas.openxmlformats.org/officeDocument/2006/relationships/image" Target="../media/image54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5.wmf"/><Relationship Id="rId3" Type="http://schemas.openxmlformats.org/officeDocument/2006/relationships/oleObject" Target="../embeddings/oleObject7.bin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8.bin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8.wmf"/><Relationship Id="rId9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30.emf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50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50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5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8.wmf"/><Relationship Id="rId11" Type="http://schemas.openxmlformats.org/officeDocument/2006/relationships/image" Target="../media/image62.png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61.png"/><Relationship Id="rId4" Type="http://schemas.openxmlformats.org/officeDocument/2006/relationships/image" Target="../media/image57.wmf"/><Relationship Id="rId9" Type="http://schemas.openxmlformats.org/officeDocument/2006/relationships/image" Target="../media/image6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6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41.bin"/><Relationship Id="rId21" Type="http://schemas.openxmlformats.org/officeDocument/2006/relationships/image" Target="../media/image71.wmf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48.bin"/><Relationship Id="rId25" Type="http://schemas.openxmlformats.org/officeDocument/2006/relationships/image" Target="../media/image7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wmf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45.bin"/><Relationship Id="rId24" Type="http://schemas.openxmlformats.org/officeDocument/2006/relationships/oleObject" Target="../embeddings/oleObject52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image" Target="../media/image72.emf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68.wmf"/><Relationship Id="rId22" Type="http://schemas.openxmlformats.org/officeDocument/2006/relationships/oleObject" Target="../embeddings/oleObject5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91.png"/><Relationship Id="rId7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7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7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6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88.wmf"/><Relationship Id="rId3" Type="http://schemas.openxmlformats.org/officeDocument/2006/relationships/image" Target="../media/image730.png"/><Relationship Id="rId21" Type="http://schemas.openxmlformats.org/officeDocument/2006/relationships/oleObject" Target="../embeddings/oleObject72.bin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7.bin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emf"/><Relationship Id="rId20" Type="http://schemas.openxmlformats.org/officeDocument/2006/relationships/image" Target="../media/image89.w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9.wmf"/><Relationship Id="rId5" Type="http://schemas.openxmlformats.org/officeDocument/2006/relationships/image" Target="../media/image85.wmf"/><Relationship Id="rId15" Type="http://schemas.openxmlformats.org/officeDocument/2006/relationships/oleObject" Target="../embeddings/oleObject69.bin"/><Relationship Id="rId10" Type="http://schemas.openxmlformats.org/officeDocument/2006/relationships/oleObject" Target="../embeddings/oleObject66.bin"/><Relationship Id="rId19" Type="http://schemas.openxmlformats.org/officeDocument/2006/relationships/oleObject" Target="../embeddings/oleObject71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6.wmf"/><Relationship Id="rId14" Type="http://schemas.openxmlformats.org/officeDocument/2006/relationships/image" Target="../media/image86.emf"/><Relationship Id="rId22" Type="http://schemas.openxmlformats.org/officeDocument/2006/relationships/image" Target="../media/image67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9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92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Modern </a:t>
            </a:r>
            <a:r>
              <a:rPr lang="en-US" b="1" dirty="0"/>
              <a:t>Control </a:t>
            </a:r>
            <a:r>
              <a:rPr lang="en-US" b="1" dirty="0" smtClean="0"/>
              <a:t>Systems (MCS)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04389" y="2996952"/>
            <a:ext cx="6258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Lecture-3</a:t>
            </a:r>
            <a:endParaRPr lang="en-GB" sz="2400" dirty="0" smtClean="0"/>
          </a:p>
          <a:p>
            <a:pPr algn="ctr"/>
            <a:r>
              <a:rPr lang="en-GB" sz="2400" dirty="0" smtClean="0"/>
              <a:t>Introduction to State Space Modelling &amp; Analysis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41"/>
            <a:ext cx="8229600" cy="83055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State Space Modelling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48307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If above equations are linearised about the operating state, then we have the following linearised state equation and output equation:</a:t>
            </a:r>
            <a:endParaRPr lang="en-US" sz="2800" dirty="0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52400" y="2839021"/>
          <a:ext cx="4016375" cy="51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4" name="Equation" r:id="rId3" imgW="1549080" imgH="203040" progId="Equation.3">
                  <p:embed/>
                </p:oleObj>
              </mc:Choice>
              <mc:Fallback>
                <p:oleObj name="Equation" r:id="rId3" imgW="1549080" imgH="203040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39021"/>
                        <a:ext cx="4016375" cy="51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903340" y="2839044"/>
          <a:ext cx="4088260" cy="51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5" name="Equation" r:id="rId5" imgW="1587240" imgH="203040" progId="Equation.3">
                  <p:embed/>
                </p:oleObj>
              </mc:Choice>
              <mc:Fallback>
                <p:oleObj name="Equation" r:id="rId5" imgW="1587240" imgH="203040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340" y="2839044"/>
                        <a:ext cx="4088260" cy="517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818" name="Picture 9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" y="3810000"/>
            <a:ext cx="7839075" cy="284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034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41"/>
            <a:ext cx="8229600" cy="83055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State Space Modelling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4830763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If vector functions </a:t>
            </a:r>
            <a:r>
              <a:rPr lang="en-US" sz="2600" b="1" i="1" dirty="0" smtClean="0">
                <a:solidFill>
                  <a:srgbClr val="FF0000"/>
                </a:solidFill>
              </a:rPr>
              <a:t>f</a:t>
            </a:r>
            <a:r>
              <a:rPr lang="en-US" sz="2600" b="1" dirty="0" smtClean="0"/>
              <a:t> </a:t>
            </a:r>
            <a:r>
              <a:rPr lang="en-US" sz="2600" dirty="0" smtClean="0"/>
              <a:t>and</a:t>
            </a:r>
            <a:r>
              <a:rPr lang="en-US" sz="2600" b="1" dirty="0" smtClean="0"/>
              <a:t> </a:t>
            </a:r>
            <a:r>
              <a:rPr lang="en-US" sz="2600" b="1" i="1" dirty="0" smtClean="0">
                <a:solidFill>
                  <a:srgbClr val="FF0000"/>
                </a:solidFill>
              </a:rPr>
              <a:t>g</a:t>
            </a:r>
            <a:r>
              <a:rPr lang="en-US" sz="2600" b="1" dirty="0" smtClean="0"/>
              <a:t> </a:t>
            </a:r>
            <a:r>
              <a:rPr lang="en-US" sz="2600" dirty="0" smtClean="0"/>
              <a:t>do not involve time </a:t>
            </a:r>
            <a:r>
              <a:rPr lang="en-US" sz="2600" i="1" dirty="0" smtClean="0">
                <a:solidFill>
                  <a:srgbClr val="FF0000"/>
                </a:solidFill>
              </a:rPr>
              <a:t>t</a:t>
            </a:r>
            <a:r>
              <a:rPr lang="en-US" sz="2600" b="1" dirty="0" smtClean="0"/>
              <a:t> </a:t>
            </a:r>
            <a:r>
              <a:rPr lang="en-US" sz="2600" dirty="0" smtClean="0"/>
              <a:t>explicitly then the system is called a</a:t>
            </a:r>
            <a:r>
              <a:rPr lang="en-US" sz="2600" b="1" dirty="0" smtClean="0"/>
              <a:t> </a:t>
            </a:r>
            <a:r>
              <a:rPr lang="en-US" sz="2600" dirty="0" smtClean="0"/>
              <a:t>time-invariant system. 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600" dirty="0" smtClean="0"/>
              <a:t>In this case, state and output equations can be simplified to</a:t>
            </a:r>
            <a:endParaRPr lang="en-US" sz="2600" dirty="0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81000" y="2667000"/>
          <a:ext cx="33147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32" name="Equation" r:id="rId3" imgW="1231560" imgH="203040" progId="Equation.3">
                  <p:embed/>
                </p:oleObj>
              </mc:Choice>
              <mc:Fallback>
                <p:oleObj name="Equation" r:id="rId3" imgW="1231560" imgH="20304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67000"/>
                        <a:ext cx="33147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800600" y="2667000"/>
          <a:ext cx="33607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33" name="Equation" r:id="rId5" imgW="1257120" imgH="203040" progId="Equation.3">
                  <p:embed/>
                </p:oleObj>
              </mc:Choice>
              <mc:Fallback>
                <p:oleObj name="Equation" r:id="rId5" imgW="1257120" imgH="20304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67000"/>
                        <a:ext cx="3360737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38098" y="3733800"/>
            <a:ext cx="8048702" cy="2925724"/>
            <a:chOff x="638098" y="3733800"/>
            <a:chExt cx="8048702" cy="2925724"/>
          </a:xfrm>
        </p:grpSpPr>
        <p:pic>
          <p:nvPicPr>
            <p:cNvPr id="6" name="Picture 9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8098" y="3733800"/>
              <a:ext cx="8048702" cy="2925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101380" name="Object 88"/>
            <p:cNvGraphicFramePr>
              <a:graphicFrameLocks noChangeAspect="1"/>
            </p:cNvGraphicFramePr>
            <p:nvPr/>
          </p:nvGraphicFramePr>
          <p:xfrm>
            <a:off x="2033452" y="5029200"/>
            <a:ext cx="409575" cy="436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734" name="Equation" r:id="rId8" imgW="152280" imgH="164880" progId="Equation.3">
                    <p:embed/>
                  </p:oleObj>
                </mc:Choice>
                <mc:Fallback>
                  <p:oleObj name="Equation" r:id="rId8" imgW="15228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3452" y="5029200"/>
                          <a:ext cx="409575" cy="4365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381" name="Object 88"/>
            <p:cNvGraphicFramePr>
              <a:graphicFrameLocks noChangeAspect="1"/>
            </p:cNvGraphicFramePr>
            <p:nvPr/>
          </p:nvGraphicFramePr>
          <p:xfrm>
            <a:off x="4247560" y="3975463"/>
            <a:ext cx="444500" cy="436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735" name="Equation" r:id="rId10" imgW="164880" imgH="164880" progId="Equation.3">
                    <p:embed/>
                  </p:oleObj>
                </mc:Choice>
                <mc:Fallback>
                  <p:oleObj name="Equation" r:id="rId10" imgW="164880" imgH="1648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7560" y="3975463"/>
                          <a:ext cx="444500" cy="4365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382" name="Object 88"/>
            <p:cNvGraphicFramePr>
              <a:graphicFrameLocks noChangeAspect="1"/>
            </p:cNvGraphicFramePr>
            <p:nvPr/>
          </p:nvGraphicFramePr>
          <p:xfrm>
            <a:off x="4267200" y="6096000"/>
            <a:ext cx="409575" cy="436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736" name="Equation" r:id="rId12" imgW="152280" imgH="164880" progId="Equation.3">
                    <p:embed/>
                  </p:oleObj>
                </mc:Choice>
                <mc:Fallback>
                  <p:oleObj name="Equation" r:id="rId12" imgW="152280" imgH="1648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7200" y="6096000"/>
                          <a:ext cx="409575" cy="4365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8"/>
            <p:cNvGraphicFramePr>
              <a:graphicFrameLocks noChangeAspect="1"/>
            </p:cNvGraphicFramePr>
            <p:nvPr/>
          </p:nvGraphicFramePr>
          <p:xfrm>
            <a:off x="6437540" y="5015503"/>
            <a:ext cx="409575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737" name="Equation" r:id="rId14" imgW="152280" imgH="177480" progId="Equation.3">
                    <p:embed/>
                  </p:oleObj>
                </mc:Choice>
                <mc:Fallback>
                  <p:oleObj name="Equation" r:id="rId14" imgW="152280" imgH="177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7540" y="5015503"/>
                          <a:ext cx="409575" cy="4699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4034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Example-1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8991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Ten-Roman"/>
              </a:rPr>
              <a:t>Consider the mechanical system shown in </a:t>
            </a:r>
            <a:r>
              <a:rPr lang="en-US" sz="2200" dirty="0" smtClean="0">
                <a:latin typeface="TimesTen-Roman"/>
              </a:rPr>
              <a:t>figure. We </a:t>
            </a:r>
            <a:r>
              <a:rPr lang="en-US" sz="2200" dirty="0">
                <a:latin typeface="TimesTen-Roman"/>
              </a:rPr>
              <a:t>assume that the system is </a:t>
            </a:r>
            <a:r>
              <a:rPr lang="en-US" sz="2200" dirty="0" smtClean="0">
                <a:latin typeface="TimesTen-Roman"/>
              </a:rPr>
              <a:t>linear. The external </a:t>
            </a:r>
            <a:r>
              <a:rPr lang="en-US" sz="2200" dirty="0">
                <a:latin typeface="TimesTen-Roman"/>
              </a:rPr>
              <a:t>force </a:t>
            </a:r>
            <a:r>
              <a:rPr lang="en-US" sz="2200" i="1" dirty="0">
                <a:solidFill>
                  <a:srgbClr val="FF0000"/>
                </a:solidFill>
                <a:latin typeface="CoreTTI"/>
              </a:rPr>
              <a:t>u(t)</a:t>
            </a:r>
            <a:r>
              <a:rPr lang="en-US" sz="2200" dirty="0">
                <a:latin typeface="CoreTTI"/>
              </a:rPr>
              <a:t> </a:t>
            </a:r>
            <a:r>
              <a:rPr lang="en-US" sz="2200" dirty="0">
                <a:latin typeface="TimesTen-Roman"/>
              </a:rPr>
              <a:t>is the input to the system, and the displacement </a:t>
            </a:r>
            <a:r>
              <a:rPr lang="en-US" sz="2200" i="1" dirty="0">
                <a:solidFill>
                  <a:srgbClr val="FF0000"/>
                </a:solidFill>
                <a:latin typeface="CoreTTI"/>
              </a:rPr>
              <a:t>y(t)</a:t>
            </a:r>
            <a:r>
              <a:rPr lang="en-US" sz="2200" dirty="0">
                <a:latin typeface="CoreTTI"/>
              </a:rPr>
              <a:t> </a:t>
            </a:r>
            <a:r>
              <a:rPr lang="en-US" sz="2200" dirty="0">
                <a:latin typeface="TimesTen-Roman"/>
              </a:rPr>
              <a:t>of the mass is the output</a:t>
            </a:r>
            <a:r>
              <a:rPr lang="en-US" sz="2200" dirty="0" smtClean="0">
                <a:latin typeface="TimesTen-Roman"/>
              </a:rPr>
              <a:t>. The </a:t>
            </a:r>
            <a:r>
              <a:rPr lang="en-US" sz="2200" dirty="0">
                <a:latin typeface="TimesTen-Roman"/>
              </a:rPr>
              <a:t>displacement </a:t>
            </a:r>
            <a:r>
              <a:rPr lang="en-US" sz="2200" i="1" dirty="0">
                <a:solidFill>
                  <a:srgbClr val="FF0000"/>
                </a:solidFill>
                <a:latin typeface="CoreTTI"/>
              </a:rPr>
              <a:t>y(t)</a:t>
            </a:r>
            <a:r>
              <a:rPr lang="en-US" sz="2200" dirty="0">
                <a:latin typeface="CoreTTI"/>
              </a:rPr>
              <a:t> </a:t>
            </a:r>
            <a:r>
              <a:rPr lang="en-US" sz="2200" dirty="0">
                <a:latin typeface="TimesTen-Roman"/>
              </a:rPr>
              <a:t>is measured from the equilibrium position in the absence of the </a:t>
            </a:r>
            <a:r>
              <a:rPr lang="en-US" sz="2200" dirty="0" smtClean="0">
                <a:latin typeface="TimesTen-Roman"/>
              </a:rPr>
              <a:t>external force. This </a:t>
            </a:r>
            <a:r>
              <a:rPr lang="en-US" sz="2200" dirty="0">
                <a:latin typeface="TimesTen-Roman"/>
              </a:rPr>
              <a:t>system is a single-input, single-output system</a:t>
            </a:r>
            <a:r>
              <a:rPr lang="en-US" sz="2200" dirty="0" smtClean="0">
                <a:latin typeface="TimesTen-Roman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Ten-Roman"/>
              </a:rPr>
              <a:t> From </a:t>
            </a:r>
            <a:r>
              <a:rPr lang="en-US" sz="2200" dirty="0">
                <a:latin typeface="TimesTen-Roman"/>
              </a:rPr>
              <a:t>the diagram, the system equation is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719016"/>
            <a:ext cx="2204177" cy="39865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58067" y="3669268"/>
                <a:ext cx="40656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067" y="3669268"/>
                <a:ext cx="406566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00" t="-4918" r="-2099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6200" y="4302204"/>
                <a:ext cx="6477000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Ten-Roman"/>
                  </a:rPr>
                  <a:t>This system is of second order. This </a:t>
                </a:r>
                <a:r>
                  <a:rPr lang="en-US" sz="2200" dirty="0">
                    <a:latin typeface="TimesTen-Roman"/>
                  </a:rPr>
                  <a:t>means that the system involves two integrators. Let us </a:t>
                </a:r>
                <a:r>
                  <a:rPr lang="en-US" sz="2200" dirty="0" smtClean="0">
                    <a:latin typeface="TimesTen-Roman"/>
                  </a:rPr>
                  <a:t>define state </a:t>
                </a:r>
                <a:r>
                  <a:rPr lang="en-US" sz="2200" dirty="0">
                    <a:latin typeface="TimesTen-Roman"/>
                  </a:rPr>
                  <a:t>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rgbClr val="FF0000"/>
                    </a:solidFill>
                    <a:latin typeface="CoreTTI"/>
                  </a:rPr>
                  <a:t> </a:t>
                </a:r>
                <a:r>
                  <a:rPr lang="en-US" sz="2200" dirty="0">
                    <a:latin typeface="TimesTen-Roman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rgbClr val="FF0000"/>
                    </a:solidFill>
                    <a:latin typeface="CoreTTI"/>
                  </a:rPr>
                  <a:t> </a:t>
                </a:r>
                <a:r>
                  <a:rPr lang="en-US" sz="2200" dirty="0" smtClean="0">
                    <a:latin typeface="TimesTen-Roman"/>
                  </a:rPr>
                  <a:t>as</a:t>
                </a:r>
                <a:endParaRPr lang="en-US" sz="22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302204"/>
                <a:ext cx="6477000" cy="1107996"/>
              </a:xfrm>
              <a:prstGeom prst="rect">
                <a:avLst/>
              </a:prstGeom>
              <a:blipFill rotWithShape="0">
                <a:blip r:embed="rId4"/>
                <a:stretch>
                  <a:fillRect l="-1130" t="-3297" r="-1130" b="-9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648325" y="5628839"/>
                <a:ext cx="19131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reTTI"/>
                  </a:rPr>
                  <a:t> 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325" y="5628839"/>
                <a:ext cx="1913152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676464" y="6091535"/>
                <a:ext cx="19202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oreTTI"/>
                  </a:rPr>
                  <a:t> 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464" y="6091535"/>
                <a:ext cx="1920269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79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Example-1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53000" y="1001098"/>
                <a:ext cx="40656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001098"/>
                <a:ext cx="406566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01" t="-3279" r="-2252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12699" y="1716932"/>
            <a:ext cx="90059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Ten-Roman"/>
              </a:rPr>
              <a:t>Then we obtain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Ten-Roman"/>
              </a:rPr>
              <a:t>Or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TimesTen-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Ten-Roman"/>
              </a:rPr>
              <a:t>The output equation 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52400" y="939543"/>
                <a:ext cx="176670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CoreTTI"/>
                  </a:rPr>
                  <a:t> 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39543"/>
                <a:ext cx="1766702" cy="430887"/>
              </a:xfrm>
              <a:prstGeom prst="rect">
                <a:avLst/>
              </a:prstGeom>
              <a:blipFill rotWithShape="0">
                <a:blip r:embed="rId3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631980" y="964943"/>
                <a:ext cx="177324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CoreTTI"/>
                  </a:rPr>
                  <a:t> 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980" y="964943"/>
                <a:ext cx="1773242" cy="430887"/>
              </a:xfrm>
              <a:prstGeom prst="rect">
                <a:avLst/>
              </a:prstGeom>
              <a:blipFill rotWithShape="0">
                <a:blip r:embed="rId4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048000" y="2001879"/>
                <a:ext cx="18830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sz="22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CoreTTI"/>
                  </a:rPr>
                  <a:t> 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001879"/>
                <a:ext cx="1883080" cy="430887"/>
              </a:xfrm>
              <a:prstGeom prst="rect">
                <a:avLst/>
              </a:prstGeom>
              <a:blipFill rotWithShape="0">
                <a:blip r:embed="rId5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48000" y="2514600"/>
                <a:ext cx="4768421" cy="735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14600"/>
                <a:ext cx="4768421" cy="73513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048000" y="3476541"/>
                <a:ext cx="18830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sz="22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CoreTTI"/>
                  </a:rPr>
                  <a:t> 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476541"/>
                <a:ext cx="1883080" cy="430887"/>
              </a:xfrm>
              <a:prstGeom prst="rect">
                <a:avLst/>
              </a:prstGeom>
              <a:blipFill rotWithShape="0">
                <a:blip r:embed="rId7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48000" y="3989262"/>
                <a:ext cx="5190652" cy="735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989262"/>
                <a:ext cx="5190652" cy="73513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219588" y="5091181"/>
                <a:ext cx="175240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588" y="5091181"/>
                <a:ext cx="1752403" cy="430887"/>
              </a:xfrm>
              <a:prstGeom prst="rect">
                <a:avLst/>
              </a:prstGeom>
              <a:blipFill rotWithShape="0">
                <a:blip r:embed="rId9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98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Example-1</a:t>
            </a:r>
            <a:endParaRPr lang="en-GB" sz="3600" dirty="0"/>
          </a:p>
        </p:txBody>
      </p:sp>
      <p:graphicFrame>
        <p:nvGraphicFramePr>
          <p:cNvPr id="5530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541517"/>
              </p:ext>
            </p:extLst>
          </p:nvPr>
        </p:nvGraphicFramePr>
        <p:xfrm>
          <a:off x="1842416" y="2612886"/>
          <a:ext cx="6143625" cy="1400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6" name="Equation" r:id="rId3" imgW="2450880" imgH="558720" progId="Equation.3">
                  <p:embed/>
                </p:oleObj>
              </mc:Choice>
              <mc:Fallback>
                <p:oleObj name="Equation" r:id="rId3" imgW="24508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416" y="2612886"/>
                        <a:ext cx="6143625" cy="1400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295257"/>
              </p:ext>
            </p:extLst>
          </p:nvPr>
        </p:nvGraphicFramePr>
        <p:xfrm>
          <a:off x="2451100" y="4314825"/>
          <a:ext cx="409098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7" name="Equation" r:id="rId5" imgW="1206360" imgH="482400" progId="Equation.3">
                  <p:embed/>
                </p:oleObj>
              </mc:Choice>
              <mc:Fallback>
                <p:oleObj name="Equation" r:id="rId5" imgW="1206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4314825"/>
                        <a:ext cx="4090988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76200" y="2007513"/>
            <a:ext cx="883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In a vector-matrix form,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-40664" y="1032788"/>
                <a:ext cx="18830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sz="22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CoreTTI"/>
                  </a:rPr>
                  <a:t> 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664" y="1032788"/>
                <a:ext cx="1883080" cy="430887"/>
              </a:xfrm>
              <a:prstGeom prst="rect">
                <a:avLst/>
              </a:prstGeom>
              <a:blipFill rotWithShape="0">
                <a:blip r:embed="rId7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33600" y="884831"/>
                <a:ext cx="5190652" cy="735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884831"/>
                <a:ext cx="5190652" cy="73513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391597" y="1037421"/>
                <a:ext cx="175240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597" y="1037421"/>
                <a:ext cx="1752403" cy="430887"/>
              </a:xfrm>
              <a:prstGeom prst="rect">
                <a:avLst/>
              </a:prstGeom>
              <a:blipFill rotWithShape="0">
                <a:blip r:embed="rId9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17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Example-1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" y="947845"/>
            <a:ext cx="883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State diagram of the system is 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16160" y="1633881"/>
                <a:ext cx="18830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sz="22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CoreTTI"/>
                  </a:rPr>
                  <a:t> 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160" y="1633881"/>
                <a:ext cx="1883080" cy="430887"/>
              </a:xfrm>
              <a:prstGeom prst="rect">
                <a:avLst/>
              </a:prstGeom>
              <a:blipFill rotWithShape="0">
                <a:blip r:embed="rId2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86000" y="2219826"/>
                <a:ext cx="5190652" cy="735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19826"/>
                <a:ext cx="5190652" cy="7351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84937" y="3200400"/>
                <a:ext cx="175240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937" y="3200400"/>
                <a:ext cx="1752403" cy="430887"/>
              </a:xfrm>
              <a:prstGeom prst="rect">
                <a:avLst/>
              </a:prstGeom>
              <a:blipFill rotWithShape="0">
                <a:blip r:embed="rId4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2930260" y="5486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68260" y="5562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58860" y="5562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68460" y="5334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1/s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30460" y="5562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368660" y="53340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1/s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978260" y="5562600"/>
            <a:ext cx="1176478" cy="22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>
            <a:off x="4149460" y="4876800"/>
            <a:ext cx="838200" cy="685800"/>
          </a:xfrm>
          <a:prstGeom prst="curvedConnector3">
            <a:avLst>
              <a:gd name="adj1" fmla="val 365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31"/>
          <p:cNvCxnSpPr>
            <a:endCxn id="9" idx="7"/>
          </p:cNvCxnSpPr>
          <p:nvPr/>
        </p:nvCxnSpPr>
        <p:spPr>
          <a:xfrm rot="10800000" flipV="1">
            <a:off x="3125382" y="4876800"/>
            <a:ext cx="1024078" cy="63191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0800000">
            <a:off x="4530460" y="4572000"/>
            <a:ext cx="2057400" cy="990600"/>
          </a:xfrm>
          <a:prstGeom prst="curvedConnector3">
            <a:avLst>
              <a:gd name="adj1" fmla="val 212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35"/>
          <p:cNvCxnSpPr>
            <a:endCxn id="9" idx="0"/>
          </p:cNvCxnSpPr>
          <p:nvPr/>
        </p:nvCxnSpPr>
        <p:spPr>
          <a:xfrm rot="10800000" flipV="1">
            <a:off x="3044560" y="4572000"/>
            <a:ext cx="1519378" cy="9144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18836" y="5295528"/>
                <a:ext cx="8235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836" y="5295528"/>
                <a:ext cx="823559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1481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121260" y="5334000"/>
                <a:ext cx="8161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260" y="5334000"/>
                <a:ext cx="816185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2239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267200" y="4114800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-k/m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06660" y="4876800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-b/m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26836" y="5193268"/>
                <a:ext cx="466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836" y="5193268"/>
                <a:ext cx="46609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158038" y="5210210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1/m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83100" y="5613400"/>
                <a:ext cx="9906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100" y="5613400"/>
                <a:ext cx="99065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94400" y="5258628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400" y="5258628"/>
                <a:ext cx="46076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82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Example-1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" y="947845"/>
            <a:ext cx="883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State diagram in signal flow and block diagram format</a:t>
            </a:r>
            <a:endParaRPr lang="en-US" sz="2200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0" y="1637268"/>
            <a:ext cx="6518609" cy="1867932"/>
            <a:chOff x="1219200" y="1637268"/>
            <a:chExt cx="6518609" cy="1867932"/>
          </a:xfrm>
        </p:grpSpPr>
        <p:sp>
          <p:nvSpPr>
            <p:cNvPr id="9" name="Oval 8"/>
            <p:cNvSpPr/>
            <p:nvPr/>
          </p:nvSpPr>
          <p:spPr>
            <a:xfrm>
              <a:off x="2730624" y="3008868"/>
              <a:ext cx="2286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68624" y="3085068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959224" y="3085068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568824" y="2856468"/>
              <a:ext cx="762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1/s</a:t>
              </a:r>
              <a:endParaRPr lang="en-US" sz="2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4330824" y="3085068"/>
              <a:ext cx="838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169024" y="2856468"/>
              <a:ext cx="6858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1/s</a:t>
              </a:r>
              <a:endParaRPr lang="en-US" sz="24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5778624" y="3085068"/>
              <a:ext cx="1176478" cy="223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/>
            <p:nvPr/>
          </p:nvCxnSpPr>
          <p:spPr>
            <a:xfrm rot="10800000">
              <a:off x="3949824" y="2399268"/>
              <a:ext cx="838200" cy="685800"/>
            </a:xfrm>
            <a:prstGeom prst="curvedConnector3">
              <a:avLst>
                <a:gd name="adj1" fmla="val 3657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hape 31"/>
            <p:cNvCxnSpPr>
              <a:endCxn id="9" idx="7"/>
            </p:cNvCxnSpPr>
            <p:nvPr/>
          </p:nvCxnSpPr>
          <p:spPr>
            <a:xfrm rot="10800000" flipV="1">
              <a:off x="2925746" y="2399268"/>
              <a:ext cx="1024078" cy="631918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/>
            <p:nvPr/>
          </p:nvCxnSpPr>
          <p:spPr>
            <a:xfrm rot="10800000">
              <a:off x="4330824" y="2094468"/>
              <a:ext cx="2057400" cy="990600"/>
            </a:xfrm>
            <a:prstGeom prst="curvedConnector3">
              <a:avLst>
                <a:gd name="adj1" fmla="val 2128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hape 35"/>
            <p:cNvCxnSpPr>
              <a:endCxn id="9" idx="0"/>
            </p:cNvCxnSpPr>
            <p:nvPr/>
          </p:nvCxnSpPr>
          <p:spPr>
            <a:xfrm rot="10800000" flipV="1">
              <a:off x="2844924" y="2094468"/>
              <a:ext cx="1519378" cy="91440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219200" y="2817996"/>
                  <a:ext cx="82355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200" y="2817996"/>
                  <a:ext cx="82355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r="-1481"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921624" y="2856468"/>
                  <a:ext cx="81618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1624" y="2856468"/>
                  <a:ext cx="816185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2239"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4067564" y="1637268"/>
              <a:ext cx="7056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-k/m</a:t>
              </a:r>
              <a:endParaRPr lang="en-US" sz="2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07024" y="2399268"/>
              <a:ext cx="7200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-b/m</a:t>
              </a:r>
              <a:endParaRPr lang="en-US" sz="20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127200" y="2715736"/>
                  <a:ext cx="4660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 dirty="0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7200" y="2715736"/>
                  <a:ext cx="466090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1958402" y="2732678"/>
              <a:ext cx="633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1/m</a:t>
              </a:r>
              <a:endParaRPr lang="en-US" sz="20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283464" y="3135868"/>
                  <a:ext cx="9906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i="1" dirty="0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464" y="3135868"/>
                  <a:ext cx="990656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794764" y="2781096"/>
                  <a:ext cx="4607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4764" y="2781096"/>
                  <a:ext cx="460767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600" y="3962400"/>
            <a:ext cx="7365190" cy="276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252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587680" cy="2664296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Obtain state equations of following mechanical translational system and draw the state diagram. Where </a:t>
            </a:r>
            <a:r>
              <a:rPr lang="en-GB" sz="2400" i="1" dirty="0" smtClean="0">
                <a:solidFill>
                  <a:srgbClr val="FF0000"/>
                </a:solidFill>
              </a:rPr>
              <a:t>f(t)</a:t>
            </a:r>
            <a:r>
              <a:rPr lang="en-GB" sz="2400" dirty="0" smtClean="0"/>
              <a:t> is input and </a:t>
            </a:r>
            <a:r>
              <a:rPr lang="en-GB" sz="2400" i="1" dirty="0" smtClean="0">
                <a:solidFill>
                  <a:srgbClr val="FF0000"/>
                </a:solidFill>
              </a:rPr>
              <a:t>x</a:t>
            </a:r>
            <a:r>
              <a:rPr lang="en-GB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GB" sz="2400" dirty="0" smtClean="0"/>
              <a:t> is output. 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79512" y="5246712"/>
          <a:ext cx="45053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0" name="Equation" r:id="rId3" imgW="1790640" imgH="393480" progId="Equation.3">
                  <p:embed/>
                </p:oleObj>
              </mc:Choice>
              <mc:Fallback>
                <p:oleObj name="Equation" r:id="rId3" imgW="1790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246712"/>
                        <a:ext cx="45053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220072" y="5246712"/>
          <a:ext cx="38623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1" name="Equation" r:id="rId5" imgW="1536480" imgH="393480" progId="Equation.3">
                  <p:embed/>
                </p:oleObj>
              </mc:Choice>
              <mc:Fallback>
                <p:oleObj name="Equation" r:id="rId5" imgW="1536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246712"/>
                        <a:ext cx="38623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107504" y="4509120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equations are: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7366000" cy="264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5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Example-2</a:t>
            </a:r>
            <a:endParaRPr lang="en-GB" sz="3600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346450" y="4292600"/>
          <a:ext cx="40259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0" name="Equation" r:id="rId3" imgW="1600200" imgH="355320" progId="Equation.3">
                  <p:embed/>
                </p:oleObj>
              </mc:Choice>
              <mc:Fallback>
                <p:oleObj name="Equation" r:id="rId3" imgW="16002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292600"/>
                        <a:ext cx="402590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243263" y="5915025"/>
          <a:ext cx="36385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1" name="Equation" r:id="rId5" imgW="1447560" imgH="355320" progId="Equation.3">
                  <p:embed/>
                </p:oleObj>
              </mc:Choice>
              <mc:Fallback>
                <p:oleObj name="Equation" r:id="rId5" imgW="14475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5915025"/>
                        <a:ext cx="363855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>
          <a:xfrm>
            <a:off x="0" y="836712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4" name="Object 5"/>
          <p:cNvGraphicFramePr>
            <a:graphicFrameLocks noChangeAspect="1"/>
          </p:cNvGraphicFramePr>
          <p:nvPr/>
        </p:nvGraphicFramePr>
        <p:xfrm>
          <a:off x="2508275" y="836712"/>
          <a:ext cx="118268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2" name="Equation" r:id="rId7" imgW="469800" imgH="355320" progId="Equation.3">
                  <p:embed/>
                </p:oleObj>
              </mc:Choice>
              <mc:Fallback>
                <p:oleObj name="Equation" r:id="rId7" imgW="469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75" y="836712"/>
                        <a:ext cx="1182687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5244579" y="836712"/>
          <a:ext cx="16303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3" name="Equation" r:id="rId9" imgW="647640" imgH="393480" progId="Equation.3">
                  <p:embed/>
                </p:oleObj>
              </mc:Choice>
              <mc:Fallback>
                <p:oleObj name="Equation" r:id="rId9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579" y="836712"/>
                        <a:ext cx="16303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3948435" y="1340768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485802" y="1933650"/>
          <a:ext cx="1279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4" name="Equation" r:id="rId11" imgW="507960" imgH="355320" progId="Equation.3">
                  <p:embed/>
                </p:oleObj>
              </mc:Choice>
              <mc:Fallback>
                <p:oleObj name="Equation" r:id="rId11" imgW="507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802" y="1933650"/>
                        <a:ext cx="12795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5222652" y="1933650"/>
          <a:ext cx="17256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5" name="Equation" r:id="rId13" imgW="685800" imgH="393480" progId="Equation.3">
                  <p:embed/>
                </p:oleObj>
              </mc:Choice>
              <mc:Fallback>
                <p:oleObj name="Equation" r:id="rId13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652" y="1933650"/>
                        <a:ext cx="17256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3974256" y="2438400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16768" y="2852936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Choosing </a:t>
            </a:r>
            <a:r>
              <a:rPr kumimoji="0" lang="en-GB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4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GB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2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state variables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3203848" y="3429000"/>
          <a:ext cx="11826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6" name="Equation" r:id="rId15" imgW="469800" imgH="355320" progId="Equation.3">
                  <p:embed/>
                </p:oleObj>
              </mc:Choice>
              <mc:Fallback>
                <p:oleObj name="Equation" r:id="rId15" imgW="469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429000"/>
                        <a:ext cx="118268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3275856" y="5157192"/>
          <a:ext cx="1279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57" name="Equation" r:id="rId17" imgW="507960" imgH="355320" progId="Equation.3">
                  <p:embed/>
                </p:oleObj>
              </mc:Choice>
              <mc:Fallback>
                <p:oleObj name="Equation" r:id="rId17" imgW="507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157192"/>
                        <a:ext cx="12795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37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en-GB" dirty="0" smtClean="0"/>
              <a:t>Example-2</a:t>
            </a:r>
            <a:endParaRPr lang="en-GB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827338" y="2616200"/>
          <a:ext cx="418623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0" name="Equation" r:id="rId3" imgW="1663560" imgH="380880" progId="Equation.3">
                  <p:embed/>
                </p:oleObj>
              </mc:Choice>
              <mc:Fallback>
                <p:oleObj name="Equation" r:id="rId3" imgW="16635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2616200"/>
                        <a:ext cx="4186237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699792" y="4774406"/>
          <a:ext cx="46926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1" name="Equation" r:id="rId5" imgW="1866600" imgH="380880" progId="Equation.3">
                  <p:embed/>
                </p:oleObj>
              </mc:Choice>
              <mc:Fallback>
                <p:oleObj name="Equation" r:id="rId5" imgW="18666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774406"/>
                        <a:ext cx="469265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16768" y="980728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Standard form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699792" y="1556792"/>
          <a:ext cx="11826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2" name="Equation" r:id="rId7" imgW="469800" imgH="355320" progId="Equation.3">
                  <p:embed/>
                </p:oleObj>
              </mc:Choice>
              <mc:Fallback>
                <p:oleObj name="Equation" r:id="rId7" imgW="469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556792"/>
                        <a:ext cx="118268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2699792" y="3685778"/>
          <a:ext cx="1279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13" name="Equation" r:id="rId9" imgW="507960" imgH="355320" progId="Equation.3">
                  <p:embed/>
                </p:oleObj>
              </mc:Choice>
              <mc:Fallback>
                <p:oleObj name="Equation" r:id="rId9" imgW="507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685778"/>
                        <a:ext cx="12795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10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2722"/>
            <a:ext cx="8229600" cy="60352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Introduction to state space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Basic Definitions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State Equations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State Diagram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State Controllability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State Observability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Controllability</a:t>
            </a:r>
          </a:p>
        </p:txBody>
      </p:sp>
    </p:spTree>
    <p:extLst>
      <p:ext uri="{BB962C8B-B14F-4D97-AF65-F5344CB8AC3E}">
        <p14:creationId xmlns:p14="http://schemas.microsoft.com/office/powerpoint/2010/main" val="6013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Autofit/>
          </a:bodyPr>
          <a:lstStyle/>
          <a:p>
            <a:r>
              <a:rPr lang="en-GB" dirty="0" smtClean="0"/>
              <a:t>Example-2</a:t>
            </a:r>
            <a:endParaRPr lang="en-GB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417763" y="836613"/>
          <a:ext cx="4186237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75" name="Equation" r:id="rId3" imgW="1663560" imgH="380880" progId="Equation.3">
                  <p:embed/>
                </p:oleObj>
              </mc:Choice>
              <mc:Fallback>
                <p:oleObj name="Equation" r:id="rId3" imgW="16635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763" y="836613"/>
                        <a:ext cx="4186237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267744" y="1844824"/>
          <a:ext cx="46926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76" name="Equation" r:id="rId5" imgW="1866600" imgH="380880" progId="Equation.3">
                  <p:embed/>
                </p:oleObj>
              </mc:Choice>
              <mc:Fallback>
                <p:oleObj name="Equation" r:id="rId5" imgW="18666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44824"/>
                        <a:ext cx="469265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16768" y="2708920"/>
            <a:ext cx="85876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Vector-Matrix form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179512" y="836712"/>
          <a:ext cx="11826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77" name="Equation" r:id="rId7" imgW="469800" imgH="355320" progId="Equation.3">
                  <p:embed/>
                </p:oleObj>
              </mc:Choice>
              <mc:Fallback>
                <p:oleObj name="Equation" r:id="rId7" imgW="469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836712"/>
                        <a:ext cx="118268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7540947" y="836712"/>
          <a:ext cx="12795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78" name="Equation" r:id="rId9" imgW="507960" imgH="355320" progId="Equation.3">
                  <p:embed/>
                </p:oleObj>
              </mc:Choice>
              <mc:Fallback>
                <p:oleObj name="Equation" r:id="rId9" imgW="507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947" y="836712"/>
                        <a:ext cx="12795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971600" y="3561286"/>
          <a:ext cx="7560840" cy="2544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79" name="Equation" r:id="rId11" imgW="2743200" imgH="977760" progId="Equation.3">
                  <p:embed/>
                </p:oleObj>
              </mc:Choice>
              <mc:Fallback>
                <p:oleObj name="Equation" r:id="rId11" imgW="274320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61286"/>
                        <a:ext cx="7560840" cy="25442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924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252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Example-3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587680" cy="3744415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State space representation of armature Controlled D.C Motor.</a:t>
            </a:r>
          </a:p>
          <a:p>
            <a:pPr algn="just"/>
            <a:endParaRPr lang="en-GB" sz="2400" dirty="0"/>
          </a:p>
          <a:p>
            <a:pPr algn="just"/>
            <a:endParaRPr lang="en-GB" sz="2400" dirty="0" smtClean="0"/>
          </a:p>
          <a:p>
            <a:pPr algn="just"/>
            <a:endParaRPr lang="en-GB" sz="2400" dirty="0"/>
          </a:p>
          <a:p>
            <a:pPr algn="just"/>
            <a:endParaRPr lang="en-GB" sz="2400" dirty="0" smtClean="0"/>
          </a:p>
          <a:p>
            <a:pPr algn="just"/>
            <a:endParaRPr lang="en-GB" sz="2400" dirty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err="1" smtClean="0"/>
              <a:t>e</a:t>
            </a:r>
            <a:r>
              <a:rPr lang="en-GB" sz="2400" baseline="-25000" dirty="0" err="1" smtClean="0"/>
              <a:t>a</a:t>
            </a:r>
            <a:r>
              <a:rPr lang="en-GB" sz="2400" dirty="0" smtClean="0"/>
              <a:t> is armature voltage (i.e. input) and </a:t>
            </a:r>
            <a:r>
              <a:rPr lang="en-GB" sz="2400" dirty="0" smtClean="0">
                <a:sym typeface="Symbol" panose="05050102010706020507" pitchFamily="18" charset="2"/>
              </a:rPr>
              <a:t> </a:t>
            </a:r>
            <a:r>
              <a:rPr lang="en-GB" sz="2400" dirty="0" smtClean="0"/>
              <a:t>is output.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432174" y="1205516"/>
            <a:ext cx="4186885" cy="2318111"/>
            <a:chOff x="4860032" y="980728"/>
            <a:chExt cx="4186885" cy="2318111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6127278" y="1450218"/>
              <a:ext cx="863475" cy="193959"/>
              <a:chOff x="1673" y="2077"/>
              <a:chExt cx="818" cy="149"/>
            </a:xfrm>
          </p:grpSpPr>
          <p:sp>
            <p:nvSpPr>
              <p:cNvPr id="61" name="Arc 4"/>
              <p:cNvSpPr>
                <a:spLocks/>
              </p:cNvSpPr>
              <p:nvPr/>
            </p:nvSpPr>
            <p:spPr bwMode="auto">
              <a:xfrm>
                <a:off x="1673" y="2077"/>
                <a:ext cx="163" cy="141"/>
              </a:xfrm>
              <a:custGeom>
                <a:avLst/>
                <a:gdLst>
                  <a:gd name="G0" fmla="+- 21276 0 0"/>
                  <a:gd name="G1" fmla="+- 21600 0 0"/>
                  <a:gd name="G2" fmla="+- 21600 0 0"/>
                  <a:gd name="T0" fmla="*/ 0 w 42876"/>
                  <a:gd name="T1" fmla="*/ 17875 h 34596"/>
                  <a:gd name="T2" fmla="*/ 38529 w 42876"/>
                  <a:gd name="T3" fmla="*/ 34596 h 34596"/>
                  <a:gd name="T4" fmla="*/ 21276 w 42876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876" h="34596" fill="none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</a:path>
                  <a:path w="42876" h="34596" stroke="0" extrusionOk="0">
                    <a:moveTo>
                      <a:pt x="-1" y="17874"/>
                    </a:moveTo>
                    <a:cubicBezTo>
                      <a:pt x="1809" y="7539"/>
                      <a:pt x="10783" y="-1"/>
                      <a:pt x="21276" y="0"/>
                    </a:cubicBezTo>
                    <a:cubicBezTo>
                      <a:pt x="33205" y="0"/>
                      <a:pt x="42876" y="9670"/>
                      <a:pt x="42876" y="21600"/>
                    </a:cubicBezTo>
                    <a:cubicBezTo>
                      <a:pt x="42876" y="26288"/>
                      <a:pt x="41350" y="30850"/>
                      <a:pt x="38528" y="34595"/>
                    </a:cubicBezTo>
                    <a:lnTo>
                      <a:pt x="21276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" name="Arc 5"/>
              <p:cNvSpPr>
                <a:spLocks/>
              </p:cNvSpPr>
              <p:nvPr/>
            </p:nvSpPr>
            <p:spPr bwMode="auto">
              <a:xfrm>
                <a:off x="1801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3" name="Arc 6"/>
              <p:cNvSpPr>
                <a:spLocks/>
              </p:cNvSpPr>
              <p:nvPr/>
            </p:nvSpPr>
            <p:spPr bwMode="auto">
              <a:xfrm>
                <a:off x="1933" y="2077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4" name="Arc 7"/>
              <p:cNvSpPr>
                <a:spLocks/>
              </p:cNvSpPr>
              <p:nvPr/>
            </p:nvSpPr>
            <p:spPr bwMode="auto">
              <a:xfrm>
                <a:off x="2065" y="2081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5" name="Arc 8"/>
              <p:cNvSpPr>
                <a:spLocks/>
              </p:cNvSpPr>
              <p:nvPr/>
            </p:nvSpPr>
            <p:spPr bwMode="auto">
              <a:xfrm>
                <a:off x="2195" y="2085"/>
                <a:ext cx="164" cy="14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3200"/>
                  <a:gd name="T1" fmla="*/ 33539 h 34596"/>
                  <a:gd name="T2" fmla="*/ 38853 w 43200"/>
                  <a:gd name="T3" fmla="*/ 34596 h 34596"/>
                  <a:gd name="T4" fmla="*/ 21600 w 43200"/>
                  <a:gd name="T5" fmla="*/ 21600 h 34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4596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</a:path>
                  <a:path w="43200" h="34596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6288"/>
                      <a:pt x="41674" y="30850"/>
                      <a:pt x="38852" y="34595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" name="Arc 9"/>
              <p:cNvSpPr>
                <a:spLocks/>
              </p:cNvSpPr>
              <p:nvPr/>
            </p:nvSpPr>
            <p:spPr bwMode="auto">
              <a:xfrm>
                <a:off x="2328" y="2081"/>
                <a:ext cx="163" cy="137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599 w 42961"/>
                  <a:gd name="T1" fmla="*/ 33539 h 33539"/>
                  <a:gd name="T2" fmla="*/ 42961 w 42961"/>
                  <a:gd name="T3" fmla="*/ 18398 h 33539"/>
                  <a:gd name="T4" fmla="*/ 21600 w 42961"/>
                  <a:gd name="T5" fmla="*/ 21600 h 33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1" h="33539" fill="none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</a:path>
                  <a:path w="42961" h="33539" stroke="0" extrusionOk="0">
                    <a:moveTo>
                      <a:pt x="3599" y="33538"/>
                    </a:moveTo>
                    <a:cubicBezTo>
                      <a:pt x="1251" y="29999"/>
                      <a:pt x="0" y="25846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2292" y="-1"/>
                      <a:pt x="41376" y="7823"/>
                      <a:pt x="42961" y="1839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860032" y="1894331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101246" y="1513663"/>
              <a:ext cx="0" cy="391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16200000">
              <a:off x="5524241" y="1014112"/>
              <a:ext cx="195772" cy="101904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140"/>
                </a:cxn>
                <a:cxn ang="0">
                  <a:pos x="77" y="188"/>
                </a:cxn>
                <a:cxn ang="0">
                  <a:pos x="0" y="188"/>
                </a:cxn>
                <a:cxn ang="0">
                  <a:pos x="77" y="235"/>
                </a:cxn>
                <a:cxn ang="0">
                  <a:pos x="0" y="235"/>
                </a:cxn>
                <a:cxn ang="0">
                  <a:pos x="77" y="283"/>
                </a:cxn>
                <a:cxn ang="0">
                  <a:pos x="0" y="283"/>
                </a:cxn>
                <a:cxn ang="0">
                  <a:pos x="77" y="329"/>
                </a:cxn>
                <a:cxn ang="0">
                  <a:pos x="0" y="329"/>
                </a:cxn>
                <a:cxn ang="0">
                  <a:pos x="77" y="377"/>
                </a:cxn>
                <a:cxn ang="0">
                  <a:pos x="0" y="377"/>
                </a:cxn>
                <a:cxn ang="0">
                  <a:pos x="39" y="424"/>
                </a:cxn>
                <a:cxn ang="0">
                  <a:pos x="39" y="518"/>
                </a:cxn>
              </a:cxnLst>
              <a:rect l="0" t="0" r="r" b="b"/>
              <a:pathLst>
                <a:path w="78" h="519">
                  <a:moveTo>
                    <a:pt x="39" y="0"/>
                  </a:moveTo>
                  <a:lnTo>
                    <a:pt x="39" y="140"/>
                  </a:lnTo>
                  <a:lnTo>
                    <a:pt x="77" y="188"/>
                  </a:lnTo>
                  <a:lnTo>
                    <a:pt x="0" y="188"/>
                  </a:lnTo>
                  <a:lnTo>
                    <a:pt x="77" y="235"/>
                  </a:lnTo>
                  <a:lnTo>
                    <a:pt x="0" y="235"/>
                  </a:lnTo>
                  <a:lnTo>
                    <a:pt x="77" y="283"/>
                  </a:lnTo>
                  <a:lnTo>
                    <a:pt x="0" y="283"/>
                  </a:lnTo>
                  <a:lnTo>
                    <a:pt x="77" y="329"/>
                  </a:lnTo>
                  <a:lnTo>
                    <a:pt x="0" y="329"/>
                  </a:lnTo>
                  <a:lnTo>
                    <a:pt x="77" y="377"/>
                  </a:lnTo>
                  <a:lnTo>
                    <a:pt x="0" y="377"/>
                  </a:lnTo>
                  <a:lnTo>
                    <a:pt x="39" y="424"/>
                  </a:lnTo>
                  <a:lnTo>
                    <a:pt x="39" y="5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111733" y="2416389"/>
              <a:ext cx="985830" cy="2175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866095" y="1952359"/>
              <a:ext cx="4719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 </a:t>
              </a:r>
              <a:r>
                <a:rPr lang="en-US" sz="2000" i="1" dirty="0" err="1" smtClean="0"/>
                <a:t>e</a:t>
              </a:r>
              <a:r>
                <a:rPr lang="en-US" sz="2000" i="1" baseline="-25000" dirty="0" err="1" smtClean="0"/>
                <a:t>a</a:t>
              </a:r>
              <a:endParaRPr lang="en-US" sz="2000" baseline="-25000" dirty="0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887812" y="1742064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6055613" y="1660492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/>
                <a:t>i</a:t>
              </a:r>
              <a:r>
                <a:rPr lang="en-US" sz="2000" baseline="-25000" dirty="0" err="1"/>
                <a:t>a</a:t>
              </a:r>
              <a:endParaRPr lang="en-US" sz="2000" dirty="0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6092319" y="2639352"/>
              <a:ext cx="5244" cy="9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5931253" y="2740217"/>
              <a:ext cx="356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5988935" y="2811371"/>
              <a:ext cx="2202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159404" y="1891871"/>
              <a:ext cx="3178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smtClean="0"/>
                <a:t>T</a:t>
              </a:r>
              <a:endParaRPr lang="en-US" sz="2000" i="1" dirty="0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 flipH="1">
              <a:off x="7037947" y="1829073"/>
              <a:ext cx="503403" cy="52205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7294892" y="1535415"/>
              <a:ext cx="5244" cy="206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 flipH="1">
              <a:off x="6083580" y="2432704"/>
              <a:ext cx="1206069" cy="201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"/>
                </a:cxn>
                <a:cxn ang="0">
                  <a:pos x="564" y="120"/>
                </a:cxn>
              </a:cxnLst>
              <a:rect l="0" t="0" r="r" b="b"/>
              <a:pathLst>
                <a:path w="564" h="120">
                  <a:moveTo>
                    <a:pt x="0" y="0"/>
                  </a:moveTo>
                  <a:lnTo>
                    <a:pt x="0" y="120"/>
                  </a:lnTo>
                  <a:lnTo>
                    <a:pt x="564" y="1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 flipH="1">
              <a:off x="5223600" y="980728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R</a:t>
              </a:r>
              <a:r>
                <a:rPr lang="en-US" sz="2000" baseline="-25000" dirty="0"/>
                <a:t>a</a:t>
              </a:r>
              <a:endParaRPr lang="en-US" sz="2000" dirty="0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6999493" y="1546292"/>
              <a:ext cx="304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 flipH="1">
              <a:off x="6429669" y="991604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/>
                <a:t>L</a:t>
              </a:r>
              <a:r>
                <a:rPr lang="en-US" sz="2000" baseline="-25000"/>
                <a:t>a</a:t>
              </a:r>
              <a:endParaRPr lang="en-US" sz="2000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7198756" y="1736625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7193512" y="2351132"/>
              <a:ext cx="199264" cy="8519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539602" y="2046598"/>
              <a:ext cx="749860" cy="8519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8221293" y="1448406"/>
              <a:ext cx="288408" cy="125620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Rectangle 31" descr="Light upward diagonal"/>
            <p:cNvSpPr>
              <a:spLocks noChangeArrowheads="1"/>
            </p:cNvSpPr>
            <p:nvPr/>
          </p:nvSpPr>
          <p:spPr bwMode="auto">
            <a:xfrm>
              <a:off x="7618258" y="1834511"/>
              <a:ext cx="298895" cy="190334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7623502" y="1834511"/>
              <a:ext cx="293651" cy="19033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Rectangle 33" descr="Light upward diagonal"/>
            <p:cNvSpPr>
              <a:spLocks noChangeArrowheads="1"/>
            </p:cNvSpPr>
            <p:nvPr/>
          </p:nvSpPr>
          <p:spPr bwMode="auto">
            <a:xfrm flipV="1">
              <a:off x="7628746" y="2160798"/>
              <a:ext cx="298895" cy="190334"/>
            </a:xfrm>
            <a:prstGeom prst="rect">
              <a:avLst/>
            </a:prstGeom>
            <a:pattFill prst="ltUpDiag">
              <a:fgClr>
                <a:schemeClr val="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 flipV="1">
              <a:off x="7633990" y="2155360"/>
              <a:ext cx="293651" cy="19033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05"/>
                </a:cxn>
                <a:cxn ang="0">
                  <a:pos x="168" y="105"/>
                </a:cxn>
                <a:cxn ang="0">
                  <a:pos x="168" y="0"/>
                </a:cxn>
              </a:cxnLst>
              <a:rect l="0" t="0" r="r" b="b"/>
              <a:pathLst>
                <a:path w="168" h="105">
                  <a:moveTo>
                    <a:pt x="0" y="6"/>
                  </a:moveTo>
                  <a:lnTo>
                    <a:pt x="0" y="105"/>
                  </a:lnTo>
                  <a:lnTo>
                    <a:pt x="168" y="105"/>
                  </a:lnTo>
                  <a:lnTo>
                    <a:pt x="16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 flipH="1">
              <a:off x="8257228" y="1908048"/>
              <a:ext cx="5023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J</a:t>
              </a:r>
              <a:endParaRPr lang="en-US" sz="2000" dirty="0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7994062" y="1883454"/>
              <a:ext cx="138086" cy="424173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25" y="30"/>
                </a:cxn>
                <a:cxn ang="0">
                  <a:pos x="1" y="120"/>
                </a:cxn>
                <a:cxn ang="0">
                  <a:pos x="19" y="210"/>
                </a:cxn>
                <a:cxn ang="0">
                  <a:pos x="67" y="234"/>
                </a:cxn>
              </a:cxnLst>
              <a:rect l="0" t="0" r="r" b="b"/>
              <a:pathLst>
                <a:path w="79" h="234">
                  <a:moveTo>
                    <a:pt x="79" y="0"/>
                  </a:moveTo>
                  <a:cubicBezTo>
                    <a:pt x="58" y="5"/>
                    <a:pt x="38" y="10"/>
                    <a:pt x="25" y="30"/>
                  </a:cubicBezTo>
                  <a:cubicBezTo>
                    <a:pt x="12" y="50"/>
                    <a:pt x="2" y="90"/>
                    <a:pt x="1" y="120"/>
                  </a:cubicBezTo>
                  <a:cubicBezTo>
                    <a:pt x="0" y="150"/>
                    <a:pt x="8" y="191"/>
                    <a:pt x="19" y="210"/>
                  </a:cubicBezTo>
                  <a:cubicBezTo>
                    <a:pt x="30" y="229"/>
                    <a:pt x="55" y="230"/>
                    <a:pt x="67" y="23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 flipH="1">
              <a:off x="7646225" y="2318503"/>
              <a:ext cx="671203" cy="45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ym typeface="Symbol" pitchFamily="18" charset="2"/>
                </a:rPr>
                <a:t></a:t>
              </a:r>
              <a:endParaRPr lang="en-US" sz="2000" dirty="0"/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 flipH="1">
              <a:off x="7602734" y="1390145"/>
              <a:ext cx="3758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/>
                <a:t>B</a:t>
              </a:r>
              <a:endParaRPr lang="en-US" sz="2000" dirty="0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rot="16200000">
              <a:off x="6723638" y="2107666"/>
              <a:ext cx="4824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6581681" y="1868312"/>
              <a:ext cx="6712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 err="1" smtClean="0"/>
                <a:t>e</a:t>
              </a:r>
              <a:r>
                <a:rPr lang="en-US" sz="2000" baseline="-25000" dirty="0" err="1" smtClean="0"/>
                <a:t>b</a:t>
              </a:r>
              <a:endParaRPr lang="en-US" sz="2000" dirty="0"/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6039870" y="2894501"/>
              <a:ext cx="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7150433" y="2636912"/>
              <a:ext cx="764666" cy="661927"/>
              <a:chOff x="7609903" y="3055105"/>
              <a:chExt cx="764666" cy="661927"/>
            </a:xfrm>
          </p:grpSpPr>
          <p:grpSp>
            <p:nvGrpSpPr>
              <p:cNvPr id="46" name="Group 3"/>
              <p:cNvGrpSpPr>
                <a:grpSpLocks/>
              </p:cNvGrpSpPr>
              <p:nvPr/>
            </p:nvGrpSpPr>
            <p:grpSpPr bwMode="auto">
              <a:xfrm rot="19579827">
                <a:off x="7664245" y="3177472"/>
                <a:ext cx="458072" cy="135954"/>
                <a:chOff x="1673" y="2077"/>
                <a:chExt cx="818" cy="149"/>
              </a:xfrm>
            </p:grpSpPr>
            <p:sp>
              <p:nvSpPr>
                <p:cNvPr id="55" name="Arc 4"/>
                <p:cNvSpPr>
                  <a:spLocks/>
                </p:cNvSpPr>
                <p:nvPr/>
              </p:nvSpPr>
              <p:spPr bwMode="auto">
                <a:xfrm>
                  <a:off x="1673" y="2077"/>
                  <a:ext cx="163" cy="141"/>
                </a:xfrm>
                <a:custGeom>
                  <a:avLst/>
                  <a:gdLst>
                    <a:gd name="G0" fmla="+- 21276 0 0"/>
                    <a:gd name="G1" fmla="+- 21600 0 0"/>
                    <a:gd name="G2" fmla="+- 21600 0 0"/>
                    <a:gd name="T0" fmla="*/ 0 w 42876"/>
                    <a:gd name="T1" fmla="*/ 17875 h 34596"/>
                    <a:gd name="T2" fmla="*/ 38529 w 42876"/>
                    <a:gd name="T3" fmla="*/ 34596 h 34596"/>
                    <a:gd name="T4" fmla="*/ 21276 w 42876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876" h="34596" fill="none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</a:path>
                    <a:path w="42876" h="34596" stroke="0" extrusionOk="0">
                      <a:moveTo>
                        <a:pt x="-1" y="17874"/>
                      </a:moveTo>
                      <a:cubicBezTo>
                        <a:pt x="1809" y="7539"/>
                        <a:pt x="10783" y="-1"/>
                        <a:pt x="21276" y="0"/>
                      </a:cubicBezTo>
                      <a:cubicBezTo>
                        <a:pt x="33205" y="0"/>
                        <a:pt x="42876" y="9670"/>
                        <a:pt x="42876" y="21600"/>
                      </a:cubicBezTo>
                      <a:cubicBezTo>
                        <a:pt x="42876" y="26288"/>
                        <a:pt x="41350" y="30850"/>
                        <a:pt x="38528" y="34595"/>
                      </a:cubicBezTo>
                      <a:lnTo>
                        <a:pt x="2127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6" name="Arc 5"/>
                <p:cNvSpPr>
                  <a:spLocks/>
                </p:cNvSpPr>
                <p:nvPr/>
              </p:nvSpPr>
              <p:spPr bwMode="auto">
                <a:xfrm>
                  <a:off x="1801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7" name="Arc 6"/>
                <p:cNvSpPr>
                  <a:spLocks/>
                </p:cNvSpPr>
                <p:nvPr/>
              </p:nvSpPr>
              <p:spPr bwMode="auto">
                <a:xfrm>
                  <a:off x="1933" y="2077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8" name="Arc 7"/>
                <p:cNvSpPr>
                  <a:spLocks/>
                </p:cNvSpPr>
                <p:nvPr/>
              </p:nvSpPr>
              <p:spPr bwMode="auto">
                <a:xfrm>
                  <a:off x="2065" y="2081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9" name="Arc 8"/>
                <p:cNvSpPr>
                  <a:spLocks/>
                </p:cNvSpPr>
                <p:nvPr/>
              </p:nvSpPr>
              <p:spPr bwMode="auto">
                <a:xfrm>
                  <a:off x="2195" y="2085"/>
                  <a:ext cx="164" cy="141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3200"/>
                    <a:gd name="T1" fmla="*/ 33539 h 34596"/>
                    <a:gd name="T2" fmla="*/ 38853 w 43200"/>
                    <a:gd name="T3" fmla="*/ 34596 h 34596"/>
                    <a:gd name="T4" fmla="*/ 21600 w 43200"/>
                    <a:gd name="T5" fmla="*/ 21600 h 34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34596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</a:path>
                    <a:path w="43200" h="34596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6288"/>
                        <a:pt x="41674" y="30850"/>
                        <a:pt x="38852" y="34595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0" name="Arc 9"/>
                <p:cNvSpPr>
                  <a:spLocks/>
                </p:cNvSpPr>
                <p:nvPr/>
              </p:nvSpPr>
              <p:spPr bwMode="auto">
                <a:xfrm>
                  <a:off x="2328" y="2081"/>
                  <a:ext cx="163" cy="137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3599 w 42961"/>
                    <a:gd name="T1" fmla="*/ 33539 h 33539"/>
                    <a:gd name="T2" fmla="*/ 42961 w 42961"/>
                    <a:gd name="T3" fmla="*/ 18398 h 33539"/>
                    <a:gd name="T4" fmla="*/ 21600 w 42961"/>
                    <a:gd name="T5" fmla="*/ 21600 h 33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961" h="33539" fill="none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</a:path>
                    <a:path w="42961" h="33539" stroke="0" extrusionOk="0">
                      <a:moveTo>
                        <a:pt x="3599" y="33538"/>
                      </a:moveTo>
                      <a:cubicBezTo>
                        <a:pt x="1251" y="29999"/>
                        <a:pt x="0" y="258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2292" y="-1"/>
                        <a:pt x="41376" y="7823"/>
                        <a:pt x="42961" y="18397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cxnSp>
            <p:nvCxnSpPr>
              <p:cNvPr id="47" name="Straight Connector 46"/>
              <p:cNvCxnSpPr/>
              <p:nvPr/>
            </p:nvCxnSpPr>
            <p:spPr>
              <a:xfrm flipV="1">
                <a:off x="8086249" y="3055105"/>
                <a:ext cx="86151" cy="53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7609903" y="3362102"/>
                <a:ext cx="86151" cy="5304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612924" y="3415145"/>
                <a:ext cx="21602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8158545" y="3068960"/>
                <a:ext cx="216024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7956376" y="3429000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 flipV="1">
                <a:off x="8067211" y="3428995"/>
                <a:ext cx="108000" cy="144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7826215" y="3573016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8144690" y="3370847"/>
                <a:ext cx="216024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 rot="19643315" flipH="1">
              <a:off x="7318726" y="2905978"/>
              <a:ext cx="17281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 dirty="0" err="1" smtClean="0"/>
                <a:t>V</a:t>
              </a:r>
              <a:r>
                <a:rPr lang="en-US" sz="1600" baseline="-25000" dirty="0" err="1" smtClean="0"/>
                <a:t>f</a:t>
              </a:r>
              <a:r>
                <a:rPr lang="en-US" sz="1600" i="1" dirty="0" smtClean="0"/>
                <a:t>=constant</a:t>
              </a:r>
              <a:endParaRPr lang="en-US" sz="1600" dirty="0"/>
            </a:p>
          </p:txBody>
        </p:sp>
      </p:grpSp>
      <p:sp>
        <p:nvSpPr>
          <p:cNvPr id="67" name="Text Box 40"/>
          <p:cNvSpPr txBox="1">
            <a:spLocks noChangeArrowheads="1"/>
          </p:cNvSpPr>
          <p:nvPr/>
        </p:nvSpPr>
        <p:spPr bwMode="auto">
          <a:xfrm flipH="1">
            <a:off x="5483929" y="1705822"/>
            <a:ext cx="671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ym typeface="Symbol" panose="05050102010706020507" pitchFamily="18" charset="2"/>
              </a:rPr>
              <a:t></a:t>
            </a:r>
            <a:endParaRPr lang="en-US" sz="2000" dirty="0"/>
          </a:p>
        </p:txBody>
      </p:sp>
      <p:graphicFrame>
        <p:nvGraphicFramePr>
          <p:cNvPr id="6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011611"/>
              </p:ext>
            </p:extLst>
          </p:nvPr>
        </p:nvGraphicFramePr>
        <p:xfrm>
          <a:off x="3046620" y="4474657"/>
          <a:ext cx="325278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70" name="Equation" r:id="rId3" imgW="1333440" imgH="393480" progId="Equation.3">
                  <p:embed/>
                </p:oleObj>
              </mc:Choice>
              <mc:Fallback>
                <p:oleObj name="Equation" r:id="rId3" imgW="1333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620" y="4474657"/>
                        <a:ext cx="3252787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5294"/>
              </p:ext>
            </p:extLst>
          </p:nvPr>
        </p:nvGraphicFramePr>
        <p:xfrm>
          <a:off x="3433750" y="5576278"/>
          <a:ext cx="19796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71" name="Equation" r:id="rId5" imgW="812520" imgH="203040" progId="Equation.3">
                  <p:embed/>
                </p:oleObj>
              </mc:Choice>
              <mc:Fallback>
                <p:oleObj name="Equation" r:id="rId5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50" y="5576278"/>
                        <a:ext cx="197961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486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1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961215"/>
              </p:ext>
            </p:extLst>
          </p:nvPr>
        </p:nvGraphicFramePr>
        <p:xfrm>
          <a:off x="2238075" y="686447"/>
          <a:ext cx="12922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29" name="Equation" r:id="rId3" imgW="533160" imgH="228600" progId="Equation.3">
                  <p:embed/>
                </p:oleObj>
              </mc:Choice>
              <mc:Fallback>
                <p:oleObj name="Equation" r:id="rId3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075" y="686447"/>
                        <a:ext cx="1292225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23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027533"/>
              </p:ext>
            </p:extLst>
          </p:nvPr>
        </p:nvGraphicFramePr>
        <p:xfrm>
          <a:off x="6056313" y="724372"/>
          <a:ext cx="11366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0" name="Equation" r:id="rId5" imgW="571320" imgH="241200" progId="Equation.3">
                  <p:embed/>
                </p:oleObj>
              </mc:Choice>
              <mc:Fallback>
                <p:oleObj name="Equation" r:id="rId5" imgW="571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724372"/>
                        <a:ext cx="113665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2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505058"/>
              </p:ext>
            </p:extLst>
          </p:nvPr>
        </p:nvGraphicFramePr>
        <p:xfrm>
          <a:off x="2895600" y="1295400"/>
          <a:ext cx="3916363" cy="1533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31" name="Equation" r:id="rId7" imgW="1460160" imgH="660240" progId="Equation.3">
                  <p:embed/>
                </p:oleObj>
              </mc:Choice>
              <mc:Fallback>
                <p:oleObj name="Equation" r:id="rId7" imgW="1460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3916363" cy="153321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itle 1"/>
          <p:cNvSpPr txBox="1">
            <a:spLocks/>
          </p:cNvSpPr>
          <p:nvPr/>
        </p:nvSpPr>
        <p:spPr>
          <a:xfrm>
            <a:off x="251520" y="44624"/>
            <a:ext cx="864096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GB" sz="3600" dirty="0"/>
              <a:t>Example-3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819" y="2743200"/>
                <a:ext cx="9059981" cy="2694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Choosing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̇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2400" dirty="0" smtClean="0"/>
                  <a:t> as state variables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Since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 smtClean="0"/>
                  <a:t> is output of the system therefore output equation is given as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" y="2743200"/>
                <a:ext cx="9059981" cy="2694777"/>
              </a:xfrm>
              <a:prstGeom prst="rect">
                <a:avLst/>
              </a:prstGeom>
              <a:blipFill rotWithShape="0">
                <a:blip r:embed="rId9"/>
                <a:stretch>
                  <a:fillRect l="-874" t="-1131" r="-134" b="-4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92477" y="3276600"/>
                <a:ext cx="4994123" cy="17070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2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2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2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2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2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20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2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sz="2200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22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2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477" y="3276600"/>
                <a:ext cx="4994123" cy="170700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200400" y="5638800"/>
                <a:ext cx="2725618" cy="1070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sz="2000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638800"/>
                <a:ext cx="2725618" cy="107054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76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Controllability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52129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A system is completely controllable if there exists an </a:t>
            </a:r>
            <a:r>
              <a:rPr lang="en-US" sz="2800" dirty="0" smtClean="0"/>
              <a:t>unconstrained control </a:t>
            </a:r>
            <a:r>
              <a:rPr lang="en-US" sz="2800" i="1" dirty="0">
                <a:solidFill>
                  <a:srgbClr val="FF0000"/>
                </a:solidFill>
              </a:rPr>
              <a:t>u(t)</a:t>
            </a:r>
            <a:r>
              <a:rPr lang="en-US" sz="2800" i="1" dirty="0"/>
              <a:t> </a:t>
            </a:r>
            <a:r>
              <a:rPr lang="en-US" sz="2800" dirty="0"/>
              <a:t>that can transfer any initial state </a:t>
            </a:r>
            <a:r>
              <a:rPr lang="en-US" sz="2800" i="1" dirty="0" smtClean="0">
                <a:solidFill>
                  <a:srgbClr val="FF0000"/>
                </a:solidFill>
              </a:rPr>
              <a:t>x(t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o</a:t>
            </a:r>
            <a:r>
              <a:rPr lang="en-US" sz="2800" i="1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/>
              <a:t>to any other </a:t>
            </a:r>
            <a:r>
              <a:rPr lang="en-US" sz="2800" dirty="0" smtClean="0"/>
              <a:t>desired location </a:t>
            </a:r>
            <a:r>
              <a:rPr lang="en-US" sz="2800" i="1" dirty="0">
                <a:solidFill>
                  <a:srgbClr val="FF0000"/>
                </a:solidFill>
              </a:rPr>
              <a:t>x(t)</a:t>
            </a:r>
            <a:r>
              <a:rPr lang="en-US" sz="2800" i="1" dirty="0"/>
              <a:t> </a:t>
            </a:r>
            <a:r>
              <a:rPr lang="en-US" sz="2800" dirty="0"/>
              <a:t>in a finite time,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i="1" baseline="-25000" dirty="0" smtClean="0">
                <a:solidFill>
                  <a:srgbClr val="FF0000"/>
                </a:solidFill>
              </a:rPr>
              <a:t>o</a:t>
            </a:r>
            <a:r>
              <a:rPr lang="en-US" sz="2800" i="1" dirty="0">
                <a:solidFill>
                  <a:srgbClr val="FF0000"/>
                </a:solidFill>
              </a:rPr>
              <a:t> 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t ≤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i="1" dirty="0"/>
              <a:t>.</a:t>
            </a:r>
            <a:endParaRPr lang="en-US" altLang="zh-TW" sz="2800" i="1" dirty="0">
              <a:latin typeface="Times New Roman" panose="02020603050405020304" pitchFamily="18" charset="0"/>
            </a:endParaRPr>
          </a:p>
        </p:txBody>
      </p:sp>
      <p:sp>
        <p:nvSpPr>
          <p:cNvPr id="40" name="Text Box 47"/>
          <p:cNvSpPr txBox="1">
            <a:spLocks noChangeArrowheads="1"/>
          </p:cNvSpPr>
          <p:nvPr/>
        </p:nvSpPr>
        <p:spPr bwMode="auto">
          <a:xfrm>
            <a:off x="6705600" y="5867400"/>
            <a:ext cx="1671638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>
                <a:latin typeface="Times New Roman" panose="02020603050405020304" pitchFamily="18" charset="0"/>
              </a:rPr>
              <a:t>controllable</a:t>
            </a:r>
          </a:p>
        </p:txBody>
      </p:sp>
      <p:sp>
        <p:nvSpPr>
          <p:cNvPr id="41" name="Text Box 48"/>
          <p:cNvSpPr txBox="1">
            <a:spLocks noChangeArrowheads="1"/>
          </p:cNvSpPr>
          <p:nvPr/>
        </p:nvSpPr>
        <p:spPr bwMode="auto">
          <a:xfrm>
            <a:off x="2362200" y="3149931"/>
            <a:ext cx="1976438" cy="4572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>
                <a:latin typeface="Times New Roman" panose="02020603050405020304" pitchFamily="18" charset="0"/>
              </a:rPr>
              <a:t>uncontrollable</a:t>
            </a:r>
          </a:p>
        </p:txBody>
      </p:sp>
      <p:pic>
        <p:nvPicPr>
          <p:cNvPr id="43" name="Picture 5" descr="E:\CH05\W0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960176"/>
            <a:ext cx="7772400" cy="172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9" name="Straight Arrow Connector 38"/>
          <p:cNvCxnSpPr/>
          <p:nvPr/>
        </p:nvCxnSpPr>
        <p:spPr>
          <a:xfrm>
            <a:off x="3886200" y="3659054"/>
            <a:ext cx="152400" cy="531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7239001" y="4824570"/>
            <a:ext cx="152399" cy="858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0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Controllability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52129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n-US" altLang="zh-TW" sz="2800" dirty="0" smtClean="0">
                <a:latin typeface="Times New Roman" panose="02020603050405020304" pitchFamily="18" charset="0"/>
              </a:rPr>
              <a:t>Controllability Matrix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</a:p>
          <a:p>
            <a:pPr algn="just"/>
            <a:endParaRPr lang="en-US" altLang="zh-TW" sz="28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zh-TW" sz="2800" i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zh-TW" sz="2800" i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TW" sz="2800" dirty="0" smtClean="0">
                <a:latin typeface="Times New Roman" panose="02020603050405020304" pitchFamily="18" charset="0"/>
              </a:rPr>
              <a:t>System is said to be state controllable if</a:t>
            </a:r>
            <a:endParaRPr lang="en-US" altLang="zh-TW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3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582288"/>
              </p:ext>
            </p:extLst>
          </p:nvPr>
        </p:nvGraphicFramePr>
        <p:xfrm>
          <a:off x="2175653" y="1700064"/>
          <a:ext cx="4792693" cy="5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24" name="Equation" r:id="rId3" imgW="2171520" imgH="228600" progId="Equation.3">
                  <p:embed/>
                </p:oleObj>
              </mc:Choice>
              <mc:Fallback>
                <p:oleObj name="Equation" r:id="rId3" imgW="2171520" imgH="228600" progId="Equation.3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653" y="1700064"/>
                        <a:ext cx="4792693" cy="504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006684"/>
              </p:ext>
            </p:extLst>
          </p:nvPr>
        </p:nvGraphicFramePr>
        <p:xfrm>
          <a:off x="3276600" y="3657600"/>
          <a:ext cx="2420912" cy="455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25" name="Equation" r:id="rId5" imgW="1079280" imgH="203040" progId="Equation.3">
                  <p:embed/>
                </p:oleObj>
              </mc:Choice>
              <mc:Fallback>
                <p:oleObj name="Equation" r:id="rId5" imgW="1079280" imgH="203040" progId="Equation.3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57600"/>
                        <a:ext cx="2420912" cy="4558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Controllability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52129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n-US" altLang="zh-TW" sz="2800" dirty="0" smtClean="0">
                <a:latin typeface="Times New Roman" panose="02020603050405020304" pitchFamily="18" charset="0"/>
              </a:rPr>
              <a:t>Consider the system given below</a:t>
            </a:r>
          </a:p>
          <a:p>
            <a:pPr algn="just"/>
            <a:endParaRPr lang="en-US" altLang="zh-TW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zh-TW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zh-TW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TW" sz="2800" dirty="0" smtClean="0">
                <a:latin typeface="Times New Roman" panose="02020603050405020304" pitchFamily="18" charset="0"/>
              </a:rPr>
              <a:t>State diagram of the system is </a:t>
            </a:r>
          </a:p>
        </p:txBody>
      </p:sp>
      <p:graphicFrame>
        <p:nvGraphicFramePr>
          <p:cNvPr id="6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776212"/>
              </p:ext>
            </p:extLst>
          </p:nvPr>
        </p:nvGraphicFramePr>
        <p:xfrm>
          <a:off x="2555776" y="1700808"/>
          <a:ext cx="3750736" cy="1797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09" name="方程式" r:id="rId3" imgW="1435100" imgH="685800" progId="Equation.3">
                  <p:embed/>
                </p:oleObj>
              </mc:Choice>
              <mc:Fallback>
                <p:oleObj name="方程式" r:id="rId3" imgW="1435100" imgH="685800" progId="Equation.3">
                  <p:embed/>
                  <p:pic>
                    <p:nvPicPr>
                      <p:cNvPr id="0" name="Picture 9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700808"/>
                        <a:ext cx="3750736" cy="17976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169543" y="4540968"/>
            <a:ext cx="3275013" cy="1984375"/>
            <a:chOff x="3169543" y="4540968"/>
            <a:chExt cx="3275013" cy="1984375"/>
          </a:xfrm>
        </p:grpSpPr>
        <p:sp>
          <p:nvSpPr>
            <p:cNvPr id="8" name="AutoShape 41"/>
            <p:cNvSpPr>
              <a:spLocks noChangeArrowheads="1"/>
            </p:cNvSpPr>
            <p:nvPr/>
          </p:nvSpPr>
          <p:spPr bwMode="auto">
            <a:xfrm>
              <a:off x="3310831" y="4950543"/>
              <a:ext cx="163512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>
              <a:off x="4122043" y="4950543"/>
              <a:ext cx="161925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43"/>
            <p:cNvSpPr>
              <a:spLocks noChangeArrowheads="1"/>
            </p:cNvSpPr>
            <p:nvPr/>
          </p:nvSpPr>
          <p:spPr bwMode="auto">
            <a:xfrm>
              <a:off x="4933256" y="4950543"/>
              <a:ext cx="161925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5"/>
            <p:cNvSpPr>
              <a:spLocks noChangeShapeType="1"/>
            </p:cNvSpPr>
            <p:nvPr/>
          </p:nvSpPr>
          <p:spPr bwMode="auto">
            <a:xfrm>
              <a:off x="3474343" y="5026743"/>
              <a:ext cx="40322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3877568" y="5026743"/>
              <a:ext cx="2444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7"/>
            <p:cNvSpPr>
              <a:spLocks noChangeShapeType="1"/>
            </p:cNvSpPr>
            <p:nvPr/>
          </p:nvSpPr>
          <p:spPr bwMode="auto">
            <a:xfrm>
              <a:off x="4283968" y="5026743"/>
              <a:ext cx="40481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48"/>
            <p:cNvSpPr>
              <a:spLocks noChangeShapeType="1"/>
            </p:cNvSpPr>
            <p:nvPr/>
          </p:nvSpPr>
          <p:spPr bwMode="auto">
            <a:xfrm>
              <a:off x="4688781" y="5026743"/>
              <a:ext cx="2444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79"/>
            <p:cNvGrpSpPr>
              <a:grpSpLocks/>
            </p:cNvGrpSpPr>
            <p:nvPr/>
          </p:nvGrpSpPr>
          <p:grpSpPr bwMode="auto">
            <a:xfrm rot="2293226" flipV="1">
              <a:off x="4979293" y="5318843"/>
              <a:ext cx="814388" cy="42863"/>
              <a:chOff x="3618" y="1461"/>
              <a:chExt cx="408" cy="0"/>
            </a:xfrm>
          </p:grpSpPr>
          <p:sp>
            <p:nvSpPr>
              <p:cNvPr id="16" name="Line 49"/>
              <p:cNvSpPr>
                <a:spLocks noChangeShapeType="1"/>
              </p:cNvSpPr>
              <p:nvPr/>
            </p:nvSpPr>
            <p:spPr bwMode="auto">
              <a:xfrm>
                <a:off x="3618" y="1461"/>
                <a:ext cx="25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50"/>
              <p:cNvSpPr>
                <a:spLocks noChangeShapeType="1"/>
              </p:cNvSpPr>
              <p:nvPr/>
            </p:nvSpPr>
            <p:spPr bwMode="auto">
              <a:xfrm>
                <a:off x="3875" y="1461"/>
                <a:ext cx="151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Arc 51"/>
            <p:cNvSpPr>
              <a:spLocks/>
            </p:cNvSpPr>
            <p:nvPr/>
          </p:nvSpPr>
          <p:spPr bwMode="auto">
            <a:xfrm rot="10800000" flipH="1">
              <a:off x="4569718" y="5106118"/>
              <a:ext cx="444500" cy="307975"/>
            </a:xfrm>
            <a:custGeom>
              <a:avLst/>
              <a:gdLst>
                <a:gd name="G0" fmla="+- 2109 0 0"/>
                <a:gd name="G1" fmla="+- 21600 0 0"/>
                <a:gd name="G2" fmla="+- 21600 0 0"/>
                <a:gd name="T0" fmla="*/ 0 w 23709"/>
                <a:gd name="T1" fmla="*/ 103 h 21600"/>
                <a:gd name="T2" fmla="*/ 23709 w 23709"/>
                <a:gd name="T3" fmla="*/ 21600 h 21600"/>
                <a:gd name="T4" fmla="*/ 2109 w 23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709" h="21600" fill="none" extrusionOk="0">
                  <a:moveTo>
                    <a:pt x="0" y="103"/>
                  </a:moveTo>
                  <a:cubicBezTo>
                    <a:pt x="700" y="34"/>
                    <a:pt x="1404" y="0"/>
                    <a:pt x="2109" y="0"/>
                  </a:cubicBezTo>
                  <a:cubicBezTo>
                    <a:pt x="14038" y="0"/>
                    <a:pt x="23709" y="9670"/>
                    <a:pt x="23709" y="21600"/>
                  </a:cubicBezTo>
                </a:path>
                <a:path w="23709" h="21600" stroke="0" extrusionOk="0">
                  <a:moveTo>
                    <a:pt x="0" y="103"/>
                  </a:moveTo>
                  <a:cubicBezTo>
                    <a:pt x="700" y="34"/>
                    <a:pt x="1404" y="0"/>
                    <a:pt x="2109" y="0"/>
                  </a:cubicBezTo>
                  <a:cubicBezTo>
                    <a:pt x="14038" y="0"/>
                    <a:pt x="23709" y="9670"/>
                    <a:pt x="23709" y="21600"/>
                  </a:cubicBezTo>
                  <a:lnTo>
                    <a:pt x="2109" y="2160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rc 52"/>
            <p:cNvSpPr>
              <a:spLocks/>
            </p:cNvSpPr>
            <p:nvPr/>
          </p:nvSpPr>
          <p:spPr bwMode="auto">
            <a:xfrm rot="10800000">
              <a:off x="4204593" y="5106118"/>
              <a:ext cx="403225" cy="307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2379609"/>
                </p:ext>
              </p:extLst>
            </p:nvPr>
          </p:nvGraphicFramePr>
          <p:xfrm>
            <a:off x="3714056" y="4642568"/>
            <a:ext cx="13652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0" name="方程式" r:id="rId5" imgW="88707" imgH="164742" progId="Equation.3">
                    <p:embed/>
                  </p:oleObj>
                </mc:Choice>
                <mc:Fallback>
                  <p:oleObj name="方程式" r:id="rId5" imgW="88707" imgH="164742" progId="Equation.3">
                    <p:embed/>
                    <p:pic>
                      <p:nvPicPr>
                        <p:cNvPr id="0" name="Picture 9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4056" y="4642568"/>
                          <a:ext cx="136525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1232034"/>
                </p:ext>
              </p:extLst>
            </p:nvPr>
          </p:nvGraphicFramePr>
          <p:xfrm>
            <a:off x="5511106" y="5028331"/>
            <a:ext cx="13652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1" name="方程式" r:id="rId7" imgW="88707" imgH="164742" progId="Equation.3">
                    <p:embed/>
                  </p:oleObj>
                </mc:Choice>
                <mc:Fallback>
                  <p:oleObj name="方程式" r:id="rId7" imgW="88707" imgH="164742" progId="Equation.3">
                    <p:embed/>
                    <p:pic>
                      <p:nvPicPr>
                        <p:cNvPr id="0" name="Picture 9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1106" y="5028331"/>
                          <a:ext cx="136525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3033812"/>
                </p:ext>
              </p:extLst>
            </p:nvPr>
          </p:nvGraphicFramePr>
          <p:xfrm>
            <a:off x="3169543" y="4621931"/>
            <a:ext cx="407988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2" name="方程式" r:id="rId9" imgW="342751" imgH="203112" progId="Equation.3">
                    <p:embed/>
                  </p:oleObj>
                </mc:Choice>
                <mc:Fallback>
                  <p:oleObj name="方程式" r:id="rId9" imgW="342751" imgH="203112" progId="Equation.3">
                    <p:embed/>
                    <p:pic>
                      <p:nvPicPr>
                        <p:cNvPr id="0" name="Picture 9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9543" y="4621931"/>
                          <a:ext cx="407988" cy="263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5086841"/>
                </p:ext>
              </p:extLst>
            </p:nvPr>
          </p:nvGraphicFramePr>
          <p:xfrm>
            <a:off x="6066731" y="5320431"/>
            <a:ext cx="377825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3" name="方程式" r:id="rId11" imgW="317225" imgH="203024" progId="Equation.3">
                    <p:embed/>
                  </p:oleObj>
                </mc:Choice>
                <mc:Fallback>
                  <p:oleObj name="方程式" r:id="rId11" imgW="317225" imgH="203024" progId="Equation.3">
                    <p:embed/>
                    <p:pic>
                      <p:nvPicPr>
                        <p:cNvPr id="0" name="Picture 9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6731" y="5320431"/>
                          <a:ext cx="377825" cy="263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0978495"/>
                </p:ext>
              </p:extLst>
            </p:nvPr>
          </p:nvGraphicFramePr>
          <p:xfrm>
            <a:off x="4412556" y="5439493"/>
            <a:ext cx="36512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4" name="方程式" r:id="rId13" imgW="215619" imgH="164885" progId="Equation.3">
                    <p:embed/>
                  </p:oleObj>
                </mc:Choice>
                <mc:Fallback>
                  <p:oleObj name="方程式" r:id="rId13" imgW="215619" imgH="164885" progId="Equation.3">
                    <p:embed/>
                    <p:pic>
                      <p:nvPicPr>
                        <p:cNvPr id="0" name="Picture 9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2556" y="5439493"/>
                          <a:ext cx="36512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8257472"/>
                </p:ext>
              </p:extLst>
            </p:nvPr>
          </p:nvGraphicFramePr>
          <p:xfrm>
            <a:off x="4482406" y="4582243"/>
            <a:ext cx="31750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5" name="方程式" r:id="rId15" imgW="190417" imgH="203112" progId="Equation.3">
                    <p:embed/>
                  </p:oleObj>
                </mc:Choice>
                <mc:Fallback>
                  <p:oleObj name="方程式" r:id="rId15" imgW="190417" imgH="203112" progId="Equation.3">
                    <p:embed/>
                    <p:pic>
                      <p:nvPicPr>
                        <p:cNvPr id="0" name="Picture 9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2406" y="4582243"/>
                          <a:ext cx="317500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AutoShape 65"/>
            <p:cNvSpPr>
              <a:spLocks noChangeArrowheads="1"/>
            </p:cNvSpPr>
            <p:nvPr/>
          </p:nvSpPr>
          <p:spPr bwMode="auto">
            <a:xfrm>
              <a:off x="4114106" y="6061793"/>
              <a:ext cx="161925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66"/>
            <p:cNvSpPr>
              <a:spLocks noChangeArrowheads="1"/>
            </p:cNvSpPr>
            <p:nvPr/>
          </p:nvSpPr>
          <p:spPr bwMode="auto">
            <a:xfrm>
              <a:off x="4925318" y="6061793"/>
              <a:ext cx="161925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67"/>
            <p:cNvSpPr>
              <a:spLocks noChangeShapeType="1"/>
            </p:cNvSpPr>
            <p:nvPr/>
          </p:nvSpPr>
          <p:spPr bwMode="auto">
            <a:xfrm>
              <a:off x="4276031" y="6137993"/>
              <a:ext cx="4048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68"/>
            <p:cNvSpPr>
              <a:spLocks noChangeShapeType="1"/>
            </p:cNvSpPr>
            <p:nvPr/>
          </p:nvSpPr>
          <p:spPr bwMode="auto">
            <a:xfrm>
              <a:off x="4680843" y="6137993"/>
              <a:ext cx="2444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rc 69"/>
            <p:cNvSpPr>
              <a:spLocks/>
            </p:cNvSpPr>
            <p:nvPr/>
          </p:nvSpPr>
          <p:spPr bwMode="auto">
            <a:xfrm rot="10800000" flipH="1">
              <a:off x="4561781" y="6217368"/>
              <a:ext cx="444500" cy="307975"/>
            </a:xfrm>
            <a:custGeom>
              <a:avLst/>
              <a:gdLst>
                <a:gd name="G0" fmla="+- 2109 0 0"/>
                <a:gd name="G1" fmla="+- 21600 0 0"/>
                <a:gd name="G2" fmla="+- 21600 0 0"/>
                <a:gd name="T0" fmla="*/ 0 w 23709"/>
                <a:gd name="T1" fmla="*/ 103 h 21600"/>
                <a:gd name="T2" fmla="*/ 23709 w 23709"/>
                <a:gd name="T3" fmla="*/ 21600 h 21600"/>
                <a:gd name="T4" fmla="*/ 2109 w 23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709" h="21600" fill="none" extrusionOk="0">
                  <a:moveTo>
                    <a:pt x="0" y="103"/>
                  </a:moveTo>
                  <a:cubicBezTo>
                    <a:pt x="700" y="34"/>
                    <a:pt x="1404" y="0"/>
                    <a:pt x="2109" y="0"/>
                  </a:cubicBezTo>
                  <a:cubicBezTo>
                    <a:pt x="14038" y="0"/>
                    <a:pt x="23709" y="9670"/>
                    <a:pt x="23709" y="21600"/>
                  </a:cubicBezTo>
                </a:path>
                <a:path w="23709" h="21600" stroke="0" extrusionOk="0">
                  <a:moveTo>
                    <a:pt x="0" y="103"/>
                  </a:moveTo>
                  <a:cubicBezTo>
                    <a:pt x="700" y="34"/>
                    <a:pt x="1404" y="0"/>
                    <a:pt x="2109" y="0"/>
                  </a:cubicBezTo>
                  <a:cubicBezTo>
                    <a:pt x="14038" y="0"/>
                    <a:pt x="23709" y="9670"/>
                    <a:pt x="23709" y="21600"/>
                  </a:cubicBezTo>
                  <a:lnTo>
                    <a:pt x="2109" y="2160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rc 70"/>
            <p:cNvSpPr>
              <a:spLocks/>
            </p:cNvSpPr>
            <p:nvPr/>
          </p:nvSpPr>
          <p:spPr bwMode="auto">
            <a:xfrm rot="10800000">
              <a:off x="4196656" y="6217368"/>
              <a:ext cx="403225" cy="307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8881038"/>
                </p:ext>
              </p:extLst>
            </p:nvPr>
          </p:nvGraphicFramePr>
          <p:xfrm>
            <a:off x="4395093" y="5777631"/>
            <a:ext cx="385763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6" name="方程式" r:id="rId17" imgW="228402" imgH="177646" progId="Equation.3">
                    <p:embed/>
                  </p:oleObj>
                </mc:Choice>
                <mc:Fallback>
                  <p:oleObj name="方程式" r:id="rId17" imgW="228402" imgH="177646" progId="Equation.3">
                    <p:embed/>
                    <p:pic>
                      <p:nvPicPr>
                        <p:cNvPr id="0" name="Picture 9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5093" y="5777631"/>
                          <a:ext cx="385763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013811"/>
                </p:ext>
              </p:extLst>
            </p:nvPr>
          </p:nvGraphicFramePr>
          <p:xfrm>
            <a:off x="4458238" y="6107834"/>
            <a:ext cx="31750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7" name="方程式" r:id="rId19" imgW="190417" imgH="203112" progId="Equation.3">
                    <p:embed/>
                  </p:oleObj>
                </mc:Choice>
                <mc:Fallback>
                  <p:oleObj name="方程式" r:id="rId19" imgW="190417" imgH="203112" progId="Equation.3">
                    <p:embed/>
                    <p:pic>
                      <p:nvPicPr>
                        <p:cNvPr id="0" name="Picture 9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8238" y="6107834"/>
                          <a:ext cx="317500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AutoShape 74"/>
            <p:cNvSpPr>
              <a:spLocks noChangeArrowheads="1"/>
            </p:cNvSpPr>
            <p:nvPr/>
          </p:nvSpPr>
          <p:spPr bwMode="auto">
            <a:xfrm>
              <a:off x="5674618" y="5552206"/>
              <a:ext cx="163513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" name="Group 80"/>
            <p:cNvGrpSpPr>
              <a:grpSpLocks/>
            </p:cNvGrpSpPr>
            <p:nvPr/>
          </p:nvGrpSpPr>
          <p:grpSpPr bwMode="auto">
            <a:xfrm rot="19643980" flipV="1">
              <a:off x="5045968" y="5899868"/>
              <a:ext cx="731838" cy="42863"/>
              <a:chOff x="3613" y="2160"/>
              <a:chExt cx="408" cy="0"/>
            </a:xfrm>
          </p:grpSpPr>
          <p:sp>
            <p:nvSpPr>
              <p:cNvPr id="36" name="Line 75"/>
              <p:cNvSpPr>
                <a:spLocks noChangeShapeType="1"/>
              </p:cNvSpPr>
              <p:nvPr/>
            </p:nvSpPr>
            <p:spPr bwMode="auto">
              <a:xfrm>
                <a:off x="3613" y="2160"/>
                <a:ext cx="257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76"/>
              <p:cNvSpPr>
                <a:spLocks noChangeShapeType="1"/>
              </p:cNvSpPr>
              <p:nvPr/>
            </p:nvSpPr>
            <p:spPr bwMode="auto">
              <a:xfrm>
                <a:off x="3870" y="2160"/>
                <a:ext cx="151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8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3618930"/>
                </p:ext>
              </p:extLst>
            </p:nvPr>
          </p:nvGraphicFramePr>
          <p:xfrm>
            <a:off x="5192018" y="5652218"/>
            <a:ext cx="195263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8" name="方程式" r:id="rId20" imgW="126780" imgH="164814" progId="Equation.3">
                    <p:embed/>
                  </p:oleObj>
                </mc:Choice>
                <mc:Fallback>
                  <p:oleObj name="方程式" r:id="rId20" imgW="126780" imgH="164814" progId="Equation.3">
                    <p:embed/>
                    <p:pic>
                      <p:nvPicPr>
                        <p:cNvPr id="0" name="Picture 9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2018" y="5652218"/>
                          <a:ext cx="195263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4304361"/>
                </p:ext>
              </p:extLst>
            </p:nvPr>
          </p:nvGraphicFramePr>
          <p:xfrm>
            <a:off x="5034856" y="4540968"/>
            <a:ext cx="254000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9" name="方程式" r:id="rId22" imgW="142799" imgH="209468" progId="Equation.3">
                    <p:embed/>
                  </p:oleObj>
                </mc:Choice>
                <mc:Fallback>
                  <p:oleObj name="方程式" r:id="rId22" imgW="142799" imgH="209468" progId="Equation.3">
                    <p:embed/>
                    <p:pic>
                      <p:nvPicPr>
                        <p:cNvPr id="0" name="Picture 9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4856" y="4540968"/>
                          <a:ext cx="254000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8636055"/>
                </p:ext>
              </p:extLst>
            </p:nvPr>
          </p:nvGraphicFramePr>
          <p:xfrm>
            <a:off x="4853881" y="5693493"/>
            <a:ext cx="29527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20" name="方程式" r:id="rId24" imgW="171412" imgH="209468" progId="Equation.3">
                    <p:embed/>
                  </p:oleObj>
                </mc:Choice>
                <mc:Fallback>
                  <p:oleObj name="方程式" r:id="rId24" imgW="171412" imgH="209468" progId="Equation.3">
                    <p:embed/>
                    <p:pic>
                      <p:nvPicPr>
                        <p:cNvPr id="0" name="Picture 9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3881" y="5693493"/>
                          <a:ext cx="295275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53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Controllability (Example)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752129"/>
                <a:ext cx="8928992" cy="5917231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altLang="zh-TW" sz="2800" dirty="0" smtClean="0">
                    <a:latin typeface="Times New Roman" panose="02020603050405020304" pitchFamily="18" charset="0"/>
                  </a:rPr>
                  <a:t>Controllability matrix CM is obtained as</a:t>
                </a:r>
              </a:p>
              <a:p>
                <a:pPr algn="just"/>
                <a:endParaRPr lang="en-US" altLang="zh-TW" sz="28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algn="just"/>
                <a:endParaRPr lang="en-US" altLang="zh-TW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algn="just"/>
                <a:endParaRPr lang="en-US" altLang="zh-TW" sz="28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algn="just"/>
                <a:endParaRPr lang="en-US" altLang="zh-TW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algn="just"/>
                <a:r>
                  <a:rPr lang="en-US" altLang="zh-TW" sz="2800" dirty="0" smtClean="0">
                    <a:latin typeface="Times New Roman" panose="02020603050405020304" pitchFamily="18" charset="0"/>
                  </a:rPr>
                  <a:t>Thus</a:t>
                </a:r>
              </a:p>
              <a:p>
                <a:pPr algn="just"/>
                <a:endParaRPr lang="en-US" altLang="zh-TW" sz="2800" dirty="0">
                  <a:latin typeface="Times New Roman" panose="02020603050405020304" pitchFamily="18" charset="0"/>
                </a:endParaRPr>
              </a:p>
              <a:p>
                <a:pPr algn="just"/>
                <a:endParaRPr lang="en-US" altLang="zh-TW" sz="2800" dirty="0" smtClean="0">
                  <a:latin typeface="Times New Roman" panose="02020603050405020304" pitchFamily="18" charset="0"/>
                </a:endParaRPr>
              </a:p>
              <a:p>
                <a:pPr algn="just"/>
                <a:endParaRPr lang="en-US" altLang="zh-TW" sz="2800" dirty="0" smtClean="0">
                  <a:latin typeface="Times New Roman" panose="02020603050405020304" pitchFamily="18" charset="0"/>
                </a:endParaRPr>
              </a:p>
              <a:p>
                <a:pPr algn="just"/>
                <a:r>
                  <a:rPr lang="en-US" altLang="zh-TW" sz="2800" dirty="0" smtClean="0">
                    <a:latin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𝐶𝑀</m:t>
                    </m:r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800" dirty="0" smtClean="0">
                    <a:latin typeface="Times New Roman" panose="02020603050405020304" pitchFamily="18" charset="0"/>
                  </a:rPr>
                  <a:t> therefore system is not completely state controllable.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752129"/>
                <a:ext cx="8928992" cy="5917231"/>
              </a:xfrm>
              <a:blipFill rotWithShape="0">
                <a:blip r:embed="rId3"/>
                <a:stretch>
                  <a:fillRect l="-1230" t="-1030" r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42783"/>
              </p:ext>
            </p:extLst>
          </p:nvPr>
        </p:nvGraphicFramePr>
        <p:xfrm>
          <a:off x="2843808" y="1340768"/>
          <a:ext cx="2665685" cy="57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54" name="Equation" r:id="rId4" imgW="1002960" imgH="215640" progId="Equation.3">
                  <p:embed/>
                </p:oleObj>
              </mc:Choice>
              <mc:Fallback>
                <p:oleObj name="Equation" r:id="rId4" imgW="1002960" imgH="215640" progId="Equation.3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340768"/>
                        <a:ext cx="2665685" cy="575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166104"/>
              </p:ext>
            </p:extLst>
          </p:nvPr>
        </p:nvGraphicFramePr>
        <p:xfrm>
          <a:off x="2843808" y="4005064"/>
          <a:ext cx="2419014" cy="1119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55" name="Equation" r:id="rId6" imgW="990360" imgH="457200" progId="Equation.3">
                  <p:embed/>
                </p:oleObj>
              </mc:Choice>
              <mc:Fallback>
                <p:oleObj name="Equation" r:id="rId6" imgW="990360" imgH="457200" progId="Equation.3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005064"/>
                        <a:ext cx="2419014" cy="1119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65805"/>
              </p:ext>
            </p:extLst>
          </p:nvPr>
        </p:nvGraphicFramePr>
        <p:xfrm>
          <a:off x="2330977" y="1988840"/>
          <a:ext cx="1337901" cy="112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56" name="Equation" r:id="rId8" imgW="545760" imgH="457200" progId="Equation.3">
                  <p:embed/>
                </p:oleObj>
              </mc:Choice>
              <mc:Fallback>
                <p:oleObj name="Equation" r:id="rId8" imgW="545760" imgH="457200" progId="Equation.3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977" y="1988840"/>
                        <a:ext cx="1337901" cy="11222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955070"/>
              </p:ext>
            </p:extLst>
          </p:nvPr>
        </p:nvGraphicFramePr>
        <p:xfrm>
          <a:off x="4355976" y="1988840"/>
          <a:ext cx="1730449" cy="107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57" name="Equation" r:id="rId10" imgW="736560" imgH="457200" progId="Equation.3">
                  <p:embed/>
                </p:oleObj>
              </mc:Choice>
              <mc:Fallback>
                <p:oleObj name="Equation" r:id="rId10" imgW="736560" imgH="457200" progId="Equation.3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988840"/>
                        <a:ext cx="1730449" cy="107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41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Observability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52129"/>
            <a:ext cx="8928992" cy="5917231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A system is completely </a:t>
            </a:r>
            <a:r>
              <a:rPr lang="en-US" sz="2400" dirty="0" smtClean="0"/>
              <a:t>observable </a:t>
            </a:r>
            <a:r>
              <a:rPr lang="en-US" sz="2400" dirty="0"/>
              <a:t>if </a:t>
            </a:r>
            <a:r>
              <a:rPr lang="en-US" sz="2400" dirty="0" smtClean="0"/>
              <a:t>and only if there </a:t>
            </a:r>
            <a:r>
              <a:rPr lang="en-US" sz="2400" dirty="0"/>
              <a:t>exists </a:t>
            </a:r>
            <a:r>
              <a:rPr lang="en-US" sz="2400" dirty="0" smtClean="0"/>
              <a:t>a finite time 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 such that the initial state </a:t>
            </a:r>
            <a:r>
              <a:rPr lang="en-US" sz="2400" i="1" dirty="0" smtClean="0">
                <a:solidFill>
                  <a:srgbClr val="FF0000"/>
                </a:solidFill>
              </a:rPr>
              <a:t>x(0)</a:t>
            </a:r>
            <a:r>
              <a:rPr lang="en-US" sz="2400" dirty="0" smtClean="0"/>
              <a:t> can be determined from the observation history </a:t>
            </a:r>
            <a:r>
              <a:rPr lang="en-US" sz="2400" i="1" dirty="0" smtClean="0">
                <a:solidFill>
                  <a:srgbClr val="FF0000"/>
                </a:solidFill>
              </a:rPr>
              <a:t>y(t)</a:t>
            </a:r>
            <a:r>
              <a:rPr lang="en-US" sz="2400" dirty="0" smtClean="0"/>
              <a:t> given the control </a:t>
            </a:r>
            <a:r>
              <a:rPr lang="en-US" sz="2400" i="1" dirty="0" smtClean="0">
                <a:solidFill>
                  <a:srgbClr val="FF0000"/>
                </a:solidFill>
              </a:rPr>
              <a:t>u(t)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0≤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t ≤ 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i="1" dirty="0"/>
              <a:t>.</a:t>
            </a:r>
            <a:endParaRPr lang="en-US" altLang="zh-TW" sz="2400" i="1" dirty="0">
              <a:latin typeface="Times New Roman" panose="02020603050405020304" pitchFamily="18" charset="0"/>
            </a:endParaRPr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5662464" y="4724400"/>
            <a:ext cx="1520825" cy="4572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>
                <a:latin typeface="Times New Roman" panose="02020603050405020304" pitchFamily="18" charset="0"/>
              </a:rPr>
              <a:t>observable</a:t>
            </a:r>
          </a:p>
        </p:txBody>
      </p:sp>
      <p:sp>
        <p:nvSpPr>
          <p:cNvPr id="55" name="Text Box 48"/>
          <p:cNvSpPr txBox="1">
            <a:spLocks noChangeArrowheads="1"/>
          </p:cNvSpPr>
          <p:nvPr/>
        </p:nvSpPr>
        <p:spPr bwMode="auto">
          <a:xfrm>
            <a:off x="3147864" y="5105400"/>
            <a:ext cx="1825625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 smtClean="0">
                <a:latin typeface="Times New Roman" panose="02020603050405020304" pitchFamily="18" charset="0"/>
              </a:rPr>
              <a:t>unobservable</a:t>
            </a:r>
            <a:endParaRPr lang="en-US" altLang="zh-TW" sz="2400" i="1" dirty="0">
              <a:latin typeface="Times New Roman" panose="02020603050405020304" pitchFamily="18" charset="0"/>
            </a:endParaRPr>
          </a:p>
        </p:txBody>
      </p:sp>
      <p:pic>
        <p:nvPicPr>
          <p:cNvPr id="41" name="Picture 5" descr="E:\CH05\W01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9609" y="2686050"/>
            <a:ext cx="8585791" cy="1809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" name="Line 46"/>
          <p:cNvSpPr>
            <a:spLocks noChangeShapeType="1"/>
          </p:cNvSpPr>
          <p:nvPr/>
        </p:nvSpPr>
        <p:spPr bwMode="auto">
          <a:xfrm>
            <a:off x="3962400" y="3200400"/>
            <a:ext cx="252264" cy="19050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 flipH="1">
            <a:off x="6272064" y="3505200"/>
            <a:ext cx="738336" cy="1219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Observability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52129"/>
            <a:ext cx="8928992" cy="5917231"/>
          </a:xfrm>
        </p:spPr>
        <p:txBody>
          <a:bodyPr>
            <a:normAutofit/>
          </a:bodyPr>
          <a:lstStyle/>
          <a:p>
            <a:pPr algn="just"/>
            <a:r>
              <a:rPr lang="en-US" altLang="zh-TW" sz="2600" dirty="0" smtClean="0">
                <a:latin typeface="Times New Roman" panose="02020603050405020304" pitchFamily="18" charset="0"/>
              </a:rPr>
              <a:t>Observable Matrix (</a:t>
            </a:r>
            <a:r>
              <a:rPr lang="en-US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OM</a:t>
            </a:r>
            <a:r>
              <a:rPr lang="en-US" altLang="zh-TW" sz="2600" dirty="0" smtClean="0">
                <a:latin typeface="Times New Roman" panose="02020603050405020304" pitchFamily="18" charset="0"/>
              </a:rPr>
              <a:t>)</a:t>
            </a:r>
          </a:p>
          <a:p>
            <a:pPr algn="just"/>
            <a:endParaRPr lang="en-US" altLang="zh-TW" sz="2600" dirty="0">
              <a:latin typeface="Times New Roman" panose="02020603050405020304" pitchFamily="18" charset="0"/>
            </a:endParaRPr>
          </a:p>
          <a:p>
            <a:pPr algn="just"/>
            <a:endParaRPr lang="en-US" altLang="zh-TW" sz="2600" dirty="0" smtClean="0">
              <a:latin typeface="Times New Roman" panose="02020603050405020304" pitchFamily="18" charset="0"/>
            </a:endParaRPr>
          </a:p>
          <a:p>
            <a:pPr algn="just"/>
            <a:endParaRPr lang="en-US" altLang="zh-TW" sz="2600" dirty="0">
              <a:latin typeface="Times New Roman" panose="02020603050405020304" pitchFamily="18" charset="0"/>
            </a:endParaRPr>
          </a:p>
          <a:p>
            <a:pPr algn="just"/>
            <a:endParaRPr lang="en-US" altLang="zh-TW" sz="2600" dirty="0" smtClean="0">
              <a:latin typeface="Times New Roman" panose="02020603050405020304" pitchFamily="18" charset="0"/>
            </a:endParaRPr>
          </a:p>
          <a:p>
            <a:pPr algn="just"/>
            <a:endParaRPr lang="en-US" altLang="zh-TW" sz="2600" dirty="0" smtClean="0">
              <a:latin typeface="Times New Roman" panose="02020603050405020304" pitchFamily="18" charset="0"/>
            </a:endParaRPr>
          </a:p>
          <a:p>
            <a:pPr algn="just"/>
            <a:r>
              <a:rPr lang="en-US" altLang="zh-TW" sz="2600" dirty="0" smtClean="0">
                <a:latin typeface="Times New Roman" panose="02020603050405020304" pitchFamily="18" charset="0"/>
              </a:rPr>
              <a:t>The system is said to be completely state observable if</a:t>
            </a:r>
            <a:endParaRPr lang="en-US" altLang="zh-TW" sz="2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1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857050"/>
              </p:ext>
            </p:extLst>
          </p:nvPr>
        </p:nvGraphicFramePr>
        <p:xfrm>
          <a:off x="2055229" y="1125538"/>
          <a:ext cx="4566234" cy="230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1" name="Equation" r:id="rId3" imgW="2260440" imgH="1143000" progId="Equation.3">
                  <p:embed/>
                </p:oleObj>
              </mc:Choice>
              <mc:Fallback>
                <p:oleObj name="Equation" r:id="rId3" imgW="2260440" imgH="114300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229" y="1125538"/>
                        <a:ext cx="4566234" cy="23034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158601"/>
              </p:ext>
            </p:extLst>
          </p:nvPr>
        </p:nvGraphicFramePr>
        <p:xfrm>
          <a:off x="3124200" y="4419600"/>
          <a:ext cx="2873126" cy="62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2" name="Equation" r:id="rId5" imgW="939600" imgH="203040" progId="Equation.3">
                  <p:embed/>
                </p:oleObj>
              </mc:Choice>
              <mc:Fallback>
                <p:oleObj name="Equation" r:id="rId5" imgW="939600" imgH="20304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19600"/>
                        <a:ext cx="2873126" cy="6206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970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Observability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52129"/>
            <a:ext cx="8928992" cy="5917231"/>
          </a:xfrm>
        </p:spPr>
        <p:txBody>
          <a:bodyPr>
            <a:normAutofit/>
          </a:bodyPr>
          <a:lstStyle/>
          <a:p>
            <a:pPr algn="just"/>
            <a:r>
              <a:rPr lang="en-US" altLang="zh-TW" sz="2600" dirty="0" smtClean="0">
                <a:latin typeface="Times New Roman" panose="02020603050405020304" pitchFamily="18" charset="0"/>
              </a:rPr>
              <a:t>Consider the system given below</a:t>
            </a:r>
          </a:p>
          <a:p>
            <a:pPr algn="just"/>
            <a:endParaRPr lang="en-US" altLang="zh-TW" sz="2600" dirty="0">
              <a:latin typeface="Times New Roman" panose="02020603050405020304" pitchFamily="18" charset="0"/>
            </a:endParaRPr>
          </a:p>
          <a:p>
            <a:pPr algn="just"/>
            <a:endParaRPr lang="en-US" altLang="zh-TW" sz="2600" dirty="0" smtClean="0">
              <a:latin typeface="Times New Roman" panose="02020603050405020304" pitchFamily="18" charset="0"/>
            </a:endParaRPr>
          </a:p>
          <a:p>
            <a:pPr algn="just"/>
            <a:endParaRPr lang="en-US" altLang="zh-TW" sz="2600" dirty="0">
              <a:latin typeface="Times New Roman" panose="02020603050405020304" pitchFamily="18" charset="0"/>
            </a:endParaRPr>
          </a:p>
          <a:p>
            <a:pPr algn="just"/>
            <a:endParaRPr lang="en-US" altLang="zh-TW" sz="2600" dirty="0" smtClean="0">
              <a:latin typeface="Times New Roman" panose="02020603050405020304" pitchFamily="18" charset="0"/>
            </a:endParaRPr>
          </a:p>
          <a:p>
            <a:pPr algn="just"/>
            <a:r>
              <a:rPr lang="en-US" altLang="zh-TW" sz="2600" dirty="0" smtClean="0">
                <a:latin typeface="Times New Roman" panose="02020603050405020304" pitchFamily="18" charset="0"/>
              </a:rPr>
              <a:t>OM is obtained as</a:t>
            </a:r>
          </a:p>
          <a:p>
            <a:pPr algn="just"/>
            <a:endParaRPr lang="en-US" altLang="zh-TW" sz="2600" dirty="0">
              <a:latin typeface="Times New Roman" panose="02020603050405020304" pitchFamily="18" charset="0"/>
            </a:endParaRPr>
          </a:p>
          <a:p>
            <a:pPr algn="just"/>
            <a:endParaRPr lang="en-US" altLang="zh-TW" sz="2600" dirty="0" smtClean="0">
              <a:latin typeface="Times New Roman" panose="02020603050405020304" pitchFamily="18" charset="0"/>
            </a:endParaRPr>
          </a:p>
          <a:p>
            <a:pPr algn="just"/>
            <a:r>
              <a:rPr lang="en-US" altLang="zh-TW" sz="2600" dirty="0" smtClean="0">
                <a:latin typeface="Times New Roman" panose="02020603050405020304" pitchFamily="18" charset="0"/>
              </a:rPr>
              <a:t>Where </a:t>
            </a:r>
            <a:endParaRPr lang="en-US" altLang="zh-TW" sz="2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191373"/>
              </p:ext>
            </p:extLst>
          </p:nvPr>
        </p:nvGraphicFramePr>
        <p:xfrm>
          <a:off x="2895600" y="1295400"/>
          <a:ext cx="2941451" cy="154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26" name="Equation" r:id="rId3" imgW="1307880" imgH="685800" progId="Equation.3">
                  <p:embed/>
                </p:oleObj>
              </mc:Choice>
              <mc:Fallback>
                <p:oleObj name="Equation" r:id="rId3" imgW="1307880" imgH="685800" progId="Equation.3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2941451" cy="15467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78559"/>
              </p:ext>
            </p:extLst>
          </p:nvPr>
        </p:nvGraphicFramePr>
        <p:xfrm>
          <a:off x="3563888" y="3501008"/>
          <a:ext cx="13811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27" name="Equation" r:id="rId5" imgW="761760" imgH="457200" progId="Equation.3">
                  <p:embed/>
                </p:oleObj>
              </mc:Choice>
              <mc:Fallback>
                <p:oleObj name="Equation" r:id="rId5" imgW="761760" imgH="457200" progId="Equation.3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501008"/>
                        <a:ext cx="1381125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817626"/>
              </p:ext>
            </p:extLst>
          </p:nvPr>
        </p:nvGraphicFramePr>
        <p:xfrm>
          <a:off x="1979712" y="4581128"/>
          <a:ext cx="145891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28" name="Equation" r:id="rId7" imgW="672840" imgH="215640" progId="Equation.3">
                  <p:embed/>
                </p:oleObj>
              </mc:Choice>
              <mc:Fallback>
                <p:oleObj name="Equation" r:id="rId7" imgW="672840" imgH="215640" progId="Equation.3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581128"/>
                        <a:ext cx="1458913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629378"/>
              </p:ext>
            </p:extLst>
          </p:nvPr>
        </p:nvGraphicFramePr>
        <p:xfrm>
          <a:off x="2107356" y="5397545"/>
          <a:ext cx="42941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29" name="Equation" r:id="rId9" imgW="1981080" imgH="457200" progId="Equation.3">
                  <p:embed/>
                </p:oleObj>
              </mc:Choice>
              <mc:Fallback>
                <p:oleObj name="Equation" r:id="rId9" imgW="1981080" imgH="457200" progId="Equation.3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356" y="5397545"/>
                        <a:ext cx="42941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30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Modern </a:t>
            </a:r>
            <a:r>
              <a:rPr lang="en-US" sz="2600" dirty="0" smtClean="0"/>
              <a:t>control theory </a:t>
            </a:r>
            <a:r>
              <a:rPr lang="en-US" sz="2600" dirty="0"/>
              <a:t>is contrasted with conventional control theory in that the former is </a:t>
            </a:r>
            <a:r>
              <a:rPr lang="en-US" sz="2600" dirty="0" smtClean="0"/>
              <a:t>applicable to </a:t>
            </a:r>
            <a:r>
              <a:rPr lang="en-US" sz="2600" dirty="0"/>
              <a:t>multiple-input, multiple-output systems, which may be linear or nonlinear</a:t>
            </a:r>
            <a:r>
              <a:rPr lang="en-US" sz="2600" dirty="0" smtClean="0"/>
              <a:t>, time </a:t>
            </a:r>
            <a:r>
              <a:rPr lang="en-US" sz="2600" dirty="0"/>
              <a:t>invariant or time varying, while the latter is applicable only to linear </a:t>
            </a:r>
            <a:r>
              <a:rPr lang="en-US" sz="2600" dirty="0" smtClean="0"/>
              <a:t>time invariant single-input</a:t>
            </a:r>
            <a:r>
              <a:rPr lang="en-US" sz="2600" dirty="0"/>
              <a:t>, single-output systems.</a:t>
            </a:r>
          </a:p>
        </p:txBody>
      </p:sp>
    </p:spTree>
    <p:extLst>
      <p:ext uri="{BB962C8B-B14F-4D97-AF65-F5344CB8AC3E}">
        <p14:creationId xmlns:p14="http://schemas.microsoft.com/office/powerpoint/2010/main" val="20222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Observability (Example)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752129"/>
                <a:ext cx="8928992" cy="5917231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altLang="zh-TW" sz="2600" dirty="0" smtClean="0">
                    <a:latin typeface="Times New Roman" panose="02020603050405020304" pitchFamily="18" charset="0"/>
                  </a:rPr>
                  <a:t>Therefore OM is given as</a:t>
                </a:r>
              </a:p>
              <a:p>
                <a:pPr algn="just"/>
                <a:endParaRPr lang="en-US" altLang="zh-TW" sz="2600" dirty="0">
                  <a:latin typeface="Times New Roman" panose="02020603050405020304" pitchFamily="18" charset="0"/>
                </a:endParaRPr>
              </a:p>
              <a:p>
                <a:pPr algn="just"/>
                <a:endParaRPr lang="en-US" altLang="zh-TW" sz="2600" dirty="0" smtClean="0">
                  <a:latin typeface="Times New Roman" panose="02020603050405020304" pitchFamily="18" charset="0"/>
                </a:endParaRPr>
              </a:p>
              <a:p>
                <a:pPr algn="just"/>
                <a:endParaRPr lang="en-US" altLang="zh-TW" sz="2600" dirty="0">
                  <a:latin typeface="Times New Roman" panose="02020603050405020304" pitchFamily="18" charset="0"/>
                </a:endParaRPr>
              </a:p>
              <a:p>
                <a:pPr algn="just"/>
                <a:r>
                  <a:rPr lang="en-US" altLang="zh-TW" sz="2400" dirty="0">
                    <a:latin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r>
                      <a:rPr lang="en-US" altLang="zh-TW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TW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altLang="zh-TW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therefore system is not completely state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observable.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algn="just"/>
                <a:endParaRPr lang="en-US" altLang="zh-TW" sz="2600" dirty="0" smtClean="0">
                  <a:latin typeface="Times New Roman" panose="02020603050405020304" pitchFamily="18" charset="0"/>
                </a:endParaRPr>
              </a:p>
              <a:p>
                <a:pPr algn="just"/>
                <a:endParaRPr lang="en-US" altLang="zh-TW" sz="26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752129"/>
                <a:ext cx="8928992" cy="5917231"/>
              </a:xfrm>
              <a:blipFill rotWithShape="0">
                <a:blip r:embed="rId3"/>
                <a:stretch>
                  <a:fillRect l="-1093" t="-927" r="-1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119194"/>
              </p:ext>
            </p:extLst>
          </p:nvPr>
        </p:nvGraphicFramePr>
        <p:xfrm>
          <a:off x="2771800" y="1268760"/>
          <a:ext cx="2577692" cy="1129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6" name="Equation" r:id="rId4" imgW="1041120" imgH="457200" progId="Equation.3">
                  <p:embed/>
                </p:oleObj>
              </mc:Choice>
              <mc:Fallback>
                <p:oleObj name="Equation" r:id="rId4" imgW="1041120" imgH="457200" progId="Equation.3">
                  <p:embed/>
                  <p:pic>
                    <p:nvPicPr>
                      <p:cNvPr id="0" name="Picture 5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268760"/>
                        <a:ext cx="2577692" cy="1129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676936" y="3987279"/>
            <a:ext cx="3935412" cy="1697037"/>
            <a:chOff x="2676936" y="3987279"/>
            <a:chExt cx="3935412" cy="1697037"/>
          </a:xfrm>
        </p:grpSpPr>
        <p:sp>
          <p:nvSpPr>
            <p:cNvPr id="43" name="AutoShape 42"/>
            <p:cNvSpPr>
              <a:spLocks noChangeArrowheads="1"/>
            </p:cNvSpPr>
            <p:nvPr/>
          </p:nvSpPr>
          <p:spPr bwMode="auto">
            <a:xfrm>
              <a:off x="2818223" y="5111229"/>
              <a:ext cx="163513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4" name="AutoShape 43"/>
            <p:cNvSpPr>
              <a:spLocks noChangeArrowheads="1"/>
            </p:cNvSpPr>
            <p:nvPr/>
          </p:nvSpPr>
          <p:spPr bwMode="auto">
            <a:xfrm>
              <a:off x="3629436" y="5111229"/>
              <a:ext cx="161925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5" name="AutoShape 44"/>
            <p:cNvSpPr>
              <a:spLocks noChangeArrowheads="1"/>
            </p:cNvSpPr>
            <p:nvPr/>
          </p:nvSpPr>
          <p:spPr bwMode="auto">
            <a:xfrm>
              <a:off x="4440648" y="5111229"/>
              <a:ext cx="161925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6" name="AutoShape 45"/>
            <p:cNvSpPr>
              <a:spLocks noChangeArrowheads="1"/>
            </p:cNvSpPr>
            <p:nvPr/>
          </p:nvSpPr>
          <p:spPr bwMode="auto">
            <a:xfrm>
              <a:off x="5250273" y="5111229"/>
              <a:ext cx="163513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2981736" y="5187429"/>
              <a:ext cx="40322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3384961" y="5187429"/>
              <a:ext cx="2444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3791361" y="5187429"/>
              <a:ext cx="4048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4196173" y="5187429"/>
              <a:ext cx="24447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602573" y="5187429"/>
              <a:ext cx="4079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5010561" y="5187429"/>
              <a:ext cx="23971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52"/>
            <p:cNvGrpSpPr>
              <a:grpSpLocks/>
            </p:cNvGrpSpPr>
            <p:nvPr/>
          </p:nvGrpSpPr>
          <p:grpSpPr bwMode="auto">
            <a:xfrm>
              <a:off x="3711986" y="5266804"/>
              <a:ext cx="809625" cy="307975"/>
              <a:chOff x="3504" y="3195"/>
              <a:chExt cx="510" cy="194"/>
            </a:xfrm>
          </p:grpSpPr>
          <p:sp>
            <p:nvSpPr>
              <p:cNvPr id="54" name="Arc 53"/>
              <p:cNvSpPr>
                <a:spLocks/>
              </p:cNvSpPr>
              <p:nvPr/>
            </p:nvSpPr>
            <p:spPr bwMode="auto">
              <a:xfrm rot="10800000" flipH="1">
                <a:off x="3734" y="3195"/>
                <a:ext cx="280" cy="194"/>
              </a:xfrm>
              <a:custGeom>
                <a:avLst/>
                <a:gdLst>
                  <a:gd name="T0" fmla="*/ 0 w 23709"/>
                  <a:gd name="T1" fmla="*/ 1 h 21600"/>
                  <a:gd name="T2" fmla="*/ 280 w 23709"/>
                  <a:gd name="T3" fmla="*/ 194 h 21600"/>
                  <a:gd name="T4" fmla="*/ 25 w 23709"/>
                  <a:gd name="T5" fmla="*/ 19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709" h="21600" fill="none" extrusionOk="0">
                    <a:moveTo>
                      <a:pt x="0" y="103"/>
                    </a:moveTo>
                    <a:cubicBezTo>
                      <a:pt x="700" y="34"/>
                      <a:pt x="1404" y="0"/>
                      <a:pt x="2109" y="0"/>
                    </a:cubicBezTo>
                    <a:cubicBezTo>
                      <a:pt x="14038" y="0"/>
                      <a:pt x="23709" y="9670"/>
                      <a:pt x="23709" y="21600"/>
                    </a:cubicBezTo>
                  </a:path>
                  <a:path w="23709" h="21600" stroke="0" extrusionOk="0">
                    <a:moveTo>
                      <a:pt x="0" y="103"/>
                    </a:moveTo>
                    <a:cubicBezTo>
                      <a:pt x="700" y="34"/>
                      <a:pt x="1404" y="0"/>
                      <a:pt x="2109" y="0"/>
                    </a:cubicBezTo>
                    <a:cubicBezTo>
                      <a:pt x="14038" y="0"/>
                      <a:pt x="23709" y="9670"/>
                      <a:pt x="23709" y="21600"/>
                    </a:cubicBezTo>
                    <a:lnTo>
                      <a:pt x="2109" y="21600"/>
                    </a:lnTo>
                    <a:lnTo>
                      <a:pt x="0" y="103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rc 54"/>
              <p:cNvSpPr>
                <a:spLocks/>
              </p:cNvSpPr>
              <p:nvPr/>
            </p:nvSpPr>
            <p:spPr bwMode="auto">
              <a:xfrm rot="10800000">
                <a:off x="3504" y="3195"/>
                <a:ext cx="254" cy="194"/>
              </a:xfrm>
              <a:custGeom>
                <a:avLst/>
                <a:gdLst>
                  <a:gd name="T0" fmla="*/ 0 w 21600"/>
                  <a:gd name="T1" fmla="*/ 0 h 21600"/>
                  <a:gd name="T2" fmla="*/ 254 w 21600"/>
                  <a:gd name="T3" fmla="*/ 194 h 21600"/>
                  <a:gd name="T4" fmla="*/ 0 w 21600"/>
                  <a:gd name="T5" fmla="*/ 194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7648792"/>
                </p:ext>
              </p:extLst>
            </p:nvPr>
          </p:nvGraphicFramePr>
          <p:xfrm>
            <a:off x="3221448" y="4803254"/>
            <a:ext cx="13652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57" name="方程式" r:id="rId6" imgW="88707" imgH="164742" progId="Equation.3">
                    <p:embed/>
                  </p:oleObj>
                </mc:Choice>
                <mc:Fallback>
                  <p:oleObj name="方程式" r:id="rId6" imgW="88707" imgH="164742" progId="Equation.3">
                    <p:embed/>
                    <p:pic>
                      <p:nvPicPr>
                        <p:cNvPr id="0" name="Picture 5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1448" y="4803254"/>
                          <a:ext cx="136525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439141"/>
                </p:ext>
              </p:extLst>
            </p:nvPr>
          </p:nvGraphicFramePr>
          <p:xfrm>
            <a:off x="2676936" y="4782616"/>
            <a:ext cx="407987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58" name="方程式" r:id="rId8" imgW="342751" imgH="203112" progId="Equation.3">
                    <p:embed/>
                  </p:oleObj>
                </mc:Choice>
                <mc:Fallback>
                  <p:oleObj name="方程式" r:id="rId8" imgW="342751" imgH="203112" progId="Equation.3">
                    <p:embed/>
                    <p:pic>
                      <p:nvPicPr>
                        <p:cNvPr id="0" name="Picture 5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6936" y="4782616"/>
                          <a:ext cx="407987" cy="263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4704868"/>
                </p:ext>
              </p:extLst>
            </p:nvPr>
          </p:nvGraphicFramePr>
          <p:xfrm>
            <a:off x="3989798" y="4742929"/>
            <a:ext cx="31750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59" name="方程式" r:id="rId10" imgW="190417" imgH="203112" progId="Equation.3">
                    <p:embed/>
                  </p:oleObj>
                </mc:Choice>
                <mc:Fallback>
                  <p:oleObj name="方程式" r:id="rId10" imgW="190417" imgH="203112" progId="Equation.3">
                    <p:embed/>
                    <p:pic>
                      <p:nvPicPr>
                        <p:cNvPr id="0" name="Picture 5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9798" y="4742929"/>
                          <a:ext cx="317500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AutoShape 60"/>
            <p:cNvSpPr>
              <a:spLocks noChangeArrowheads="1"/>
            </p:cNvSpPr>
            <p:nvPr/>
          </p:nvSpPr>
          <p:spPr bwMode="auto">
            <a:xfrm>
              <a:off x="6085298" y="5114404"/>
              <a:ext cx="163513" cy="155575"/>
            </a:xfrm>
            <a:prstGeom prst="flowChartConnec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US"/>
            </a:p>
          </p:txBody>
        </p:sp>
        <p:graphicFrame>
          <p:nvGraphicFramePr>
            <p:cNvPr id="60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6423303"/>
                </p:ext>
              </p:extLst>
            </p:nvPr>
          </p:nvGraphicFramePr>
          <p:xfrm>
            <a:off x="4886736" y="4725466"/>
            <a:ext cx="31750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60" name="方程式" r:id="rId12" imgW="190417" imgH="203112" progId="Equation.3">
                    <p:embed/>
                  </p:oleObj>
                </mc:Choice>
                <mc:Fallback>
                  <p:oleObj name="方程式" r:id="rId12" imgW="190417" imgH="203112" progId="Equation.3">
                    <p:embed/>
                    <p:pic>
                      <p:nvPicPr>
                        <p:cNvPr id="0" name="Picture 5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6736" y="4725466"/>
                          <a:ext cx="317500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0559576"/>
                </p:ext>
              </p:extLst>
            </p:nvPr>
          </p:nvGraphicFramePr>
          <p:xfrm>
            <a:off x="5386798" y="4752454"/>
            <a:ext cx="254000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61" name="方程式" r:id="rId13" imgW="133351" imgH="200021" progId="Equation.3">
                    <p:embed/>
                  </p:oleObj>
                </mc:Choice>
                <mc:Fallback>
                  <p:oleObj name="方程式" r:id="rId13" imgW="133351" imgH="200021" progId="Equation.3">
                    <p:embed/>
                    <p:pic>
                      <p:nvPicPr>
                        <p:cNvPr id="0" name="Picture 5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6798" y="4752454"/>
                          <a:ext cx="254000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1001332"/>
                </p:ext>
              </p:extLst>
            </p:nvPr>
          </p:nvGraphicFramePr>
          <p:xfrm>
            <a:off x="4515261" y="4755629"/>
            <a:ext cx="295275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62" name="方程式" r:id="rId15" imgW="161965" imgH="200021" progId="Equation.3">
                    <p:embed/>
                  </p:oleObj>
                </mc:Choice>
                <mc:Fallback>
                  <p:oleObj name="方程式" r:id="rId15" imgW="161965" imgH="200021" progId="Equation.3">
                    <p:embed/>
                    <p:pic>
                      <p:nvPicPr>
                        <p:cNvPr id="0" name="Picture 5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5261" y="4755629"/>
                          <a:ext cx="295275" cy="360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3964686"/>
                </p:ext>
              </p:extLst>
            </p:nvPr>
          </p:nvGraphicFramePr>
          <p:xfrm>
            <a:off x="4346986" y="5398566"/>
            <a:ext cx="407987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63" name="方程式" r:id="rId17" imgW="241091" imgH="164957" progId="Equation.3">
                    <p:embed/>
                  </p:oleObj>
                </mc:Choice>
                <mc:Fallback>
                  <p:oleObj name="方程式" r:id="rId17" imgW="241091" imgH="164957" progId="Equation.3">
                    <p:embed/>
                    <p:pic>
                      <p:nvPicPr>
                        <p:cNvPr id="0" name="Picture 5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6986" y="5398566"/>
                          <a:ext cx="407987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4" name="Group 70"/>
            <p:cNvGrpSpPr>
              <a:grpSpLocks/>
            </p:cNvGrpSpPr>
            <p:nvPr/>
          </p:nvGrpSpPr>
          <p:grpSpPr bwMode="auto">
            <a:xfrm flipH="1">
              <a:off x="4518436" y="4365104"/>
              <a:ext cx="1662112" cy="765175"/>
              <a:chOff x="4026" y="1157"/>
              <a:chExt cx="1079" cy="354"/>
            </a:xfrm>
          </p:grpSpPr>
          <p:sp>
            <p:nvSpPr>
              <p:cNvPr id="65" name="Arc 71"/>
              <p:cNvSpPr>
                <a:spLocks/>
              </p:cNvSpPr>
              <p:nvPr/>
            </p:nvSpPr>
            <p:spPr bwMode="auto">
              <a:xfrm rot="10800000" flipV="1">
                <a:off x="4026" y="1157"/>
                <a:ext cx="572" cy="348"/>
              </a:xfrm>
              <a:custGeom>
                <a:avLst/>
                <a:gdLst>
                  <a:gd name="T0" fmla="*/ 0 w 23709"/>
                  <a:gd name="T1" fmla="*/ 2 h 21600"/>
                  <a:gd name="T2" fmla="*/ 572 w 23709"/>
                  <a:gd name="T3" fmla="*/ 348 h 21600"/>
                  <a:gd name="T4" fmla="*/ 51 w 23709"/>
                  <a:gd name="T5" fmla="*/ 34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709" h="21600" fill="none" extrusionOk="0">
                    <a:moveTo>
                      <a:pt x="0" y="103"/>
                    </a:moveTo>
                    <a:cubicBezTo>
                      <a:pt x="700" y="34"/>
                      <a:pt x="1404" y="0"/>
                      <a:pt x="2109" y="0"/>
                    </a:cubicBezTo>
                    <a:cubicBezTo>
                      <a:pt x="14038" y="0"/>
                      <a:pt x="23709" y="9670"/>
                      <a:pt x="23709" y="21600"/>
                    </a:cubicBezTo>
                  </a:path>
                  <a:path w="23709" h="21600" stroke="0" extrusionOk="0">
                    <a:moveTo>
                      <a:pt x="0" y="103"/>
                    </a:moveTo>
                    <a:cubicBezTo>
                      <a:pt x="700" y="34"/>
                      <a:pt x="1404" y="0"/>
                      <a:pt x="2109" y="0"/>
                    </a:cubicBezTo>
                    <a:cubicBezTo>
                      <a:pt x="14038" y="0"/>
                      <a:pt x="23709" y="9670"/>
                      <a:pt x="23709" y="21600"/>
                    </a:cubicBezTo>
                    <a:lnTo>
                      <a:pt x="2109" y="21600"/>
                    </a:lnTo>
                    <a:lnTo>
                      <a:pt x="0" y="103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rc 72"/>
              <p:cNvSpPr>
                <a:spLocks/>
              </p:cNvSpPr>
              <p:nvPr/>
            </p:nvSpPr>
            <p:spPr bwMode="auto">
              <a:xfrm rot="10800000" flipH="1" flipV="1">
                <a:off x="4587" y="1163"/>
                <a:ext cx="518" cy="348"/>
              </a:xfrm>
              <a:custGeom>
                <a:avLst/>
                <a:gdLst>
                  <a:gd name="T0" fmla="*/ 0 w 21600"/>
                  <a:gd name="T1" fmla="*/ 0 h 21600"/>
                  <a:gd name="T2" fmla="*/ 518 w 21600"/>
                  <a:gd name="T3" fmla="*/ 348 h 21600"/>
                  <a:gd name="T4" fmla="*/ 0 w 21600"/>
                  <a:gd name="T5" fmla="*/ 34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 type="stealth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67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7265759"/>
                </p:ext>
              </p:extLst>
            </p:nvPr>
          </p:nvGraphicFramePr>
          <p:xfrm>
            <a:off x="5328061" y="3987279"/>
            <a:ext cx="214312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64" name="方程式" r:id="rId19" imgW="126780" imgH="164814" progId="Equation.3">
                    <p:embed/>
                  </p:oleObj>
                </mc:Choice>
                <mc:Fallback>
                  <p:oleObj name="方程式" r:id="rId19" imgW="126780" imgH="164814" progId="Equation.3">
                    <p:embed/>
                    <p:pic>
                      <p:nvPicPr>
                        <p:cNvPr id="0" name="Picture 5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8061" y="3987279"/>
                          <a:ext cx="214312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6879354"/>
                </p:ext>
              </p:extLst>
            </p:nvPr>
          </p:nvGraphicFramePr>
          <p:xfrm>
            <a:off x="6234523" y="4809604"/>
            <a:ext cx="377825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65" name="方程式" r:id="rId21" imgW="317225" imgH="203024" progId="Equation.3">
                    <p:embed/>
                  </p:oleObj>
                </mc:Choice>
                <mc:Fallback>
                  <p:oleObj name="方程式" r:id="rId21" imgW="317225" imgH="203024" progId="Equation.3">
                    <p:embed/>
                    <p:pic>
                      <p:nvPicPr>
                        <p:cNvPr id="0" name="Picture 5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4523" y="4809604"/>
                          <a:ext cx="377825" cy="263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9154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5" name="Picture 5" descr="E:\CH05\W017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51510"/>
            <a:ext cx="7315200" cy="67976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8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9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Output Controllability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40769"/>
            <a:ext cx="8928992" cy="5917231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Output </a:t>
            </a:r>
            <a:r>
              <a:rPr lang="en-US" sz="2800" dirty="0"/>
              <a:t>controllability describes the ability of an external input to move the output from any initial condition to any final condition in a finite time interval</a:t>
            </a:r>
            <a:r>
              <a:rPr lang="en-US" sz="2800" dirty="0" smtClean="0"/>
              <a:t>.</a:t>
            </a:r>
          </a:p>
          <a:p>
            <a:pPr algn="just"/>
            <a:endParaRPr lang="en-US" altLang="zh-TW" sz="2800" dirty="0">
              <a:latin typeface="Times New Roman" panose="02020603050405020304" pitchFamily="18" charset="0"/>
            </a:endParaRPr>
          </a:p>
          <a:p>
            <a:pPr algn="just"/>
            <a:r>
              <a:rPr lang="en-US" altLang="zh-TW" sz="2600" dirty="0">
                <a:latin typeface="Times New Roman" panose="02020603050405020304" pitchFamily="18" charset="0"/>
              </a:rPr>
              <a:t>Output controllability matrix (OCM) is given as</a:t>
            </a:r>
          </a:p>
          <a:p>
            <a:pPr marL="0" indent="0" algn="just">
              <a:buNone/>
            </a:pPr>
            <a:endParaRPr lang="en-US" altLang="zh-TW" sz="2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923322"/>
              </p:ext>
            </p:extLst>
          </p:nvPr>
        </p:nvGraphicFramePr>
        <p:xfrm>
          <a:off x="1524000" y="3899384"/>
          <a:ext cx="5803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8" name="Equation" r:id="rId3" imgW="2628720" imgH="228600" progId="Equation.3">
                  <p:embed/>
                </p:oleObj>
              </mc:Choice>
              <mc:Fallback>
                <p:oleObj name="Equation" r:id="rId3" imgW="262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99384"/>
                        <a:ext cx="5803900" cy="504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8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pPr algn="just"/>
            <a:r>
              <a:rPr lang="en-US" dirty="0" smtClean="0"/>
              <a:t>Check the </a:t>
            </a:r>
            <a:r>
              <a:rPr lang="en-US" i="1" dirty="0" smtClean="0">
                <a:solidFill>
                  <a:srgbClr val="FF0000"/>
                </a:solidFill>
              </a:rPr>
              <a:t>state controllability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state observability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output controllability </a:t>
            </a:r>
            <a:r>
              <a:rPr lang="en-US" dirty="0" smtClean="0"/>
              <a:t>of the following system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184953"/>
              </p:ext>
            </p:extLst>
          </p:nvPr>
        </p:nvGraphicFramePr>
        <p:xfrm>
          <a:off x="1763688" y="3227556"/>
          <a:ext cx="5324117" cy="127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5" name="Microsoft 方程式編輯器 3.0" r:id="rId3" imgW="1917700" imgH="457200" progId="Equation.3">
                  <p:embed/>
                </p:oleObj>
              </mc:Choice>
              <mc:Fallback>
                <p:oleObj name="Microsoft 方程式編輯器 3.0" r:id="rId3" imgW="1917700" imgH="457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227556"/>
                        <a:ext cx="5324117" cy="127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1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</a:t>
            </a:r>
            <a:r>
              <a:rPr lang="en-GB" dirty="0" smtClean="0"/>
              <a:t>Lecture-3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78098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solidFill>
                  <a:srgbClr val="00B050"/>
                </a:solidFill>
              </a:rPr>
              <a:t>State of a system: </a:t>
            </a:r>
            <a:r>
              <a:rPr lang="en-US" dirty="0">
                <a:cs typeface="Times New Roman" pitchFamily="18" charset="0"/>
              </a:rPr>
              <a:t>We define the state of a system at time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 as the amount of information that must be provided at time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, which, together with the input signal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u(t)</a:t>
            </a:r>
            <a:r>
              <a:rPr lang="en-US" dirty="0">
                <a:cs typeface="Times New Roman" pitchFamily="18" charset="0"/>
              </a:rPr>
              <a:t> for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t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 t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, uniquely determine the output of the system for all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t  t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0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pPr algn="just"/>
            <a:endParaRPr lang="en-US" dirty="0" smtClean="0">
              <a:cs typeface="Times New Roman" pitchFamily="18" charset="0"/>
              <a:sym typeface="Symbol" pitchFamily="18" charset="2"/>
            </a:endParaRPr>
          </a:p>
          <a:p>
            <a:pPr algn="just"/>
            <a:r>
              <a:rPr lang="en-US" dirty="0">
                <a:solidFill>
                  <a:srgbClr val="00B050"/>
                </a:solidFill>
              </a:rPr>
              <a:t>State Variable: </a:t>
            </a:r>
            <a:r>
              <a:rPr lang="en-US" dirty="0"/>
              <a:t>The state variables of a dynamic system are the smallest set of variables that determine the state of the dynamic system. </a:t>
            </a:r>
          </a:p>
          <a:p>
            <a:pPr algn="just"/>
            <a:endParaRPr lang="en-US" dirty="0">
              <a:cs typeface="Times New Roman" pitchFamily="18" charset="0"/>
              <a:sym typeface="Symbol" pitchFamily="18" charset="2"/>
            </a:endParaRPr>
          </a:p>
          <a:p>
            <a:pPr algn="just"/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State Vector: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variables are needed to completely describe the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behaviour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the dynamic system then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variables can be considered as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components of a vector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such a vector is called state vector.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/>
            <a:r>
              <a:rPr lang="en-GB" dirty="0">
                <a:solidFill>
                  <a:srgbClr val="00B050"/>
                </a:solidFill>
              </a:rPr>
              <a:t>State Space: </a:t>
            </a:r>
            <a:r>
              <a:rPr lang="en-GB" dirty="0"/>
              <a:t>The state space is defined as the n-dimensional space in which the components of the state vector represents its coordinate axes.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1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rot="16200000" flipH="1">
            <a:off x="6521468" y="3772512"/>
            <a:ext cx="90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33320" y="3645024"/>
            <a:ext cx="5989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Definitions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496944" cy="5378152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+mj-lt"/>
              </a:rPr>
              <a:t>Let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2600" i="1" baseline="-25000" dirty="0" err="1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and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2600" i="1" baseline="-25000" dirty="0" err="1" smtClean="0">
                <a:solidFill>
                  <a:srgbClr val="FF0000"/>
                </a:solidFill>
                <a:latin typeface="+mj-lt"/>
              </a:rPr>
              <a:t>2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are two states variables that define the state of the system completely . </a:t>
            </a:r>
          </a:p>
          <a:p>
            <a:pPr algn="just"/>
            <a:endParaRPr lang="en-US" sz="2600" dirty="0" smtClean="0">
              <a:latin typeface="+mj-lt"/>
              <a:cs typeface="Times New Roman" pitchFamily="18" charset="0"/>
              <a:sym typeface="Symbol" pitchFamily="18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706D-1FCF-494B-8B73-22C60B11DB2A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11"/>
          <p:cNvGrpSpPr/>
          <p:nvPr/>
        </p:nvGrpSpPr>
        <p:grpSpPr>
          <a:xfrm>
            <a:off x="323528" y="2492896"/>
            <a:ext cx="3075082" cy="3224558"/>
            <a:chOff x="3125349" y="4572000"/>
            <a:chExt cx="2437251" cy="225065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157004" y="4972928"/>
              <a:ext cx="0" cy="158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184500" y="4741340"/>
              <a:ext cx="0" cy="208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5257800" y="5554392"/>
            <a:ext cx="3048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118" name="Equation" r:id="rId3" imgW="152268" imgH="203024" progId="Equation.3">
                    <p:embed/>
                  </p:oleObj>
                </mc:Choice>
                <mc:Fallback>
                  <p:oleObj name="Equation" r:id="rId3" imgW="152268" imgH="203024" progId="Equation.3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5554392"/>
                          <a:ext cx="3048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4018672" y="4572000"/>
            <a:ext cx="3302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119" name="Equation" r:id="rId5" imgW="164957" imgH="203024" progId="Equation.3">
                    <p:embed/>
                  </p:oleObj>
                </mc:Choice>
                <mc:Fallback>
                  <p:oleObj name="Equation" r:id="rId5" imgW="164957" imgH="203024" progId="Equation.3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8672" y="4572000"/>
                          <a:ext cx="3302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9"/>
            <p:cNvSpPr/>
            <p:nvPr/>
          </p:nvSpPr>
          <p:spPr>
            <a:xfrm>
              <a:off x="3125349" y="6564869"/>
              <a:ext cx="2307499" cy="2577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C00000"/>
                  </a:solidFill>
                </a:rPr>
                <a:t>Two Dimensional State space</a:t>
              </a:r>
              <a:endParaRPr lang="en-GB" dirty="0">
                <a:solidFill>
                  <a:srgbClr val="C00000"/>
                </a:solidFill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2209384" y="3600312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72395" y="3356992"/>
            <a:ext cx="8898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State (t=</a:t>
            </a:r>
            <a:r>
              <a:rPr lang="en-GB" sz="1200" dirty="0" err="1" smtClean="0">
                <a:solidFill>
                  <a:srgbClr val="C00000"/>
                </a:solidFill>
              </a:rPr>
              <a:t>t</a:t>
            </a:r>
            <a:r>
              <a:rPr lang="en-GB" sz="1200" baseline="-25000" dirty="0" err="1" smtClean="0">
                <a:solidFill>
                  <a:srgbClr val="C00000"/>
                </a:solidFill>
              </a:rPr>
              <a:t>1</a:t>
            </a:r>
            <a:r>
              <a:rPr lang="en-GB" sz="1200" dirty="0" smtClean="0">
                <a:solidFill>
                  <a:srgbClr val="C00000"/>
                </a:solidFill>
              </a:rPr>
              <a:t>)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7704" y="3789040"/>
            <a:ext cx="590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State</a:t>
            </a:r>
          </a:p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Vector</a:t>
            </a:r>
            <a:endParaRPr lang="en-GB" sz="1200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>
            <a:endCxn id="24" idx="3"/>
          </p:cNvCxnSpPr>
          <p:nvPr/>
        </p:nvCxnSpPr>
        <p:spPr>
          <a:xfrm flipV="1">
            <a:off x="6407110" y="3360095"/>
            <a:ext cx="551697" cy="8609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1"/>
          <p:cNvGrpSpPr/>
          <p:nvPr/>
        </p:nvGrpSpPr>
        <p:grpSpPr>
          <a:xfrm>
            <a:off x="5116434" y="2301453"/>
            <a:ext cx="3006805" cy="3416001"/>
            <a:chOff x="3140500" y="4438375"/>
            <a:chExt cx="2383136" cy="238427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157004" y="4972928"/>
              <a:ext cx="0" cy="1584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4184500" y="4741340"/>
              <a:ext cx="0" cy="208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5295897" y="5659492"/>
            <a:ext cx="227739" cy="253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120" name="Equation" r:id="rId7" imgW="114102" imgH="126780" progId="Equation.3">
                    <p:embed/>
                  </p:oleObj>
                </mc:Choice>
                <mc:Fallback>
                  <p:oleObj name="Equation" r:id="rId7" imgW="114102" imgH="126780" progId="Equation.3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5897" y="5659492"/>
                          <a:ext cx="227739" cy="2537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3992186" y="4438375"/>
            <a:ext cx="308736" cy="54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121" name="Equation" r:id="rId9" imgW="203024" imgH="355292" progId="Equation.3">
                    <p:embed/>
                  </p:oleObj>
                </mc:Choice>
                <mc:Fallback>
                  <p:oleObj name="Equation" r:id="rId9" imgW="203024" imgH="355292" progId="Equation.3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2186" y="4438375"/>
                          <a:ext cx="308736" cy="540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ctangle 22"/>
            <p:cNvSpPr/>
            <p:nvPr/>
          </p:nvSpPr>
          <p:spPr>
            <a:xfrm>
              <a:off x="3332316" y="6564866"/>
              <a:ext cx="1893568" cy="2577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C00000"/>
                  </a:solidFill>
                </a:rPr>
                <a:t>State space of a Vehicle</a:t>
              </a:r>
              <a:endParaRPr lang="en-GB" dirty="0">
                <a:solidFill>
                  <a:srgbClr val="C00000"/>
                </a:solidFill>
              </a:endParaRPr>
            </a:p>
          </p:txBody>
        </p:sp>
      </p:grpSp>
      <p:sp>
        <p:nvSpPr>
          <p:cNvPr id="24" name="Oval 23"/>
          <p:cNvSpPr/>
          <p:nvPr/>
        </p:nvSpPr>
        <p:spPr>
          <a:xfrm>
            <a:off x="6948263" y="3298632"/>
            <a:ext cx="72000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23128" y="3196713"/>
            <a:ext cx="678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Velocity</a:t>
            </a:r>
            <a:endParaRPr lang="en-GB" sz="1200" dirty="0">
              <a:solidFill>
                <a:srgbClr val="C0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416912" y="3329696"/>
            <a:ext cx="5040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583512" y="4304129"/>
            <a:ext cx="6881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Position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92280" y="3140968"/>
            <a:ext cx="8898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 smtClean="0">
                <a:solidFill>
                  <a:srgbClr val="C00000"/>
                </a:solidFill>
              </a:rPr>
              <a:t>State (t=</a:t>
            </a:r>
            <a:r>
              <a:rPr lang="en-GB" sz="1200" dirty="0" err="1" smtClean="0">
                <a:solidFill>
                  <a:srgbClr val="C00000"/>
                </a:solidFill>
              </a:rPr>
              <a:t>t</a:t>
            </a:r>
            <a:r>
              <a:rPr lang="en-GB" sz="1200" baseline="-25000" dirty="0" err="1" smtClean="0">
                <a:solidFill>
                  <a:srgbClr val="C00000"/>
                </a:solidFill>
              </a:rPr>
              <a:t>1</a:t>
            </a:r>
            <a:r>
              <a:rPr lang="en-GB" sz="1200" dirty="0" smtClean="0">
                <a:solidFill>
                  <a:srgbClr val="C00000"/>
                </a:solidFill>
              </a:rPr>
              <a:t>)</a:t>
            </a:r>
            <a:endParaRPr lang="en-GB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8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6" grpId="0"/>
      <p:bldP spid="24" grpId="0" animBg="1"/>
      <p:bldP spid="25" grpId="0"/>
      <p:bldP spid="30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Space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692696"/>
            <a:ext cx="8784976" cy="6021288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In state-space analysis we are concerned with three </a:t>
            </a:r>
            <a:r>
              <a:rPr lang="en-US" sz="2400" dirty="0" smtClean="0"/>
              <a:t>types of </a:t>
            </a:r>
            <a:r>
              <a:rPr lang="en-US" sz="2400" dirty="0"/>
              <a:t>variables that are involved in the modeling of dynamic systems: input variables, </a:t>
            </a:r>
            <a:r>
              <a:rPr lang="en-US" sz="2400" dirty="0" smtClean="0"/>
              <a:t>output variables</a:t>
            </a:r>
            <a:r>
              <a:rPr lang="en-US" sz="2400" dirty="0"/>
              <a:t>, and state variables</a:t>
            </a:r>
            <a:r>
              <a:rPr lang="en-US" sz="2400" dirty="0" smtClean="0"/>
              <a:t>.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400" dirty="0"/>
              <a:t>The dynamic system must involve elements that memorize the values of the input </a:t>
            </a: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t&gt; 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.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400" dirty="0"/>
              <a:t>Since integrators in a continuous-time control system serve as memory devices</a:t>
            </a:r>
            <a:r>
              <a:rPr lang="en-US" sz="2400" dirty="0" smtClean="0"/>
              <a:t>, the </a:t>
            </a:r>
            <a:r>
              <a:rPr lang="en-US" sz="2400" dirty="0"/>
              <a:t>outputs of such integrators can be considered as the variables that define the </a:t>
            </a:r>
            <a:r>
              <a:rPr lang="en-US" sz="2400" dirty="0" smtClean="0"/>
              <a:t>internal state </a:t>
            </a:r>
            <a:r>
              <a:rPr lang="en-US" sz="2400" dirty="0"/>
              <a:t>of the dynamic system</a:t>
            </a:r>
            <a:r>
              <a:rPr lang="en-US" sz="2400" dirty="0" smtClean="0"/>
              <a:t>.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400" dirty="0" smtClean="0"/>
              <a:t>Thus </a:t>
            </a:r>
            <a:r>
              <a:rPr lang="en-US" sz="2400" dirty="0"/>
              <a:t>the outputs of integrators serve as state variables</a:t>
            </a:r>
            <a:r>
              <a:rPr lang="en-US" sz="2400" dirty="0" smtClean="0"/>
              <a:t>.</a:t>
            </a:r>
          </a:p>
          <a:p>
            <a:pPr algn="just"/>
            <a:endParaRPr lang="en-US" sz="1200" dirty="0"/>
          </a:p>
          <a:p>
            <a:pPr algn="just"/>
            <a:r>
              <a:rPr lang="en-US" sz="2400" dirty="0"/>
              <a:t>The number of state variables to completely define the dynamics of the system is </a:t>
            </a:r>
            <a:r>
              <a:rPr lang="en-US" sz="2400" dirty="0" smtClean="0"/>
              <a:t>equal to </a:t>
            </a:r>
            <a:r>
              <a:rPr lang="en-US" sz="2400" dirty="0"/>
              <a:t>the number of integrators involved in the system.</a:t>
            </a:r>
          </a:p>
        </p:txBody>
      </p:sp>
    </p:spTree>
    <p:extLst>
      <p:ext uri="{BB962C8B-B14F-4D97-AF65-F5344CB8AC3E}">
        <p14:creationId xmlns:p14="http://schemas.microsoft.com/office/powerpoint/2010/main" val="47726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Space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496" y="692696"/>
                <a:ext cx="8784976" cy="6021288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sz="2400" dirty="0" smtClean="0"/>
                  <a:t>Assume that a multiple-input, multiple-output system involves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 integrators. </a:t>
                </a:r>
              </a:p>
              <a:p>
                <a:pPr algn="just"/>
                <a:r>
                  <a:rPr lang="en-US" sz="2400" dirty="0" smtClean="0"/>
                  <a:t>Assume also </a:t>
                </a:r>
                <a:r>
                  <a:rPr lang="en-US" sz="2400" dirty="0"/>
                  <a:t>that there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inputs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 smtClean="0"/>
                  <a:t>.</a:t>
                </a:r>
              </a:p>
              <a:p>
                <a:pPr algn="just"/>
                <a:r>
                  <a:rPr lang="en-US" sz="2400" dirty="0"/>
                  <a:t>Define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outputs of the integrators as state variables: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 smtClean="0"/>
                  <a:t>. </a:t>
                </a:r>
              </a:p>
              <a:p>
                <a:pPr algn="just"/>
                <a:r>
                  <a:rPr lang="en-US" sz="2400" dirty="0" smtClean="0"/>
                  <a:t>Then the system </a:t>
                </a:r>
                <a:r>
                  <a:rPr lang="en-US" sz="2400" dirty="0"/>
                  <a:t>may be described by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6" y="692696"/>
                <a:ext cx="8784976" cy="6021288"/>
              </a:xfrm>
              <a:blipFill rotWithShape="0">
                <a:blip r:embed="rId2"/>
                <a:stretch>
                  <a:fillRect l="-972" t="-811" r="-1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23728" y="3749080"/>
                <a:ext cx="52379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749080"/>
                <a:ext cx="523797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33" t="-3279" r="-1628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1720" y="4365104"/>
                <a:ext cx="53772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365104"/>
                <a:ext cx="5377241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3279" r="-340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2411760" y="4935408"/>
            <a:ext cx="73152" cy="731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11760" y="5289513"/>
            <a:ext cx="73152" cy="731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11760" y="5641816"/>
            <a:ext cx="73152" cy="731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79712" y="5936055"/>
                <a:ext cx="53772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5936055"/>
                <a:ext cx="5377241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5000" r="-567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03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5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Space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36512" y="476672"/>
                <a:ext cx="8784976" cy="6021288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sz="2400" dirty="0" smtClean="0"/>
                  <a:t>The outputs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of the system </a:t>
                </a:r>
                <a:r>
                  <a:rPr lang="en-US" sz="2400" dirty="0" smtClean="0"/>
                  <a:t>may be given as.</a:t>
                </a:r>
              </a:p>
              <a:p>
                <a:pPr algn="just"/>
                <a:endParaRPr lang="en-US" sz="2400" dirty="0"/>
              </a:p>
              <a:p>
                <a:pPr algn="just"/>
                <a:endParaRPr lang="en-US" sz="2400" dirty="0" smtClean="0"/>
              </a:p>
              <a:p>
                <a:pPr algn="just"/>
                <a:endParaRPr lang="en-US" sz="2400" dirty="0"/>
              </a:p>
              <a:p>
                <a:pPr algn="just"/>
                <a:endParaRPr lang="en-US" sz="2400" dirty="0" smtClean="0"/>
              </a:p>
              <a:p>
                <a:pPr algn="just"/>
                <a:endParaRPr lang="en-US" sz="1200" dirty="0"/>
              </a:p>
              <a:p>
                <a:pPr algn="just"/>
                <a:r>
                  <a:rPr lang="en-US" sz="2400" dirty="0" smtClean="0"/>
                  <a:t>If we define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36512" y="476672"/>
                <a:ext cx="8784976" cy="6021288"/>
              </a:xfrm>
              <a:blipFill rotWithShape="0">
                <a:blip r:embed="rId2"/>
                <a:stretch>
                  <a:fillRect l="-902" t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7704" y="971436"/>
                <a:ext cx="52949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971436"/>
                <a:ext cx="529491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21" r="-1496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2195736" y="1979548"/>
            <a:ext cx="73152" cy="731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95736" y="2195572"/>
            <a:ext cx="73152" cy="731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95736" y="2411596"/>
            <a:ext cx="73152" cy="731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14491" y="1538208"/>
                <a:ext cx="54318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491" y="1538208"/>
                <a:ext cx="5431872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449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66945" y="2483604"/>
                <a:ext cx="55853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45" y="2483604"/>
                <a:ext cx="5585375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437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1018" y="3501008"/>
                <a:ext cx="1345817" cy="1133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18" y="3501008"/>
                <a:ext cx="1345817" cy="11339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23728" y="3429000"/>
                <a:ext cx="5061321" cy="11970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 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⋯,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;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⋯,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;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000" dirty="0"/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429000"/>
                <a:ext cx="5061321" cy="119705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7504" y="5229200"/>
                <a:ext cx="1393074" cy="1133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229200"/>
                <a:ext cx="1393074" cy="11339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51720" y="5229200"/>
                <a:ext cx="5200398" cy="11970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⋯,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;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⋯,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;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000" dirty="0"/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5229200"/>
                <a:ext cx="5200398" cy="119705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355390" y="4219766"/>
                <a:ext cx="1361142" cy="1133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𝒖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390" y="4219766"/>
                <a:ext cx="1361142" cy="113390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5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41"/>
            <a:ext cx="8229600" cy="89269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State Space Modelling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74" y="1600200"/>
            <a:ext cx="8939426" cy="534590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State space equations can then be written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sz="2800" dirty="0" smtClean="0"/>
              <a:t>If vector functions </a:t>
            </a:r>
            <a:r>
              <a:rPr lang="en-US" sz="2800" b="1" i="1" dirty="0" smtClean="0">
                <a:solidFill>
                  <a:srgbClr val="FF0000"/>
                </a:solidFill>
              </a:rPr>
              <a:t>f</a:t>
            </a:r>
            <a:r>
              <a:rPr lang="en-US" sz="2800" b="1" dirty="0" smtClean="0"/>
              <a:t> </a:t>
            </a:r>
            <a:r>
              <a:rPr lang="en-US" sz="2800" dirty="0" smtClean="0"/>
              <a:t>and/or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g</a:t>
            </a:r>
            <a:r>
              <a:rPr lang="en-US" sz="2800" b="1" dirty="0" smtClean="0"/>
              <a:t> </a:t>
            </a:r>
            <a:r>
              <a:rPr lang="en-US" sz="2800" dirty="0" smtClean="0"/>
              <a:t>involve time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b="1" dirty="0" smtClean="0"/>
              <a:t> </a:t>
            </a:r>
            <a:r>
              <a:rPr lang="en-US" sz="2800" dirty="0" smtClean="0"/>
              <a:t>explicitly, then the system is called a time varying system.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81695" y="2590800"/>
                <a:ext cx="3109505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d>
                        <m:dPr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695" y="2590800"/>
                <a:ext cx="3109505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4999" y="3810000"/>
                <a:ext cx="3168816" cy="523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3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4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999" y="3810000"/>
                <a:ext cx="3168816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06612" y="2713910"/>
            <a:ext cx="155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State 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7054" y="3926029"/>
            <a:ext cx="1743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Output Equation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ure 32-33 Closed Loop Frequency Respon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32-33 Closed Loop Frequency Response</Template>
  <TotalTime>2917</TotalTime>
  <Words>2209</Words>
  <Application>Microsoft Office PowerPoint</Application>
  <PresentationFormat>On-screen Show (4:3)</PresentationFormat>
  <Paragraphs>254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lecture 32-33 Closed Loop Frequency Response</vt:lpstr>
      <vt:lpstr>Equation</vt:lpstr>
      <vt:lpstr>方程式</vt:lpstr>
      <vt:lpstr>Microsoft 方程式編輯器 3.0</vt:lpstr>
      <vt:lpstr>Modern Control Systems (MCS)</vt:lpstr>
      <vt:lpstr>Lecture Outline</vt:lpstr>
      <vt:lpstr>Introduction</vt:lpstr>
      <vt:lpstr>Definitions</vt:lpstr>
      <vt:lpstr>Definitions</vt:lpstr>
      <vt:lpstr>State Space Equations</vt:lpstr>
      <vt:lpstr>State Space Equations</vt:lpstr>
      <vt:lpstr>State Space Equations</vt:lpstr>
      <vt:lpstr>State Space Modelling</vt:lpstr>
      <vt:lpstr>State Space Modelling</vt:lpstr>
      <vt:lpstr>State Space Modelling</vt:lpstr>
      <vt:lpstr>Example-1</vt:lpstr>
      <vt:lpstr>Example-1</vt:lpstr>
      <vt:lpstr>Example-1</vt:lpstr>
      <vt:lpstr>Example-1</vt:lpstr>
      <vt:lpstr>Example-1</vt:lpstr>
      <vt:lpstr>Example-2</vt:lpstr>
      <vt:lpstr>Example-2</vt:lpstr>
      <vt:lpstr>Example-2</vt:lpstr>
      <vt:lpstr>Example-2</vt:lpstr>
      <vt:lpstr>Example-3</vt:lpstr>
      <vt:lpstr>PowerPoint Presentation</vt:lpstr>
      <vt:lpstr>State Controllability</vt:lpstr>
      <vt:lpstr>State Controllability</vt:lpstr>
      <vt:lpstr>State Controllability (Example)</vt:lpstr>
      <vt:lpstr>State Controllability (Example)</vt:lpstr>
      <vt:lpstr>State Observability</vt:lpstr>
      <vt:lpstr>State Observability</vt:lpstr>
      <vt:lpstr>State Observability (Example)</vt:lpstr>
      <vt:lpstr>State Observability (Example)</vt:lpstr>
      <vt:lpstr>PowerPoint Presentation</vt:lpstr>
      <vt:lpstr>Output Controllability</vt:lpstr>
      <vt:lpstr>Home Work</vt:lpstr>
      <vt:lpstr>End of Lecture-3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Dr. Imtiaz</cp:lastModifiedBy>
  <cp:revision>278</cp:revision>
  <dcterms:created xsi:type="dcterms:W3CDTF">2013-04-04T16:21:23Z</dcterms:created>
  <dcterms:modified xsi:type="dcterms:W3CDTF">2017-01-24T06:27:58Z</dcterms:modified>
</cp:coreProperties>
</file>