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496" r:id="rId2"/>
    <p:sldId id="425" r:id="rId3"/>
    <p:sldId id="497" r:id="rId4"/>
    <p:sldId id="509" r:id="rId5"/>
    <p:sldId id="503" r:id="rId6"/>
    <p:sldId id="517" r:id="rId7"/>
    <p:sldId id="498" r:id="rId8"/>
    <p:sldId id="499" r:id="rId9"/>
    <p:sldId id="518" r:id="rId10"/>
    <p:sldId id="519" r:id="rId11"/>
    <p:sldId id="510" r:id="rId12"/>
    <p:sldId id="512" r:id="rId13"/>
    <p:sldId id="520" r:id="rId14"/>
    <p:sldId id="521" r:id="rId15"/>
    <p:sldId id="522" r:id="rId16"/>
    <p:sldId id="502" r:id="rId17"/>
    <p:sldId id="505" r:id="rId18"/>
    <p:sldId id="504" r:id="rId19"/>
    <p:sldId id="506" r:id="rId20"/>
    <p:sldId id="536" r:id="rId21"/>
    <p:sldId id="537" r:id="rId22"/>
    <p:sldId id="539" r:id="rId23"/>
    <p:sldId id="540" r:id="rId24"/>
    <p:sldId id="543" r:id="rId25"/>
    <p:sldId id="541" r:id="rId26"/>
    <p:sldId id="542" r:id="rId27"/>
    <p:sldId id="544" r:id="rId28"/>
    <p:sldId id="545" r:id="rId29"/>
    <p:sldId id="507" r:id="rId30"/>
    <p:sldId id="523" r:id="rId31"/>
    <p:sldId id="524" r:id="rId32"/>
    <p:sldId id="525" r:id="rId33"/>
    <p:sldId id="527" r:id="rId34"/>
    <p:sldId id="528" r:id="rId35"/>
    <p:sldId id="529" r:id="rId36"/>
    <p:sldId id="530" r:id="rId37"/>
    <p:sldId id="531" r:id="rId38"/>
    <p:sldId id="532" r:id="rId39"/>
    <p:sldId id="533" r:id="rId40"/>
    <p:sldId id="534" r:id="rId41"/>
    <p:sldId id="535"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BB0788"/>
    <a:srgbClr val="FEF1E6"/>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9322" autoAdjust="0"/>
  </p:normalViewPr>
  <p:slideViewPr>
    <p:cSldViewPr>
      <p:cViewPr>
        <p:scale>
          <a:sx n="70" d="100"/>
          <a:sy n="70" d="100"/>
        </p:scale>
        <p:origin x="-1326" y="-84"/>
      </p:cViewPr>
      <p:guideLst>
        <p:guide orient="horz" pos="2160"/>
        <p:guide pos="2880"/>
      </p:guideLst>
    </p:cSldViewPr>
  </p:slideViewPr>
  <p:outlineViewPr>
    <p:cViewPr>
      <p:scale>
        <a:sx n="33" d="100"/>
        <a:sy n="33" d="100"/>
      </p:scale>
      <p:origin x="36" y="351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275CD0-BF64-4EDA-A390-EA27F5FF7906}" type="datetimeFigureOut">
              <a:rPr lang="en-GB" smtClean="0"/>
              <a:pPr/>
              <a:t>02/05/2016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6C7654-C7C7-4BC9-B3D0-68A06137D36C}" type="slidenum">
              <a:rPr lang="en-GB" smtClean="0"/>
              <a:pPr/>
              <a:t>‹#›</a:t>
            </a:fld>
            <a:endParaRPr lang="en-GB"/>
          </a:p>
        </p:txBody>
      </p:sp>
    </p:spTree>
    <p:extLst>
      <p:ext uri="{BB962C8B-B14F-4D97-AF65-F5344CB8AC3E}">
        <p14:creationId xmlns:p14="http://schemas.microsoft.com/office/powerpoint/2010/main" val="3726830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38015-AD98-4867-8B7A-4101F60AD33A}" type="datetimeFigureOut">
              <a:rPr lang="en-GB" smtClean="0"/>
              <a:pPr/>
              <a:t>02/05/2016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B5A4E-08A9-457D-89E6-C51BF6DBFCFA}" type="slidenum">
              <a:rPr lang="en-GB" smtClean="0"/>
              <a:pPr/>
              <a:t>‹#›</a:t>
            </a:fld>
            <a:endParaRPr lang="en-GB"/>
          </a:p>
        </p:txBody>
      </p:sp>
    </p:spTree>
    <p:extLst>
      <p:ext uri="{BB962C8B-B14F-4D97-AF65-F5344CB8AC3E}">
        <p14:creationId xmlns:p14="http://schemas.microsoft.com/office/powerpoint/2010/main" val="406347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5BD45-B5A0-4654-B232-F8508C108E19}" type="slidenum">
              <a:rPr lang="en-US" smtClean="0"/>
              <a:pPr/>
              <a:t>1</a:t>
            </a:fld>
            <a:endParaRPr lang="en-US" dirty="0"/>
          </a:p>
        </p:txBody>
      </p:sp>
    </p:spTree>
    <p:extLst>
      <p:ext uri="{BB962C8B-B14F-4D97-AF65-F5344CB8AC3E}">
        <p14:creationId xmlns:p14="http://schemas.microsoft.com/office/powerpoint/2010/main" val="301048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1137DE-43BB-4FE1-83D7-CCD88AE3FBF5}" type="datetime1">
              <a:rPr lang="en-GB" smtClean="0"/>
              <a:t>02/05/2016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05DA82-EDDE-4861-88F2-0AE27D4E6168}" type="datetime1">
              <a:rPr lang="en-GB" smtClean="0"/>
              <a:t>02/05/2016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656C31-2C7B-4B3D-9B61-644248A33185}" type="datetime1">
              <a:rPr lang="en-GB" smtClean="0"/>
              <a:t>02/05/2016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7BBBC9-F849-4037-A730-3C5688FDC370}" type="datetime1">
              <a:rPr lang="en-GB" smtClean="0"/>
              <a:t>02/05/2016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12263-96F9-4160-9712-7E11BA676B14}" type="datetime1">
              <a:rPr lang="en-GB" smtClean="0"/>
              <a:t>02/05/2016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D7BB3E-F917-42FD-8CB0-02748EAB43D3}" type="datetime1">
              <a:rPr lang="en-GB" smtClean="0"/>
              <a:t>02/05/2016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A97497-D912-4C7B-9077-561C7C70016A}" type="datetime1">
              <a:rPr lang="en-GB" smtClean="0"/>
              <a:t>02/05/2016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B3DAE3-1DC8-4184-9265-D1121529723E}" type="datetime1">
              <a:rPr lang="en-GB" smtClean="0"/>
              <a:t>02/05/2016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6FCE5-88D2-4ED4-99C6-A9CBBA995396}" type="datetime1">
              <a:rPr lang="en-GB" smtClean="0"/>
              <a:t>02/05/2016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788AF-A503-47BF-A400-DFC413FBF4F5}" type="datetime1">
              <a:rPr lang="en-GB" smtClean="0"/>
              <a:t>02/05/2016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A2BE4-D7D6-4725-84B9-06CDA42A8772}" type="datetime1">
              <a:rPr lang="en-GB" smtClean="0"/>
              <a:t>02/05/2016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695F1-26DC-4008-8D2C-9C58E34FED4E}" type="datetime1">
              <a:rPr lang="en-GB" smtClean="0"/>
              <a:t>02/05/2016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D5CAB-8BF0-4EA3-BAE4-9835C852A49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mtiaz.hussain@faculty.muet.edu.p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imtiazhussainkalwar.weebly.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95400"/>
            <a:ext cx="8229600" cy="1143000"/>
          </a:xfrm>
        </p:spPr>
        <p:txBody>
          <a:bodyPr>
            <a:normAutofit fontScale="90000"/>
          </a:bodyPr>
          <a:lstStyle/>
          <a:p>
            <a:pPr algn="ctr"/>
            <a:r>
              <a:rPr lang="en-US" b="1" dirty="0" smtClean="0"/>
              <a:t>Sensors &amp; Actuators for Automatic Systems (S&amp;AAS)</a:t>
            </a:r>
            <a:endParaRPr lang="en-GB" dirty="0"/>
          </a:p>
        </p:txBody>
      </p:sp>
      <p:sp>
        <p:nvSpPr>
          <p:cNvPr id="2" name="TextBox 1"/>
          <p:cNvSpPr txBox="1"/>
          <p:nvPr/>
        </p:nvSpPr>
        <p:spPr>
          <a:xfrm>
            <a:off x="1981200" y="3886200"/>
            <a:ext cx="5328592" cy="1261884"/>
          </a:xfrm>
          <a:prstGeom prst="rect">
            <a:avLst/>
          </a:prstGeom>
          <a:noFill/>
        </p:spPr>
        <p:txBody>
          <a:bodyPr wrap="square" rtlCol="0">
            <a:spAutoFit/>
          </a:bodyPr>
          <a:lstStyle/>
          <a:p>
            <a:pPr algn="ctr"/>
            <a:r>
              <a:rPr lang="en-GB" sz="2400" dirty="0" smtClean="0"/>
              <a:t>Dr. Imtiaz Hussain</a:t>
            </a:r>
          </a:p>
          <a:p>
            <a:pPr algn="ctr"/>
            <a:r>
              <a:rPr lang="en-GB" sz="1600" dirty="0" smtClean="0"/>
              <a:t>Associate Professor</a:t>
            </a:r>
          </a:p>
          <a:p>
            <a:pPr algn="ctr"/>
            <a:r>
              <a:rPr lang="en-GB" dirty="0" smtClean="0"/>
              <a:t>email: </a:t>
            </a:r>
            <a:r>
              <a:rPr lang="en-GB" dirty="0" smtClean="0">
                <a:solidFill>
                  <a:schemeClr val="accent1">
                    <a:lumMod val="75000"/>
                  </a:schemeClr>
                </a:solidFill>
                <a:hlinkClick r:id="rId3"/>
              </a:rPr>
              <a:t>imtiaz.hussain@faculty.muet.edu.pk</a:t>
            </a:r>
            <a:endParaRPr lang="en-GB" dirty="0" smtClean="0">
              <a:solidFill>
                <a:schemeClr val="accent1">
                  <a:lumMod val="75000"/>
                </a:schemeClr>
              </a:solidFill>
            </a:endParaRPr>
          </a:p>
          <a:p>
            <a:pPr algn="ctr"/>
            <a:r>
              <a:rPr lang="en-GB" dirty="0" smtClean="0"/>
              <a:t>URL :</a:t>
            </a:r>
            <a:r>
              <a:rPr lang="en-GB" dirty="0" smtClean="0">
                <a:solidFill>
                  <a:schemeClr val="accent1">
                    <a:lumMod val="75000"/>
                  </a:schemeClr>
                </a:solidFill>
              </a:rPr>
              <a:t>http://imtiazhussainkalwar.weebly.com/</a:t>
            </a:r>
            <a:endParaRPr lang="en-GB" dirty="0" smtClean="0"/>
          </a:p>
        </p:txBody>
      </p:sp>
      <p:sp>
        <p:nvSpPr>
          <p:cNvPr id="6" name="TextBox 5"/>
          <p:cNvSpPr txBox="1"/>
          <p:nvPr/>
        </p:nvSpPr>
        <p:spPr>
          <a:xfrm>
            <a:off x="1458036" y="2667000"/>
            <a:ext cx="6019800" cy="830997"/>
          </a:xfrm>
          <a:prstGeom prst="rect">
            <a:avLst/>
          </a:prstGeom>
          <a:noFill/>
        </p:spPr>
        <p:txBody>
          <a:bodyPr wrap="square" rtlCol="0">
            <a:spAutoFit/>
          </a:bodyPr>
          <a:lstStyle/>
          <a:p>
            <a:pPr algn="ctr"/>
            <a:r>
              <a:rPr lang="en-GB" sz="2400" dirty="0" smtClean="0"/>
              <a:t>Lecture-3</a:t>
            </a:r>
          </a:p>
          <a:p>
            <a:pPr algn="ctr"/>
            <a:r>
              <a:rPr lang="en-GB" sz="2400" dirty="0" smtClean="0"/>
              <a:t>Hall Effect Sensor</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926"/>
            <a:ext cx="1193597" cy="1207008"/>
          </a:xfrm>
          <a:prstGeom prst="rect">
            <a:avLst/>
          </a:prstGeom>
        </p:spPr>
      </p:pic>
      <p:sp>
        <p:nvSpPr>
          <p:cNvPr id="4" name="Rectangle 3"/>
          <p:cNvSpPr/>
          <p:nvPr/>
        </p:nvSpPr>
        <p:spPr>
          <a:xfrm>
            <a:off x="1184565" y="0"/>
            <a:ext cx="7959435" cy="1169036"/>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5688964"/>
            <a:ext cx="9144000" cy="1169036"/>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7A0D5CAB-8BF0-4EA3-BAE4-9835C852A49B}" type="slidenum">
              <a:rPr lang="en-GB" smtClean="0"/>
              <a:pPr/>
              <a:t>1</a:t>
            </a:fld>
            <a:endParaRPr lang="en-GB" dirty="0"/>
          </a:p>
        </p:txBody>
      </p:sp>
    </p:spTree>
    <p:extLst>
      <p:ext uri="{BB962C8B-B14F-4D97-AF65-F5344CB8AC3E}">
        <p14:creationId xmlns:p14="http://schemas.microsoft.com/office/powerpoint/2010/main" val="614744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a:t>Hall Effect Magnetic </a:t>
            </a:r>
            <a:r>
              <a:rPr lang="en-US" dirty="0" smtClean="0"/>
              <a:t>Sensor</a:t>
            </a:r>
            <a:endParaRPr lang="en-US" dirty="0"/>
          </a:p>
        </p:txBody>
      </p:sp>
      <p:sp>
        <p:nvSpPr>
          <p:cNvPr id="3" name="Content Placeholder 2"/>
          <p:cNvSpPr>
            <a:spLocks noGrp="1"/>
          </p:cNvSpPr>
          <p:nvPr>
            <p:ph idx="1"/>
          </p:nvPr>
        </p:nvSpPr>
        <p:spPr>
          <a:xfrm>
            <a:off x="152400" y="1143000"/>
            <a:ext cx="8534400" cy="5181600"/>
          </a:xfrm>
        </p:spPr>
        <p:txBody>
          <a:bodyPr>
            <a:normAutofit/>
          </a:bodyPr>
          <a:lstStyle/>
          <a:p>
            <a:pPr algn="just"/>
            <a:r>
              <a:rPr lang="en-US" sz="2200" dirty="0"/>
              <a:t>The output voltage, called the Hall voltage, (V</a:t>
            </a:r>
            <a:r>
              <a:rPr lang="en-US" sz="2200" baseline="-25000" dirty="0"/>
              <a:t>H</a:t>
            </a:r>
            <a:r>
              <a:rPr lang="en-US" sz="2200" dirty="0"/>
              <a:t>) of the basic Hall Element is directly proportional to the strength of the magnetic field passing through the semiconductor material (output ∝ H). </a:t>
            </a:r>
            <a:endParaRPr lang="en-US" sz="2200" dirty="0" smtClean="0"/>
          </a:p>
          <a:p>
            <a:pPr algn="just"/>
            <a:endParaRPr lang="en-US" sz="2200" dirty="0" smtClean="0"/>
          </a:p>
        </p:txBody>
      </p:sp>
      <p:sp>
        <p:nvSpPr>
          <p:cNvPr id="4" name="Slide Number Placeholder 3"/>
          <p:cNvSpPr>
            <a:spLocks noGrp="1"/>
          </p:cNvSpPr>
          <p:nvPr>
            <p:ph type="sldNum" sz="quarter" idx="12"/>
          </p:nvPr>
        </p:nvSpPr>
        <p:spPr/>
        <p:txBody>
          <a:bodyPr/>
          <a:lstStyle/>
          <a:p>
            <a:fld id="{7A0D5CAB-8BF0-4EA3-BAE4-9835C852A49B}" type="slidenum">
              <a:rPr lang="en-GB" smtClean="0"/>
              <a:pPr/>
              <a:t>10</a:t>
            </a:fld>
            <a:endParaRPr lang="en-GB"/>
          </a:p>
        </p:txBody>
      </p:sp>
      <p:pic>
        <p:nvPicPr>
          <p:cNvPr id="5" name="Picture 2" descr="hall effect sen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971800"/>
            <a:ext cx="362738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2797939"/>
            <a:ext cx="4572000" cy="3477875"/>
          </a:xfrm>
          <a:prstGeom prst="rect">
            <a:avLst/>
          </a:prstGeom>
        </p:spPr>
        <p:txBody>
          <a:bodyPr>
            <a:spAutoFit/>
          </a:bodyPr>
          <a:lstStyle/>
          <a:p>
            <a:pPr marL="285750" indent="-285750" algn="just">
              <a:buFont typeface="Arial" pitchFamily="34" charset="0"/>
              <a:buChar char="•"/>
            </a:pPr>
            <a:r>
              <a:rPr lang="en-US" sz="2000" dirty="0"/>
              <a:t>This output voltage can be quite small, only a few microvolts even when subjected to strong magnetic </a:t>
            </a:r>
            <a:r>
              <a:rPr lang="en-US" sz="2000" dirty="0" smtClean="0"/>
              <a:t>fields.</a:t>
            </a:r>
          </a:p>
          <a:p>
            <a:pPr marL="285750" indent="-285750" algn="just">
              <a:buFont typeface="Arial" pitchFamily="34" charset="0"/>
              <a:buChar char="•"/>
            </a:pPr>
            <a:endParaRPr lang="en-US" sz="2000" dirty="0"/>
          </a:p>
          <a:p>
            <a:pPr marL="285750" indent="-285750" algn="just">
              <a:buFont typeface="Arial" pitchFamily="34" charset="0"/>
              <a:buChar char="•"/>
            </a:pPr>
            <a:r>
              <a:rPr lang="en-US" sz="2000" dirty="0" smtClean="0"/>
              <a:t>Most </a:t>
            </a:r>
            <a:r>
              <a:rPr lang="en-US" sz="2000" dirty="0"/>
              <a:t>commercially available Hall effect devices are manufactured with built-in DC amplifiers, logic switching circuits and voltage regulators to improve the sensors sensitivity, hysteresis and output voltage. </a:t>
            </a:r>
          </a:p>
          <a:p>
            <a:pPr marL="285750" indent="-285750" algn="just">
              <a:buFont typeface="Arial" pitchFamily="34" charset="0"/>
              <a:buChar char="•"/>
            </a:pPr>
            <a:endParaRPr lang="en-US" sz="2000" dirty="0"/>
          </a:p>
        </p:txBody>
      </p:sp>
    </p:spTree>
    <p:extLst>
      <p:ext uri="{BB962C8B-B14F-4D97-AF65-F5344CB8AC3E}">
        <p14:creationId xmlns:p14="http://schemas.microsoft.com/office/powerpoint/2010/main" val="12880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lstStyle/>
          <a:p>
            <a:r>
              <a:rPr lang="en-US" dirty="0" smtClean="0"/>
              <a:t>Principles</a:t>
            </a:r>
          </a:p>
        </p:txBody>
      </p:sp>
      <mc:AlternateContent xmlns:mc="http://schemas.openxmlformats.org/markup-compatibility/2006" xmlns:a14="http://schemas.microsoft.com/office/drawing/2010/main">
        <mc:Choice Requires="a14">
          <p:sp>
            <p:nvSpPr>
              <p:cNvPr id="5123" name="Content Placeholder 2"/>
              <p:cNvSpPr>
                <a:spLocks noGrp="1"/>
              </p:cNvSpPr>
              <p:nvPr>
                <p:ph idx="1"/>
              </p:nvPr>
            </p:nvSpPr>
            <p:spPr/>
            <p:txBody>
              <a:bodyPr/>
              <a:lstStyle/>
              <a:p>
                <a:pPr algn="just"/>
                <a:r>
                  <a:rPr lang="en-US" sz="2600" dirty="0" smtClean="0"/>
                  <a:t>Mobile charges pressed to one side from Lorentz force, immobile charges unaltered.</a:t>
                </a:r>
              </a:p>
              <a:p>
                <a:pPr algn="just"/>
                <a:endParaRPr lang="en-US" sz="2600" dirty="0" smtClean="0"/>
              </a:p>
              <a:p>
                <a:pPr algn="just"/>
                <a:r>
                  <a:rPr lang="en-US" sz="2600" dirty="0" smtClean="0"/>
                  <a:t>Creates internal electric potential, known as Hall voltage.  </a:t>
                </a:r>
              </a:p>
              <a:p>
                <a:pPr marL="457200" lvl="1" indent="0">
                  <a:buNone/>
                </a:pPr>
                <a:endParaRPr lang="en-US" sz="2600" dirty="0"/>
              </a:p>
              <a:p>
                <a:pPr marL="457200" lvl="1" indent="0">
                  <a:buNone/>
                </a:pPr>
                <a:r>
                  <a:rPr lang="en-US" sz="2600" dirty="0" smtClean="0"/>
                  <a:t>			</a:t>
                </a:r>
                <a:r>
                  <a:rPr lang="en-US" sz="2200" dirty="0" smtClean="0"/>
                  <a:t>  </a:t>
                </a:r>
              </a:p>
              <a:p>
                <a:endParaRPr lang="en-US" sz="1800" dirty="0" smtClean="0"/>
              </a:p>
              <a:p>
                <a:pPr marL="742950" lvl="2" indent="-342900"/>
                <a:r>
                  <a:rPr lang="en-US" sz="2200" dirty="0" smtClean="0"/>
                  <a:t>Where </a:t>
                </a:r>
                <a14:m>
                  <m:oMath xmlns:m="http://schemas.openxmlformats.org/officeDocument/2006/math">
                    <m:r>
                      <a:rPr lang="en-US" sz="2200" b="0" i="1" smtClean="0">
                        <a:latin typeface="Cambria Math"/>
                      </a:rPr>
                      <m:t>𝐼</m:t>
                    </m:r>
                  </m:oMath>
                </a14:m>
                <a:r>
                  <a:rPr lang="en-US" sz="2200" dirty="0"/>
                  <a:t> is the </a:t>
                </a:r>
                <a:r>
                  <a:rPr lang="en-US" sz="2200" dirty="0" smtClean="0"/>
                  <a:t>current, </a:t>
                </a:r>
                <a14:m>
                  <m:oMath xmlns:m="http://schemas.openxmlformats.org/officeDocument/2006/math">
                    <m:r>
                      <a:rPr lang="en-US" sz="2200" b="0" i="1" smtClean="0">
                        <a:latin typeface="Cambria Math"/>
                      </a:rPr>
                      <m:t>𝐵</m:t>
                    </m:r>
                  </m:oMath>
                </a14:m>
                <a:r>
                  <a:rPr lang="en-US" sz="2200" dirty="0"/>
                  <a:t>is </a:t>
                </a:r>
                <a:r>
                  <a:rPr lang="en-US" sz="2200" dirty="0" smtClean="0"/>
                  <a:t>magnetic filed, </a:t>
                </a:r>
                <a:r>
                  <a:rPr lang="en-US" sz="2200" i="1" dirty="0" smtClean="0"/>
                  <a:t>t</a:t>
                </a:r>
                <a:r>
                  <a:rPr lang="en-US" sz="2200" dirty="0" smtClean="0"/>
                  <a:t> is thickness and </a:t>
                </a:r>
                <a14:m>
                  <m:oMath xmlns:m="http://schemas.openxmlformats.org/officeDocument/2006/math">
                    <m:sSub>
                      <m:sSubPr>
                        <m:ctrlPr>
                          <a:rPr lang="en-US" sz="2200" i="1">
                            <a:latin typeface="Cambria Math"/>
                          </a:rPr>
                        </m:ctrlPr>
                      </m:sSubPr>
                      <m:e>
                        <m:r>
                          <a:rPr lang="en-US" sz="2200" i="1">
                            <a:latin typeface="Cambria Math"/>
                          </a:rPr>
                          <m:t>𝑅</m:t>
                        </m:r>
                      </m:e>
                      <m:sub>
                        <m:r>
                          <a:rPr lang="en-US" sz="2200" i="1">
                            <a:latin typeface="Cambria Math"/>
                          </a:rPr>
                          <m:t>𝐻</m:t>
                        </m:r>
                      </m:sub>
                    </m:sSub>
                  </m:oMath>
                </a14:m>
                <a:r>
                  <a:rPr lang="en-US" sz="2200" dirty="0" smtClean="0"/>
                  <a:t> is Hall coefficient.    </a:t>
                </a:r>
              </a:p>
              <a:p>
                <a:pPr>
                  <a:buFont typeface="Arial" charset="0"/>
                  <a:buNone/>
                </a:pPr>
                <a:endParaRPr lang="en-US" sz="2600" dirty="0" smtClean="0"/>
              </a:p>
              <a:p>
                <a:endParaRPr lang="en-US" dirty="0" smtClean="0"/>
              </a:p>
              <a:p>
                <a:endParaRPr lang="en-US" dirty="0" smtClean="0"/>
              </a:p>
            </p:txBody>
          </p:sp>
        </mc:Choice>
        <mc:Fallback xmlns="">
          <p:sp>
            <p:nvSpPr>
              <p:cNvPr id="512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078" r="-3037" b="-258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0DA2B3E-91C2-4F16-BE63-C905A424D918}" type="slidenum">
              <a:rPr lang="en-US"/>
              <a:pPr>
                <a:defRPr/>
              </a:pPr>
              <a:t>11</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3200400" y="3657600"/>
                <a:ext cx="2238754" cy="733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n-US" sz="2200" b="0" i="1" smtClean="0">
                              <a:latin typeface="Cambria Math"/>
                            </a:rPr>
                            <m:t>𝑉</m:t>
                          </m:r>
                        </m:e>
                        <m:sub>
                          <m:r>
                            <a:rPr lang="en-US" sz="2200" b="0" i="1" smtClean="0">
                              <a:latin typeface="Cambria Math"/>
                            </a:rPr>
                            <m:t>𝐻</m:t>
                          </m:r>
                        </m:sub>
                      </m:sSub>
                      <m:r>
                        <a:rPr lang="en-US" sz="2200" b="0" i="1" smtClean="0">
                          <a:latin typeface="Cambria Math"/>
                        </a:rPr>
                        <m:t>=</m:t>
                      </m:r>
                      <m:sSub>
                        <m:sSubPr>
                          <m:ctrlPr>
                            <a:rPr lang="en-US" sz="2200" b="0" i="1" smtClean="0">
                              <a:latin typeface="Cambria Math"/>
                            </a:rPr>
                          </m:ctrlPr>
                        </m:sSubPr>
                        <m:e>
                          <m:r>
                            <a:rPr lang="en-US" sz="2200" b="0" i="1" smtClean="0">
                              <a:latin typeface="Cambria Math"/>
                            </a:rPr>
                            <m:t>𝑅</m:t>
                          </m:r>
                        </m:e>
                        <m:sub>
                          <m:r>
                            <a:rPr lang="en-US" sz="2200" b="0" i="1" smtClean="0">
                              <a:latin typeface="Cambria Math"/>
                            </a:rPr>
                            <m:t>𝐻</m:t>
                          </m:r>
                        </m:sub>
                      </m:sSub>
                      <m:d>
                        <m:dPr>
                          <m:ctrlPr>
                            <a:rPr lang="en-US" sz="2200" b="0" i="1" smtClean="0">
                              <a:latin typeface="Cambria Math"/>
                            </a:rPr>
                          </m:ctrlPr>
                        </m:dPr>
                        <m:e>
                          <m:f>
                            <m:fPr>
                              <m:ctrlPr>
                                <a:rPr lang="en-US" sz="2200" b="0" i="1" smtClean="0">
                                  <a:latin typeface="Cambria Math"/>
                                </a:rPr>
                              </m:ctrlPr>
                            </m:fPr>
                            <m:num>
                              <m:r>
                                <a:rPr lang="en-US" sz="2200" b="0" i="1" smtClean="0">
                                  <a:latin typeface="Cambria Math"/>
                                </a:rPr>
                                <m:t>𝐼</m:t>
                              </m:r>
                            </m:num>
                            <m:den>
                              <m:r>
                                <a:rPr lang="en-US" sz="2200" b="0" i="1" smtClean="0">
                                  <a:latin typeface="Cambria Math"/>
                                </a:rPr>
                                <m:t>𝑡</m:t>
                              </m:r>
                            </m:den>
                          </m:f>
                          <m:r>
                            <a:rPr lang="en-US" sz="2200" b="0" i="1" smtClean="0">
                              <a:latin typeface="Cambria Math"/>
                              <a:ea typeface="Cambria Math"/>
                            </a:rPr>
                            <m:t>×</m:t>
                          </m:r>
                          <m:r>
                            <a:rPr lang="en-US" sz="2200" b="0" i="1" smtClean="0">
                              <a:latin typeface="Cambria Math"/>
                              <a:ea typeface="Cambria Math"/>
                            </a:rPr>
                            <m:t>𝐵</m:t>
                          </m:r>
                        </m:e>
                      </m:d>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3200400" y="3657600"/>
                <a:ext cx="2238754" cy="733406"/>
              </a:xfrm>
              <a:prstGeom prst="rect">
                <a:avLst/>
              </a:prstGeom>
              <a:blipFill rotWithShape="1">
                <a:blip r:embed="rId3"/>
                <a:stretch>
                  <a:fillRect r="-4360"/>
                </a:stretch>
              </a:blipFill>
            </p:spPr>
            <p:txBody>
              <a:bodyPr/>
              <a:lstStyle/>
              <a:p>
                <a:r>
                  <a:rPr lang="en-US">
                    <a:noFill/>
                  </a:rPr>
                  <a:t> </a:t>
                </a:r>
              </a:p>
            </p:txBody>
          </p:sp>
        </mc:Fallback>
      </mc:AlternateContent>
    </p:spTree>
    <p:extLst>
      <p:ext uri="{BB962C8B-B14F-4D97-AF65-F5344CB8AC3E}">
        <p14:creationId xmlns:p14="http://schemas.microsoft.com/office/powerpoint/2010/main" val="11659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868362"/>
          </a:xfrm>
        </p:spPr>
        <p:txBody>
          <a:bodyPr/>
          <a:lstStyle/>
          <a:p>
            <a:r>
              <a:rPr lang="en-US" dirty="0" smtClean="0"/>
              <a:t>Hall Coefficient</a:t>
            </a:r>
          </a:p>
        </p:txBody>
      </p:sp>
      <mc:AlternateContent xmlns:mc="http://schemas.openxmlformats.org/markup-compatibility/2006" xmlns:a14="http://schemas.microsoft.com/office/drawing/2010/main">
        <mc:Choice Requires="a14">
          <p:sp>
            <p:nvSpPr>
              <p:cNvPr id="7171" name="Content Placeholder 2"/>
              <p:cNvSpPr>
                <a:spLocks noGrp="1"/>
              </p:cNvSpPr>
              <p:nvPr>
                <p:ph idx="1"/>
              </p:nvPr>
            </p:nvSpPr>
            <p:spPr>
              <a:xfrm>
                <a:off x="457200" y="1066800"/>
                <a:ext cx="8229600" cy="5059363"/>
              </a:xfrm>
            </p:spPr>
            <p:txBody>
              <a:bodyPr/>
              <a:lstStyle/>
              <a:p>
                <a:r>
                  <a:rPr lang="en-US" sz="2400" dirty="0" smtClean="0"/>
                  <a:t>In metals:</a:t>
                </a:r>
              </a:p>
              <a:p>
                <a:endParaRPr lang="en-US" dirty="0" smtClean="0"/>
              </a:p>
              <a:p>
                <a:pPr lvl="1" algn="just"/>
                <a:r>
                  <a:rPr lang="en-US" sz="1800" dirty="0" smtClean="0"/>
                  <a:t>Where </a:t>
                </a:r>
                <a14:m>
                  <m:oMath xmlns:m="http://schemas.openxmlformats.org/officeDocument/2006/math">
                    <m:sSub>
                      <m:sSubPr>
                        <m:ctrlPr>
                          <a:rPr lang="en-US" sz="1800" i="1" smtClean="0">
                            <a:latin typeface="Cambria Math"/>
                          </a:rPr>
                        </m:ctrlPr>
                      </m:sSubPr>
                      <m:e>
                        <m:r>
                          <a:rPr lang="en-US" sz="1800" b="0" i="1" smtClean="0">
                            <a:latin typeface="Cambria Math"/>
                          </a:rPr>
                          <m:t>𝑗</m:t>
                        </m:r>
                      </m:e>
                      <m:sub>
                        <m:r>
                          <a:rPr lang="en-US" sz="1800" b="0" i="1" smtClean="0">
                            <a:latin typeface="Cambria Math"/>
                          </a:rPr>
                          <m:t>𝑥</m:t>
                        </m:r>
                      </m:sub>
                    </m:sSub>
                  </m:oMath>
                </a14:m>
                <a:r>
                  <a:rPr lang="en-US" sz="1800" dirty="0" smtClean="0"/>
                  <a:t> is the current density, </a:t>
                </a:r>
                <a14:m>
                  <m:oMath xmlns:m="http://schemas.openxmlformats.org/officeDocument/2006/math">
                    <m:sSub>
                      <m:sSubPr>
                        <m:ctrlPr>
                          <a:rPr lang="en-US" sz="1800" i="1" smtClean="0">
                            <a:latin typeface="Cambria Math"/>
                          </a:rPr>
                        </m:ctrlPr>
                      </m:sSubPr>
                      <m:e>
                        <m:r>
                          <a:rPr lang="en-US" sz="1800" b="0" i="1" smtClean="0">
                            <a:latin typeface="Cambria Math"/>
                          </a:rPr>
                          <m:t>𝐸</m:t>
                        </m:r>
                      </m:e>
                      <m:sub>
                        <m:r>
                          <a:rPr lang="en-US" sz="1800" b="0" i="1" smtClean="0">
                            <a:latin typeface="Cambria Math"/>
                          </a:rPr>
                          <m:t>𝑦</m:t>
                        </m:r>
                      </m:sub>
                    </m:sSub>
                  </m:oMath>
                </a14:m>
                <a:r>
                  <a:rPr lang="en-US" sz="1800" dirty="0" smtClean="0"/>
                  <a:t> is the induced electric field and </a:t>
                </a:r>
                <a14:m>
                  <m:oMath xmlns:m="http://schemas.openxmlformats.org/officeDocument/2006/math">
                    <m:sSub>
                      <m:sSubPr>
                        <m:ctrlPr>
                          <a:rPr lang="en-US" sz="1800" i="1" smtClean="0">
                            <a:latin typeface="Cambria Math"/>
                          </a:rPr>
                        </m:ctrlPr>
                      </m:sSubPr>
                      <m:e>
                        <m:r>
                          <a:rPr lang="en-US" sz="1800" b="0" i="1" smtClean="0">
                            <a:latin typeface="Cambria Math"/>
                          </a:rPr>
                          <m:t>𝐵</m:t>
                        </m:r>
                      </m:e>
                      <m:sub>
                        <m:r>
                          <a:rPr lang="en-US" sz="1800" b="0" i="1" smtClean="0">
                            <a:latin typeface="Cambria Math"/>
                          </a:rPr>
                          <m:t>𝑧</m:t>
                        </m:r>
                      </m:sub>
                    </m:sSub>
                  </m:oMath>
                </a14:m>
                <a:r>
                  <a:rPr lang="en-US" sz="1800" dirty="0" smtClean="0"/>
                  <a:t> is the induced magnetic filed.  </a:t>
                </a:r>
              </a:p>
              <a:p>
                <a:endParaRPr lang="en-US" dirty="0"/>
              </a:p>
              <a:p>
                <a:r>
                  <a:rPr lang="en-US" sz="2400" dirty="0" smtClean="0"/>
                  <a:t>In semiconductors:     </a:t>
                </a:r>
              </a:p>
              <a:p>
                <a:endParaRPr lang="en-US" sz="2400" dirty="0" smtClean="0"/>
              </a:p>
              <a:p>
                <a:endParaRPr lang="en-US" sz="2400" dirty="0"/>
              </a:p>
              <a:p>
                <a:pPr lvl="1" algn="just"/>
                <a:r>
                  <a:rPr lang="en-US" sz="2000" dirty="0"/>
                  <a:t>Where </a:t>
                </a:r>
                <a14:m>
                  <m:oMath xmlns:m="http://schemas.openxmlformats.org/officeDocument/2006/math">
                    <m:r>
                      <a:rPr lang="en-US" sz="2000" b="0" i="1" smtClean="0">
                        <a:latin typeface="Cambria Math"/>
                      </a:rPr>
                      <m:t>𝑝</m:t>
                    </m:r>
                  </m:oMath>
                </a14:m>
                <a:r>
                  <a:rPr lang="en-US" sz="2000" dirty="0"/>
                  <a:t> is the </a:t>
                </a:r>
                <a:r>
                  <a:rPr lang="en-US" sz="2000" dirty="0" smtClean="0"/>
                  <a:t>hole concentration,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𝜇</m:t>
                        </m:r>
                      </m:e>
                      <m:sub>
                        <m:r>
                          <a:rPr lang="en-US" sz="2000" b="0" i="1" smtClean="0">
                            <a:latin typeface="Cambria Math"/>
                          </a:rPr>
                          <m:t>𝑝</m:t>
                        </m:r>
                      </m:sub>
                    </m:sSub>
                  </m:oMath>
                </a14:m>
                <a:r>
                  <a:rPr lang="en-US" sz="2000" dirty="0" smtClean="0"/>
                  <a:t> is the hole mobility, n is electron concentration, </a:t>
                </a:r>
                <a14:m>
                  <m:oMath xmlns:m="http://schemas.openxmlformats.org/officeDocument/2006/math">
                    <m:sSub>
                      <m:sSubPr>
                        <m:ctrlPr>
                          <a:rPr lang="en-US" sz="2000" i="1">
                            <a:latin typeface="Cambria Math"/>
                          </a:rPr>
                        </m:ctrlPr>
                      </m:sSubPr>
                      <m:e>
                        <m:r>
                          <a:rPr lang="en-US" sz="2000" i="1">
                            <a:latin typeface="Cambria Math"/>
                            <a:ea typeface="Cambria Math"/>
                          </a:rPr>
                          <m:t>𝜇</m:t>
                        </m:r>
                      </m:e>
                      <m:sub>
                        <m:r>
                          <a:rPr lang="en-US" sz="2000" b="0" i="1" smtClean="0">
                            <a:latin typeface="Cambria Math"/>
                            <a:ea typeface="Cambria Math"/>
                          </a:rPr>
                          <m:t>𝑛</m:t>
                        </m:r>
                      </m:sub>
                    </m:sSub>
                  </m:oMath>
                </a14:m>
                <a:r>
                  <a:rPr lang="en-US" sz="2000" dirty="0" smtClean="0"/>
                  <a:t> is electron mobility and e is the elementary charge.    </a:t>
                </a:r>
                <a:endParaRPr lang="en-US" sz="2000" dirty="0"/>
              </a:p>
            </p:txBody>
          </p:sp>
        </mc:Choice>
        <mc:Fallback xmlns="">
          <p:sp>
            <p:nvSpPr>
              <p:cNvPr id="7171" name="Content Placeholder 2"/>
              <p:cNvSpPr>
                <a:spLocks noGrp="1" noRot="1" noChangeAspect="1" noMove="1" noResize="1" noEditPoints="1" noAdjustHandles="1" noChangeArrowheads="1" noChangeShapeType="1" noTextEdit="1"/>
              </p:cNvSpPr>
              <p:nvPr>
                <p:ph idx="1"/>
              </p:nvPr>
            </p:nvSpPr>
            <p:spPr>
              <a:xfrm>
                <a:off x="457200" y="1066800"/>
                <a:ext cx="8229600" cy="5059363"/>
              </a:xfrm>
              <a:blipFill rotWithShape="1">
                <a:blip r:embed="rId2"/>
                <a:stretch>
                  <a:fillRect l="-963" t="-964" r="-14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EB0F167-B740-4C83-8FC8-0F88E8385B58}" type="slidenum">
              <a:rPr lang="en-US"/>
              <a:pPr>
                <a:defRPr/>
              </a:pPr>
              <a:t>12</a:t>
            </a:fld>
            <a:endParaRPr lang="en-US"/>
          </a:p>
        </p:txBody>
      </p:sp>
      <p:sp>
        <p:nvSpPr>
          <p:cNvPr id="71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charset="0"/>
            </a:endParaRPr>
          </a:p>
        </p:txBody>
      </p:sp>
      <p:pic>
        <p:nvPicPr>
          <p:cNvPr id="7174"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304800"/>
            <a:ext cx="4953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hallcoeffeicient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857250"/>
            <a:ext cx="2471737" cy="99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7" descr="hallcoeffeicientsem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5350" y="3200400"/>
            <a:ext cx="4495800" cy="113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00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Example-1</a:t>
            </a:r>
            <a:endParaRPr lang="en-US" dirty="0"/>
          </a:p>
        </p:txBody>
      </p:sp>
      <p:sp>
        <p:nvSpPr>
          <p:cNvPr id="12290" name="Rectangle 3"/>
          <p:cNvSpPr>
            <a:spLocks noGrp="1" noChangeArrowheads="1"/>
          </p:cNvSpPr>
          <p:nvPr>
            <p:ph idx="1"/>
          </p:nvPr>
        </p:nvSpPr>
        <p:spPr/>
        <p:txBody>
          <a:bodyPr>
            <a:normAutofit/>
          </a:bodyPr>
          <a:lstStyle/>
          <a:p>
            <a:pPr algn="just" rtl="0" eaLnBrk="1" hangingPunct="1"/>
            <a:r>
              <a:rPr lang="en-US" sz="2800" dirty="0" smtClean="0"/>
              <a:t>A Hall effect element used for measuring a magnetic field strength gives on output voltage of 10.5 mV. The element is made of silicon and is 2.5 mm thick and carries a current of 4 A. The Hall coefficient for Si is 4.1 x 10</a:t>
            </a:r>
            <a:r>
              <a:rPr lang="en-US" sz="2800" baseline="30000" dirty="0" smtClean="0"/>
              <a:t>-6</a:t>
            </a:r>
            <a:r>
              <a:rPr lang="en-US" sz="2800" dirty="0" smtClean="0"/>
              <a:t> </a:t>
            </a:r>
            <a:r>
              <a:rPr lang="en-US" sz="2800" dirty="0" err="1" smtClean="0"/>
              <a:t>Vm</a:t>
            </a:r>
            <a:r>
              <a:rPr lang="en-US" sz="2800" dirty="0" smtClean="0"/>
              <a:t>/A-</a:t>
            </a:r>
            <a:r>
              <a:rPr lang="en-US" sz="2800" dirty="0" err="1" smtClean="0"/>
              <a:t>Wb</a:t>
            </a:r>
            <a:r>
              <a:rPr lang="en-US" sz="2800" dirty="0" smtClean="0"/>
              <a:t>/m</a:t>
            </a:r>
            <a:r>
              <a:rPr lang="en-US" sz="2800" baseline="30000" dirty="0" smtClean="0"/>
              <a:t>2</a:t>
            </a:r>
            <a:r>
              <a:rPr lang="en-US" sz="2800" dirty="0" smtClean="0"/>
              <a:t>. </a:t>
            </a:r>
          </a:p>
        </p:txBody>
      </p:sp>
    </p:spTree>
    <p:extLst>
      <p:ext uri="{BB962C8B-B14F-4D97-AF65-F5344CB8AC3E}">
        <p14:creationId xmlns:p14="http://schemas.microsoft.com/office/powerpoint/2010/main" val="1180622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Example-1</a:t>
            </a:r>
          </a:p>
        </p:txBody>
      </p:sp>
      <p:sp>
        <p:nvSpPr>
          <p:cNvPr id="13314" name="Rectangle 3"/>
          <p:cNvSpPr>
            <a:spLocks noGrp="1" noChangeArrowheads="1"/>
          </p:cNvSpPr>
          <p:nvPr>
            <p:ph idx="1"/>
          </p:nvPr>
        </p:nvSpPr>
        <p:spPr>
          <a:xfrm>
            <a:off x="304800" y="2286000"/>
            <a:ext cx="8229600" cy="3078163"/>
          </a:xfrm>
        </p:spPr>
        <p:txBody>
          <a:bodyPr/>
          <a:lstStyle/>
          <a:p>
            <a:pPr marL="0" indent="0" algn="just" rtl="0" eaLnBrk="1" hangingPunct="1">
              <a:lnSpc>
                <a:spcPct val="150000"/>
              </a:lnSpc>
              <a:buNone/>
            </a:pPr>
            <a:r>
              <a:rPr lang="en-US" sz="2000" b="1" dirty="0" smtClean="0"/>
              <a:t>Solution</a:t>
            </a:r>
            <a:r>
              <a:rPr lang="en-US" sz="2000" dirty="0" smtClean="0"/>
              <a:t>: Hall effect element thickness, </a:t>
            </a:r>
            <a:r>
              <a:rPr lang="en-US" sz="2000" i="1" dirty="0" smtClean="0"/>
              <a:t>t = </a:t>
            </a:r>
            <a:r>
              <a:rPr lang="en-US" sz="2000" dirty="0" smtClean="0"/>
              <a:t>2.5mm = 2.5 x 10</a:t>
            </a:r>
            <a:r>
              <a:rPr lang="en-US" sz="2000" baseline="30000" dirty="0" smtClean="0"/>
              <a:t>-3</a:t>
            </a:r>
            <a:r>
              <a:rPr lang="en-US" sz="2000" dirty="0" smtClean="0"/>
              <a:t>m</a:t>
            </a:r>
          </a:p>
          <a:p>
            <a:pPr marL="0" indent="0" algn="just" rtl="0" eaLnBrk="1" hangingPunct="1">
              <a:lnSpc>
                <a:spcPct val="150000"/>
              </a:lnSpc>
              <a:buNone/>
            </a:pPr>
            <a:r>
              <a:rPr lang="en-US" sz="2000" dirty="0" smtClean="0"/>
              <a:t>                                  Output voltage, V</a:t>
            </a:r>
            <a:r>
              <a:rPr lang="en-US" sz="2000" baseline="-25000" dirty="0" smtClean="0"/>
              <a:t>H</a:t>
            </a:r>
            <a:r>
              <a:rPr lang="en-US" sz="2000" dirty="0" smtClean="0"/>
              <a:t> = 10.5 mV= 10.5 x 10</a:t>
            </a:r>
            <a:r>
              <a:rPr lang="en-US" sz="2000" baseline="30000" dirty="0" smtClean="0"/>
              <a:t>-3 </a:t>
            </a:r>
            <a:r>
              <a:rPr lang="en-US" sz="2000" dirty="0" smtClean="0"/>
              <a:t>V</a:t>
            </a:r>
          </a:p>
          <a:p>
            <a:pPr marL="0" indent="0" algn="just" rtl="0" eaLnBrk="1" hangingPunct="1">
              <a:lnSpc>
                <a:spcPct val="150000"/>
              </a:lnSpc>
              <a:buNone/>
            </a:pPr>
            <a:r>
              <a:rPr lang="en-US" sz="2000" dirty="0" smtClean="0"/>
              <a:t>                                                Current, I = 4 A</a:t>
            </a:r>
          </a:p>
          <a:p>
            <a:pPr marL="0" indent="0" algn="just" rtl="0" eaLnBrk="1" hangingPunct="1">
              <a:lnSpc>
                <a:spcPct val="150000"/>
              </a:lnSpc>
              <a:buNone/>
            </a:pPr>
            <a:r>
              <a:rPr lang="en-US" sz="2000" dirty="0" smtClean="0"/>
              <a:t> Hall coefficient, R</a:t>
            </a:r>
            <a:r>
              <a:rPr lang="en-US" sz="2000" baseline="-25000" dirty="0" smtClean="0"/>
              <a:t>H</a:t>
            </a:r>
            <a:r>
              <a:rPr lang="en-US" sz="2000" dirty="0" smtClean="0"/>
              <a:t> = 4.1 x 10</a:t>
            </a:r>
            <a:r>
              <a:rPr lang="en-US" sz="2000" baseline="30000" dirty="0" smtClean="0"/>
              <a:t>-6</a:t>
            </a:r>
            <a:r>
              <a:rPr lang="en-US" sz="2000" dirty="0" smtClean="0"/>
              <a:t> </a:t>
            </a:r>
            <a:r>
              <a:rPr lang="en-US" sz="2000" dirty="0" err="1" smtClean="0"/>
              <a:t>Vm</a:t>
            </a:r>
            <a:r>
              <a:rPr lang="en-US" sz="2000" dirty="0" smtClean="0"/>
              <a:t>/A-</a:t>
            </a:r>
            <a:r>
              <a:rPr lang="en-US" sz="2000" dirty="0" err="1" smtClean="0"/>
              <a:t>wb</a:t>
            </a:r>
            <a:r>
              <a:rPr lang="en-US" sz="2000" dirty="0" smtClean="0"/>
              <a:t>/m2</a:t>
            </a:r>
          </a:p>
        </p:txBody>
      </p:sp>
      <mc:AlternateContent xmlns:mc="http://schemas.openxmlformats.org/markup-compatibility/2006" xmlns:a14="http://schemas.microsoft.com/office/drawing/2010/main">
        <mc:Choice Requires="a14">
          <p:sp>
            <p:nvSpPr>
              <p:cNvPr id="4" name="TextBox 3"/>
              <p:cNvSpPr txBox="1"/>
              <p:nvPr/>
            </p:nvSpPr>
            <p:spPr>
              <a:xfrm>
                <a:off x="3200400" y="1371600"/>
                <a:ext cx="2238754" cy="733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n-US" sz="2200" b="0" i="1" smtClean="0">
                              <a:latin typeface="Cambria Math"/>
                            </a:rPr>
                            <m:t>𝑉</m:t>
                          </m:r>
                        </m:e>
                        <m:sub>
                          <m:r>
                            <a:rPr lang="en-US" sz="2200" b="0" i="1" smtClean="0">
                              <a:latin typeface="Cambria Math"/>
                            </a:rPr>
                            <m:t>𝐻</m:t>
                          </m:r>
                        </m:sub>
                      </m:sSub>
                      <m:r>
                        <a:rPr lang="en-US" sz="2200" b="0" i="1" smtClean="0">
                          <a:latin typeface="Cambria Math"/>
                        </a:rPr>
                        <m:t>=</m:t>
                      </m:r>
                      <m:sSub>
                        <m:sSubPr>
                          <m:ctrlPr>
                            <a:rPr lang="en-US" sz="2200" b="0" i="1" smtClean="0">
                              <a:latin typeface="Cambria Math"/>
                            </a:rPr>
                          </m:ctrlPr>
                        </m:sSubPr>
                        <m:e>
                          <m:r>
                            <a:rPr lang="en-US" sz="2200" b="0" i="1" smtClean="0">
                              <a:latin typeface="Cambria Math"/>
                            </a:rPr>
                            <m:t>𝑅</m:t>
                          </m:r>
                        </m:e>
                        <m:sub>
                          <m:r>
                            <a:rPr lang="en-US" sz="2200" b="0" i="1" smtClean="0">
                              <a:latin typeface="Cambria Math"/>
                            </a:rPr>
                            <m:t>𝐻</m:t>
                          </m:r>
                        </m:sub>
                      </m:sSub>
                      <m:d>
                        <m:dPr>
                          <m:ctrlPr>
                            <a:rPr lang="en-US" sz="2200" b="0" i="1" smtClean="0">
                              <a:latin typeface="Cambria Math"/>
                            </a:rPr>
                          </m:ctrlPr>
                        </m:dPr>
                        <m:e>
                          <m:f>
                            <m:fPr>
                              <m:ctrlPr>
                                <a:rPr lang="en-US" sz="2200" b="0" i="1" smtClean="0">
                                  <a:latin typeface="Cambria Math"/>
                                </a:rPr>
                              </m:ctrlPr>
                            </m:fPr>
                            <m:num>
                              <m:r>
                                <a:rPr lang="en-US" sz="2200" b="0" i="1" smtClean="0">
                                  <a:latin typeface="Cambria Math"/>
                                </a:rPr>
                                <m:t>𝐼</m:t>
                              </m:r>
                            </m:num>
                            <m:den>
                              <m:r>
                                <a:rPr lang="en-US" sz="2200" b="0" i="1" smtClean="0">
                                  <a:latin typeface="Cambria Math"/>
                                </a:rPr>
                                <m:t>𝑡</m:t>
                              </m:r>
                            </m:den>
                          </m:f>
                          <m:r>
                            <a:rPr lang="en-US" sz="2200" b="0" i="1" smtClean="0">
                              <a:latin typeface="Cambria Math"/>
                              <a:ea typeface="Cambria Math"/>
                            </a:rPr>
                            <m:t>×</m:t>
                          </m:r>
                          <m:r>
                            <a:rPr lang="en-US" sz="2200" b="0" i="1" smtClean="0">
                              <a:latin typeface="Cambria Math"/>
                              <a:ea typeface="Cambria Math"/>
                            </a:rPr>
                            <m:t>𝐵</m:t>
                          </m:r>
                        </m:e>
                      </m:d>
                    </m:oMath>
                  </m:oMathPara>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3200400" y="1371600"/>
                <a:ext cx="2238754" cy="733406"/>
              </a:xfrm>
              <a:prstGeom prst="rect">
                <a:avLst/>
              </a:prstGeom>
              <a:blipFill rotWithShape="1">
                <a:blip r:embed="rId2"/>
                <a:stretch>
                  <a:fillRect r="-4360"/>
                </a:stretch>
              </a:blipFill>
            </p:spPr>
            <p:txBody>
              <a:bodyPr/>
              <a:lstStyle/>
              <a:p>
                <a:r>
                  <a:rPr lang="en-US">
                    <a:noFill/>
                  </a:rPr>
                  <a:t> </a:t>
                </a:r>
              </a:p>
            </p:txBody>
          </p:sp>
        </mc:Fallback>
      </mc:AlternateContent>
    </p:spTree>
    <p:extLst>
      <p:ext uri="{BB962C8B-B14F-4D97-AF65-F5344CB8AC3E}">
        <p14:creationId xmlns:p14="http://schemas.microsoft.com/office/powerpoint/2010/main" val="1601280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Example-1</a:t>
            </a:r>
          </a:p>
        </p:txBody>
      </p:sp>
      <p:sp>
        <p:nvSpPr>
          <p:cNvPr id="5123" name="Rectangle 3"/>
          <p:cNvSpPr>
            <a:spLocks noGrp="1" noChangeArrowheads="1"/>
          </p:cNvSpPr>
          <p:nvPr>
            <p:ph idx="1"/>
          </p:nvPr>
        </p:nvSpPr>
        <p:spPr/>
        <p:txBody>
          <a:bodyPr/>
          <a:lstStyle/>
          <a:p>
            <a:pPr eaLnBrk="1" hangingPunct="1">
              <a:buFontTx/>
              <a:buNone/>
            </a:pPr>
            <a:endParaRPr lang="en-US" dirty="0" smtClean="0"/>
          </a:p>
          <a:p>
            <a:pPr eaLnBrk="1" hangingPunct="1">
              <a:buFontTx/>
              <a:buNone/>
            </a:pPr>
            <a:r>
              <a:rPr lang="en-US" dirty="0" smtClean="0"/>
              <a:t>Magnetic field strength, B                  </a:t>
            </a:r>
          </a:p>
        </p:txBody>
      </p:sp>
      <p:sp>
        <p:nvSpPr>
          <p:cNvPr id="512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p>
        </p:txBody>
      </p:sp>
      <p:sp>
        <p:nvSpPr>
          <p:cNvPr id="5125" name="Rectangle 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p>
        </p:txBody>
      </p:sp>
      <mc:AlternateContent xmlns:mc="http://schemas.openxmlformats.org/markup-compatibility/2006" xmlns:a14="http://schemas.microsoft.com/office/drawing/2010/main">
        <mc:Choice Requires="a14">
          <p:sp>
            <p:nvSpPr>
              <p:cNvPr id="7" name="TextBox 6"/>
              <p:cNvSpPr txBox="1"/>
              <p:nvPr/>
            </p:nvSpPr>
            <p:spPr>
              <a:xfrm>
                <a:off x="3429000" y="3831647"/>
                <a:ext cx="3864904" cy="7716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ea typeface="Cambria Math"/>
                        </a:rPr>
                        <m:t>𝐵</m:t>
                      </m:r>
                      <m:r>
                        <a:rPr lang="en-US" sz="2200" b="0" i="1" smtClean="0">
                          <a:latin typeface="Cambria Math"/>
                          <a:ea typeface="Cambria Math"/>
                        </a:rPr>
                        <m:t>=</m:t>
                      </m:r>
                      <m:f>
                        <m:fPr>
                          <m:ctrlPr>
                            <a:rPr lang="en-US" sz="2200" b="0" i="1" smtClean="0">
                              <a:latin typeface="Cambria Math"/>
                              <a:ea typeface="Cambria Math"/>
                            </a:rPr>
                          </m:ctrlPr>
                        </m:fPr>
                        <m:num>
                          <m:r>
                            <a:rPr lang="en-US" sz="2200" b="0" i="1" smtClean="0">
                              <a:latin typeface="Cambria Math"/>
                            </a:rPr>
                            <m:t>10.5</m:t>
                          </m:r>
                          <m:r>
                            <a:rPr lang="en-US" sz="2200" b="0" i="1" smtClean="0">
                              <a:latin typeface="Cambria Math"/>
                              <a:ea typeface="Cambria Math"/>
                            </a:rPr>
                            <m:t>×</m:t>
                          </m:r>
                          <m:sSup>
                            <m:sSupPr>
                              <m:ctrlPr>
                                <a:rPr lang="en-US" sz="2200" b="0" i="1" smtClean="0">
                                  <a:latin typeface="Cambria Math"/>
                                  <a:ea typeface="Cambria Math"/>
                                </a:rPr>
                              </m:ctrlPr>
                            </m:sSupPr>
                            <m:e>
                              <m:r>
                                <a:rPr lang="en-US" sz="2200" b="0" i="1" smtClean="0">
                                  <a:latin typeface="Cambria Math"/>
                                  <a:ea typeface="Cambria Math"/>
                                </a:rPr>
                                <m:t>10</m:t>
                              </m:r>
                            </m:e>
                            <m:sup>
                              <m:r>
                                <a:rPr lang="en-US" sz="2200" b="0" i="1" smtClean="0">
                                  <a:latin typeface="Cambria Math"/>
                                  <a:ea typeface="Cambria Math"/>
                                </a:rPr>
                                <m:t>−3</m:t>
                              </m:r>
                            </m:sup>
                          </m:sSup>
                          <m:r>
                            <a:rPr lang="en-US" sz="2200" i="1" smtClean="0">
                              <a:latin typeface="Cambria Math"/>
                              <a:ea typeface="Cambria Math"/>
                            </a:rPr>
                            <m:t>×</m:t>
                          </m:r>
                          <m:r>
                            <a:rPr lang="en-US" sz="2200" b="0" i="1" smtClean="0">
                              <a:latin typeface="Cambria Math"/>
                            </a:rPr>
                            <m:t>2</m:t>
                          </m:r>
                          <m:r>
                            <a:rPr lang="en-US" sz="2200" i="1">
                              <a:latin typeface="Cambria Math"/>
                            </a:rPr>
                            <m:t>.5</m:t>
                          </m:r>
                          <m:r>
                            <a:rPr lang="en-US" sz="2200" i="1">
                              <a:latin typeface="Cambria Math"/>
                              <a:ea typeface="Cambria Math"/>
                            </a:rPr>
                            <m:t>×</m:t>
                          </m:r>
                          <m:sSup>
                            <m:sSupPr>
                              <m:ctrlPr>
                                <a:rPr lang="en-US" sz="2200" i="1">
                                  <a:latin typeface="Cambria Math"/>
                                  <a:ea typeface="Cambria Math"/>
                                </a:rPr>
                              </m:ctrlPr>
                            </m:sSupPr>
                            <m:e>
                              <m:r>
                                <a:rPr lang="en-US" sz="2200" i="1">
                                  <a:latin typeface="Cambria Math"/>
                                  <a:ea typeface="Cambria Math"/>
                                </a:rPr>
                                <m:t>10</m:t>
                              </m:r>
                            </m:e>
                            <m:sup>
                              <m:r>
                                <a:rPr lang="en-US" sz="2200" i="1">
                                  <a:latin typeface="Cambria Math"/>
                                  <a:ea typeface="Cambria Math"/>
                                </a:rPr>
                                <m:t>−3</m:t>
                              </m:r>
                            </m:sup>
                          </m:sSup>
                        </m:num>
                        <m:den>
                          <m:r>
                            <a:rPr lang="en-US" sz="2200" b="0" i="1" smtClean="0">
                              <a:latin typeface="Cambria Math"/>
                            </a:rPr>
                            <m:t>4</m:t>
                          </m:r>
                          <m:r>
                            <a:rPr lang="en-US" sz="2200" i="1">
                              <a:latin typeface="Cambria Math"/>
                            </a:rPr>
                            <m:t>.</m:t>
                          </m:r>
                          <m:r>
                            <a:rPr lang="en-US" sz="2200" b="0" i="1" smtClean="0">
                              <a:latin typeface="Cambria Math"/>
                            </a:rPr>
                            <m:t>1</m:t>
                          </m:r>
                          <m:r>
                            <a:rPr lang="en-US" sz="2200" i="1">
                              <a:latin typeface="Cambria Math"/>
                              <a:ea typeface="Cambria Math"/>
                            </a:rPr>
                            <m:t>×</m:t>
                          </m:r>
                          <m:sSup>
                            <m:sSupPr>
                              <m:ctrlPr>
                                <a:rPr lang="en-US" sz="2200" i="1">
                                  <a:latin typeface="Cambria Math"/>
                                  <a:ea typeface="Cambria Math"/>
                                </a:rPr>
                              </m:ctrlPr>
                            </m:sSupPr>
                            <m:e>
                              <m:r>
                                <a:rPr lang="en-US" sz="2200" i="1">
                                  <a:latin typeface="Cambria Math"/>
                                  <a:ea typeface="Cambria Math"/>
                                </a:rPr>
                                <m:t>10</m:t>
                              </m:r>
                            </m:e>
                            <m:sup>
                              <m:r>
                                <a:rPr lang="en-US" sz="2200" i="1">
                                  <a:latin typeface="Cambria Math"/>
                                  <a:ea typeface="Cambria Math"/>
                                </a:rPr>
                                <m:t>−</m:t>
                              </m:r>
                              <m:r>
                                <a:rPr lang="en-US" sz="2200" b="0" i="1" smtClean="0">
                                  <a:latin typeface="Cambria Math"/>
                                  <a:ea typeface="Cambria Math"/>
                                </a:rPr>
                                <m:t>4</m:t>
                              </m:r>
                            </m:sup>
                          </m:sSup>
                          <m:r>
                            <a:rPr lang="en-US" sz="2200" i="1" smtClean="0">
                              <a:latin typeface="Cambria Math"/>
                              <a:ea typeface="Cambria Math"/>
                            </a:rPr>
                            <m:t>×</m:t>
                          </m:r>
                          <m:r>
                            <a:rPr lang="en-US" sz="2200" b="0" i="1" smtClean="0">
                              <a:latin typeface="Cambria Math"/>
                              <a:ea typeface="Cambria Math"/>
                            </a:rPr>
                            <m:t>4</m:t>
                          </m:r>
                        </m:den>
                      </m:f>
                    </m:oMath>
                  </m:oMathPara>
                </a14:m>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3429000" y="3831647"/>
                <a:ext cx="3864904" cy="771686"/>
              </a:xfrm>
              <a:prstGeom prst="rect">
                <a:avLst/>
              </a:prstGeom>
              <a:blipFill rotWithShape="1">
                <a:blip r:embed="rId2"/>
                <a:stretch>
                  <a:fillRect r="-2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29000" y="3038125"/>
                <a:ext cx="1600246" cy="7815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ea typeface="Cambria Math"/>
                        </a:rPr>
                        <m:t>𝐵</m:t>
                      </m:r>
                      <m:r>
                        <a:rPr lang="en-US" sz="2200" b="0" i="1" smtClean="0">
                          <a:latin typeface="Cambria Math"/>
                          <a:ea typeface="Cambria Math"/>
                        </a:rPr>
                        <m:t>=</m:t>
                      </m:r>
                      <m:f>
                        <m:fPr>
                          <m:ctrlPr>
                            <a:rPr lang="en-US" sz="2200" b="0" i="1" smtClean="0">
                              <a:latin typeface="Cambria Math"/>
                              <a:ea typeface="Cambria Math"/>
                            </a:rPr>
                          </m:ctrlPr>
                        </m:fPr>
                        <m:num>
                          <m:sSub>
                            <m:sSubPr>
                              <m:ctrlPr>
                                <a:rPr lang="en-US" sz="2200" i="1">
                                  <a:latin typeface="Cambria Math"/>
                                </a:rPr>
                              </m:ctrlPr>
                            </m:sSubPr>
                            <m:e>
                              <m:r>
                                <a:rPr lang="en-US" sz="2200" i="1">
                                  <a:latin typeface="Cambria Math"/>
                                </a:rPr>
                                <m:t>𝑉</m:t>
                              </m:r>
                            </m:e>
                            <m:sub>
                              <m:r>
                                <a:rPr lang="en-US" sz="2200" i="1">
                                  <a:latin typeface="Cambria Math"/>
                                </a:rPr>
                                <m:t>𝐻</m:t>
                              </m:r>
                            </m:sub>
                          </m:sSub>
                          <m:r>
                            <a:rPr lang="en-US" sz="2200" i="1" smtClean="0">
                              <a:latin typeface="Cambria Math"/>
                              <a:ea typeface="Cambria Math"/>
                            </a:rPr>
                            <m:t>×</m:t>
                          </m:r>
                          <m:r>
                            <a:rPr lang="en-US" sz="2200" b="0" i="1" smtClean="0">
                              <a:latin typeface="Cambria Math"/>
                              <a:ea typeface="Cambria Math"/>
                            </a:rPr>
                            <m:t>𝑡</m:t>
                          </m:r>
                        </m:num>
                        <m:den>
                          <m:sSub>
                            <m:sSubPr>
                              <m:ctrlPr>
                                <a:rPr lang="en-US" sz="2200" i="1">
                                  <a:latin typeface="Cambria Math"/>
                                </a:rPr>
                              </m:ctrlPr>
                            </m:sSubPr>
                            <m:e>
                              <m:r>
                                <a:rPr lang="en-US" sz="2200" i="1">
                                  <a:latin typeface="Cambria Math"/>
                                </a:rPr>
                                <m:t>𝑅</m:t>
                              </m:r>
                            </m:e>
                            <m:sub>
                              <m:r>
                                <a:rPr lang="en-US" sz="2200" i="1">
                                  <a:latin typeface="Cambria Math"/>
                                </a:rPr>
                                <m:t>𝐻</m:t>
                              </m:r>
                            </m:sub>
                          </m:sSub>
                          <m:r>
                            <a:rPr lang="en-US" sz="2200" i="1" smtClean="0">
                              <a:latin typeface="Cambria Math"/>
                              <a:ea typeface="Cambria Math"/>
                            </a:rPr>
                            <m:t>×</m:t>
                          </m:r>
                          <m:r>
                            <a:rPr lang="en-US" sz="2200" b="0" i="1" smtClean="0">
                              <a:latin typeface="Cambria Math"/>
                              <a:ea typeface="Cambria Math"/>
                            </a:rPr>
                            <m:t>𝐼</m:t>
                          </m:r>
                        </m:den>
                      </m:f>
                    </m:oMath>
                  </m:oMathPara>
                </a14:m>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3429000" y="3038125"/>
                <a:ext cx="1600246" cy="781561"/>
              </a:xfrm>
              <a:prstGeom prst="rect">
                <a:avLst/>
              </a:prstGeom>
              <a:blipFill rotWithShape="1">
                <a:blip r:embed="rId3"/>
                <a:stretch>
                  <a:fillRect r="-6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68260" y="5029200"/>
                <a:ext cx="2176686"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ea typeface="Cambria Math"/>
                        </a:rPr>
                        <m:t>𝐵</m:t>
                      </m:r>
                      <m:r>
                        <a:rPr lang="en-US" sz="2200" b="0" i="1" smtClean="0">
                          <a:latin typeface="Cambria Math"/>
                          <a:ea typeface="Cambria Math"/>
                        </a:rPr>
                        <m:t>=1.6 </m:t>
                      </m:r>
                      <m:r>
                        <a:rPr lang="en-US" sz="2200" b="0" i="1" smtClean="0">
                          <a:latin typeface="Cambria Math"/>
                          <a:ea typeface="Cambria Math"/>
                        </a:rPr>
                        <m:t>𝑊𝑏</m:t>
                      </m:r>
                      <m:r>
                        <a:rPr lang="en-US" sz="2200" b="0" i="1" smtClean="0">
                          <a:latin typeface="Cambria Math"/>
                          <a:ea typeface="Cambria Math"/>
                        </a:rPr>
                        <m:t>/</m:t>
                      </m:r>
                      <m:sSup>
                        <m:sSupPr>
                          <m:ctrlPr>
                            <a:rPr lang="en-US" sz="2200" b="0" i="1" smtClean="0">
                              <a:latin typeface="Cambria Math"/>
                              <a:ea typeface="Cambria Math"/>
                            </a:rPr>
                          </m:ctrlPr>
                        </m:sSupPr>
                        <m:e>
                          <m:r>
                            <a:rPr lang="en-US" sz="2200" b="0" i="1" smtClean="0">
                              <a:latin typeface="Cambria Math"/>
                              <a:ea typeface="Cambria Math"/>
                            </a:rPr>
                            <m:t>𝑚</m:t>
                          </m:r>
                        </m:e>
                        <m:sup>
                          <m:r>
                            <a:rPr lang="en-US" sz="2200" b="0" i="1" smtClean="0">
                              <a:latin typeface="Cambria Math"/>
                              <a:ea typeface="Cambria Math"/>
                            </a:rPr>
                            <m:t>2</m:t>
                          </m:r>
                        </m:sup>
                      </m:sSup>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3468260" y="5029200"/>
                <a:ext cx="2176686" cy="430887"/>
              </a:xfrm>
              <a:prstGeom prst="rect">
                <a:avLst/>
              </a:prstGeom>
              <a:blipFill rotWithShape="1">
                <a:blip r:embed="rId4"/>
                <a:stretch>
                  <a:fillRect t="-8451" r="-4482" b="-26761"/>
                </a:stretch>
              </a:blipFill>
            </p:spPr>
            <p:txBody>
              <a:bodyPr/>
              <a:lstStyle/>
              <a:p>
                <a:r>
                  <a:rPr lang="en-US">
                    <a:noFill/>
                  </a:rPr>
                  <a:t> </a:t>
                </a:r>
              </a:p>
            </p:txBody>
          </p:sp>
        </mc:Fallback>
      </mc:AlternateContent>
    </p:spTree>
    <p:extLst>
      <p:ext uri="{BB962C8B-B14F-4D97-AF65-F5344CB8AC3E}">
        <p14:creationId xmlns:p14="http://schemas.microsoft.com/office/powerpoint/2010/main" val="181599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a:t>Hall Effect Magnetic </a:t>
            </a:r>
            <a:r>
              <a:rPr lang="en-US" dirty="0" smtClean="0"/>
              <a:t>Sensor</a:t>
            </a:r>
            <a:endParaRPr lang="en-US" dirty="0"/>
          </a:p>
        </p:txBody>
      </p:sp>
      <p:sp>
        <p:nvSpPr>
          <p:cNvPr id="3" name="Content Placeholder 2"/>
          <p:cNvSpPr>
            <a:spLocks noGrp="1"/>
          </p:cNvSpPr>
          <p:nvPr>
            <p:ph idx="1"/>
          </p:nvPr>
        </p:nvSpPr>
        <p:spPr>
          <a:xfrm>
            <a:off x="152400" y="990600"/>
            <a:ext cx="8534400" cy="5181600"/>
          </a:xfrm>
        </p:spPr>
        <p:txBody>
          <a:bodyPr>
            <a:normAutofit/>
          </a:bodyPr>
          <a:lstStyle/>
          <a:p>
            <a:pPr algn="just"/>
            <a:r>
              <a:rPr lang="en-US" sz="2400" dirty="0"/>
              <a:t>The Hall voltage is a low-level signal on the order </a:t>
            </a:r>
            <a:r>
              <a:rPr lang="en-US" sz="2400" dirty="0" smtClean="0"/>
              <a:t>of 30 microvolts </a:t>
            </a:r>
            <a:r>
              <a:rPr lang="en-US" sz="2400" dirty="0"/>
              <a:t>in the presence of a one gauss </a:t>
            </a:r>
            <a:r>
              <a:rPr lang="en-US" sz="2400" dirty="0" smtClean="0"/>
              <a:t>magnetic field</a:t>
            </a:r>
            <a:r>
              <a:rPr lang="en-US" sz="2400" dirty="0"/>
              <a:t>. </a:t>
            </a:r>
            <a:endParaRPr lang="en-US" sz="2400" dirty="0" smtClean="0"/>
          </a:p>
          <a:p>
            <a:pPr algn="just"/>
            <a:endParaRPr lang="en-US" sz="2400" dirty="0"/>
          </a:p>
          <a:p>
            <a:pPr algn="just"/>
            <a:r>
              <a:rPr lang="en-US" sz="2400" dirty="0" smtClean="0"/>
              <a:t>This </a:t>
            </a:r>
            <a:r>
              <a:rPr lang="en-US" sz="2400" dirty="0"/>
              <a:t>low-level output requires an amplifier </a:t>
            </a:r>
            <a:r>
              <a:rPr lang="en-US" sz="2400" dirty="0" smtClean="0"/>
              <a:t>with low </a:t>
            </a:r>
            <a:r>
              <a:rPr lang="en-US" sz="2400" dirty="0"/>
              <a:t>noise, high input impedance and moderate gain</a:t>
            </a:r>
            <a:r>
              <a:rPr lang="en-US" sz="2400" dirty="0" smtClean="0"/>
              <a:t>.</a:t>
            </a:r>
          </a:p>
          <a:p>
            <a:pPr algn="just"/>
            <a:endParaRPr lang="en-US" sz="2400" b="1" dirty="0" smtClean="0"/>
          </a:p>
          <a:p>
            <a:pPr algn="just"/>
            <a:r>
              <a:rPr lang="en-US" sz="2400" b="1" dirty="0" smtClean="0"/>
              <a:t>Hall </a:t>
            </a:r>
            <a:r>
              <a:rPr lang="en-US" sz="2400" b="1" dirty="0"/>
              <a:t>Effect Sensors</a:t>
            </a:r>
            <a:r>
              <a:rPr lang="en-US" sz="2400" dirty="0"/>
              <a:t> are </a:t>
            </a:r>
            <a:r>
              <a:rPr lang="en-US" sz="2400" dirty="0" smtClean="0"/>
              <a:t>of two types</a:t>
            </a:r>
          </a:p>
          <a:p>
            <a:pPr lvl="1" algn="just"/>
            <a:endParaRPr lang="en-US" sz="2400" dirty="0" smtClean="0"/>
          </a:p>
          <a:p>
            <a:pPr lvl="1" algn="just"/>
            <a:r>
              <a:rPr lang="en-US" sz="2400" dirty="0" smtClean="0"/>
              <a:t>Linear (Analog) Hall Effect Sensor</a:t>
            </a:r>
          </a:p>
          <a:p>
            <a:pPr lvl="1" algn="just"/>
            <a:r>
              <a:rPr lang="en-US" sz="2400" dirty="0"/>
              <a:t>Digital Hall Effect Sensor</a:t>
            </a:r>
            <a:endParaRPr lang="en-US" sz="2400" dirty="0" smtClean="0"/>
          </a:p>
        </p:txBody>
      </p:sp>
      <p:sp>
        <p:nvSpPr>
          <p:cNvPr id="4" name="Slide Number Placeholder 3"/>
          <p:cNvSpPr>
            <a:spLocks noGrp="1"/>
          </p:cNvSpPr>
          <p:nvPr>
            <p:ph type="sldNum" sz="quarter" idx="12"/>
          </p:nvPr>
        </p:nvSpPr>
        <p:spPr/>
        <p:txBody>
          <a:bodyPr/>
          <a:lstStyle/>
          <a:p>
            <a:fld id="{7A0D5CAB-8BF0-4EA3-BAE4-9835C852A49B}" type="slidenum">
              <a:rPr lang="en-GB" smtClean="0"/>
              <a:pPr/>
              <a:t>16</a:t>
            </a:fld>
            <a:endParaRPr lang="en-GB"/>
          </a:p>
        </p:txBody>
      </p:sp>
    </p:spTree>
    <p:extLst>
      <p:ext uri="{BB962C8B-B14F-4D97-AF65-F5344CB8AC3E}">
        <p14:creationId xmlns:p14="http://schemas.microsoft.com/office/powerpoint/2010/main" val="381292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Analog Hall </a:t>
            </a:r>
            <a:r>
              <a:rPr lang="en-US" dirty="0"/>
              <a:t>Effect </a:t>
            </a:r>
            <a:r>
              <a:rPr lang="en-US" dirty="0" smtClean="0"/>
              <a:t>Sensor</a:t>
            </a:r>
            <a:endParaRPr lang="en-US" dirty="0"/>
          </a:p>
        </p:txBody>
      </p:sp>
      <p:sp>
        <p:nvSpPr>
          <p:cNvPr id="3" name="Content Placeholder 2"/>
          <p:cNvSpPr>
            <a:spLocks noGrp="1"/>
          </p:cNvSpPr>
          <p:nvPr>
            <p:ph idx="1"/>
          </p:nvPr>
        </p:nvSpPr>
        <p:spPr>
          <a:xfrm>
            <a:off x="152400" y="990600"/>
            <a:ext cx="8534400" cy="5181600"/>
          </a:xfrm>
        </p:spPr>
        <p:txBody>
          <a:bodyPr>
            <a:normAutofit/>
          </a:bodyPr>
          <a:lstStyle/>
          <a:p>
            <a:pPr algn="just"/>
            <a:r>
              <a:rPr lang="en-US" sz="2200" dirty="0"/>
              <a:t>The output signal for linear (</a:t>
            </a:r>
            <a:r>
              <a:rPr lang="en-US" sz="2200" dirty="0" smtClean="0"/>
              <a:t>analog) </a:t>
            </a:r>
            <a:r>
              <a:rPr lang="en-US" sz="2200" dirty="0"/>
              <a:t>sensors is taken directly from the output of the operational amplifier with the output voltage being directly proportional to the magnetic field passing through the Hall sensor. </a:t>
            </a:r>
            <a:endParaRPr lang="en-US" sz="2200" dirty="0" smtClean="0"/>
          </a:p>
        </p:txBody>
      </p:sp>
      <p:sp>
        <p:nvSpPr>
          <p:cNvPr id="4" name="Slide Number Placeholder 3"/>
          <p:cNvSpPr>
            <a:spLocks noGrp="1"/>
          </p:cNvSpPr>
          <p:nvPr>
            <p:ph type="sldNum" sz="quarter" idx="12"/>
          </p:nvPr>
        </p:nvSpPr>
        <p:spPr/>
        <p:txBody>
          <a:bodyPr/>
          <a:lstStyle/>
          <a:p>
            <a:fld id="{7A0D5CAB-8BF0-4EA3-BAE4-9835C852A49B}" type="slidenum">
              <a:rPr lang="en-GB" smtClean="0"/>
              <a:pPr/>
              <a:t>17</a:t>
            </a:fld>
            <a:endParaRPr lang="en-GB"/>
          </a:p>
        </p:txBody>
      </p:sp>
      <mc:AlternateContent xmlns:mc="http://schemas.openxmlformats.org/markup-compatibility/2006" xmlns:a14="http://schemas.microsoft.com/office/drawing/2010/main">
        <mc:Choice Requires="a14">
          <p:sp>
            <p:nvSpPr>
              <p:cNvPr id="5" name="TextBox 4"/>
              <p:cNvSpPr txBox="1"/>
              <p:nvPr/>
            </p:nvSpPr>
            <p:spPr>
              <a:xfrm>
                <a:off x="3384645" y="5500697"/>
                <a:ext cx="2238754" cy="733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n-US" sz="2200" b="0" i="1" smtClean="0">
                              <a:latin typeface="Cambria Math"/>
                            </a:rPr>
                            <m:t>𝑉</m:t>
                          </m:r>
                        </m:e>
                        <m:sub>
                          <m:r>
                            <a:rPr lang="en-US" sz="2200" b="0" i="1" smtClean="0">
                              <a:latin typeface="Cambria Math"/>
                            </a:rPr>
                            <m:t>𝐻</m:t>
                          </m:r>
                        </m:sub>
                      </m:sSub>
                      <m:r>
                        <a:rPr lang="en-US" sz="2200" b="0" i="1" smtClean="0">
                          <a:latin typeface="Cambria Math"/>
                        </a:rPr>
                        <m:t>=</m:t>
                      </m:r>
                      <m:sSub>
                        <m:sSubPr>
                          <m:ctrlPr>
                            <a:rPr lang="en-US" sz="2200" b="0" i="1" smtClean="0">
                              <a:latin typeface="Cambria Math"/>
                            </a:rPr>
                          </m:ctrlPr>
                        </m:sSubPr>
                        <m:e>
                          <m:r>
                            <a:rPr lang="en-US" sz="2200" b="0" i="1" smtClean="0">
                              <a:latin typeface="Cambria Math"/>
                            </a:rPr>
                            <m:t>𝑅</m:t>
                          </m:r>
                        </m:e>
                        <m:sub>
                          <m:r>
                            <a:rPr lang="en-US" sz="2200" b="0" i="1" smtClean="0">
                              <a:latin typeface="Cambria Math"/>
                            </a:rPr>
                            <m:t>𝐻</m:t>
                          </m:r>
                        </m:sub>
                      </m:sSub>
                      <m:d>
                        <m:dPr>
                          <m:ctrlPr>
                            <a:rPr lang="en-US" sz="2200" b="0" i="1" smtClean="0">
                              <a:latin typeface="Cambria Math"/>
                            </a:rPr>
                          </m:ctrlPr>
                        </m:dPr>
                        <m:e>
                          <m:f>
                            <m:fPr>
                              <m:ctrlPr>
                                <a:rPr lang="en-US" sz="2200" b="0" i="1" smtClean="0">
                                  <a:latin typeface="Cambria Math"/>
                                </a:rPr>
                              </m:ctrlPr>
                            </m:fPr>
                            <m:num>
                              <m:r>
                                <a:rPr lang="en-US" sz="2200" b="0" i="1" smtClean="0">
                                  <a:latin typeface="Cambria Math"/>
                                </a:rPr>
                                <m:t>𝐼</m:t>
                              </m:r>
                            </m:num>
                            <m:den>
                              <m:r>
                                <a:rPr lang="en-US" sz="2200" b="0" i="1" smtClean="0">
                                  <a:latin typeface="Cambria Math"/>
                                </a:rPr>
                                <m:t>𝑡</m:t>
                              </m:r>
                            </m:den>
                          </m:f>
                          <m:r>
                            <a:rPr lang="en-US" sz="2200" b="0" i="1" smtClean="0">
                              <a:latin typeface="Cambria Math"/>
                              <a:ea typeface="Cambria Math"/>
                            </a:rPr>
                            <m:t>×</m:t>
                          </m:r>
                          <m:r>
                            <a:rPr lang="en-US" sz="2200" b="0" i="1" smtClean="0">
                              <a:latin typeface="Cambria Math"/>
                              <a:ea typeface="Cambria Math"/>
                            </a:rPr>
                            <m:t>𝐵</m:t>
                          </m:r>
                        </m:e>
                      </m:d>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3384645" y="5500697"/>
                <a:ext cx="2238754" cy="733406"/>
              </a:xfrm>
              <a:prstGeom prst="rect">
                <a:avLst/>
              </a:prstGeom>
              <a:blipFill rotWithShape="1">
                <a:blip r:embed="rId2"/>
                <a:stretch>
                  <a:fillRect r="-4632"/>
                </a:stretch>
              </a:blipFill>
            </p:spPr>
            <p:txBody>
              <a:bodyPr/>
              <a:lstStyle/>
              <a:p>
                <a:r>
                  <a:rPr lang="en-US">
                    <a:noFill/>
                  </a:rPr>
                  <a:t> </a:t>
                </a:r>
              </a:p>
            </p:txBody>
          </p:sp>
        </mc:Fallback>
      </mc:AlternateContent>
      <p:pic>
        <p:nvPicPr>
          <p:cNvPr id="3074" name="Picture 2" descr="http://www.electronicshub.org/wp-content/uploads/2015/09/Analog-Hall-Effect-Sens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0"/>
            <a:ext cx="560566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30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a:t>Analog Hall Effect Sensor</a:t>
            </a:r>
          </a:p>
        </p:txBody>
      </p:sp>
      <p:sp>
        <p:nvSpPr>
          <p:cNvPr id="4" name="Slide Number Placeholder 3"/>
          <p:cNvSpPr>
            <a:spLocks noGrp="1"/>
          </p:cNvSpPr>
          <p:nvPr>
            <p:ph type="sldNum" sz="quarter" idx="12"/>
          </p:nvPr>
        </p:nvSpPr>
        <p:spPr/>
        <p:txBody>
          <a:bodyPr/>
          <a:lstStyle/>
          <a:p>
            <a:fld id="{7A0D5CAB-8BF0-4EA3-BAE4-9835C852A49B}" type="slidenum">
              <a:rPr lang="en-GB" smtClean="0"/>
              <a:pPr/>
              <a:t>18</a:t>
            </a:fld>
            <a:endParaRPr lang="en-GB"/>
          </a:p>
        </p:txBody>
      </p:sp>
      <mc:AlternateContent xmlns:mc="http://schemas.openxmlformats.org/markup-compatibility/2006" xmlns:a14="http://schemas.microsoft.com/office/drawing/2010/main">
        <mc:Choice Requires="a14">
          <p:sp>
            <p:nvSpPr>
              <p:cNvPr id="5" name="TextBox 4"/>
              <p:cNvSpPr txBox="1"/>
              <p:nvPr/>
            </p:nvSpPr>
            <p:spPr>
              <a:xfrm>
                <a:off x="685800" y="1993890"/>
                <a:ext cx="2238754" cy="733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n-US" sz="2200" b="0" i="1" smtClean="0">
                              <a:latin typeface="Cambria Math"/>
                            </a:rPr>
                            <m:t>𝑉</m:t>
                          </m:r>
                        </m:e>
                        <m:sub>
                          <m:r>
                            <a:rPr lang="en-US" sz="2200" b="0" i="1" smtClean="0">
                              <a:latin typeface="Cambria Math"/>
                            </a:rPr>
                            <m:t>𝐻</m:t>
                          </m:r>
                        </m:sub>
                      </m:sSub>
                      <m:r>
                        <a:rPr lang="en-US" sz="2200" b="0" i="1" smtClean="0">
                          <a:latin typeface="Cambria Math"/>
                        </a:rPr>
                        <m:t>=</m:t>
                      </m:r>
                      <m:sSub>
                        <m:sSubPr>
                          <m:ctrlPr>
                            <a:rPr lang="en-US" sz="2200" b="0" i="1" smtClean="0">
                              <a:latin typeface="Cambria Math"/>
                            </a:rPr>
                          </m:ctrlPr>
                        </m:sSubPr>
                        <m:e>
                          <m:r>
                            <a:rPr lang="en-US" sz="2200" b="0" i="1" smtClean="0">
                              <a:latin typeface="Cambria Math"/>
                            </a:rPr>
                            <m:t>𝑅</m:t>
                          </m:r>
                        </m:e>
                        <m:sub>
                          <m:r>
                            <a:rPr lang="en-US" sz="2200" b="0" i="1" smtClean="0">
                              <a:latin typeface="Cambria Math"/>
                            </a:rPr>
                            <m:t>𝐻</m:t>
                          </m:r>
                        </m:sub>
                      </m:sSub>
                      <m:d>
                        <m:dPr>
                          <m:ctrlPr>
                            <a:rPr lang="en-US" sz="2200" b="0" i="1" smtClean="0">
                              <a:latin typeface="Cambria Math"/>
                            </a:rPr>
                          </m:ctrlPr>
                        </m:dPr>
                        <m:e>
                          <m:f>
                            <m:fPr>
                              <m:ctrlPr>
                                <a:rPr lang="en-US" sz="2200" b="0" i="1" smtClean="0">
                                  <a:latin typeface="Cambria Math"/>
                                </a:rPr>
                              </m:ctrlPr>
                            </m:fPr>
                            <m:num>
                              <m:r>
                                <a:rPr lang="en-US" sz="2200" b="0" i="1" smtClean="0">
                                  <a:latin typeface="Cambria Math"/>
                                </a:rPr>
                                <m:t>𝐼</m:t>
                              </m:r>
                            </m:num>
                            <m:den>
                              <m:r>
                                <a:rPr lang="en-US" sz="2200" b="0" i="1" smtClean="0">
                                  <a:latin typeface="Cambria Math"/>
                                </a:rPr>
                                <m:t>𝑡</m:t>
                              </m:r>
                            </m:den>
                          </m:f>
                          <m:r>
                            <a:rPr lang="en-US" sz="2200" b="0" i="1" smtClean="0">
                              <a:latin typeface="Cambria Math"/>
                              <a:ea typeface="Cambria Math"/>
                            </a:rPr>
                            <m:t>×</m:t>
                          </m:r>
                          <m:r>
                            <a:rPr lang="en-US" sz="2200" b="0" i="1" smtClean="0">
                              <a:latin typeface="Cambria Math"/>
                              <a:ea typeface="Cambria Math"/>
                            </a:rPr>
                            <m:t>𝐵</m:t>
                          </m:r>
                        </m:e>
                      </m:d>
                    </m:oMath>
                  </m:oMathPara>
                </a14:m>
                <a:endParaRPr lang="en-US" sz="2200" dirty="0"/>
              </a:p>
            </p:txBody>
          </p:sp>
        </mc:Choice>
        <mc:Fallback xmlns="">
          <p:sp>
            <p:nvSpPr>
              <p:cNvPr id="5" name="TextBox 4"/>
              <p:cNvSpPr txBox="1">
                <a:spLocks noRot="1" noChangeAspect="1" noMove="1" noResize="1" noEditPoints="1" noAdjustHandles="1" noChangeArrowheads="1" noChangeShapeType="1" noTextEdit="1"/>
              </p:cNvSpPr>
              <p:nvPr/>
            </p:nvSpPr>
            <p:spPr>
              <a:xfrm>
                <a:off x="685800" y="1993890"/>
                <a:ext cx="2238754" cy="733406"/>
              </a:xfrm>
              <a:prstGeom prst="rect">
                <a:avLst/>
              </a:prstGeom>
              <a:blipFill rotWithShape="1">
                <a:blip r:embed="rId2"/>
                <a:stretch>
                  <a:fillRect r="-4360"/>
                </a:stretch>
              </a:blipFill>
            </p:spPr>
            <p:txBody>
              <a:bodyPr/>
              <a:lstStyle/>
              <a:p>
                <a:r>
                  <a:rPr lang="en-US">
                    <a:noFill/>
                  </a:rPr>
                  <a:t> </a:t>
                </a:r>
              </a:p>
            </p:txBody>
          </p:sp>
        </mc:Fallback>
      </mc:AlternateContent>
      <p:pic>
        <p:nvPicPr>
          <p:cNvPr id="2049" name="Picture 1" descr="hall effect linear vol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806" y="1385897"/>
            <a:ext cx="3465394" cy="22731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152400" y="3185279"/>
                <a:ext cx="8170460" cy="3139321"/>
              </a:xfrm>
              <a:prstGeom prst="rect">
                <a:avLst/>
              </a:prstGeom>
            </p:spPr>
            <p:txBody>
              <a:bodyPr wrap="square">
                <a:spAutoFit/>
              </a:bodyPr>
              <a:lstStyle/>
              <a:p>
                <a:pPr algn="just" fontAlgn="t">
                  <a:lnSpc>
                    <a:spcPct val="150000"/>
                  </a:lnSpc>
                </a:pPr>
                <a:r>
                  <a:rPr lang="en-US" sz="2200" dirty="0" smtClean="0">
                    <a:solidFill>
                      <a:schemeClr val="tx1"/>
                    </a:solidFill>
                  </a:rPr>
                  <a:t>Where:</a:t>
                </a:r>
              </a:p>
              <a:p>
                <a:pPr marL="342900" indent="-342900" algn="just" fontAlgn="t">
                  <a:lnSpc>
                    <a:spcPct val="150000"/>
                  </a:lnSpc>
                  <a:buFont typeface="Arial" pitchFamily="34" charset="0"/>
                  <a:buChar char="•"/>
                </a:pPr>
                <a14:m>
                  <m:oMath xmlns:m="http://schemas.openxmlformats.org/officeDocument/2006/math">
                    <m:sSub>
                      <m:sSubPr>
                        <m:ctrlPr>
                          <a:rPr lang="en-US" sz="2200" i="1" smtClean="0">
                            <a:solidFill>
                              <a:schemeClr val="tx1"/>
                            </a:solidFill>
                            <a:latin typeface="Cambria Math"/>
                          </a:rPr>
                        </m:ctrlPr>
                      </m:sSubPr>
                      <m:e>
                        <m:r>
                          <a:rPr lang="en-US" sz="2200" b="0" i="1" smtClean="0">
                            <a:solidFill>
                              <a:schemeClr val="tx1"/>
                            </a:solidFill>
                            <a:latin typeface="Cambria Math"/>
                          </a:rPr>
                          <m:t>𝑉</m:t>
                        </m:r>
                      </m:e>
                      <m:sub>
                        <m:r>
                          <a:rPr lang="en-US" sz="2200" b="0" i="1" smtClean="0">
                            <a:solidFill>
                              <a:schemeClr val="tx1"/>
                            </a:solidFill>
                            <a:latin typeface="Cambria Math"/>
                          </a:rPr>
                          <m:t>𝐻</m:t>
                        </m:r>
                      </m:sub>
                    </m:sSub>
                  </m:oMath>
                </a14:m>
                <a:r>
                  <a:rPr lang="en-US" sz="2200" dirty="0">
                    <a:solidFill>
                      <a:schemeClr val="tx1"/>
                    </a:solidFill>
                  </a:rPr>
                  <a:t> is the Hall Voltage in volts</a:t>
                </a:r>
              </a:p>
              <a:p>
                <a:pPr marL="342900" indent="-342900" algn="just" fontAlgn="t">
                  <a:lnSpc>
                    <a:spcPct val="150000"/>
                  </a:lnSpc>
                  <a:buFont typeface="Arial" pitchFamily="34" charset="0"/>
                  <a:buChar char="•"/>
                </a:pPr>
                <a14:m>
                  <m:oMath xmlns:m="http://schemas.openxmlformats.org/officeDocument/2006/math">
                    <m:sSub>
                      <m:sSubPr>
                        <m:ctrlPr>
                          <a:rPr lang="en-US" sz="2200" i="1">
                            <a:solidFill>
                              <a:schemeClr val="tx1"/>
                            </a:solidFill>
                            <a:latin typeface="Cambria Math"/>
                          </a:rPr>
                        </m:ctrlPr>
                      </m:sSubPr>
                      <m:e>
                        <m:r>
                          <a:rPr lang="en-US" sz="2200" b="0" i="1" smtClean="0">
                            <a:solidFill>
                              <a:schemeClr val="tx1"/>
                            </a:solidFill>
                            <a:latin typeface="Cambria Math"/>
                          </a:rPr>
                          <m:t>𝑅</m:t>
                        </m:r>
                      </m:e>
                      <m:sub>
                        <m:r>
                          <a:rPr lang="en-US" sz="2200" i="1">
                            <a:solidFill>
                              <a:schemeClr val="tx1"/>
                            </a:solidFill>
                            <a:latin typeface="Cambria Math"/>
                          </a:rPr>
                          <m:t>𝐻</m:t>
                        </m:r>
                      </m:sub>
                    </m:sSub>
                    <m:r>
                      <a:rPr lang="en-US" sz="2200" i="1">
                        <a:solidFill>
                          <a:schemeClr val="tx1"/>
                        </a:solidFill>
                        <a:latin typeface="Cambria Math"/>
                      </a:rPr>
                      <m:t> </m:t>
                    </m:r>
                  </m:oMath>
                </a14:m>
                <a:r>
                  <a:rPr lang="en-US" sz="2200" dirty="0">
                    <a:solidFill>
                      <a:schemeClr val="tx1"/>
                    </a:solidFill>
                  </a:rPr>
                  <a:t> is the Hall Effect co-efficient</a:t>
                </a:r>
              </a:p>
              <a:p>
                <a:pPr marL="342900" indent="-342900" algn="just" fontAlgn="t">
                  <a:lnSpc>
                    <a:spcPct val="150000"/>
                  </a:lnSpc>
                  <a:buFont typeface="Arial" pitchFamily="34" charset="0"/>
                  <a:buChar char="•"/>
                </a:pPr>
                <a14:m>
                  <m:oMath xmlns:m="http://schemas.openxmlformats.org/officeDocument/2006/math">
                    <m:r>
                      <a:rPr lang="en-US" sz="2200" b="0" i="1" smtClean="0">
                        <a:solidFill>
                          <a:schemeClr val="tx1"/>
                        </a:solidFill>
                        <a:latin typeface="Cambria Math"/>
                      </a:rPr>
                      <m:t>𝐼</m:t>
                    </m:r>
                    <m:r>
                      <a:rPr lang="en-US" sz="2200" i="1">
                        <a:solidFill>
                          <a:schemeClr val="tx1"/>
                        </a:solidFill>
                        <a:latin typeface="Cambria Math"/>
                      </a:rPr>
                      <m:t> </m:t>
                    </m:r>
                  </m:oMath>
                </a14:m>
                <a:r>
                  <a:rPr lang="en-US" sz="2200" dirty="0">
                    <a:solidFill>
                      <a:schemeClr val="tx1"/>
                    </a:solidFill>
                  </a:rPr>
                  <a:t> is the current flow through the sensor in amps</a:t>
                </a:r>
              </a:p>
              <a:p>
                <a:pPr marL="342900" indent="-342900" algn="just" fontAlgn="t">
                  <a:lnSpc>
                    <a:spcPct val="150000"/>
                  </a:lnSpc>
                  <a:buFont typeface="Arial" pitchFamily="34" charset="0"/>
                  <a:buChar char="•"/>
                </a:pPr>
                <a14:m>
                  <m:oMath xmlns:m="http://schemas.openxmlformats.org/officeDocument/2006/math">
                    <m:r>
                      <a:rPr lang="en-US" sz="2200" b="0" i="1" smtClean="0">
                        <a:solidFill>
                          <a:schemeClr val="tx1"/>
                        </a:solidFill>
                        <a:latin typeface="Cambria Math"/>
                      </a:rPr>
                      <m:t>𝑡</m:t>
                    </m:r>
                    <m:r>
                      <a:rPr lang="en-US" sz="2200" i="1">
                        <a:solidFill>
                          <a:schemeClr val="tx1"/>
                        </a:solidFill>
                        <a:latin typeface="Cambria Math"/>
                      </a:rPr>
                      <m:t> </m:t>
                    </m:r>
                  </m:oMath>
                </a14:m>
                <a:r>
                  <a:rPr lang="en-US" sz="2200" dirty="0">
                    <a:solidFill>
                      <a:schemeClr val="tx1"/>
                    </a:solidFill>
                  </a:rPr>
                  <a:t> is the thickness of the sensor in mm</a:t>
                </a:r>
              </a:p>
              <a:p>
                <a:pPr marL="342900" indent="-342900" algn="just" fontAlgn="t">
                  <a:lnSpc>
                    <a:spcPct val="150000"/>
                  </a:lnSpc>
                  <a:buFont typeface="Arial" pitchFamily="34" charset="0"/>
                  <a:buChar char="•"/>
                </a:pPr>
                <a14:m>
                  <m:oMath xmlns:m="http://schemas.openxmlformats.org/officeDocument/2006/math">
                    <m:r>
                      <a:rPr lang="en-US" sz="2200" b="0" i="1" smtClean="0">
                        <a:solidFill>
                          <a:schemeClr val="tx1"/>
                        </a:solidFill>
                        <a:latin typeface="Cambria Math"/>
                      </a:rPr>
                      <m:t>𝐵</m:t>
                    </m:r>
                    <m:r>
                      <a:rPr lang="en-US" sz="2200" i="1">
                        <a:solidFill>
                          <a:schemeClr val="tx1"/>
                        </a:solidFill>
                        <a:latin typeface="Cambria Math"/>
                      </a:rPr>
                      <m:t> </m:t>
                    </m:r>
                  </m:oMath>
                </a14:m>
                <a:r>
                  <a:rPr lang="en-US" sz="2200" dirty="0">
                    <a:solidFill>
                      <a:schemeClr val="tx1"/>
                    </a:solidFill>
                  </a:rPr>
                  <a:t> is the Magnetic Flux density in </a:t>
                </a:r>
                <a:r>
                  <a:rPr lang="en-US" sz="2200" dirty="0" err="1">
                    <a:solidFill>
                      <a:schemeClr val="tx1"/>
                    </a:solidFill>
                  </a:rPr>
                  <a:t>Teslas</a:t>
                </a:r>
                <a:endParaRPr lang="en-US" sz="22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52400" y="3185279"/>
                <a:ext cx="8170460" cy="3139321"/>
              </a:xfrm>
              <a:prstGeom prst="rect">
                <a:avLst/>
              </a:prstGeom>
              <a:blipFill rotWithShape="1">
                <a:blip r:embed="rId4"/>
                <a:stretch>
                  <a:fillRect l="-896" b="-2913"/>
                </a:stretch>
              </a:blipFill>
            </p:spPr>
            <p:txBody>
              <a:bodyPr/>
              <a:lstStyle/>
              <a:p>
                <a:r>
                  <a:rPr lang="en-US">
                    <a:noFill/>
                  </a:rPr>
                  <a:t> </a:t>
                </a:r>
              </a:p>
            </p:txBody>
          </p:sp>
        </mc:Fallback>
      </mc:AlternateContent>
    </p:spTree>
    <p:extLst>
      <p:ext uri="{BB962C8B-B14F-4D97-AF65-F5344CB8AC3E}">
        <p14:creationId xmlns:p14="http://schemas.microsoft.com/office/powerpoint/2010/main" val="181662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Autofit/>
          </a:bodyPr>
          <a:lstStyle/>
          <a:p>
            <a:r>
              <a:rPr lang="en-US" sz="3400" dirty="0" smtClean="0"/>
              <a:t>Digital Hall Effect Sensor (Hall Effect Switch)</a:t>
            </a:r>
            <a:endParaRPr lang="en-US" sz="3400" dirty="0"/>
          </a:p>
        </p:txBody>
      </p:sp>
      <p:sp>
        <p:nvSpPr>
          <p:cNvPr id="3" name="Content Placeholder 2"/>
          <p:cNvSpPr>
            <a:spLocks noGrp="1"/>
          </p:cNvSpPr>
          <p:nvPr>
            <p:ph idx="1"/>
          </p:nvPr>
        </p:nvSpPr>
        <p:spPr>
          <a:xfrm>
            <a:off x="76200" y="762000"/>
            <a:ext cx="8839200" cy="2438400"/>
          </a:xfrm>
        </p:spPr>
        <p:txBody>
          <a:bodyPr>
            <a:normAutofit/>
          </a:bodyPr>
          <a:lstStyle/>
          <a:p>
            <a:pPr algn="just"/>
            <a:r>
              <a:rPr lang="en-US" sz="2200" dirty="0"/>
              <a:t>Digital output sensors </a:t>
            </a:r>
            <a:r>
              <a:rPr lang="en-US" sz="2200" dirty="0" smtClean="0"/>
              <a:t>have </a:t>
            </a:r>
            <a:r>
              <a:rPr lang="en-US" sz="2200" dirty="0"/>
              <a:t>a Schmitt-trigger </a:t>
            </a:r>
            <a:r>
              <a:rPr lang="en-US" sz="2200" dirty="0" smtClean="0"/>
              <a:t>connected </a:t>
            </a:r>
            <a:r>
              <a:rPr lang="en-US" sz="2200" dirty="0"/>
              <a:t>to the op-amp. </a:t>
            </a:r>
            <a:endParaRPr lang="en-US" sz="2200" dirty="0" smtClean="0"/>
          </a:p>
        </p:txBody>
      </p:sp>
      <p:sp>
        <p:nvSpPr>
          <p:cNvPr id="4" name="Slide Number Placeholder 3"/>
          <p:cNvSpPr>
            <a:spLocks noGrp="1"/>
          </p:cNvSpPr>
          <p:nvPr>
            <p:ph type="sldNum" sz="quarter" idx="12"/>
          </p:nvPr>
        </p:nvSpPr>
        <p:spPr/>
        <p:txBody>
          <a:bodyPr/>
          <a:lstStyle/>
          <a:p>
            <a:fld id="{7A0D5CAB-8BF0-4EA3-BAE4-9835C852A49B}" type="slidenum">
              <a:rPr lang="en-GB" smtClean="0"/>
              <a:pPr/>
              <a:t>19</a:t>
            </a:fld>
            <a:endParaRPr lang="en-GB"/>
          </a:p>
        </p:txBody>
      </p:sp>
      <p:sp>
        <p:nvSpPr>
          <p:cNvPr id="6" name="Rectangle 5"/>
          <p:cNvSpPr/>
          <p:nvPr/>
        </p:nvSpPr>
        <p:spPr>
          <a:xfrm>
            <a:off x="239973" y="5181600"/>
            <a:ext cx="8461612" cy="1446550"/>
          </a:xfrm>
          <a:prstGeom prst="rect">
            <a:avLst/>
          </a:prstGeom>
        </p:spPr>
        <p:txBody>
          <a:bodyPr wrap="square">
            <a:spAutoFit/>
          </a:bodyPr>
          <a:lstStyle/>
          <a:p>
            <a:pPr marL="342900" indent="-342900" algn="just">
              <a:buFont typeface="Arial" pitchFamily="34" charset="0"/>
              <a:buChar char="•"/>
            </a:pPr>
            <a:r>
              <a:rPr lang="en-US" sz="2200" dirty="0"/>
              <a:t>When the magnetic flux passing through the Hall sensor exceeds a pre-set value the output from the device switches quickly between its “OFF” condition to an “ON” condition without any type of contact bounce. </a:t>
            </a:r>
          </a:p>
        </p:txBody>
      </p:sp>
      <p:pic>
        <p:nvPicPr>
          <p:cNvPr id="1026" name="Picture 2" descr="http://www.sensorwiki.org/lib/exe/fetch.php/sensors/hallbook-12.jpg?w=400&amp;h=232&amp;cache=cache"/>
          <p:cNvPicPr>
            <a:picLocks noChangeAspect="1" noChangeArrowheads="1"/>
          </p:cNvPicPr>
          <p:nvPr/>
        </p:nvPicPr>
        <p:blipFill rotWithShape="1">
          <a:blip r:embed="rId2">
            <a:extLst>
              <a:ext uri="{28A0092B-C50C-407E-A947-70E740481C1C}">
                <a14:useLocalDpi xmlns:a14="http://schemas.microsoft.com/office/drawing/2010/main" val="0"/>
              </a:ext>
            </a:extLst>
          </a:blip>
          <a:srcRect l="4617" t="4948" r="3681" b="15411"/>
          <a:stretch/>
        </p:blipFill>
        <p:spPr bwMode="auto">
          <a:xfrm>
            <a:off x="1787857" y="1637731"/>
            <a:ext cx="5240740" cy="305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850106"/>
          </a:xfrm>
        </p:spPr>
        <p:txBody>
          <a:bodyPr/>
          <a:lstStyle/>
          <a:p>
            <a:r>
              <a:rPr lang="en-US" dirty="0" smtClean="0"/>
              <a:t>Lecture Outline</a:t>
            </a:r>
            <a:endParaRPr lang="en-US" dirty="0"/>
          </a:p>
        </p:txBody>
      </p:sp>
      <p:sp>
        <p:nvSpPr>
          <p:cNvPr id="3" name="Content Placeholder 2"/>
          <p:cNvSpPr>
            <a:spLocks noGrp="1"/>
          </p:cNvSpPr>
          <p:nvPr>
            <p:ph idx="1"/>
          </p:nvPr>
        </p:nvSpPr>
        <p:spPr>
          <a:xfrm>
            <a:off x="457200" y="822722"/>
            <a:ext cx="8229600" cy="5806678"/>
          </a:xfrm>
        </p:spPr>
        <p:txBody>
          <a:bodyPr>
            <a:normAutofit fontScale="92500" lnSpcReduction="10000"/>
          </a:bodyPr>
          <a:lstStyle/>
          <a:p>
            <a:pPr>
              <a:lnSpc>
                <a:spcPct val="150000"/>
              </a:lnSpc>
            </a:pPr>
            <a:r>
              <a:rPr lang="en-US" dirty="0" smtClean="0"/>
              <a:t>Introduction</a:t>
            </a:r>
          </a:p>
          <a:p>
            <a:pPr>
              <a:lnSpc>
                <a:spcPct val="150000"/>
              </a:lnSpc>
            </a:pPr>
            <a:r>
              <a:rPr lang="en-US" dirty="0" smtClean="0"/>
              <a:t>Lorenz force</a:t>
            </a:r>
          </a:p>
          <a:p>
            <a:pPr>
              <a:lnSpc>
                <a:spcPct val="150000"/>
              </a:lnSpc>
            </a:pPr>
            <a:r>
              <a:rPr lang="en-US" dirty="0" smtClean="0"/>
              <a:t>Hall Effect</a:t>
            </a:r>
          </a:p>
          <a:p>
            <a:pPr lvl="1">
              <a:lnSpc>
                <a:spcPct val="150000"/>
              </a:lnSpc>
            </a:pPr>
            <a:r>
              <a:rPr lang="en-US" dirty="0" smtClean="0"/>
              <a:t>Principle</a:t>
            </a:r>
          </a:p>
          <a:p>
            <a:pPr>
              <a:lnSpc>
                <a:spcPct val="150000"/>
              </a:lnSpc>
            </a:pPr>
            <a:r>
              <a:rPr lang="en-US" dirty="0" smtClean="0"/>
              <a:t>Hall Effect sensor</a:t>
            </a:r>
          </a:p>
          <a:p>
            <a:pPr lvl="1">
              <a:lnSpc>
                <a:spcPct val="150000"/>
              </a:lnSpc>
            </a:pPr>
            <a:r>
              <a:rPr lang="en-US" dirty="0" smtClean="0"/>
              <a:t>Analog</a:t>
            </a:r>
          </a:p>
          <a:p>
            <a:pPr lvl="1">
              <a:lnSpc>
                <a:spcPct val="150000"/>
              </a:lnSpc>
            </a:pPr>
            <a:r>
              <a:rPr lang="en-US" dirty="0" smtClean="0"/>
              <a:t>Digital</a:t>
            </a:r>
          </a:p>
          <a:p>
            <a:pPr>
              <a:lnSpc>
                <a:spcPct val="150000"/>
              </a:lnSpc>
            </a:pPr>
            <a:r>
              <a:rPr lang="en-US" dirty="0" smtClean="0"/>
              <a:t>Applications</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a:t>
            </a:fld>
            <a:endParaRPr lang="en-GB"/>
          </a:p>
        </p:txBody>
      </p:sp>
    </p:spTree>
    <p:extLst>
      <p:ext uri="{BB962C8B-B14F-4D97-AF65-F5344CB8AC3E}">
        <p14:creationId xmlns:p14="http://schemas.microsoft.com/office/powerpoint/2010/main" val="601398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Autofit/>
          </a:bodyPr>
          <a:lstStyle/>
          <a:p>
            <a:r>
              <a:rPr lang="en-US" sz="3400" dirty="0" smtClean="0"/>
              <a:t>Digital Hall Effect Sensor (Hall Effect Switch)</a:t>
            </a:r>
            <a:endParaRPr lang="en-US" sz="3400" dirty="0"/>
          </a:p>
        </p:txBody>
      </p:sp>
      <p:sp>
        <p:nvSpPr>
          <p:cNvPr id="3" name="Content Placeholder 2"/>
          <p:cNvSpPr>
            <a:spLocks noGrp="1"/>
          </p:cNvSpPr>
          <p:nvPr>
            <p:ph idx="1"/>
          </p:nvPr>
        </p:nvSpPr>
        <p:spPr>
          <a:xfrm>
            <a:off x="76200" y="762000"/>
            <a:ext cx="8839200" cy="2438400"/>
          </a:xfrm>
        </p:spPr>
        <p:txBody>
          <a:bodyPr>
            <a:normAutofit/>
          </a:bodyPr>
          <a:lstStyle/>
          <a:p>
            <a:pPr algn="just"/>
            <a:r>
              <a:rPr lang="en-US" sz="2200" dirty="0"/>
              <a:t>Digital </a:t>
            </a:r>
            <a:r>
              <a:rPr lang="en-US" sz="2200" dirty="0" smtClean="0"/>
              <a:t>Hall effect sensors usually have built </a:t>
            </a:r>
            <a:r>
              <a:rPr lang="en-US" sz="2200" dirty="0"/>
              <a:t>in hysteresis connected to the </a:t>
            </a:r>
            <a:r>
              <a:rPr lang="en-US" sz="2200" dirty="0" smtClean="0"/>
              <a:t>output of Schmitt trigger.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20</a:t>
            </a:fld>
            <a:endParaRPr lang="en-GB"/>
          </a:p>
        </p:txBody>
      </p:sp>
      <p:pic>
        <p:nvPicPr>
          <p:cNvPr id="5" name="Picture 2" descr="hall effect sen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250" y="1800367"/>
            <a:ext cx="5787656" cy="30938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5029200"/>
            <a:ext cx="8461612" cy="1107996"/>
          </a:xfrm>
          <a:prstGeom prst="rect">
            <a:avLst/>
          </a:prstGeom>
        </p:spPr>
        <p:txBody>
          <a:bodyPr wrap="square">
            <a:spAutoFit/>
          </a:bodyPr>
          <a:lstStyle/>
          <a:p>
            <a:pPr marL="342900" indent="-342900" algn="just">
              <a:buFont typeface="Arial" pitchFamily="34" charset="0"/>
              <a:buChar char="•"/>
            </a:pPr>
            <a:r>
              <a:rPr lang="en-US" sz="2200" dirty="0" smtClean="0"/>
              <a:t>This </a:t>
            </a:r>
            <a:r>
              <a:rPr lang="en-US" sz="2200" dirty="0"/>
              <a:t>built-in hysteresis eliminates any oscillation of the output signal as the sensor moves in and out of the magnetic field. Then digital output sensors have just two states, “ON” and “OFF”.</a:t>
            </a:r>
          </a:p>
        </p:txBody>
      </p:sp>
    </p:spTree>
    <p:extLst>
      <p:ext uri="{BB962C8B-B14F-4D97-AF65-F5344CB8AC3E}">
        <p14:creationId xmlns:p14="http://schemas.microsoft.com/office/powerpoint/2010/main" val="14890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Autofit/>
          </a:bodyPr>
          <a:lstStyle/>
          <a:p>
            <a:r>
              <a:rPr lang="en-US" sz="3400" dirty="0" smtClean="0"/>
              <a:t>Digital Hall Effect Sensor (Hall Effect Switch)</a:t>
            </a:r>
            <a:endParaRPr lang="en-US" sz="34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21</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808032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311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3400" dirty="0" smtClean="0"/>
              <a:t>Digital Hall Effect Sensor (Hall Effect Switch)</a:t>
            </a:r>
            <a:endParaRPr lang="en-US" sz="34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22</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4343400" cy="369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906752"/>
            <a:ext cx="4762500" cy="280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641" y="816143"/>
            <a:ext cx="4299959" cy="299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61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3400" dirty="0" smtClean="0"/>
              <a:t>Digital Hall Effect Sensor (Hall Effect Switch)</a:t>
            </a:r>
            <a:endParaRPr lang="en-US" sz="34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23</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594" y="971834"/>
            <a:ext cx="6819931" cy="276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63370"/>
            <a:ext cx="6872462" cy="282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67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3400" dirty="0" smtClean="0"/>
              <a:t>Digital Hall Effect Sensor (Hall Effect Switch)</a:t>
            </a:r>
            <a:endParaRPr lang="en-US" sz="34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24</a:t>
            </a:fld>
            <a:endParaRPr lang="en-GB"/>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177"/>
          <a:stretch/>
        </p:blipFill>
        <p:spPr bwMode="auto">
          <a:xfrm>
            <a:off x="609600" y="838200"/>
            <a:ext cx="1965704" cy="276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252"/>
          <a:stretch/>
        </p:blipFill>
        <p:spPr bwMode="auto">
          <a:xfrm>
            <a:off x="682000" y="3962400"/>
            <a:ext cx="1906952" cy="282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155" y="1371600"/>
            <a:ext cx="3809431"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155" y="3914016"/>
            <a:ext cx="3809431" cy="232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48600" y="1600200"/>
            <a:ext cx="673389" cy="369332"/>
          </a:xfrm>
          <a:prstGeom prst="rect">
            <a:avLst/>
          </a:prstGeom>
          <a:noFill/>
        </p:spPr>
        <p:txBody>
          <a:bodyPr wrap="none" rtlCol="0">
            <a:spAutoFit/>
          </a:bodyPr>
          <a:lstStyle/>
          <a:p>
            <a:r>
              <a:rPr lang="en-US" b="1" dirty="0" err="1" smtClean="0">
                <a:solidFill>
                  <a:srgbClr val="FF0000"/>
                </a:solidFill>
              </a:rPr>
              <a:t>Eq</a:t>
            </a:r>
            <a:r>
              <a:rPr lang="en-US" b="1" dirty="0" smtClean="0">
                <a:solidFill>
                  <a:srgbClr val="FF0000"/>
                </a:solidFill>
              </a:rPr>
              <a:t>(1)</a:t>
            </a:r>
            <a:endParaRPr lang="en-US" b="1" dirty="0">
              <a:solidFill>
                <a:srgbClr val="FF0000"/>
              </a:solidFill>
            </a:endParaRPr>
          </a:p>
        </p:txBody>
      </p:sp>
      <p:sp>
        <p:nvSpPr>
          <p:cNvPr id="9" name="TextBox 8"/>
          <p:cNvSpPr txBox="1"/>
          <p:nvPr/>
        </p:nvSpPr>
        <p:spPr>
          <a:xfrm>
            <a:off x="8000999" y="2743200"/>
            <a:ext cx="673389" cy="369332"/>
          </a:xfrm>
          <a:prstGeom prst="rect">
            <a:avLst/>
          </a:prstGeom>
          <a:noFill/>
        </p:spPr>
        <p:txBody>
          <a:bodyPr wrap="none" rtlCol="0">
            <a:spAutoFit/>
          </a:bodyPr>
          <a:lstStyle/>
          <a:p>
            <a:r>
              <a:rPr lang="en-US" b="1" dirty="0" err="1" smtClean="0">
                <a:solidFill>
                  <a:srgbClr val="FF0000"/>
                </a:solidFill>
              </a:rPr>
              <a:t>Eq</a:t>
            </a:r>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11570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3400" dirty="0" smtClean="0"/>
              <a:t>Digital Hall Effect Sensor (Hall Effect Switch)</a:t>
            </a:r>
            <a:endParaRPr lang="en-US" sz="34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25</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74009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208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Example-2</a:t>
            </a:r>
            <a:endParaRPr lang="en-US" dirty="0"/>
          </a:p>
        </p:txBody>
      </p:sp>
      <p:sp>
        <p:nvSpPr>
          <p:cNvPr id="3" name="Content Placeholder 2"/>
          <p:cNvSpPr>
            <a:spLocks noGrp="1"/>
          </p:cNvSpPr>
          <p:nvPr>
            <p:ph idx="1"/>
          </p:nvPr>
        </p:nvSpPr>
        <p:spPr>
          <a:xfrm>
            <a:off x="152400" y="914400"/>
            <a:ext cx="8839200" cy="4525963"/>
          </a:xfrm>
        </p:spPr>
        <p:txBody>
          <a:bodyPr>
            <a:normAutofit/>
          </a:bodyPr>
          <a:lstStyle/>
          <a:p>
            <a:pPr algn="just"/>
            <a:r>
              <a:rPr lang="en-US" sz="2400" dirty="0" smtClean="0"/>
              <a:t>Design a Schmitt Trigger with hysteresis for the following Hall Effect Switch such that the circuit provides a hysteresis of 0.6v around threshold value (</a:t>
            </a:r>
            <a:r>
              <a:rPr lang="en-US" sz="2400" dirty="0" err="1" smtClean="0"/>
              <a:t>i.e</a:t>
            </a:r>
            <a:r>
              <a:rPr lang="en-US" sz="2400" dirty="0" smtClean="0"/>
              <a:t> 5V). The supply voltage is 10v. </a:t>
            </a:r>
            <a:endParaRPr lang="en-US" sz="24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26</a:t>
            </a:fld>
            <a:endParaRPr lang="en-GB"/>
          </a:p>
        </p:txBody>
      </p:sp>
      <p:pic>
        <p:nvPicPr>
          <p:cNvPr id="6" name="Picture 2" descr="hall effect sen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38400"/>
            <a:ext cx="655725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59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Example-2</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27</a:t>
            </a:fld>
            <a:endParaRPr lang="en-GB"/>
          </a:p>
        </p:txBody>
      </p:sp>
      <p:grpSp>
        <p:nvGrpSpPr>
          <p:cNvPr id="10" name="Group 9"/>
          <p:cNvGrpSpPr/>
          <p:nvPr/>
        </p:nvGrpSpPr>
        <p:grpSpPr>
          <a:xfrm>
            <a:off x="304800" y="990600"/>
            <a:ext cx="3693437" cy="2761966"/>
            <a:chOff x="304800" y="2362200"/>
            <a:chExt cx="3693437" cy="2761966"/>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5843"/>
            <a:stretch/>
          </p:blipFill>
          <p:spPr bwMode="auto">
            <a:xfrm>
              <a:off x="304800" y="2362200"/>
              <a:ext cx="3693437" cy="276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16592" y="2475933"/>
              <a:ext cx="399468" cy="292388"/>
            </a:xfrm>
            <a:prstGeom prst="rect">
              <a:avLst/>
            </a:prstGeom>
            <a:solidFill>
              <a:schemeClr val="bg1"/>
            </a:solidFill>
          </p:spPr>
          <p:txBody>
            <a:bodyPr wrap="none" rtlCol="0">
              <a:spAutoFit/>
            </a:bodyPr>
            <a:lstStyle/>
            <a:p>
              <a:r>
                <a:rPr lang="en-US" sz="1300" b="1" dirty="0" smtClean="0">
                  <a:solidFill>
                    <a:srgbClr val="FF0000"/>
                  </a:solidFill>
                </a:rPr>
                <a:t>5.3</a:t>
              </a:r>
              <a:endParaRPr lang="en-US" sz="1300" b="1" dirty="0">
                <a:solidFill>
                  <a:srgbClr val="FF0000"/>
                </a:solidFill>
              </a:endParaRPr>
            </a:p>
          </p:txBody>
        </p:sp>
        <p:sp>
          <p:nvSpPr>
            <p:cNvPr id="11" name="TextBox 10"/>
            <p:cNvSpPr txBox="1"/>
            <p:nvPr/>
          </p:nvSpPr>
          <p:spPr>
            <a:xfrm>
              <a:off x="1029974" y="4074477"/>
              <a:ext cx="399468" cy="292388"/>
            </a:xfrm>
            <a:prstGeom prst="rect">
              <a:avLst/>
            </a:prstGeom>
            <a:solidFill>
              <a:schemeClr val="bg1"/>
            </a:solidFill>
          </p:spPr>
          <p:txBody>
            <a:bodyPr wrap="none" rtlCol="0">
              <a:spAutoFit/>
            </a:bodyPr>
            <a:lstStyle/>
            <a:p>
              <a:r>
                <a:rPr lang="en-US" sz="1300" b="1" dirty="0" smtClean="0">
                  <a:solidFill>
                    <a:srgbClr val="FF0000"/>
                  </a:solidFill>
                </a:rPr>
                <a:t>5.3</a:t>
              </a:r>
              <a:endParaRPr lang="en-US" sz="1300" b="1" dirty="0">
                <a:solidFill>
                  <a:srgbClr val="FF0000"/>
                </a:solidFill>
              </a:endParaRPr>
            </a:p>
          </p:txBody>
        </p:sp>
      </p:grpSp>
      <p:grpSp>
        <p:nvGrpSpPr>
          <p:cNvPr id="13" name="Group 12"/>
          <p:cNvGrpSpPr/>
          <p:nvPr/>
        </p:nvGrpSpPr>
        <p:grpSpPr>
          <a:xfrm>
            <a:off x="4724400" y="1040693"/>
            <a:ext cx="3998237" cy="2822812"/>
            <a:chOff x="4991969" y="2622127"/>
            <a:chExt cx="3998237" cy="2822812"/>
          </a:xfrm>
        </p:grpSpPr>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1823"/>
            <a:stretch/>
          </p:blipFill>
          <p:spPr bwMode="auto">
            <a:xfrm>
              <a:off x="4991969" y="2622127"/>
              <a:ext cx="3998237" cy="282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64792" y="2705669"/>
              <a:ext cx="399468" cy="292388"/>
            </a:xfrm>
            <a:prstGeom prst="rect">
              <a:avLst/>
            </a:prstGeom>
            <a:solidFill>
              <a:schemeClr val="bg1"/>
            </a:solidFill>
          </p:spPr>
          <p:txBody>
            <a:bodyPr wrap="none" rtlCol="0">
              <a:spAutoFit/>
            </a:bodyPr>
            <a:lstStyle/>
            <a:p>
              <a:r>
                <a:rPr lang="en-US" sz="1300" b="1" dirty="0" smtClean="0">
                  <a:solidFill>
                    <a:srgbClr val="FF0000"/>
                  </a:solidFill>
                </a:rPr>
                <a:t>5.3</a:t>
              </a:r>
              <a:endParaRPr lang="en-US" sz="1300" b="1" dirty="0">
                <a:solidFill>
                  <a:srgbClr val="FF0000"/>
                </a:solidFill>
              </a:endParaRPr>
            </a:p>
          </p:txBody>
        </p:sp>
        <p:sp>
          <p:nvSpPr>
            <p:cNvPr id="12" name="TextBox 11"/>
            <p:cNvSpPr txBox="1"/>
            <p:nvPr/>
          </p:nvSpPr>
          <p:spPr>
            <a:xfrm>
              <a:off x="5664526" y="4315685"/>
              <a:ext cx="399468" cy="292388"/>
            </a:xfrm>
            <a:prstGeom prst="rect">
              <a:avLst/>
            </a:prstGeom>
            <a:solidFill>
              <a:schemeClr val="bg1"/>
            </a:solidFill>
          </p:spPr>
          <p:txBody>
            <a:bodyPr wrap="none" rtlCol="0">
              <a:spAutoFit/>
            </a:bodyPr>
            <a:lstStyle/>
            <a:p>
              <a:r>
                <a:rPr lang="en-US" sz="1300" b="1" dirty="0" smtClean="0">
                  <a:solidFill>
                    <a:srgbClr val="FF0000"/>
                  </a:solidFill>
                </a:rPr>
                <a:t>4.7</a:t>
              </a:r>
              <a:endParaRPr lang="en-US" sz="1300" b="1" dirty="0">
                <a:solidFill>
                  <a:srgbClr val="FF0000"/>
                </a:solidFill>
              </a:endParaRPr>
            </a:p>
          </p:txBody>
        </p:sp>
      </p:grpSp>
      <p:sp>
        <p:nvSpPr>
          <p:cNvPr id="16" name="TextBox 15"/>
          <p:cNvSpPr txBox="1"/>
          <p:nvPr/>
        </p:nvSpPr>
        <p:spPr>
          <a:xfrm>
            <a:off x="304800" y="4038600"/>
            <a:ext cx="2933816" cy="430887"/>
          </a:xfrm>
          <a:prstGeom prst="rect">
            <a:avLst/>
          </a:prstGeom>
          <a:noFill/>
        </p:spPr>
        <p:txBody>
          <a:bodyPr wrap="none" rtlCol="0">
            <a:spAutoFit/>
          </a:bodyPr>
          <a:lstStyle/>
          <a:p>
            <a:pPr marL="285750" indent="-285750">
              <a:buFont typeface="Arial" pitchFamily="34" charset="0"/>
              <a:buChar char="•"/>
            </a:pPr>
            <a:r>
              <a:rPr lang="en-US" sz="2200" dirty="0" smtClean="0"/>
              <a:t>Using </a:t>
            </a:r>
            <a:r>
              <a:rPr lang="en-US" sz="2200" dirty="0" err="1" smtClean="0"/>
              <a:t>eq</a:t>
            </a:r>
            <a:r>
              <a:rPr lang="en-US" sz="2200" dirty="0" smtClean="0"/>
              <a:t>(1) and </a:t>
            </a:r>
            <a:r>
              <a:rPr lang="en-US" sz="2200" dirty="0" err="1" smtClean="0"/>
              <a:t>eq</a:t>
            </a:r>
            <a:r>
              <a:rPr lang="en-US" sz="2200" dirty="0" smtClean="0"/>
              <a:t>(2)</a:t>
            </a:r>
            <a:endParaRPr lang="en-US" sz="2200" dirty="0"/>
          </a:p>
        </p:txBody>
      </p:sp>
      <mc:AlternateContent xmlns:mc="http://schemas.openxmlformats.org/markup-compatibility/2006">
        <mc:Choice xmlns:a14="http://schemas.microsoft.com/office/drawing/2010/main" Requires="a14">
          <p:sp>
            <p:nvSpPr>
              <p:cNvPr id="17" name="TextBox 16"/>
              <p:cNvSpPr txBox="1"/>
              <p:nvPr/>
            </p:nvSpPr>
            <p:spPr>
              <a:xfrm>
                <a:off x="2242356" y="4648200"/>
                <a:ext cx="1609158" cy="6576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𝑅</m:t>
                              </m:r>
                            </m:e>
                            <m:sub>
                              <m:r>
                                <a:rPr lang="en-US" b="0" i="1" smtClean="0">
                                  <a:latin typeface="Cambria Math"/>
                                </a:rPr>
                                <m:t>h</m:t>
                              </m:r>
                            </m:sub>
                          </m:sSub>
                        </m:num>
                        <m:den>
                          <m:sSub>
                            <m:sSubPr>
                              <m:ctrlPr>
                                <a:rPr lang="en-US" i="1" smtClean="0">
                                  <a:latin typeface="Cambria Math"/>
                                </a:rPr>
                              </m:ctrlPr>
                            </m:sSubPr>
                            <m:e>
                              <m:r>
                                <a:rPr lang="en-US" b="0" i="1" smtClean="0">
                                  <a:latin typeface="Cambria Math"/>
                                </a:rPr>
                                <m:t>𝑅</m:t>
                              </m:r>
                            </m:e>
                            <m:sub>
                              <m:r>
                                <a:rPr lang="en-US" b="0" i="1" smtClean="0">
                                  <a:latin typeface="Cambria Math"/>
                                </a:rPr>
                                <m:t>𝑥</m:t>
                              </m:r>
                            </m:sub>
                          </m:sSub>
                        </m:den>
                      </m:f>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𝑉</m:t>
                              </m:r>
                            </m:e>
                            <m:sub>
                              <m:r>
                                <a:rPr lang="en-US" b="0" i="1" smtClean="0">
                                  <a:latin typeface="Cambria Math"/>
                                </a:rPr>
                                <m:t>𝐿</m:t>
                              </m:r>
                            </m:sub>
                          </m:sSub>
                        </m:num>
                        <m:den>
                          <m:sSub>
                            <m:sSubPr>
                              <m:ctrlPr>
                                <a:rPr lang="en-US" b="0" i="1" smtClean="0">
                                  <a:latin typeface="Cambria Math"/>
                                </a:rPr>
                              </m:ctrlPr>
                            </m:sSubPr>
                            <m:e>
                              <m:r>
                                <a:rPr lang="en-US" b="0" i="1" smtClean="0">
                                  <a:latin typeface="Cambria Math"/>
                                </a:rPr>
                                <m:t>𝑉</m:t>
                              </m:r>
                            </m:e>
                            <m:sub>
                              <m:r>
                                <a:rPr lang="en-US" b="0" i="1" smtClean="0">
                                  <a:latin typeface="Cambria Math"/>
                                </a:rPr>
                                <m:t>𝐻</m:t>
                              </m:r>
                            </m:sub>
                          </m:sSub>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𝐿</m:t>
                              </m:r>
                            </m:sub>
                          </m:sSub>
                        </m:den>
                      </m:f>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2242356" y="4648200"/>
                <a:ext cx="1609158" cy="657681"/>
              </a:xfrm>
              <a:prstGeom prst="rect">
                <a:avLst/>
              </a:prstGeom>
              <a:blipFill rotWithShape="1">
                <a:blip r:embed="rId4"/>
                <a:stretch>
                  <a:fillRect r="-2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2243061" y="5638800"/>
                <a:ext cx="1608453" cy="6652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𝑅</m:t>
                              </m:r>
                            </m:e>
                            <m:sub>
                              <m:r>
                                <a:rPr lang="en-US" b="0" i="1" smtClean="0">
                                  <a:latin typeface="Cambria Math"/>
                                </a:rPr>
                                <m:t>𝑦</m:t>
                              </m:r>
                            </m:sub>
                          </m:sSub>
                        </m:num>
                        <m:den>
                          <m:sSub>
                            <m:sSubPr>
                              <m:ctrlPr>
                                <a:rPr lang="en-US" i="1" smtClean="0">
                                  <a:latin typeface="Cambria Math"/>
                                </a:rPr>
                              </m:ctrlPr>
                            </m:sSubPr>
                            <m:e>
                              <m:r>
                                <a:rPr lang="en-US" b="0" i="1" smtClean="0">
                                  <a:latin typeface="Cambria Math"/>
                                </a:rPr>
                                <m:t>𝑅</m:t>
                              </m:r>
                            </m:e>
                            <m:sub>
                              <m:r>
                                <a:rPr lang="en-US" b="0" i="1" smtClean="0">
                                  <a:latin typeface="Cambria Math"/>
                                </a:rPr>
                                <m:t>𝑥</m:t>
                              </m:r>
                            </m:sub>
                          </m:sSub>
                        </m:den>
                      </m:f>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𝑉</m:t>
                              </m:r>
                            </m:e>
                            <m:sub>
                              <m:r>
                                <a:rPr lang="en-US" b="0" i="1" smtClean="0">
                                  <a:latin typeface="Cambria Math"/>
                                </a:rPr>
                                <m:t>𝐿</m:t>
                              </m:r>
                            </m:sub>
                          </m:sSub>
                        </m:num>
                        <m:den>
                          <m:sSub>
                            <m:sSubPr>
                              <m:ctrlPr>
                                <a:rPr lang="en-US" b="0" i="1" smtClean="0">
                                  <a:latin typeface="Cambria Math"/>
                                </a:rPr>
                              </m:ctrlPr>
                            </m:sSubPr>
                            <m:e>
                              <m:r>
                                <a:rPr lang="en-US" b="0" i="1" smtClean="0">
                                  <a:latin typeface="Cambria Math"/>
                                </a:rPr>
                                <m:t>𝑉</m:t>
                              </m:r>
                            </m:e>
                            <m:sub>
                              <m:r>
                                <a:rPr lang="en-US" b="0" i="1" smtClean="0">
                                  <a:latin typeface="Cambria Math"/>
                                </a:rPr>
                                <m:t>𝑐𝑐</m:t>
                              </m:r>
                            </m:sub>
                          </m:sSub>
                          <m:r>
                            <a:rPr lang="en-US" b="0" i="1" smtClean="0">
                              <a:latin typeface="Cambria Math"/>
                            </a:rPr>
                            <m:t>−</m:t>
                          </m:r>
                          <m:sSub>
                            <m:sSubPr>
                              <m:ctrlPr>
                                <a:rPr lang="en-US" b="0" i="1" smtClean="0">
                                  <a:latin typeface="Cambria Math"/>
                                </a:rPr>
                              </m:ctrlPr>
                            </m:sSubPr>
                            <m:e>
                              <m:r>
                                <a:rPr lang="en-US" b="0" i="1" smtClean="0">
                                  <a:latin typeface="Cambria Math"/>
                                </a:rPr>
                                <m:t>𝑉</m:t>
                              </m:r>
                            </m:e>
                            <m:sub>
                              <m:r>
                                <a:rPr lang="en-US" b="0" i="1" smtClean="0">
                                  <a:latin typeface="Cambria Math"/>
                                </a:rPr>
                                <m:t>𝐻</m:t>
                              </m:r>
                            </m:sub>
                          </m:sSub>
                        </m:den>
                      </m:f>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2243061" y="5638800"/>
                <a:ext cx="1608453" cy="665247"/>
              </a:xfrm>
              <a:prstGeom prst="rect">
                <a:avLst/>
              </a:prstGeom>
              <a:blipFill rotWithShape="1">
                <a:blip r:embed="rId5"/>
                <a:stretch>
                  <a:fillRect r="-41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4795332" y="4699378"/>
                <a:ext cx="2291268" cy="6585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𝑅</m:t>
                              </m:r>
                            </m:e>
                            <m:sub>
                              <m:r>
                                <a:rPr lang="en-US" b="0" i="1" smtClean="0">
                                  <a:latin typeface="Cambria Math"/>
                                </a:rPr>
                                <m:t>h</m:t>
                              </m:r>
                            </m:sub>
                          </m:sSub>
                        </m:num>
                        <m:den>
                          <m:sSub>
                            <m:sSubPr>
                              <m:ctrlPr>
                                <a:rPr lang="en-US" i="1" smtClean="0">
                                  <a:latin typeface="Cambria Math"/>
                                </a:rPr>
                              </m:ctrlPr>
                            </m:sSubPr>
                            <m:e>
                              <m:r>
                                <a:rPr lang="en-US" b="0" i="1" smtClean="0">
                                  <a:latin typeface="Cambria Math"/>
                                </a:rPr>
                                <m:t>𝑅</m:t>
                              </m:r>
                            </m:e>
                            <m:sub>
                              <m:r>
                                <a:rPr lang="en-US" b="0" i="1" smtClean="0">
                                  <a:latin typeface="Cambria Math"/>
                                </a:rPr>
                                <m:t>𝑥</m:t>
                              </m:r>
                            </m:sub>
                          </m:sSub>
                        </m:den>
                      </m:f>
                      <m:r>
                        <a:rPr lang="en-US" b="0" i="1" smtClean="0">
                          <a:latin typeface="Cambria Math"/>
                        </a:rPr>
                        <m:t>=</m:t>
                      </m:r>
                      <m:f>
                        <m:fPr>
                          <m:ctrlPr>
                            <a:rPr lang="en-US" b="0" i="1" smtClean="0">
                              <a:latin typeface="Cambria Math"/>
                            </a:rPr>
                          </m:ctrlPr>
                        </m:fPr>
                        <m:num>
                          <m:r>
                            <a:rPr lang="en-US" b="0" i="1" smtClean="0">
                              <a:latin typeface="Cambria Math"/>
                            </a:rPr>
                            <m:t>4.7</m:t>
                          </m:r>
                        </m:num>
                        <m:den>
                          <m:r>
                            <a:rPr lang="en-US" b="0" i="1" smtClean="0">
                              <a:latin typeface="Cambria Math"/>
                            </a:rPr>
                            <m:t>5.3−4.7</m:t>
                          </m:r>
                        </m:den>
                      </m:f>
                      <m:r>
                        <a:rPr lang="en-US" b="0" i="1" smtClean="0">
                          <a:latin typeface="Cambria Math"/>
                        </a:rPr>
                        <m:t>=7.8</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4795332" y="4699378"/>
                <a:ext cx="2291268" cy="658514"/>
              </a:xfrm>
              <a:prstGeom prst="rect">
                <a:avLst/>
              </a:prstGeom>
              <a:blipFill rotWithShape="1">
                <a:blip r:embed="rId6"/>
                <a:stretch>
                  <a:fillRect r="-2926"/>
                </a:stretch>
              </a:blipFill>
            </p:spPr>
            <p:txBody>
              <a:bodyPr/>
              <a:lstStyle/>
              <a:p>
                <a:r>
                  <a:rPr lang="en-US">
                    <a:noFill/>
                  </a:rPr>
                  <a:t> </a:t>
                </a:r>
              </a:p>
            </p:txBody>
          </p:sp>
        </mc:Fallback>
      </mc:AlternateContent>
      <p:sp>
        <p:nvSpPr>
          <p:cNvPr id="20" name="Down Arrow 19"/>
          <p:cNvSpPr/>
          <p:nvPr/>
        </p:nvSpPr>
        <p:spPr>
          <a:xfrm rot="16200000">
            <a:off x="4151536" y="4773537"/>
            <a:ext cx="314199" cy="509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6200000">
            <a:off x="4142058" y="5716742"/>
            <a:ext cx="314199" cy="509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2" name="TextBox 21"/>
              <p:cNvSpPr txBox="1"/>
              <p:nvPr/>
            </p:nvSpPr>
            <p:spPr>
              <a:xfrm>
                <a:off x="4823604" y="5638798"/>
                <a:ext cx="2069862" cy="6652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𝑅</m:t>
                              </m:r>
                            </m:e>
                            <m:sub>
                              <m:r>
                                <a:rPr lang="en-US" b="0" i="1" smtClean="0">
                                  <a:latin typeface="Cambria Math"/>
                                </a:rPr>
                                <m:t>𝑦</m:t>
                              </m:r>
                            </m:sub>
                          </m:sSub>
                        </m:num>
                        <m:den>
                          <m:sSub>
                            <m:sSubPr>
                              <m:ctrlPr>
                                <a:rPr lang="en-US" i="1" smtClean="0">
                                  <a:latin typeface="Cambria Math"/>
                                </a:rPr>
                              </m:ctrlPr>
                            </m:sSubPr>
                            <m:e>
                              <m:r>
                                <a:rPr lang="en-US" b="0" i="1" smtClean="0">
                                  <a:latin typeface="Cambria Math"/>
                                </a:rPr>
                                <m:t>𝑅</m:t>
                              </m:r>
                            </m:e>
                            <m:sub>
                              <m:r>
                                <a:rPr lang="en-US" b="0" i="1" smtClean="0">
                                  <a:latin typeface="Cambria Math"/>
                                </a:rPr>
                                <m:t>𝑥</m:t>
                              </m:r>
                            </m:sub>
                          </m:sSub>
                        </m:den>
                      </m:f>
                      <m:r>
                        <a:rPr lang="en-US" b="0" i="1" smtClean="0">
                          <a:latin typeface="Cambria Math"/>
                        </a:rPr>
                        <m:t>=</m:t>
                      </m:r>
                      <m:f>
                        <m:fPr>
                          <m:ctrlPr>
                            <a:rPr lang="en-US" b="0" i="1" smtClean="0">
                              <a:latin typeface="Cambria Math"/>
                            </a:rPr>
                          </m:ctrlPr>
                        </m:fPr>
                        <m:num>
                          <m:r>
                            <a:rPr lang="en-US" b="0" i="1" smtClean="0">
                              <a:latin typeface="Cambria Math"/>
                            </a:rPr>
                            <m:t>4.7</m:t>
                          </m:r>
                        </m:num>
                        <m:den>
                          <m:r>
                            <a:rPr lang="en-US" b="0" i="1" smtClean="0">
                              <a:latin typeface="Cambria Math"/>
                            </a:rPr>
                            <m:t>10</m:t>
                          </m:r>
                          <m:r>
                            <a:rPr lang="en-US" b="0" i="1" smtClean="0">
                              <a:latin typeface="Cambria Math"/>
                            </a:rPr>
                            <m:t>−</m:t>
                          </m:r>
                          <m:r>
                            <a:rPr lang="en-US" b="0" i="1" smtClean="0">
                              <a:latin typeface="Cambria Math"/>
                            </a:rPr>
                            <m:t>5.3</m:t>
                          </m:r>
                        </m:den>
                      </m:f>
                      <m:r>
                        <a:rPr lang="en-US" b="0" i="1" smtClean="0">
                          <a:latin typeface="Cambria Math"/>
                        </a:rPr>
                        <m:t>=1</m:t>
                      </m:r>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4823604" y="5638798"/>
                <a:ext cx="2069862" cy="665247"/>
              </a:xfrm>
              <a:prstGeom prst="rect">
                <a:avLst/>
              </a:prstGeom>
              <a:blipFill rotWithShape="1">
                <a:blip r:embed="rId7"/>
                <a:stretch>
                  <a:fillRect r="-3529"/>
                </a:stretch>
              </a:blipFill>
            </p:spPr>
            <p:txBody>
              <a:bodyPr/>
              <a:lstStyle/>
              <a:p>
                <a:r>
                  <a:rPr lang="en-US">
                    <a:noFill/>
                  </a:rPr>
                  <a:t> </a:t>
                </a:r>
              </a:p>
            </p:txBody>
          </p:sp>
        </mc:Fallback>
      </mc:AlternateContent>
    </p:spTree>
    <p:extLst>
      <p:ext uri="{BB962C8B-B14F-4D97-AF65-F5344CB8AC3E}">
        <p14:creationId xmlns:p14="http://schemas.microsoft.com/office/powerpoint/2010/main" val="22639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Example-2</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28</a:t>
            </a:fld>
            <a:endParaRPr lang="en-GB"/>
          </a:p>
        </p:txBody>
      </p:sp>
      <mc:AlternateContent xmlns:mc="http://schemas.openxmlformats.org/markup-compatibility/2006">
        <mc:Choice xmlns:a14="http://schemas.microsoft.com/office/drawing/2010/main" Requires="a14">
          <p:sp>
            <p:nvSpPr>
              <p:cNvPr id="19" name="TextBox 18"/>
              <p:cNvSpPr txBox="1"/>
              <p:nvPr/>
            </p:nvSpPr>
            <p:spPr>
              <a:xfrm>
                <a:off x="2438400" y="1132035"/>
                <a:ext cx="174650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𝑅</m:t>
                          </m:r>
                        </m:e>
                        <m:sub>
                          <m:r>
                            <a:rPr lang="en-US" sz="2400" i="1">
                              <a:latin typeface="Cambria Math"/>
                            </a:rPr>
                            <m:t>h</m:t>
                          </m:r>
                        </m:sub>
                      </m:sSub>
                      <m:r>
                        <a:rPr lang="en-US" sz="2400" b="0" i="1" smtClean="0">
                          <a:latin typeface="Cambria Math"/>
                        </a:rPr>
                        <m:t>=</m:t>
                      </m:r>
                      <m:r>
                        <a:rPr lang="en-US" sz="2400" b="0" i="1" smtClean="0">
                          <a:latin typeface="Cambria Math"/>
                        </a:rPr>
                        <m:t>7.8</m:t>
                      </m:r>
                      <m:sSub>
                        <m:sSubPr>
                          <m:ctrlPr>
                            <a:rPr lang="en-US" sz="2400" i="1">
                              <a:latin typeface="Cambria Math"/>
                            </a:rPr>
                          </m:ctrlPr>
                        </m:sSubPr>
                        <m:e>
                          <m:r>
                            <a:rPr lang="en-US" sz="2400" i="1">
                              <a:latin typeface="Cambria Math"/>
                            </a:rPr>
                            <m:t>𝑅</m:t>
                          </m:r>
                        </m:e>
                        <m:sub>
                          <m:r>
                            <a:rPr lang="en-US" sz="2400" i="1">
                              <a:latin typeface="Cambria Math"/>
                            </a:rPr>
                            <m:t>𝑥</m:t>
                          </m:r>
                        </m:sub>
                      </m:sSub>
                    </m:oMath>
                  </m:oMathPara>
                </a14:m>
                <a:endParaRPr lang="en-US" sz="2400" dirty="0"/>
              </a:p>
            </p:txBody>
          </p:sp>
        </mc:Choice>
        <mc:Fallback>
          <p:sp>
            <p:nvSpPr>
              <p:cNvPr id="19" name="TextBox 18"/>
              <p:cNvSpPr txBox="1">
                <a:spLocks noRot="1" noChangeAspect="1" noMove="1" noResize="1" noEditPoints="1" noAdjustHandles="1" noChangeArrowheads="1" noChangeShapeType="1" noTextEdit="1"/>
              </p:cNvSpPr>
              <p:nvPr/>
            </p:nvSpPr>
            <p:spPr>
              <a:xfrm>
                <a:off x="2438400" y="1132035"/>
                <a:ext cx="1746504" cy="461665"/>
              </a:xfrm>
              <a:prstGeom prst="rect">
                <a:avLst/>
              </a:prstGeom>
              <a:blipFill rotWithShape="1">
                <a:blip r:embed="rId2"/>
                <a:stretch>
                  <a:fillRect t="-10667" r="-6620" b="-30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5105400" y="1132035"/>
                <a:ext cx="1347100"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𝑅</m:t>
                          </m:r>
                        </m:e>
                        <m:sub>
                          <m:r>
                            <a:rPr lang="en-US" sz="2400" i="1">
                              <a:latin typeface="Cambria Math"/>
                            </a:rPr>
                            <m:t>𝑦</m:t>
                          </m:r>
                        </m:sub>
                      </m:sSub>
                      <m:r>
                        <a:rPr lang="en-US" sz="2400" b="0" i="1" smtClean="0">
                          <a:latin typeface="Cambria Math"/>
                        </a:rPr>
                        <m:t>=</m:t>
                      </m:r>
                      <m:sSub>
                        <m:sSubPr>
                          <m:ctrlPr>
                            <a:rPr lang="en-US" sz="2400" i="1">
                              <a:latin typeface="Cambria Math"/>
                            </a:rPr>
                          </m:ctrlPr>
                        </m:sSubPr>
                        <m:e>
                          <m:r>
                            <a:rPr lang="en-US" sz="2400" i="1">
                              <a:latin typeface="Cambria Math"/>
                            </a:rPr>
                            <m:t>𝑅</m:t>
                          </m:r>
                        </m:e>
                        <m:sub>
                          <m:r>
                            <a:rPr lang="en-US" sz="2400" i="1">
                              <a:latin typeface="Cambria Math"/>
                            </a:rPr>
                            <m:t>𝑥</m:t>
                          </m:r>
                        </m:sub>
                      </m:sSub>
                    </m:oMath>
                  </m:oMathPara>
                </a14:m>
                <a:endParaRPr lang="en-US" sz="2400" dirty="0"/>
              </a:p>
            </p:txBody>
          </p:sp>
        </mc:Choice>
        <mc:Fallback>
          <p:sp>
            <p:nvSpPr>
              <p:cNvPr id="22" name="TextBox 21"/>
              <p:cNvSpPr txBox="1">
                <a:spLocks noRot="1" noChangeAspect="1" noMove="1" noResize="1" noEditPoints="1" noAdjustHandles="1" noChangeArrowheads="1" noChangeShapeType="1" noTextEdit="1"/>
              </p:cNvSpPr>
              <p:nvPr/>
            </p:nvSpPr>
            <p:spPr>
              <a:xfrm>
                <a:off x="5105400" y="1132035"/>
                <a:ext cx="1347100" cy="490840"/>
              </a:xfrm>
              <a:prstGeom prst="rect">
                <a:avLst/>
              </a:prstGeom>
              <a:blipFill rotWithShape="1">
                <a:blip r:embed="rId3"/>
                <a:stretch>
                  <a:fillRect t="-8750" r="-9545" b="-237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381000" y="1752600"/>
                <a:ext cx="4756367" cy="1968168"/>
              </a:xfrm>
              <a:prstGeom prst="rect">
                <a:avLst/>
              </a:prstGeom>
              <a:noFill/>
            </p:spPr>
            <p:txBody>
              <a:bodyPr wrap="none" rtlCol="0">
                <a:spAutoFit/>
              </a:bodyPr>
              <a:lstStyle/>
              <a:p>
                <a:pPr marL="342900" indent="-342900">
                  <a:buFont typeface="Arial" pitchFamily="34" charset="0"/>
                  <a:buChar char="•"/>
                </a:pPr>
                <a:r>
                  <a:rPr lang="en-US" sz="2400" dirty="0" smtClean="0"/>
                  <a:t>Choosing </a:t>
                </a:r>
                <a14:m>
                  <m:oMath xmlns:m="http://schemas.openxmlformats.org/officeDocument/2006/math">
                    <m:sSub>
                      <m:sSubPr>
                        <m:ctrlPr>
                          <a:rPr lang="en-US" sz="2400" i="1">
                            <a:latin typeface="Cambria Math"/>
                          </a:rPr>
                        </m:ctrlPr>
                      </m:sSubPr>
                      <m:e>
                        <m:r>
                          <a:rPr lang="en-US" sz="2400" i="1">
                            <a:latin typeface="Cambria Math"/>
                          </a:rPr>
                          <m:t>𝑅</m:t>
                        </m:r>
                      </m:e>
                      <m:sub>
                        <m:r>
                          <a:rPr lang="en-US" sz="2400" i="1">
                            <a:latin typeface="Cambria Math"/>
                          </a:rPr>
                          <m:t>𝑦</m:t>
                        </m:r>
                      </m:sub>
                    </m:sSub>
                    <m:r>
                      <a:rPr lang="en-US" sz="2400" i="1">
                        <a:latin typeface="Cambria Math"/>
                      </a:rPr>
                      <m:t>=</m:t>
                    </m:r>
                    <m:r>
                      <a:rPr lang="en-US" sz="2400" b="0" i="1" smtClean="0">
                        <a:latin typeface="Cambria Math"/>
                      </a:rPr>
                      <m:t>100</m:t>
                    </m:r>
                    <m:r>
                      <a:rPr lang="en-US" sz="2400" b="0" i="1" smtClean="0">
                        <a:latin typeface="Cambria Math"/>
                      </a:rPr>
                      <m:t>𝐾</m:t>
                    </m:r>
                    <m:r>
                      <m:rPr>
                        <m:sty m:val="p"/>
                      </m:rPr>
                      <a:rPr lang="el-GR" sz="2400" b="0" i="1" smtClean="0">
                        <a:latin typeface="Cambria Math"/>
                        <a:ea typeface="Cambria Math"/>
                      </a:rPr>
                      <m:t>Ω</m:t>
                    </m:r>
                  </m:oMath>
                </a14:m>
                <a:r>
                  <a:rPr lang="en-US" sz="2400" dirty="0" smtClean="0"/>
                  <a:t>, therefore</a:t>
                </a:r>
              </a:p>
              <a:p>
                <a:pPr marL="342900" indent="-342900">
                  <a:buFont typeface="Arial" pitchFamily="34" charset="0"/>
                  <a:buChar char="•"/>
                </a:pPr>
                <a:endParaRPr lang="en-US" sz="2400" dirty="0"/>
              </a:p>
              <a:p>
                <a:pPr marL="342900" indent="-342900">
                  <a:buFont typeface="Arial" pitchFamily="34" charset="0"/>
                  <a:buChar char="•"/>
                </a:pPr>
                <a:endParaRPr lang="en-US" sz="2400" dirty="0" smtClean="0"/>
              </a:p>
              <a:p>
                <a:pPr marL="342900" indent="-342900">
                  <a:buFont typeface="Arial" pitchFamily="34" charset="0"/>
                  <a:buChar char="•"/>
                </a:pPr>
                <a:endParaRPr lang="en-US" sz="2400" dirty="0"/>
              </a:p>
              <a:p>
                <a:pPr marL="342900" indent="-342900">
                  <a:buFont typeface="Arial" pitchFamily="34" charset="0"/>
                  <a:buChar char="•"/>
                </a:pPr>
                <a:r>
                  <a:rPr lang="en-US" sz="2400" dirty="0" smtClean="0"/>
                  <a:t>Then</a:t>
                </a:r>
                <a:endParaRPr lang="en-US" sz="2400" dirty="0"/>
              </a:p>
            </p:txBody>
          </p:sp>
        </mc:Choice>
        <mc:Fallback>
          <p:sp>
            <p:nvSpPr>
              <p:cNvPr id="3" name="TextBox 2"/>
              <p:cNvSpPr txBox="1">
                <a:spLocks noRot="1" noChangeAspect="1" noMove="1" noResize="1" noEditPoints="1" noAdjustHandles="1" noChangeArrowheads="1" noChangeShapeType="1" noTextEdit="1"/>
              </p:cNvSpPr>
              <p:nvPr/>
            </p:nvSpPr>
            <p:spPr>
              <a:xfrm>
                <a:off x="381000" y="1752600"/>
                <a:ext cx="4756367" cy="1968168"/>
              </a:xfrm>
              <a:prstGeom prst="rect">
                <a:avLst/>
              </a:prstGeom>
              <a:blipFill rotWithShape="1">
                <a:blip r:embed="rId4"/>
                <a:stretch>
                  <a:fillRect l="-1795" t="-2174" r="-2179" b="-6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3333261" y="2667000"/>
                <a:ext cx="1937902" cy="49084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𝑅</m:t>
                          </m:r>
                        </m:e>
                        <m:sub>
                          <m:r>
                            <a:rPr lang="en-US" sz="2400" i="1">
                              <a:latin typeface="Cambria Math"/>
                            </a:rPr>
                            <m:t>𝑦</m:t>
                          </m:r>
                        </m:sub>
                      </m:sSub>
                      <m:r>
                        <a:rPr lang="en-US" sz="2400" b="0" i="1" smtClean="0">
                          <a:latin typeface="Cambria Math"/>
                        </a:rPr>
                        <m:t>=</m:t>
                      </m:r>
                      <m:r>
                        <a:rPr lang="en-US" sz="2400" i="1">
                          <a:latin typeface="Cambria Math"/>
                        </a:rPr>
                        <m:t>100</m:t>
                      </m:r>
                      <m:r>
                        <a:rPr lang="en-US" sz="2400" i="1">
                          <a:latin typeface="Cambria Math"/>
                        </a:rPr>
                        <m:t>𝐾</m:t>
                      </m:r>
                      <m:r>
                        <m:rPr>
                          <m:sty m:val="p"/>
                        </m:rPr>
                        <a:rPr lang="el-GR" sz="2400" i="1">
                          <a:latin typeface="Cambria Math"/>
                          <a:ea typeface="Cambria Math"/>
                        </a:rPr>
                        <m:t>Ω</m:t>
                      </m:r>
                    </m:oMath>
                  </m:oMathPara>
                </a14:m>
                <a:endParaRPr lang="en-US" sz="2400" dirty="0"/>
              </a:p>
            </p:txBody>
          </p:sp>
        </mc:Choice>
        <mc:Fallback>
          <p:sp>
            <p:nvSpPr>
              <p:cNvPr id="23" name="TextBox 22"/>
              <p:cNvSpPr txBox="1">
                <a:spLocks noRot="1" noChangeAspect="1" noMove="1" noResize="1" noEditPoints="1" noAdjustHandles="1" noChangeArrowheads="1" noChangeShapeType="1" noTextEdit="1"/>
              </p:cNvSpPr>
              <p:nvPr/>
            </p:nvSpPr>
            <p:spPr>
              <a:xfrm>
                <a:off x="3333261" y="2667000"/>
                <a:ext cx="1937902" cy="490840"/>
              </a:xfrm>
              <a:prstGeom prst="rect">
                <a:avLst/>
              </a:prstGeom>
              <a:blipFill rotWithShape="1">
                <a:blip r:embed="rId5"/>
                <a:stretch>
                  <a:fillRect t="-8750" r="-5975" b="-2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3124200" y="3886200"/>
                <a:ext cx="19349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𝑅</m:t>
                          </m:r>
                        </m:e>
                        <m:sub>
                          <m:r>
                            <a:rPr lang="en-US" sz="2400" i="1">
                              <a:latin typeface="Cambria Math"/>
                            </a:rPr>
                            <m:t>h</m:t>
                          </m:r>
                        </m:sub>
                      </m:sSub>
                      <m:r>
                        <a:rPr lang="en-US" sz="2400" b="0" i="1" smtClean="0">
                          <a:latin typeface="Cambria Math"/>
                        </a:rPr>
                        <m:t>=</m:t>
                      </m:r>
                      <m:r>
                        <a:rPr lang="en-US" sz="2400" b="0" i="1" smtClean="0">
                          <a:latin typeface="Cambria Math"/>
                        </a:rPr>
                        <m:t>780</m:t>
                      </m:r>
                      <m:r>
                        <a:rPr lang="en-US" sz="2400" i="1">
                          <a:latin typeface="Cambria Math"/>
                        </a:rPr>
                        <m:t>𝐾</m:t>
                      </m:r>
                      <m:r>
                        <m:rPr>
                          <m:sty m:val="p"/>
                        </m:rPr>
                        <a:rPr lang="el-GR" sz="2400" i="1">
                          <a:latin typeface="Cambria Math"/>
                          <a:ea typeface="Cambria Math"/>
                        </a:rPr>
                        <m:t>Ω</m:t>
                      </m:r>
                    </m:oMath>
                  </m:oMathPara>
                </a14:m>
                <a:endParaRPr lang="en-US" sz="2400" dirty="0"/>
              </a:p>
            </p:txBody>
          </p:sp>
        </mc:Choice>
        <mc:Fallback>
          <p:sp>
            <p:nvSpPr>
              <p:cNvPr id="24" name="TextBox 23"/>
              <p:cNvSpPr txBox="1">
                <a:spLocks noRot="1" noChangeAspect="1" noMove="1" noResize="1" noEditPoints="1" noAdjustHandles="1" noChangeArrowheads="1" noChangeShapeType="1" noTextEdit="1"/>
              </p:cNvSpPr>
              <p:nvPr/>
            </p:nvSpPr>
            <p:spPr>
              <a:xfrm>
                <a:off x="3124200" y="3886200"/>
                <a:ext cx="1934952" cy="461665"/>
              </a:xfrm>
              <a:prstGeom prst="rect">
                <a:avLst/>
              </a:prstGeom>
              <a:blipFill rotWithShape="1">
                <a:blip r:embed="rId6"/>
                <a:stretch>
                  <a:fillRect t="-10667" r="-5994" b="-29333"/>
                </a:stretch>
              </a:blipFill>
            </p:spPr>
            <p:txBody>
              <a:bodyPr/>
              <a:lstStyle/>
              <a:p>
                <a:r>
                  <a:rPr lang="en-US">
                    <a:noFill/>
                  </a:rPr>
                  <a:t> </a:t>
                </a:r>
              </a:p>
            </p:txBody>
          </p:sp>
        </mc:Fallback>
      </mc:AlternateContent>
    </p:spTree>
    <p:extLst>
      <p:ext uri="{BB962C8B-B14F-4D97-AF65-F5344CB8AC3E}">
        <p14:creationId xmlns:p14="http://schemas.microsoft.com/office/powerpoint/2010/main" val="284437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Hall </a:t>
            </a:r>
            <a:r>
              <a:rPr lang="en-US" dirty="0"/>
              <a:t>Effect </a:t>
            </a:r>
            <a:r>
              <a:rPr lang="en-US" dirty="0" smtClean="0"/>
              <a:t>Sensor Package</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29</a:t>
            </a:fld>
            <a:endParaRPr lang="en-GB"/>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438400" y="1447800"/>
            <a:ext cx="4117200" cy="4163705"/>
          </a:xfrm>
          <a:prstGeom prst="rect">
            <a:avLst/>
          </a:prstGeom>
        </p:spPr>
      </p:pic>
    </p:spTree>
    <p:extLst>
      <p:ext uri="{BB962C8B-B14F-4D97-AF65-F5344CB8AC3E}">
        <p14:creationId xmlns:p14="http://schemas.microsoft.com/office/powerpoint/2010/main" val="1407081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Introduction </a:t>
            </a:r>
            <a:endParaRPr lang="en-US" dirty="0"/>
          </a:p>
        </p:txBody>
      </p:sp>
      <p:sp>
        <p:nvSpPr>
          <p:cNvPr id="3" name="Content Placeholder 2"/>
          <p:cNvSpPr>
            <a:spLocks noGrp="1"/>
          </p:cNvSpPr>
          <p:nvPr>
            <p:ph idx="1"/>
          </p:nvPr>
        </p:nvSpPr>
        <p:spPr>
          <a:xfrm>
            <a:off x="152400" y="1219200"/>
            <a:ext cx="8534400" cy="4906963"/>
          </a:xfrm>
        </p:spPr>
        <p:txBody>
          <a:bodyPr>
            <a:normAutofit/>
          </a:bodyPr>
          <a:lstStyle/>
          <a:p>
            <a:pPr algn="just"/>
            <a:r>
              <a:rPr lang="en-US" sz="2600" b="1" dirty="0"/>
              <a:t>Hall Effect Sensors</a:t>
            </a:r>
            <a:r>
              <a:rPr lang="en-US" sz="2600" dirty="0"/>
              <a:t> are devices which are activated by an external magnetic field. </a:t>
            </a:r>
            <a:endParaRPr lang="en-US" sz="2600" dirty="0" smtClean="0"/>
          </a:p>
        </p:txBody>
      </p:sp>
      <p:sp>
        <p:nvSpPr>
          <p:cNvPr id="4" name="Slide Number Placeholder 3"/>
          <p:cNvSpPr>
            <a:spLocks noGrp="1"/>
          </p:cNvSpPr>
          <p:nvPr>
            <p:ph type="sldNum" sz="quarter" idx="12"/>
          </p:nvPr>
        </p:nvSpPr>
        <p:spPr/>
        <p:txBody>
          <a:bodyPr/>
          <a:lstStyle/>
          <a:p>
            <a:fld id="{7A0D5CAB-8BF0-4EA3-BAE4-9835C852A49B}" type="slidenum">
              <a:rPr lang="en-GB" smtClean="0"/>
              <a:pPr/>
              <a:t>3</a:t>
            </a:fld>
            <a:endParaRPr lang="en-GB"/>
          </a:p>
        </p:txBody>
      </p:sp>
      <p:pic>
        <p:nvPicPr>
          <p:cNvPr id="1026" name="Picture 2" descr="hall effect sen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979" y="2438400"/>
            <a:ext cx="4600576" cy="318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5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Applications</a:t>
            </a:r>
            <a:endParaRPr lang="en-US" dirty="0"/>
          </a:p>
        </p:txBody>
      </p:sp>
      <p:sp>
        <p:nvSpPr>
          <p:cNvPr id="3" name="Content Placeholder 2"/>
          <p:cNvSpPr>
            <a:spLocks noGrp="1"/>
          </p:cNvSpPr>
          <p:nvPr>
            <p:ph idx="1"/>
          </p:nvPr>
        </p:nvSpPr>
        <p:spPr>
          <a:xfrm>
            <a:off x="76200" y="1066800"/>
            <a:ext cx="8229600" cy="4525963"/>
          </a:xfrm>
        </p:spPr>
        <p:txBody>
          <a:bodyPr>
            <a:normAutofit/>
          </a:bodyPr>
          <a:lstStyle/>
          <a:p>
            <a:pPr algn="just"/>
            <a:r>
              <a:rPr lang="en-US" sz="2600" dirty="0" smtClean="0"/>
              <a:t>Gear Tooth Sensor</a:t>
            </a:r>
          </a:p>
          <a:p>
            <a:pPr lvl="1" algn="just"/>
            <a:r>
              <a:rPr lang="en-US" sz="2200" dirty="0"/>
              <a:t>A gear tooth sensor is a magnetically biased Hall effect integrated circuit </a:t>
            </a:r>
            <a:r>
              <a:rPr lang="en-US" sz="2200" dirty="0" smtClean="0"/>
              <a:t>to accurately </a:t>
            </a:r>
            <a:r>
              <a:rPr lang="en-US" sz="2200" dirty="0"/>
              <a:t>sense movement of ferrous metal targets.</a:t>
            </a:r>
          </a:p>
        </p:txBody>
      </p:sp>
      <p:sp>
        <p:nvSpPr>
          <p:cNvPr id="4" name="Slide Number Placeholder 3"/>
          <p:cNvSpPr>
            <a:spLocks noGrp="1"/>
          </p:cNvSpPr>
          <p:nvPr>
            <p:ph type="sldNum" sz="quarter" idx="12"/>
          </p:nvPr>
        </p:nvSpPr>
        <p:spPr/>
        <p:txBody>
          <a:bodyPr/>
          <a:lstStyle/>
          <a:p>
            <a:fld id="{7A0D5CAB-8BF0-4EA3-BAE4-9835C852A49B}" type="slidenum">
              <a:rPr lang="en-GB" smtClean="0"/>
              <a:pPr/>
              <a:t>30</a:t>
            </a:fld>
            <a:endParaRPr lang="en-GB"/>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294" y="2869433"/>
            <a:ext cx="6095294" cy="365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276600"/>
            <a:ext cx="2053377" cy="3125194"/>
          </a:xfrm>
          <a:prstGeom prst="rect">
            <a:avLst/>
          </a:prstGeom>
        </p:spPr>
      </p:pic>
    </p:spTree>
    <p:extLst>
      <p:ext uri="{BB962C8B-B14F-4D97-AF65-F5344CB8AC3E}">
        <p14:creationId xmlns:p14="http://schemas.microsoft.com/office/powerpoint/2010/main" val="1644895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Applications</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31</a:t>
            </a:fld>
            <a:endParaRPr lang="en-GB"/>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87" y="2209800"/>
            <a:ext cx="829056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1000" y="1295400"/>
            <a:ext cx="1937646" cy="369332"/>
          </a:xfrm>
          <a:prstGeom prst="rect">
            <a:avLst/>
          </a:prstGeom>
        </p:spPr>
        <p:txBody>
          <a:bodyPr wrap="none">
            <a:spAutoFit/>
          </a:bodyPr>
          <a:lstStyle/>
          <a:p>
            <a:pPr algn="just"/>
            <a:r>
              <a:rPr lang="en-US" b="1" dirty="0"/>
              <a:t>Gear Tooth Sensor</a:t>
            </a:r>
          </a:p>
        </p:txBody>
      </p:sp>
    </p:spTree>
    <p:extLst>
      <p:ext uri="{BB962C8B-B14F-4D97-AF65-F5344CB8AC3E}">
        <p14:creationId xmlns:p14="http://schemas.microsoft.com/office/powerpoint/2010/main" val="2932018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Applications</a:t>
            </a:r>
            <a:endParaRPr lang="en-US" dirty="0"/>
          </a:p>
        </p:txBody>
      </p:sp>
      <p:sp>
        <p:nvSpPr>
          <p:cNvPr id="3" name="Content Placeholder 2"/>
          <p:cNvSpPr>
            <a:spLocks noGrp="1"/>
          </p:cNvSpPr>
          <p:nvPr>
            <p:ph idx="1"/>
          </p:nvPr>
        </p:nvSpPr>
        <p:spPr>
          <a:xfrm>
            <a:off x="2275" y="868736"/>
            <a:ext cx="8229600" cy="4525963"/>
          </a:xfrm>
        </p:spPr>
        <p:txBody>
          <a:bodyPr>
            <a:normAutofit/>
          </a:bodyPr>
          <a:lstStyle/>
          <a:p>
            <a:pPr algn="just"/>
            <a:r>
              <a:rPr lang="en-US" sz="2600" dirty="0" smtClean="0"/>
              <a:t>Gear Tooth Sensor</a:t>
            </a:r>
          </a:p>
        </p:txBody>
      </p:sp>
      <p:sp>
        <p:nvSpPr>
          <p:cNvPr id="4" name="Slide Number Placeholder 3"/>
          <p:cNvSpPr>
            <a:spLocks noGrp="1"/>
          </p:cNvSpPr>
          <p:nvPr>
            <p:ph type="sldNum" sz="quarter" idx="12"/>
          </p:nvPr>
        </p:nvSpPr>
        <p:spPr/>
        <p:txBody>
          <a:bodyPr/>
          <a:lstStyle/>
          <a:p>
            <a:fld id="{7A0D5CAB-8BF0-4EA3-BAE4-9835C852A49B}" type="slidenum">
              <a:rPr lang="en-GB" smtClean="0"/>
              <a:pPr/>
              <a:t>32</a:t>
            </a:fld>
            <a:endParaRPr lang="en-GB"/>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698" y="914399"/>
            <a:ext cx="5320302" cy="396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4996696"/>
            <a:ext cx="8991600" cy="1446550"/>
          </a:xfrm>
          <a:prstGeom prst="rect">
            <a:avLst/>
          </a:prstGeom>
        </p:spPr>
        <p:txBody>
          <a:bodyPr wrap="square">
            <a:spAutoFit/>
          </a:bodyPr>
          <a:lstStyle/>
          <a:p>
            <a:pPr marL="285750" indent="-285750" algn="just">
              <a:buFont typeface="Arial" pitchFamily="34" charset="0"/>
              <a:buChar char="•"/>
            </a:pPr>
            <a:r>
              <a:rPr lang="en-US" sz="2200" dirty="0" smtClean="0"/>
              <a:t>The </a:t>
            </a:r>
            <a:r>
              <a:rPr lang="en-US" sz="2200" dirty="0"/>
              <a:t>sensor detects the change in flux level and translates it into a change in the sensor output. </a:t>
            </a:r>
            <a:endParaRPr lang="en-US" sz="2200" dirty="0" smtClean="0"/>
          </a:p>
          <a:p>
            <a:pPr marL="285750" indent="-285750" algn="just">
              <a:buFont typeface="Arial" pitchFamily="34" charset="0"/>
              <a:buChar char="•"/>
            </a:pPr>
            <a:r>
              <a:rPr lang="en-US" sz="2200" dirty="0" smtClean="0"/>
              <a:t>The </a:t>
            </a:r>
            <a:r>
              <a:rPr lang="en-US" sz="2200" dirty="0"/>
              <a:t>current sinking (normally high) digital output switches between </a:t>
            </a:r>
            <a:r>
              <a:rPr lang="en-US" sz="2200" dirty="0" smtClean="0"/>
              <a:t>the supply </a:t>
            </a:r>
            <a:r>
              <a:rPr lang="en-US" sz="2200" dirty="0"/>
              <a:t>voltage and saturation voltage of the output transistor.</a:t>
            </a:r>
          </a:p>
        </p:txBody>
      </p:sp>
      <p:sp>
        <p:nvSpPr>
          <p:cNvPr id="7" name="Rectangle 6"/>
          <p:cNvSpPr/>
          <p:nvPr/>
        </p:nvSpPr>
        <p:spPr>
          <a:xfrm>
            <a:off x="0" y="1972269"/>
            <a:ext cx="3290298" cy="1785104"/>
          </a:xfrm>
          <a:prstGeom prst="rect">
            <a:avLst/>
          </a:prstGeom>
        </p:spPr>
        <p:txBody>
          <a:bodyPr wrap="square">
            <a:spAutoFit/>
          </a:bodyPr>
          <a:lstStyle/>
          <a:p>
            <a:pPr marL="342900" indent="-342900" algn="just">
              <a:buFont typeface="Arial" pitchFamily="34" charset="0"/>
              <a:buChar char="•"/>
            </a:pPr>
            <a:r>
              <a:rPr lang="en-US" sz="2200" dirty="0"/>
              <a:t>As a gear tooth passes by the sensor face, it concentrates the magnetic flux from the bias magnet. </a:t>
            </a:r>
          </a:p>
        </p:txBody>
      </p:sp>
    </p:spTree>
    <p:extLst>
      <p:ext uri="{BB962C8B-B14F-4D97-AF65-F5344CB8AC3E}">
        <p14:creationId xmlns:p14="http://schemas.microsoft.com/office/powerpoint/2010/main" val="350219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Hall Effect Based Temperature and Pressure Senor </a:t>
            </a:r>
            <a:endParaRPr lang="en-US" dirty="0"/>
          </a:p>
        </p:txBody>
      </p:sp>
      <p:sp>
        <p:nvSpPr>
          <p:cNvPr id="3" name="Content Placeholder 2"/>
          <p:cNvSpPr>
            <a:spLocks noGrp="1"/>
          </p:cNvSpPr>
          <p:nvPr>
            <p:ph idx="1"/>
          </p:nvPr>
        </p:nvSpPr>
        <p:spPr>
          <a:xfrm>
            <a:off x="0" y="1600200"/>
            <a:ext cx="5257800" cy="4525963"/>
          </a:xfrm>
        </p:spPr>
        <p:txBody>
          <a:bodyPr>
            <a:normAutofit lnSpcReduction="10000"/>
          </a:bodyPr>
          <a:lstStyle/>
          <a:p>
            <a:pPr algn="just"/>
            <a:r>
              <a:rPr lang="en-US" sz="2400" dirty="0"/>
              <a:t>In this example, an increase and/or decrease in temperature causes the bellows </a:t>
            </a:r>
            <a:r>
              <a:rPr lang="en-US" sz="2400" dirty="0" smtClean="0"/>
              <a:t>to expand </a:t>
            </a:r>
            <a:r>
              <a:rPr lang="en-US" sz="2400" dirty="0"/>
              <a:t>or contract, moving the attached magnet</a:t>
            </a:r>
            <a:r>
              <a:rPr lang="en-US" sz="2400" dirty="0" smtClean="0"/>
              <a:t>.</a:t>
            </a:r>
          </a:p>
          <a:p>
            <a:pPr algn="just"/>
            <a:endParaRPr lang="en-US" sz="2400" dirty="0" smtClean="0"/>
          </a:p>
          <a:p>
            <a:pPr algn="just"/>
            <a:r>
              <a:rPr lang="en-US" sz="2400" dirty="0" smtClean="0"/>
              <a:t>The </a:t>
            </a:r>
            <a:r>
              <a:rPr lang="en-US" sz="2400" dirty="0"/>
              <a:t>corresponding change </a:t>
            </a:r>
            <a:r>
              <a:rPr lang="en-US" sz="2400" dirty="0" smtClean="0"/>
              <a:t>in magnetic </a:t>
            </a:r>
            <a:r>
              <a:rPr lang="en-US" sz="2400" dirty="0"/>
              <a:t>field is sensed by the Hall effect sensing device</a:t>
            </a:r>
            <a:r>
              <a:rPr lang="en-US" sz="2400" dirty="0" smtClean="0"/>
              <a:t>.</a:t>
            </a:r>
          </a:p>
          <a:p>
            <a:pPr algn="just"/>
            <a:endParaRPr lang="en-US" sz="2400" dirty="0" smtClean="0"/>
          </a:p>
          <a:p>
            <a:pPr algn="just"/>
            <a:r>
              <a:rPr lang="en-US" sz="2400" dirty="0" smtClean="0"/>
              <a:t>The </a:t>
            </a:r>
            <a:r>
              <a:rPr lang="en-US" sz="2400" dirty="0"/>
              <a:t>end result is </a:t>
            </a:r>
            <a:r>
              <a:rPr lang="en-US" sz="2400" dirty="0" smtClean="0"/>
              <a:t>conversion of </a:t>
            </a:r>
            <a:r>
              <a:rPr lang="en-US" sz="2400" dirty="0"/>
              <a:t>the temperature input to a measurable electrical field.</a:t>
            </a:r>
            <a:endParaRPr lang="en-US" sz="2400" b="1"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33</a:t>
            </a:fld>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05000"/>
            <a:ext cx="335514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34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dirty="0" smtClean="0"/>
              <a:t>Hall Effect Based RPM Counter</a:t>
            </a:r>
            <a:endParaRPr lang="en-US" dirty="0"/>
          </a:p>
        </p:txBody>
      </p:sp>
      <p:sp>
        <p:nvSpPr>
          <p:cNvPr id="3" name="Content Placeholder 2"/>
          <p:cNvSpPr>
            <a:spLocks noGrp="1"/>
          </p:cNvSpPr>
          <p:nvPr>
            <p:ph idx="1"/>
          </p:nvPr>
        </p:nvSpPr>
        <p:spPr>
          <a:xfrm>
            <a:off x="-6824" y="1013618"/>
            <a:ext cx="9067800" cy="4525963"/>
          </a:xfrm>
        </p:spPr>
        <p:txBody>
          <a:bodyPr>
            <a:normAutofit/>
          </a:bodyPr>
          <a:lstStyle/>
          <a:p>
            <a:pPr algn="just"/>
            <a:r>
              <a:rPr lang="en-US" sz="2200" dirty="0" smtClean="0"/>
              <a:t>The sensor consists </a:t>
            </a:r>
            <a:r>
              <a:rPr lang="en-US" sz="2200" dirty="0"/>
              <a:t>of a ring magnet on the </a:t>
            </a:r>
            <a:r>
              <a:rPr lang="en-US" sz="2200" dirty="0" smtClean="0"/>
              <a:t>motor shaft </a:t>
            </a:r>
            <a:r>
              <a:rPr lang="en-US" sz="2200" dirty="0"/>
              <a:t>and a radially-mounted digital output Hall effect sensor.</a:t>
            </a:r>
          </a:p>
          <a:p>
            <a:pPr algn="just"/>
            <a:r>
              <a:rPr lang="en-US" sz="2200" dirty="0"/>
              <a:t>As the ring magnet rotates with the motor, its south pole </a:t>
            </a:r>
            <a:r>
              <a:rPr lang="en-US" sz="2200" dirty="0" smtClean="0"/>
              <a:t>passes the </a:t>
            </a:r>
            <a:r>
              <a:rPr lang="en-US" sz="2200" dirty="0"/>
              <a:t>sensing face of the Hall sensor with each revolution. </a:t>
            </a:r>
            <a:endParaRPr lang="en-US" sz="2200" dirty="0" smtClean="0"/>
          </a:p>
          <a:p>
            <a:pPr algn="just"/>
            <a:r>
              <a:rPr lang="en-US" sz="2200" dirty="0" smtClean="0"/>
              <a:t>The sensor </a:t>
            </a:r>
            <a:r>
              <a:rPr lang="en-US" sz="2200" dirty="0"/>
              <a:t>is actuated when the south pole approaches the </a:t>
            </a:r>
            <a:r>
              <a:rPr lang="en-US" sz="2200" dirty="0" smtClean="0"/>
              <a:t>sensor and de-actuated </a:t>
            </a:r>
            <a:r>
              <a:rPr lang="en-US" sz="2200" dirty="0"/>
              <a:t>when the south pole moves </a:t>
            </a:r>
            <a:r>
              <a:rPr lang="en-US" sz="2200" dirty="0" smtClean="0"/>
              <a:t>away. </a:t>
            </a:r>
          </a:p>
          <a:p>
            <a:pPr algn="just"/>
            <a:r>
              <a:rPr lang="en-US" sz="2200" dirty="0" smtClean="0"/>
              <a:t>Thus</a:t>
            </a:r>
            <a:r>
              <a:rPr lang="en-US" sz="2200" dirty="0"/>
              <a:t>, a single digital pulse will be produced </a:t>
            </a:r>
            <a:r>
              <a:rPr lang="en-US" sz="2200" dirty="0" smtClean="0"/>
              <a:t>for each </a:t>
            </a:r>
            <a:r>
              <a:rPr lang="en-US" sz="2200" dirty="0"/>
              <a:t>revolution.</a:t>
            </a:r>
            <a:endParaRPr lang="en-US" sz="2200" dirty="0" smtClean="0"/>
          </a:p>
        </p:txBody>
      </p:sp>
      <p:sp>
        <p:nvSpPr>
          <p:cNvPr id="4" name="Slide Number Placeholder 3"/>
          <p:cNvSpPr>
            <a:spLocks noGrp="1"/>
          </p:cNvSpPr>
          <p:nvPr>
            <p:ph type="sldNum" sz="quarter" idx="12"/>
          </p:nvPr>
        </p:nvSpPr>
        <p:spPr/>
        <p:txBody>
          <a:bodyPr/>
          <a:lstStyle/>
          <a:p>
            <a:fld id="{7A0D5CAB-8BF0-4EA3-BAE4-9835C852A49B}" type="slidenum">
              <a:rPr lang="en-GB" smtClean="0"/>
              <a:pPr/>
              <a:t>34</a:t>
            </a:fld>
            <a:endParaRPr lang="en-GB"/>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11724"/>
            <a:ext cx="5290782" cy="32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94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dirty="0" smtClean="0"/>
              <a:t>Hall Effect Based Position Detector</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35</a:t>
            </a:fld>
            <a:endParaRPr lang="en-GB"/>
          </a:p>
        </p:txBody>
      </p:sp>
      <p:pic>
        <p:nvPicPr>
          <p:cNvPr id="23554" name="Picture 2" descr="hall effect positional indic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5086350" cy="343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325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dirty="0" smtClean="0"/>
              <a:t>Antiskid Sensor</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36</a:t>
            </a:fld>
            <a:endParaRPr lang="en-GB"/>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903" y="1371600"/>
            <a:ext cx="444988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524000"/>
            <a:ext cx="4572000" cy="4893647"/>
          </a:xfrm>
          <a:prstGeom prst="rect">
            <a:avLst/>
          </a:prstGeom>
        </p:spPr>
        <p:txBody>
          <a:bodyPr>
            <a:spAutoFit/>
          </a:bodyPr>
          <a:lstStyle/>
          <a:p>
            <a:pPr marL="342900" indent="-342900" algn="just">
              <a:buFont typeface="Arial" pitchFamily="34" charset="0"/>
              <a:buChar char="•"/>
            </a:pPr>
            <a:r>
              <a:rPr lang="en-US" sz="2400" dirty="0"/>
              <a:t>Figure </a:t>
            </a:r>
            <a:r>
              <a:rPr lang="en-US" sz="2400" dirty="0" smtClean="0"/>
              <a:t>shows </a:t>
            </a:r>
            <a:r>
              <a:rPr lang="en-US" sz="2400" dirty="0"/>
              <a:t>a possible solution for controlling the </a:t>
            </a:r>
            <a:r>
              <a:rPr lang="en-US" sz="2400" dirty="0" smtClean="0"/>
              <a:t>braking force </a:t>
            </a:r>
            <a:r>
              <a:rPr lang="en-US" sz="2400" dirty="0"/>
              <a:t>of a wheel so that it doesn’t lock-up. </a:t>
            </a:r>
            <a:endParaRPr lang="en-US" sz="2400" dirty="0" smtClean="0"/>
          </a:p>
          <a:p>
            <a:pPr marL="342900" indent="-342900" algn="just">
              <a:buFont typeface="Arial" pitchFamily="34" charset="0"/>
              <a:buChar char="•"/>
            </a:pPr>
            <a:endParaRPr lang="en-US" sz="2400" dirty="0"/>
          </a:p>
          <a:p>
            <a:pPr marL="342900" indent="-342900" algn="just">
              <a:buFont typeface="Arial" pitchFamily="34" charset="0"/>
              <a:buChar char="•"/>
            </a:pPr>
            <a:r>
              <a:rPr lang="en-US" sz="2400" dirty="0" smtClean="0"/>
              <a:t>A </a:t>
            </a:r>
            <a:r>
              <a:rPr lang="en-US" sz="2400" dirty="0"/>
              <a:t>biased Hall </a:t>
            </a:r>
            <a:r>
              <a:rPr lang="en-US" sz="2400" dirty="0" smtClean="0"/>
              <a:t>effect sensor </a:t>
            </a:r>
            <a:r>
              <a:rPr lang="en-US" sz="2400" dirty="0"/>
              <a:t>is used. </a:t>
            </a:r>
            <a:endParaRPr lang="en-US" sz="2400" dirty="0" smtClean="0"/>
          </a:p>
          <a:p>
            <a:pPr marL="342900" indent="-342900" algn="just">
              <a:buFont typeface="Arial" pitchFamily="34" charset="0"/>
              <a:buChar char="•"/>
            </a:pPr>
            <a:endParaRPr lang="en-US" sz="2400" dirty="0"/>
          </a:p>
          <a:p>
            <a:pPr marL="342900" indent="-342900" algn="just">
              <a:buFont typeface="Arial" pitchFamily="34" charset="0"/>
              <a:buChar char="•"/>
            </a:pPr>
            <a:r>
              <a:rPr lang="en-US" sz="2400" dirty="0" smtClean="0"/>
              <a:t>The </a:t>
            </a:r>
            <a:r>
              <a:rPr lang="en-US" sz="2400" dirty="0"/>
              <a:t>sensor is positioned to sense an internal </a:t>
            </a:r>
            <a:r>
              <a:rPr lang="en-US" sz="2400" dirty="0" smtClean="0"/>
              <a:t>tooth gear.</a:t>
            </a:r>
          </a:p>
          <a:p>
            <a:pPr marL="342900" indent="-342900" algn="just">
              <a:buFont typeface="Arial" pitchFamily="34" charset="0"/>
              <a:buChar char="•"/>
            </a:pPr>
            <a:endParaRPr lang="en-US" sz="2400" dirty="0"/>
          </a:p>
          <a:p>
            <a:pPr marL="342900" indent="-342900" algn="just">
              <a:buFont typeface="Arial" pitchFamily="34" charset="0"/>
              <a:buChar char="•"/>
            </a:pPr>
            <a:r>
              <a:rPr lang="en-US" sz="2400" dirty="0" smtClean="0"/>
              <a:t> </a:t>
            </a:r>
            <a:r>
              <a:rPr lang="en-US" sz="2400" dirty="0"/>
              <a:t>The gear could be the disk brake hub.</a:t>
            </a:r>
          </a:p>
        </p:txBody>
      </p:sp>
    </p:spTree>
    <p:extLst>
      <p:ext uri="{BB962C8B-B14F-4D97-AF65-F5344CB8AC3E}">
        <p14:creationId xmlns:p14="http://schemas.microsoft.com/office/powerpoint/2010/main" val="327391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b="1" dirty="0"/>
              <a:t>Door interlock and ignition sensor</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37</a:t>
            </a:fld>
            <a:endParaRPr lang="en-GB"/>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743200"/>
            <a:ext cx="6141841"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1006" y="1143000"/>
            <a:ext cx="8810594" cy="830997"/>
          </a:xfrm>
          <a:prstGeom prst="rect">
            <a:avLst/>
          </a:prstGeom>
        </p:spPr>
        <p:txBody>
          <a:bodyPr wrap="square">
            <a:spAutoFit/>
          </a:bodyPr>
          <a:lstStyle/>
          <a:p>
            <a:pPr marL="342900" indent="-342900">
              <a:buFont typeface="Arial" pitchFamily="34" charset="0"/>
              <a:buChar char="•"/>
            </a:pPr>
            <a:r>
              <a:rPr lang="en-US" sz="2400" dirty="0"/>
              <a:t>A sensor is positioned so that a magnet rotates by </a:t>
            </a:r>
            <a:r>
              <a:rPr lang="en-US" sz="2400" dirty="0" smtClean="0"/>
              <a:t>it when </a:t>
            </a:r>
            <a:r>
              <a:rPr lang="en-US" sz="2400" dirty="0"/>
              <a:t>the key is turned in the door lock.</a:t>
            </a:r>
          </a:p>
        </p:txBody>
      </p:sp>
    </p:spTree>
    <p:extLst>
      <p:ext uri="{BB962C8B-B14F-4D97-AF65-F5344CB8AC3E}">
        <p14:creationId xmlns:p14="http://schemas.microsoft.com/office/powerpoint/2010/main" val="3832150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b="1" dirty="0"/>
              <a:t>Level/tilt measurement sensor</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38</a:t>
            </a:fld>
            <a:endParaRPr lang="en-GB"/>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9836" y="1852684"/>
            <a:ext cx="3691764" cy="348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295400"/>
            <a:ext cx="4572000" cy="5262979"/>
          </a:xfrm>
          <a:prstGeom prst="rect">
            <a:avLst/>
          </a:prstGeom>
        </p:spPr>
        <p:txBody>
          <a:bodyPr>
            <a:spAutoFit/>
          </a:bodyPr>
          <a:lstStyle/>
          <a:p>
            <a:pPr marL="285750" indent="-285750" algn="just">
              <a:buFont typeface="Arial" pitchFamily="34" charset="0"/>
              <a:buChar char="•"/>
            </a:pPr>
            <a:r>
              <a:rPr lang="en-US" sz="2400" dirty="0" smtClean="0"/>
              <a:t>Digital </a:t>
            </a:r>
            <a:r>
              <a:rPr lang="en-US" sz="2400" dirty="0"/>
              <a:t>output unipolar sensor can be installed in the base of </a:t>
            </a:r>
            <a:r>
              <a:rPr lang="en-US" sz="2400" dirty="0" smtClean="0"/>
              <a:t>a machine </a:t>
            </a:r>
            <a:r>
              <a:rPr lang="en-US" sz="2400" dirty="0"/>
              <a:t>with a magnet mounted in a pendulum fashion </a:t>
            </a:r>
            <a:r>
              <a:rPr lang="en-US" sz="2400" dirty="0" smtClean="0"/>
              <a:t>as illustrated </a:t>
            </a:r>
            <a:r>
              <a:rPr lang="en-US" sz="2400" dirty="0"/>
              <a:t>in </a:t>
            </a:r>
            <a:r>
              <a:rPr lang="en-US" sz="2400" dirty="0" smtClean="0"/>
              <a:t>Figure. </a:t>
            </a:r>
          </a:p>
          <a:p>
            <a:pPr marL="285750" indent="-285750" algn="just">
              <a:buFont typeface="Arial" pitchFamily="34" charset="0"/>
              <a:buChar char="•"/>
            </a:pPr>
            <a:endParaRPr lang="en-US" sz="2400" dirty="0" smtClean="0"/>
          </a:p>
          <a:p>
            <a:pPr marL="285750" indent="-285750" algn="just">
              <a:buFont typeface="Arial" pitchFamily="34" charset="0"/>
              <a:buChar char="•"/>
            </a:pPr>
            <a:r>
              <a:rPr lang="en-US" sz="2400" dirty="0" smtClean="0"/>
              <a:t>As </a:t>
            </a:r>
            <a:r>
              <a:rPr lang="en-US" sz="2400" dirty="0"/>
              <a:t>long as the magnet </a:t>
            </a:r>
            <a:r>
              <a:rPr lang="en-US" sz="2400" dirty="0" smtClean="0"/>
              <a:t>remains directly </a:t>
            </a:r>
            <a:r>
              <a:rPr lang="en-US" sz="2400" dirty="0"/>
              <a:t>over the sensor, the machine is level. </a:t>
            </a:r>
            <a:endParaRPr lang="en-US" sz="2400" dirty="0" smtClean="0"/>
          </a:p>
          <a:p>
            <a:pPr marL="285750" indent="-285750" algn="just">
              <a:buFont typeface="Arial" pitchFamily="34" charset="0"/>
              <a:buChar char="•"/>
            </a:pPr>
            <a:endParaRPr lang="en-US" sz="2400" dirty="0" smtClean="0"/>
          </a:p>
          <a:p>
            <a:pPr marL="285750" indent="-285750" algn="just">
              <a:buFont typeface="Arial" pitchFamily="34" charset="0"/>
              <a:buChar char="•"/>
            </a:pPr>
            <a:r>
              <a:rPr lang="en-US" sz="2400" dirty="0" smtClean="0"/>
              <a:t>A </a:t>
            </a:r>
            <a:r>
              <a:rPr lang="en-US" sz="2400" dirty="0"/>
              <a:t>change in </a:t>
            </a:r>
            <a:r>
              <a:rPr lang="en-US" sz="2400" dirty="0" smtClean="0"/>
              <a:t>state of </a:t>
            </a:r>
            <a:r>
              <a:rPr lang="en-US" sz="2400" dirty="0"/>
              <a:t>the output as the magnet swings away from the sensor </a:t>
            </a:r>
            <a:r>
              <a:rPr lang="en-US" sz="2400" dirty="0" smtClean="0"/>
              <a:t>is indication </a:t>
            </a:r>
            <a:r>
              <a:rPr lang="en-US" sz="2400" dirty="0"/>
              <a:t>that the machine is not level</a:t>
            </a:r>
            <a:r>
              <a:rPr lang="en-US" sz="2400" dirty="0" smtClean="0"/>
              <a:t>.</a:t>
            </a:r>
            <a:endParaRPr lang="en-US" sz="2400" dirty="0"/>
          </a:p>
        </p:txBody>
      </p:sp>
    </p:spTree>
    <p:extLst>
      <p:ext uri="{BB962C8B-B14F-4D97-AF65-F5344CB8AC3E}">
        <p14:creationId xmlns:p14="http://schemas.microsoft.com/office/powerpoint/2010/main" val="209935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b="1" dirty="0"/>
              <a:t>Throttle angle sensor</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39</a:t>
            </a:fld>
            <a:endParaRPr lang="en-GB"/>
          </a:p>
        </p:txBody>
      </p:sp>
      <p:sp>
        <p:nvSpPr>
          <p:cNvPr id="3" name="Rectangle 2"/>
          <p:cNvSpPr/>
          <p:nvPr/>
        </p:nvSpPr>
        <p:spPr>
          <a:xfrm>
            <a:off x="152400" y="1066800"/>
            <a:ext cx="8763000" cy="1569660"/>
          </a:xfrm>
          <a:prstGeom prst="rect">
            <a:avLst/>
          </a:prstGeom>
        </p:spPr>
        <p:txBody>
          <a:bodyPr wrap="square">
            <a:spAutoFit/>
          </a:bodyPr>
          <a:lstStyle/>
          <a:p>
            <a:pPr marL="342900" indent="-342900">
              <a:buFont typeface="Arial" pitchFamily="34" charset="0"/>
              <a:buChar char="•"/>
            </a:pPr>
            <a:r>
              <a:rPr lang="en-US" sz="2400" dirty="0"/>
              <a:t>The arm of </a:t>
            </a:r>
            <a:r>
              <a:rPr lang="en-US" sz="2400" dirty="0" smtClean="0"/>
              <a:t>the throttle </a:t>
            </a:r>
            <a:r>
              <a:rPr lang="en-US" sz="2400" dirty="0"/>
              <a:t>is contoured to provide the desired </a:t>
            </a:r>
            <a:r>
              <a:rPr lang="en-US" sz="2400" dirty="0" smtClean="0"/>
              <a:t>non-linear characteristics</a:t>
            </a:r>
            <a:r>
              <a:rPr lang="en-US" sz="2400" dirty="0"/>
              <a:t>. </a:t>
            </a:r>
            <a:endParaRPr lang="en-US" sz="2400" dirty="0" smtClean="0"/>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The </a:t>
            </a:r>
            <a:r>
              <a:rPr lang="en-US" sz="2400" dirty="0"/>
              <a:t>magnet is mounted on the </a:t>
            </a:r>
            <a:r>
              <a:rPr lang="en-US" sz="2400" dirty="0" smtClean="0"/>
              <a:t>choke lever.</a:t>
            </a:r>
            <a:endParaRPr lang="en-US" sz="2400" dirty="0"/>
          </a:p>
        </p:txBody>
      </p:sp>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535198"/>
            <a:ext cx="4343400" cy="432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560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Discovery</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Observed in 1879</a:t>
            </a:r>
          </a:p>
          <a:p>
            <a:pPr lvl="8">
              <a:defRPr/>
            </a:pPr>
            <a:endParaRPr lang="en-US" dirty="0"/>
          </a:p>
          <a:p>
            <a:pPr fontAlgn="auto">
              <a:spcAft>
                <a:spcPts val="0"/>
              </a:spcAft>
              <a:buFont typeface="Arial" pitchFamily="34" charset="0"/>
              <a:buChar char="•"/>
              <a:defRPr/>
            </a:pPr>
            <a:r>
              <a:rPr lang="en-US" dirty="0" smtClean="0"/>
              <a:t>Edwin Herbert Hall</a:t>
            </a:r>
          </a:p>
          <a:p>
            <a:pPr fontAlgn="auto">
              <a:spcAft>
                <a:spcPts val="0"/>
              </a:spcAft>
              <a:buFont typeface="Arial" pitchFamily="34" charset="0"/>
              <a:buChar char="•"/>
              <a:defRPr/>
            </a:pPr>
            <a:endParaRPr lang="en-US" dirty="0" smtClean="0"/>
          </a:p>
          <a:p>
            <a:pPr fontAlgn="auto">
              <a:spcAft>
                <a:spcPts val="0"/>
              </a:spcAft>
              <a:buFont typeface="Arial" pitchFamily="34" charset="0"/>
              <a:buNone/>
              <a:defRPr/>
            </a:pP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Char char="•"/>
              <a:defRPr/>
            </a:pPr>
            <a:r>
              <a:rPr lang="en-US" dirty="0" smtClean="0"/>
              <a:t>Discovered 18 years before the electron</a:t>
            </a:r>
            <a:endParaRPr lang="en-US" dirty="0"/>
          </a:p>
        </p:txBody>
      </p:sp>
      <p:sp>
        <p:nvSpPr>
          <p:cNvPr id="4" name="Slide Number Placeholder 3"/>
          <p:cNvSpPr>
            <a:spLocks noGrp="1"/>
          </p:cNvSpPr>
          <p:nvPr>
            <p:ph type="sldNum" sz="quarter" idx="12"/>
          </p:nvPr>
        </p:nvSpPr>
        <p:spPr/>
        <p:txBody>
          <a:bodyPr/>
          <a:lstStyle/>
          <a:p>
            <a:pPr>
              <a:defRPr/>
            </a:pPr>
            <a:fld id="{838B3D8C-0DFB-424B-9850-48E4208AB9A8}" type="slidenum">
              <a:rPr lang="en-US"/>
              <a:pPr>
                <a:defRPr/>
              </a:pPr>
              <a:t>4</a:t>
            </a:fld>
            <a:endParaRPr lang="en-US"/>
          </a:p>
        </p:txBody>
      </p:sp>
      <p:pic>
        <p:nvPicPr>
          <p:cNvPr id="4101" name="Picture 4" descr="Edwin_Herbert_Hall_domaine_publique_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20621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p:cNvSpPr txBox="1">
            <a:spLocks noChangeArrowheads="1"/>
          </p:cNvSpPr>
          <p:nvPr/>
        </p:nvSpPr>
        <p:spPr bwMode="auto">
          <a:xfrm>
            <a:off x="5257800" y="43434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US" sz="1400"/>
              <a:t>Via Wikimedia Commons (public domain)</a:t>
            </a:r>
          </a:p>
        </p:txBody>
      </p:sp>
    </p:spTree>
    <p:extLst>
      <p:ext uri="{BB962C8B-B14F-4D97-AF65-F5344CB8AC3E}">
        <p14:creationId xmlns:p14="http://schemas.microsoft.com/office/powerpoint/2010/main" val="1142973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b="1" dirty="0"/>
              <a:t>Automotive sensors</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40</a:t>
            </a:fld>
            <a:endParaRPr lang="en-GB"/>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218394"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81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096962"/>
          </a:xfrm>
        </p:spPr>
        <p:txBody>
          <a:bodyPr>
            <a:noAutofit/>
          </a:bodyPr>
          <a:lstStyle/>
          <a:p>
            <a:r>
              <a:rPr lang="en-US" sz="3600" dirty="0"/>
              <a:t>Applications for Hall Effect IC Switches in Portable Electronics</a:t>
            </a:r>
          </a:p>
        </p:txBody>
      </p:sp>
      <p:sp>
        <p:nvSpPr>
          <p:cNvPr id="4" name="Slide Number Placeholder 3"/>
          <p:cNvSpPr>
            <a:spLocks noGrp="1"/>
          </p:cNvSpPr>
          <p:nvPr>
            <p:ph type="sldNum" sz="quarter" idx="12"/>
          </p:nvPr>
        </p:nvSpPr>
        <p:spPr/>
        <p:txBody>
          <a:bodyPr/>
          <a:lstStyle/>
          <a:p>
            <a:fld id="{7A0D5CAB-8BF0-4EA3-BAE4-9835C852A49B}" type="slidenum">
              <a:rPr lang="en-GB" smtClean="0"/>
              <a:pPr/>
              <a:t>41</a:t>
            </a:fld>
            <a:endParaRPr lang="en-GB"/>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6948658" cy="193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descr="http://www.digikey.com/en/articles/techzone/2011/may/~/media/Images/Article%20Library/TechZone%20Articles/2011/May/Applications%20for%20Hall%20Effect%20IC%20Switches/TZS111_Applications_for_Fig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352800"/>
            <a:ext cx="287882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94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End of Lecture-3</a:t>
            </a:r>
            <a:endParaRPr lang="en-GB" dirty="0"/>
          </a:p>
        </p:txBody>
      </p:sp>
      <p:sp>
        <p:nvSpPr>
          <p:cNvPr id="5" name="Text Placeholder 4"/>
          <p:cNvSpPr>
            <a:spLocks noGrp="1"/>
          </p:cNvSpPr>
          <p:nvPr>
            <p:ph type="body" idx="1"/>
          </p:nvPr>
        </p:nvSpPr>
        <p:spPr/>
        <p:txBody>
          <a:bodyPr/>
          <a:lstStyle/>
          <a:p>
            <a:r>
              <a:rPr lang="en-GB" dirty="0" smtClean="0"/>
              <a:t>To download this lecture visit</a:t>
            </a:r>
          </a:p>
          <a:p>
            <a:r>
              <a:rPr lang="en-GB" dirty="0" smtClean="0">
                <a:solidFill>
                  <a:schemeClr val="accent1">
                    <a:lumMod val="75000"/>
                  </a:schemeClr>
                </a:solidFill>
                <a:hlinkClick r:id="rId2"/>
              </a:rPr>
              <a:t>http://imtiazhussainkalwar.weebly.com/</a:t>
            </a:r>
            <a:endParaRPr lang="en-GB" dirty="0" smtClean="0"/>
          </a:p>
        </p:txBody>
      </p:sp>
      <p:sp>
        <p:nvSpPr>
          <p:cNvPr id="2" name="Slide Number Placeholder 1"/>
          <p:cNvSpPr>
            <a:spLocks noGrp="1"/>
          </p:cNvSpPr>
          <p:nvPr>
            <p:ph type="sldNum" sz="quarter" idx="12"/>
          </p:nvPr>
        </p:nvSpPr>
        <p:spPr/>
        <p:txBody>
          <a:bodyPr/>
          <a:lstStyle/>
          <a:p>
            <a:fld id="{7A0D5CAB-8BF0-4EA3-BAE4-9835C852A49B}" type="slidenum">
              <a:rPr lang="en-GB" smtClean="0"/>
              <a:pPr/>
              <a:t>42</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Introduction </a:t>
            </a:r>
            <a:endParaRPr lang="en-US" dirty="0"/>
          </a:p>
        </p:txBody>
      </p:sp>
      <p:sp>
        <p:nvSpPr>
          <p:cNvPr id="3" name="Content Placeholder 2"/>
          <p:cNvSpPr>
            <a:spLocks noGrp="1"/>
          </p:cNvSpPr>
          <p:nvPr>
            <p:ph idx="1"/>
          </p:nvPr>
        </p:nvSpPr>
        <p:spPr>
          <a:xfrm>
            <a:off x="152400" y="1219200"/>
            <a:ext cx="8534400" cy="4906963"/>
          </a:xfrm>
        </p:spPr>
        <p:txBody>
          <a:bodyPr>
            <a:normAutofit/>
          </a:bodyPr>
          <a:lstStyle/>
          <a:p>
            <a:pPr algn="just"/>
            <a:r>
              <a:rPr lang="en-US" sz="2400" dirty="0" smtClean="0"/>
              <a:t>We </a:t>
            </a:r>
            <a:r>
              <a:rPr lang="en-US" sz="2400" dirty="0"/>
              <a:t>know that a magnetic field has two important characteristics flux density, (B) and polarity (North and South Poles). </a:t>
            </a:r>
            <a:endParaRPr lang="en-US" sz="2400" dirty="0" smtClean="0"/>
          </a:p>
          <a:p>
            <a:pPr algn="just"/>
            <a:endParaRPr lang="en-US" sz="2400" dirty="0" smtClean="0"/>
          </a:p>
          <a:p>
            <a:pPr algn="just"/>
            <a:r>
              <a:rPr lang="en-US" sz="2400" dirty="0" smtClean="0"/>
              <a:t>The </a:t>
            </a:r>
            <a:r>
              <a:rPr lang="en-US" sz="2400" dirty="0"/>
              <a:t>output signal from a Hall effect sensor is the function of magnetic field density around the device. </a:t>
            </a:r>
            <a:endParaRPr lang="en-US" sz="2400" dirty="0" smtClean="0"/>
          </a:p>
          <a:p>
            <a:pPr algn="just"/>
            <a:endParaRPr lang="en-US" sz="2400" dirty="0" smtClean="0"/>
          </a:p>
          <a:p>
            <a:pPr algn="just"/>
            <a:r>
              <a:rPr lang="en-US" sz="2400" dirty="0" smtClean="0"/>
              <a:t>When </a:t>
            </a:r>
            <a:r>
              <a:rPr lang="en-US" sz="2400" dirty="0"/>
              <a:t>the magnetic flux density around the sensor exceeds a certain pre-set threshold, the sensor detects it and generates an output voltage called the </a:t>
            </a:r>
            <a:r>
              <a:rPr lang="en-US" sz="2400" b="1" dirty="0"/>
              <a:t>Hall Voltage, V</a:t>
            </a:r>
            <a:r>
              <a:rPr lang="en-US" sz="2400" b="1" baseline="-25000" dirty="0"/>
              <a:t>H</a:t>
            </a:r>
            <a:r>
              <a:rPr lang="en-US" sz="2400" dirty="0"/>
              <a:t>.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5</a:t>
            </a:fld>
            <a:endParaRPr lang="en-GB"/>
          </a:p>
        </p:txBody>
      </p:sp>
    </p:spTree>
    <p:extLst>
      <p:ext uri="{BB962C8B-B14F-4D97-AF65-F5344CB8AC3E}">
        <p14:creationId xmlns:p14="http://schemas.microsoft.com/office/powerpoint/2010/main" val="80713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Lorentz Force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4287" y="1066800"/>
                <a:ext cx="8604913" cy="4525963"/>
              </a:xfrm>
            </p:spPr>
            <p:txBody>
              <a:bodyPr>
                <a:normAutofit/>
              </a:bodyPr>
              <a:lstStyle/>
              <a:p>
                <a:pPr algn="just"/>
                <a:r>
                  <a:rPr lang="en-US" sz="2400" dirty="0" smtClean="0"/>
                  <a:t>The </a:t>
                </a:r>
                <a:r>
                  <a:rPr lang="en-US" sz="2400" dirty="0"/>
                  <a:t>force which is exerted by a magnetic field on a moving electric charge</a:t>
                </a:r>
                <a:r>
                  <a:rPr lang="en-US" sz="2400" dirty="0" smtClean="0"/>
                  <a:t>.</a:t>
                </a:r>
              </a:p>
              <a:p>
                <a:pPr algn="just"/>
                <a:endParaRPr lang="en-US" sz="2400" dirty="0" smtClean="0"/>
              </a:p>
              <a:p>
                <a:pPr algn="just"/>
                <a:r>
                  <a:rPr lang="en-US" sz="2400" dirty="0" smtClean="0"/>
                  <a:t>The</a:t>
                </a:r>
                <a:r>
                  <a:rPr lang="en-US" sz="2400" dirty="0"/>
                  <a:t> </a:t>
                </a:r>
                <a:r>
                  <a:rPr lang="en-US" sz="2400" b="1" dirty="0"/>
                  <a:t>Lorentz force</a:t>
                </a:r>
                <a:r>
                  <a:rPr lang="en-US" sz="2400" dirty="0"/>
                  <a:t> is the combination of electric and magnetic force on a point </a:t>
                </a:r>
                <a:r>
                  <a:rPr lang="en-US" sz="2400" dirty="0" smtClean="0"/>
                  <a:t>charge due </a:t>
                </a:r>
                <a:r>
                  <a:rPr lang="en-US" sz="2400" dirty="0"/>
                  <a:t>to electromagnetic fields. </a:t>
                </a:r>
                <a:endParaRPr lang="en-US" sz="2400" dirty="0" smtClean="0"/>
              </a:p>
              <a:p>
                <a:pPr algn="just"/>
                <a:endParaRPr lang="en-US" sz="2400" dirty="0" smtClean="0"/>
              </a:p>
              <a:p>
                <a:pPr algn="just"/>
                <a:r>
                  <a:rPr lang="en-US" sz="2400" dirty="0" smtClean="0"/>
                  <a:t>If </a:t>
                </a:r>
                <a:r>
                  <a:rPr lang="en-US" sz="2400" dirty="0"/>
                  <a:t>a particle of charge </a:t>
                </a:r>
                <a:r>
                  <a:rPr lang="en-US" sz="2400" i="1" dirty="0"/>
                  <a:t>q</a:t>
                </a:r>
                <a:r>
                  <a:rPr lang="en-US" sz="2400" dirty="0"/>
                  <a:t> moves with velocity </a:t>
                </a:r>
                <a14:m>
                  <m:oMath xmlns:m="http://schemas.openxmlformats.org/officeDocument/2006/math">
                    <m:r>
                      <a:rPr lang="en-US" sz="2400" b="1" i="1" dirty="0" smtClean="0">
                        <a:latin typeface="Cambria Math"/>
                      </a:rPr>
                      <m:t>𝒗</m:t>
                    </m:r>
                  </m:oMath>
                </a14:m>
                <a:r>
                  <a:rPr lang="en-US" sz="2400" dirty="0"/>
                  <a:t> in the presence of an electric field </a:t>
                </a:r>
                <a:r>
                  <a:rPr lang="en-US" sz="2400" b="1" dirty="0"/>
                  <a:t>E</a:t>
                </a:r>
                <a:r>
                  <a:rPr lang="en-US" sz="2400" dirty="0"/>
                  <a:t> and a magnetic </a:t>
                </a:r>
                <a:r>
                  <a:rPr lang="en-US" sz="2400" dirty="0" smtClean="0"/>
                  <a:t>field </a:t>
                </a:r>
                <a:r>
                  <a:rPr lang="en-US" sz="2400" b="1" dirty="0" smtClean="0"/>
                  <a:t>B</a:t>
                </a:r>
                <a:r>
                  <a:rPr lang="en-US" sz="2400" dirty="0"/>
                  <a:t>, then it will experience a force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4287" y="1066800"/>
                <a:ext cx="8604913" cy="4525963"/>
              </a:xfrm>
              <a:blipFill rotWithShape="1">
                <a:blip r:embed="rId2"/>
                <a:stretch>
                  <a:fillRect l="-921" t="-1078" r="-198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6</a:t>
            </a:fld>
            <a:endParaRPr lang="en-GB"/>
          </a:p>
        </p:txBody>
      </p:sp>
      <mc:AlternateContent xmlns:mc="http://schemas.openxmlformats.org/markup-compatibility/2006" xmlns:a14="http://schemas.microsoft.com/office/drawing/2010/main">
        <mc:Choice Requires="a14">
          <p:sp>
            <p:nvSpPr>
              <p:cNvPr id="5" name="TextBox 4"/>
              <p:cNvSpPr txBox="1"/>
              <p:nvPr/>
            </p:nvSpPr>
            <p:spPr>
              <a:xfrm>
                <a:off x="2971800" y="4953000"/>
                <a:ext cx="282891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𝑭</m:t>
                      </m:r>
                      <m:r>
                        <a:rPr lang="en-US" sz="2400" b="0" i="1" smtClean="0">
                          <a:latin typeface="Cambria Math"/>
                        </a:rPr>
                        <m:t>=</m:t>
                      </m:r>
                      <m:r>
                        <a:rPr lang="en-US" sz="2400" b="0" i="1" smtClean="0">
                          <a:latin typeface="Cambria Math"/>
                        </a:rPr>
                        <m:t>𝑞</m:t>
                      </m:r>
                      <m:d>
                        <m:dPr>
                          <m:begChr m:val="["/>
                          <m:endChr m:val="]"/>
                          <m:ctrlPr>
                            <a:rPr lang="en-US" sz="2400" b="0" i="1" smtClean="0">
                              <a:latin typeface="Cambria Math"/>
                            </a:rPr>
                          </m:ctrlPr>
                        </m:dPr>
                        <m:e>
                          <m:r>
                            <a:rPr lang="en-US" sz="2400" b="1" i="1" smtClean="0">
                              <a:latin typeface="Cambria Math"/>
                            </a:rPr>
                            <m:t>𝑬</m:t>
                          </m:r>
                          <m:r>
                            <a:rPr lang="en-US" sz="2400" b="0" i="1" smtClean="0">
                              <a:latin typeface="Cambria Math"/>
                            </a:rPr>
                            <m:t>+(</m:t>
                          </m:r>
                          <m:r>
                            <a:rPr lang="en-US" sz="2400" b="1" i="1" smtClean="0">
                              <a:latin typeface="Cambria Math"/>
                            </a:rPr>
                            <m:t>𝒗</m:t>
                          </m:r>
                          <m:r>
                            <a:rPr lang="en-US" sz="2400" b="0" i="1" smtClean="0">
                              <a:latin typeface="Cambria Math"/>
                              <a:ea typeface="Cambria Math"/>
                            </a:rPr>
                            <m:t>×</m:t>
                          </m:r>
                          <m:r>
                            <a:rPr lang="en-US" sz="2400" b="1" i="1" smtClean="0">
                              <a:latin typeface="Cambria Math"/>
                            </a:rPr>
                            <m:t>𝑩</m:t>
                          </m:r>
                          <m:r>
                            <a:rPr lang="en-US" sz="2400" b="0" i="1" smtClean="0">
                              <a:latin typeface="Cambria Math"/>
                            </a:rPr>
                            <m:t>)</m:t>
                          </m:r>
                        </m:e>
                      </m:d>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971800" y="4953000"/>
                <a:ext cx="2828916" cy="461665"/>
              </a:xfrm>
              <a:prstGeom prst="rect">
                <a:avLst/>
              </a:prstGeom>
              <a:blipFill rotWithShape="1">
                <a:blip r:embed="rId3"/>
                <a:stretch>
                  <a:fillRect t="-10667" r="-3879" b="-29333"/>
                </a:stretch>
              </a:blipFill>
            </p:spPr>
            <p:txBody>
              <a:bodyPr/>
              <a:lstStyle/>
              <a:p>
                <a:r>
                  <a:rPr lang="en-US">
                    <a:noFill/>
                  </a:rPr>
                  <a:t> </a:t>
                </a:r>
              </a:p>
            </p:txBody>
          </p:sp>
        </mc:Fallback>
      </mc:AlternateContent>
    </p:spTree>
    <p:extLst>
      <p:ext uri="{BB962C8B-B14F-4D97-AF65-F5344CB8AC3E}">
        <p14:creationId xmlns:p14="http://schemas.microsoft.com/office/powerpoint/2010/main" val="115138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Hall Effect</a:t>
            </a:r>
          </a:p>
        </p:txBody>
      </p:sp>
      <p:sp>
        <p:nvSpPr>
          <p:cNvPr id="4" name="Slide Number Placeholder 3"/>
          <p:cNvSpPr>
            <a:spLocks noGrp="1"/>
          </p:cNvSpPr>
          <p:nvPr>
            <p:ph type="sldNum" sz="quarter" idx="12"/>
          </p:nvPr>
        </p:nvSpPr>
        <p:spPr/>
        <p:txBody>
          <a:bodyPr/>
          <a:lstStyle/>
          <a:p>
            <a:fld id="{7A0D5CAB-8BF0-4EA3-BAE4-9835C852A49B}" type="slidenum">
              <a:rPr lang="en-GB" smtClean="0"/>
              <a:pPr/>
              <a:t>7</a:t>
            </a:fld>
            <a:endParaRPr lang="en-GB"/>
          </a:p>
        </p:txBody>
      </p:sp>
      <p:pic>
        <p:nvPicPr>
          <p:cNvPr id="1026" name="Picture 2" descr="hall effect sensor princip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032" y="2209800"/>
            <a:ext cx="4419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38200"/>
            <a:ext cx="8839200" cy="1508105"/>
          </a:xfrm>
          <a:prstGeom prst="rect">
            <a:avLst/>
          </a:prstGeom>
        </p:spPr>
        <p:txBody>
          <a:bodyPr wrap="square">
            <a:spAutoFit/>
          </a:bodyPr>
          <a:lstStyle/>
          <a:p>
            <a:pPr marL="285750" indent="-285750" algn="just">
              <a:buFont typeface="Arial" pitchFamily="34" charset="0"/>
              <a:buChar char="•"/>
            </a:pPr>
            <a:r>
              <a:rPr lang="en-US" sz="2300" b="1" dirty="0"/>
              <a:t>Hall Effect Sensors</a:t>
            </a:r>
            <a:r>
              <a:rPr lang="en-US" sz="2300" dirty="0"/>
              <a:t> consist basically of a thin piece of rectangular p-type semiconductor material such as gallium arsenide (</a:t>
            </a:r>
            <a:r>
              <a:rPr lang="en-US" sz="2300" dirty="0" err="1"/>
              <a:t>GaAs</a:t>
            </a:r>
            <a:r>
              <a:rPr lang="en-US" sz="2300" dirty="0"/>
              <a:t>), indium </a:t>
            </a:r>
            <a:r>
              <a:rPr lang="en-US" sz="2300" dirty="0" err="1"/>
              <a:t>antimonide</a:t>
            </a:r>
            <a:r>
              <a:rPr lang="en-US" sz="2300" dirty="0"/>
              <a:t> (</a:t>
            </a:r>
            <a:r>
              <a:rPr lang="en-US" sz="2300" dirty="0" err="1"/>
              <a:t>InSb</a:t>
            </a:r>
            <a:r>
              <a:rPr lang="en-US" sz="2300" dirty="0"/>
              <a:t>) or indium arsenide (</a:t>
            </a:r>
            <a:r>
              <a:rPr lang="en-US" sz="2300" dirty="0" err="1"/>
              <a:t>InAs</a:t>
            </a:r>
            <a:r>
              <a:rPr lang="en-US" sz="2300" dirty="0"/>
              <a:t>) passing a continuous current through itself. </a:t>
            </a:r>
          </a:p>
        </p:txBody>
      </p:sp>
      <p:sp>
        <p:nvSpPr>
          <p:cNvPr id="6" name="Rectangle 5"/>
          <p:cNvSpPr/>
          <p:nvPr/>
        </p:nvSpPr>
        <p:spPr>
          <a:xfrm>
            <a:off x="0" y="2840266"/>
            <a:ext cx="4419600" cy="2569934"/>
          </a:xfrm>
          <a:prstGeom prst="rect">
            <a:avLst/>
          </a:prstGeom>
        </p:spPr>
        <p:txBody>
          <a:bodyPr wrap="square">
            <a:spAutoFit/>
          </a:bodyPr>
          <a:lstStyle/>
          <a:p>
            <a:pPr marL="285750" indent="-285750" algn="just">
              <a:buFont typeface="Arial" pitchFamily="34" charset="0"/>
              <a:buChar char="•"/>
            </a:pPr>
            <a:r>
              <a:rPr lang="en-US" sz="2300" dirty="0"/>
              <a:t>When the device is placed within a magnetic field, the magnetic flux lines exert a force on the semiconductor material which deflects the charge carriers, electrons and holes, to either side of the semiconductor slab. </a:t>
            </a:r>
            <a:endParaRPr lang="en-US" sz="2300" dirty="0" smtClean="0"/>
          </a:p>
        </p:txBody>
      </p:sp>
    </p:spTree>
    <p:extLst>
      <p:ext uri="{BB962C8B-B14F-4D97-AF65-F5344CB8AC3E}">
        <p14:creationId xmlns:p14="http://schemas.microsoft.com/office/powerpoint/2010/main" val="35261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Hall Effect</a:t>
            </a:r>
          </a:p>
        </p:txBody>
      </p:sp>
      <p:sp>
        <p:nvSpPr>
          <p:cNvPr id="4" name="Slide Number Placeholder 3"/>
          <p:cNvSpPr>
            <a:spLocks noGrp="1"/>
          </p:cNvSpPr>
          <p:nvPr>
            <p:ph type="sldNum" sz="quarter" idx="12"/>
          </p:nvPr>
        </p:nvSpPr>
        <p:spPr/>
        <p:txBody>
          <a:bodyPr/>
          <a:lstStyle/>
          <a:p>
            <a:fld id="{7A0D5CAB-8BF0-4EA3-BAE4-9835C852A49B}" type="slidenum">
              <a:rPr lang="en-GB" smtClean="0"/>
              <a:pPr/>
              <a:t>8</a:t>
            </a:fld>
            <a:endParaRPr lang="en-GB"/>
          </a:p>
        </p:txBody>
      </p:sp>
      <p:pic>
        <p:nvPicPr>
          <p:cNvPr id="1026" name="Picture 2" descr="hall effect sensor princip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362200"/>
            <a:ext cx="4608375" cy="38931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38200"/>
            <a:ext cx="8839200" cy="1200329"/>
          </a:xfrm>
          <a:prstGeom prst="rect">
            <a:avLst/>
          </a:prstGeom>
        </p:spPr>
        <p:txBody>
          <a:bodyPr wrap="square">
            <a:spAutoFit/>
          </a:bodyPr>
          <a:lstStyle/>
          <a:p>
            <a:pPr marL="285750" indent="-285750" algn="just">
              <a:buFont typeface="Arial" pitchFamily="34" charset="0"/>
              <a:buChar char="•"/>
            </a:pPr>
            <a:r>
              <a:rPr lang="en-US" sz="2400" dirty="0"/>
              <a:t>As these electrons and holes move side wards a potential difference is produced between the two sides of the semiconductor material by the build-up of these charge carriers. </a:t>
            </a:r>
            <a:endParaRPr lang="en-US" sz="2300" dirty="0"/>
          </a:p>
        </p:txBody>
      </p:sp>
      <p:sp>
        <p:nvSpPr>
          <p:cNvPr id="3" name="Rectangle 2"/>
          <p:cNvSpPr/>
          <p:nvPr/>
        </p:nvSpPr>
        <p:spPr>
          <a:xfrm>
            <a:off x="0" y="2469654"/>
            <a:ext cx="4267200" cy="3046988"/>
          </a:xfrm>
          <a:prstGeom prst="rect">
            <a:avLst/>
          </a:prstGeom>
        </p:spPr>
        <p:txBody>
          <a:bodyPr wrap="square">
            <a:spAutoFit/>
          </a:bodyPr>
          <a:lstStyle/>
          <a:p>
            <a:pPr marL="285750" indent="-285750" algn="just">
              <a:buFont typeface="Arial" pitchFamily="34" charset="0"/>
              <a:buChar char="•"/>
            </a:pPr>
            <a:r>
              <a:rPr lang="en-US" sz="2400" dirty="0"/>
              <a:t>Then the movement of electrons through the semiconductor material is affected by the presence of an external magnetic field which is at right angles to it and this effect is greater in a flat rectangular shaped material.</a:t>
            </a:r>
          </a:p>
        </p:txBody>
      </p:sp>
    </p:spTree>
    <p:extLst>
      <p:ext uri="{BB962C8B-B14F-4D97-AF65-F5344CB8AC3E}">
        <p14:creationId xmlns:p14="http://schemas.microsoft.com/office/powerpoint/2010/main" val="20140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Hall Effect</a:t>
            </a:r>
          </a:p>
        </p:txBody>
      </p:sp>
      <p:sp>
        <p:nvSpPr>
          <p:cNvPr id="4" name="Slide Number Placeholder 3"/>
          <p:cNvSpPr>
            <a:spLocks noGrp="1"/>
          </p:cNvSpPr>
          <p:nvPr>
            <p:ph type="sldNum" sz="quarter" idx="12"/>
          </p:nvPr>
        </p:nvSpPr>
        <p:spPr/>
        <p:txBody>
          <a:bodyPr/>
          <a:lstStyle/>
          <a:p>
            <a:fld id="{7A0D5CAB-8BF0-4EA3-BAE4-9835C852A49B}" type="slidenum">
              <a:rPr lang="en-GB" smtClean="0"/>
              <a:pPr/>
              <a:t>9</a:t>
            </a:fld>
            <a:endParaRPr lang="en-GB"/>
          </a:p>
        </p:txBody>
      </p:sp>
      <p:pic>
        <p:nvPicPr>
          <p:cNvPr id="1026" name="Picture 2" descr="hall effect sensor princip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425" y="2362200"/>
            <a:ext cx="4608375" cy="38931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38200"/>
            <a:ext cx="8839200" cy="830997"/>
          </a:xfrm>
          <a:prstGeom prst="rect">
            <a:avLst/>
          </a:prstGeom>
        </p:spPr>
        <p:txBody>
          <a:bodyPr wrap="square">
            <a:spAutoFit/>
          </a:bodyPr>
          <a:lstStyle/>
          <a:p>
            <a:pPr marL="285750" indent="-285750" algn="just">
              <a:buFont typeface="Arial" pitchFamily="34" charset="0"/>
              <a:buChar char="•"/>
            </a:pPr>
            <a:r>
              <a:rPr lang="en-US" sz="2400" dirty="0"/>
              <a:t>The effect of generating a measurable voltage by using a magnetic field is called the </a:t>
            </a:r>
            <a:r>
              <a:rPr lang="en-US" sz="2400" b="1" dirty="0"/>
              <a:t>Hall </a:t>
            </a:r>
            <a:r>
              <a:rPr lang="en-US" sz="2400" b="1" dirty="0" smtClean="0"/>
              <a:t>Effect</a:t>
            </a:r>
            <a:r>
              <a:rPr lang="en-US" sz="2400" dirty="0" smtClean="0"/>
              <a:t>. </a:t>
            </a:r>
            <a:endParaRPr lang="en-US" sz="2300" dirty="0"/>
          </a:p>
        </p:txBody>
      </p:sp>
      <p:sp>
        <p:nvSpPr>
          <p:cNvPr id="6" name="Rectangle 5"/>
          <p:cNvSpPr/>
          <p:nvPr/>
        </p:nvSpPr>
        <p:spPr>
          <a:xfrm>
            <a:off x="7961" y="3048000"/>
            <a:ext cx="4572000" cy="2308324"/>
          </a:xfrm>
          <a:prstGeom prst="rect">
            <a:avLst/>
          </a:prstGeom>
        </p:spPr>
        <p:txBody>
          <a:bodyPr>
            <a:spAutoFit/>
          </a:bodyPr>
          <a:lstStyle/>
          <a:p>
            <a:pPr marL="285750" indent="-285750" algn="just">
              <a:buFont typeface="Arial" pitchFamily="34" charset="0"/>
              <a:buChar char="•"/>
            </a:pPr>
            <a:r>
              <a:rPr lang="en-US" sz="2400" dirty="0"/>
              <a:t>To generate a potential difference across the device the magnetic flux lines must be perpendicular, (90</a:t>
            </a:r>
            <a:r>
              <a:rPr lang="en-US" sz="2400" baseline="30000" dirty="0"/>
              <a:t>o</a:t>
            </a:r>
            <a:r>
              <a:rPr lang="en-US" sz="2400" dirty="0"/>
              <a:t>) to the flow of current and be of the correct polarity, generally a south pole.</a:t>
            </a:r>
          </a:p>
        </p:txBody>
      </p:sp>
    </p:spTree>
    <p:extLst>
      <p:ext uri="{BB962C8B-B14F-4D97-AF65-F5344CB8AC3E}">
        <p14:creationId xmlns:p14="http://schemas.microsoft.com/office/powerpoint/2010/main" val="3193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Lectur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Lecture-2</Template>
  <TotalTime>344</TotalTime>
  <Words>1651</Words>
  <Application>Microsoft Office PowerPoint</Application>
  <PresentationFormat>On-screen Show (4:3)</PresentationFormat>
  <Paragraphs>230</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Lecture-2</vt:lpstr>
      <vt:lpstr>Sensors &amp; Actuators for Automatic Systems (S&amp;AAS)</vt:lpstr>
      <vt:lpstr>Lecture Outline</vt:lpstr>
      <vt:lpstr>Introduction </vt:lpstr>
      <vt:lpstr>Discovery</vt:lpstr>
      <vt:lpstr>Introduction </vt:lpstr>
      <vt:lpstr>Lorentz Force</vt:lpstr>
      <vt:lpstr>Hall Effect</vt:lpstr>
      <vt:lpstr>Hall Effect</vt:lpstr>
      <vt:lpstr>Hall Effect</vt:lpstr>
      <vt:lpstr>Hall Effect Magnetic Sensor</vt:lpstr>
      <vt:lpstr>Principles</vt:lpstr>
      <vt:lpstr>Hall Coefficient</vt:lpstr>
      <vt:lpstr>Example-1</vt:lpstr>
      <vt:lpstr>Example-1</vt:lpstr>
      <vt:lpstr>Example-1</vt:lpstr>
      <vt:lpstr>Hall Effect Magnetic Sensor</vt:lpstr>
      <vt:lpstr>Analog Hall Effect Sensor</vt:lpstr>
      <vt:lpstr>Analog Hall Effect Sensor</vt:lpstr>
      <vt:lpstr>Digital Hall Effect Sensor (Hall Effect Switch)</vt:lpstr>
      <vt:lpstr>Digital Hall Effect Sensor (Hall Effect Switch)</vt:lpstr>
      <vt:lpstr>Digital Hall Effect Sensor (Hall Effect Switch)</vt:lpstr>
      <vt:lpstr>Digital Hall Effect Sensor (Hall Effect Switch)</vt:lpstr>
      <vt:lpstr>Digital Hall Effect Sensor (Hall Effect Switch)</vt:lpstr>
      <vt:lpstr>Digital Hall Effect Sensor (Hall Effect Switch)</vt:lpstr>
      <vt:lpstr>Digital Hall Effect Sensor (Hall Effect Switch)</vt:lpstr>
      <vt:lpstr>Example-2</vt:lpstr>
      <vt:lpstr>Example-2</vt:lpstr>
      <vt:lpstr>Example-2</vt:lpstr>
      <vt:lpstr>Hall Effect Sensor Package</vt:lpstr>
      <vt:lpstr>Applications</vt:lpstr>
      <vt:lpstr>Applications</vt:lpstr>
      <vt:lpstr>Applications</vt:lpstr>
      <vt:lpstr>Hall Effect Based Temperature and Pressure Senor </vt:lpstr>
      <vt:lpstr>Hall Effect Based RPM Counter</vt:lpstr>
      <vt:lpstr>Hall Effect Based Position Detector</vt:lpstr>
      <vt:lpstr>Antiskid Sensor</vt:lpstr>
      <vt:lpstr>Door interlock and ignition sensor</vt:lpstr>
      <vt:lpstr>Level/tilt measurement sensor</vt:lpstr>
      <vt:lpstr>Throttle angle sensor</vt:lpstr>
      <vt:lpstr>Automotive sensors</vt:lpstr>
      <vt:lpstr>Applications for Hall Effect IC Switches in Portable Electronics</vt:lpstr>
      <vt:lpstr>End of Lecture-3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Sensors &amp; Actuators for Automatic Systems (S&amp;AAS)</dc:title>
  <dc:creator>Dr. Imtiaz</dc:creator>
  <cp:lastModifiedBy>Dr. Imtiaz</cp:lastModifiedBy>
  <cp:revision>127</cp:revision>
  <dcterms:created xsi:type="dcterms:W3CDTF">2016-04-28T11:55:32Z</dcterms:created>
  <dcterms:modified xsi:type="dcterms:W3CDTF">2016-05-02T11:17:06Z</dcterms:modified>
</cp:coreProperties>
</file>