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552" r:id="rId2"/>
    <p:sldId id="555" r:id="rId3"/>
    <p:sldId id="557" r:id="rId4"/>
    <p:sldId id="558" r:id="rId5"/>
    <p:sldId id="560" r:id="rId6"/>
    <p:sldId id="559" r:id="rId7"/>
    <p:sldId id="583" r:id="rId8"/>
    <p:sldId id="561" r:id="rId9"/>
    <p:sldId id="584" r:id="rId10"/>
    <p:sldId id="563" r:id="rId11"/>
    <p:sldId id="564" r:id="rId12"/>
    <p:sldId id="565" r:id="rId13"/>
    <p:sldId id="566" r:id="rId14"/>
    <p:sldId id="562" r:id="rId15"/>
    <p:sldId id="567" r:id="rId16"/>
    <p:sldId id="585" r:id="rId17"/>
    <p:sldId id="568" r:id="rId18"/>
    <p:sldId id="569" r:id="rId19"/>
    <p:sldId id="570" r:id="rId20"/>
    <p:sldId id="571" r:id="rId21"/>
    <p:sldId id="582" r:id="rId22"/>
    <p:sldId id="586" r:id="rId23"/>
    <p:sldId id="573" r:id="rId24"/>
    <p:sldId id="587" r:id="rId25"/>
    <p:sldId id="588" r:id="rId26"/>
    <p:sldId id="589" r:id="rId27"/>
    <p:sldId id="576" r:id="rId28"/>
    <p:sldId id="595" r:id="rId29"/>
    <p:sldId id="577" r:id="rId30"/>
    <p:sldId id="596" r:id="rId31"/>
    <p:sldId id="578" r:id="rId32"/>
    <p:sldId id="590" r:id="rId33"/>
    <p:sldId id="591" r:id="rId34"/>
    <p:sldId id="580" r:id="rId35"/>
    <p:sldId id="592" r:id="rId36"/>
    <p:sldId id="593" r:id="rId37"/>
    <p:sldId id="594" r:id="rId38"/>
    <p:sldId id="597" r:id="rId39"/>
    <p:sldId id="325" r:id="rId40"/>
  </p:sldIdLst>
  <p:sldSz cx="9144000" cy="6858000" type="screen4x3"/>
  <p:notesSz cx="9309100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BB0788"/>
    <a:srgbClr val="FEF1E6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322" autoAdjust="0"/>
  </p:normalViewPr>
  <p:slideViewPr>
    <p:cSldViewPr>
      <p:cViewPr varScale="1">
        <p:scale>
          <a:sx n="71" d="100"/>
          <a:sy n="71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35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A275CD0-BF64-4EDA-A390-EA27F5FF7906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116C7654-C7C7-4BC9-B3D0-68A06137D36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83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5F38015-AD98-4867-8B7A-4101F60AD33A}" type="datetimeFigureOut">
              <a:rPr lang="en-GB" smtClean="0"/>
              <a:pPr/>
              <a:t>24/02/2020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2425" y="528638"/>
            <a:ext cx="3525838" cy="2644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50300"/>
            <a:ext cx="7447280" cy="3173968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99376"/>
            <a:ext cx="4033943" cy="352663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359B5A4E-08A9-457D-89E6-C51BF6DBFCF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7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5BD45-B5A0-4654-B232-F8508C108E1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7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137DE-43BB-4FE1-83D7-CCD88AE3FBF5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DA82-EDDE-4861-88F2-0AE27D4E6168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6C31-2C7B-4B3D-9B61-644248A33185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BBC9-F849-4037-A730-3C5688FDC370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12263-96F9-4160-9712-7E11BA676B14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7BB3E-F917-42FD-8CB0-02748EAB43D3}" type="datetime1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97497-D912-4C7B-9077-561C7C70016A}" type="datetime1">
              <a:rPr lang="en-GB" smtClean="0"/>
              <a:t>24/02/2020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DAE3-1DC8-4184-9265-D1121529723E}" type="datetime1">
              <a:rPr lang="en-GB" smtClean="0"/>
              <a:t>24/02/2020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6FCE5-88D2-4ED4-99C6-A9CBBA995396}" type="datetime1">
              <a:rPr lang="en-GB" smtClean="0"/>
              <a:t>24/02/2020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788AF-A503-47BF-A400-DFC413FBF4F5}" type="datetime1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A2BE4-D7D6-4725-84B9-06CDA42A8772}" type="datetime1">
              <a:rPr lang="en-GB" smtClean="0"/>
              <a:t>24/02/2020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695F1-26DC-4008-8D2C-9C58E34FED4E}" type="datetime1">
              <a:rPr lang="en-GB" smtClean="0"/>
              <a:t>24/02/2020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D5CAB-8BF0-4EA3-BAE4-9835C852A4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mtiaz.hussain@dsu.muet.edu.p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jpeg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5" Type="http://schemas.openxmlformats.org/officeDocument/2006/relationships/image" Target="../media/image19.jpeg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4.jpeg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imtiazhussainkalwar.weebly.com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817674"/>
            <a:ext cx="5856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Dr. Imtiaz Hussain</a:t>
            </a:r>
          </a:p>
          <a:p>
            <a:pPr algn="ctr"/>
            <a:r>
              <a:rPr lang="en-GB" sz="1600" dirty="0" smtClean="0"/>
              <a:t>Associate Professor (Control Systems),</a:t>
            </a:r>
          </a:p>
          <a:p>
            <a:pPr algn="ctr"/>
            <a:r>
              <a:rPr lang="en-GB" sz="1600" dirty="0" smtClean="0"/>
              <a:t>Department of Electrical </a:t>
            </a:r>
            <a:r>
              <a:rPr lang="en-GB" sz="1600" dirty="0"/>
              <a:t>Engineering</a:t>
            </a:r>
            <a:endParaRPr lang="en-GB" sz="1600" dirty="0" smtClean="0"/>
          </a:p>
          <a:p>
            <a:pPr algn="ctr"/>
            <a:r>
              <a:rPr lang="en-GB" sz="1600" dirty="0" smtClean="0"/>
              <a:t>DHA Suffa University, Karachi, Pakistan</a:t>
            </a:r>
          </a:p>
          <a:p>
            <a:pPr algn="ctr"/>
            <a:r>
              <a:rPr lang="en-GB" dirty="0" smtClean="0"/>
              <a:t>email: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imtiaz.hussain@dsu.edu.pk</a:t>
            </a:r>
            <a:endParaRPr lang="en-GB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dirty="0" smtClean="0"/>
              <a:t>URL :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http://imtiazhussainkalwar.weebly.com/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6200" y="1386751"/>
            <a:ext cx="89916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Lecture-2</a:t>
            </a:r>
          </a:p>
          <a:p>
            <a:pPr algn="ctr"/>
            <a:endParaRPr lang="en-GB" sz="1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  <a:p>
            <a:pPr algn="ctr"/>
            <a:r>
              <a:rPr lang="en-US" sz="2700" dirty="0"/>
              <a:t>Mathematical Description of Continuous-Time Signals</a:t>
            </a:r>
            <a:endParaRPr lang="en-GB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688964"/>
            <a:ext cx="9144000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65240" y="16914"/>
            <a:ext cx="7959435" cy="11690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89397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 smtClean="0"/>
              <a:t>Signals &amp; Systems (EE-2043)</a:t>
            </a:r>
            <a:endParaRPr lang="en-GB" sz="4200" dirty="0"/>
          </a:p>
        </p:txBody>
      </p:sp>
      <p:sp>
        <p:nvSpPr>
          <p:cNvPr id="9" name="TextBox 8"/>
          <p:cNvSpPr txBox="1"/>
          <p:nvPr/>
        </p:nvSpPr>
        <p:spPr>
          <a:xfrm>
            <a:off x="1611290" y="4572000"/>
            <a:ext cx="5856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Spring 2020</a:t>
            </a:r>
          </a:p>
          <a:p>
            <a:pPr algn="ctr"/>
            <a:r>
              <a:rPr lang="en-GB" sz="2400" dirty="0" smtClean="0"/>
              <a:t>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Semester  (BE-EE-4A)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50" y="0"/>
            <a:ext cx="1185950" cy="11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0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Sinusoids and Exponentials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30387"/>
            <a:ext cx="883920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Sinusoids and exponentials are very common in signal and system analysis </a:t>
            </a:r>
            <a:r>
              <a:rPr lang="en-US" sz="2800" dirty="0" smtClean="0"/>
              <a:t>because most </a:t>
            </a:r>
            <a:r>
              <a:rPr lang="en-US" sz="2800" dirty="0"/>
              <a:t>continuous-time systems can be </a:t>
            </a:r>
            <a:r>
              <a:rPr lang="en-US" sz="2800" dirty="0" smtClean="0"/>
              <a:t>described by </a:t>
            </a:r>
            <a:r>
              <a:rPr lang="en-US" sz="2800" dirty="0"/>
              <a:t>linear</a:t>
            </a:r>
            <a:r>
              <a:rPr lang="en-US" sz="2800" dirty="0" smtClean="0"/>
              <a:t>, constant-coefficient</a:t>
            </a:r>
            <a:r>
              <a:rPr lang="en-US" sz="2800" dirty="0"/>
              <a:t>, ordinary differential equations whose </a:t>
            </a:r>
            <a:r>
              <a:rPr lang="en-US" sz="2800" dirty="0" smtClean="0"/>
              <a:t>eigen-functions </a:t>
            </a:r>
            <a:r>
              <a:rPr lang="en-US" sz="2800" dirty="0"/>
              <a:t>are </a:t>
            </a:r>
            <a:r>
              <a:rPr lang="en-US" sz="2800" dirty="0" smtClean="0"/>
              <a:t>complex exponentials.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094" y="76200"/>
            <a:ext cx="8229600" cy="868362"/>
          </a:xfrm>
        </p:spPr>
        <p:txBody>
          <a:bodyPr/>
          <a:lstStyle/>
          <a:p>
            <a:r>
              <a:rPr lang="en-US" dirty="0" smtClean="0"/>
              <a:t>Complex Sinusoids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3559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/>
                  <a:t>Any function of the </a:t>
                </a:r>
                <a:r>
                  <a:rPr lang="en-US" sz="2800" dirty="0" smtClean="0"/>
                  <a:t>form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+∅)</m:t>
                        </m:r>
                      </m:sup>
                    </m:sSup>
                  </m:oMath>
                </a14:m>
                <a:r>
                  <a:rPr lang="en-US" sz="2800" dirty="0" smtClean="0"/>
                  <a:t> are called </a:t>
                </a:r>
                <a:r>
                  <a:rPr lang="en-US" sz="2800" dirty="0"/>
                  <a:t>a complex </a:t>
                </a:r>
                <a:r>
                  <a:rPr lang="en-US" sz="2800" dirty="0" smtClean="0"/>
                  <a:t>sinusoid.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r>
                  <a:rPr lang="en-US" sz="2800" dirty="0"/>
                  <a:t>Using Euler's identity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35597"/>
                <a:ext cx="8229600" cy="4525963"/>
              </a:xfrm>
              <a:blipFill rotWithShape="0">
                <a:blip r:embed="rId2"/>
                <a:stretch>
                  <a:fillRect l="-1333" t="-808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5470" y="3492958"/>
                <a:ext cx="7036670" cy="541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+∅)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+∅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𝑗𝐴</m:t>
                          </m:r>
                          <m:func>
                            <m:func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+∅)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0" y="3492958"/>
                <a:ext cx="7036670" cy="5418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5470" y="4353142"/>
                <a:ext cx="2959400" cy="881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70" y="4353142"/>
                <a:ext cx="2959400" cy="88197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7110" y="5747700"/>
                <a:ext cx="2909707" cy="960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10" y="5747700"/>
                <a:ext cx="2909707" cy="9603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54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7620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sz="4400">
                <a:solidFill>
                  <a:srgbClr val="22228B"/>
                </a:solidFill>
                <a:latin typeface="Times New Roman" panose="02020603050405020304" pitchFamily="18" charset="0"/>
              </a:rPr>
              <a:t>Complex Sinusoids</a:t>
            </a:r>
          </a:p>
        </p:txBody>
      </p:sp>
      <p:pic>
        <p:nvPicPr>
          <p:cNvPr id="20482" name="Picture 6" descr="SinAndCosFromCmplxSinuso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333500"/>
            <a:ext cx="55245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18B3E468-1335-452B-9755-2DC33C564BB4}" type="slidenum">
              <a:rPr lang="en-US" sz="1000">
                <a:solidFill>
                  <a:srgbClr val="333399"/>
                </a:solidFill>
              </a:rPr>
              <a:pPr/>
              <a:t>12</a:t>
            </a:fld>
            <a:endParaRPr lang="en-US" sz="100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24413" y="702013"/>
                <a:ext cx="2959400" cy="881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413" y="702013"/>
                <a:ext cx="2959400" cy="8819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53000" y="5756665"/>
                <a:ext cx="2909707" cy="960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756665"/>
                <a:ext cx="2909707" cy="96032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7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685800" y="142108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sz="4400" dirty="0">
                <a:solidFill>
                  <a:srgbClr val="22228B"/>
                </a:solidFill>
                <a:latin typeface="Times New Roman" panose="02020603050405020304" pitchFamily="18" charset="0"/>
              </a:rPr>
              <a:t>Complex Sinusoids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18B3E468-1335-452B-9755-2DC33C564BB4}" type="slidenum">
              <a:rPr lang="en-US" sz="1000">
                <a:solidFill>
                  <a:srgbClr val="333399"/>
                </a:solidFill>
              </a:rPr>
              <a:pPr/>
              <a:t>13</a:t>
            </a:fld>
            <a:endParaRPr lang="en-US" sz="100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39" t="8289" r="16402"/>
          <a:stretch/>
        </p:blipFill>
        <p:spPr>
          <a:xfrm>
            <a:off x="1562100" y="969579"/>
            <a:ext cx="6019800" cy="58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9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FUNCTIONS WITH DISCONTINUITIES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864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Continuous-time </a:t>
            </a:r>
            <a:r>
              <a:rPr lang="en-US" dirty="0" err="1"/>
              <a:t>sines</a:t>
            </a:r>
            <a:r>
              <a:rPr lang="en-US" dirty="0"/>
              <a:t>, cosines and </a:t>
            </a:r>
            <a:r>
              <a:rPr lang="en-US" dirty="0" smtClean="0"/>
              <a:t>exponentials </a:t>
            </a:r>
            <a:r>
              <a:rPr lang="en-US" dirty="0"/>
              <a:t>are all continuous and </a:t>
            </a:r>
            <a:r>
              <a:rPr lang="en-US" dirty="0" smtClean="0"/>
              <a:t>differentiable at </a:t>
            </a:r>
            <a:r>
              <a:rPr lang="en-US" dirty="0"/>
              <a:t>every point in time.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But </a:t>
            </a:r>
            <a:r>
              <a:rPr lang="en-US" dirty="0"/>
              <a:t>many other types of important signals that occur in </a:t>
            </a:r>
            <a:r>
              <a:rPr lang="en-US" dirty="0" smtClean="0"/>
              <a:t>practical systems </a:t>
            </a:r>
            <a:r>
              <a:rPr lang="en-US" dirty="0"/>
              <a:t>are not continuous or differentiable everywhere.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 </a:t>
            </a:r>
            <a:r>
              <a:rPr lang="en-US" dirty="0"/>
              <a:t>common operation </a:t>
            </a:r>
            <a:r>
              <a:rPr lang="en-US" dirty="0" smtClean="0"/>
              <a:t>in systems </a:t>
            </a:r>
            <a:r>
              <a:rPr lang="en-US" dirty="0"/>
              <a:t>is to switch a signal on or off at some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4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FUNCTIONS WITH DISCONTINUITIES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contrast="40000"/>
          </a:blip>
          <a:srcRect t="13008" b="49833"/>
          <a:stretch/>
        </p:blipFill>
        <p:spPr>
          <a:xfrm>
            <a:off x="352643" y="2971800"/>
            <a:ext cx="8764463" cy="2088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contrast="40000"/>
          </a:blip>
          <a:srcRect b="86992"/>
          <a:stretch/>
        </p:blipFill>
        <p:spPr>
          <a:xfrm>
            <a:off x="352643" y="2240756"/>
            <a:ext cx="8764463" cy="7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/>
              <a:t>FUNCTIONS WITH DISCONTINUITIES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t="61014"/>
          <a:stretch/>
        </p:blipFill>
        <p:spPr>
          <a:xfrm>
            <a:off x="379537" y="3352800"/>
            <a:ext cx="8764463" cy="2191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t="50167" b="37630"/>
          <a:stretch/>
        </p:blipFill>
        <p:spPr>
          <a:xfrm>
            <a:off x="379537" y="2743200"/>
            <a:ext cx="876446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9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513871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The Signum Function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641417"/>
              </p:ext>
            </p:extLst>
          </p:nvPr>
        </p:nvGraphicFramePr>
        <p:xfrm>
          <a:off x="2423085" y="2328067"/>
          <a:ext cx="293370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2" name="Equation" r:id="rId3" imgW="2933700" imgH="1333500" progId="Equation.DSMT4">
                  <p:embed/>
                </p:oleObj>
              </mc:Choice>
              <mc:Fallback>
                <p:oleObj name="Equation" r:id="rId3" imgW="2933700" imgH="1333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085" y="2328067"/>
                        <a:ext cx="293370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3" name="Picture 9" descr="sgn.jpg                                                        00006CF7mjr                            B9A3C281: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0"/>
          <a:stretch/>
        </p:blipFill>
        <p:spPr bwMode="auto">
          <a:xfrm>
            <a:off x="2660650" y="3860782"/>
            <a:ext cx="3505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107576" y="5506303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pPr algn="just"/>
            <a:r>
              <a:rPr lang="en-US" dirty="0">
                <a:latin typeface="Times New Roman" panose="02020603050405020304" pitchFamily="18" charset="0"/>
              </a:rPr>
              <a:t>The </a:t>
            </a:r>
            <a:r>
              <a:rPr lang="en-US" dirty="0" err="1">
                <a:latin typeface="Times New Roman" panose="02020603050405020304" pitchFamily="18" charset="0"/>
              </a:rPr>
              <a:t>signum</a:t>
            </a:r>
            <a:r>
              <a:rPr lang="en-US" dirty="0">
                <a:latin typeface="Times New Roman" panose="02020603050405020304" pitchFamily="18" charset="0"/>
              </a:rPr>
              <a:t> function, in a sense, returns an indication </a:t>
            </a:r>
            <a:r>
              <a:rPr lang="en-US" dirty="0" smtClean="0">
                <a:latin typeface="Times New Roman" panose="02020603050405020304" pitchFamily="18" charset="0"/>
              </a:rPr>
              <a:t>of the </a:t>
            </a:r>
            <a:r>
              <a:rPr lang="en-US" dirty="0">
                <a:latin typeface="Times New Roman" panose="02020603050405020304" pitchFamily="18" charset="0"/>
              </a:rPr>
              <a:t>sign of its argument.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2C23EFB8-E450-422E-BC1A-825E6B7C65D7}" type="slidenum">
              <a:rPr lang="en-US" sz="1000">
                <a:solidFill>
                  <a:srgbClr val="333399"/>
                </a:solidFill>
              </a:rPr>
              <a:pPr/>
              <a:t>17</a:t>
            </a:fld>
            <a:endParaRPr lang="en-US" sz="1000">
              <a:solidFill>
                <a:srgbClr val="3333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76" y="758264"/>
            <a:ext cx="8579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-Roman"/>
              </a:rPr>
              <a:t>For nonzero arguments, the value of the </a:t>
            </a:r>
            <a:r>
              <a:rPr lang="en-US" sz="2400" dirty="0" err="1">
                <a:latin typeface="Times-Roman"/>
              </a:rPr>
              <a:t>signum</a:t>
            </a:r>
            <a:r>
              <a:rPr lang="en-US" sz="2400" dirty="0">
                <a:latin typeface="Times-Roman"/>
              </a:rPr>
              <a:t> function has a magnitude of one and </a:t>
            </a:r>
            <a:r>
              <a:rPr lang="en-US" sz="2400" dirty="0" smtClean="0">
                <a:latin typeface="Times-Roman"/>
              </a:rPr>
              <a:t>a sign </a:t>
            </a:r>
            <a:r>
              <a:rPr lang="en-US" sz="2400" dirty="0">
                <a:latin typeface="Times-Roman"/>
              </a:rPr>
              <a:t>that is the same as the sign of its argument: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530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20"/>
          <p:cNvSpPr>
            <a:spLocks noGrp="1" noChangeArrowheads="1"/>
          </p:cNvSpPr>
          <p:nvPr>
            <p:ph type="title"/>
          </p:nvPr>
        </p:nvSpPr>
        <p:spPr>
          <a:xfrm>
            <a:off x="520700" y="133350"/>
            <a:ext cx="7924800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The Unit Step Function</a:t>
            </a:r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821106"/>
              </p:ext>
            </p:extLst>
          </p:nvPr>
        </p:nvGraphicFramePr>
        <p:xfrm>
          <a:off x="400050" y="1374588"/>
          <a:ext cx="81661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6" name="Equation" r:id="rId3" imgW="7823200" imgH="4038600" progId="Equation.DSMT4">
                  <p:embed/>
                </p:oleObj>
              </mc:Choice>
              <mc:Fallback>
                <p:oleObj name="Equation" r:id="rId3" imgW="7823200" imgH="403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374588"/>
                        <a:ext cx="81661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8" descr="Unit Ste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3638"/>
            <a:ext cx="6985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9600D689-4A55-47BA-BC82-EC21A25DA802}" type="slidenum">
              <a:rPr lang="en-US" sz="1000">
                <a:solidFill>
                  <a:srgbClr val="333399"/>
                </a:solidFill>
              </a:rPr>
              <a:pPr/>
              <a:t>18</a:t>
            </a:fld>
            <a:endParaRPr lang="en-US" sz="1000">
              <a:solidFill>
                <a:srgbClr val="3333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447" y="818634"/>
            <a:ext cx="3826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-Roman"/>
              </a:rPr>
              <a:t>The unit-step function is </a:t>
            </a:r>
            <a:r>
              <a:rPr lang="en-US" dirty="0" smtClean="0">
                <a:latin typeface="Times-Roman"/>
              </a:rPr>
              <a:t>defined </a:t>
            </a:r>
            <a:r>
              <a:rPr lang="en-US" dirty="0">
                <a:latin typeface="Times-Roman"/>
              </a:rPr>
              <a:t>by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275" y="5508999"/>
            <a:ext cx="8236325" cy="12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06063"/>
            <a:ext cx="7924800" cy="762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The Unit Step Function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76199" y="925929"/>
            <a:ext cx="88423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The unit step function can mathematically describe </a:t>
            </a:r>
            <a:r>
              <a:rPr lang="en-US" dirty="0" smtClean="0">
                <a:latin typeface="Times New Roman" panose="02020603050405020304" pitchFamily="18" charset="0"/>
              </a:rPr>
              <a:t>a signal </a:t>
            </a:r>
            <a:r>
              <a:rPr lang="en-US" dirty="0">
                <a:latin typeface="Times New Roman" panose="02020603050405020304" pitchFamily="18" charset="0"/>
              </a:rPr>
              <a:t>that is zero up to some point in time and </a:t>
            </a:r>
            <a:r>
              <a:rPr lang="en-US" dirty="0" smtClean="0">
                <a:latin typeface="Times New Roman" panose="02020603050405020304" pitchFamily="18" charset="0"/>
              </a:rPr>
              <a:t>non-zero </a:t>
            </a:r>
            <a:r>
              <a:rPr lang="en-US" dirty="0">
                <a:latin typeface="Times New Roman" panose="02020603050405020304" pitchFamily="18" charset="0"/>
              </a:rPr>
              <a:t>after that.</a:t>
            </a:r>
          </a:p>
        </p:txBody>
      </p:sp>
      <p:pic>
        <p:nvPicPr>
          <p:cNvPr id="23555" name="Picture 5" descr="CktWithSwitch.jpg                                              0020DB98MacintoshHD                    BBBEF5D0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79665"/>
            <a:ext cx="4343284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3084253"/>
              </p:ext>
            </p:extLst>
          </p:nvPr>
        </p:nvGraphicFramePr>
        <p:xfrm>
          <a:off x="5552888" y="4449155"/>
          <a:ext cx="31115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30" name="Equation" r:id="rId4" imgW="3111500" imgH="1625600" progId="Equation.DSMT4">
                  <p:embed/>
                </p:oleObj>
              </mc:Choice>
              <mc:Fallback>
                <p:oleObj name="Equation" r:id="rId4" imgW="3111500" imgH="162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2888" y="4449155"/>
                        <a:ext cx="31115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0F8E5E33-9764-4331-9FAB-CA753DE50F45}" type="slidenum">
              <a:rPr lang="en-US" sz="1000">
                <a:solidFill>
                  <a:srgbClr val="333399"/>
                </a:solidFill>
              </a:rPr>
              <a:pPr/>
              <a:t>19</a:t>
            </a:fld>
            <a:endParaRPr lang="en-US" sz="1000">
              <a:solidFill>
                <a:srgbClr val="33339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99" y="2082718"/>
            <a:ext cx="8689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-Roman"/>
              </a:rPr>
              <a:t>The unit step can mathematically represent a common action in real physical systems</a:t>
            </a:r>
            <a:r>
              <a:rPr lang="en-US" sz="2400" dirty="0" smtClean="0">
                <a:latin typeface="Times-Roman"/>
              </a:rPr>
              <a:t>, fast </a:t>
            </a:r>
            <a:r>
              <a:rPr lang="en-US" sz="2400" dirty="0">
                <a:latin typeface="Times-Roman"/>
              </a:rPr>
              <a:t>switching from one state to </a:t>
            </a:r>
            <a:r>
              <a:rPr lang="en-US" sz="2400" dirty="0" smtClean="0">
                <a:latin typeface="Times-Roman"/>
              </a:rPr>
              <a:t>another (e.g. following circuit).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909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292100"/>
            <a:ext cx="7772400" cy="762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Typical Continuous-Time Signals</a:t>
            </a:r>
          </a:p>
        </p:txBody>
      </p:sp>
      <p:pic>
        <p:nvPicPr>
          <p:cNvPr id="16386" name="Picture 1027" descr="TypicalSignals.jpg                                             0020DB98MacintoshHD                    BBBEF5D0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295400"/>
            <a:ext cx="81534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D3A797BF-986F-4954-85CC-0172DF31CA0A}" type="slidenum">
              <a:rPr lang="en-US" sz="1000">
                <a:solidFill>
                  <a:srgbClr val="333399"/>
                </a:solidFill>
              </a:rPr>
              <a:pPr/>
              <a:t>2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4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838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ea typeface="ヒラギノ角ゴ Pro W3" charset="0"/>
                <a:cs typeface="+mj-cs"/>
              </a:rPr>
              <a:t>The Unit Ramp Function</a:t>
            </a:r>
          </a:p>
        </p:txBody>
      </p:sp>
      <p:pic>
        <p:nvPicPr>
          <p:cNvPr id="24579" name="Picture 7" descr="ramp.jpg                                                       00006CF7mjr                            B9A3C28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885" y="3892121"/>
            <a:ext cx="4546600" cy="241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87625043-8CF9-4371-9D82-4C69CFEE1342}" type="slidenum">
              <a:rPr lang="en-US" sz="1000">
                <a:solidFill>
                  <a:srgbClr val="333399"/>
                </a:solidFill>
              </a:rPr>
              <a:pPr/>
              <a:t>20</a:t>
            </a:fld>
            <a:endParaRPr lang="en-US" sz="100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81026" y="2133417"/>
                <a:ext cx="4540474" cy="7682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𝑟𝑎𝑚𝑝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 ,     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0 ,        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026" y="2133417"/>
                <a:ext cx="4540474" cy="7682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84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5800" y="152400"/>
            <a:ext cx="7772400" cy="838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The Unit Ramp 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87625043-8CF9-4371-9D82-4C69CFEE1342}" type="slidenum">
              <a:rPr lang="en-US" sz="1000">
                <a:solidFill>
                  <a:srgbClr val="333399"/>
                </a:solidFill>
              </a:rPr>
              <a:pPr/>
              <a:t>21</a:t>
            </a:fld>
            <a:endParaRPr lang="en-US" sz="100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r="56797" b="49844"/>
          <a:stretch/>
        </p:blipFill>
        <p:spPr>
          <a:xfrm>
            <a:off x="5300200" y="2286000"/>
            <a:ext cx="3048000" cy="25824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3424802"/>
                <a:ext cx="4110997" cy="1180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num>
                                  <m:den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  ,     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0 ,        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424802"/>
                <a:ext cx="4110997" cy="11803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65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5800" y="152400"/>
            <a:ext cx="7772400" cy="838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The Unit Ramp Function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87625043-8CF9-4371-9D82-4C69CFEE1342}" type="slidenum">
              <a:rPr lang="en-US" sz="1000">
                <a:solidFill>
                  <a:srgbClr val="333399"/>
                </a:solidFill>
              </a:rPr>
              <a:pPr/>
              <a:t>22</a:t>
            </a:fld>
            <a:endParaRPr lang="en-US" sz="100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t="50157"/>
          <a:stretch/>
        </p:blipFill>
        <p:spPr>
          <a:xfrm>
            <a:off x="1293055" y="4164161"/>
            <a:ext cx="7055145" cy="2566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lum contrast="20000"/>
          </a:blip>
          <a:srcRect l="49683" b="49844"/>
          <a:stretch/>
        </p:blipFill>
        <p:spPr>
          <a:xfrm>
            <a:off x="3045654" y="990600"/>
            <a:ext cx="3549945" cy="258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573741" y="177800"/>
            <a:ext cx="8077200" cy="50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Introduction to the Impulse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D6068E1C-A0D4-4BBE-A541-A9976977AB49}" type="slidenum">
              <a:rPr lang="en-US" sz="1000">
                <a:solidFill>
                  <a:srgbClr val="333399"/>
                </a:solidFill>
              </a:rPr>
              <a:pPr/>
              <a:t>23</a:t>
            </a:fld>
            <a:endParaRPr lang="en-US" sz="1000">
              <a:solidFill>
                <a:srgbClr val="333399"/>
              </a:solidFill>
            </a:endParaRPr>
          </a:p>
        </p:txBody>
      </p:sp>
      <p:pic>
        <p:nvPicPr>
          <p:cNvPr id="45123" name="Picture 67" descr="https://lpsa.swarthmore.edu/BackGround/ImpulseFunc/img7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92" y="2871134"/>
            <a:ext cx="4298208" cy="38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5859" y="822417"/>
                <a:ext cx="896918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The </a:t>
                </a:r>
                <a:r>
                  <a:rPr lang="en-US" sz="24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unit impulse 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or </a:t>
                </a:r>
                <a:r>
                  <a:rPr lang="en-US" sz="2400" i="1" dirty="0">
                    <a:latin typeface="Times" panose="02020603050405020304" pitchFamily="18" charset="0"/>
                    <a:cs typeface="Times" panose="02020603050405020304" pitchFamily="18" charset="0"/>
                  </a:rPr>
                  <a:t>delta function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, denoted 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, 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is the derivative of the unit </a:t>
                </a: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step.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16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The unit impulse function has zero width, infinite height and an integral (area) of one. 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9" y="822417"/>
                <a:ext cx="8969188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952" t="-2685" r="-1020" b="-6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5859" y="32766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We plot it as an arrow with the height of the arrow showing the area of the impulse.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5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573741" y="177800"/>
            <a:ext cx="8077200" cy="50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Introduction to the Impulse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D6068E1C-A0D4-4BBE-A541-A9976977AB49}" type="slidenum">
              <a:rPr lang="en-US" sz="1000">
                <a:solidFill>
                  <a:srgbClr val="333399"/>
                </a:solidFill>
              </a:rPr>
              <a:pPr/>
              <a:t>24</a:t>
            </a:fld>
            <a:endParaRPr lang="en-US" sz="1000">
              <a:solidFill>
                <a:srgbClr val="33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90600"/>
            <a:ext cx="8969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In the diagram below the area of the impulse function is "A."  For a scaled impulse (i.e.,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A·δ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(t)), the multiplier in front of the impulse is the area.</a:t>
            </a:r>
          </a:p>
        </p:txBody>
      </p:sp>
      <p:pic>
        <p:nvPicPr>
          <p:cNvPr id="53250" name="Picture 2" descr="https://lpsa.swarthmore.edu/BackGround/ImpulseFunc/img5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60" y="2495729"/>
            <a:ext cx="4521479" cy="397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2667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It is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also defined </a:t>
            </a: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060985" y="3450280"/>
                <a:ext cx="2450030" cy="8236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985" y="3450280"/>
                <a:ext cx="2450030" cy="8236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0" y="4506222"/>
            <a:ext cx="397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" panose="02020603050405020304" pitchFamily="18" charset="0"/>
                <a:cs typeface="Times" panose="02020603050405020304" pitchFamily="18" charset="0"/>
              </a:rPr>
              <a:t>or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964204" y="5466794"/>
                <a:ext cx="29375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all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204" y="5466794"/>
                <a:ext cx="293753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2075" r="-207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60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573741" y="177800"/>
            <a:ext cx="8077200" cy="50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Introduction to the Impulse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D6068E1C-A0D4-4BBE-A541-A9976977AB49}" type="slidenum">
              <a:rPr lang="en-US" sz="1000">
                <a:solidFill>
                  <a:srgbClr val="333399"/>
                </a:solidFill>
              </a:rPr>
              <a:pPr/>
              <a:t>25</a:t>
            </a:fld>
            <a:endParaRPr lang="en-US" sz="1000">
              <a:solidFill>
                <a:srgbClr val="3333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990600"/>
                <a:ext cx="8969188" cy="5632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To better understand the delta function δ(t), 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let us represent the unit step as shown in </a:t>
                </a: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Figure (a)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The function of </a:t>
                </a: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Figure (a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) becomes the unit step </a:t>
                </a: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𝜀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→0</m:t>
                    </m:r>
                  </m:oMath>
                </a14:m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Figure (b) shows the derivative of the function in figure (a).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8969188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884" t="-867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52242"/>
          <a:stretch/>
        </p:blipFill>
        <p:spPr>
          <a:xfrm>
            <a:off x="2258251" y="1797424"/>
            <a:ext cx="4452686" cy="14791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t="52679"/>
          <a:stretch/>
        </p:blipFill>
        <p:spPr>
          <a:xfrm>
            <a:off x="2258251" y="3429000"/>
            <a:ext cx="4452686" cy="146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42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573741" y="177800"/>
            <a:ext cx="8077200" cy="508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Introduction to the Impulse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D6068E1C-A0D4-4BBE-A541-A9976977AB49}" type="slidenum">
              <a:rPr lang="en-US" sz="1000">
                <a:solidFill>
                  <a:srgbClr val="333399"/>
                </a:solidFill>
              </a:rPr>
              <a:pPr/>
              <a:t>26</a:t>
            </a:fld>
            <a:endParaRPr lang="en-US" sz="1000">
              <a:solidFill>
                <a:srgbClr val="3333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0" y="990600"/>
                <a:ext cx="8969188" cy="4309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𝜀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" panose="02020603050405020304" pitchFamily="18" charset="0"/>
                      </a:rPr>
                      <m:t>→0</m:t>
                    </m:r>
                  </m:oMath>
                </a14:m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" panose="02020603050405020304" pitchFamily="18" charset="0"/>
                          </a:rPr>
                          <m:t>𝜀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 becomes unbounded but the area of rectangle remains 1.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" panose="02020603050405020304" pitchFamily="18" charset="0"/>
                  <a:cs typeface="Times" panose="02020603050405020304" pitchFamily="18" charset="0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Therefore, in the limit, we can think of </a:t>
                </a: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δ(t) as 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approaching a very large spike </a:t>
                </a: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or impulse </a:t>
                </a:r>
                <a:r>
                  <a:rPr lang="en-US" sz="2400" dirty="0">
                    <a:latin typeface="Times" panose="02020603050405020304" pitchFamily="18" charset="0"/>
                    <a:cs typeface="Times" panose="02020603050405020304" pitchFamily="18" charset="0"/>
                  </a:rPr>
                  <a:t>at the origin, with unbounded amplitude, zero width, and area equal to </a:t>
                </a:r>
                <a:r>
                  <a:rPr lang="en-US" sz="2400" dirty="0" smtClean="0">
                    <a:latin typeface="Times" panose="02020603050405020304" pitchFamily="18" charset="0"/>
                    <a:cs typeface="Times" panose="02020603050405020304" pitchFamily="18" charset="0"/>
                  </a:rPr>
                  <a:t>1.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90600"/>
                <a:ext cx="8969188" cy="4309193"/>
              </a:xfrm>
              <a:prstGeom prst="rect">
                <a:avLst/>
              </a:prstGeom>
              <a:blipFill rotWithShape="0">
                <a:blip r:embed="rId2"/>
                <a:stretch>
                  <a:fillRect l="-884" r="-1020" b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t="52679"/>
          <a:stretch/>
        </p:blipFill>
        <p:spPr>
          <a:xfrm>
            <a:off x="2209800" y="1981200"/>
            <a:ext cx="5290886" cy="174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0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16541" y="167154"/>
            <a:ext cx="880745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Graphical Representation of the Impulse</a:t>
            </a: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83637" y="1331172"/>
            <a:ext cx="88469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</a:rPr>
              <a:t>is </a:t>
            </a:r>
            <a:r>
              <a:rPr lang="en-US" dirty="0" smtClean="0">
                <a:latin typeface="Times New Roman" panose="02020603050405020304" pitchFamily="18" charset="0"/>
              </a:rPr>
              <a:t>represented graphically </a:t>
            </a:r>
            <a:r>
              <a:rPr lang="en-US" dirty="0">
                <a:latin typeface="Times New Roman" panose="02020603050405020304" pitchFamily="18" charset="0"/>
              </a:rPr>
              <a:t>by a vertical arrow.  </a:t>
            </a:r>
            <a:endParaRPr lang="en-US" dirty="0" smtClean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</a:rPr>
              <a:t>Its </a:t>
            </a:r>
            <a:r>
              <a:rPr lang="en-US" dirty="0">
                <a:latin typeface="Times New Roman" panose="02020603050405020304" pitchFamily="18" charset="0"/>
              </a:rPr>
              <a:t>strength is either written beside </a:t>
            </a:r>
            <a:r>
              <a:rPr lang="en-US" dirty="0" smtClean="0">
                <a:latin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</a:rPr>
              <a:t>or is represented by its length.</a:t>
            </a:r>
          </a:p>
        </p:txBody>
      </p:sp>
      <p:pic>
        <p:nvPicPr>
          <p:cNvPr id="29699" name="Picture 5" descr="Impulse Graphing.jpg                                           00006CF7mjr                            B9A3C281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24200"/>
            <a:ext cx="6018213" cy="2873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2E605BD5-A902-40EA-AC2B-57E3376B2F17}" type="slidenum">
              <a:rPr lang="en-US" sz="1000">
                <a:solidFill>
                  <a:srgbClr val="333399"/>
                </a:solidFill>
              </a:rPr>
              <a:pPr/>
              <a:t>27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47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9779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latin typeface="Times New Roman" charset="0"/>
                <a:ea typeface="ヒラギノ角ゴ Pro W3" charset="0"/>
                <a:cs typeface="+mj-cs"/>
              </a:rPr>
              <a:t>Properties of the </a:t>
            </a:r>
            <a:r>
              <a:rPr lang="en-US" sz="3200" dirty="0" smtClean="0">
                <a:latin typeface="Times New Roman" charset="0"/>
                <a:ea typeface="ヒラギノ角ゴ Pro W3" charset="0"/>
                <a:cs typeface="+mj-cs"/>
              </a:rPr>
              <a:t>Impulse (Sampling Property)</a:t>
            </a:r>
            <a:endParaRPr lang="en-US" sz="3200" dirty="0" smtClean="0">
              <a:latin typeface="Times New Roman" charset="0"/>
              <a:ea typeface="ヒラギノ角ゴ Pro W3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9256D562-DB83-42EC-ACF2-06F3B26E4E3B}" type="slidenum">
              <a:rPr lang="en-US" sz="1000">
                <a:solidFill>
                  <a:srgbClr val="333399"/>
                </a:solidFill>
              </a:rPr>
              <a:pPr/>
              <a:t>28</a:t>
            </a:fld>
            <a:endParaRPr lang="en-US" sz="1000">
              <a:solidFill>
                <a:srgbClr val="3333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482" y="1245204"/>
                <a:ext cx="8987118" cy="45858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Helvetica" panose="020B0604020202020204" pitchFamily="34" charset="0"/>
                  </a:rPr>
                  <a:t>The sampling property of the impulse </a:t>
                </a:r>
                <a:r>
                  <a:rPr lang="en-US" sz="2400" dirty="0">
                    <a:latin typeface="Helvetica" panose="020B0604020202020204" pitchFamily="34" charset="0"/>
                  </a:rPr>
                  <a:t>function states that</a:t>
                </a:r>
                <a:endParaRPr lang="en-US" sz="2400" b="0" i="0" dirty="0">
                  <a:effectLst/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b="0" i="0" dirty="0">
                  <a:effectLst/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Helvetica" panose="020B0604020202020204" pitchFamily="34" charset="0"/>
                  </a:rPr>
                  <a:t>That </a:t>
                </a:r>
                <a:r>
                  <a:rPr lang="en-US" sz="2400" dirty="0">
                    <a:latin typeface="Helvetica" panose="020B0604020202020204" pitchFamily="34" charset="0"/>
                  </a:rPr>
                  <a:t>is, multiplication of any function</a:t>
                </a:r>
                <a:r>
                  <a:rPr lang="en-US" sz="2400" dirty="0" smtClean="0">
                    <a:latin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Helvetica" panose="020B0604020202020204" pitchFamily="34" charset="0"/>
                  </a:rPr>
                  <a:t> </a:t>
                </a:r>
                <a:r>
                  <a:rPr lang="en-US" sz="2400" dirty="0">
                    <a:latin typeface="Helvetica" panose="020B0604020202020204" pitchFamily="34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Helvetica" panose="020B0604020202020204" pitchFamily="34" charset="0"/>
                  </a:rPr>
                  <a:t> results in sampling the </a:t>
                </a:r>
                <a:r>
                  <a:rPr lang="en-US" sz="2400" dirty="0" smtClean="0">
                    <a:latin typeface="Helvetica" panose="020B0604020202020204" pitchFamily="34" charset="0"/>
                  </a:rPr>
                  <a:t>function at </a:t>
                </a:r>
                <a:r>
                  <a:rPr lang="en-US" sz="2400" dirty="0">
                    <a:latin typeface="Helvetica" panose="020B0604020202020204" pitchFamily="34" charset="0"/>
                  </a:rPr>
                  <a:t>the time instants where the delta function is not </a:t>
                </a:r>
                <a:r>
                  <a:rPr lang="en-US" sz="2400" dirty="0" smtClean="0">
                    <a:latin typeface="Helvetica" panose="020B0604020202020204" pitchFamily="34" charset="0"/>
                  </a:rPr>
                  <a:t>zero.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b="0" i="0" dirty="0">
                  <a:effectLst/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Helvetica" panose="020B0604020202020204" pitchFamily="34" charset="0"/>
                  </a:rPr>
                  <a:t>The study of discrete−time systems </a:t>
                </a:r>
                <a:r>
                  <a:rPr lang="en-US" sz="2400" dirty="0" smtClean="0">
                    <a:latin typeface="Helvetica" panose="020B0604020202020204" pitchFamily="34" charset="0"/>
                  </a:rPr>
                  <a:t>is based </a:t>
                </a:r>
                <a:r>
                  <a:rPr lang="en-US" sz="2400" dirty="0">
                    <a:latin typeface="Helvetica" panose="020B0604020202020204" pitchFamily="34" charset="0"/>
                  </a:rPr>
                  <a:t>on this property</a:t>
                </a:r>
                <a:r>
                  <a:rPr lang="en-US" sz="2400" dirty="0" smtClean="0">
                    <a:latin typeface="Helvetica" panose="020B0604020202020204" pitchFamily="34" charset="0"/>
                  </a:rPr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b="0" i="0" dirty="0">
                  <a:effectLst/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Helvetica" panose="020B0604020202020204" pitchFamily="34" charset="0"/>
                  </a:rPr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0" i="0" dirty="0" smtClean="0">
                    <a:effectLst/>
                    <a:latin typeface="Helvetica" panose="020B0604020202020204" pitchFamily="34" charset="0"/>
                  </a:rPr>
                  <a:t> </a:t>
                </a:r>
                <a:endParaRPr lang="en-US" sz="2400" b="0" i="0" dirty="0">
                  <a:effectLst/>
                  <a:latin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" y="1245204"/>
                <a:ext cx="8987118" cy="4585871"/>
              </a:xfrm>
              <a:prstGeom prst="rect">
                <a:avLst/>
              </a:prstGeom>
              <a:blipFill rotWithShape="0">
                <a:blip r:embed="rId2"/>
                <a:stretch>
                  <a:fillRect l="-950" t="-930" r="-1018" b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09800" y="2286000"/>
                <a:ext cx="410291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286000"/>
                <a:ext cx="4102918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67000" y="5933279"/>
                <a:ext cx="336534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933279"/>
                <a:ext cx="3365344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915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9779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Times New Roman" charset="0"/>
                <a:ea typeface="ヒラギノ角ゴ Pro W3" charset="0"/>
                <a:cs typeface="+mj-cs"/>
              </a:rPr>
              <a:t>Properties of the </a:t>
            </a:r>
            <a:r>
              <a:rPr lang="en-US" sz="3600" dirty="0" smtClean="0">
                <a:latin typeface="Times New Roman" charset="0"/>
                <a:ea typeface="ヒラギノ角ゴ Pro W3" charset="0"/>
                <a:cs typeface="+mj-cs"/>
              </a:rPr>
              <a:t>Impulse (Sifting Property)</a:t>
            </a:r>
            <a:endParaRPr lang="en-US" sz="3600" dirty="0" smtClean="0">
              <a:latin typeface="Times New Roman" charset="0"/>
              <a:ea typeface="ヒラギノ角ゴ Pro W3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9256D562-DB83-42EC-ACF2-06F3B26E4E3B}" type="slidenum">
              <a:rPr lang="en-US" sz="1000">
                <a:solidFill>
                  <a:srgbClr val="333399"/>
                </a:solidFill>
              </a:rPr>
              <a:pPr/>
              <a:t>29</a:t>
            </a:fld>
            <a:endParaRPr lang="en-US" sz="1000">
              <a:solidFill>
                <a:srgbClr val="3333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482" y="1245204"/>
                <a:ext cx="8987118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Helvetica" panose="020B0604020202020204" pitchFamily="34" charset="0"/>
                  </a:rPr>
                  <a:t>The sifting property of the impulse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b="0" i="0" dirty="0">
                  <a:effectLst/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b="0" i="0" dirty="0">
                  <a:effectLst/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US" sz="2400" b="0" i="0" dirty="0">
                  <a:effectLst/>
                  <a:latin typeface="Helvetica" panose="020B0604020202020204" pitchFamily="34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Helvetica" panose="020B0604020202020204" pitchFamily="34" charset="0"/>
                  </a:rPr>
                  <a:t>That </a:t>
                </a:r>
                <a:r>
                  <a:rPr lang="en-US" sz="2400" dirty="0">
                    <a:latin typeface="Helvetica" panose="020B0604020202020204" pitchFamily="34" charset="0"/>
                  </a:rPr>
                  <a:t>is, if we multiply any </a:t>
                </a:r>
                <a:r>
                  <a:rPr lang="en-US" sz="2400" dirty="0" smtClean="0">
                    <a:latin typeface="Helvetica" panose="020B0604020202020204" pitchFamily="34" charset="0"/>
                  </a:rPr>
                  <a:t>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Helvetica" panose="020B0604020202020204" pitchFamily="34" charset="0"/>
                  </a:rPr>
                  <a:t> </a:t>
                </a:r>
                <a:r>
                  <a:rPr lang="en-US" sz="2400" dirty="0">
                    <a:latin typeface="Helvetica" panose="020B0604020202020204" pitchFamily="34" charset="0"/>
                  </a:rPr>
                  <a:t>by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 smtClean="0">
                    <a:latin typeface="Helvetica" panose="020B0604020202020204" pitchFamily="34" charset="0"/>
                  </a:rPr>
                  <a:t>, </a:t>
                </a:r>
                <a:r>
                  <a:rPr lang="en-US" sz="2400" dirty="0">
                    <a:latin typeface="Helvetica" panose="020B0604020202020204" pitchFamily="34" charset="0"/>
                  </a:rPr>
                  <a:t>and integrate from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to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∞</m:t>
                    </m:r>
                  </m:oMath>
                </a14:m>
                <a:r>
                  <a:rPr lang="en-US" sz="2400" dirty="0" smtClean="0">
                    <a:latin typeface="Helvetica" panose="020B0604020202020204" pitchFamily="34" charset="0"/>
                  </a:rPr>
                  <a:t>, </a:t>
                </a:r>
                <a:r>
                  <a:rPr lang="en-US" sz="2400" dirty="0">
                    <a:latin typeface="Helvetica" panose="020B0604020202020204" pitchFamily="34" charset="0"/>
                  </a:rPr>
                  <a:t>we will </a:t>
                </a:r>
                <a:r>
                  <a:rPr lang="en-US" sz="2400" dirty="0" smtClean="0">
                    <a:latin typeface="Helvetica" panose="020B0604020202020204" pitchFamily="34" charset="0"/>
                  </a:rPr>
                  <a:t>obtain the </a:t>
                </a:r>
                <a:r>
                  <a:rPr lang="en-US" sz="2400" dirty="0">
                    <a:latin typeface="Helvetica" panose="020B0604020202020204" pitchFamily="34" charset="0"/>
                  </a:rPr>
                  <a:t>value </a:t>
                </a:r>
                <a:r>
                  <a:rPr lang="en-US" sz="2400" dirty="0" smtClean="0">
                    <a:latin typeface="Helvetica" panose="020B0604020202020204" pitchFamily="34" charset="0"/>
                  </a:rPr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Helvetica" panose="020B0604020202020204" pitchFamily="34" charset="0"/>
                  </a:rPr>
                  <a:t> </a:t>
                </a:r>
                <a:r>
                  <a:rPr lang="en-US" sz="2400" dirty="0">
                    <a:latin typeface="Helvetica" panose="020B0604020202020204" pitchFamily="34" charset="0"/>
                  </a:rPr>
                  <a:t>evaluated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>
                    <a:latin typeface="Helvetica" panose="020B0604020202020204" pitchFamily="34" charset="0"/>
                  </a:rPr>
                  <a:t>.</a:t>
                </a:r>
                <a:endParaRPr lang="en-US" sz="2400" b="0" i="0" dirty="0">
                  <a:effectLst/>
                  <a:latin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2" y="1245204"/>
                <a:ext cx="8987118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950" t="-1248" r="-1018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58613" y="2055127"/>
                <a:ext cx="4478855" cy="929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613" y="2055127"/>
                <a:ext cx="4478855" cy="9296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94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482"/>
            <a:ext cx="8534400" cy="1066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Continuous </a:t>
            </a:r>
            <a:r>
              <a:rPr lang="en-US" dirty="0" err="1" smtClean="0">
                <a:latin typeface="Times New Roman" charset="0"/>
                <a:ea typeface="ヒラギノ角ゴ Pro W3" charset="0"/>
                <a:cs typeface="+mj-cs"/>
              </a:rPr>
              <a:t>vs</a:t>
            </a:r>
            <a:r>
              <a:rPr lang="en-US" dirty="0" smtClean="0">
                <a:latin typeface="Times New Roman" charset="0"/>
                <a:ea typeface="ヒラギノ角ゴ Pro W3" charset="0"/>
                <a:cs typeface="+mj-cs"/>
              </a:rPr>
              <a:t> Continuous-Time Signals</a:t>
            </a:r>
          </a:p>
        </p:txBody>
      </p:sp>
      <p:sp>
        <p:nvSpPr>
          <p:cNvPr id="17410" name="Text Box 14"/>
          <p:cNvSpPr txBox="1">
            <a:spLocks noChangeArrowheads="1"/>
          </p:cNvSpPr>
          <p:nvPr/>
        </p:nvSpPr>
        <p:spPr bwMode="auto">
          <a:xfrm>
            <a:off x="138953" y="1071282"/>
            <a:ext cx="8991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pPr algn="just"/>
            <a:r>
              <a:rPr lang="en-US" dirty="0">
                <a:latin typeface="Times New Roman" panose="02020603050405020304" pitchFamily="18" charset="0"/>
              </a:rPr>
              <a:t>All continuous signals that are functions of time are </a:t>
            </a:r>
            <a:r>
              <a:rPr lang="en-US" b="1" dirty="0" smtClean="0">
                <a:latin typeface="Times New Roman" panose="02020603050405020304" pitchFamily="18" charset="0"/>
              </a:rPr>
              <a:t>continuous-time</a:t>
            </a:r>
            <a:r>
              <a:rPr lang="en-US" dirty="0" smtClean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</a:rPr>
              <a:t>but not all continuous-time signals are </a:t>
            </a:r>
            <a:r>
              <a:rPr lang="en-US" dirty="0" smtClean="0">
                <a:latin typeface="Times New Roman" panose="02020603050405020304" pitchFamily="18" charset="0"/>
              </a:rPr>
              <a:t>continuous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1" name="Picture 7" descr="ContinuousTimeExamp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57400"/>
            <a:ext cx="4867310" cy="47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25257530-9E02-4A32-9695-9084B926E9CC}" type="slidenum">
              <a:rPr lang="en-US" sz="1000">
                <a:solidFill>
                  <a:srgbClr val="333399"/>
                </a:solidFill>
              </a:rPr>
              <a:pPr/>
              <a:t>3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3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29600" cy="9779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200" dirty="0" smtClean="0">
                <a:latin typeface="Times New Roman" charset="0"/>
                <a:ea typeface="ヒラギノ角ゴ Pro W3" charset="0"/>
                <a:cs typeface="+mj-cs"/>
              </a:rPr>
              <a:t>Properties of the </a:t>
            </a:r>
            <a:r>
              <a:rPr lang="en-US" sz="3200" dirty="0" smtClean="0">
                <a:latin typeface="Times New Roman" charset="0"/>
                <a:ea typeface="ヒラギノ角ゴ Pro W3" charset="0"/>
                <a:cs typeface="+mj-cs"/>
              </a:rPr>
              <a:t>Impulse (Scaling Property)</a:t>
            </a:r>
            <a:endParaRPr lang="en-US" sz="3200" dirty="0" smtClean="0">
              <a:latin typeface="Times New Roman" charset="0"/>
              <a:ea typeface="ヒラギノ角ゴ Pro W3" charset="0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9256D562-DB83-42EC-ACF2-06F3B26E4E3B}" type="slidenum">
              <a:rPr lang="en-US" sz="1000">
                <a:solidFill>
                  <a:srgbClr val="333399"/>
                </a:solidFill>
              </a:rPr>
              <a:pPr/>
              <a:t>30</a:t>
            </a:fld>
            <a:endParaRPr lang="en-US" sz="1000">
              <a:solidFill>
                <a:srgbClr val="3333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82" y="1245204"/>
            <a:ext cx="89871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Helvetica" panose="020B0604020202020204" pitchFamily="34" charset="0"/>
              </a:rPr>
              <a:t>The scaling property of the impulse states that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b="0" i="0" dirty="0">
              <a:effectLst/>
              <a:latin typeface="Helvetica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Helvetica" panose="020B0604020202020204" pitchFamily="34" charset="0"/>
            </a:endParaRPr>
          </a:p>
          <a:p>
            <a:pPr algn="just"/>
            <a:endParaRPr lang="en-US" sz="2400" b="0" i="0" dirty="0">
              <a:effectLst/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58613" y="2055127"/>
                <a:ext cx="4289572" cy="867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8613" y="2055127"/>
                <a:ext cx="4289572" cy="8672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633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39738"/>
            <a:ext cx="7772400" cy="762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ea typeface="ヒラギノ角ゴ Pro W3" charset="0"/>
                <a:cs typeface="+mj-cs"/>
              </a:rPr>
              <a:t>The Unit Periodic Impulse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977900" y="2039938"/>
          <a:ext cx="7289800" cy="397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74" name="Equation" r:id="rId3" imgW="7289800" imgH="3975100" progId="Equation.DSMT4">
                  <p:embed/>
                </p:oleObj>
              </mc:Choice>
              <mc:Fallback>
                <p:oleObj name="Equation" r:id="rId3" imgW="7289800" imgH="397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039938"/>
                        <a:ext cx="7289800" cy="397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7" name="Picture 7" descr=" ImpT1.jpg                                                      0020DB98MacintoshHD                    BBBEF5D0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319463"/>
            <a:ext cx="336391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8" descr=" ImpT2.eps                                                      0020DB98MacintoshHD                    BBBEF5D0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5" y="3311525"/>
            <a:ext cx="3271838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DD0AAC6F-7A6C-40F2-B1BE-3E9D772A8E14}" type="slidenum">
              <a:rPr lang="en-US" sz="1000">
                <a:solidFill>
                  <a:srgbClr val="333399"/>
                </a:solidFill>
              </a:rPr>
              <a:pPr/>
              <a:t>31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67"/>
            <a:ext cx="8229600" cy="6956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-911" y="712476"/>
                <a:ext cx="8687711" cy="523987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Evaluate the following expression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1200" dirty="0"/>
              </a:p>
              <a:p>
                <a:r>
                  <a:rPr lang="en-US" sz="2800" dirty="0" smtClean="0"/>
                  <a:t>The sifting property states that</a:t>
                </a:r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For this example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 smtClean="0"/>
                  <a:t>.</a:t>
                </a:r>
              </a:p>
              <a:p>
                <a:r>
                  <a:rPr lang="en-US" sz="2800" dirty="0" smtClean="0"/>
                  <a:t>Then </a:t>
                </a:r>
                <a:endParaRPr lang="en-US" sz="2800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11" y="712476"/>
                <a:ext cx="8687711" cy="5239871"/>
              </a:xfrm>
              <a:blipFill rotWithShape="0">
                <a:blip r:embed="rId2"/>
                <a:stretch>
                  <a:fillRect l="-1263" t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32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836125" y="1598105"/>
                <a:ext cx="2162451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125" y="1598105"/>
                <a:ext cx="2162451" cy="7968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33594" y="2030076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Solution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2996632" y="3129345"/>
                <a:ext cx="3841436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32" y="3129345"/>
                <a:ext cx="3841436" cy="796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667000" y="4764621"/>
                <a:ext cx="3189335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(2)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764621"/>
                <a:ext cx="3189335" cy="79682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996632" y="5938876"/>
                <a:ext cx="2296975" cy="6000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632" y="5938876"/>
                <a:ext cx="2296975" cy="6000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301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67"/>
            <a:ext cx="8229600" cy="6956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Problems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911" y="712476"/>
            <a:ext cx="8687711" cy="52398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Evaluate the following expressions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1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33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41088" y="1609447"/>
                <a:ext cx="2322302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88" y="1609447"/>
                <a:ext cx="2322302" cy="79682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56129" y="3166203"/>
                <a:ext cx="2492221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129" y="3166203"/>
                <a:ext cx="2492221" cy="7968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38200" y="4705313"/>
                <a:ext cx="2976071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−10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705313"/>
                <a:ext cx="2976071" cy="7968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39031" y="177826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(a)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9031" y="3332411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(b)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5825" y="4815488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(c)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ea typeface="ヒラギノ角ゴ Pro W3" charset="0"/>
                <a:cs typeface="+mj-cs"/>
              </a:rPr>
              <a:t>The Unit Rectangle Function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61913" y="1362075"/>
          <a:ext cx="9082087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8" name="Equation" r:id="rId3" imgW="9080500" imgH="4584700" progId="Equation.DSMT4">
                  <p:embed/>
                </p:oleObj>
              </mc:Choice>
              <mc:Fallback>
                <p:oleObj name="Equation" r:id="rId3" imgW="9080500" imgH="4584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1362075"/>
                        <a:ext cx="9082087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5" name="Picture 8" descr="rec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30538"/>
            <a:ext cx="69723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D4FC974D-4E3A-4869-A692-4372F566BCC2}" type="slidenum">
              <a:rPr lang="en-US" sz="1000">
                <a:solidFill>
                  <a:srgbClr val="333399"/>
                </a:solidFill>
              </a:rPr>
              <a:pPr/>
              <a:t>34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894" y="919301"/>
            <a:ext cx="9139518" cy="1096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(a)</a:t>
            </a:r>
            <a:r>
              <a:rPr lang="en-US" dirty="0" smtClean="0"/>
              <a:t> Express the voltage waveform v(t) as a sum of basic waveforms (e.g. step, ramp etc.) for the time interval -1&lt;t&lt;7s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166493"/>
            <a:ext cx="6920672" cy="45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441" y="704405"/>
            <a:ext cx="8987118" cy="1096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(b)</a:t>
            </a:r>
            <a:r>
              <a:rPr lang="en-US" sz="2800" dirty="0" smtClean="0"/>
              <a:t> Express the voltage waveform v(t) as a sum of unit step function for the time interval -1&lt;t&lt;7s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019789"/>
            <a:ext cx="6920672" cy="45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8441" y="704405"/>
            <a:ext cx="8987118" cy="1096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</a:rPr>
              <a:t>(c) </a:t>
            </a:r>
            <a:r>
              <a:rPr lang="en-US" sz="2800" dirty="0" smtClean="0"/>
              <a:t>Using </a:t>
            </a:r>
            <a:r>
              <a:rPr lang="en-US" sz="2800" dirty="0"/>
              <a:t>the result of part </a:t>
            </a:r>
            <a:r>
              <a:rPr lang="en-US" sz="2800" dirty="0" smtClean="0"/>
              <a:t>(b), </a:t>
            </a:r>
            <a:r>
              <a:rPr lang="en-US" sz="2800" dirty="0"/>
              <a:t>compute the derivative of and sketch its waveform.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10333"/>
            <a:ext cx="6920672" cy="45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94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59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Exercise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59" y="769750"/>
            <a:ext cx="8987118" cy="1096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Evaluate following functions.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38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838200" y="1514335"/>
                <a:ext cx="2110514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514335"/>
                <a:ext cx="2110514" cy="62998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88543" y="165504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(a)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838200" y="2399629"/>
                <a:ext cx="2323713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399629"/>
                <a:ext cx="2323713" cy="6299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88543" y="2540338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(b)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838200" y="3388244"/>
                <a:ext cx="2306144" cy="6299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388244"/>
                <a:ext cx="2306144" cy="6299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88543" y="3528953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(c)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855769" y="4202577"/>
                <a:ext cx="2317301" cy="627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769" y="4202577"/>
                <a:ext cx="2317301" cy="6276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06112" y="434328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(d)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868" y="521196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(e)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758480" y="5014537"/>
                <a:ext cx="2840072" cy="7968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  <m:r>
                            <m:rPr>
                              <m:nor/>
                            </m:rPr>
                            <a:rPr lang="en-US" sz="24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80" y="5014537"/>
                <a:ext cx="2840072" cy="79682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72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 of Lecture-2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 download this lecture visit</a:t>
            </a:r>
          </a:p>
          <a:p>
            <a:r>
              <a:rPr lang="en-GB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http://imtiazhussainkalwar.weebly.com/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D5CAB-8BF0-4EA3-BAE4-9835C852A49B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859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ヒラギノ角ゴ Pro W3" charset="0"/>
                <a:cs typeface="+mj-cs"/>
              </a:rPr>
              <a:t>Continuous-Time Sinusoids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868363" y="1314450"/>
          <a:ext cx="7431087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3" name="Equation" r:id="rId3" imgW="7429500" imgH="1701800" progId="Equation.DSMT4">
                  <p:embed/>
                </p:oleObj>
              </mc:Choice>
              <mc:Fallback>
                <p:oleObj name="Equation" r:id="rId3" imgW="7429500" imgH="170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8363" y="1314450"/>
                        <a:ext cx="7431087" cy="170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5" name="Picture 8" descr="GenericSinusoid.jpg                                            0020DB98MacintoshHD                    BBBEF5D0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308350"/>
            <a:ext cx="56769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3EAD1613-06D9-4741-AA01-019942C0081F}" type="slidenum">
              <a:rPr lang="en-US" sz="1000">
                <a:solidFill>
                  <a:srgbClr val="333399"/>
                </a:solidFill>
              </a:rPr>
              <a:pPr/>
              <a:t>4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5859"/>
            <a:ext cx="8229600" cy="1143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charset="0"/>
                <a:ea typeface="ヒラギノ角ゴ Pro W3" charset="0"/>
                <a:cs typeface="+mj-cs"/>
              </a:rPr>
              <a:t>Continuous-Time Sinusoids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3EAD1613-06D9-4741-AA01-019942C0081F}" type="slidenum">
              <a:rPr lang="en-US" sz="1000">
                <a:solidFill>
                  <a:srgbClr val="333399"/>
                </a:solidFill>
              </a:rPr>
              <a:pPr/>
              <a:t>5</a:t>
            </a:fld>
            <a:endParaRPr lang="en-US" sz="1000">
              <a:solidFill>
                <a:srgbClr val="333399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 contrast="20000"/>
          </a:blip>
          <a:stretch>
            <a:fillRect/>
          </a:stretch>
        </p:blipFill>
        <p:spPr>
          <a:xfrm>
            <a:off x="967977" y="2438400"/>
            <a:ext cx="7754682" cy="28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9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7620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sz="4400">
                <a:solidFill>
                  <a:srgbClr val="22228B"/>
                </a:solidFill>
                <a:latin typeface="Times New Roman" panose="02020603050405020304" pitchFamily="18" charset="0"/>
              </a:rPr>
              <a:t>Continuous-Time Exponentials</a:t>
            </a:r>
          </a:p>
        </p:txBody>
      </p:sp>
      <p:pic>
        <p:nvPicPr>
          <p:cNvPr id="19458" name="Picture 6" descr="GenericExponent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3022600"/>
            <a:ext cx="6804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3054350" y="1536700"/>
          <a:ext cx="2705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" name="Equation" r:id="rId4" imgW="2705100" imgH="1041400" progId="Equation.DSMT4">
                  <p:embed/>
                </p:oleObj>
              </mc:Choice>
              <mc:Fallback>
                <p:oleObj name="Equation" r:id="rId4" imgW="27051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536700"/>
                        <a:ext cx="2705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384957A7-F71F-4B67-A51F-2322E106779E}" type="slidenum">
              <a:rPr lang="en-US" sz="1000">
                <a:solidFill>
                  <a:srgbClr val="333399"/>
                </a:solidFill>
              </a:rPr>
              <a:pPr/>
              <a:t>6</a:t>
            </a:fld>
            <a:endParaRPr lang="en-US" sz="100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762000" y="762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sz="4400" dirty="0">
                <a:solidFill>
                  <a:srgbClr val="22228B"/>
                </a:solidFill>
                <a:latin typeface="Times New Roman" panose="02020603050405020304" pitchFamily="18" charset="0"/>
              </a:rPr>
              <a:t>Continuous-Time Exponentials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384957A7-F71F-4B67-A51F-2322E106779E}" type="slidenum">
              <a:rPr lang="en-US" sz="1000">
                <a:solidFill>
                  <a:srgbClr val="333399"/>
                </a:solidFill>
              </a:rPr>
              <a:pPr/>
              <a:t>7</a:t>
            </a:fld>
            <a:endParaRPr lang="en-US" sz="100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53043" y="1050020"/>
                <a:ext cx="1867819" cy="533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043" y="1050020"/>
                <a:ext cx="1867819" cy="5336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1046055"/>
                <a:ext cx="1704313" cy="533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046055"/>
                <a:ext cx="1704313" cy="5336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319158" y="6200956"/>
            <a:ext cx="219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Decaying Exponential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39434" y="6200956"/>
            <a:ext cx="235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exponential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7428" t="5308" r="7153" b="5832"/>
          <a:stretch/>
        </p:blipFill>
        <p:spPr>
          <a:xfrm>
            <a:off x="1752600" y="1489808"/>
            <a:ext cx="6019800" cy="471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7620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sz="4400">
                <a:solidFill>
                  <a:srgbClr val="22228B"/>
                </a:solidFill>
                <a:latin typeface="Times New Roman" panose="02020603050405020304" pitchFamily="18" charset="0"/>
              </a:rPr>
              <a:t>Continuous-Time Exponentials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384957A7-F71F-4B67-A51F-2322E106779E}" type="slidenum">
              <a:rPr lang="en-US" sz="1000">
                <a:solidFill>
                  <a:srgbClr val="333399"/>
                </a:solidFill>
              </a:rPr>
              <a:pPr/>
              <a:t>8</a:t>
            </a:fld>
            <a:endParaRPr lang="en-US" sz="1000">
              <a:solidFill>
                <a:srgbClr val="333399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149" t="5004" r="7764" b="5085"/>
          <a:stretch/>
        </p:blipFill>
        <p:spPr>
          <a:xfrm>
            <a:off x="1676400" y="1629455"/>
            <a:ext cx="6248400" cy="4909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57550" y="1040074"/>
                <a:ext cx="2943050" cy="533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550" y="1040074"/>
                <a:ext cx="2943050" cy="5336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63428" y="1021237"/>
                <a:ext cx="2779543" cy="533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den>
                          </m:f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428" y="1021237"/>
                <a:ext cx="2779543" cy="53360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601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762000" y="152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pPr algn="ctr"/>
            <a:r>
              <a:rPr lang="en-US" sz="4400" dirty="0">
                <a:solidFill>
                  <a:srgbClr val="22228B"/>
                </a:solidFill>
                <a:latin typeface="Times New Roman" panose="02020603050405020304" pitchFamily="18" charset="0"/>
              </a:rPr>
              <a:t>Continuous-Time Exponentials</a:t>
            </a:r>
          </a:p>
        </p:txBody>
      </p:sp>
      <p:graphicFrame>
        <p:nvGraphicFramePr>
          <p:cNvPr id="19459" name="Object 2"/>
          <p:cNvGraphicFramePr>
            <a:graphicFrameLocks noChangeAspect="1"/>
          </p:cNvGraphicFramePr>
          <p:nvPr/>
        </p:nvGraphicFramePr>
        <p:xfrm>
          <a:off x="3054350" y="1536700"/>
          <a:ext cx="2705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0" name="Equation" r:id="rId3" imgW="2705100" imgH="1041400" progId="Equation.DSMT4">
                  <p:embed/>
                </p:oleObj>
              </mc:Choice>
              <mc:Fallback>
                <p:oleObj name="Equation" r:id="rId3" imgW="27051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1536700"/>
                        <a:ext cx="2705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Times" panose="02020603050405020304" pitchFamily="18" charset="0"/>
                <a:ea typeface="ヒラギノ角ゴ Pro W3" pitchFamily="1" charset="-128"/>
              </a:defRPr>
            </a:lvl9pPr>
          </a:lstStyle>
          <a:p>
            <a:fld id="{384957A7-F71F-4B67-A51F-2322E106779E}" type="slidenum">
              <a:rPr lang="en-US" sz="1000">
                <a:solidFill>
                  <a:srgbClr val="333399"/>
                </a:solidFill>
              </a:rPr>
              <a:pPr/>
              <a:t>9</a:t>
            </a:fld>
            <a:endParaRPr lang="en-US" sz="1000">
              <a:solidFill>
                <a:srgbClr val="3333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r="52778"/>
          <a:stretch/>
        </p:blipFill>
        <p:spPr>
          <a:xfrm>
            <a:off x="457200" y="3196883"/>
            <a:ext cx="3886200" cy="2858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lum contrast="20000"/>
          </a:blip>
          <a:srcRect l="50000"/>
          <a:stretch/>
        </p:blipFill>
        <p:spPr>
          <a:xfrm>
            <a:off x="4572000" y="3196883"/>
            <a:ext cx="4114800" cy="285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23 Time Respon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lecture_23 Time Response</Template>
  <TotalTime>4679</TotalTime>
  <Words>806</Words>
  <Application>Microsoft Office PowerPoint</Application>
  <PresentationFormat>On-screen Show (4:3)</PresentationFormat>
  <Paragraphs>213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Helvetica</vt:lpstr>
      <vt:lpstr>Times</vt:lpstr>
      <vt:lpstr>Times New Roman</vt:lpstr>
      <vt:lpstr>Times-Roman</vt:lpstr>
      <vt:lpstr>ヒラギノ角ゴ Pro W3</vt:lpstr>
      <vt:lpstr>lecture_23 Time Response</vt:lpstr>
      <vt:lpstr>Equation</vt:lpstr>
      <vt:lpstr>Signals &amp; Systems (EE-2043)</vt:lpstr>
      <vt:lpstr>Typical Continuous-Time Signals</vt:lpstr>
      <vt:lpstr>Continuous vs Continuous-Time Signals</vt:lpstr>
      <vt:lpstr>Continuous-Time Sinusoids</vt:lpstr>
      <vt:lpstr>Continuous-Time Sinusoids</vt:lpstr>
      <vt:lpstr>PowerPoint Presentation</vt:lpstr>
      <vt:lpstr>PowerPoint Presentation</vt:lpstr>
      <vt:lpstr>PowerPoint Presentation</vt:lpstr>
      <vt:lpstr>PowerPoint Presentation</vt:lpstr>
      <vt:lpstr>Sinusoids and Exponentials</vt:lpstr>
      <vt:lpstr>Complex Sinusoids</vt:lpstr>
      <vt:lpstr>PowerPoint Presentation</vt:lpstr>
      <vt:lpstr>PowerPoint Presentation</vt:lpstr>
      <vt:lpstr>FUNCTIONS WITH DISCONTINUITIES</vt:lpstr>
      <vt:lpstr>FUNCTIONS WITH DISCONTINUITIES</vt:lpstr>
      <vt:lpstr>FUNCTIONS WITH DISCONTINUITIES</vt:lpstr>
      <vt:lpstr>The Signum Function</vt:lpstr>
      <vt:lpstr>The Unit Step Function</vt:lpstr>
      <vt:lpstr>The Unit Step Function</vt:lpstr>
      <vt:lpstr>The Unit Ramp Function</vt:lpstr>
      <vt:lpstr>The Unit Ramp Function</vt:lpstr>
      <vt:lpstr>The Unit Ramp Function</vt:lpstr>
      <vt:lpstr>Introduction to the Impulse</vt:lpstr>
      <vt:lpstr>Introduction to the Impulse</vt:lpstr>
      <vt:lpstr>Introduction to the Impulse</vt:lpstr>
      <vt:lpstr>Introduction to the Impulse</vt:lpstr>
      <vt:lpstr>Graphical Representation of the Impulse</vt:lpstr>
      <vt:lpstr>Properties of the Impulse (Sampling Property)</vt:lpstr>
      <vt:lpstr>Properties of the Impulse (Sifting Property)</vt:lpstr>
      <vt:lpstr>Properties of the Impulse (Scaling Property)</vt:lpstr>
      <vt:lpstr>The Unit Periodic Impulse</vt:lpstr>
      <vt:lpstr>Example Problem</vt:lpstr>
      <vt:lpstr>Exercise Problems</vt:lpstr>
      <vt:lpstr>The Unit Rectangle Function</vt:lpstr>
      <vt:lpstr>Exercise Problem</vt:lpstr>
      <vt:lpstr>Exercise Problem</vt:lpstr>
      <vt:lpstr>Exercise Problem</vt:lpstr>
      <vt:lpstr>Exercise Problems</vt:lpstr>
      <vt:lpstr>End of Lecture-2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Control Systems (MCS)</dc:title>
  <dc:creator>DR. Imtiaz</dc:creator>
  <cp:lastModifiedBy>Dr. Imtiaz</cp:lastModifiedBy>
  <cp:revision>312</cp:revision>
  <cp:lastPrinted>2019-01-14T10:46:30Z</cp:lastPrinted>
  <dcterms:created xsi:type="dcterms:W3CDTF">2014-10-10T03:10:34Z</dcterms:created>
  <dcterms:modified xsi:type="dcterms:W3CDTF">2020-02-24T12:53:45Z</dcterms:modified>
</cp:coreProperties>
</file>